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8" r:id="rId2"/>
    <p:sldMasterId id="2147483773" r:id="rId3"/>
    <p:sldMasterId id="2147483786" r:id="rId4"/>
  </p:sldMasterIdLst>
  <p:notesMasterIdLst>
    <p:notesMasterId r:id="rId121"/>
  </p:notesMasterIdLst>
  <p:sldIdLst>
    <p:sldId id="269" r:id="rId5"/>
    <p:sldId id="2918" r:id="rId6"/>
    <p:sldId id="2917" r:id="rId7"/>
    <p:sldId id="2919" r:id="rId8"/>
    <p:sldId id="2920" r:id="rId9"/>
    <p:sldId id="2921" r:id="rId10"/>
    <p:sldId id="1671" r:id="rId11"/>
    <p:sldId id="2901" r:id="rId12"/>
    <p:sldId id="2067" r:id="rId13"/>
    <p:sldId id="2072" r:id="rId14"/>
    <p:sldId id="2077" r:id="rId15"/>
    <p:sldId id="2859" r:id="rId16"/>
    <p:sldId id="2070" r:id="rId17"/>
    <p:sldId id="2860" r:id="rId18"/>
    <p:sldId id="2856" r:id="rId19"/>
    <p:sldId id="1966" r:id="rId20"/>
    <p:sldId id="2854" r:id="rId21"/>
    <p:sldId id="1726" r:id="rId22"/>
    <p:sldId id="2858" r:id="rId23"/>
    <p:sldId id="2857" r:id="rId24"/>
    <p:sldId id="1984" r:id="rId25"/>
    <p:sldId id="2056" r:id="rId26"/>
    <p:sldId id="2012" r:id="rId27"/>
    <p:sldId id="1994" r:id="rId28"/>
    <p:sldId id="2027" r:id="rId29"/>
    <p:sldId id="2026" r:id="rId30"/>
    <p:sldId id="1976" r:id="rId31"/>
    <p:sldId id="2876" r:id="rId32"/>
    <p:sldId id="2862" r:id="rId33"/>
    <p:sldId id="2066" r:id="rId34"/>
    <p:sldId id="2039" r:id="rId35"/>
    <p:sldId id="2031" r:id="rId36"/>
    <p:sldId id="1974" r:id="rId37"/>
    <p:sldId id="584" r:id="rId38"/>
    <p:sldId id="2872" r:id="rId39"/>
    <p:sldId id="1728" r:id="rId40"/>
    <p:sldId id="2076" r:id="rId41"/>
    <p:sldId id="2875" r:id="rId42"/>
    <p:sldId id="2861" r:id="rId43"/>
    <p:sldId id="2864" r:id="rId44"/>
    <p:sldId id="2088" r:id="rId45"/>
    <p:sldId id="1725" r:id="rId46"/>
    <p:sldId id="1972" r:id="rId47"/>
    <p:sldId id="2062" r:id="rId48"/>
    <p:sldId id="2063" r:id="rId49"/>
    <p:sldId id="1973" r:id="rId50"/>
    <p:sldId id="2064" r:id="rId51"/>
    <p:sldId id="2060" r:id="rId52"/>
    <p:sldId id="2034" r:id="rId53"/>
    <p:sldId id="2085" r:id="rId54"/>
    <p:sldId id="2878" r:id="rId55"/>
    <p:sldId id="2042" r:id="rId56"/>
    <p:sldId id="2035" r:id="rId57"/>
    <p:sldId id="2879" r:id="rId58"/>
    <p:sldId id="2090" r:id="rId59"/>
    <p:sldId id="2001" r:id="rId60"/>
    <p:sldId id="2086" r:id="rId61"/>
    <p:sldId id="2081" r:id="rId62"/>
    <p:sldId id="2057" r:id="rId63"/>
    <p:sldId id="2047" r:id="rId64"/>
    <p:sldId id="2004" r:id="rId65"/>
    <p:sldId id="2023" r:id="rId66"/>
    <p:sldId id="2091" r:id="rId67"/>
    <p:sldId id="2093" r:id="rId68"/>
    <p:sldId id="2045" r:id="rId69"/>
    <p:sldId id="2877" r:id="rId70"/>
    <p:sldId id="1996" r:id="rId71"/>
    <p:sldId id="2863" r:id="rId72"/>
    <p:sldId id="2013" r:id="rId73"/>
    <p:sldId id="2000" r:id="rId74"/>
    <p:sldId id="2043" r:id="rId75"/>
    <p:sldId id="2873" r:id="rId76"/>
    <p:sldId id="2044" r:id="rId77"/>
    <p:sldId id="2046" r:id="rId78"/>
    <p:sldId id="2015" r:id="rId79"/>
    <p:sldId id="2074" r:id="rId80"/>
    <p:sldId id="2874" r:id="rId81"/>
    <p:sldId id="2087" r:id="rId82"/>
    <p:sldId id="2080" r:id="rId83"/>
    <p:sldId id="2033" r:id="rId84"/>
    <p:sldId id="2006" r:id="rId85"/>
    <p:sldId id="1979" r:id="rId86"/>
    <p:sldId id="1962" r:id="rId87"/>
    <p:sldId id="2880" r:id="rId88"/>
    <p:sldId id="2073" r:id="rId89"/>
    <p:sldId id="1997" r:id="rId90"/>
    <p:sldId id="1999" r:id="rId91"/>
    <p:sldId id="2071" r:id="rId92"/>
    <p:sldId id="594" r:id="rId93"/>
    <p:sldId id="2036" r:id="rId94"/>
    <p:sldId id="2881" r:id="rId95"/>
    <p:sldId id="2914" r:id="rId96"/>
    <p:sldId id="2894" r:id="rId97"/>
    <p:sldId id="1991" r:id="rId98"/>
    <p:sldId id="2895" r:id="rId99"/>
    <p:sldId id="2883" r:id="rId100"/>
    <p:sldId id="2079" r:id="rId101"/>
    <p:sldId id="2075" r:id="rId102"/>
    <p:sldId id="2882" r:id="rId103"/>
    <p:sldId id="2867" r:id="rId104"/>
    <p:sldId id="2871" r:id="rId105"/>
    <p:sldId id="2885" r:id="rId106"/>
    <p:sldId id="2870" r:id="rId107"/>
    <p:sldId id="2865" r:id="rId108"/>
    <p:sldId id="2866" r:id="rId109"/>
    <p:sldId id="2052" r:id="rId110"/>
    <p:sldId id="2089" r:id="rId111"/>
    <p:sldId id="1975" r:id="rId112"/>
    <p:sldId id="2869" r:id="rId113"/>
    <p:sldId id="2868" r:id="rId114"/>
    <p:sldId id="2906" r:id="rId115"/>
    <p:sldId id="2907" r:id="rId116"/>
    <p:sldId id="2908" r:id="rId117"/>
    <p:sldId id="2909" r:id="rId118"/>
    <p:sldId id="1710" r:id="rId119"/>
    <p:sldId id="2820" r:id="rId1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Vrg Conference™: ADA 2024" id="{4E18C088-EFA0-441C-8904-AC63E036648A}">
          <p14:sldIdLst>
            <p14:sldId id="269"/>
          </p14:sldIdLst>
        </p14:section>
        <p14:section name="Table of Contents" id="{560D74C6-E931-46E1-BB0A-5D5B405047BC}">
          <p14:sldIdLst>
            <p14:sldId id="2918"/>
            <p14:sldId id="2917"/>
            <p14:sldId id="2919"/>
            <p14:sldId id="2920"/>
            <p14:sldId id="2921"/>
          </p14:sldIdLst>
        </p14:section>
        <p14:section name="Methodology" id="{FB016C6F-6F06-416C-995C-2E8F5627B1CD}">
          <p14:sldIdLst>
            <p14:sldId id="1671"/>
          </p14:sldIdLst>
        </p14:section>
        <p14:section name="Executive Summary" id="{6B26E1BD-4C01-4BE0-9136-C9C0DC8390C6}">
          <p14:sldIdLst>
            <p14:sldId id="2901"/>
            <p14:sldId id="2067"/>
            <p14:sldId id="2072"/>
            <p14:sldId id="2077"/>
          </p14:sldIdLst>
        </p14:section>
        <p14:section name="GLP-1" id="{D93324B2-9353-4282-BA80-1B3517EB5D92}">
          <p14:sldIdLst>
            <p14:sldId id="2859"/>
            <p14:sldId id="2070"/>
            <p14:sldId id="2860"/>
            <p14:sldId id="2856"/>
            <p14:sldId id="1966"/>
            <p14:sldId id="2854"/>
            <p14:sldId id="1726"/>
            <p14:sldId id="2858"/>
            <p14:sldId id="2857"/>
            <p14:sldId id="1984"/>
            <p14:sldId id="2056"/>
            <p14:sldId id="2012"/>
            <p14:sldId id="1994"/>
            <p14:sldId id="2027"/>
            <p14:sldId id="2026"/>
            <p14:sldId id="1976"/>
            <p14:sldId id="2876"/>
            <p14:sldId id="2862"/>
            <p14:sldId id="2066"/>
            <p14:sldId id="2039"/>
          </p14:sldIdLst>
        </p14:section>
        <p14:section name="GLP-1 Oral" id="{E2AA4A4D-FD48-40A9-9782-769D6B8D19CE}">
          <p14:sldIdLst>
            <p14:sldId id="2031"/>
            <p14:sldId id="1974"/>
            <p14:sldId id="584"/>
            <p14:sldId id="2872"/>
            <p14:sldId id="1728"/>
            <p14:sldId id="2076"/>
            <p14:sldId id="2875"/>
            <p14:sldId id="2861"/>
            <p14:sldId id="2864"/>
          </p14:sldIdLst>
        </p14:section>
        <p14:section name="GLP-1 gene Tx" id="{D7A6E6D3-75BA-44F0-BB50-33FCB0668435}">
          <p14:sldIdLst>
            <p14:sldId id="2088"/>
          </p14:sldIdLst>
        </p14:section>
        <p14:section name="GLP-1/GIP" id="{E52B08F4-C106-49E0-9EE9-9E056A172BEE}">
          <p14:sldIdLst>
            <p14:sldId id="1725"/>
            <p14:sldId id="1972"/>
            <p14:sldId id="2062"/>
            <p14:sldId id="2063"/>
            <p14:sldId id="1973"/>
            <p14:sldId id="2064"/>
            <p14:sldId id="2060"/>
            <p14:sldId id="2034"/>
            <p14:sldId id="2085"/>
            <p14:sldId id="2878"/>
            <p14:sldId id="2042"/>
            <p14:sldId id="2035"/>
            <p14:sldId id="2879"/>
            <p14:sldId id="2090"/>
            <p14:sldId id="2001"/>
            <p14:sldId id="2086"/>
            <p14:sldId id="2081"/>
            <p14:sldId id="2057"/>
            <p14:sldId id="2047"/>
            <p14:sldId id="2004"/>
            <p14:sldId id="2023"/>
            <p14:sldId id="2091"/>
            <p14:sldId id="2093"/>
            <p14:sldId id="2045"/>
            <p14:sldId id="2877"/>
            <p14:sldId id="1996"/>
            <p14:sldId id="2863"/>
          </p14:sldIdLst>
        </p14:section>
        <p14:section name="GLP-1/GLP-2" id="{BA66B9D7-B949-4639-BDC6-4038E7E3ACC5}">
          <p14:sldIdLst>
            <p14:sldId id="2013"/>
          </p14:sldIdLst>
        </p14:section>
        <p14:section name="GLP-1/FGF21" id="{66A94369-D866-4EB3-920E-865B5845C18F}">
          <p14:sldIdLst>
            <p14:sldId id="2000"/>
          </p14:sldIdLst>
        </p14:section>
        <p14:section name="GLP-1/GRA" id="{626A39C1-DA1D-4E4E-8411-5D237AB7F978}">
          <p14:sldIdLst>
            <p14:sldId id="2043"/>
            <p14:sldId id="2873"/>
            <p14:sldId id="2044"/>
            <p14:sldId id="2046"/>
            <p14:sldId id="2015"/>
            <p14:sldId id="2074"/>
            <p14:sldId id="2874"/>
            <p14:sldId id="2087"/>
            <p14:sldId id="2080"/>
          </p14:sldIdLst>
        </p14:section>
        <p14:section name="GLP-1/GIP/GRA" id="{A3030C36-B902-4D01-AFEE-104182773413}">
          <p14:sldIdLst>
            <p14:sldId id="2033"/>
            <p14:sldId id="2006"/>
            <p14:sldId id="1979"/>
            <p14:sldId id="1962"/>
          </p14:sldIdLst>
        </p14:section>
        <p14:section name="Tetra GLP-1" id="{4CAC3202-FF29-4BDF-BBD6-E87AF81D6CE3}">
          <p14:sldIdLst>
            <p14:sldId id="2880"/>
            <p14:sldId id="2073"/>
          </p14:sldIdLst>
        </p14:section>
        <p14:section name="Insulin" id="{18AACA13-FEDF-4120-9863-E09A876AF09F}">
          <p14:sldIdLst>
            <p14:sldId id="1997"/>
            <p14:sldId id="1999"/>
            <p14:sldId id="2071"/>
            <p14:sldId id="594"/>
          </p14:sldIdLst>
        </p14:section>
        <p14:section name="Other" id="{48B2F47F-67AF-47D9-9409-BB0581D0491D}">
          <p14:sldIdLst>
            <p14:sldId id="2036"/>
            <p14:sldId id="2881"/>
            <p14:sldId id="2914"/>
            <p14:sldId id="2894"/>
            <p14:sldId id="1991"/>
            <p14:sldId id="2895"/>
            <p14:sldId id="2883"/>
            <p14:sldId id="2079"/>
            <p14:sldId id="2075"/>
            <p14:sldId id="2882"/>
            <p14:sldId id="2867"/>
            <p14:sldId id="2871"/>
            <p14:sldId id="2885"/>
            <p14:sldId id="2870"/>
            <p14:sldId id="2865"/>
            <p14:sldId id="2866"/>
            <p14:sldId id="2052"/>
            <p14:sldId id="2089"/>
          </p14:sldIdLst>
        </p14:section>
        <p14:section name="Devices" id="{A29C2458-C710-4FB9-B0AD-0506DA410E55}">
          <p14:sldIdLst>
            <p14:sldId id="1975"/>
            <p14:sldId id="2869"/>
            <p14:sldId id="2868"/>
          </p14:sldIdLst>
        </p14:section>
        <p14:section name="Acronyms" id="{E36DBA69-5D4D-4F6E-A164-46DD7167670A}">
          <p14:sldIdLst>
            <p14:sldId id="2906"/>
            <p14:sldId id="2907"/>
            <p14:sldId id="2908"/>
            <p14:sldId id="2909"/>
          </p14:sldIdLst>
        </p14:section>
        <p14:section name="Copyright" id="{B8805BAB-4B0F-4DE6-9957-B113A1E0482D}">
          <p14:sldIdLst>
            <p14:sldId id="1710"/>
          </p14:sldIdLst>
        </p14:section>
        <p14:section name="About CVrg" id="{E50FEB55-0A92-4EDE-BC92-BE4728859E4E}">
          <p14:sldIdLst>
            <p14:sldId id="2820"/>
          </p14:sldIdLst>
        </p14:section>
      </p14:sectionLst>
    </p:ext>
    <p:ext uri="{EFAFB233-063F-42B5-8137-9DF3F51BA10A}">
      <p15:sldGuideLst xmlns:p15="http://schemas.microsoft.com/office/powerpoint/2012/main">
        <p15:guide id="1" orient="horz" pos="4176" userDrawn="1">
          <p15:clr>
            <a:srgbClr val="A4A3A4"/>
          </p15:clr>
        </p15:guide>
        <p15:guide id="2" pos="240" userDrawn="1">
          <p15:clr>
            <a:srgbClr val="A4A3A4"/>
          </p15:clr>
        </p15:guide>
        <p15:guide id="3" pos="74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9AA702A-A1D2-1D31-7DF9-E66311A76EFB}" name="NINA BRANDT" initials="NB" userId="S::nina.brandt@cv-rg.com::dd01499b-0500-4442-8b73-660896befd09" providerId="AD"/>
  <p188:author id="{A67BEAA5-0F81-AB42-D5A5-C13516804950}" name="Liz Poyner" initials="LP" userId="S::lpoyner@cv-rg.com::3a699006-b2f8-460b-99cb-34547fa343d4" providerId="AD"/>
  <p188:author id="{AD6654BF-9B16-9808-EEE5-318198154AF7}" name="Jennifer Lilla" initials="JL" userId="S::jlilla@cv-rg.com::ce19bce2-4453-4251-acc2-b3fc1e702a80"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NINA BRANDT" initials="NB" lastIdx="2" clrIdx="0">
    <p:extLst>
      <p:ext uri="{19B8F6BF-5375-455C-9EA6-DF929625EA0E}">
        <p15:presenceInfo xmlns:p15="http://schemas.microsoft.com/office/powerpoint/2012/main" userId="NINA BRANDT" providerId="None"/>
      </p:ext>
    </p:extLst>
  </p:cmAuthor>
  <p:cmAuthor id="2" name="Liz Poyner" initials="LP" lastIdx="9" clrIdx="1">
    <p:extLst>
      <p:ext uri="{19B8F6BF-5375-455C-9EA6-DF929625EA0E}">
        <p15:presenceInfo xmlns:p15="http://schemas.microsoft.com/office/powerpoint/2012/main" userId="S::lpoyner@cv-rg.com::3a699006-b2f8-460b-99cb-34547fa343d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4EC"/>
    <a:srgbClr val="FDEADA"/>
    <a:srgbClr val="C5E3F5"/>
    <a:srgbClr val="C6E4F6"/>
    <a:srgbClr val="E5ECF4"/>
    <a:srgbClr val="FFFFFF"/>
    <a:srgbClr val="F2F5F9"/>
    <a:srgbClr val="CCD9E9"/>
    <a:srgbClr val="DFE7EB"/>
    <a:srgbClr val="B5CD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083E6E3-FA7D-4D7B-A595-EF9225AFEA82}">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83" autoAdjust="0"/>
    <p:restoredTop sz="97436" autoAdjust="0"/>
  </p:normalViewPr>
  <p:slideViewPr>
    <p:cSldViewPr snapToGrid="0">
      <p:cViewPr varScale="1">
        <p:scale>
          <a:sx n="82" d="100"/>
          <a:sy n="82" d="100"/>
        </p:scale>
        <p:origin x="662" y="77"/>
      </p:cViewPr>
      <p:guideLst>
        <p:guide orient="horz" pos="4176"/>
        <p:guide pos="240"/>
        <p:guide pos="74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55742"/>
    </p:cViewPr>
  </p:sorterViewPr>
  <p:notesViewPr>
    <p:cSldViewPr snapToGrid="0">
      <p:cViewPr varScale="1">
        <p:scale>
          <a:sx n="120" d="100"/>
          <a:sy n="120" d="100"/>
        </p:scale>
        <p:origin x="4956" y="10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presProps" Target="presProp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viewProps" Target="viewProps.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slideMaster" Target="slideMasters/slideMaster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notesMaster" Target="notesMasters/notesMaster1.xml"/><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microsoft.com/office/2018/10/relationships/authors" Target="authors.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015102-721B-4EA3-BE58-D7F5638B54EA}" type="datetimeFigureOut">
              <a:rPr lang="en-US" smtClean="0"/>
              <a:t>7/3/2024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B0C311-84DD-4270-BC55-4D3D41B1FA20}" type="slidenum">
              <a:rPr lang="en-US" smtClean="0"/>
              <a:t>‹#›</a:t>
            </a:fld>
            <a:endParaRPr lang="en-US" dirty="0"/>
          </a:p>
        </p:txBody>
      </p:sp>
    </p:spTree>
    <p:extLst>
      <p:ext uri="{BB962C8B-B14F-4D97-AF65-F5344CB8AC3E}">
        <p14:creationId xmlns:p14="http://schemas.microsoft.com/office/powerpoint/2010/main" val="3937757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B0C311-84DD-4270-BC55-4D3D41B1FA2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3491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B0C311-84DD-4270-BC55-4D3D41B1FA2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5944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A87A30C-C5F3-804B-840D-B1920BAADAF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5952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jpeg"/><Relationship Id="rId1" Type="http://schemas.openxmlformats.org/officeDocument/2006/relationships/slideMaster" Target="../slideMasters/slideMaster4.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1D">
    <p:spTree>
      <p:nvGrpSpPr>
        <p:cNvPr id="1" name=""/>
        <p:cNvGrpSpPr/>
        <p:nvPr/>
      </p:nvGrpSpPr>
      <p:grpSpPr>
        <a:xfrm>
          <a:off x="0" y="0"/>
          <a:ext cx="0" cy="0"/>
          <a:chOff x="0" y="0"/>
          <a:chExt cx="0" cy="0"/>
        </a:xfrm>
      </p:grpSpPr>
      <p:sp>
        <p:nvSpPr>
          <p:cNvPr id="3" name="Title 1"/>
          <p:cNvSpPr>
            <a:spLocks noGrp="1"/>
          </p:cNvSpPr>
          <p:nvPr>
            <p:ph type="ctrTitle"/>
          </p:nvPr>
        </p:nvSpPr>
        <p:spPr>
          <a:xfrm>
            <a:off x="382577" y="429768"/>
            <a:ext cx="11430000" cy="402336"/>
          </a:xfrm>
          <a:prstGeom prst="rect">
            <a:avLst/>
          </a:prstGeom>
        </p:spPr>
        <p:txBody>
          <a:bodyPr/>
          <a:lstStyle>
            <a:lvl1pPr algn="l">
              <a:defRPr sz="1800" b="1" baseline="0">
                <a:solidFill>
                  <a:schemeClr val="accent1"/>
                </a:solidFill>
              </a:defRPr>
            </a:lvl1pPr>
          </a:lstStyle>
          <a:p>
            <a:r>
              <a:rPr lang="en-US" dirty="0"/>
              <a:t>Click to edit Master title style</a:t>
            </a:r>
          </a:p>
        </p:txBody>
      </p:sp>
      <p:sp>
        <p:nvSpPr>
          <p:cNvPr id="5" name="TextBox 4">
            <a:extLst>
              <a:ext uri="{FF2B5EF4-FFF2-40B4-BE49-F238E27FC236}">
                <a16:creationId xmlns:a16="http://schemas.microsoft.com/office/drawing/2014/main" id="{ED1FD781-B094-4249-801B-B29A07A9AD63}"/>
              </a:ext>
            </a:extLst>
          </p:cNvPr>
          <p:cNvSpPr txBox="1"/>
          <p:nvPr userDrawn="1"/>
        </p:nvSpPr>
        <p:spPr>
          <a:xfrm>
            <a:off x="1326911" y="171880"/>
            <a:ext cx="184731" cy="369332"/>
          </a:xfrm>
          <a:prstGeom prst="rect">
            <a:avLst/>
          </a:prstGeom>
          <a:noFill/>
        </p:spPr>
        <p:txBody>
          <a:bodyPr wrap="none" rtlCol="0">
            <a:spAutoFit/>
          </a:bodyPr>
          <a:lstStyle/>
          <a:p>
            <a:endParaRPr lang="en-US" dirty="0"/>
          </a:p>
        </p:txBody>
      </p:sp>
      <p:sp>
        <p:nvSpPr>
          <p:cNvPr id="4" name="Footer Placeholder 4">
            <a:extLst>
              <a:ext uri="{FF2B5EF4-FFF2-40B4-BE49-F238E27FC236}">
                <a16:creationId xmlns:a16="http://schemas.microsoft.com/office/drawing/2014/main" id="{EFE39E7F-F627-4C4A-8FA0-0C08E2512416}"/>
              </a:ext>
            </a:extLst>
          </p:cNvPr>
          <p:cNvSpPr txBox="1">
            <a:spLocks/>
          </p:cNvSpPr>
          <p:nvPr userDrawn="1"/>
        </p:nvSpPr>
        <p:spPr>
          <a:xfrm>
            <a:off x="4404360" y="29934"/>
            <a:ext cx="3383280"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0" i="0" baseline="0" dirty="0">
                <a:solidFill>
                  <a:schemeClr val="tx1">
                    <a:lumMod val="75000"/>
                    <a:lumOff val="25000"/>
                  </a:schemeClr>
                </a:solidFill>
                <a:latin typeface="Arial" panose="020B0604020202020204" pitchFamily="34" charset="0"/>
                <a:ea typeface="Calibri"/>
                <a:cs typeface="Arial" panose="020B0604020202020204" pitchFamily="34" charset="0"/>
              </a:rPr>
              <a:t>Type 1 Diabetes</a:t>
            </a:r>
          </a:p>
        </p:txBody>
      </p:sp>
      <p:sp>
        <p:nvSpPr>
          <p:cNvPr id="6" name="Footer Placeholder 4">
            <a:extLst>
              <a:ext uri="{FF2B5EF4-FFF2-40B4-BE49-F238E27FC236}">
                <a16:creationId xmlns:a16="http://schemas.microsoft.com/office/drawing/2014/main" id="{89E91C82-039C-4FA5-A5CE-BF40527B0926}"/>
              </a:ext>
            </a:extLst>
          </p:cNvPr>
          <p:cNvSpPr txBox="1">
            <a:spLocks/>
          </p:cNvSpPr>
          <p:nvPr userDrawn="1"/>
        </p:nvSpPr>
        <p:spPr>
          <a:xfrm>
            <a:off x="9604665" y="33868"/>
            <a:ext cx="2206335"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Inquiries</a:t>
            </a:r>
            <a:r>
              <a:rPr lang="en-US" sz="900" cap="none" spc="20" baseline="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 to: lpoyner@cv-rg.com</a:t>
            </a:r>
            <a:endParaRPr lang="en-US" sz="900" cap="none" spc="20" baseline="0" dirty="0">
              <a:solidFill>
                <a:srgbClr val="FF0000"/>
              </a:solidFill>
              <a:uFill>
                <a:solidFill>
                  <a:srgbClr val="606060"/>
                </a:solidFill>
              </a:u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2268364"/>
      </p:ext>
    </p:extLst>
  </p:cSld>
  <p:clrMapOvr>
    <a:masterClrMapping/>
  </p:clrMapOvr>
  <p:extLst>
    <p:ext uri="{DCECCB84-F9BA-43D5-87BE-67443E8EF086}">
      <p15:sldGuideLst xmlns:p15="http://schemas.microsoft.com/office/powerpoint/2012/main">
        <p15:guide id="1" orient="horz" pos="2160">
          <p15:clr>
            <a:srgbClr val="FBAE40"/>
          </p15:clr>
        </p15:guide>
        <p15:guide id="3" pos="7440" userDrawn="1">
          <p15:clr>
            <a:srgbClr val="FBAE40"/>
          </p15:clr>
        </p15:guide>
        <p15:guide id="4" pos="240" userDrawn="1">
          <p15:clr>
            <a:srgbClr val="FBAE40"/>
          </p15:clr>
        </p15:guide>
        <p15:guide id="5" orient="horz" pos="3984" userDrawn="1">
          <p15:clr>
            <a:srgbClr val="FBAE40"/>
          </p15:clr>
        </p15:guide>
        <p15:guide id="6" orient="horz" pos="336" userDrawn="1">
          <p15:clr>
            <a:srgbClr val="FBAE40"/>
          </p15:clr>
        </p15:guide>
        <p15:guide id="7"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OBE_CKD_HF">
    <p:spTree>
      <p:nvGrpSpPr>
        <p:cNvPr id="1" name=""/>
        <p:cNvGrpSpPr/>
        <p:nvPr/>
      </p:nvGrpSpPr>
      <p:grpSpPr>
        <a:xfrm>
          <a:off x="0" y="0"/>
          <a:ext cx="0" cy="0"/>
          <a:chOff x="0" y="0"/>
          <a:chExt cx="0" cy="0"/>
        </a:xfrm>
      </p:grpSpPr>
      <p:sp>
        <p:nvSpPr>
          <p:cNvPr id="3" name="Title 1"/>
          <p:cNvSpPr>
            <a:spLocks noGrp="1"/>
          </p:cNvSpPr>
          <p:nvPr>
            <p:ph type="ctrTitle"/>
          </p:nvPr>
        </p:nvSpPr>
        <p:spPr>
          <a:xfrm>
            <a:off x="382577" y="429768"/>
            <a:ext cx="11430000" cy="402336"/>
          </a:xfrm>
          <a:prstGeom prst="rect">
            <a:avLst/>
          </a:prstGeom>
        </p:spPr>
        <p:txBody>
          <a:bodyPr/>
          <a:lstStyle>
            <a:lvl1pPr algn="l">
              <a:defRPr sz="1800" b="1" baseline="0">
                <a:solidFill>
                  <a:schemeClr val="accent1"/>
                </a:solidFill>
              </a:defRPr>
            </a:lvl1pPr>
          </a:lstStyle>
          <a:p>
            <a:r>
              <a:rPr lang="en-US" dirty="0"/>
              <a:t>Click to edit Master title style</a:t>
            </a:r>
          </a:p>
        </p:txBody>
      </p:sp>
      <p:sp>
        <p:nvSpPr>
          <p:cNvPr id="5" name="TextBox 4">
            <a:extLst>
              <a:ext uri="{FF2B5EF4-FFF2-40B4-BE49-F238E27FC236}">
                <a16:creationId xmlns:a16="http://schemas.microsoft.com/office/drawing/2014/main" id="{ED1FD781-B094-4249-801B-B29A07A9AD63}"/>
              </a:ext>
            </a:extLst>
          </p:cNvPr>
          <p:cNvSpPr txBox="1"/>
          <p:nvPr userDrawn="1"/>
        </p:nvSpPr>
        <p:spPr>
          <a:xfrm>
            <a:off x="1326911" y="171880"/>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4" name="Footer Placeholder 4">
            <a:extLst>
              <a:ext uri="{FF2B5EF4-FFF2-40B4-BE49-F238E27FC236}">
                <a16:creationId xmlns:a16="http://schemas.microsoft.com/office/drawing/2014/main" id="{EFE39E7F-F627-4C4A-8FA0-0C08E2512416}"/>
              </a:ext>
            </a:extLst>
          </p:cNvPr>
          <p:cNvSpPr txBox="1">
            <a:spLocks/>
          </p:cNvSpPr>
          <p:nvPr userDrawn="1"/>
        </p:nvSpPr>
        <p:spPr>
          <a:xfrm>
            <a:off x="4404360" y="29934"/>
            <a:ext cx="3383280"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tx1">
                    <a:lumMod val="75000"/>
                    <a:lumOff val="25000"/>
                  </a:schemeClr>
                </a:solidFill>
                <a:effectLst/>
                <a:uLnTx/>
                <a:uFillTx/>
                <a:latin typeface="Arial" panose="020B0604020202020204" pitchFamily="34" charset="0"/>
                <a:ea typeface="Calibri"/>
                <a:cs typeface="Arial" panose="020B0604020202020204" pitchFamily="34" charset="0"/>
              </a:rPr>
              <a:t>Chronic Kidney Disease/Heart Failure/Obesity</a:t>
            </a:r>
          </a:p>
        </p:txBody>
      </p:sp>
      <p:sp>
        <p:nvSpPr>
          <p:cNvPr id="6" name="Footer Placeholder 4">
            <a:extLst>
              <a:ext uri="{FF2B5EF4-FFF2-40B4-BE49-F238E27FC236}">
                <a16:creationId xmlns:a16="http://schemas.microsoft.com/office/drawing/2014/main" id="{89E91C82-039C-4FA5-A5CE-BF40527B0926}"/>
              </a:ext>
            </a:extLst>
          </p:cNvPr>
          <p:cNvSpPr txBox="1">
            <a:spLocks/>
          </p:cNvSpPr>
          <p:nvPr userDrawn="1"/>
        </p:nvSpPr>
        <p:spPr>
          <a:xfrm>
            <a:off x="9604665" y="33868"/>
            <a:ext cx="2206335"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20" normalizeH="0" baseline="0" noProof="0" dirty="0">
                <a:ln>
                  <a:noFill/>
                </a:ln>
                <a:solidFill>
                  <a:prstClr val="black">
                    <a:lumMod val="75000"/>
                    <a:lumOff val="25000"/>
                  </a:prstClr>
                </a:solidFill>
                <a:effectLst/>
                <a:uLnTx/>
                <a:uFill>
                  <a:solidFill>
                    <a:srgbClr val="606060"/>
                  </a:solidFill>
                </a:uFill>
                <a:latin typeface="Arial" panose="020B0604020202020204" pitchFamily="34" charset="0"/>
                <a:ea typeface="+mn-ea"/>
                <a:cs typeface="Arial" panose="020B0604020202020204" pitchFamily="34" charset="0"/>
              </a:rPr>
              <a:t>Inquiries to: lpoyner@cv-rg.com</a:t>
            </a:r>
            <a:endParaRPr kumimoji="0" lang="en-US" sz="900" b="0" i="0" u="none" strike="noStrike" kern="1200" cap="none" spc="20" normalizeH="0" baseline="0" noProof="0" dirty="0">
              <a:ln>
                <a:noFill/>
              </a:ln>
              <a:solidFill>
                <a:srgbClr val="FF0000"/>
              </a:solidFill>
              <a:effectLst/>
              <a:uLnTx/>
              <a:uFill>
                <a:solidFill>
                  <a:srgbClr val="606060"/>
                </a:solidFill>
              </a:u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4209938236"/>
      </p:ext>
    </p:extLst>
  </p:cSld>
  <p:clrMapOvr>
    <a:masterClrMapping/>
  </p:clrMapOvr>
  <p:extLst>
    <p:ext uri="{DCECCB84-F9BA-43D5-87BE-67443E8EF086}">
      <p15:sldGuideLst xmlns:p15="http://schemas.microsoft.com/office/powerpoint/2012/main">
        <p15:guide id="1" orient="horz" pos="2160">
          <p15:clr>
            <a:srgbClr val="FBAE40"/>
          </p15:clr>
        </p15:guide>
        <p15:guide id="3" pos="7440">
          <p15:clr>
            <a:srgbClr val="FBAE40"/>
          </p15:clr>
        </p15:guide>
        <p15:guide id="4" pos="240">
          <p15:clr>
            <a:srgbClr val="FBAE40"/>
          </p15:clr>
        </p15:guide>
        <p15:guide id="5" orient="horz" pos="3984">
          <p15:clr>
            <a:srgbClr val="FBAE40"/>
          </p15:clr>
        </p15:guide>
        <p15:guide id="6" orient="horz" pos="336">
          <p15:clr>
            <a:srgbClr val="FBAE40"/>
          </p15:clr>
        </p15:guide>
        <p15:guide id="7"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OBE, T2D">
    <p:spTree>
      <p:nvGrpSpPr>
        <p:cNvPr id="1" name=""/>
        <p:cNvGrpSpPr/>
        <p:nvPr/>
      </p:nvGrpSpPr>
      <p:grpSpPr>
        <a:xfrm>
          <a:off x="0" y="0"/>
          <a:ext cx="0" cy="0"/>
          <a:chOff x="0" y="0"/>
          <a:chExt cx="0" cy="0"/>
        </a:xfrm>
      </p:grpSpPr>
      <p:sp>
        <p:nvSpPr>
          <p:cNvPr id="3" name="Title 1"/>
          <p:cNvSpPr>
            <a:spLocks noGrp="1"/>
          </p:cNvSpPr>
          <p:nvPr>
            <p:ph type="ctrTitle"/>
          </p:nvPr>
        </p:nvSpPr>
        <p:spPr>
          <a:xfrm>
            <a:off x="382577" y="429768"/>
            <a:ext cx="11430000" cy="402336"/>
          </a:xfrm>
          <a:prstGeom prst="rect">
            <a:avLst/>
          </a:prstGeom>
        </p:spPr>
        <p:txBody>
          <a:bodyPr/>
          <a:lstStyle>
            <a:lvl1pPr algn="l">
              <a:defRPr sz="1800" b="1" baseline="0">
                <a:solidFill>
                  <a:schemeClr val="accent1"/>
                </a:solidFill>
              </a:defRPr>
            </a:lvl1pPr>
          </a:lstStyle>
          <a:p>
            <a:r>
              <a:rPr lang="en-US" dirty="0"/>
              <a:t>Click to edit Master title style</a:t>
            </a:r>
          </a:p>
        </p:txBody>
      </p:sp>
      <p:sp>
        <p:nvSpPr>
          <p:cNvPr id="5" name="TextBox 4">
            <a:extLst>
              <a:ext uri="{FF2B5EF4-FFF2-40B4-BE49-F238E27FC236}">
                <a16:creationId xmlns:a16="http://schemas.microsoft.com/office/drawing/2014/main" id="{ED1FD781-B094-4249-801B-B29A07A9AD63}"/>
              </a:ext>
            </a:extLst>
          </p:cNvPr>
          <p:cNvSpPr txBox="1"/>
          <p:nvPr userDrawn="1"/>
        </p:nvSpPr>
        <p:spPr>
          <a:xfrm>
            <a:off x="1326911" y="171880"/>
            <a:ext cx="184731" cy="369332"/>
          </a:xfrm>
          <a:prstGeom prst="rect">
            <a:avLst/>
          </a:prstGeom>
          <a:noFill/>
        </p:spPr>
        <p:txBody>
          <a:bodyPr wrap="none" rtlCol="0">
            <a:spAutoFit/>
          </a:bodyPr>
          <a:lstStyle/>
          <a:p>
            <a:endParaRPr lang="en-US" dirty="0"/>
          </a:p>
        </p:txBody>
      </p:sp>
      <p:sp>
        <p:nvSpPr>
          <p:cNvPr id="4" name="Footer Placeholder 4">
            <a:extLst>
              <a:ext uri="{FF2B5EF4-FFF2-40B4-BE49-F238E27FC236}">
                <a16:creationId xmlns:a16="http://schemas.microsoft.com/office/drawing/2014/main" id="{EFE39E7F-F627-4C4A-8FA0-0C08E2512416}"/>
              </a:ext>
            </a:extLst>
          </p:cNvPr>
          <p:cNvSpPr txBox="1">
            <a:spLocks/>
          </p:cNvSpPr>
          <p:nvPr userDrawn="1"/>
        </p:nvSpPr>
        <p:spPr>
          <a:xfrm>
            <a:off x="4404360" y="29934"/>
            <a:ext cx="3383280"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0" i="0" baseline="0" dirty="0">
                <a:solidFill>
                  <a:schemeClr val="tx1">
                    <a:lumMod val="75000"/>
                    <a:lumOff val="25000"/>
                  </a:schemeClr>
                </a:solidFill>
                <a:latin typeface="Arial" panose="020B0604020202020204" pitchFamily="34" charset="0"/>
                <a:ea typeface="Calibri"/>
                <a:cs typeface="Arial" panose="020B0604020202020204" pitchFamily="34" charset="0"/>
              </a:rPr>
              <a:t>Obesity/Type 2 Diabetes</a:t>
            </a:r>
          </a:p>
        </p:txBody>
      </p:sp>
      <p:sp>
        <p:nvSpPr>
          <p:cNvPr id="6" name="Footer Placeholder 4">
            <a:extLst>
              <a:ext uri="{FF2B5EF4-FFF2-40B4-BE49-F238E27FC236}">
                <a16:creationId xmlns:a16="http://schemas.microsoft.com/office/drawing/2014/main" id="{89E91C82-039C-4FA5-A5CE-BF40527B0926}"/>
              </a:ext>
            </a:extLst>
          </p:cNvPr>
          <p:cNvSpPr txBox="1">
            <a:spLocks/>
          </p:cNvSpPr>
          <p:nvPr userDrawn="1"/>
        </p:nvSpPr>
        <p:spPr>
          <a:xfrm>
            <a:off x="9604665" y="33868"/>
            <a:ext cx="2206335"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Inquiries</a:t>
            </a:r>
            <a:r>
              <a:rPr lang="en-US" sz="900" cap="none" spc="20" baseline="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 to: lpoyner@cv-rg.com</a:t>
            </a:r>
            <a:endParaRPr lang="en-US" sz="900" cap="none" spc="20" baseline="0" dirty="0">
              <a:solidFill>
                <a:srgbClr val="FF0000"/>
              </a:solidFill>
              <a:uFill>
                <a:solidFill>
                  <a:srgbClr val="606060"/>
                </a:solidFill>
              </a:u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7134592"/>
      </p:ext>
    </p:extLst>
  </p:cSld>
  <p:clrMapOvr>
    <a:masterClrMapping/>
  </p:clrMapOvr>
  <p:extLst>
    <p:ext uri="{DCECCB84-F9BA-43D5-87BE-67443E8EF086}">
      <p15:sldGuideLst xmlns:p15="http://schemas.microsoft.com/office/powerpoint/2012/main">
        <p15:guide id="1" orient="horz" pos="2160">
          <p15:clr>
            <a:srgbClr val="FBAE40"/>
          </p15:clr>
        </p15:guide>
        <p15:guide id="3" pos="7440">
          <p15:clr>
            <a:srgbClr val="FBAE40"/>
          </p15:clr>
        </p15:guide>
        <p15:guide id="4" pos="240">
          <p15:clr>
            <a:srgbClr val="FBAE40"/>
          </p15:clr>
        </p15:guide>
        <p15:guide id="5" orient="horz" pos="3984">
          <p15:clr>
            <a:srgbClr val="FBAE40"/>
          </p15:clr>
        </p15:guide>
        <p15:guide id="6" orient="horz" pos="336">
          <p15:clr>
            <a:srgbClr val="FBAE40"/>
          </p15:clr>
        </p15:guide>
        <p15:guide id="7"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BE, MASH">
    <p:spTree>
      <p:nvGrpSpPr>
        <p:cNvPr id="1" name=""/>
        <p:cNvGrpSpPr/>
        <p:nvPr/>
      </p:nvGrpSpPr>
      <p:grpSpPr>
        <a:xfrm>
          <a:off x="0" y="0"/>
          <a:ext cx="0" cy="0"/>
          <a:chOff x="0" y="0"/>
          <a:chExt cx="0" cy="0"/>
        </a:xfrm>
      </p:grpSpPr>
      <p:sp>
        <p:nvSpPr>
          <p:cNvPr id="3" name="Title 1"/>
          <p:cNvSpPr>
            <a:spLocks noGrp="1"/>
          </p:cNvSpPr>
          <p:nvPr>
            <p:ph type="ctrTitle"/>
          </p:nvPr>
        </p:nvSpPr>
        <p:spPr>
          <a:xfrm>
            <a:off x="382577" y="429768"/>
            <a:ext cx="11430000" cy="402336"/>
          </a:xfrm>
          <a:prstGeom prst="rect">
            <a:avLst/>
          </a:prstGeom>
        </p:spPr>
        <p:txBody>
          <a:bodyPr/>
          <a:lstStyle>
            <a:lvl1pPr algn="l">
              <a:defRPr sz="1800" b="1" baseline="0">
                <a:solidFill>
                  <a:schemeClr val="accent1"/>
                </a:solidFill>
              </a:defRPr>
            </a:lvl1pPr>
          </a:lstStyle>
          <a:p>
            <a:r>
              <a:rPr lang="en-US" dirty="0"/>
              <a:t>Click to edit Master title style</a:t>
            </a:r>
          </a:p>
        </p:txBody>
      </p:sp>
      <p:sp>
        <p:nvSpPr>
          <p:cNvPr id="5" name="TextBox 4">
            <a:extLst>
              <a:ext uri="{FF2B5EF4-FFF2-40B4-BE49-F238E27FC236}">
                <a16:creationId xmlns:a16="http://schemas.microsoft.com/office/drawing/2014/main" id="{ED1FD781-B094-4249-801B-B29A07A9AD63}"/>
              </a:ext>
            </a:extLst>
          </p:cNvPr>
          <p:cNvSpPr txBox="1"/>
          <p:nvPr userDrawn="1"/>
        </p:nvSpPr>
        <p:spPr>
          <a:xfrm>
            <a:off x="1326911" y="171880"/>
            <a:ext cx="184731" cy="369332"/>
          </a:xfrm>
          <a:prstGeom prst="rect">
            <a:avLst/>
          </a:prstGeom>
          <a:noFill/>
        </p:spPr>
        <p:txBody>
          <a:bodyPr wrap="none" rtlCol="0">
            <a:spAutoFit/>
          </a:bodyPr>
          <a:lstStyle/>
          <a:p>
            <a:endParaRPr lang="en-US" dirty="0"/>
          </a:p>
        </p:txBody>
      </p:sp>
      <p:sp>
        <p:nvSpPr>
          <p:cNvPr id="4" name="Footer Placeholder 4">
            <a:extLst>
              <a:ext uri="{FF2B5EF4-FFF2-40B4-BE49-F238E27FC236}">
                <a16:creationId xmlns:a16="http://schemas.microsoft.com/office/drawing/2014/main" id="{EFE39E7F-F627-4C4A-8FA0-0C08E2512416}"/>
              </a:ext>
            </a:extLst>
          </p:cNvPr>
          <p:cNvSpPr txBox="1">
            <a:spLocks/>
          </p:cNvSpPr>
          <p:nvPr userDrawn="1"/>
        </p:nvSpPr>
        <p:spPr>
          <a:xfrm>
            <a:off x="4404360" y="29934"/>
            <a:ext cx="3383280"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0" i="0" baseline="0" dirty="0">
                <a:solidFill>
                  <a:schemeClr val="tx1">
                    <a:lumMod val="75000"/>
                    <a:lumOff val="25000"/>
                  </a:schemeClr>
                </a:solidFill>
                <a:latin typeface="Arial" panose="020B0604020202020204" pitchFamily="34" charset="0"/>
                <a:ea typeface="Calibri"/>
                <a:cs typeface="Arial" panose="020B0604020202020204" pitchFamily="34" charset="0"/>
              </a:rPr>
              <a:t>Obesity, MASH</a:t>
            </a:r>
          </a:p>
        </p:txBody>
      </p:sp>
      <p:sp>
        <p:nvSpPr>
          <p:cNvPr id="6" name="Footer Placeholder 4">
            <a:extLst>
              <a:ext uri="{FF2B5EF4-FFF2-40B4-BE49-F238E27FC236}">
                <a16:creationId xmlns:a16="http://schemas.microsoft.com/office/drawing/2014/main" id="{89E91C82-039C-4FA5-A5CE-BF40527B0926}"/>
              </a:ext>
            </a:extLst>
          </p:cNvPr>
          <p:cNvSpPr txBox="1">
            <a:spLocks/>
          </p:cNvSpPr>
          <p:nvPr userDrawn="1"/>
        </p:nvSpPr>
        <p:spPr>
          <a:xfrm>
            <a:off x="9604665" y="33868"/>
            <a:ext cx="2206335"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Inquiries</a:t>
            </a:r>
            <a:r>
              <a:rPr lang="en-US" sz="900" cap="none" spc="20" baseline="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 to: lpoyner@cv-rg.com</a:t>
            </a:r>
            <a:endParaRPr lang="en-US" sz="900" cap="none" spc="20" baseline="0" dirty="0">
              <a:solidFill>
                <a:srgbClr val="FF0000"/>
              </a:solidFill>
              <a:uFill>
                <a:solidFill>
                  <a:srgbClr val="606060"/>
                </a:solidFill>
              </a:u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4472933"/>
      </p:ext>
    </p:extLst>
  </p:cSld>
  <p:clrMapOvr>
    <a:masterClrMapping/>
  </p:clrMapOvr>
  <p:extLst>
    <p:ext uri="{DCECCB84-F9BA-43D5-87BE-67443E8EF086}">
      <p15:sldGuideLst xmlns:p15="http://schemas.microsoft.com/office/powerpoint/2012/main">
        <p15:guide id="1" orient="horz" pos="2160">
          <p15:clr>
            <a:srgbClr val="FBAE40"/>
          </p15:clr>
        </p15:guide>
        <p15:guide id="3" pos="7440">
          <p15:clr>
            <a:srgbClr val="FBAE40"/>
          </p15:clr>
        </p15:guide>
        <p15:guide id="4" pos="240">
          <p15:clr>
            <a:srgbClr val="FBAE40"/>
          </p15:clr>
        </p15:guide>
        <p15:guide id="5" orient="horz" pos="3984">
          <p15:clr>
            <a:srgbClr val="FBAE40"/>
          </p15:clr>
        </p15:guide>
        <p15:guide id="6" orient="horz" pos="336">
          <p15:clr>
            <a:srgbClr val="FBAE40"/>
          </p15:clr>
        </p15:guide>
        <p15:guide id="7"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OBE/T2D/MASH">
    <p:spTree>
      <p:nvGrpSpPr>
        <p:cNvPr id="1" name=""/>
        <p:cNvGrpSpPr/>
        <p:nvPr/>
      </p:nvGrpSpPr>
      <p:grpSpPr>
        <a:xfrm>
          <a:off x="0" y="0"/>
          <a:ext cx="0" cy="0"/>
          <a:chOff x="0" y="0"/>
          <a:chExt cx="0" cy="0"/>
        </a:xfrm>
      </p:grpSpPr>
      <p:sp>
        <p:nvSpPr>
          <p:cNvPr id="3" name="Title 1"/>
          <p:cNvSpPr>
            <a:spLocks noGrp="1"/>
          </p:cNvSpPr>
          <p:nvPr>
            <p:ph type="ctrTitle"/>
          </p:nvPr>
        </p:nvSpPr>
        <p:spPr>
          <a:xfrm>
            <a:off x="382577" y="429768"/>
            <a:ext cx="11430000" cy="402336"/>
          </a:xfrm>
          <a:prstGeom prst="rect">
            <a:avLst/>
          </a:prstGeom>
        </p:spPr>
        <p:txBody>
          <a:bodyPr/>
          <a:lstStyle>
            <a:lvl1pPr algn="l">
              <a:defRPr sz="1800" b="1" baseline="0">
                <a:solidFill>
                  <a:schemeClr val="accent1"/>
                </a:solidFill>
              </a:defRPr>
            </a:lvl1pPr>
          </a:lstStyle>
          <a:p>
            <a:r>
              <a:rPr lang="en-US" dirty="0"/>
              <a:t>Click to edit Master title style</a:t>
            </a:r>
          </a:p>
        </p:txBody>
      </p:sp>
      <p:sp>
        <p:nvSpPr>
          <p:cNvPr id="5" name="TextBox 4">
            <a:extLst>
              <a:ext uri="{FF2B5EF4-FFF2-40B4-BE49-F238E27FC236}">
                <a16:creationId xmlns:a16="http://schemas.microsoft.com/office/drawing/2014/main" id="{ED1FD781-B094-4249-801B-B29A07A9AD63}"/>
              </a:ext>
            </a:extLst>
          </p:cNvPr>
          <p:cNvSpPr txBox="1"/>
          <p:nvPr userDrawn="1"/>
        </p:nvSpPr>
        <p:spPr>
          <a:xfrm>
            <a:off x="1326911" y="171880"/>
            <a:ext cx="184731" cy="369332"/>
          </a:xfrm>
          <a:prstGeom prst="rect">
            <a:avLst/>
          </a:prstGeom>
          <a:noFill/>
        </p:spPr>
        <p:txBody>
          <a:bodyPr wrap="none" rtlCol="0">
            <a:spAutoFit/>
          </a:bodyPr>
          <a:lstStyle/>
          <a:p>
            <a:endParaRPr lang="en-US" dirty="0"/>
          </a:p>
        </p:txBody>
      </p:sp>
      <p:sp>
        <p:nvSpPr>
          <p:cNvPr id="4" name="Footer Placeholder 4">
            <a:extLst>
              <a:ext uri="{FF2B5EF4-FFF2-40B4-BE49-F238E27FC236}">
                <a16:creationId xmlns:a16="http://schemas.microsoft.com/office/drawing/2014/main" id="{EFE39E7F-F627-4C4A-8FA0-0C08E2512416}"/>
              </a:ext>
            </a:extLst>
          </p:cNvPr>
          <p:cNvSpPr txBox="1">
            <a:spLocks/>
          </p:cNvSpPr>
          <p:nvPr userDrawn="1"/>
        </p:nvSpPr>
        <p:spPr>
          <a:xfrm>
            <a:off x="4404360" y="29934"/>
            <a:ext cx="3383280"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0" i="0" baseline="0" dirty="0">
                <a:solidFill>
                  <a:schemeClr val="tx1">
                    <a:lumMod val="75000"/>
                    <a:lumOff val="25000"/>
                  </a:schemeClr>
                </a:solidFill>
                <a:latin typeface="Arial" panose="020B0604020202020204" pitchFamily="34" charset="0"/>
                <a:ea typeface="Calibri"/>
                <a:cs typeface="Arial" panose="020B0604020202020204" pitchFamily="34" charset="0"/>
              </a:rPr>
              <a:t>Obesity, Type 2 Diabetes, MASH</a:t>
            </a:r>
          </a:p>
        </p:txBody>
      </p:sp>
      <p:sp>
        <p:nvSpPr>
          <p:cNvPr id="6" name="Footer Placeholder 4">
            <a:extLst>
              <a:ext uri="{FF2B5EF4-FFF2-40B4-BE49-F238E27FC236}">
                <a16:creationId xmlns:a16="http://schemas.microsoft.com/office/drawing/2014/main" id="{89E91C82-039C-4FA5-A5CE-BF40527B0926}"/>
              </a:ext>
            </a:extLst>
          </p:cNvPr>
          <p:cNvSpPr txBox="1">
            <a:spLocks/>
          </p:cNvSpPr>
          <p:nvPr userDrawn="1"/>
        </p:nvSpPr>
        <p:spPr>
          <a:xfrm>
            <a:off x="9604665" y="33868"/>
            <a:ext cx="2206335"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Inquiries</a:t>
            </a:r>
            <a:r>
              <a:rPr lang="en-US" sz="900" cap="none" spc="20" baseline="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 to: lpoyner@cv-rg.com</a:t>
            </a:r>
            <a:endParaRPr lang="en-US" sz="900" cap="none" spc="20" baseline="0" dirty="0">
              <a:solidFill>
                <a:srgbClr val="FF0000"/>
              </a:solidFill>
              <a:uFill>
                <a:solidFill>
                  <a:srgbClr val="606060"/>
                </a:solidFill>
              </a:u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8101386"/>
      </p:ext>
    </p:extLst>
  </p:cSld>
  <p:clrMapOvr>
    <a:masterClrMapping/>
  </p:clrMapOvr>
  <p:extLst>
    <p:ext uri="{DCECCB84-F9BA-43D5-87BE-67443E8EF086}">
      <p15:sldGuideLst xmlns:p15="http://schemas.microsoft.com/office/powerpoint/2012/main">
        <p15:guide id="1" orient="horz" pos="2160">
          <p15:clr>
            <a:srgbClr val="FBAE40"/>
          </p15:clr>
        </p15:guide>
        <p15:guide id="3" pos="7440">
          <p15:clr>
            <a:srgbClr val="FBAE40"/>
          </p15:clr>
        </p15:guide>
        <p15:guide id="4" pos="240">
          <p15:clr>
            <a:srgbClr val="FBAE40"/>
          </p15:clr>
        </p15:guide>
        <p15:guide id="5" orient="horz" pos="3984">
          <p15:clr>
            <a:srgbClr val="FBAE40"/>
          </p15:clr>
        </p15:guide>
        <p15:guide id="6" orient="horz" pos="336">
          <p15:clr>
            <a:srgbClr val="FBAE40"/>
          </p15:clr>
        </p15:guide>
        <p15:guide id="7"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2D/OBE/ASCVD">
    <p:spTree>
      <p:nvGrpSpPr>
        <p:cNvPr id="1" name=""/>
        <p:cNvGrpSpPr/>
        <p:nvPr/>
      </p:nvGrpSpPr>
      <p:grpSpPr>
        <a:xfrm>
          <a:off x="0" y="0"/>
          <a:ext cx="0" cy="0"/>
          <a:chOff x="0" y="0"/>
          <a:chExt cx="0" cy="0"/>
        </a:xfrm>
      </p:grpSpPr>
      <p:sp>
        <p:nvSpPr>
          <p:cNvPr id="3" name="Title 1"/>
          <p:cNvSpPr>
            <a:spLocks noGrp="1"/>
          </p:cNvSpPr>
          <p:nvPr>
            <p:ph type="ctrTitle"/>
          </p:nvPr>
        </p:nvSpPr>
        <p:spPr>
          <a:xfrm>
            <a:off x="382577" y="429768"/>
            <a:ext cx="11430000" cy="402336"/>
          </a:xfrm>
          <a:prstGeom prst="rect">
            <a:avLst/>
          </a:prstGeom>
        </p:spPr>
        <p:txBody>
          <a:bodyPr/>
          <a:lstStyle>
            <a:lvl1pPr algn="l">
              <a:defRPr sz="1800" b="1" baseline="0">
                <a:solidFill>
                  <a:schemeClr val="accent1"/>
                </a:solidFill>
              </a:defRPr>
            </a:lvl1pPr>
          </a:lstStyle>
          <a:p>
            <a:r>
              <a:rPr lang="en-US" dirty="0"/>
              <a:t>Click to edit Master title style</a:t>
            </a:r>
          </a:p>
        </p:txBody>
      </p:sp>
      <p:sp>
        <p:nvSpPr>
          <p:cNvPr id="5" name="TextBox 4">
            <a:extLst>
              <a:ext uri="{FF2B5EF4-FFF2-40B4-BE49-F238E27FC236}">
                <a16:creationId xmlns:a16="http://schemas.microsoft.com/office/drawing/2014/main" id="{ED1FD781-B094-4249-801B-B29A07A9AD63}"/>
              </a:ext>
            </a:extLst>
          </p:cNvPr>
          <p:cNvSpPr txBox="1"/>
          <p:nvPr userDrawn="1"/>
        </p:nvSpPr>
        <p:spPr>
          <a:xfrm>
            <a:off x="1326911" y="171880"/>
            <a:ext cx="184731" cy="369332"/>
          </a:xfrm>
          <a:prstGeom prst="rect">
            <a:avLst/>
          </a:prstGeom>
          <a:noFill/>
        </p:spPr>
        <p:txBody>
          <a:bodyPr wrap="none" rtlCol="0">
            <a:spAutoFit/>
          </a:bodyPr>
          <a:lstStyle/>
          <a:p>
            <a:endParaRPr lang="en-US" dirty="0"/>
          </a:p>
        </p:txBody>
      </p:sp>
      <p:sp>
        <p:nvSpPr>
          <p:cNvPr id="4" name="Footer Placeholder 4">
            <a:extLst>
              <a:ext uri="{FF2B5EF4-FFF2-40B4-BE49-F238E27FC236}">
                <a16:creationId xmlns:a16="http://schemas.microsoft.com/office/drawing/2014/main" id="{EFE39E7F-F627-4C4A-8FA0-0C08E2512416}"/>
              </a:ext>
            </a:extLst>
          </p:cNvPr>
          <p:cNvSpPr txBox="1">
            <a:spLocks/>
          </p:cNvSpPr>
          <p:nvPr userDrawn="1"/>
        </p:nvSpPr>
        <p:spPr>
          <a:xfrm>
            <a:off x="4404360" y="29934"/>
            <a:ext cx="3383280"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0" i="0" baseline="0" dirty="0">
                <a:solidFill>
                  <a:schemeClr val="tx1"/>
                </a:solidFill>
                <a:latin typeface="Arial" panose="020B0604020202020204" pitchFamily="34" charset="0"/>
                <a:ea typeface="Calibri"/>
                <a:cs typeface="Arial" panose="020B0604020202020204" pitchFamily="34" charset="0"/>
              </a:rPr>
              <a:t>Type 2 Diabetes/Obesity/Atherosclerotic Cardiovascular Disease</a:t>
            </a:r>
          </a:p>
        </p:txBody>
      </p:sp>
      <p:sp>
        <p:nvSpPr>
          <p:cNvPr id="6" name="Footer Placeholder 4">
            <a:extLst>
              <a:ext uri="{FF2B5EF4-FFF2-40B4-BE49-F238E27FC236}">
                <a16:creationId xmlns:a16="http://schemas.microsoft.com/office/drawing/2014/main" id="{89E91C82-039C-4FA5-A5CE-BF40527B0926}"/>
              </a:ext>
            </a:extLst>
          </p:cNvPr>
          <p:cNvSpPr txBox="1">
            <a:spLocks/>
          </p:cNvSpPr>
          <p:nvPr userDrawn="1"/>
        </p:nvSpPr>
        <p:spPr>
          <a:xfrm>
            <a:off x="9604665" y="33868"/>
            <a:ext cx="2206335"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Inquiries</a:t>
            </a:r>
            <a:r>
              <a:rPr lang="en-US" sz="900" cap="none" spc="20" baseline="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 to: lpoyner@cv-rg.com</a:t>
            </a:r>
            <a:endParaRPr lang="en-US" sz="900" cap="none" spc="20" baseline="0" dirty="0">
              <a:solidFill>
                <a:srgbClr val="FF0000"/>
              </a:solidFill>
              <a:uFill>
                <a:solidFill>
                  <a:srgbClr val="606060"/>
                </a:solidFill>
              </a:u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3169409"/>
      </p:ext>
    </p:extLst>
  </p:cSld>
  <p:clrMapOvr>
    <a:masterClrMapping/>
  </p:clrMapOvr>
  <p:extLst>
    <p:ext uri="{DCECCB84-F9BA-43D5-87BE-67443E8EF086}">
      <p15:sldGuideLst xmlns:p15="http://schemas.microsoft.com/office/powerpoint/2012/main">
        <p15:guide id="1" orient="horz" pos="2160">
          <p15:clr>
            <a:srgbClr val="FBAE40"/>
          </p15:clr>
        </p15:guide>
        <p15:guide id="3" pos="7440">
          <p15:clr>
            <a:srgbClr val="FBAE40"/>
          </p15:clr>
        </p15:guide>
        <p15:guide id="4" pos="240">
          <p15:clr>
            <a:srgbClr val="FBAE40"/>
          </p15:clr>
        </p15:guide>
        <p15:guide id="5" orient="horz" pos="3984">
          <p15:clr>
            <a:srgbClr val="FBAE40"/>
          </p15:clr>
        </p15:guide>
        <p15:guide id="6" orient="horz" pos="336">
          <p15:clr>
            <a:srgbClr val="FBAE40"/>
          </p15:clr>
        </p15:guide>
        <p15:guide id="7"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BE/ASCVD">
    <p:spTree>
      <p:nvGrpSpPr>
        <p:cNvPr id="1" name=""/>
        <p:cNvGrpSpPr/>
        <p:nvPr/>
      </p:nvGrpSpPr>
      <p:grpSpPr>
        <a:xfrm>
          <a:off x="0" y="0"/>
          <a:ext cx="0" cy="0"/>
          <a:chOff x="0" y="0"/>
          <a:chExt cx="0" cy="0"/>
        </a:xfrm>
      </p:grpSpPr>
      <p:sp>
        <p:nvSpPr>
          <p:cNvPr id="3" name="Title 1"/>
          <p:cNvSpPr>
            <a:spLocks noGrp="1"/>
          </p:cNvSpPr>
          <p:nvPr>
            <p:ph type="ctrTitle"/>
          </p:nvPr>
        </p:nvSpPr>
        <p:spPr>
          <a:xfrm>
            <a:off x="382577" y="429768"/>
            <a:ext cx="11430000" cy="402336"/>
          </a:xfrm>
          <a:prstGeom prst="rect">
            <a:avLst/>
          </a:prstGeom>
        </p:spPr>
        <p:txBody>
          <a:bodyPr/>
          <a:lstStyle>
            <a:lvl1pPr algn="l">
              <a:defRPr sz="1800" b="1" baseline="0">
                <a:solidFill>
                  <a:schemeClr val="accent1"/>
                </a:solidFill>
              </a:defRPr>
            </a:lvl1pPr>
          </a:lstStyle>
          <a:p>
            <a:r>
              <a:rPr lang="en-US" dirty="0"/>
              <a:t>Click to edit Master title style</a:t>
            </a:r>
          </a:p>
        </p:txBody>
      </p:sp>
      <p:sp>
        <p:nvSpPr>
          <p:cNvPr id="5" name="TextBox 4">
            <a:extLst>
              <a:ext uri="{FF2B5EF4-FFF2-40B4-BE49-F238E27FC236}">
                <a16:creationId xmlns:a16="http://schemas.microsoft.com/office/drawing/2014/main" id="{ED1FD781-B094-4249-801B-B29A07A9AD63}"/>
              </a:ext>
            </a:extLst>
          </p:cNvPr>
          <p:cNvSpPr txBox="1"/>
          <p:nvPr userDrawn="1"/>
        </p:nvSpPr>
        <p:spPr>
          <a:xfrm>
            <a:off x="1326911" y="171880"/>
            <a:ext cx="184731" cy="369332"/>
          </a:xfrm>
          <a:prstGeom prst="rect">
            <a:avLst/>
          </a:prstGeom>
          <a:noFill/>
        </p:spPr>
        <p:txBody>
          <a:bodyPr wrap="none" rtlCol="0">
            <a:spAutoFit/>
          </a:bodyPr>
          <a:lstStyle/>
          <a:p>
            <a:endParaRPr lang="en-US" dirty="0"/>
          </a:p>
        </p:txBody>
      </p:sp>
      <p:sp>
        <p:nvSpPr>
          <p:cNvPr id="4" name="Footer Placeholder 4">
            <a:extLst>
              <a:ext uri="{FF2B5EF4-FFF2-40B4-BE49-F238E27FC236}">
                <a16:creationId xmlns:a16="http://schemas.microsoft.com/office/drawing/2014/main" id="{EFE39E7F-F627-4C4A-8FA0-0C08E2512416}"/>
              </a:ext>
            </a:extLst>
          </p:cNvPr>
          <p:cNvSpPr txBox="1">
            <a:spLocks/>
          </p:cNvSpPr>
          <p:nvPr userDrawn="1"/>
        </p:nvSpPr>
        <p:spPr>
          <a:xfrm>
            <a:off x="4404360" y="29934"/>
            <a:ext cx="3383280"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0" i="0" baseline="0" dirty="0">
                <a:solidFill>
                  <a:schemeClr val="tx1"/>
                </a:solidFill>
                <a:latin typeface="Arial" panose="020B0604020202020204" pitchFamily="34" charset="0"/>
                <a:ea typeface="Calibri"/>
                <a:cs typeface="Arial" panose="020B0604020202020204" pitchFamily="34" charset="0"/>
              </a:rPr>
              <a:t>Obesity/Atherosclerotic Cardiovascular Disease</a:t>
            </a:r>
          </a:p>
        </p:txBody>
      </p:sp>
      <p:sp>
        <p:nvSpPr>
          <p:cNvPr id="6" name="Footer Placeholder 4">
            <a:extLst>
              <a:ext uri="{FF2B5EF4-FFF2-40B4-BE49-F238E27FC236}">
                <a16:creationId xmlns:a16="http://schemas.microsoft.com/office/drawing/2014/main" id="{89E91C82-039C-4FA5-A5CE-BF40527B0926}"/>
              </a:ext>
            </a:extLst>
          </p:cNvPr>
          <p:cNvSpPr txBox="1">
            <a:spLocks/>
          </p:cNvSpPr>
          <p:nvPr userDrawn="1"/>
        </p:nvSpPr>
        <p:spPr>
          <a:xfrm>
            <a:off x="9604665" y="33868"/>
            <a:ext cx="2206335"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Inquiries</a:t>
            </a:r>
            <a:r>
              <a:rPr lang="en-US" sz="900" cap="none" spc="20" baseline="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 to: lpoyner@cv-rg.com</a:t>
            </a:r>
            <a:endParaRPr lang="en-US" sz="900" cap="none" spc="20" baseline="0" dirty="0">
              <a:solidFill>
                <a:srgbClr val="FF0000"/>
              </a:solidFill>
              <a:uFill>
                <a:solidFill>
                  <a:srgbClr val="606060"/>
                </a:solidFill>
              </a:u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3695092"/>
      </p:ext>
    </p:extLst>
  </p:cSld>
  <p:clrMapOvr>
    <a:masterClrMapping/>
  </p:clrMapOvr>
  <p:extLst>
    <p:ext uri="{DCECCB84-F9BA-43D5-87BE-67443E8EF086}">
      <p15:sldGuideLst xmlns:p15="http://schemas.microsoft.com/office/powerpoint/2012/main">
        <p15:guide id="1" orient="horz" pos="2160">
          <p15:clr>
            <a:srgbClr val="FBAE40"/>
          </p15:clr>
        </p15:guide>
        <p15:guide id="3" pos="7440">
          <p15:clr>
            <a:srgbClr val="FBAE40"/>
          </p15:clr>
        </p15:guide>
        <p15:guide id="4" pos="240">
          <p15:clr>
            <a:srgbClr val="FBAE40"/>
          </p15:clr>
        </p15:guide>
        <p15:guide id="5" orient="horz" pos="3984">
          <p15:clr>
            <a:srgbClr val="FBAE40"/>
          </p15:clr>
        </p15:guide>
        <p15:guide id="6" orient="horz" pos="336">
          <p15:clr>
            <a:srgbClr val="FBAE40"/>
          </p15:clr>
        </p15:guide>
        <p15:guide id="7"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2D/PAD">
    <p:spTree>
      <p:nvGrpSpPr>
        <p:cNvPr id="1" name=""/>
        <p:cNvGrpSpPr/>
        <p:nvPr/>
      </p:nvGrpSpPr>
      <p:grpSpPr>
        <a:xfrm>
          <a:off x="0" y="0"/>
          <a:ext cx="0" cy="0"/>
          <a:chOff x="0" y="0"/>
          <a:chExt cx="0" cy="0"/>
        </a:xfrm>
      </p:grpSpPr>
      <p:sp>
        <p:nvSpPr>
          <p:cNvPr id="3" name="Title 1"/>
          <p:cNvSpPr>
            <a:spLocks noGrp="1"/>
          </p:cNvSpPr>
          <p:nvPr>
            <p:ph type="ctrTitle"/>
          </p:nvPr>
        </p:nvSpPr>
        <p:spPr>
          <a:xfrm>
            <a:off x="382577" y="429768"/>
            <a:ext cx="11430000" cy="402336"/>
          </a:xfrm>
          <a:prstGeom prst="rect">
            <a:avLst/>
          </a:prstGeom>
        </p:spPr>
        <p:txBody>
          <a:bodyPr/>
          <a:lstStyle>
            <a:lvl1pPr algn="l">
              <a:defRPr sz="1800" b="1" baseline="0">
                <a:solidFill>
                  <a:schemeClr val="accent1"/>
                </a:solidFill>
              </a:defRPr>
            </a:lvl1pPr>
          </a:lstStyle>
          <a:p>
            <a:r>
              <a:rPr lang="en-US" dirty="0"/>
              <a:t>Click to edit Master title style</a:t>
            </a:r>
          </a:p>
        </p:txBody>
      </p:sp>
      <p:sp>
        <p:nvSpPr>
          <p:cNvPr id="5" name="TextBox 4">
            <a:extLst>
              <a:ext uri="{FF2B5EF4-FFF2-40B4-BE49-F238E27FC236}">
                <a16:creationId xmlns:a16="http://schemas.microsoft.com/office/drawing/2014/main" id="{ED1FD781-B094-4249-801B-B29A07A9AD63}"/>
              </a:ext>
            </a:extLst>
          </p:cNvPr>
          <p:cNvSpPr txBox="1"/>
          <p:nvPr userDrawn="1"/>
        </p:nvSpPr>
        <p:spPr>
          <a:xfrm>
            <a:off x="1326911" y="171880"/>
            <a:ext cx="184731" cy="369332"/>
          </a:xfrm>
          <a:prstGeom prst="rect">
            <a:avLst/>
          </a:prstGeom>
          <a:noFill/>
        </p:spPr>
        <p:txBody>
          <a:bodyPr wrap="none" rtlCol="0">
            <a:spAutoFit/>
          </a:bodyPr>
          <a:lstStyle/>
          <a:p>
            <a:endParaRPr lang="en-US" dirty="0"/>
          </a:p>
        </p:txBody>
      </p:sp>
      <p:sp>
        <p:nvSpPr>
          <p:cNvPr id="4" name="Footer Placeholder 4">
            <a:extLst>
              <a:ext uri="{FF2B5EF4-FFF2-40B4-BE49-F238E27FC236}">
                <a16:creationId xmlns:a16="http://schemas.microsoft.com/office/drawing/2014/main" id="{EFE39E7F-F627-4C4A-8FA0-0C08E2512416}"/>
              </a:ext>
            </a:extLst>
          </p:cNvPr>
          <p:cNvSpPr txBox="1">
            <a:spLocks/>
          </p:cNvSpPr>
          <p:nvPr userDrawn="1"/>
        </p:nvSpPr>
        <p:spPr>
          <a:xfrm>
            <a:off x="4404360" y="29934"/>
            <a:ext cx="3383280"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0" i="0" baseline="0" dirty="0">
                <a:solidFill>
                  <a:schemeClr val="tx1"/>
                </a:solidFill>
                <a:latin typeface="Arial" panose="020B0604020202020204" pitchFamily="34" charset="0"/>
                <a:ea typeface="Calibri"/>
                <a:cs typeface="Arial" panose="020B0604020202020204" pitchFamily="34" charset="0"/>
              </a:rPr>
              <a:t>Type 2 Diabetes/Peripheral Arterial Disease</a:t>
            </a:r>
          </a:p>
        </p:txBody>
      </p:sp>
      <p:sp>
        <p:nvSpPr>
          <p:cNvPr id="6" name="Footer Placeholder 4">
            <a:extLst>
              <a:ext uri="{FF2B5EF4-FFF2-40B4-BE49-F238E27FC236}">
                <a16:creationId xmlns:a16="http://schemas.microsoft.com/office/drawing/2014/main" id="{89E91C82-039C-4FA5-A5CE-BF40527B0926}"/>
              </a:ext>
            </a:extLst>
          </p:cNvPr>
          <p:cNvSpPr txBox="1">
            <a:spLocks/>
          </p:cNvSpPr>
          <p:nvPr userDrawn="1"/>
        </p:nvSpPr>
        <p:spPr>
          <a:xfrm>
            <a:off x="9604665" y="33868"/>
            <a:ext cx="2206335"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Inquiries</a:t>
            </a:r>
            <a:r>
              <a:rPr lang="en-US" sz="900" cap="none" spc="20" baseline="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 to: lpoyner@cv-rg.com</a:t>
            </a:r>
            <a:endParaRPr lang="en-US" sz="900" cap="none" spc="20" baseline="0" dirty="0">
              <a:solidFill>
                <a:srgbClr val="FF0000"/>
              </a:solidFill>
              <a:uFill>
                <a:solidFill>
                  <a:srgbClr val="606060"/>
                </a:solidFill>
              </a:u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1610550"/>
      </p:ext>
    </p:extLst>
  </p:cSld>
  <p:clrMapOvr>
    <a:masterClrMapping/>
  </p:clrMapOvr>
  <p:extLst>
    <p:ext uri="{DCECCB84-F9BA-43D5-87BE-67443E8EF086}">
      <p15:sldGuideLst xmlns:p15="http://schemas.microsoft.com/office/powerpoint/2012/main">
        <p15:guide id="1" orient="horz" pos="2160">
          <p15:clr>
            <a:srgbClr val="FBAE40"/>
          </p15:clr>
        </p15:guide>
        <p15:guide id="3" pos="7440">
          <p15:clr>
            <a:srgbClr val="FBAE40"/>
          </p15:clr>
        </p15:guide>
        <p15:guide id="4" pos="240">
          <p15:clr>
            <a:srgbClr val="FBAE40"/>
          </p15:clr>
        </p15:guide>
        <p15:guide id="5" orient="horz" pos="3984">
          <p15:clr>
            <a:srgbClr val="FBAE40"/>
          </p15:clr>
        </p15:guide>
        <p15:guide id="6" orient="horz" pos="336">
          <p15:clr>
            <a:srgbClr val="FBAE40"/>
          </p15:clr>
        </p15:guide>
        <p15:guide id="7"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pter DIvider">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C1A02154-0CA7-F640-9E59-BC327E9CDE36}"/>
              </a:ext>
            </a:extLst>
          </p:cNvPr>
          <p:cNvPicPr>
            <a:picLocks/>
          </p:cNvPicPr>
          <p:nvPr userDrawn="1"/>
        </p:nvPicPr>
        <p:blipFill>
          <a:blip r:embed="rId2" cstate="screen">
            <a:alphaModFix amt="50000"/>
            <a:extLst>
              <a:ext uri="{28A0092B-C50C-407E-A947-70E740481C1C}">
                <a14:useLocalDpi xmlns:a14="http://schemas.microsoft.com/office/drawing/2010/main"/>
              </a:ext>
            </a:extLst>
          </a:blip>
          <a:stretch>
            <a:fillRect/>
          </a:stretch>
        </p:blipFill>
        <p:spPr>
          <a:xfrm>
            <a:off x="-6093" y="0"/>
            <a:ext cx="12198093" cy="6859110"/>
          </a:xfrm>
          <a:prstGeom prst="rect">
            <a:avLst/>
          </a:prstGeom>
        </p:spPr>
      </p:pic>
      <p:sp>
        <p:nvSpPr>
          <p:cNvPr id="8" name="Content Placeholder 2">
            <a:extLst>
              <a:ext uri="{FF2B5EF4-FFF2-40B4-BE49-F238E27FC236}">
                <a16:creationId xmlns:a16="http://schemas.microsoft.com/office/drawing/2014/main" id="{723C9C24-A92C-F649-A07C-949E8D815E63}"/>
              </a:ext>
            </a:extLst>
          </p:cNvPr>
          <p:cNvSpPr>
            <a:spLocks noGrp="1"/>
          </p:cNvSpPr>
          <p:nvPr>
            <p:ph idx="1" hasCustomPrompt="1"/>
          </p:nvPr>
        </p:nvSpPr>
        <p:spPr>
          <a:xfrm>
            <a:off x="4984230" y="914400"/>
            <a:ext cx="6750569" cy="5029200"/>
          </a:xfrm>
          <a:prstGeom prst="rect">
            <a:avLst/>
          </a:prstGeom>
        </p:spPr>
        <p:txBody>
          <a:bodyPr lIns="0" tIns="0" rIns="0" bIns="0" anchor="ctr" anchorCtr="0">
            <a:noAutofit/>
          </a:bodyPr>
          <a:lstStyle>
            <a:lvl1pPr marL="0" indent="0" algn="l">
              <a:lnSpc>
                <a:spcPct val="100000"/>
              </a:lnSpc>
              <a:spcBef>
                <a:spcPts val="0"/>
              </a:spcBef>
              <a:spcAft>
                <a:spcPts val="1200"/>
              </a:spcAft>
              <a:buFontTx/>
              <a:buNone/>
              <a:defRPr sz="1100" spc="20" baseline="0">
                <a:solidFill>
                  <a:schemeClr val="tx1">
                    <a:lumMod val="75000"/>
                    <a:lumOff val="25000"/>
                  </a:schemeClr>
                </a:solidFill>
                <a:latin typeface="+mj-lt"/>
              </a:defRPr>
            </a:lvl1pPr>
            <a:lvl2pPr marL="0" indent="0">
              <a:lnSpc>
                <a:spcPts val="1400"/>
              </a:lnSpc>
              <a:spcBef>
                <a:spcPts val="800"/>
              </a:spcBef>
              <a:spcAft>
                <a:spcPts val="800"/>
              </a:spcAft>
              <a:buFontTx/>
              <a:buNone/>
              <a:defRPr sz="1100" spc="20" baseline="0">
                <a:solidFill>
                  <a:schemeClr val="tx1">
                    <a:lumMod val="75000"/>
                    <a:lumOff val="25000"/>
                  </a:schemeClr>
                </a:solidFill>
              </a:defRPr>
            </a:lvl2pPr>
            <a:lvl3pPr marL="0" indent="0">
              <a:lnSpc>
                <a:spcPts val="1400"/>
              </a:lnSpc>
              <a:spcBef>
                <a:spcPts val="800"/>
              </a:spcBef>
              <a:spcAft>
                <a:spcPts val="800"/>
              </a:spcAft>
              <a:buFontTx/>
              <a:buNone/>
              <a:defRPr sz="1100" spc="20" baseline="0">
                <a:solidFill>
                  <a:schemeClr val="tx1">
                    <a:lumMod val="75000"/>
                    <a:lumOff val="25000"/>
                  </a:schemeClr>
                </a:solidFill>
              </a:defRPr>
            </a:lvl3pPr>
            <a:lvl4pPr marL="0" indent="0">
              <a:lnSpc>
                <a:spcPts val="1400"/>
              </a:lnSpc>
              <a:spcBef>
                <a:spcPts val="800"/>
              </a:spcBef>
              <a:spcAft>
                <a:spcPts val="800"/>
              </a:spcAft>
              <a:buFontTx/>
              <a:buNone/>
              <a:defRPr sz="1100" spc="20" baseline="0">
                <a:solidFill>
                  <a:schemeClr val="tx1">
                    <a:lumMod val="75000"/>
                    <a:lumOff val="25000"/>
                  </a:schemeClr>
                </a:solidFill>
              </a:defRPr>
            </a:lvl4pPr>
            <a:lvl5pPr marL="0" indent="0">
              <a:lnSpc>
                <a:spcPts val="1400"/>
              </a:lnSpc>
              <a:spcBef>
                <a:spcPts val="800"/>
              </a:spcBef>
              <a:spcAft>
                <a:spcPts val="800"/>
              </a:spcAft>
              <a:buFontTx/>
              <a:buNone/>
              <a:defRPr sz="1100" spc="20" baseline="0">
                <a:solidFill>
                  <a:schemeClr val="tx1">
                    <a:lumMod val="75000"/>
                    <a:lumOff val="25000"/>
                  </a:schemeClr>
                </a:solidFill>
              </a:defRPr>
            </a:lvl5pPr>
          </a:lstStyle>
          <a:p>
            <a:pPr algn="just"/>
            <a:r>
              <a:rPr lang="en-US" b="0" i="0">
                <a:solidFill>
                  <a:srgbClr val="000000"/>
                </a:solidFill>
                <a:effectLst/>
                <a:latin typeface="Open Sans" panose="020B0606030504020204" pitchFamily="34" charset="0"/>
              </a:rPr>
              <a:t>Lorem ipsum dolor sit amet, consectetur adipiscing elit. Vestibulum varius eu risus nec pharetra. Donec eu lacus tempor, condimentum elit sed, placerat ipsum. Quisque gravida dignissim condimentum. Ut efficitur in orci vestibulum condimentum. Vestibulum dictum semper imperdiet. Nam nisl lorem, dapibus ut magna et, gravida vestibulum libero. Vestibulum ante ipsum primis in faucibus orci luctus et ultrices posuere cubilia curae; Proin metus magna, fermentum nec augue at, suscipit pharetra augue. Aenean ut lacinia turpis.</a:t>
            </a:r>
          </a:p>
          <a:p>
            <a:pPr algn="just"/>
            <a:r>
              <a:rPr lang="en-US" b="0" i="0">
                <a:solidFill>
                  <a:srgbClr val="000000"/>
                </a:solidFill>
                <a:effectLst/>
                <a:latin typeface="Open Sans" panose="020B0606030504020204" pitchFamily="34" charset="0"/>
              </a:rPr>
              <a:t>Vestibulum efficitur tortor nec risus laoreet, in vulputate nulla congue. In vulputate ultrices consectetur. Etiam vel tempor nisl, et condimentum dui. Nulla porta quis turpis ac hendrerit. Sed id quam vitae nisi rhoncus convallis. Curabitur condimentum, libero non elementum tincidunt, arcu velit iaculis neque, sed suscipit ligula sem ornare mi. Aliquam in velit quam. Nulla ullamcorper ligula nec lorem rhoncus bibendum. Integer vulputate sapien at felis ultricies venenatis. Curabitur vel dolor ut nisi blandit luctus. </a:t>
            </a:r>
          </a:p>
        </p:txBody>
      </p:sp>
      <p:sp>
        <p:nvSpPr>
          <p:cNvPr id="2" name="Title 1">
            <a:extLst>
              <a:ext uri="{FF2B5EF4-FFF2-40B4-BE49-F238E27FC236}">
                <a16:creationId xmlns:a16="http://schemas.microsoft.com/office/drawing/2014/main" id="{3E5BF806-7BAE-E048-BEDD-039D2B8B4054}"/>
              </a:ext>
            </a:extLst>
          </p:cNvPr>
          <p:cNvSpPr>
            <a:spLocks noGrp="1"/>
          </p:cNvSpPr>
          <p:nvPr>
            <p:ph type="title"/>
          </p:nvPr>
        </p:nvSpPr>
        <p:spPr>
          <a:xfrm>
            <a:off x="495300" y="914400"/>
            <a:ext cx="3941789" cy="5029200"/>
          </a:xfrm>
          <a:prstGeom prst="rect">
            <a:avLst/>
          </a:prstGeom>
        </p:spPr>
        <p:txBody>
          <a:bodyPr anchor="ctr" anchorCtr="0"/>
          <a:lstStyle>
            <a:lvl1pPr algn="r">
              <a:lnSpc>
                <a:spcPct val="100000"/>
              </a:lnSpc>
              <a:defRPr sz="3600" baseline="0">
                <a:solidFill>
                  <a:schemeClr val="accent1"/>
                </a:solidFill>
                <a:effectLst/>
              </a:defRPr>
            </a:lvl1pPr>
          </a:lstStyle>
          <a:p>
            <a:r>
              <a:rPr lang="en-US"/>
              <a:t>Click to edit Master title style</a:t>
            </a:r>
          </a:p>
        </p:txBody>
      </p:sp>
      <p:cxnSp>
        <p:nvCxnSpPr>
          <p:cNvPr id="4" name="Straight Connector 3">
            <a:extLst>
              <a:ext uri="{FF2B5EF4-FFF2-40B4-BE49-F238E27FC236}">
                <a16:creationId xmlns:a16="http://schemas.microsoft.com/office/drawing/2014/main" id="{A594B209-56BB-2347-B061-C8A8F58A735B}"/>
              </a:ext>
            </a:extLst>
          </p:cNvPr>
          <p:cNvCxnSpPr>
            <a:cxnSpLocks/>
          </p:cNvCxnSpPr>
          <p:nvPr userDrawn="1"/>
        </p:nvCxnSpPr>
        <p:spPr>
          <a:xfrm flipV="1">
            <a:off x="4733718" y="916424"/>
            <a:ext cx="0" cy="502920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9643287"/>
      </p:ext>
    </p:extLst>
  </p:cSld>
  <p:clrMapOvr>
    <a:masterClrMapping/>
  </p:clrMapOvr>
  <p:extLst>
    <p:ext uri="{DCECCB84-F9BA-43D5-87BE-67443E8EF086}">
      <p15:sldGuideLst xmlns:p15="http://schemas.microsoft.com/office/powerpoint/2012/main">
        <p15:guide id="1" pos="312">
          <p15:clr>
            <a:srgbClr val="FBAE40"/>
          </p15:clr>
        </p15:guide>
        <p15:guide id="2" pos="3840">
          <p15:clr>
            <a:srgbClr val="FBAE40"/>
          </p15:clr>
        </p15:guide>
        <p15:guide id="4" pos="7392">
          <p15:clr>
            <a:srgbClr val="FBAE40"/>
          </p15:clr>
        </p15:guide>
        <p15:guide id="7" orient="horz" pos="576" userDrawn="1">
          <p15:clr>
            <a:srgbClr val="FBAE40"/>
          </p15:clr>
        </p15:guide>
        <p15:guide id="8" orient="horz" pos="374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pyright Page">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C1A02154-0CA7-F640-9E59-BC327E9CDE36}"/>
              </a:ext>
            </a:extLst>
          </p:cNvPr>
          <p:cNvPicPr>
            <a:picLocks/>
          </p:cNvPicPr>
          <p:nvPr userDrawn="1"/>
        </p:nvPicPr>
        <p:blipFill>
          <a:blip r:embed="rId2" cstate="screen">
            <a:alphaModFix amt="50000"/>
            <a:extLst>
              <a:ext uri="{28A0092B-C50C-407E-A947-70E740481C1C}">
                <a14:useLocalDpi xmlns:a14="http://schemas.microsoft.com/office/drawing/2010/main"/>
              </a:ext>
            </a:extLst>
          </a:blip>
          <a:stretch>
            <a:fillRect/>
          </a:stretch>
        </p:blipFill>
        <p:spPr>
          <a:xfrm>
            <a:off x="-4754" y="252"/>
            <a:ext cx="12198093" cy="6859110"/>
          </a:xfrm>
          <a:prstGeom prst="rect">
            <a:avLst/>
          </a:prstGeom>
        </p:spPr>
      </p:pic>
      <p:sp>
        <p:nvSpPr>
          <p:cNvPr id="8" name="Content Placeholder 2">
            <a:extLst>
              <a:ext uri="{FF2B5EF4-FFF2-40B4-BE49-F238E27FC236}">
                <a16:creationId xmlns:a16="http://schemas.microsoft.com/office/drawing/2014/main" id="{723C9C24-A92C-F649-A07C-949E8D815E63}"/>
              </a:ext>
            </a:extLst>
          </p:cNvPr>
          <p:cNvSpPr>
            <a:spLocks noGrp="1"/>
          </p:cNvSpPr>
          <p:nvPr>
            <p:ph idx="1"/>
          </p:nvPr>
        </p:nvSpPr>
        <p:spPr>
          <a:xfrm>
            <a:off x="493776" y="1254138"/>
            <a:ext cx="11239500" cy="4351338"/>
          </a:xfrm>
          <a:prstGeom prst="rect">
            <a:avLst/>
          </a:prstGeom>
        </p:spPr>
        <p:txBody>
          <a:bodyPr lIns="0" tIns="0" rIns="0" bIns="0">
            <a:normAutofit/>
          </a:bodyPr>
          <a:lstStyle>
            <a:lvl1pPr marL="0" indent="0">
              <a:lnSpc>
                <a:spcPts val="1400"/>
              </a:lnSpc>
              <a:spcBef>
                <a:spcPts val="800"/>
              </a:spcBef>
              <a:spcAft>
                <a:spcPts val="800"/>
              </a:spcAft>
              <a:buFontTx/>
              <a:buNone/>
              <a:defRPr sz="1100" spc="20" baseline="0">
                <a:solidFill>
                  <a:schemeClr val="tx1">
                    <a:lumMod val="75000"/>
                    <a:lumOff val="25000"/>
                  </a:schemeClr>
                </a:solidFill>
              </a:defRPr>
            </a:lvl1pPr>
            <a:lvl2pPr marL="0" indent="0">
              <a:lnSpc>
                <a:spcPts val="1400"/>
              </a:lnSpc>
              <a:spcBef>
                <a:spcPts val="800"/>
              </a:spcBef>
              <a:spcAft>
                <a:spcPts val="800"/>
              </a:spcAft>
              <a:buFontTx/>
              <a:buNone/>
              <a:defRPr sz="1100" spc="20" baseline="0">
                <a:solidFill>
                  <a:schemeClr val="tx1">
                    <a:lumMod val="75000"/>
                    <a:lumOff val="25000"/>
                  </a:schemeClr>
                </a:solidFill>
              </a:defRPr>
            </a:lvl2pPr>
            <a:lvl3pPr marL="0" indent="0">
              <a:lnSpc>
                <a:spcPts val="1400"/>
              </a:lnSpc>
              <a:spcBef>
                <a:spcPts val="800"/>
              </a:spcBef>
              <a:spcAft>
                <a:spcPts val="800"/>
              </a:spcAft>
              <a:buFontTx/>
              <a:buNone/>
              <a:defRPr sz="1100" spc="20" baseline="0">
                <a:solidFill>
                  <a:schemeClr val="tx1">
                    <a:lumMod val="75000"/>
                    <a:lumOff val="25000"/>
                  </a:schemeClr>
                </a:solidFill>
              </a:defRPr>
            </a:lvl3pPr>
            <a:lvl4pPr marL="0" indent="0">
              <a:lnSpc>
                <a:spcPts val="1400"/>
              </a:lnSpc>
              <a:spcBef>
                <a:spcPts val="800"/>
              </a:spcBef>
              <a:spcAft>
                <a:spcPts val="800"/>
              </a:spcAft>
              <a:buFontTx/>
              <a:buNone/>
              <a:defRPr sz="1100" spc="20" baseline="0">
                <a:solidFill>
                  <a:schemeClr val="tx1">
                    <a:lumMod val="75000"/>
                    <a:lumOff val="25000"/>
                  </a:schemeClr>
                </a:solidFill>
              </a:defRPr>
            </a:lvl4pPr>
            <a:lvl5pPr marL="0" indent="0">
              <a:lnSpc>
                <a:spcPts val="1400"/>
              </a:lnSpc>
              <a:spcBef>
                <a:spcPts val="800"/>
              </a:spcBef>
              <a:spcAft>
                <a:spcPts val="800"/>
              </a:spcAft>
              <a:buFontTx/>
              <a:buNone/>
              <a:defRPr sz="1100" spc="20" baseline="0">
                <a:solidFill>
                  <a:schemeClr val="tx1">
                    <a:lumMod val="75000"/>
                    <a:lumOff val="2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56738660"/>
      </p:ext>
    </p:extLst>
  </p:cSld>
  <p:clrMapOvr>
    <a:masterClrMapping/>
  </p:clrMapOvr>
  <p:extLst>
    <p:ext uri="{DCECCB84-F9BA-43D5-87BE-67443E8EF086}">
      <p15:sldGuideLst xmlns:p15="http://schemas.microsoft.com/office/powerpoint/2012/main">
        <p15:guide id="1" pos="312">
          <p15:clr>
            <a:srgbClr val="FBAE40"/>
          </p15:clr>
        </p15:guide>
        <p15:guide id="2" pos="3840">
          <p15:clr>
            <a:srgbClr val="FBAE40"/>
          </p15:clr>
        </p15:guide>
        <p15:guide id="3" orient="horz" pos="288">
          <p15:clr>
            <a:srgbClr val="FBAE40"/>
          </p15:clr>
        </p15:guide>
        <p15:guide id="4" pos="7392">
          <p15:clr>
            <a:srgbClr val="FBAE40"/>
          </p15:clr>
        </p15:guide>
        <p15:guide id="5" orient="horz" pos="4176">
          <p15:clr>
            <a:srgbClr val="FBAE40"/>
          </p15:clr>
        </p15:guide>
        <p15:guide id="6" orient="horz" pos="40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DE433-1870-4737-6314-6BB5A2957F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8B19B1-CA89-8B85-C5CC-D4D83CD90D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8EEBAB5-998F-C1B9-D270-6999C6BA9EBB}"/>
              </a:ext>
            </a:extLst>
          </p:cNvPr>
          <p:cNvSpPr>
            <a:spLocks noGrp="1"/>
          </p:cNvSpPr>
          <p:nvPr>
            <p:ph type="dt" sz="half" idx="10"/>
          </p:nvPr>
        </p:nvSpPr>
        <p:spPr/>
        <p:txBody>
          <a:bodyPr/>
          <a:lstStyle/>
          <a:p>
            <a:fld id="{2706D1D7-7844-3F4F-973E-F691CD4991ED}" type="datetimeFigureOut">
              <a:t>7/3/2024</a:t>
            </a:fld>
            <a:endParaRPr lang="en-US" dirty="0"/>
          </a:p>
        </p:txBody>
      </p:sp>
      <p:sp>
        <p:nvSpPr>
          <p:cNvPr id="5" name="Footer Placeholder 4">
            <a:extLst>
              <a:ext uri="{FF2B5EF4-FFF2-40B4-BE49-F238E27FC236}">
                <a16:creationId xmlns:a16="http://schemas.microsoft.com/office/drawing/2014/main" id="{5BC959E3-3CDA-A7DA-49FC-6210EBABD62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134DEF1-B8AF-04F3-4BC0-7E0C361D2CB3}"/>
              </a:ext>
            </a:extLst>
          </p:cNvPr>
          <p:cNvSpPr>
            <a:spLocks noGrp="1"/>
          </p:cNvSpPr>
          <p:nvPr>
            <p:ph type="sldNum" sz="quarter" idx="12"/>
          </p:nvPr>
        </p:nvSpPr>
        <p:spPr/>
        <p:txBody>
          <a:bodyPr/>
          <a:lstStyle/>
          <a:p>
            <a:fld id="{A3F0E696-81A2-7247-91A2-D8C05E1E4C19}" type="slidenum">
              <a:t>‹#›</a:t>
            </a:fld>
            <a:endParaRPr lang="en-US" dirty="0"/>
          </a:p>
        </p:txBody>
      </p:sp>
    </p:spTree>
    <p:extLst>
      <p:ext uri="{BB962C8B-B14F-4D97-AF65-F5344CB8AC3E}">
        <p14:creationId xmlns:p14="http://schemas.microsoft.com/office/powerpoint/2010/main" val="3635920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2D/CKD">
    <p:spTree>
      <p:nvGrpSpPr>
        <p:cNvPr id="1" name=""/>
        <p:cNvGrpSpPr/>
        <p:nvPr/>
      </p:nvGrpSpPr>
      <p:grpSpPr>
        <a:xfrm>
          <a:off x="0" y="0"/>
          <a:ext cx="0" cy="0"/>
          <a:chOff x="0" y="0"/>
          <a:chExt cx="0" cy="0"/>
        </a:xfrm>
      </p:grpSpPr>
      <p:sp>
        <p:nvSpPr>
          <p:cNvPr id="3" name="Title 1"/>
          <p:cNvSpPr>
            <a:spLocks noGrp="1"/>
          </p:cNvSpPr>
          <p:nvPr>
            <p:ph type="ctrTitle"/>
          </p:nvPr>
        </p:nvSpPr>
        <p:spPr>
          <a:xfrm>
            <a:off x="382577" y="429768"/>
            <a:ext cx="11430000" cy="402336"/>
          </a:xfrm>
          <a:prstGeom prst="rect">
            <a:avLst/>
          </a:prstGeom>
        </p:spPr>
        <p:txBody>
          <a:bodyPr/>
          <a:lstStyle>
            <a:lvl1pPr algn="l">
              <a:defRPr sz="1800" b="1" baseline="0">
                <a:solidFill>
                  <a:schemeClr val="accent1"/>
                </a:solidFill>
              </a:defRPr>
            </a:lvl1pPr>
          </a:lstStyle>
          <a:p>
            <a:r>
              <a:rPr lang="en-US" dirty="0"/>
              <a:t>Click to edit Master title style</a:t>
            </a:r>
          </a:p>
        </p:txBody>
      </p:sp>
      <p:sp>
        <p:nvSpPr>
          <p:cNvPr id="5" name="TextBox 4">
            <a:extLst>
              <a:ext uri="{FF2B5EF4-FFF2-40B4-BE49-F238E27FC236}">
                <a16:creationId xmlns:a16="http://schemas.microsoft.com/office/drawing/2014/main" id="{ED1FD781-B094-4249-801B-B29A07A9AD63}"/>
              </a:ext>
            </a:extLst>
          </p:cNvPr>
          <p:cNvSpPr txBox="1"/>
          <p:nvPr userDrawn="1"/>
        </p:nvSpPr>
        <p:spPr>
          <a:xfrm>
            <a:off x="1326911" y="171880"/>
            <a:ext cx="184731" cy="369332"/>
          </a:xfrm>
          <a:prstGeom prst="rect">
            <a:avLst/>
          </a:prstGeom>
          <a:noFill/>
        </p:spPr>
        <p:txBody>
          <a:bodyPr wrap="none" rtlCol="0">
            <a:spAutoFit/>
          </a:bodyPr>
          <a:lstStyle/>
          <a:p>
            <a:endParaRPr lang="en-US" dirty="0"/>
          </a:p>
        </p:txBody>
      </p:sp>
      <p:sp>
        <p:nvSpPr>
          <p:cNvPr id="4" name="Footer Placeholder 4">
            <a:extLst>
              <a:ext uri="{FF2B5EF4-FFF2-40B4-BE49-F238E27FC236}">
                <a16:creationId xmlns:a16="http://schemas.microsoft.com/office/drawing/2014/main" id="{EFE39E7F-F627-4C4A-8FA0-0C08E2512416}"/>
              </a:ext>
            </a:extLst>
          </p:cNvPr>
          <p:cNvSpPr txBox="1">
            <a:spLocks/>
          </p:cNvSpPr>
          <p:nvPr userDrawn="1"/>
        </p:nvSpPr>
        <p:spPr>
          <a:xfrm>
            <a:off x="4404360" y="29934"/>
            <a:ext cx="3383280"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0" i="0" baseline="0" dirty="0">
                <a:solidFill>
                  <a:schemeClr val="tx1">
                    <a:lumMod val="75000"/>
                    <a:lumOff val="25000"/>
                  </a:schemeClr>
                </a:solidFill>
                <a:latin typeface="Arial" panose="020B0604020202020204" pitchFamily="34" charset="0"/>
                <a:ea typeface="Calibri"/>
                <a:cs typeface="Arial" panose="020B0604020202020204" pitchFamily="34" charset="0"/>
              </a:rPr>
              <a:t>Diabetic Kidney Disease/Type 2 Diabetes</a:t>
            </a:r>
          </a:p>
        </p:txBody>
      </p:sp>
      <p:sp>
        <p:nvSpPr>
          <p:cNvPr id="6" name="Footer Placeholder 4">
            <a:extLst>
              <a:ext uri="{FF2B5EF4-FFF2-40B4-BE49-F238E27FC236}">
                <a16:creationId xmlns:a16="http://schemas.microsoft.com/office/drawing/2014/main" id="{89E91C82-039C-4FA5-A5CE-BF40527B0926}"/>
              </a:ext>
            </a:extLst>
          </p:cNvPr>
          <p:cNvSpPr txBox="1">
            <a:spLocks/>
          </p:cNvSpPr>
          <p:nvPr userDrawn="1"/>
        </p:nvSpPr>
        <p:spPr>
          <a:xfrm>
            <a:off x="9604665" y="33868"/>
            <a:ext cx="2206335"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Inquiries</a:t>
            </a:r>
            <a:r>
              <a:rPr lang="en-US" sz="900" cap="none" spc="20" baseline="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 to: lpoyner@cv-rg.com</a:t>
            </a:r>
            <a:endParaRPr lang="en-US" sz="900" cap="none" spc="20" baseline="0" dirty="0">
              <a:solidFill>
                <a:srgbClr val="FF0000"/>
              </a:solidFill>
              <a:uFill>
                <a:solidFill>
                  <a:srgbClr val="606060"/>
                </a:solidFill>
              </a:u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8918597"/>
      </p:ext>
    </p:extLst>
  </p:cSld>
  <p:clrMapOvr>
    <a:masterClrMapping/>
  </p:clrMapOvr>
  <p:extLst>
    <p:ext uri="{DCECCB84-F9BA-43D5-87BE-67443E8EF086}">
      <p15:sldGuideLst xmlns:p15="http://schemas.microsoft.com/office/powerpoint/2012/main">
        <p15:guide id="1" orient="horz" pos="2160">
          <p15:clr>
            <a:srgbClr val="FBAE40"/>
          </p15:clr>
        </p15:guide>
        <p15:guide id="3" pos="7440" userDrawn="1">
          <p15:clr>
            <a:srgbClr val="FBAE40"/>
          </p15:clr>
        </p15:guide>
        <p15:guide id="4" pos="240" userDrawn="1">
          <p15:clr>
            <a:srgbClr val="FBAE40"/>
          </p15:clr>
        </p15:guide>
        <p15:guide id="5" orient="horz" pos="3984" userDrawn="1">
          <p15:clr>
            <a:srgbClr val="FBAE40"/>
          </p15:clr>
        </p15:guide>
        <p15:guide id="6" orient="horz" pos="336" userDrawn="1">
          <p15:clr>
            <a:srgbClr val="FBAE40"/>
          </p15:clr>
        </p15:guide>
        <p15:guide id="7" pos="38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3D13E-5546-FC42-5DE8-622132DD0D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5D4157-2D1E-46DE-0559-37A43AF7C6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76843E-F36D-1145-A7DF-0AB38994A122}"/>
              </a:ext>
            </a:extLst>
          </p:cNvPr>
          <p:cNvSpPr>
            <a:spLocks noGrp="1"/>
          </p:cNvSpPr>
          <p:nvPr>
            <p:ph type="dt" sz="half" idx="10"/>
          </p:nvPr>
        </p:nvSpPr>
        <p:spPr/>
        <p:txBody>
          <a:bodyPr/>
          <a:lstStyle/>
          <a:p>
            <a:fld id="{2706D1D7-7844-3F4F-973E-F691CD4991ED}" type="datetimeFigureOut">
              <a:t>7/3/2024</a:t>
            </a:fld>
            <a:endParaRPr lang="en-US" dirty="0"/>
          </a:p>
        </p:txBody>
      </p:sp>
      <p:sp>
        <p:nvSpPr>
          <p:cNvPr id="5" name="Footer Placeholder 4">
            <a:extLst>
              <a:ext uri="{FF2B5EF4-FFF2-40B4-BE49-F238E27FC236}">
                <a16:creationId xmlns:a16="http://schemas.microsoft.com/office/drawing/2014/main" id="{AEC5C5B8-E174-F872-42E3-BFD7A38E63F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8E81145-C516-83FB-9BB6-CD3395C71841}"/>
              </a:ext>
            </a:extLst>
          </p:cNvPr>
          <p:cNvSpPr>
            <a:spLocks noGrp="1"/>
          </p:cNvSpPr>
          <p:nvPr>
            <p:ph type="sldNum" sz="quarter" idx="12"/>
          </p:nvPr>
        </p:nvSpPr>
        <p:spPr/>
        <p:txBody>
          <a:bodyPr/>
          <a:lstStyle/>
          <a:p>
            <a:fld id="{A3F0E696-81A2-7247-91A2-D8C05E1E4C19}" type="slidenum">
              <a:t>‹#›</a:t>
            </a:fld>
            <a:endParaRPr lang="en-US" dirty="0"/>
          </a:p>
        </p:txBody>
      </p:sp>
    </p:spTree>
    <p:extLst>
      <p:ext uri="{BB962C8B-B14F-4D97-AF65-F5344CB8AC3E}">
        <p14:creationId xmlns:p14="http://schemas.microsoft.com/office/powerpoint/2010/main" val="15043359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F1EAD-72D7-03D5-514C-8B7351EF2B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EA8F22-87C6-1367-AB5E-C436E6D0E28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DD4E90-51E5-FE32-7BF6-4A93C8A445B9}"/>
              </a:ext>
            </a:extLst>
          </p:cNvPr>
          <p:cNvSpPr>
            <a:spLocks noGrp="1"/>
          </p:cNvSpPr>
          <p:nvPr>
            <p:ph type="dt" sz="half" idx="10"/>
          </p:nvPr>
        </p:nvSpPr>
        <p:spPr/>
        <p:txBody>
          <a:bodyPr/>
          <a:lstStyle/>
          <a:p>
            <a:fld id="{2706D1D7-7844-3F4F-973E-F691CD4991ED}" type="datetimeFigureOut">
              <a:t>7/3/2024</a:t>
            </a:fld>
            <a:endParaRPr lang="en-US" dirty="0"/>
          </a:p>
        </p:txBody>
      </p:sp>
      <p:sp>
        <p:nvSpPr>
          <p:cNvPr id="5" name="Footer Placeholder 4">
            <a:extLst>
              <a:ext uri="{FF2B5EF4-FFF2-40B4-BE49-F238E27FC236}">
                <a16:creationId xmlns:a16="http://schemas.microsoft.com/office/drawing/2014/main" id="{3A56A842-A1EC-AB3D-9B77-A34F1D3CBC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52BE8C9-41A6-77E1-EE09-E7662AC53B1B}"/>
              </a:ext>
            </a:extLst>
          </p:cNvPr>
          <p:cNvSpPr>
            <a:spLocks noGrp="1"/>
          </p:cNvSpPr>
          <p:nvPr>
            <p:ph type="sldNum" sz="quarter" idx="12"/>
          </p:nvPr>
        </p:nvSpPr>
        <p:spPr/>
        <p:txBody>
          <a:bodyPr/>
          <a:lstStyle/>
          <a:p>
            <a:fld id="{A3F0E696-81A2-7247-91A2-D8C05E1E4C19}" type="slidenum">
              <a:t>‹#›</a:t>
            </a:fld>
            <a:endParaRPr lang="en-US" dirty="0"/>
          </a:p>
        </p:txBody>
      </p:sp>
    </p:spTree>
    <p:extLst>
      <p:ext uri="{BB962C8B-B14F-4D97-AF65-F5344CB8AC3E}">
        <p14:creationId xmlns:p14="http://schemas.microsoft.com/office/powerpoint/2010/main" val="39125260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10FBF-AC4D-EAC9-C367-B7B22F2AFB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2505CB-AD75-BEF5-467B-EE12C46B0C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B4A1B3-F47E-C297-523D-5DC6A07FB6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D47181-8E64-862D-BA6C-83548080F7F2}"/>
              </a:ext>
            </a:extLst>
          </p:cNvPr>
          <p:cNvSpPr>
            <a:spLocks noGrp="1"/>
          </p:cNvSpPr>
          <p:nvPr>
            <p:ph type="dt" sz="half" idx="10"/>
          </p:nvPr>
        </p:nvSpPr>
        <p:spPr/>
        <p:txBody>
          <a:bodyPr/>
          <a:lstStyle/>
          <a:p>
            <a:fld id="{2706D1D7-7844-3F4F-973E-F691CD4991ED}" type="datetimeFigureOut">
              <a:t>7/3/2024</a:t>
            </a:fld>
            <a:endParaRPr lang="en-US" dirty="0"/>
          </a:p>
        </p:txBody>
      </p:sp>
      <p:sp>
        <p:nvSpPr>
          <p:cNvPr id="6" name="Footer Placeholder 5">
            <a:extLst>
              <a:ext uri="{FF2B5EF4-FFF2-40B4-BE49-F238E27FC236}">
                <a16:creationId xmlns:a16="http://schemas.microsoft.com/office/drawing/2014/main" id="{9CC046DF-1883-35AF-1057-E5899B96236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B317C58-C41F-A4B8-6074-99180DCDF641}"/>
              </a:ext>
            </a:extLst>
          </p:cNvPr>
          <p:cNvSpPr>
            <a:spLocks noGrp="1"/>
          </p:cNvSpPr>
          <p:nvPr>
            <p:ph type="sldNum" sz="quarter" idx="12"/>
          </p:nvPr>
        </p:nvSpPr>
        <p:spPr/>
        <p:txBody>
          <a:bodyPr/>
          <a:lstStyle/>
          <a:p>
            <a:fld id="{A3F0E696-81A2-7247-91A2-D8C05E1E4C19}" type="slidenum">
              <a:t>‹#›</a:t>
            </a:fld>
            <a:endParaRPr lang="en-US" dirty="0"/>
          </a:p>
        </p:txBody>
      </p:sp>
    </p:spTree>
    <p:extLst>
      <p:ext uri="{BB962C8B-B14F-4D97-AF65-F5344CB8AC3E}">
        <p14:creationId xmlns:p14="http://schemas.microsoft.com/office/powerpoint/2010/main" val="19641837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C7780-DCBC-12FA-5640-33C6E827B1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E48F4D-40B6-D57B-D98A-B87B69281B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8DEDA2-5BC9-6CAA-C663-BD66C6115E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B3BCFB-E214-3B7B-6670-35F5BBCFDF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85C206-202A-F98B-FF5B-43F0242D18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3CF770-4F01-B424-45EB-3368E67C5D15}"/>
              </a:ext>
            </a:extLst>
          </p:cNvPr>
          <p:cNvSpPr>
            <a:spLocks noGrp="1"/>
          </p:cNvSpPr>
          <p:nvPr>
            <p:ph type="dt" sz="half" idx="10"/>
          </p:nvPr>
        </p:nvSpPr>
        <p:spPr/>
        <p:txBody>
          <a:bodyPr/>
          <a:lstStyle/>
          <a:p>
            <a:fld id="{2706D1D7-7844-3F4F-973E-F691CD4991ED}" type="datetimeFigureOut">
              <a:t>7/3/2024</a:t>
            </a:fld>
            <a:endParaRPr lang="en-US" dirty="0"/>
          </a:p>
        </p:txBody>
      </p:sp>
      <p:sp>
        <p:nvSpPr>
          <p:cNvPr id="8" name="Footer Placeholder 7">
            <a:extLst>
              <a:ext uri="{FF2B5EF4-FFF2-40B4-BE49-F238E27FC236}">
                <a16:creationId xmlns:a16="http://schemas.microsoft.com/office/drawing/2014/main" id="{40918C31-1FD5-6AB2-E13E-6317B8C11CB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3D83F3B-04F5-DE6A-9EEE-A08FE6BCF51C}"/>
              </a:ext>
            </a:extLst>
          </p:cNvPr>
          <p:cNvSpPr>
            <a:spLocks noGrp="1"/>
          </p:cNvSpPr>
          <p:nvPr>
            <p:ph type="sldNum" sz="quarter" idx="12"/>
          </p:nvPr>
        </p:nvSpPr>
        <p:spPr/>
        <p:txBody>
          <a:bodyPr/>
          <a:lstStyle/>
          <a:p>
            <a:fld id="{A3F0E696-81A2-7247-91A2-D8C05E1E4C19}" type="slidenum">
              <a:t>‹#›</a:t>
            </a:fld>
            <a:endParaRPr lang="en-US" dirty="0"/>
          </a:p>
        </p:txBody>
      </p:sp>
    </p:spTree>
    <p:extLst>
      <p:ext uri="{BB962C8B-B14F-4D97-AF65-F5344CB8AC3E}">
        <p14:creationId xmlns:p14="http://schemas.microsoft.com/office/powerpoint/2010/main" val="14524079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F148-FFFE-FBFC-647C-9C4677D827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2258DE-476E-E5F6-334E-0E2793C5E4CD}"/>
              </a:ext>
            </a:extLst>
          </p:cNvPr>
          <p:cNvSpPr>
            <a:spLocks noGrp="1"/>
          </p:cNvSpPr>
          <p:nvPr>
            <p:ph type="dt" sz="half" idx="10"/>
          </p:nvPr>
        </p:nvSpPr>
        <p:spPr/>
        <p:txBody>
          <a:bodyPr/>
          <a:lstStyle/>
          <a:p>
            <a:fld id="{2706D1D7-7844-3F4F-973E-F691CD4991ED}" type="datetimeFigureOut">
              <a:t>7/3/2024</a:t>
            </a:fld>
            <a:endParaRPr lang="en-US" dirty="0"/>
          </a:p>
        </p:txBody>
      </p:sp>
      <p:sp>
        <p:nvSpPr>
          <p:cNvPr id="4" name="Footer Placeholder 3">
            <a:extLst>
              <a:ext uri="{FF2B5EF4-FFF2-40B4-BE49-F238E27FC236}">
                <a16:creationId xmlns:a16="http://schemas.microsoft.com/office/drawing/2014/main" id="{60A3F038-2C95-BAF5-9357-CB4236CFA1C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E92AD1C-93D9-E4E3-3F33-1B4CB53BA099}"/>
              </a:ext>
            </a:extLst>
          </p:cNvPr>
          <p:cNvSpPr>
            <a:spLocks noGrp="1"/>
          </p:cNvSpPr>
          <p:nvPr>
            <p:ph type="sldNum" sz="quarter" idx="12"/>
          </p:nvPr>
        </p:nvSpPr>
        <p:spPr/>
        <p:txBody>
          <a:bodyPr/>
          <a:lstStyle/>
          <a:p>
            <a:fld id="{A3F0E696-81A2-7247-91A2-D8C05E1E4C19}" type="slidenum">
              <a:t>‹#›</a:t>
            </a:fld>
            <a:endParaRPr lang="en-US" dirty="0"/>
          </a:p>
        </p:txBody>
      </p:sp>
    </p:spTree>
    <p:extLst>
      <p:ext uri="{BB962C8B-B14F-4D97-AF65-F5344CB8AC3E}">
        <p14:creationId xmlns:p14="http://schemas.microsoft.com/office/powerpoint/2010/main" val="30401302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4DB381-549B-4390-54F3-9A269C0BD119}"/>
              </a:ext>
            </a:extLst>
          </p:cNvPr>
          <p:cNvSpPr>
            <a:spLocks noGrp="1"/>
          </p:cNvSpPr>
          <p:nvPr>
            <p:ph type="dt" sz="half" idx="10"/>
          </p:nvPr>
        </p:nvSpPr>
        <p:spPr/>
        <p:txBody>
          <a:bodyPr/>
          <a:lstStyle/>
          <a:p>
            <a:fld id="{2706D1D7-7844-3F4F-973E-F691CD4991ED}" type="datetimeFigureOut">
              <a:t>7/3/2024</a:t>
            </a:fld>
            <a:endParaRPr lang="en-US" dirty="0"/>
          </a:p>
        </p:txBody>
      </p:sp>
      <p:sp>
        <p:nvSpPr>
          <p:cNvPr id="3" name="Footer Placeholder 2">
            <a:extLst>
              <a:ext uri="{FF2B5EF4-FFF2-40B4-BE49-F238E27FC236}">
                <a16:creationId xmlns:a16="http://schemas.microsoft.com/office/drawing/2014/main" id="{86629F10-1288-B605-0D00-985D128D3BC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DD2A817-520A-C22E-E61C-177D17950103}"/>
              </a:ext>
            </a:extLst>
          </p:cNvPr>
          <p:cNvSpPr>
            <a:spLocks noGrp="1"/>
          </p:cNvSpPr>
          <p:nvPr>
            <p:ph type="sldNum" sz="quarter" idx="12"/>
          </p:nvPr>
        </p:nvSpPr>
        <p:spPr/>
        <p:txBody>
          <a:bodyPr/>
          <a:lstStyle/>
          <a:p>
            <a:fld id="{A3F0E696-81A2-7247-91A2-D8C05E1E4C19}" type="slidenum">
              <a:t>‹#›</a:t>
            </a:fld>
            <a:endParaRPr lang="en-US" dirty="0"/>
          </a:p>
        </p:txBody>
      </p:sp>
    </p:spTree>
    <p:extLst>
      <p:ext uri="{BB962C8B-B14F-4D97-AF65-F5344CB8AC3E}">
        <p14:creationId xmlns:p14="http://schemas.microsoft.com/office/powerpoint/2010/main" val="13055610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0065D-B7C2-8627-4D5E-4EFA05F2E1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EC6C4F-61FC-FBA0-EE04-0754871136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1E1D91-6FDA-AD34-1FDA-B9E5422972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9A3619-B6B9-09F5-035C-F78F1BC8E8A0}"/>
              </a:ext>
            </a:extLst>
          </p:cNvPr>
          <p:cNvSpPr>
            <a:spLocks noGrp="1"/>
          </p:cNvSpPr>
          <p:nvPr>
            <p:ph type="dt" sz="half" idx="10"/>
          </p:nvPr>
        </p:nvSpPr>
        <p:spPr/>
        <p:txBody>
          <a:bodyPr/>
          <a:lstStyle/>
          <a:p>
            <a:fld id="{2706D1D7-7844-3F4F-973E-F691CD4991ED}" type="datetimeFigureOut">
              <a:t>7/3/2024</a:t>
            </a:fld>
            <a:endParaRPr lang="en-US" dirty="0"/>
          </a:p>
        </p:txBody>
      </p:sp>
      <p:sp>
        <p:nvSpPr>
          <p:cNvPr id="6" name="Footer Placeholder 5">
            <a:extLst>
              <a:ext uri="{FF2B5EF4-FFF2-40B4-BE49-F238E27FC236}">
                <a16:creationId xmlns:a16="http://schemas.microsoft.com/office/drawing/2014/main" id="{3618F9BA-C54A-024E-2742-054AF8E16BA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E9B9DDB-D8C3-7D77-772A-D85AD068C47E}"/>
              </a:ext>
            </a:extLst>
          </p:cNvPr>
          <p:cNvSpPr>
            <a:spLocks noGrp="1"/>
          </p:cNvSpPr>
          <p:nvPr>
            <p:ph type="sldNum" sz="quarter" idx="12"/>
          </p:nvPr>
        </p:nvSpPr>
        <p:spPr/>
        <p:txBody>
          <a:bodyPr/>
          <a:lstStyle/>
          <a:p>
            <a:fld id="{A3F0E696-81A2-7247-91A2-D8C05E1E4C19}" type="slidenum">
              <a:t>‹#›</a:t>
            </a:fld>
            <a:endParaRPr lang="en-US" dirty="0"/>
          </a:p>
        </p:txBody>
      </p:sp>
    </p:spTree>
    <p:extLst>
      <p:ext uri="{BB962C8B-B14F-4D97-AF65-F5344CB8AC3E}">
        <p14:creationId xmlns:p14="http://schemas.microsoft.com/office/powerpoint/2010/main" val="9073211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3A874-37D6-CCBB-704A-4BC3D8F63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59D0F8-5E72-8386-4ED3-8FDFE2D6EB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1020FE04-718F-0E5F-5659-0291F1C89E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B0FAF5-93ED-049C-B0E9-842315FAA938}"/>
              </a:ext>
            </a:extLst>
          </p:cNvPr>
          <p:cNvSpPr>
            <a:spLocks noGrp="1"/>
          </p:cNvSpPr>
          <p:nvPr>
            <p:ph type="dt" sz="half" idx="10"/>
          </p:nvPr>
        </p:nvSpPr>
        <p:spPr/>
        <p:txBody>
          <a:bodyPr/>
          <a:lstStyle/>
          <a:p>
            <a:fld id="{2706D1D7-7844-3F4F-973E-F691CD4991ED}" type="datetimeFigureOut">
              <a:t>7/3/2024</a:t>
            </a:fld>
            <a:endParaRPr lang="en-US" dirty="0"/>
          </a:p>
        </p:txBody>
      </p:sp>
      <p:sp>
        <p:nvSpPr>
          <p:cNvPr id="6" name="Footer Placeholder 5">
            <a:extLst>
              <a:ext uri="{FF2B5EF4-FFF2-40B4-BE49-F238E27FC236}">
                <a16:creationId xmlns:a16="http://schemas.microsoft.com/office/drawing/2014/main" id="{7BF3DF05-C152-E85C-F70F-066CA9BF026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8F166BE-287D-9B09-74AB-74BCB90F40C5}"/>
              </a:ext>
            </a:extLst>
          </p:cNvPr>
          <p:cNvSpPr>
            <a:spLocks noGrp="1"/>
          </p:cNvSpPr>
          <p:nvPr>
            <p:ph type="sldNum" sz="quarter" idx="12"/>
          </p:nvPr>
        </p:nvSpPr>
        <p:spPr/>
        <p:txBody>
          <a:bodyPr/>
          <a:lstStyle/>
          <a:p>
            <a:fld id="{A3F0E696-81A2-7247-91A2-D8C05E1E4C19}" type="slidenum">
              <a:t>‹#›</a:t>
            </a:fld>
            <a:endParaRPr lang="en-US" dirty="0"/>
          </a:p>
        </p:txBody>
      </p:sp>
    </p:spTree>
    <p:extLst>
      <p:ext uri="{BB962C8B-B14F-4D97-AF65-F5344CB8AC3E}">
        <p14:creationId xmlns:p14="http://schemas.microsoft.com/office/powerpoint/2010/main" val="41089037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4C69F-7976-EA2F-8281-FA14D6D328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7EF2A3-B14F-EE99-A344-C8610C4F47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898BD7-37F7-511B-743A-02B548A4AA7B}"/>
              </a:ext>
            </a:extLst>
          </p:cNvPr>
          <p:cNvSpPr>
            <a:spLocks noGrp="1"/>
          </p:cNvSpPr>
          <p:nvPr>
            <p:ph type="dt" sz="half" idx="10"/>
          </p:nvPr>
        </p:nvSpPr>
        <p:spPr/>
        <p:txBody>
          <a:bodyPr/>
          <a:lstStyle/>
          <a:p>
            <a:fld id="{2706D1D7-7844-3F4F-973E-F691CD4991ED}" type="datetimeFigureOut">
              <a:t>7/3/2024</a:t>
            </a:fld>
            <a:endParaRPr lang="en-US" dirty="0"/>
          </a:p>
        </p:txBody>
      </p:sp>
      <p:sp>
        <p:nvSpPr>
          <p:cNvPr id="5" name="Footer Placeholder 4">
            <a:extLst>
              <a:ext uri="{FF2B5EF4-FFF2-40B4-BE49-F238E27FC236}">
                <a16:creationId xmlns:a16="http://schemas.microsoft.com/office/drawing/2014/main" id="{B947F7DE-BA86-F108-835D-EAE3FAE0270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8ACBF3E-E18A-BA48-C2D2-CA0D6A217BA2}"/>
              </a:ext>
            </a:extLst>
          </p:cNvPr>
          <p:cNvSpPr>
            <a:spLocks noGrp="1"/>
          </p:cNvSpPr>
          <p:nvPr>
            <p:ph type="sldNum" sz="quarter" idx="12"/>
          </p:nvPr>
        </p:nvSpPr>
        <p:spPr/>
        <p:txBody>
          <a:bodyPr/>
          <a:lstStyle/>
          <a:p>
            <a:fld id="{A3F0E696-81A2-7247-91A2-D8C05E1E4C19}" type="slidenum">
              <a:t>‹#›</a:t>
            </a:fld>
            <a:endParaRPr lang="en-US" dirty="0"/>
          </a:p>
        </p:txBody>
      </p:sp>
    </p:spTree>
    <p:extLst>
      <p:ext uri="{BB962C8B-B14F-4D97-AF65-F5344CB8AC3E}">
        <p14:creationId xmlns:p14="http://schemas.microsoft.com/office/powerpoint/2010/main" val="2866585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476977-7789-A2CD-57EC-82007ACBCB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EA9AB3-B905-5FE7-A20C-A92E622073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72AB5E-E9E5-0A25-5A1D-C587939A1406}"/>
              </a:ext>
            </a:extLst>
          </p:cNvPr>
          <p:cNvSpPr>
            <a:spLocks noGrp="1"/>
          </p:cNvSpPr>
          <p:nvPr>
            <p:ph type="dt" sz="half" idx="10"/>
          </p:nvPr>
        </p:nvSpPr>
        <p:spPr/>
        <p:txBody>
          <a:bodyPr/>
          <a:lstStyle/>
          <a:p>
            <a:fld id="{2706D1D7-7844-3F4F-973E-F691CD4991ED}" type="datetimeFigureOut">
              <a:t>7/3/2024</a:t>
            </a:fld>
            <a:endParaRPr lang="en-US" dirty="0"/>
          </a:p>
        </p:txBody>
      </p:sp>
      <p:sp>
        <p:nvSpPr>
          <p:cNvPr id="5" name="Footer Placeholder 4">
            <a:extLst>
              <a:ext uri="{FF2B5EF4-FFF2-40B4-BE49-F238E27FC236}">
                <a16:creationId xmlns:a16="http://schemas.microsoft.com/office/drawing/2014/main" id="{85FEDF9A-C3BC-CF4D-723F-DE369C5D9F7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72475A4-2A2F-2F22-4FF8-B2B7A1EECFEE}"/>
              </a:ext>
            </a:extLst>
          </p:cNvPr>
          <p:cNvSpPr>
            <a:spLocks noGrp="1"/>
          </p:cNvSpPr>
          <p:nvPr>
            <p:ph type="sldNum" sz="quarter" idx="12"/>
          </p:nvPr>
        </p:nvSpPr>
        <p:spPr/>
        <p:txBody>
          <a:bodyPr/>
          <a:lstStyle/>
          <a:p>
            <a:fld id="{A3F0E696-81A2-7247-91A2-D8C05E1E4C19}" type="slidenum">
              <a:t>‹#›</a:t>
            </a:fld>
            <a:endParaRPr lang="en-US" dirty="0"/>
          </a:p>
        </p:txBody>
      </p:sp>
    </p:spTree>
    <p:extLst>
      <p:ext uri="{BB962C8B-B14F-4D97-AF65-F5344CB8AC3E}">
        <p14:creationId xmlns:p14="http://schemas.microsoft.com/office/powerpoint/2010/main" val="894945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1D &amp; T2D">
    <p:spTree>
      <p:nvGrpSpPr>
        <p:cNvPr id="1" name=""/>
        <p:cNvGrpSpPr/>
        <p:nvPr/>
      </p:nvGrpSpPr>
      <p:grpSpPr>
        <a:xfrm>
          <a:off x="0" y="0"/>
          <a:ext cx="0" cy="0"/>
          <a:chOff x="0" y="0"/>
          <a:chExt cx="0" cy="0"/>
        </a:xfrm>
      </p:grpSpPr>
      <p:sp>
        <p:nvSpPr>
          <p:cNvPr id="3" name="Title 1"/>
          <p:cNvSpPr>
            <a:spLocks noGrp="1"/>
          </p:cNvSpPr>
          <p:nvPr>
            <p:ph type="ctrTitle"/>
          </p:nvPr>
        </p:nvSpPr>
        <p:spPr>
          <a:xfrm>
            <a:off x="382577" y="429768"/>
            <a:ext cx="11430000" cy="402336"/>
          </a:xfrm>
          <a:prstGeom prst="rect">
            <a:avLst/>
          </a:prstGeom>
        </p:spPr>
        <p:txBody>
          <a:bodyPr/>
          <a:lstStyle>
            <a:lvl1pPr algn="l">
              <a:defRPr sz="1800" b="1" baseline="0">
                <a:solidFill>
                  <a:schemeClr val="accent1"/>
                </a:solidFill>
              </a:defRPr>
            </a:lvl1pPr>
          </a:lstStyle>
          <a:p>
            <a:r>
              <a:rPr lang="en-US" dirty="0"/>
              <a:t>Click to edit Master title style</a:t>
            </a:r>
          </a:p>
        </p:txBody>
      </p:sp>
      <p:sp>
        <p:nvSpPr>
          <p:cNvPr id="5" name="TextBox 4">
            <a:extLst>
              <a:ext uri="{FF2B5EF4-FFF2-40B4-BE49-F238E27FC236}">
                <a16:creationId xmlns:a16="http://schemas.microsoft.com/office/drawing/2014/main" id="{ED1FD781-B094-4249-801B-B29A07A9AD63}"/>
              </a:ext>
            </a:extLst>
          </p:cNvPr>
          <p:cNvSpPr txBox="1"/>
          <p:nvPr userDrawn="1"/>
        </p:nvSpPr>
        <p:spPr>
          <a:xfrm>
            <a:off x="1326911" y="171880"/>
            <a:ext cx="184731" cy="369332"/>
          </a:xfrm>
          <a:prstGeom prst="rect">
            <a:avLst/>
          </a:prstGeom>
          <a:noFill/>
        </p:spPr>
        <p:txBody>
          <a:bodyPr wrap="none" rtlCol="0">
            <a:spAutoFit/>
          </a:bodyPr>
          <a:lstStyle/>
          <a:p>
            <a:endParaRPr lang="en-US" dirty="0"/>
          </a:p>
        </p:txBody>
      </p:sp>
      <p:sp>
        <p:nvSpPr>
          <p:cNvPr id="4" name="Footer Placeholder 4">
            <a:extLst>
              <a:ext uri="{FF2B5EF4-FFF2-40B4-BE49-F238E27FC236}">
                <a16:creationId xmlns:a16="http://schemas.microsoft.com/office/drawing/2014/main" id="{EFE39E7F-F627-4C4A-8FA0-0C08E2512416}"/>
              </a:ext>
            </a:extLst>
          </p:cNvPr>
          <p:cNvSpPr txBox="1">
            <a:spLocks/>
          </p:cNvSpPr>
          <p:nvPr userDrawn="1"/>
        </p:nvSpPr>
        <p:spPr>
          <a:xfrm>
            <a:off x="4404360" y="29934"/>
            <a:ext cx="3383280"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0" i="0" baseline="0" dirty="0">
                <a:solidFill>
                  <a:schemeClr val="tx1">
                    <a:lumMod val="75000"/>
                    <a:lumOff val="25000"/>
                  </a:schemeClr>
                </a:solidFill>
                <a:latin typeface="Arial" panose="020B0604020202020204" pitchFamily="34" charset="0"/>
                <a:ea typeface="Calibri"/>
                <a:cs typeface="Arial" panose="020B0604020202020204" pitchFamily="34" charset="0"/>
              </a:rPr>
              <a:t>Type 1 &amp; Type 2 Diabetes</a:t>
            </a:r>
          </a:p>
        </p:txBody>
      </p:sp>
      <p:sp>
        <p:nvSpPr>
          <p:cNvPr id="6" name="Footer Placeholder 4">
            <a:extLst>
              <a:ext uri="{FF2B5EF4-FFF2-40B4-BE49-F238E27FC236}">
                <a16:creationId xmlns:a16="http://schemas.microsoft.com/office/drawing/2014/main" id="{89E91C82-039C-4FA5-A5CE-BF40527B0926}"/>
              </a:ext>
            </a:extLst>
          </p:cNvPr>
          <p:cNvSpPr txBox="1">
            <a:spLocks/>
          </p:cNvSpPr>
          <p:nvPr userDrawn="1"/>
        </p:nvSpPr>
        <p:spPr>
          <a:xfrm>
            <a:off x="9604665" y="33868"/>
            <a:ext cx="2206335"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Inquiries</a:t>
            </a:r>
            <a:r>
              <a:rPr lang="en-US" sz="900" cap="none" spc="20" baseline="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 to: lpoyner@cv-rg.com</a:t>
            </a:r>
            <a:endParaRPr lang="en-US" sz="900" cap="none" spc="20" baseline="0" dirty="0">
              <a:solidFill>
                <a:srgbClr val="FF0000"/>
              </a:solidFill>
              <a:uFill>
                <a:solidFill>
                  <a:srgbClr val="606060"/>
                </a:solidFill>
              </a:u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7026665"/>
      </p:ext>
    </p:extLst>
  </p:cSld>
  <p:clrMapOvr>
    <a:masterClrMapping/>
  </p:clrMapOvr>
  <p:extLst>
    <p:ext uri="{DCECCB84-F9BA-43D5-87BE-67443E8EF086}">
      <p15:sldGuideLst xmlns:p15="http://schemas.microsoft.com/office/powerpoint/2012/main">
        <p15:guide id="1" orient="horz" pos="2160">
          <p15:clr>
            <a:srgbClr val="FBAE40"/>
          </p15:clr>
        </p15:guide>
        <p15:guide id="3" pos="7440" userDrawn="1">
          <p15:clr>
            <a:srgbClr val="FBAE40"/>
          </p15:clr>
        </p15:guide>
        <p15:guide id="4" pos="240" userDrawn="1">
          <p15:clr>
            <a:srgbClr val="FBAE40"/>
          </p15:clr>
        </p15:guide>
        <p15:guide id="5" orient="horz" pos="3984" userDrawn="1">
          <p15:clr>
            <a:srgbClr val="FBAE40"/>
          </p15:clr>
        </p15:guide>
        <p15:guide id="6" orient="horz" pos="336" userDrawn="1">
          <p15:clr>
            <a:srgbClr val="FBAE40"/>
          </p15:clr>
        </p15:guide>
        <p15:guide id="7" pos="384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4_Title and Content LOW RES">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B50C69E-3B58-8591-AD8E-E1681B1761F6}"/>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6094" y="0"/>
            <a:ext cx="12198096" cy="2022416"/>
          </a:xfrm>
          <a:prstGeom prst="rect">
            <a:avLst/>
          </a:prstGeom>
        </p:spPr>
      </p:pic>
      <p:sp>
        <p:nvSpPr>
          <p:cNvPr id="2" name="Holder 2"/>
          <p:cNvSpPr>
            <a:spLocks noGrp="1"/>
          </p:cNvSpPr>
          <p:nvPr>
            <p:ph type="title"/>
          </p:nvPr>
        </p:nvSpPr>
        <p:spPr>
          <a:xfrm>
            <a:off x="381000" y="497668"/>
            <a:ext cx="11353800" cy="615553"/>
          </a:xfrm>
          <a:prstGeom prst="rect">
            <a:avLst/>
          </a:prstGeom>
        </p:spPr>
        <p:txBody>
          <a:bodyPr lIns="0" tIns="0" rIns="0" bIns="0"/>
          <a:lstStyle>
            <a:lvl1pPr algn="l">
              <a:defRPr sz="4000" b="0" i="0" baseline="0">
                <a:solidFill>
                  <a:schemeClr val="accent1"/>
                </a:solidFill>
                <a:latin typeface="Arial" panose="020B0604020202020204" pitchFamily="34" charset="0"/>
                <a:cs typeface="Futura Std Light"/>
              </a:defRPr>
            </a:lvl1pPr>
          </a:lstStyle>
          <a:p>
            <a:endParaRPr/>
          </a:p>
        </p:txBody>
      </p:sp>
    </p:spTree>
    <p:extLst>
      <p:ext uri="{BB962C8B-B14F-4D97-AF65-F5344CB8AC3E}">
        <p14:creationId xmlns:p14="http://schemas.microsoft.com/office/powerpoint/2010/main" val="355866501"/>
      </p:ext>
    </p:extLst>
  </p:cSld>
  <p:clrMapOvr>
    <a:masterClrMapping/>
  </p:clrMapOvr>
  <p:extLst>
    <p:ext uri="{DCECCB84-F9BA-43D5-87BE-67443E8EF086}">
      <p15:sldGuideLst xmlns:p15="http://schemas.microsoft.com/office/powerpoint/2012/main">
        <p15:guide id="1" pos="240">
          <p15:clr>
            <a:srgbClr val="FBAE40"/>
          </p15:clr>
        </p15:guide>
        <p15:guide id="2" pos="7440">
          <p15:clr>
            <a:srgbClr val="FBAE40"/>
          </p15:clr>
        </p15:guide>
        <p15:guide id="3" orient="horz" pos="1104">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Vrg Conference Cover 2024">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5AF28D7-5776-9D3A-58FD-FE928B9E7AD1}"/>
              </a:ext>
            </a:extLst>
          </p:cNvPr>
          <p:cNvPicPr>
            <a:picLocks/>
          </p:cNvPicPr>
          <p:nvPr userDrawn="1"/>
        </p:nvPicPr>
        <p:blipFill>
          <a:blip r:embed="rId2" cstate="screen">
            <a:extLst>
              <a:ext uri="{28A0092B-C50C-407E-A947-70E740481C1C}">
                <a14:useLocalDpi xmlns:a14="http://schemas.microsoft.com/office/drawing/2010/main"/>
              </a:ext>
            </a:extLst>
          </a:blip>
          <a:srcRect/>
          <a:stretch/>
        </p:blipFill>
        <p:spPr>
          <a:xfrm>
            <a:off x="-1" y="0"/>
            <a:ext cx="12198096" cy="6859110"/>
          </a:xfrm>
          <a:prstGeom prst="rect">
            <a:avLst/>
          </a:prstGeom>
        </p:spPr>
      </p:pic>
      <p:pic>
        <p:nvPicPr>
          <p:cNvPr id="18" name="Picture 17">
            <a:extLst>
              <a:ext uri="{FF2B5EF4-FFF2-40B4-BE49-F238E27FC236}">
                <a16:creationId xmlns:a16="http://schemas.microsoft.com/office/drawing/2014/main" id="{8DF9AE75-4D1E-9D48-A9CE-DC888489A2D2}"/>
              </a:ext>
            </a:extLst>
          </p:cNvPr>
          <p:cNvPicPr>
            <a:picLocks noChangeAspect="1"/>
          </p:cNvPicPr>
          <p:nvPr userDrawn="1"/>
        </p:nvPicPr>
        <p:blipFill>
          <a:blip r:embed="rId3"/>
          <a:stretch>
            <a:fillRect/>
          </a:stretch>
        </p:blipFill>
        <p:spPr>
          <a:xfrm>
            <a:off x="9215664" y="5675868"/>
            <a:ext cx="2664411" cy="888137"/>
          </a:xfrm>
          <a:prstGeom prst="rect">
            <a:avLst/>
          </a:prstGeom>
        </p:spPr>
      </p:pic>
      <p:sp>
        <p:nvSpPr>
          <p:cNvPr id="4" name="TextBox 3">
            <a:extLst>
              <a:ext uri="{FF2B5EF4-FFF2-40B4-BE49-F238E27FC236}">
                <a16:creationId xmlns:a16="http://schemas.microsoft.com/office/drawing/2014/main" id="{659A741F-C762-53C1-799C-161BFDF3DF4B}"/>
              </a:ext>
            </a:extLst>
          </p:cNvPr>
          <p:cNvSpPr txBox="1"/>
          <p:nvPr userDrawn="1"/>
        </p:nvSpPr>
        <p:spPr>
          <a:xfrm>
            <a:off x="45888" y="2534872"/>
            <a:ext cx="11802208" cy="861774"/>
          </a:xfrm>
          <a:prstGeom prst="rect">
            <a:avLst/>
          </a:prstGeom>
          <a:noFill/>
        </p:spPr>
        <p:txBody>
          <a:bodyPr wrap="square" rIns="0" rtlCol="0">
            <a:spAutoFit/>
          </a:bodyPr>
          <a:lstStyle/>
          <a:p>
            <a:pPr lvl="2" algn="r"/>
            <a:r>
              <a:rPr lang="en-US" sz="5000" b="1" spc="150" baseline="0" dirty="0">
                <a:solidFill>
                  <a:srgbClr val="002060"/>
                </a:solidFill>
                <a:latin typeface="arial" charset="0"/>
                <a:ea typeface="Century" charset="0"/>
                <a:cs typeface="Century" charset="0"/>
              </a:rPr>
              <a:t>CVrg Conference</a:t>
            </a:r>
          </a:p>
        </p:txBody>
      </p:sp>
      <p:sp>
        <p:nvSpPr>
          <p:cNvPr id="5" name="TextBox 4">
            <a:extLst>
              <a:ext uri="{FF2B5EF4-FFF2-40B4-BE49-F238E27FC236}">
                <a16:creationId xmlns:a16="http://schemas.microsoft.com/office/drawing/2014/main" id="{B4B8CB62-B16A-AA52-3548-F8114C0593E9}"/>
              </a:ext>
            </a:extLst>
          </p:cNvPr>
          <p:cNvSpPr txBox="1"/>
          <p:nvPr userDrawn="1"/>
        </p:nvSpPr>
        <p:spPr>
          <a:xfrm>
            <a:off x="11807616" y="2723727"/>
            <a:ext cx="320886" cy="215444"/>
          </a:xfrm>
          <a:prstGeom prst="rect">
            <a:avLst/>
          </a:prstGeom>
          <a:noFill/>
        </p:spPr>
        <p:txBody>
          <a:bodyPr wrap="square" lIns="0" rIns="0" rtlCol="0">
            <a:spAutoFit/>
          </a:bodyPr>
          <a:lstStyle/>
          <a:p>
            <a:r>
              <a:rPr lang="en-US" sz="800" baseline="0" dirty="0">
                <a:solidFill>
                  <a:srgbClr val="002060"/>
                </a:solidFill>
              </a:rPr>
              <a:t>TM</a:t>
            </a:r>
            <a:endParaRPr lang="en-US" sz="800" dirty="0"/>
          </a:p>
        </p:txBody>
      </p:sp>
      <p:sp>
        <p:nvSpPr>
          <p:cNvPr id="6" name="Text Placeholder 2">
            <a:extLst>
              <a:ext uri="{FF2B5EF4-FFF2-40B4-BE49-F238E27FC236}">
                <a16:creationId xmlns:a16="http://schemas.microsoft.com/office/drawing/2014/main" id="{BB5937B2-1322-F22F-1EB0-EEB411CA0B8E}"/>
              </a:ext>
            </a:extLst>
          </p:cNvPr>
          <p:cNvSpPr>
            <a:spLocks noGrp="1"/>
          </p:cNvSpPr>
          <p:nvPr>
            <p:ph type="body" sz="quarter" idx="16" hasCustomPrompt="1"/>
          </p:nvPr>
        </p:nvSpPr>
        <p:spPr>
          <a:xfrm>
            <a:off x="3362960" y="3359285"/>
            <a:ext cx="8483160" cy="1284059"/>
          </a:xfrm>
          <a:prstGeom prst="rect">
            <a:avLst/>
          </a:prstGeom>
        </p:spPr>
        <p:txBody>
          <a:bodyPr lIns="0" rIns="0">
            <a:noAutofit/>
          </a:bodyPr>
          <a:lstStyle>
            <a:lvl1pPr marL="0" indent="0" algn="r">
              <a:lnSpc>
                <a:spcPct val="100000"/>
              </a:lnSpc>
              <a:buFontTx/>
              <a:buNone/>
              <a:defRPr sz="4000" spc="50" baseline="0">
                <a:solidFill>
                  <a:srgbClr val="002060"/>
                </a:solidFill>
                <a:latin typeface="Arial" panose="020B0604020202020204" pitchFamily="34" charset="0"/>
              </a:defRPr>
            </a:lvl1pPr>
            <a:lvl2pPr marL="457200" indent="0" algn="r">
              <a:lnSpc>
                <a:spcPct val="100000"/>
              </a:lnSpc>
              <a:buFontTx/>
              <a:buNone/>
              <a:defRPr sz="3600" baseline="0">
                <a:solidFill>
                  <a:schemeClr val="accent1"/>
                </a:solidFill>
                <a:latin typeface="Arial" panose="020B0604020202020204" pitchFamily="34" charset="0"/>
              </a:defRPr>
            </a:lvl2pPr>
            <a:lvl3pPr marL="914400" indent="0" algn="r">
              <a:lnSpc>
                <a:spcPct val="100000"/>
              </a:lnSpc>
              <a:buFontTx/>
              <a:buNone/>
              <a:defRPr sz="3600" baseline="0">
                <a:solidFill>
                  <a:schemeClr val="accent1"/>
                </a:solidFill>
                <a:latin typeface="Arial" panose="020B0604020202020204" pitchFamily="34" charset="0"/>
              </a:defRPr>
            </a:lvl3pPr>
            <a:lvl4pPr marL="1371600" indent="0" algn="r">
              <a:lnSpc>
                <a:spcPct val="100000"/>
              </a:lnSpc>
              <a:buFontTx/>
              <a:buNone/>
              <a:defRPr sz="3600" baseline="0">
                <a:solidFill>
                  <a:schemeClr val="accent1"/>
                </a:solidFill>
                <a:latin typeface="Arial" panose="020B0604020202020204" pitchFamily="34" charset="0"/>
              </a:defRPr>
            </a:lvl4pPr>
            <a:lvl5pPr marL="1828800" indent="0" algn="r">
              <a:lnSpc>
                <a:spcPct val="100000"/>
              </a:lnSpc>
              <a:buFontTx/>
              <a:buNone/>
              <a:defRPr sz="3600" baseline="0">
                <a:solidFill>
                  <a:schemeClr val="accent1"/>
                </a:solidFill>
                <a:latin typeface="Arial" panose="020B0604020202020204" pitchFamily="34" charset="0"/>
              </a:defRPr>
            </a:lvl5pPr>
          </a:lstStyle>
          <a:p>
            <a:pPr lvl="0"/>
            <a:r>
              <a:rPr lang="en-US"/>
              <a:t>Conference Name Goes Here</a:t>
            </a:r>
          </a:p>
        </p:txBody>
      </p:sp>
      <p:pic>
        <p:nvPicPr>
          <p:cNvPr id="7" name="Picture 6">
            <a:extLst>
              <a:ext uri="{FF2B5EF4-FFF2-40B4-BE49-F238E27FC236}">
                <a16:creationId xmlns:a16="http://schemas.microsoft.com/office/drawing/2014/main" id="{E83EF065-68B8-34C5-9B42-BCC44C64C489}"/>
              </a:ext>
            </a:extLst>
          </p:cNvPr>
          <p:cNvPicPr>
            <a:picLocks noChangeAspect="1"/>
          </p:cNvPicPr>
          <p:nvPr userDrawn="1"/>
        </p:nvPicPr>
        <p:blipFill rotWithShape="1">
          <a:blip r:embed="rId4" cstate="screen">
            <a:alphaModFix amt="30000"/>
            <a:extLst>
              <a:ext uri="{28A0092B-C50C-407E-A947-70E740481C1C}">
                <a14:useLocalDpi xmlns:a14="http://schemas.microsoft.com/office/drawing/2010/main"/>
              </a:ext>
            </a:extLst>
          </a:blip>
          <a:srcRect t="-2962"/>
          <a:stretch/>
        </p:blipFill>
        <p:spPr>
          <a:xfrm>
            <a:off x="8278581" y="-53047"/>
            <a:ext cx="3595009" cy="1688672"/>
          </a:xfrm>
          <a:prstGeom prst="rect">
            <a:avLst/>
          </a:prstGeom>
        </p:spPr>
      </p:pic>
    </p:spTree>
    <p:extLst>
      <p:ext uri="{BB962C8B-B14F-4D97-AF65-F5344CB8AC3E}">
        <p14:creationId xmlns:p14="http://schemas.microsoft.com/office/powerpoint/2010/main" val="2195258662"/>
      </p:ext>
    </p:extLst>
  </p:cSld>
  <p:clrMapOvr>
    <a:masterClrMapping/>
  </p:clrMapOvr>
  <p:extLst>
    <p:ext uri="{DCECCB84-F9BA-43D5-87BE-67443E8EF086}">
      <p15:sldGuideLst xmlns:p15="http://schemas.microsoft.com/office/powerpoint/2012/main">
        <p15:guide id="1" orient="horz" pos="2016">
          <p15:clr>
            <a:srgbClr val="FBAE40"/>
          </p15:clr>
        </p15:guide>
        <p15:guide id="2" pos="7440">
          <p15:clr>
            <a:srgbClr val="FBAE40"/>
          </p15:clr>
        </p15:guide>
        <p15:guide id="3" pos="2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 T2D">
    <p:spTree>
      <p:nvGrpSpPr>
        <p:cNvPr id="1" name=""/>
        <p:cNvGrpSpPr/>
        <p:nvPr/>
      </p:nvGrpSpPr>
      <p:grpSpPr>
        <a:xfrm>
          <a:off x="0" y="0"/>
          <a:ext cx="0" cy="0"/>
          <a:chOff x="0" y="0"/>
          <a:chExt cx="0" cy="0"/>
        </a:xfrm>
      </p:grpSpPr>
      <p:sp>
        <p:nvSpPr>
          <p:cNvPr id="3" name="Title 1"/>
          <p:cNvSpPr>
            <a:spLocks noGrp="1"/>
          </p:cNvSpPr>
          <p:nvPr>
            <p:ph type="ctrTitle"/>
          </p:nvPr>
        </p:nvSpPr>
        <p:spPr>
          <a:xfrm>
            <a:off x="382577" y="429768"/>
            <a:ext cx="11430000" cy="402336"/>
          </a:xfrm>
          <a:prstGeom prst="rect">
            <a:avLst/>
          </a:prstGeom>
        </p:spPr>
        <p:txBody>
          <a:bodyPr/>
          <a:lstStyle>
            <a:lvl1pPr algn="l">
              <a:defRPr sz="1800" b="1" baseline="0">
                <a:solidFill>
                  <a:schemeClr val="accent1"/>
                </a:solidFill>
              </a:defRPr>
            </a:lvl1pPr>
          </a:lstStyle>
          <a:p>
            <a:r>
              <a:rPr lang="en-US" dirty="0"/>
              <a:t>Click to edit Master title style</a:t>
            </a:r>
          </a:p>
        </p:txBody>
      </p:sp>
      <p:sp>
        <p:nvSpPr>
          <p:cNvPr id="5" name="TextBox 4">
            <a:extLst>
              <a:ext uri="{FF2B5EF4-FFF2-40B4-BE49-F238E27FC236}">
                <a16:creationId xmlns:a16="http://schemas.microsoft.com/office/drawing/2014/main" id="{ED1FD781-B094-4249-801B-B29A07A9AD63}"/>
              </a:ext>
            </a:extLst>
          </p:cNvPr>
          <p:cNvSpPr txBox="1"/>
          <p:nvPr userDrawn="1"/>
        </p:nvSpPr>
        <p:spPr>
          <a:xfrm>
            <a:off x="1326911" y="171880"/>
            <a:ext cx="184731" cy="369332"/>
          </a:xfrm>
          <a:prstGeom prst="rect">
            <a:avLst/>
          </a:prstGeom>
          <a:noFill/>
        </p:spPr>
        <p:txBody>
          <a:bodyPr wrap="none" rtlCol="0">
            <a:spAutoFit/>
          </a:bodyPr>
          <a:lstStyle/>
          <a:p>
            <a:endParaRPr lang="en-US" dirty="0"/>
          </a:p>
        </p:txBody>
      </p:sp>
      <p:sp>
        <p:nvSpPr>
          <p:cNvPr id="4" name="Footer Placeholder 4">
            <a:extLst>
              <a:ext uri="{FF2B5EF4-FFF2-40B4-BE49-F238E27FC236}">
                <a16:creationId xmlns:a16="http://schemas.microsoft.com/office/drawing/2014/main" id="{EFE39E7F-F627-4C4A-8FA0-0C08E2512416}"/>
              </a:ext>
            </a:extLst>
          </p:cNvPr>
          <p:cNvSpPr txBox="1">
            <a:spLocks/>
          </p:cNvSpPr>
          <p:nvPr userDrawn="1"/>
        </p:nvSpPr>
        <p:spPr>
          <a:xfrm>
            <a:off x="4404360" y="29934"/>
            <a:ext cx="3383280"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0" i="0" baseline="0" dirty="0">
                <a:solidFill>
                  <a:schemeClr val="tx1">
                    <a:lumMod val="75000"/>
                    <a:lumOff val="25000"/>
                  </a:schemeClr>
                </a:solidFill>
                <a:latin typeface="Arial" panose="020B0604020202020204" pitchFamily="34" charset="0"/>
                <a:ea typeface="Calibri"/>
                <a:cs typeface="Arial" panose="020B0604020202020204" pitchFamily="34" charset="0"/>
              </a:rPr>
              <a:t>Type 2 Diabetes</a:t>
            </a:r>
          </a:p>
        </p:txBody>
      </p:sp>
      <p:sp>
        <p:nvSpPr>
          <p:cNvPr id="6" name="Footer Placeholder 4">
            <a:extLst>
              <a:ext uri="{FF2B5EF4-FFF2-40B4-BE49-F238E27FC236}">
                <a16:creationId xmlns:a16="http://schemas.microsoft.com/office/drawing/2014/main" id="{89E91C82-039C-4FA5-A5CE-BF40527B0926}"/>
              </a:ext>
            </a:extLst>
          </p:cNvPr>
          <p:cNvSpPr txBox="1">
            <a:spLocks/>
          </p:cNvSpPr>
          <p:nvPr userDrawn="1"/>
        </p:nvSpPr>
        <p:spPr>
          <a:xfrm>
            <a:off x="9604665" y="33868"/>
            <a:ext cx="2206335"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Inquiries</a:t>
            </a:r>
            <a:r>
              <a:rPr lang="en-US" sz="900" cap="none" spc="20" baseline="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 to: lpoyner@cv-rg.com</a:t>
            </a:r>
            <a:endParaRPr lang="en-US" sz="900" cap="none" spc="20" baseline="0" dirty="0">
              <a:solidFill>
                <a:srgbClr val="FF0000"/>
              </a:solidFill>
              <a:uFill>
                <a:solidFill>
                  <a:srgbClr val="606060"/>
                </a:solidFill>
              </a:u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8642136"/>
      </p:ext>
    </p:extLst>
  </p:cSld>
  <p:clrMapOvr>
    <a:masterClrMapping/>
  </p:clrMapOvr>
  <p:extLst>
    <p:ext uri="{DCECCB84-F9BA-43D5-87BE-67443E8EF086}">
      <p15:sldGuideLst xmlns:p15="http://schemas.microsoft.com/office/powerpoint/2012/main">
        <p15:guide id="1" orient="horz" pos="2160">
          <p15:clr>
            <a:srgbClr val="FBAE40"/>
          </p15:clr>
        </p15:guide>
        <p15:guide id="3" pos="7440" userDrawn="1">
          <p15:clr>
            <a:srgbClr val="FBAE40"/>
          </p15:clr>
        </p15:guide>
        <p15:guide id="4" pos="240" userDrawn="1">
          <p15:clr>
            <a:srgbClr val="FBAE40"/>
          </p15:clr>
        </p15:guide>
        <p15:guide id="5" orient="horz" pos="3984" userDrawn="1">
          <p15:clr>
            <a:srgbClr val="FBAE40"/>
          </p15:clr>
        </p15:guide>
        <p15:guide id="6" orient="horz" pos="336" userDrawn="1">
          <p15:clr>
            <a:srgbClr val="FBAE40"/>
          </p15:clr>
        </p15:guide>
        <p15:guide id="7"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besity/OSA">
    <p:spTree>
      <p:nvGrpSpPr>
        <p:cNvPr id="1" name=""/>
        <p:cNvGrpSpPr/>
        <p:nvPr/>
      </p:nvGrpSpPr>
      <p:grpSpPr>
        <a:xfrm>
          <a:off x="0" y="0"/>
          <a:ext cx="0" cy="0"/>
          <a:chOff x="0" y="0"/>
          <a:chExt cx="0" cy="0"/>
        </a:xfrm>
      </p:grpSpPr>
      <p:sp>
        <p:nvSpPr>
          <p:cNvPr id="3" name="Title 1"/>
          <p:cNvSpPr>
            <a:spLocks noGrp="1"/>
          </p:cNvSpPr>
          <p:nvPr>
            <p:ph type="ctrTitle"/>
          </p:nvPr>
        </p:nvSpPr>
        <p:spPr>
          <a:xfrm>
            <a:off x="382577" y="429768"/>
            <a:ext cx="11430000" cy="402336"/>
          </a:xfrm>
          <a:prstGeom prst="rect">
            <a:avLst/>
          </a:prstGeom>
        </p:spPr>
        <p:txBody>
          <a:bodyPr/>
          <a:lstStyle>
            <a:lvl1pPr algn="l">
              <a:defRPr sz="1800" b="1" baseline="0">
                <a:solidFill>
                  <a:schemeClr val="accent1"/>
                </a:solidFill>
              </a:defRPr>
            </a:lvl1pPr>
          </a:lstStyle>
          <a:p>
            <a:r>
              <a:rPr lang="en-US" dirty="0"/>
              <a:t>Click to edit Master title style</a:t>
            </a:r>
          </a:p>
        </p:txBody>
      </p:sp>
      <p:sp>
        <p:nvSpPr>
          <p:cNvPr id="5" name="TextBox 4">
            <a:extLst>
              <a:ext uri="{FF2B5EF4-FFF2-40B4-BE49-F238E27FC236}">
                <a16:creationId xmlns:a16="http://schemas.microsoft.com/office/drawing/2014/main" id="{ED1FD781-B094-4249-801B-B29A07A9AD63}"/>
              </a:ext>
            </a:extLst>
          </p:cNvPr>
          <p:cNvSpPr txBox="1"/>
          <p:nvPr userDrawn="1"/>
        </p:nvSpPr>
        <p:spPr>
          <a:xfrm>
            <a:off x="1326911" y="171880"/>
            <a:ext cx="184731" cy="369332"/>
          </a:xfrm>
          <a:prstGeom prst="rect">
            <a:avLst/>
          </a:prstGeom>
          <a:noFill/>
        </p:spPr>
        <p:txBody>
          <a:bodyPr wrap="none" rtlCol="0">
            <a:spAutoFit/>
          </a:bodyPr>
          <a:lstStyle/>
          <a:p>
            <a:endParaRPr lang="en-US" dirty="0"/>
          </a:p>
        </p:txBody>
      </p:sp>
      <p:sp>
        <p:nvSpPr>
          <p:cNvPr id="4" name="Footer Placeholder 4">
            <a:extLst>
              <a:ext uri="{FF2B5EF4-FFF2-40B4-BE49-F238E27FC236}">
                <a16:creationId xmlns:a16="http://schemas.microsoft.com/office/drawing/2014/main" id="{EFE39E7F-F627-4C4A-8FA0-0C08E2512416}"/>
              </a:ext>
            </a:extLst>
          </p:cNvPr>
          <p:cNvSpPr txBox="1">
            <a:spLocks/>
          </p:cNvSpPr>
          <p:nvPr userDrawn="1"/>
        </p:nvSpPr>
        <p:spPr>
          <a:xfrm>
            <a:off x="4404360" y="29934"/>
            <a:ext cx="3383280"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0" i="0" baseline="0" dirty="0">
                <a:solidFill>
                  <a:schemeClr val="tx1">
                    <a:lumMod val="75000"/>
                    <a:lumOff val="25000"/>
                  </a:schemeClr>
                </a:solidFill>
                <a:latin typeface="Arial" panose="020B0604020202020204" pitchFamily="34" charset="0"/>
                <a:ea typeface="Calibri"/>
                <a:cs typeface="Arial" panose="020B0604020202020204" pitchFamily="34" charset="0"/>
              </a:rPr>
              <a:t>Obesity/Obstructive Sleep Apnea</a:t>
            </a:r>
          </a:p>
        </p:txBody>
      </p:sp>
      <p:sp>
        <p:nvSpPr>
          <p:cNvPr id="6" name="Footer Placeholder 4">
            <a:extLst>
              <a:ext uri="{FF2B5EF4-FFF2-40B4-BE49-F238E27FC236}">
                <a16:creationId xmlns:a16="http://schemas.microsoft.com/office/drawing/2014/main" id="{89E91C82-039C-4FA5-A5CE-BF40527B0926}"/>
              </a:ext>
            </a:extLst>
          </p:cNvPr>
          <p:cNvSpPr txBox="1">
            <a:spLocks/>
          </p:cNvSpPr>
          <p:nvPr userDrawn="1"/>
        </p:nvSpPr>
        <p:spPr>
          <a:xfrm>
            <a:off x="9604665" y="33868"/>
            <a:ext cx="2206335"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Inquiries</a:t>
            </a:r>
            <a:r>
              <a:rPr lang="en-US" sz="900" cap="none" spc="20" baseline="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 to: lpoyner@cv-rg.com</a:t>
            </a:r>
            <a:endParaRPr lang="en-US" sz="900" cap="none" spc="20" baseline="0" dirty="0">
              <a:solidFill>
                <a:srgbClr val="FF0000"/>
              </a:solidFill>
              <a:uFill>
                <a:solidFill>
                  <a:srgbClr val="606060"/>
                </a:solidFill>
              </a:u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2509696"/>
      </p:ext>
    </p:extLst>
  </p:cSld>
  <p:clrMapOvr>
    <a:masterClrMapping/>
  </p:clrMapOvr>
  <p:extLst>
    <p:ext uri="{DCECCB84-F9BA-43D5-87BE-67443E8EF086}">
      <p15:sldGuideLst xmlns:p15="http://schemas.microsoft.com/office/powerpoint/2012/main">
        <p15:guide id="1" orient="horz" pos="2160">
          <p15:clr>
            <a:srgbClr val="FBAE40"/>
          </p15:clr>
        </p15:guide>
        <p15:guide id="3" pos="7440" userDrawn="1">
          <p15:clr>
            <a:srgbClr val="FBAE40"/>
          </p15:clr>
        </p15:guide>
        <p15:guide id="4" pos="240" userDrawn="1">
          <p15:clr>
            <a:srgbClr val="FBAE40"/>
          </p15:clr>
        </p15:guide>
        <p15:guide id="5" orient="horz" pos="3984" userDrawn="1">
          <p15:clr>
            <a:srgbClr val="FBAE40"/>
          </p15:clr>
        </p15:guide>
        <p15:guide id="6" orient="horz" pos="336" userDrawn="1">
          <p15:clr>
            <a:srgbClr val="FBAE40"/>
          </p15:clr>
        </p15:guide>
        <p15:guide id="7"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xec Sum &amp; Appendix">
    <p:spTree>
      <p:nvGrpSpPr>
        <p:cNvPr id="1" name=""/>
        <p:cNvGrpSpPr/>
        <p:nvPr/>
      </p:nvGrpSpPr>
      <p:grpSpPr>
        <a:xfrm>
          <a:off x="0" y="0"/>
          <a:ext cx="0" cy="0"/>
          <a:chOff x="0" y="0"/>
          <a:chExt cx="0" cy="0"/>
        </a:xfrm>
      </p:grpSpPr>
      <p:sp>
        <p:nvSpPr>
          <p:cNvPr id="3" name="Title 1"/>
          <p:cNvSpPr>
            <a:spLocks noGrp="1"/>
          </p:cNvSpPr>
          <p:nvPr>
            <p:ph type="ctrTitle"/>
          </p:nvPr>
        </p:nvSpPr>
        <p:spPr>
          <a:xfrm>
            <a:off x="382577" y="429768"/>
            <a:ext cx="11430000" cy="402336"/>
          </a:xfrm>
          <a:prstGeom prst="rect">
            <a:avLst/>
          </a:prstGeom>
        </p:spPr>
        <p:txBody>
          <a:bodyPr/>
          <a:lstStyle>
            <a:lvl1pPr algn="l">
              <a:defRPr sz="1800" b="1" baseline="0">
                <a:solidFill>
                  <a:schemeClr val="accent1"/>
                </a:solidFill>
              </a:defRPr>
            </a:lvl1pPr>
          </a:lstStyle>
          <a:p>
            <a:r>
              <a:rPr lang="en-US" dirty="0"/>
              <a:t>Click to edit Master title style</a:t>
            </a:r>
          </a:p>
        </p:txBody>
      </p:sp>
      <p:sp>
        <p:nvSpPr>
          <p:cNvPr id="5" name="TextBox 4">
            <a:extLst>
              <a:ext uri="{FF2B5EF4-FFF2-40B4-BE49-F238E27FC236}">
                <a16:creationId xmlns:a16="http://schemas.microsoft.com/office/drawing/2014/main" id="{ED1FD781-B094-4249-801B-B29A07A9AD63}"/>
              </a:ext>
            </a:extLst>
          </p:cNvPr>
          <p:cNvSpPr txBox="1"/>
          <p:nvPr userDrawn="1"/>
        </p:nvSpPr>
        <p:spPr>
          <a:xfrm>
            <a:off x="1326911" y="1718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805236487"/>
      </p:ext>
    </p:extLst>
  </p:cSld>
  <p:clrMapOvr>
    <a:masterClrMapping/>
  </p:clrMapOvr>
  <p:extLst>
    <p:ext uri="{DCECCB84-F9BA-43D5-87BE-67443E8EF086}">
      <p15:sldGuideLst xmlns:p15="http://schemas.microsoft.com/office/powerpoint/2012/main">
        <p15:guide id="1" orient="horz" pos="2160">
          <p15:clr>
            <a:srgbClr val="FBAE40"/>
          </p15:clr>
        </p15:guide>
        <p15:guide id="3" pos="7440">
          <p15:clr>
            <a:srgbClr val="FBAE40"/>
          </p15:clr>
        </p15:guide>
        <p15:guide id="4" pos="240">
          <p15:clr>
            <a:srgbClr val="FBAE40"/>
          </p15:clr>
        </p15:guide>
        <p15:guide id="5" orient="horz" pos="3984">
          <p15:clr>
            <a:srgbClr val="FBAE40"/>
          </p15:clr>
        </p15:guide>
        <p15:guide id="6" orient="horz" pos="336">
          <p15:clr>
            <a:srgbClr val="FBAE40"/>
          </p15:clr>
        </p15:guide>
        <p15:guide id="7"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OC_layou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20176B0-9FAA-F149-9E45-11A161DEE916}"/>
              </a:ext>
            </a:extLst>
          </p:cNvPr>
          <p:cNvSpPr>
            <a:spLocks noGrp="1"/>
          </p:cNvSpPr>
          <p:nvPr>
            <p:ph type="ctrTitle"/>
          </p:nvPr>
        </p:nvSpPr>
        <p:spPr>
          <a:xfrm>
            <a:off x="0" y="280670"/>
            <a:ext cx="12192000" cy="440747"/>
          </a:xfrm>
          <a:prstGeom prst="rect">
            <a:avLst/>
          </a:prstGeom>
        </p:spPr>
        <p:txBody>
          <a:bodyPr lIns="91440" anchor="b" anchorCtr="0">
            <a:normAutofit/>
          </a:bodyPr>
          <a:lstStyle>
            <a:lvl1pPr algn="ctr">
              <a:defRPr sz="1600" b="0" baseline="0">
                <a:solidFill>
                  <a:schemeClr val="accent1"/>
                </a:solidFill>
              </a:defRPr>
            </a:lvl1pPr>
          </a:lstStyle>
          <a:p>
            <a:r>
              <a:rPr lang="en-US" dirty="0"/>
              <a:t>Click to edit Master title style</a:t>
            </a:r>
          </a:p>
        </p:txBody>
      </p:sp>
    </p:spTree>
    <p:extLst>
      <p:ext uri="{BB962C8B-B14F-4D97-AF65-F5344CB8AC3E}">
        <p14:creationId xmlns:p14="http://schemas.microsoft.com/office/powerpoint/2010/main" val="3860019844"/>
      </p:ext>
    </p:extLst>
  </p:cSld>
  <p:clrMapOvr>
    <a:masterClrMapping/>
  </p:clrMapOvr>
  <p:extLst>
    <p:ext uri="{DCECCB84-F9BA-43D5-87BE-67443E8EF086}">
      <p15:sldGuideLst xmlns:p15="http://schemas.microsoft.com/office/powerpoint/2012/main">
        <p15:guide id="1" orient="horz" pos="26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OBE">
    <p:spTree>
      <p:nvGrpSpPr>
        <p:cNvPr id="1" name=""/>
        <p:cNvGrpSpPr/>
        <p:nvPr/>
      </p:nvGrpSpPr>
      <p:grpSpPr>
        <a:xfrm>
          <a:off x="0" y="0"/>
          <a:ext cx="0" cy="0"/>
          <a:chOff x="0" y="0"/>
          <a:chExt cx="0" cy="0"/>
        </a:xfrm>
      </p:grpSpPr>
      <p:sp>
        <p:nvSpPr>
          <p:cNvPr id="3" name="Title 1"/>
          <p:cNvSpPr>
            <a:spLocks noGrp="1"/>
          </p:cNvSpPr>
          <p:nvPr>
            <p:ph type="ctrTitle"/>
          </p:nvPr>
        </p:nvSpPr>
        <p:spPr>
          <a:xfrm>
            <a:off x="382577" y="429768"/>
            <a:ext cx="11430000" cy="402336"/>
          </a:xfrm>
          <a:prstGeom prst="rect">
            <a:avLst/>
          </a:prstGeom>
        </p:spPr>
        <p:txBody>
          <a:bodyPr/>
          <a:lstStyle>
            <a:lvl1pPr algn="l">
              <a:defRPr sz="1800" b="1" baseline="0">
                <a:solidFill>
                  <a:schemeClr val="accent1"/>
                </a:solidFill>
              </a:defRPr>
            </a:lvl1pPr>
          </a:lstStyle>
          <a:p>
            <a:r>
              <a:rPr lang="en-US" dirty="0"/>
              <a:t>Click to edit Master title style</a:t>
            </a:r>
          </a:p>
        </p:txBody>
      </p:sp>
      <p:sp>
        <p:nvSpPr>
          <p:cNvPr id="5" name="TextBox 4">
            <a:extLst>
              <a:ext uri="{FF2B5EF4-FFF2-40B4-BE49-F238E27FC236}">
                <a16:creationId xmlns:a16="http://schemas.microsoft.com/office/drawing/2014/main" id="{ED1FD781-B094-4249-801B-B29A07A9AD63}"/>
              </a:ext>
            </a:extLst>
          </p:cNvPr>
          <p:cNvSpPr txBox="1"/>
          <p:nvPr userDrawn="1"/>
        </p:nvSpPr>
        <p:spPr>
          <a:xfrm>
            <a:off x="1326911" y="171880"/>
            <a:ext cx="184731" cy="369332"/>
          </a:xfrm>
          <a:prstGeom prst="rect">
            <a:avLst/>
          </a:prstGeom>
          <a:noFill/>
        </p:spPr>
        <p:txBody>
          <a:bodyPr wrap="none" rtlCol="0">
            <a:spAutoFit/>
          </a:bodyPr>
          <a:lstStyle/>
          <a:p>
            <a:endParaRPr lang="en-US" dirty="0"/>
          </a:p>
        </p:txBody>
      </p:sp>
      <p:sp>
        <p:nvSpPr>
          <p:cNvPr id="4" name="Footer Placeholder 4">
            <a:extLst>
              <a:ext uri="{FF2B5EF4-FFF2-40B4-BE49-F238E27FC236}">
                <a16:creationId xmlns:a16="http://schemas.microsoft.com/office/drawing/2014/main" id="{EFE39E7F-F627-4C4A-8FA0-0C08E2512416}"/>
              </a:ext>
            </a:extLst>
          </p:cNvPr>
          <p:cNvSpPr txBox="1">
            <a:spLocks/>
          </p:cNvSpPr>
          <p:nvPr userDrawn="1"/>
        </p:nvSpPr>
        <p:spPr>
          <a:xfrm>
            <a:off x="4404360" y="29934"/>
            <a:ext cx="3383280"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0" i="0" baseline="0" dirty="0">
                <a:solidFill>
                  <a:schemeClr val="tx1">
                    <a:lumMod val="75000"/>
                    <a:lumOff val="25000"/>
                  </a:schemeClr>
                </a:solidFill>
                <a:latin typeface="Arial" panose="020B0604020202020204" pitchFamily="34" charset="0"/>
                <a:ea typeface="Calibri"/>
                <a:cs typeface="Arial" panose="020B0604020202020204" pitchFamily="34" charset="0"/>
              </a:rPr>
              <a:t>Obesity</a:t>
            </a:r>
          </a:p>
        </p:txBody>
      </p:sp>
      <p:sp>
        <p:nvSpPr>
          <p:cNvPr id="6" name="Footer Placeholder 4">
            <a:extLst>
              <a:ext uri="{FF2B5EF4-FFF2-40B4-BE49-F238E27FC236}">
                <a16:creationId xmlns:a16="http://schemas.microsoft.com/office/drawing/2014/main" id="{89E91C82-039C-4FA5-A5CE-BF40527B0926}"/>
              </a:ext>
            </a:extLst>
          </p:cNvPr>
          <p:cNvSpPr txBox="1">
            <a:spLocks/>
          </p:cNvSpPr>
          <p:nvPr userDrawn="1"/>
        </p:nvSpPr>
        <p:spPr>
          <a:xfrm>
            <a:off x="9604665" y="33868"/>
            <a:ext cx="2206335"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Inquiries</a:t>
            </a:r>
            <a:r>
              <a:rPr lang="en-US" sz="900" cap="none" spc="20" baseline="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 to: lpoyner@cv-rg.com</a:t>
            </a:r>
            <a:endParaRPr lang="en-US" sz="900" cap="none" spc="20" baseline="0" dirty="0">
              <a:solidFill>
                <a:srgbClr val="FF0000"/>
              </a:solidFill>
              <a:uFill>
                <a:solidFill>
                  <a:srgbClr val="606060"/>
                </a:solidFill>
              </a:u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4951071"/>
      </p:ext>
    </p:extLst>
  </p:cSld>
  <p:clrMapOvr>
    <a:masterClrMapping/>
  </p:clrMapOvr>
  <p:extLst>
    <p:ext uri="{DCECCB84-F9BA-43D5-87BE-67443E8EF086}">
      <p15:sldGuideLst xmlns:p15="http://schemas.microsoft.com/office/powerpoint/2012/main">
        <p15:guide id="1" orient="horz" pos="2160">
          <p15:clr>
            <a:srgbClr val="FBAE40"/>
          </p15:clr>
        </p15:guide>
        <p15:guide id="3" pos="7440">
          <p15:clr>
            <a:srgbClr val="FBAE40"/>
          </p15:clr>
        </p15:guide>
        <p15:guide id="4" pos="240">
          <p15:clr>
            <a:srgbClr val="FBAE40"/>
          </p15:clr>
        </p15:guide>
        <p15:guide id="5" orient="horz" pos="3984">
          <p15:clr>
            <a:srgbClr val="FBAE40"/>
          </p15:clr>
        </p15:guide>
        <p15:guide id="6" orient="horz" pos="336">
          <p15:clr>
            <a:srgbClr val="FBAE40"/>
          </p15:clr>
        </p15:guide>
        <p15:guide id="7"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HF/OBE/T2D">
    <p:spTree>
      <p:nvGrpSpPr>
        <p:cNvPr id="1" name=""/>
        <p:cNvGrpSpPr/>
        <p:nvPr/>
      </p:nvGrpSpPr>
      <p:grpSpPr>
        <a:xfrm>
          <a:off x="0" y="0"/>
          <a:ext cx="0" cy="0"/>
          <a:chOff x="0" y="0"/>
          <a:chExt cx="0" cy="0"/>
        </a:xfrm>
      </p:grpSpPr>
      <p:sp>
        <p:nvSpPr>
          <p:cNvPr id="3" name="Title 1"/>
          <p:cNvSpPr>
            <a:spLocks noGrp="1"/>
          </p:cNvSpPr>
          <p:nvPr>
            <p:ph type="ctrTitle"/>
          </p:nvPr>
        </p:nvSpPr>
        <p:spPr>
          <a:xfrm>
            <a:off x="382577" y="429768"/>
            <a:ext cx="11430000" cy="402336"/>
          </a:xfrm>
          <a:prstGeom prst="rect">
            <a:avLst/>
          </a:prstGeom>
        </p:spPr>
        <p:txBody>
          <a:bodyPr/>
          <a:lstStyle>
            <a:lvl1pPr algn="l">
              <a:defRPr sz="1800" b="1" baseline="0">
                <a:solidFill>
                  <a:schemeClr val="accent1"/>
                </a:solidFill>
              </a:defRPr>
            </a:lvl1pPr>
          </a:lstStyle>
          <a:p>
            <a:r>
              <a:rPr lang="en-US" dirty="0"/>
              <a:t>Click to edit Master title style</a:t>
            </a:r>
          </a:p>
        </p:txBody>
      </p:sp>
      <p:sp>
        <p:nvSpPr>
          <p:cNvPr id="5" name="TextBox 4">
            <a:extLst>
              <a:ext uri="{FF2B5EF4-FFF2-40B4-BE49-F238E27FC236}">
                <a16:creationId xmlns:a16="http://schemas.microsoft.com/office/drawing/2014/main" id="{ED1FD781-B094-4249-801B-B29A07A9AD63}"/>
              </a:ext>
            </a:extLst>
          </p:cNvPr>
          <p:cNvSpPr txBox="1"/>
          <p:nvPr userDrawn="1"/>
        </p:nvSpPr>
        <p:spPr>
          <a:xfrm>
            <a:off x="1326911" y="171880"/>
            <a:ext cx="184731" cy="369332"/>
          </a:xfrm>
          <a:prstGeom prst="rect">
            <a:avLst/>
          </a:prstGeom>
          <a:noFill/>
        </p:spPr>
        <p:txBody>
          <a:bodyPr wrap="none" rtlCol="0">
            <a:spAutoFit/>
          </a:bodyPr>
          <a:lstStyle/>
          <a:p>
            <a:endParaRPr lang="en-US" dirty="0"/>
          </a:p>
        </p:txBody>
      </p:sp>
      <p:sp>
        <p:nvSpPr>
          <p:cNvPr id="4" name="Footer Placeholder 4">
            <a:extLst>
              <a:ext uri="{FF2B5EF4-FFF2-40B4-BE49-F238E27FC236}">
                <a16:creationId xmlns:a16="http://schemas.microsoft.com/office/drawing/2014/main" id="{EFE39E7F-F627-4C4A-8FA0-0C08E2512416}"/>
              </a:ext>
            </a:extLst>
          </p:cNvPr>
          <p:cNvSpPr txBox="1">
            <a:spLocks/>
          </p:cNvSpPr>
          <p:nvPr userDrawn="1"/>
        </p:nvSpPr>
        <p:spPr>
          <a:xfrm>
            <a:off x="4404360" y="29934"/>
            <a:ext cx="3383280"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0" i="0" baseline="0" dirty="0">
                <a:solidFill>
                  <a:schemeClr val="tx1">
                    <a:lumMod val="75000"/>
                    <a:lumOff val="25000"/>
                  </a:schemeClr>
                </a:solidFill>
                <a:latin typeface="Arial" panose="020B0604020202020204" pitchFamily="34" charset="0"/>
                <a:ea typeface="Calibri"/>
                <a:cs typeface="Arial" panose="020B0604020202020204" pitchFamily="34" charset="0"/>
              </a:rPr>
              <a:t>Heart Failure, Obesity, Type 2 Diabetes</a:t>
            </a:r>
          </a:p>
        </p:txBody>
      </p:sp>
      <p:sp>
        <p:nvSpPr>
          <p:cNvPr id="6" name="Footer Placeholder 4">
            <a:extLst>
              <a:ext uri="{FF2B5EF4-FFF2-40B4-BE49-F238E27FC236}">
                <a16:creationId xmlns:a16="http://schemas.microsoft.com/office/drawing/2014/main" id="{89E91C82-039C-4FA5-A5CE-BF40527B0926}"/>
              </a:ext>
            </a:extLst>
          </p:cNvPr>
          <p:cNvSpPr txBox="1">
            <a:spLocks/>
          </p:cNvSpPr>
          <p:nvPr userDrawn="1"/>
        </p:nvSpPr>
        <p:spPr>
          <a:xfrm>
            <a:off x="9604665" y="33868"/>
            <a:ext cx="2206335" cy="274098"/>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cap="none" spc="2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Inquiries</a:t>
            </a:r>
            <a:r>
              <a:rPr lang="en-US" sz="900" cap="none" spc="20" baseline="0" dirty="0">
                <a:solidFill>
                  <a:schemeClr val="tx1">
                    <a:lumMod val="75000"/>
                    <a:lumOff val="25000"/>
                  </a:schemeClr>
                </a:solidFill>
                <a:uFill>
                  <a:solidFill>
                    <a:srgbClr val="606060"/>
                  </a:solidFill>
                </a:uFill>
                <a:latin typeface="Arial" panose="020B0604020202020204" pitchFamily="34" charset="0"/>
                <a:cs typeface="Arial" panose="020B0604020202020204" pitchFamily="34" charset="0"/>
              </a:rPr>
              <a:t> to: lpoyner@cv-rg.com</a:t>
            </a:r>
            <a:endParaRPr lang="en-US" sz="900" cap="none" spc="20" baseline="0" dirty="0">
              <a:solidFill>
                <a:srgbClr val="FF0000"/>
              </a:solidFill>
              <a:uFill>
                <a:solidFill>
                  <a:srgbClr val="606060"/>
                </a:solidFill>
              </a:u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3668588"/>
      </p:ext>
    </p:extLst>
  </p:cSld>
  <p:clrMapOvr>
    <a:masterClrMapping/>
  </p:clrMapOvr>
  <p:extLst>
    <p:ext uri="{DCECCB84-F9BA-43D5-87BE-67443E8EF086}">
      <p15:sldGuideLst xmlns:p15="http://schemas.microsoft.com/office/powerpoint/2012/main">
        <p15:guide id="1" orient="horz" pos="2160">
          <p15:clr>
            <a:srgbClr val="FBAE40"/>
          </p15:clr>
        </p15:guide>
        <p15:guide id="3" pos="7440">
          <p15:clr>
            <a:srgbClr val="FBAE40"/>
          </p15:clr>
        </p15:guide>
        <p15:guide id="4" pos="240">
          <p15:clr>
            <a:srgbClr val="FBAE40"/>
          </p15:clr>
        </p15:guide>
        <p15:guide id="5" orient="horz" pos="3984">
          <p15:clr>
            <a:srgbClr val="FBAE40"/>
          </p15:clr>
        </p15:guide>
        <p15:guide id="6" orient="horz" pos="336">
          <p15:clr>
            <a:srgbClr val="FBAE40"/>
          </p15:clr>
        </p15:guide>
        <p15:guide id="7"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3.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9E3282C-D6D7-774C-B112-E21796D272D7}"/>
              </a:ext>
            </a:extLst>
          </p:cNvPr>
          <p:cNvPicPr>
            <a:picLocks noChangeAspect="1"/>
          </p:cNvPicPr>
          <p:nvPr userDrawn="1"/>
        </p:nvPicPr>
        <p:blipFill>
          <a:blip r:embed="rId18" cstate="screen">
            <a:alphaModFix amt="50000"/>
            <a:extLst>
              <a:ext uri="{28A0092B-C50C-407E-A947-70E740481C1C}">
                <a14:useLocalDpi xmlns:a14="http://schemas.microsoft.com/office/drawing/2010/main"/>
              </a:ext>
            </a:extLst>
          </a:blip>
          <a:stretch>
            <a:fillRect/>
          </a:stretch>
        </p:blipFill>
        <p:spPr>
          <a:xfrm>
            <a:off x="-6784" y="6320156"/>
            <a:ext cx="12210429" cy="548640"/>
          </a:xfrm>
          <a:prstGeom prst="rect">
            <a:avLst/>
          </a:prstGeom>
        </p:spPr>
      </p:pic>
      <p:pic>
        <p:nvPicPr>
          <p:cNvPr id="9" name="Picture 8">
            <a:extLst>
              <a:ext uri="{FF2B5EF4-FFF2-40B4-BE49-F238E27FC236}">
                <a16:creationId xmlns:a16="http://schemas.microsoft.com/office/drawing/2014/main" id="{09EF5830-8CCC-2141-BB61-5A995E47B242}"/>
              </a:ext>
            </a:extLst>
          </p:cNvPr>
          <p:cNvPicPr>
            <a:picLocks/>
          </p:cNvPicPr>
          <p:nvPr userDrawn="1"/>
        </p:nvPicPr>
        <p:blipFill rotWithShape="1">
          <a:blip r:embed="rId19" cstate="screen">
            <a:alphaModFix amt="50000"/>
            <a:extLst>
              <a:ext uri="{28A0092B-C50C-407E-A947-70E740481C1C}">
                <a14:useLocalDpi xmlns:a14="http://schemas.microsoft.com/office/drawing/2010/main"/>
              </a:ext>
            </a:extLst>
          </a:blip>
          <a:srcRect/>
          <a:stretch/>
        </p:blipFill>
        <p:spPr>
          <a:xfrm>
            <a:off x="0" y="0"/>
            <a:ext cx="12188952" cy="278024"/>
          </a:xfrm>
          <a:prstGeom prst="rect">
            <a:avLst/>
          </a:prstGeom>
        </p:spPr>
      </p:pic>
      <p:sp>
        <p:nvSpPr>
          <p:cNvPr id="15" name="Footer Placeholder 4">
            <a:extLst>
              <a:ext uri="{FF2B5EF4-FFF2-40B4-BE49-F238E27FC236}">
                <a16:creationId xmlns:a16="http://schemas.microsoft.com/office/drawing/2014/main" id="{7905534D-B356-9F4B-A728-A14443A1AEAA}"/>
              </a:ext>
            </a:extLst>
          </p:cNvPr>
          <p:cNvSpPr txBox="1">
            <a:spLocks/>
          </p:cNvSpPr>
          <p:nvPr userDrawn="1"/>
        </p:nvSpPr>
        <p:spPr>
          <a:xfrm>
            <a:off x="11353800" y="6583680"/>
            <a:ext cx="457200"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184BC1-6E8D-B64E-B625-A848E082D2D5}" type="slidenum">
              <a:rPr lang="en-US" sz="900" spc="20" baseline="0">
                <a:solidFill>
                  <a:schemeClr val="tx1">
                    <a:lumMod val="75000"/>
                    <a:lumOff val="25000"/>
                  </a:schemeClr>
                </a:solidFill>
              </a:rPr>
              <a:pPr algn="r"/>
              <a:t>‹#›</a:t>
            </a:fld>
            <a:endParaRPr lang="en-US" sz="900" spc="20" baseline="0" dirty="0">
              <a:solidFill>
                <a:schemeClr val="tx1">
                  <a:lumMod val="75000"/>
                  <a:lumOff val="25000"/>
                </a:schemeClr>
              </a:solidFill>
            </a:endParaRPr>
          </a:p>
        </p:txBody>
      </p:sp>
      <p:pic>
        <p:nvPicPr>
          <p:cNvPr id="16" name="Picture 15" descr="CVRGLogo_PMS187.eps">
            <a:extLst>
              <a:ext uri="{FF2B5EF4-FFF2-40B4-BE49-F238E27FC236}">
                <a16:creationId xmlns:a16="http://schemas.microsoft.com/office/drawing/2014/main" id="{1CE0BDED-A102-D741-AB52-87ECD7E50662}"/>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390832" y="6377102"/>
            <a:ext cx="1219200" cy="392056"/>
          </a:xfrm>
          <a:prstGeom prst="rect">
            <a:avLst/>
          </a:prstGeom>
        </p:spPr>
      </p:pic>
      <p:sp>
        <p:nvSpPr>
          <p:cNvPr id="19" name="Footer Placeholder 4">
            <a:extLst>
              <a:ext uri="{FF2B5EF4-FFF2-40B4-BE49-F238E27FC236}">
                <a16:creationId xmlns:a16="http://schemas.microsoft.com/office/drawing/2014/main" id="{811F696C-3FAF-D541-AF15-20C916F510E8}"/>
              </a:ext>
            </a:extLst>
          </p:cNvPr>
          <p:cNvSpPr txBox="1">
            <a:spLocks/>
          </p:cNvSpPr>
          <p:nvPr userDrawn="1"/>
        </p:nvSpPr>
        <p:spPr>
          <a:xfrm>
            <a:off x="473527" y="34363"/>
            <a:ext cx="3913537" cy="276444"/>
          </a:xfrm>
          <a:prstGeom prst="rect">
            <a:avLst/>
          </a:prstGeom>
        </p:spPr>
        <p:txBody>
          <a:bodyPr vert="horz" lIns="0" tIns="0" rIns="0" bIns="0" rtlCol="0" anchor="ctr"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900" spc="20" baseline="0" dirty="0">
                <a:solidFill>
                  <a:schemeClr val="tx1">
                    <a:lumMod val="75000"/>
                    <a:lumOff val="25000"/>
                  </a:schemeClr>
                </a:solidFill>
                <a:ea typeface="Calibri"/>
                <a:cs typeface="Arial" panose="020B0604020202020204" pitchFamily="34" charset="0"/>
              </a:rPr>
              <a:t>CVrg Conference</a:t>
            </a:r>
            <a:r>
              <a:rPr lang="en-US" sz="900" spc="20" baseline="30000" dirty="0">
                <a:solidFill>
                  <a:schemeClr val="tx1">
                    <a:lumMod val="75000"/>
                    <a:lumOff val="25000"/>
                  </a:schemeClr>
                </a:solidFill>
                <a:ea typeface="Calibri"/>
                <a:cs typeface="Arial" panose="020B0604020202020204" pitchFamily="34" charset="0"/>
              </a:rPr>
              <a:t>TM</a:t>
            </a:r>
            <a:r>
              <a:rPr lang="en-US" sz="900" b="0" i="0" baseline="0" dirty="0">
                <a:solidFill>
                  <a:srgbClr val="FF0000"/>
                </a:solidFill>
                <a:latin typeface="Arial" panose="020B0604020202020204" pitchFamily="34" charset="0"/>
                <a:ea typeface="Calibri"/>
                <a:cs typeface="Arial" panose="020B0604020202020204" pitchFamily="34" charset="0"/>
              </a:rPr>
              <a:t> </a:t>
            </a:r>
            <a:r>
              <a:rPr lang="en-US" sz="900" b="0" i="0" baseline="0" dirty="0">
                <a:solidFill>
                  <a:schemeClr val="tx1">
                    <a:lumMod val="75000"/>
                    <a:lumOff val="25000"/>
                  </a:schemeClr>
                </a:solidFill>
                <a:latin typeface="Arial" panose="020B0604020202020204" pitchFamily="34" charset="0"/>
                <a:ea typeface="Calibri"/>
                <a:cs typeface="Arial" panose="020B0604020202020204" pitchFamily="34" charset="0"/>
              </a:rPr>
              <a:t>ADA</a:t>
            </a:r>
            <a:r>
              <a:rPr lang="en-US" sz="900" b="0" i="0" baseline="0" dirty="0">
                <a:solidFill>
                  <a:srgbClr val="FF0000"/>
                </a:solidFill>
                <a:latin typeface="Arial" panose="020B0604020202020204" pitchFamily="34" charset="0"/>
                <a:ea typeface="Calibri"/>
                <a:cs typeface="Arial" panose="020B0604020202020204" pitchFamily="34" charset="0"/>
              </a:rPr>
              <a:t> </a:t>
            </a:r>
            <a:r>
              <a:rPr lang="en-US" sz="900" b="0" i="0" baseline="0" dirty="0">
                <a:solidFill>
                  <a:schemeClr val="tx1">
                    <a:lumMod val="75000"/>
                    <a:lumOff val="25000"/>
                  </a:schemeClr>
                </a:solidFill>
                <a:latin typeface="Arial" panose="020B0604020202020204" pitchFamily="34" charset="0"/>
                <a:ea typeface="Calibri"/>
                <a:cs typeface="Arial" panose="020B0604020202020204" pitchFamily="34" charset="0"/>
              </a:rPr>
              <a:t>2024</a:t>
            </a:r>
            <a:r>
              <a:rPr lang="en-US" sz="900" b="0" i="0" baseline="0" dirty="0">
                <a:solidFill>
                  <a:srgbClr val="FF0000"/>
                </a:solidFill>
                <a:latin typeface="Arial" panose="020B0604020202020204" pitchFamily="34" charset="0"/>
                <a:ea typeface="Calibri"/>
                <a:cs typeface="Arial" panose="020B0604020202020204" pitchFamily="34" charset="0"/>
              </a:rPr>
              <a:t> </a:t>
            </a:r>
            <a:endParaRPr lang="en-US" sz="900" spc="20" baseline="30000" dirty="0">
              <a:solidFill>
                <a:schemeClr val="tx1">
                  <a:lumMod val="75000"/>
                  <a:lumOff val="25000"/>
                </a:schemeClr>
              </a:solidFill>
              <a:ea typeface="Calibri"/>
              <a:cs typeface="Arial" panose="020B0604020202020204" pitchFamily="34" charset="0"/>
            </a:endParaRPr>
          </a:p>
        </p:txBody>
      </p:sp>
      <p:sp>
        <p:nvSpPr>
          <p:cNvPr id="20" name="Footer Placeholder 4">
            <a:extLst>
              <a:ext uri="{FF2B5EF4-FFF2-40B4-BE49-F238E27FC236}">
                <a16:creationId xmlns:a16="http://schemas.microsoft.com/office/drawing/2014/main" id="{ED43596D-8115-8D4E-B559-4CB58C41670A}"/>
              </a:ext>
            </a:extLst>
          </p:cNvPr>
          <p:cNvSpPr txBox="1">
            <a:spLocks/>
          </p:cNvSpPr>
          <p:nvPr userDrawn="1"/>
        </p:nvSpPr>
        <p:spPr>
          <a:xfrm>
            <a:off x="3796804" y="6583680"/>
            <a:ext cx="4598392" cy="274320"/>
          </a:xfrm>
          <a:prstGeom prst="rect">
            <a:avLst/>
          </a:prstGeom>
        </p:spPr>
        <p:txBody>
          <a:bodyPr vert="horz" lIns="0" tIns="0" rIns="0" bIns="0" rtlCol="0" anchor="t"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aseline="0" dirty="0">
                <a:solidFill>
                  <a:schemeClr val="tx1">
                    <a:lumMod val="75000"/>
                    <a:lumOff val="25000"/>
                  </a:schemeClr>
                </a:solidFill>
                <a:latin typeface="Arial" panose="020B0604020202020204" pitchFamily="34" charset="0"/>
                <a:cs typeface="Arial" panose="020B0604020202020204" pitchFamily="34" charset="0"/>
              </a:rPr>
              <a:t>For exclusive use of CVrg subscribers   |   </a:t>
            </a:r>
            <a:r>
              <a:rPr lang="en-US" sz="900" dirty="0">
                <a:solidFill>
                  <a:schemeClr val="tx1">
                    <a:lumMod val="75000"/>
                    <a:lumOff val="25000"/>
                  </a:schemeClr>
                </a:solidFill>
                <a:latin typeface="Arial" panose="020B0604020202020204" pitchFamily="34" charset="0"/>
                <a:cs typeface="Arial" panose="020B0604020202020204" pitchFamily="34" charset="0"/>
              </a:rPr>
              <a:t>© 2024 </a:t>
            </a:r>
            <a:r>
              <a:rPr lang="en-US" sz="900" baseline="0" dirty="0">
                <a:solidFill>
                  <a:schemeClr val="tx1">
                    <a:lumMod val="75000"/>
                    <a:lumOff val="25000"/>
                  </a:schemeClr>
                </a:solidFill>
                <a:latin typeface="Arial" panose="020B0604020202020204" pitchFamily="34" charset="0"/>
                <a:cs typeface="Arial" panose="020B0604020202020204" pitchFamily="34" charset="0"/>
              </a:rPr>
              <a:t>CardioVascular Resource Group</a:t>
            </a:r>
            <a:endParaRPr lang="en-US" sz="900"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24795806"/>
      </p:ext>
    </p:extLst>
  </p:cSld>
  <p:clrMap bg1="lt1" tx1="dk1" bg2="lt2" tx2="dk2" accent1="accent1" accent2="accent2" accent3="accent3" accent4="accent4" accent5="accent5" accent6="accent6" hlink="hlink" folHlink="folHlink"/>
  <p:sldLayoutIdLst>
    <p:sldLayoutId id="2147483712" r:id="rId1"/>
    <p:sldLayoutId id="2147483725" r:id="rId2"/>
    <p:sldLayoutId id="2147483713" r:id="rId3"/>
    <p:sldLayoutId id="2147483714" r:id="rId4"/>
    <p:sldLayoutId id="2147483741" r:id="rId5"/>
    <p:sldLayoutId id="2147483707" r:id="rId6"/>
    <p:sldLayoutId id="2147483708" r:id="rId7"/>
    <p:sldLayoutId id="2147483740" r:id="rId8"/>
    <p:sldLayoutId id="2147483742" r:id="rId9"/>
    <p:sldLayoutId id="2147483743" r:id="rId10"/>
    <p:sldLayoutId id="2147483772" r:id="rId11"/>
    <p:sldLayoutId id="2147483770" r:id="rId12"/>
    <p:sldLayoutId id="2147483768" r:id="rId13"/>
    <p:sldLayoutId id="2147483749" r:id="rId14"/>
    <p:sldLayoutId id="2147483748" r:id="rId15"/>
    <p:sldLayoutId id="2147483747" r:id="rId16"/>
  </p:sldLayoutIdLst>
  <p:hf hdr="0" ftr="0" dt="0"/>
  <p:txStyles>
    <p:titleStyle>
      <a:lvl1pPr algn="ctr" rtl="0" eaLnBrk="1" fontAlgn="base" hangingPunct="1">
        <a:spcBef>
          <a:spcPct val="0"/>
        </a:spcBef>
        <a:spcAft>
          <a:spcPct val="0"/>
        </a:spcAft>
        <a:defRPr sz="4400" kern="1200">
          <a:solidFill>
            <a:schemeClr val="tx1"/>
          </a:solidFill>
          <a:latin typeface="+mj-lt"/>
          <a:ea typeface="Calibri"/>
          <a:cs typeface="Calibri"/>
        </a:defRPr>
      </a:lvl1pPr>
      <a:lvl2pPr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2pPr>
      <a:lvl3pPr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3pPr>
      <a:lvl4pPr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4pPr>
      <a:lvl5pPr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Calibri"/>
          <a:cs typeface="Calibri"/>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Calibri"/>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Calibri"/>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Calibri"/>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Calibri"/>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12" userDrawn="1">
          <p15:clr>
            <a:srgbClr val="F26B43"/>
          </p15:clr>
        </p15:guide>
        <p15:guide id="3" orient="horz" pos="144" userDrawn="1">
          <p15:clr>
            <a:srgbClr val="F26B43"/>
          </p15:clr>
        </p15:guide>
        <p15:guide id="4" pos="74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0522327"/>
      </p:ext>
    </p:extLst>
  </p:cSld>
  <p:clrMap bg1="lt1" tx1="dk1" bg2="lt2" tx2="dk2" accent1="accent1" accent2="accent2" accent3="accent3" accent4="accent4" accent5="accent5" accent6="accent6" hlink="hlink" folHlink="folHlink"/>
  <p:sldLayoutIdLst>
    <p:sldLayoutId id="2147483701" r:id="rId1"/>
    <p:sldLayoutId id="214748370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C112AD-BCED-8D8D-78F1-85B0E18390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75A9E1-84CC-0E4B-226D-24A6111DD8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1F8218-2F72-1300-A8E1-D49CA9A59F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706D1D7-7844-3F4F-973E-F691CD4991ED}" type="datetimeFigureOut">
              <a:t>7/3/2024</a:t>
            </a:fld>
            <a:endParaRPr lang="en-US" dirty="0"/>
          </a:p>
        </p:txBody>
      </p:sp>
      <p:sp>
        <p:nvSpPr>
          <p:cNvPr id="5" name="Footer Placeholder 4">
            <a:extLst>
              <a:ext uri="{FF2B5EF4-FFF2-40B4-BE49-F238E27FC236}">
                <a16:creationId xmlns:a16="http://schemas.microsoft.com/office/drawing/2014/main" id="{BA44B2BB-ABB9-EA97-F2D1-60295C30BC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7DF1FCC3-6DE8-1D50-BE1B-A6F6155C0E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3F0E696-81A2-7247-91A2-D8C05E1E4C19}" type="slidenum">
              <a:t>‹#›</a:t>
            </a:fld>
            <a:endParaRPr lang="en-US" dirty="0"/>
          </a:p>
        </p:txBody>
      </p:sp>
    </p:spTree>
    <p:extLst>
      <p:ext uri="{BB962C8B-B14F-4D97-AF65-F5344CB8AC3E}">
        <p14:creationId xmlns:p14="http://schemas.microsoft.com/office/powerpoint/2010/main" val="359821225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6505906"/>
      </p:ext>
    </p:extLst>
  </p:cSld>
  <p:clrMap bg1="lt1" tx1="dk1" bg2="lt2" tx2="dk2" accent1="accent1" accent2="accent2" accent3="accent3" accent4="accent4" accent5="accent5" accent6="accent6" hlink="hlink" folHlink="folHlink"/>
  <p:sldLayoutIdLst>
    <p:sldLayoutId id="21474837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13" Type="http://schemas.microsoft.com/office/2007/relationships/hdphoto" Target="../media/hdphoto6.wdp"/><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14.png"/><Relationship Id="rId17" Type="http://schemas.openxmlformats.org/officeDocument/2006/relationships/image" Target="../media/image17.png"/><Relationship Id="rId2" Type="http://schemas.openxmlformats.org/officeDocument/2006/relationships/image" Target="../media/image9.png"/><Relationship Id="rId16" Type="http://schemas.openxmlformats.org/officeDocument/2006/relationships/image" Target="../media/image16.jpeg"/><Relationship Id="rId1" Type="http://schemas.openxmlformats.org/officeDocument/2006/relationships/slideLayout" Target="../slideLayouts/slideLayout31.xml"/><Relationship Id="rId6" Type="http://schemas.openxmlformats.org/officeDocument/2006/relationships/image" Target="../media/image11.png"/><Relationship Id="rId11" Type="http://schemas.microsoft.com/office/2007/relationships/hdphoto" Target="../media/hdphoto5.wdp"/><Relationship Id="rId5" Type="http://schemas.microsoft.com/office/2007/relationships/hdphoto" Target="../media/hdphoto2.wdp"/><Relationship Id="rId15" Type="http://schemas.microsoft.com/office/2007/relationships/hdphoto" Target="../media/hdphoto7.wdp"/><Relationship Id="rId10" Type="http://schemas.openxmlformats.org/officeDocument/2006/relationships/image" Target="../media/image13.png"/><Relationship Id="rId4" Type="http://schemas.openxmlformats.org/officeDocument/2006/relationships/image" Target="../media/image10.png"/><Relationship Id="rId9" Type="http://schemas.microsoft.com/office/2007/relationships/hdphoto" Target="../media/hdphoto4.wdp"/><Relationship Id="rId14" Type="http://schemas.openxmlformats.org/officeDocument/2006/relationships/image" Target="../media/image15.png"/></Relationships>
</file>

<file path=ppt/slides/_rels/slide10.xml.rels><?xml version="1.0" encoding="UTF-8" standalone="yes"?>
<Relationships xmlns="http://schemas.openxmlformats.org/package/2006/relationships"><Relationship Id="rId8" Type="http://schemas.openxmlformats.org/officeDocument/2006/relationships/hyperlink" Target="https://eppro02.ativ.me/web/page.php?page=IntHtml&amp;project=ADA24&amp;id=1442" TargetMode="External"/><Relationship Id="rId13" Type="http://schemas.openxmlformats.org/officeDocument/2006/relationships/hyperlink" Target="https://eppro02.ativ.me/web/page.php?page=Session&amp;project=ADA24&amp;id=P4169" TargetMode="External"/><Relationship Id="rId3" Type="http://schemas.openxmlformats.org/officeDocument/2006/relationships/hyperlink" Target="https://eppro02.ativ.me/web/page.php?page=Session&amp;project=ADA24&amp;id=P4164" TargetMode="External"/><Relationship Id="rId7" Type="http://schemas.openxmlformats.org/officeDocument/2006/relationships/hyperlink" Target="https://eppro02.ativ.me/web/page.php?page=session&amp;project=ADA24&amp;id=P4070" TargetMode="External"/><Relationship Id="rId12" Type="http://schemas.openxmlformats.org/officeDocument/2006/relationships/hyperlink" Target="https://eppro02.ativ.me/web/page.php?page=session&amp;project=ADA24&amp;id=P2717" TargetMode="External"/><Relationship Id="rId2" Type="http://schemas.openxmlformats.org/officeDocument/2006/relationships/hyperlink" Target="https://eppro02.ativ.me/web/page.php?page=Session&amp;project=ADA24&amp;id=P4165" TargetMode="External"/><Relationship Id="rId1" Type="http://schemas.openxmlformats.org/officeDocument/2006/relationships/slideLayout" Target="../slideLayouts/slideLayout6.xml"/><Relationship Id="rId6" Type="http://schemas.openxmlformats.org/officeDocument/2006/relationships/hyperlink" Target="https://eppro02.ativ.me/web/page.php?page=session&amp;project=ADA24&amp;id=P4076" TargetMode="External"/><Relationship Id="rId11" Type="http://schemas.openxmlformats.org/officeDocument/2006/relationships/hyperlink" Target="https://eppro02.ativ.me/web/page.php?page=Session&amp;project=ADA24&amp;id=P3543" TargetMode="External"/><Relationship Id="rId5" Type="http://schemas.openxmlformats.org/officeDocument/2006/relationships/hyperlink" Target="https://eppro02.ativ.me/web/page.php?page=session&amp;project=ADA24&amp;id=P3531" TargetMode="External"/><Relationship Id="rId15" Type="http://schemas.openxmlformats.org/officeDocument/2006/relationships/hyperlink" Target="https://eppro02.ativ.me/web/page.php?page=session&amp;project=ADA24&amp;id=P2718" TargetMode="External"/><Relationship Id="rId10" Type="http://schemas.openxmlformats.org/officeDocument/2006/relationships/hyperlink" Target="https://eppro02.ativ.me/web/page.php?page=session&amp;project=ADA24&amp;id=P2722" TargetMode="External"/><Relationship Id="rId4" Type="http://schemas.openxmlformats.org/officeDocument/2006/relationships/hyperlink" Target="https://eppro02.ativ.me/web/page.php?page=session&amp;project=ADA24&amp;id=P2721" TargetMode="External"/><Relationship Id="rId9" Type="http://schemas.openxmlformats.org/officeDocument/2006/relationships/hyperlink" Target="https://eppro02.ativ.me/web/page.php?page=session&amp;project=ADA24&amp;id=P2256" TargetMode="External"/><Relationship Id="rId14" Type="http://schemas.openxmlformats.org/officeDocument/2006/relationships/hyperlink" Target="https://eppro02.ativ.me/web/page.php?page=session&amp;project=ADA24&amp;id=P3518" TargetMode="External"/></Relationships>
</file>

<file path=ppt/slides/_rels/slide100.xml.rels><?xml version="1.0" encoding="UTF-8" standalone="yes"?>
<Relationships xmlns="http://schemas.openxmlformats.org/package/2006/relationships"><Relationship Id="rId3" Type="http://schemas.openxmlformats.org/officeDocument/2006/relationships/hyperlink" Target="https://www.boehringer-ingelheim.com/boehringer-ingelheim-human-pharma-clinical-pipeline-dynamic" TargetMode="External"/><Relationship Id="rId2" Type="http://schemas.openxmlformats.org/officeDocument/2006/relationships/hyperlink" Target="https://eppro02.ativ.me/web/page.php?page=Session&amp;project=ADA24&amp;id=P4169" TargetMode="External"/><Relationship Id="rId1" Type="http://schemas.openxmlformats.org/officeDocument/2006/relationships/slideLayout" Target="../slideLayouts/slideLayout8.xml"/></Relationships>
</file>

<file path=ppt/slides/_rels/slide101.xml.rels><?xml version="1.0" encoding="UTF-8" standalone="yes"?>
<Relationships xmlns="http://schemas.openxmlformats.org/package/2006/relationships"><Relationship Id="rId3" Type="http://schemas.openxmlformats.org/officeDocument/2006/relationships/hyperlink" Target="https://clinicaltrials.gov/ct2/show/NCT06411275" TargetMode="External"/><Relationship Id="rId7" Type="http://schemas.openxmlformats.org/officeDocument/2006/relationships/hyperlink" Target="https://clinicaltrials.gov/study/NCT06415773" TargetMode="External"/><Relationship Id="rId2" Type="http://schemas.openxmlformats.org/officeDocument/2006/relationships/hyperlink" Target="https://www.hightidetx.com/" TargetMode="External"/><Relationship Id="rId1" Type="http://schemas.openxmlformats.org/officeDocument/2006/relationships/slideLayout" Target="../slideLayouts/slideLayout4.xml"/><Relationship Id="rId6" Type="http://schemas.openxmlformats.org/officeDocument/2006/relationships/hyperlink" Target="https://clinicaltrials.gov/study/NCT06350890" TargetMode="External"/><Relationship Id="rId5" Type="http://schemas.openxmlformats.org/officeDocument/2006/relationships/hyperlink" Target="https://clinicaltrials.gov/study/NCT06353347" TargetMode="External"/><Relationship Id="rId4" Type="http://schemas.openxmlformats.org/officeDocument/2006/relationships/hyperlink" Target="https://eppro02.ativ.me/web/page.php?page=session&amp;project=ADA24&amp;id=P3545" TargetMode="External"/></Relationships>
</file>

<file path=ppt/slides/_rels/slide102.xml.rels><?xml version="1.0" encoding="UTF-8" standalone="yes"?>
<Relationships xmlns="http://schemas.openxmlformats.org/package/2006/relationships"><Relationship Id="rId3" Type="http://schemas.openxmlformats.org/officeDocument/2006/relationships/hyperlink" Target="http://clinicaltrials.gov/study/NCT05925114" TargetMode="External"/><Relationship Id="rId7" Type="http://schemas.openxmlformats.org/officeDocument/2006/relationships/hyperlink" Target="https://arrowheadpharma.com/" TargetMode="External"/><Relationship Id="rId2" Type="http://schemas.openxmlformats.org/officeDocument/2006/relationships/hyperlink" Target="https://eppro02.ativ.me/web/page.php?page=session&amp;project=ADA24&amp;id=P4188" TargetMode="External"/><Relationship Id="rId1" Type="http://schemas.openxmlformats.org/officeDocument/2006/relationships/slideLayout" Target="../slideLayouts/slideLayout8.xml"/><Relationship Id="rId6" Type="http://schemas.openxmlformats.org/officeDocument/2006/relationships/hyperlink" Target="https://eppro02.ativ.me/web/page.php?page=Session&amp;project=ADA24&amp;id=P4165" TargetMode="External"/><Relationship Id="rId5" Type="http://schemas.openxmlformats.org/officeDocument/2006/relationships/hyperlink" Target="https://www.shionogi.com/content/dam/shionogi/global/investors/ir-library/presentation/2024/E_RD_final.pdf" TargetMode="External"/><Relationship Id="rId4" Type="http://schemas.openxmlformats.org/officeDocument/2006/relationships/hyperlink" Target="https://www.shionogi.com/us/en/" TargetMode="External"/></Relationships>
</file>

<file path=ppt/slides/_rels/slide103.xml.rels><?xml version="1.0" encoding="UTF-8" standalone="yes"?>
<Relationships xmlns="http://schemas.openxmlformats.org/package/2006/relationships"><Relationship Id="rId3" Type="http://schemas.openxmlformats.org/officeDocument/2006/relationships/hyperlink" Target="https://kuraoncology.com/" TargetMode="External"/><Relationship Id="rId2" Type="http://schemas.openxmlformats.org/officeDocument/2006/relationships/hyperlink" Target="https://eppro02.ativ.me/web/page.php?page=Session&amp;project=ADA24&amp;id=P3543" TargetMode="External"/><Relationship Id="rId1" Type="http://schemas.openxmlformats.org/officeDocument/2006/relationships/slideLayout" Target="../slideLayouts/slideLayout4.xml"/><Relationship Id="rId4" Type="http://schemas.openxmlformats.org/officeDocument/2006/relationships/hyperlink" Target="https://clinicaltrials.gov/study/NCT05738538" TargetMode="External"/></Relationships>
</file>

<file path=ppt/slides/_rels/slide104.xml.rels><?xml version="1.0" encoding="UTF-8" standalone="yes"?>
<Relationships xmlns="http://schemas.openxmlformats.org/package/2006/relationships"><Relationship Id="rId3" Type="http://schemas.openxmlformats.org/officeDocument/2006/relationships/hyperlink" Target="https://orsobio.com/science/" TargetMode="External"/><Relationship Id="rId2" Type="http://schemas.openxmlformats.org/officeDocument/2006/relationships/hyperlink" Target="https://orsobio.com/orsobio-to-present-phase-1-data-for-the-liver-targeted-mitochondrial-protonophore-tlc-6740-in-development-for-the-treatment-of-obesity-at-obesityweek-2023/" TargetMode="External"/><Relationship Id="rId1" Type="http://schemas.openxmlformats.org/officeDocument/2006/relationships/slideLayout" Target="../slideLayouts/slideLayout11.xml"/><Relationship Id="rId5" Type="http://schemas.openxmlformats.org/officeDocument/2006/relationships/hyperlink" Target="https://eppro02.ativ.me/web/page.php?page=IntHtml&amp;project=ADA24&amp;id=1891" TargetMode="External"/><Relationship Id="rId4" Type="http://schemas.openxmlformats.org/officeDocument/2006/relationships/hyperlink" Target="https://clinicaltrials.gov/study/NCT05822544" TargetMode="External"/></Relationships>
</file>

<file path=ppt/slides/_rels/slide105.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45.png"/><Relationship Id="rId1" Type="http://schemas.openxmlformats.org/officeDocument/2006/relationships/slideLayout" Target="../slideLayouts/slideLayout11.xml"/><Relationship Id="rId5" Type="http://schemas.openxmlformats.org/officeDocument/2006/relationships/image" Target="../media/image48.svg"/><Relationship Id="rId4" Type="http://schemas.openxmlformats.org/officeDocument/2006/relationships/image" Target="../media/image47.png"/></Relationships>
</file>

<file path=ppt/slides/_rels/slide106.xml.rels><?xml version="1.0" encoding="UTF-8" standalone="yes"?>
<Relationships xmlns="http://schemas.openxmlformats.org/package/2006/relationships"><Relationship Id="rId3" Type="http://schemas.openxmlformats.org/officeDocument/2006/relationships/hyperlink" Target="https://orsobio.com/science/" TargetMode="External"/><Relationship Id="rId7" Type="http://schemas.openxmlformats.org/officeDocument/2006/relationships/hyperlink" Target="https://eppro02.ativ.me/web/page.php?page=IntHtml&amp;project=ADA24&amp;id=1595" TargetMode="External"/><Relationship Id="rId2" Type="http://schemas.openxmlformats.org/officeDocument/2006/relationships/hyperlink" Target="https://eppro02.ativ.me/web/page.php?page=IntHtml&amp;project=ADA24&amp;id=1086" TargetMode="External"/><Relationship Id="rId1" Type="http://schemas.openxmlformats.org/officeDocument/2006/relationships/slideLayout" Target="../slideLayouts/slideLayout11.xml"/><Relationship Id="rId6" Type="http://schemas.openxmlformats.org/officeDocument/2006/relationships/hyperlink" Target="https://orsobio.com/orsobio-announces-60m-series-a-financing-to-advance-metabolic-portfolio-for-the-treatment-of-obesity-and-associated-disorders/" TargetMode="External"/><Relationship Id="rId5" Type="http://schemas.openxmlformats.org/officeDocument/2006/relationships/hyperlink" Target="https://clinicaltrials.gov/study/NCT05665751" TargetMode="External"/><Relationship Id="rId4" Type="http://schemas.openxmlformats.org/officeDocument/2006/relationships/hyperlink" Target="https://clinicaltrials.gov/study/NCT05822544" TargetMode="External"/></Relationships>
</file>

<file path=ppt/slides/_rels/slide107.xml.rels><?xml version="1.0" encoding="UTF-8" standalone="yes"?>
<Relationships xmlns="http://schemas.openxmlformats.org/package/2006/relationships"><Relationship Id="rId3" Type="http://schemas.openxmlformats.org/officeDocument/2006/relationships/hyperlink" Target="http://www.ternspharma.com/" TargetMode="External"/><Relationship Id="rId2" Type="http://schemas.openxmlformats.org/officeDocument/2006/relationships/hyperlink" Target="https://eppro02.ativ.me/web/page.php?page=session&amp;project=ADA24&amp;id=P3486" TargetMode="External"/><Relationship Id="rId1" Type="http://schemas.openxmlformats.org/officeDocument/2006/relationships/slideLayout" Target="../slideLayouts/slideLayout8.xml"/></Relationships>
</file>

<file path=ppt/slides/_rels/slide108.xml.rels><?xml version="1.0" encoding="UTF-8" standalone="yes"?>
<Relationships xmlns="http://schemas.openxmlformats.org/package/2006/relationships"><Relationship Id="rId3" Type="http://schemas.openxmlformats.org/officeDocument/2006/relationships/hyperlink" Target="https://www.clinicaltrials.gov/study/NCT05815342" TargetMode="External"/><Relationship Id="rId2" Type="http://schemas.openxmlformats.org/officeDocument/2006/relationships/hyperlink" Target="https://www.insulet.com/" TargetMode="External"/><Relationship Id="rId1" Type="http://schemas.openxmlformats.org/officeDocument/2006/relationships/slideLayout" Target="../slideLayouts/slideLayout4.xml"/><Relationship Id="rId5" Type="http://schemas.openxmlformats.org/officeDocument/2006/relationships/image" Target="../media/image49.png"/><Relationship Id="rId4" Type="http://schemas.openxmlformats.org/officeDocument/2006/relationships/hyperlink" Target="https://eppro02.ativ.me/web/page.php?page=session&amp;project=ADA24&amp;id=P5028" TargetMode="External"/></Relationships>
</file>

<file path=ppt/slides/_rels/slide109.xml.rels><?xml version="1.0" encoding="UTF-8" standalone="yes"?>
<Relationships xmlns="http://schemas.openxmlformats.org/package/2006/relationships"><Relationship Id="rId3" Type="http://schemas.openxmlformats.org/officeDocument/2006/relationships/hyperlink" Target="https://eppro02.ativ.me/web/page.php?page=IntHtml&amp;project=ADA24&amp;id=1511" TargetMode="External"/><Relationship Id="rId2" Type="http://schemas.openxmlformats.org/officeDocument/2006/relationships/hyperlink" Target="https://eppro02.ativ.me/web/page.php?page=session&amp;project=ADA24&amp;id=P5047" TargetMode="External"/><Relationship Id="rId1" Type="http://schemas.openxmlformats.org/officeDocument/2006/relationships/slideLayout" Target="../slideLayouts/slideLayout4.xml"/><Relationship Id="rId5" Type="http://schemas.openxmlformats.org/officeDocument/2006/relationships/hyperlink" Target="https://eppro02.ativ.me/web/page.php?page=session&amp;project=ADA24&amp;id=P5039" TargetMode="External"/><Relationship Id="rId4" Type="http://schemas.openxmlformats.org/officeDocument/2006/relationships/hyperlink" Target="https://www.dexcom.com/"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eppro02.ativ.me/web/page.php?page=IntHtml&amp;project=ADA24&amp;id=1979" TargetMode="External"/><Relationship Id="rId13" Type="http://schemas.openxmlformats.org/officeDocument/2006/relationships/hyperlink" Target="https://eppro02.ativ.me/web/page.php?page=session&amp;project=ADA24&amp;id=P2271" TargetMode="External"/><Relationship Id="rId3" Type="http://schemas.openxmlformats.org/officeDocument/2006/relationships/hyperlink" Target="https://eppro02.ativ.me/web/page.php?page=session&amp;project=ADA24&amp;id=P5007" TargetMode="External"/><Relationship Id="rId7" Type="http://schemas.openxmlformats.org/officeDocument/2006/relationships/hyperlink" Target="https://eppro02.ativ.me/web/page.php?page=session&amp;project=ADA24&amp;id=P4996" TargetMode="External"/><Relationship Id="rId12" Type="http://schemas.openxmlformats.org/officeDocument/2006/relationships/hyperlink" Target="https://eppro02.ativ.me/web/page.php?page=session&amp;project=ADA24&amp;id=P5178" TargetMode="External"/><Relationship Id="rId2" Type="http://schemas.openxmlformats.org/officeDocument/2006/relationships/hyperlink" Target="https://eppro02.ativ.me/web/page.php?page=session&amp;project=ADA24&amp;id=P2270" TargetMode="External"/><Relationship Id="rId1" Type="http://schemas.openxmlformats.org/officeDocument/2006/relationships/slideLayout" Target="../slideLayouts/slideLayout6.xml"/><Relationship Id="rId6" Type="http://schemas.openxmlformats.org/officeDocument/2006/relationships/hyperlink" Target="https://eppro02.ativ.me/web/page.php?page=session&amp;project=ADA24&amp;id=P3525" TargetMode="External"/><Relationship Id="rId11" Type="http://schemas.openxmlformats.org/officeDocument/2006/relationships/hyperlink" Target="https://eppro02.ativ.me/web/page.php?page=Session&amp;project=ADA24&amp;id=P3584" TargetMode="External"/><Relationship Id="rId5" Type="http://schemas.openxmlformats.org/officeDocument/2006/relationships/hyperlink" Target="776-P" TargetMode="External"/><Relationship Id="rId10" Type="http://schemas.openxmlformats.org/officeDocument/2006/relationships/hyperlink" Target="https://eppro02.ativ.me/web/page.php?page=session&amp;project=ADA24&amp;id=P4998" TargetMode="External"/><Relationship Id="rId4" Type="http://schemas.openxmlformats.org/officeDocument/2006/relationships/hyperlink" Target="https://eppro02.ativ.me/web/page.php?page=session&amp;project=ADA24&amp;id=P3497" TargetMode="External"/><Relationship Id="rId9" Type="http://schemas.openxmlformats.org/officeDocument/2006/relationships/hyperlink" Target="https://eppro02.ativ.me/web/page.php?page=session&amp;project=ADA24&amp;id=P4983" TargetMode="External"/></Relationships>
</file>

<file path=ppt/slides/_rels/slide110.xml.rels><?xml version="1.0" encoding="UTF-8" standalone="yes"?>
<Relationships xmlns="http://schemas.openxmlformats.org/package/2006/relationships"><Relationship Id="rId3" Type="http://schemas.openxmlformats.org/officeDocument/2006/relationships/hyperlink" Target="https://www.dexcom.com/" TargetMode="External"/><Relationship Id="rId2" Type="http://schemas.openxmlformats.org/officeDocument/2006/relationships/hyperlink" Target="https://pubmed.ncbi.nlm.nih.gov/38904213/" TargetMode="External"/><Relationship Id="rId1" Type="http://schemas.openxmlformats.org/officeDocument/2006/relationships/slideLayout" Target="../slideLayouts/slideLayout4.xml"/><Relationship Id="rId5" Type="http://schemas.openxmlformats.org/officeDocument/2006/relationships/image" Target="../media/image50.png"/><Relationship Id="rId4" Type="http://schemas.openxmlformats.org/officeDocument/2006/relationships/hyperlink" Target="https://eppro02.ativ.me/web/page.php?page=session&amp;project=ADA24&amp;id=P3092" TargetMode="Externa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16.x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hyperlink" Target="mailto:clientservices@cv-rg.com" TargetMode="External"/><Relationship Id="rId2" Type="http://schemas.openxmlformats.org/officeDocument/2006/relationships/image" Target="../media/image51.png"/><Relationship Id="rId1" Type="http://schemas.openxmlformats.org/officeDocument/2006/relationships/slideLayout" Target="../slideLayouts/slideLayout30.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hyperlink" Target="https://cv-rg.com/"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clinicaltrials.gov/study/NCT03819153" TargetMode="External"/><Relationship Id="rId3" Type="http://schemas.openxmlformats.org/officeDocument/2006/relationships/hyperlink" Target="https://clinicaltrials.gov/ct2/show/NCT01621178" TargetMode="External"/><Relationship Id="rId7" Type="http://schemas.openxmlformats.org/officeDocument/2006/relationships/hyperlink" Target="http://www.novonordisk.com/" TargetMode="External"/><Relationship Id="rId2" Type="http://schemas.openxmlformats.org/officeDocument/2006/relationships/hyperlink" Target="https://clinicaltrials.gov/ct2/show/study/NCT01179048" TargetMode="External"/><Relationship Id="rId1" Type="http://schemas.openxmlformats.org/officeDocument/2006/relationships/slideLayout" Target="../slideLayouts/slideLayout2.xml"/><Relationship Id="rId6" Type="http://schemas.openxmlformats.org/officeDocument/2006/relationships/hyperlink" Target="https://www.nature.com/articles/s41591-024-03133-0#Sec16" TargetMode="External"/><Relationship Id="rId5" Type="http://schemas.openxmlformats.org/officeDocument/2006/relationships/hyperlink" Target="https://www.nejm.org/doi/full/10.1056/NEJMoa2403347" TargetMode="External"/><Relationship Id="rId10" Type="http://schemas.openxmlformats.org/officeDocument/2006/relationships/image" Target="../media/image18.png"/><Relationship Id="rId4" Type="http://schemas.openxmlformats.org/officeDocument/2006/relationships/hyperlink" Target="https://clinicaltrials.gov/ct2/show/NCT01720446" TargetMode="External"/><Relationship Id="rId9" Type="http://schemas.openxmlformats.org/officeDocument/2006/relationships/hyperlink" Target="https://eppro02.ativ.me/web/page.php?page=session&amp;project=ADA24&amp;id=S232"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novonordisk.com/content/nncorp/global/en/news-and-media/news-and-ir-materials/news-details.html?id=167028" TargetMode="External"/><Relationship Id="rId2" Type="http://schemas.openxmlformats.org/officeDocument/2006/relationships/hyperlink" Target="https://www.nature.com/articles/s41591-024-03133-0#Sec16" TargetMode="Externa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8" Type="http://schemas.openxmlformats.org/officeDocument/2006/relationships/hyperlink" Target="http://www.novonordisk.com/" TargetMode="External"/><Relationship Id="rId3" Type="http://schemas.openxmlformats.org/officeDocument/2006/relationships/hyperlink" Target="https://www.nejm.org/doi/full/10.1056/NEJMoa2307563" TargetMode="External"/><Relationship Id="rId7" Type="http://schemas.openxmlformats.org/officeDocument/2006/relationships/hyperlink" Target="https://pubmed.ncbi.nlm.nih.gov/38907684/" TargetMode="External"/><Relationship Id="rId12" Type="http://schemas.openxmlformats.org/officeDocument/2006/relationships/hyperlink" Target="https://pubmed.ncbi.nlm.nih.gov/38907681/" TargetMode="External"/><Relationship Id="rId2" Type="http://schemas.openxmlformats.org/officeDocument/2006/relationships/hyperlink" Target="https://www.abstractsonline.com/pp8/?_ga=2.237043200.1217667902.1695051871-1290578100.1695051871&amp;_gac=1.187714394.1695051871.CjwKCAjw6p-oBhAYEiwAgg2PghFlAXJq7cnIgMVFvNbH3Bd74TOJJXEIFUM4OMfs7FV1qW8WFJUERBoCDKsQAvD_BwE#!/10871/presentation/16575" TargetMode="External"/><Relationship Id="rId1" Type="http://schemas.openxmlformats.org/officeDocument/2006/relationships/slideLayout" Target="../slideLayouts/slideLayout9.xml"/><Relationship Id="rId6" Type="http://schemas.openxmlformats.org/officeDocument/2006/relationships/hyperlink" Target="https://esc365.escardio.org/Heart-Failure/sessions/11362" TargetMode="External"/><Relationship Id="rId11" Type="http://schemas.openxmlformats.org/officeDocument/2006/relationships/hyperlink" Target="https://pubmed.ncbi.nlm.nih.gov/38907683/" TargetMode="External"/><Relationship Id="rId5" Type="http://schemas.openxmlformats.org/officeDocument/2006/relationships/hyperlink" Target="https://www.fda.gov/news-events/press-announcements/fda-approves-first-treatment-reduce-risk-serious-heart-problems-specifically-adults-obesity-or" TargetMode="External"/><Relationship Id="rId10" Type="http://schemas.openxmlformats.org/officeDocument/2006/relationships/hyperlink" Target="https://eppro02.ativ.me/web/page.php?page=session&amp;project=ADA24&amp;id=S127" TargetMode="External"/><Relationship Id="rId4" Type="http://schemas.openxmlformats.org/officeDocument/2006/relationships/hyperlink" Target="https://www.novonordisk.com/content/nncorp/global/en/news-and-media/news-and-ir-materials/news-details.html?id=167030" TargetMode="External"/><Relationship Id="rId9" Type="http://schemas.openxmlformats.org/officeDocument/2006/relationships/hyperlink" Target="https://clinicaltrials.gov/ct2/show/NCT03574597"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https://pubmed.ncbi.nlm.nih.gov/38907683/" TargetMode="Externa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hyperlink" Target="https://cdn.ipaper.io/iPaper/Files/61c896c9-6f89-4508-ac77-3f8864281a8f.pdf?Policy=eyJTdGF0ZW1lbnQiOlt7IlJlc291cmNlIjoiaHR0cHM6Ly9jZG4uaXBhcGVyLmlvL2lQYXBlci9GaWxlcy8qIiwiQ29uZGl0aW9uIjp7IkRhdGVMZXNzVGhhbiI6eyJBV1M6RXBvY2hUaW1lIjoxNzUwOTU4MzM1fX19XX0_&amp;Signature=ZhVwUqB6kfToT954eD-mRYVC08pqMLX2QS6q5JPPgELQehlGRbvIKidrA6Ob0WWhGxy0atlP98~3WQ4KAfHSMZsbqFJGI9W8iqDFY0vX88ushSNuTesjRqaNYdu-Xfs6Ka7UGqBw2JBLaeyeGzXzYeiBE9BTZCKBIqoU5CFbats_&amp;Key-Pair-Id=APKAIPGQN6BDBMBZ2LCA" TargetMode="External"/><Relationship Id="rId2" Type="http://schemas.openxmlformats.org/officeDocument/2006/relationships/hyperlink" Target="https://www.novonordisk.com/content/nncorp/global/en/news-and-media/news-and-ir-materials/news-details.html?id=167030" TargetMode="Externa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8" Type="http://schemas.openxmlformats.org/officeDocument/2006/relationships/hyperlink" Target="https://www.fda.gov/advisory-committees/advisory-committee-calendar" TargetMode="External"/><Relationship Id="rId13" Type="http://schemas.openxmlformats.org/officeDocument/2006/relationships/hyperlink" Target="https://www.jacc.org/doi/10.1016/j.jacc.2024.04.022" TargetMode="External"/><Relationship Id="rId18" Type="http://schemas.openxmlformats.org/officeDocument/2006/relationships/hyperlink" Target="https://eppro02.ativ.me/web/page.php?page=session&amp;project=ADA24&amp;id=S233" TargetMode="External"/><Relationship Id="rId3" Type="http://schemas.openxmlformats.org/officeDocument/2006/relationships/hyperlink" Target="https://esc365.escardio.org/ESC-Congress/sessions/7121" TargetMode="External"/><Relationship Id="rId7" Type="http://schemas.openxmlformats.org/officeDocument/2006/relationships/hyperlink" Target="https://ml-eu.globenewswire.com/Resource/Download/01af84ed-a119-435a-9553-ddd08340ba2d" TargetMode="External"/><Relationship Id="rId12" Type="http://schemas.openxmlformats.org/officeDocument/2006/relationships/hyperlink" Target="https://esc365.escardio.org/Heart-Failure/sessions/10667" TargetMode="External"/><Relationship Id="rId17" Type="http://schemas.openxmlformats.org/officeDocument/2006/relationships/hyperlink" Target="https://clinicaltrials.gov/study/NCT04916470" TargetMode="External"/><Relationship Id="rId2" Type="http://schemas.openxmlformats.org/officeDocument/2006/relationships/hyperlink" Target="https://pubmed.ncbi.nlm.nih.gov/37622681/" TargetMode="External"/><Relationship Id="rId16" Type="http://schemas.openxmlformats.org/officeDocument/2006/relationships/hyperlink" Target="https://www.clinicaltrials.gov/study/NCT04788511" TargetMode="External"/><Relationship Id="rId1" Type="http://schemas.openxmlformats.org/officeDocument/2006/relationships/slideLayout" Target="../slideLayouts/slideLayout9.xml"/><Relationship Id="rId6" Type="http://schemas.openxmlformats.org/officeDocument/2006/relationships/hyperlink" Target="https://ml-eu.globenewswire.com/Resource/Download/b4ae7c0b-df06-49cd-a1b9-50d5d566e6bc" TargetMode="External"/><Relationship Id="rId11" Type="http://schemas.openxmlformats.org/officeDocument/2006/relationships/hyperlink" Target="https://pubmed.ncbi.nlm.nih.gov/38599221/" TargetMode="External"/><Relationship Id="rId5" Type="http://schemas.openxmlformats.org/officeDocument/2006/relationships/hyperlink" Target="https://www.abstractsonline.com/pp8/#!/10973/presentation/22717" TargetMode="External"/><Relationship Id="rId15" Type="http://schemas.openxmlformats.org/officeDocument/2006/relationships/hyperlink" Target="http://www.novonordisk.com/" TargetMode="External"/><Relationship Id="rId10" Type="http://schemas.openxmlformats.org/officeDocument/2006/relationships/hyperlink" Target="https://pubmed.ncbi.nlm.nih.gov/38913004/" TargetMode="External"/><Relationship Id="rId4" Type="http://schemas.openxmlformats.org/officeDocument/2006/relationships/hyperlink" Target="https://pubmed.ncbi.nlm.nih.gov/38587233/" TargetMode="External"/><Relationship Id="rId9" Type="http://schemas.openxmlformats.org/officeDocument/2006/relationships/hyperlink" Target="https://pubmed.ncbi.nlm.nih.gov/38739118/" TargetMode="External"/><Relationship Id="rId14" Type="http://schemas.openxmlformats.org/officeDocument/2006/relationships/hyperlink" Target="https://www.sciencedirect.com/science/article/pii/S0735109720372326"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slide" Target="slide24.xml"/><Relationship Id="rId18" Type="http://schemas.openxmlformats.org/officeDocument/2006/relationships/slide" Target="slide29.xml"/><Relationship Id="rId3" Type="http://schemas.openxmlformats.org/officeDocument/2006/relationships/slide" Target="slide8.xml"/><Relationship Id="rId21" Type="http://schemas.openxmlformats.org/officeDocument/2006/relationships/slide" Target="slide32.xml"/><Relationship Id="rId7" Type="http://schemas.openxmlformats.org/officeDocument/2006/relationships/slide" Target="slide12.xml"/><Relationship Id="rId12" Type="http://schemas.openxmlformats.org/officeDocument/2006/relationships/slide" Target="slide23.xml"/><Relationship Id="rId17" Type="http://schemas.openxmlformats.org/officeDocument/2006/relationships/slide" Target="slide28.xml"/><Relationship Id="rId2" Type="http://schemas.openxmlformats.org/officeDocument/2006/relationships/slide" Target="slide7.xml"/><Relationship Id="rId16" Type="http://schemas.openxmlformats.org/officeDocument/2006/relationships/slide" Target="slide27.xml"/><Relationship Id="rId20" Type="http://schemas.openxmlformats.org/officeDocument/2006/relationships/slide" Target="slide31.xml"/><Relationship Id="rId1" Type="http://schemas.openxmlformats.org/officeDocument/2006/relationships/slideLayout" Target="../slideLayouts/slideLayout7.xml"/><Relationship Id="rId6" Type="http://schemas.openxmlformats.org/officeDocument/2006/relationships/slide" Target="slide11.xml"/><Relationship Id="rId11" Type="http://schemas.openxmlformats.org/officeDocument/2006/relationships/slide" Target="slide22.xml"/><Relationship Id="rId5" Type="http://schemas.openxmlformats.org/officeDocument/2006/relationships/slide" Target="slide10.xml"/><Relationship Id="rId15" Type="http://schemas.openxmlformats.org/officeDocument/2006/relationships/slide" Target="slide26.xml"/><Relationship Id="rId10" Type="http://schemas.openxmlformats.org/officeDocument/2006/relationships/slide" Target="slide21.xml"/><Relationship Id="rId19" Type="http://schemas.openxmlformats.org/officeDocument/2006/relationships/slide" Target="slide30.xml"/><Relationship Id="rId4" Type="http://schemas.openxmlformats.org/officeDocument/2006/relationships/slide" Target="slide9.xml"/><Relationship Id="rId9" Type="http://schemas.openxmlformats.org/officeDocument/2006/relationships/slide" Target="slide18.xml"/><Relationship Id="rId14" Type="http://schemas.openxmlformats.org/officeDocument/2006/relationships/slide" Target="slide25.xml"/></Relationships>
</file>

<file path=ppt/slides/_rels/slide20.xml.rels><?xml version="1.0" encoding="UTF-8" standalone="yes"?>
<Relationships xmlns="http://schemas.openxmlformats.org/package/2006/relationships"><Relationship Id="rId3" Type="http://schemas.openxmlformats.org/officeDocument/2006/relationships/hyperlink" Target="https://pubmed.ncbi.nlm.nih.gov/38913004/" TargetMode="External"/><Relationship Id="rId2" Type="http://schemas.openxmlformats.org/officeDocument/2006/relationships/hyperlink" Target="https://pubmed.ncbi.nlm.nih.gov/38913003/" TargetMode="External"/><Relationship Id="rId1" Type="http://schemas.openxmlformats.org/officeDocument/2006/relationships/slideLayout" Target="../slideLayouts/slideLayout9.xml"/><Relationship Id="rId6" Type="http://schemas.openxmlformats.org/officeDocument/2006/relationships/hyperlink" Target="https://ml-eu.globenewswire.com/Resource/Download/01af84ed-a119-435a-9553-ddd08340ba2d" TargetMode="External"/><Relationship Id="rId5" Type="http://schemas.openxmlformats.org/officeDocument/2006/relationships/hyperlink" Target="https://ml-eu.globenewswire.com/Resource/Download/b4ae7c0b-df06-49cd-a1b9-50d5d566e6bc" TargetMode="External"/><Relationship Id="rId4" Type="http://schemas.openxmlformats.org/officeDocument/2006/relationships/hyperlink" Target="https://www.clinicaltrials.gov/study/NCT03574597"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www.novonordisk.com/" TargetMode="External"/><Relationship Id="rId2" Type="http://schemas.openxmlformats.org/officeDocument/2006/relationships/hyperlink" Target="https://www.researchgate.net/publication/355453615_Effects_of_semaglutide_on_functional_capacity_in_patients_with_type_2_diabetes_and_peripheral_arterial_disease_rationale_and_design_of_the_STRIDE_trial" TargetMode="External"/><Relationship Id="rId1" Type="http://schemas.openxmlformats.org/officeDocument/2006/relationships/slideLayout" Target="../slideLayouts/slideLayout16.xml"/><Relationship Id="rId5" Type="http://schemas.openxmlformats.org/officeDocument/2006/relationships/hyperlink" Target="https://eppro02.ativ.me/web/page.php?page=session&amp;project=ADA24&amp;id=P3510" TargetMode="External"/><Relationship Id="rId4" Type="http://schemas.openxmlformats.org/officeDocument/2006/relationships/hyperlink" Target="http://clinicaltrials.gov/study/NCT04560998"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www.novonordisk.com/" TargetMode="External"/><Relationship Id="rId2" Type="http://schemas.openxmlformats.org/officeDocument/2006/relationships/notesSlide" Target="../notesSlides/notesSlide1.xml"/><Relationship Id="rId1" Type="http://schemas.openxmlformats.org/officeDocument/2006/relationships/slideLayout" Target="../slideLayouts/slideLayout15.xml"/><Relationship Id="rId4" Type="http://schemas.openxmlformats.org/officeDocument/2006/relationships/hyperlink" Target="https://eppro02.ativ.me/web/page.php?page=session&amp;project=ADA24&amp;id=P5106"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eppro02.ativ.me/web/page.php?page=IntHtml&amp;project=ADA24&amp;id=1387" TargetMode="External"/><Relationship Id="rId2" Type="http://schemas.openxmlformats.org/officeDocument/2006/relationships/hyperlink" Target="http://www.novonordisk.com/" TargetMode="Externa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hyperlink" Target="https://www.lilly.com/" TargetMode="External"/><Relationship Id="rId2" Type="http://schemas.openxmlformats.org/officeDocument/2006/relationships/hyperlink" Target="http://www.novonordisk.com/" TargetMode="External"/><Relationship Id="rId1" Type="http://schemas.openxmlformats.org/officeDocument/2006/relationships/slideLayout" Target="../slideLayouts/slideLayout11.xml"/><Relationship Id="rId4" Type="http://schemas.openxmlformats.org/officeDocument/2006/relationships/hyperlink" Target="https://eppro02.ativ.me/web/page.php?page=session&amp;project=ADA24&amp;id=P5206"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www.novonordisk.com/" TargetMode="External"/><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hyperlink" Target="https://eppro02.ativ.me/web/page.php?page=session&amp;project=ADA24&amp;id=P2295"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clinicaltrials.gov/study/NCT03819153" TargetMode="External"/><Relationship Id="rId2" Type="http://schemas.openxmlformats.org/officeDocument/2006/relationships/hyperlink" Target="https://eppro02.ativ.me/web/page.php?page=session&amp;project=ADA24&amp;id=P2291"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mcgill.ca/" TargetMode="External"/><Relationship Id="rId2" Type="http://schemas.openxmlformats.org/officeDocument/2006/relationships/hyperlink" Target="https://eppro02.ativ.me/web/page.php?page=session&amp;project=ADA24&amp;id=P2267" TargetMode="External"/><Relationship Id="rId1" Type="http://schemas.openxmlformats.org/officeDocument/2006/relationships/slideLayout" Target="../slideLayouts/slideLayout4.xml"/><Relationship Id="rId4" Type="http://schemas.openxmlformats.org/officeDocument/2006/relationships/hyperlink" Target="https://eppro02.ativ.me/web/page.php?page=session&amp;project=ADA24&amp;id=P4986"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clinicaltrials.gov/study/NCT06256549" TargetMode="External"/><Relationship Id="rId2" Type="http://schemas.openxmlformats.org/officeDocument/2006/relationships/hyperlink" Target="https://clinicaltrials.gov/study/NCT06256562" TargetMode="External"/><Relationship Id="rId1" Type="http://schemas.openxmlformats.org/officeDocument/2006/relationships/slideLayout" Target="../slideLayouts/slideLayout8.xml"/><Relationship Id="rId6" Type="http://schemas.openxmlformats.org/officeDocument/2006/relationships/hyperlink" Target="https://eppro02.ativ.me/web/page.php?page=session&amp;project=ADA24&amp;id=P4982" TargetMode="External"/><Relationship Id="rId5" Type="http://schemas.openxmlformats.org/officeDocument/2006/relationships/hyperlink" Target="https://www.clinicaltrials.gov/study/NCT06256536" TargetMode="External"/><Relationship Id="rId4" Type="http://schemas.openxmlformats.org/officeDocument/2006/relationships/hyperlink" Target="https://www.ganlee.com/en/" TargetMode="External"/></Relationships>
</file>

<file path=ppt/slides/_rels/slide29.xml.rels><?xml version="1.0" encoding="UTF-8" standalone="yes"?>
<Relationships xmlns="http://schemas.openxmlformats.org/package/2006/relationships"><Relationship Id="rId8" Type="http://schemas.openxmlformats.org/officeDocument/2006/relationships/hyperlink" Target="https://www.kedglobal.com/stock?shotCode=A000100" TargetMode="External"/><Relationship Id="rId3" Type="http://schemas.openxmlformats.org/officeDocument/2006/relationships/hyperlink" Target="http://www.peptron.com/ds6_1_1.html" TargetMode="External"/><Relationship Id="rId7" Type="http://schemas.openxmlformats.org/officeDocument/2006/relationships/hyperlink" Target="https://www.kedglobal.com/stock?shotCode=389470" TargetMode="External"/><Relationship Id="rId2" Type="http://schemas.openxmlformats.org/officeDocument/2006/relationships/hyperlink" Target="https://eppro02.ativ.me/web/page.php?page=IntHtml&amp;project=ADA24&amp;id=1442" TargetMode="External"/><Relationship Id="rId1" Type="http://schemas.openxmlformats.org/officeDocument/2006/relationships/slideLayout" Target="../slideLayouts/slideLayout11.xml"/><Relationship Id="rId6" Type="http://schemas.openxmlformats.org/officeDocument/2006/relationships/hyperlink" Target="https://www.kedglobal.com/bio-pharma/newsView/ked202401050015" TargetMode="External"/><Relationship Id="rId5" Type="http://schemas.openxmlformats.org/officeDocument/2006/relationships/hyperlink" Target="https://www.inventagelab.com/en/pipeline.php" TargetMode="External"/><Relationship Id="rId4" Type="http://schemas.openxmlformats.org/officeDocument/2006/relationships/hyperlink" Target="https://eppro02.ativ.me/web/page.php?page=session&amp;project=ADA24&amp;id=P3531" TargetMode="External"/></Relationships>
</file>

<file path=ppt/slides/_rels/slide3.xml.rels><?xml version="1.0" encoding="UTF-8" standalone="yes"?>
<Relationships xmlns="http://schemas.openxmlformats.org/package/2006/relationships"><Relationship Id="rId8" Type="http://schemas.openxmlformats.org/officeDocument/2006/relationships/slide" Target="slide40.xml"/><Relationship Id="rId13" Type="http://schemas.openxmlformats.org/officeDocument/2006/relationships/slide" Target="slide50.xml"/><Relationship Id="rId18" Type="http://schemas.openxmlformats.org/officeDocument/2006/relationships/slide" Target="slide56.xml"/><Relationship Id="rId3" Type="http://schemas.openxmlformats.org/officeDocument/2006/relationships/slide" Target="slide35.xml"/><Relationship Id="rId21" Type="http://schemas.openxmlformats.org/officeDocument/2006/relationships/slide" Target="slide60.xml"/><Relationship Id="rId7" Type="http://schemas.openxmlformats.org/officeDocument/2006/relationships/slide" Target="slide39.xml"/><Relationship Id="rId12" Type="http://schemas.openxmlformats.org/officeDocument/2006/relationships/slide" Target="slide49.xml"/><Relationship Id="rId17" Type="http://schemas.openxmlformats.org/officeDocument/2006/relationships/slide" Target="slide55.xml"/><Relationship Id="rId2" Type="http://schemas.openxmlformats.org/officeDocument/2006/relationships/slide" Target="slide33.xml"/><Relationship Id="rId16" Type="http://schemas.openxmlformats.org/officeDocument/2006/relationships/slide" Target="slide53.xml"/><Relationship Id="rId20" Type="http://schemas.openxmlformats.org/officeDocument/2006/relationships/slide" Target="slide59.xml"/><Relationship Id="rId1" Type="http://schemas.openxmlformats.org/officeDocument/2006/relationships/slideLayout" Target="../slideLayouts/slideLayout7.xml"/><Relationship Id="rId6" Type="http://schemas.openxmlformats.org/officeDocument/2006/relationships/slide" Target="slide38.xml"/><Relationship Id="rId11" Type="http://schemas.openxmlformats.org/officeDocument/2006/relationships/slide" Target="slide46.xml"/><Relationship Id="rId5" Type="http://schemas.openxmlformats.org/officeDocument/2006/relationships/slide" Target="slide37.xml"/><Relationship Id="rId15" Type="http://schemas.openxmlformats.org/officeDocument/2006/relationships/slide" Target="slide52.xml"/><Relationship Id="rId10" Type="http://schemas.openxmlformats.org/officeDocument/2006/relationships/slide" Target="slide42.xml"/><Relationship Id="rId19" Type="http://schemas.openxmlformats.org/officeDocument/2006/relationships/slide" Target="slide58.xml"/><Relationship Id="rId4" Type="http://schemas.openxmlformats.org/officeDocument/2006/relationships/slide" Target="slide36.xml"/><Relationship Id="rId9" Type="http://schemas.openxmlformats.org/officeDocument/2006/relationships/slide" Target="slide41.xml"/><Relationship Id="rId14" Type="http://schemas.openxmlformats.org/officeDocument/2006/relationships/slide" Target="slide51.xml"/></Relationships>
</file>

<file path=ppt/slides/_rels/slide30.xml.rels><?xml version="1.0" encoding="UTF-8" standalone="yes"?>
<Relationships xmlns="http://schemas.openxmlformats.org/package/2006/relationships"><Relationship Id="rId3" Type="http://schemas.openxmlformats.org/officeDocument/2006/relationships/hyperlink" Target="https://www.adocia.com/technology-platform/adogel/" TargetMode="External"/><Relationship Id="rId2" Type="http://schemas.openxmlformats.org/officeDocument/2006/relationships/hyperlink" Target="https://eppro02.ativ.me/web/page.php?page=IntHtml&amp;project=ADA24&amp;id=1080" TargetMode="External"/><Relationship Id="rId1" Type="http://schemas.openxmlformats.org/officeDocument/2006/relationships/slideLayout" Target="../slideLayouts/slideLayout11.xml"/><Relationship Id="rId5" Type="http://schemas.openxmlformats.org/officeDocument/2006/relationships/hyperlink" Target="https://mapi-pharma.com/products/lead-products/" TargetMode="External"/><Relationship Id="rId4" Type="http://schemas.openxmlformats.org/officeDocument/2006/relationships/hyperlink" Target="https://eppro02.ativ.me/web/page.php?page=session&amp;project=ADA24&amp;id=P5177"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www.clinicaltrials.gov/study/NCT05491421" TargetMode="External"/><Relationship Id="rId2" Type="http://schemas.openxmlformats.org/officeDocument/2006/relationships/hyperlink" Target="https://www.qlbiopharm.com/" TargetMode="External"/><Relationship Id="rId1" Type="http://schemas.openxmlformats.org/officeDocument/2006/relationships/slideLayout" Target="../slideLayouts/slideLayout11.xml"/><Relationship Id="rId4" Type="http://schemas.openxmlformats.org/officeDocument/2006/relationships/hyperlink" Target="https://eppro02.ativ.me/web/page.php?page=session&amp;project=ADA24&amp;id=P2271"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www.clinicaltrials.gov/study/NCT04109547" TargetMode="External"/><Relationship Id="rId2" Type="http://schemas.openxmlformats.org/officeDocument/2006/relationships/hyperlink" Target="http://www.novonordisk.com/" TargetMode="External"/><Relationship Id="rId1" Type="http://schemas.openxmlformats.org/officeDocument/2006/relationships/slideLayout" Target="../slideLayouts/slideLayout4.xml"/><Relationship Id="rId5" Type="http://schemas.openxmlformats.org/officeDocument/2006/relationships/hyperlink" Target="https://eppro02.ativ.me/web/page.php?page=session&amp;project=ADA24&amp;id=P3478" TargetMode="External"/><Relationship Id="rId4" Type="http://schemas.openxmlformats.org/officeDocument/2006/relationships/hyperlink" Target="https://www.clinicaltrials.gov/study/NCT04017832"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www.thelancet.com/article/S0140-6736(23)01302-8/fulltext" TargetMode="External"/><Relationship Id="rId2" Type="http://schemas.openxmlformats.org/officeDocument/2006/relationships/hyperlink" Target="https://eppro02.ativ.me/web/page.php?page=IntHtml&amp;project=ADA23&amp;id=1083" TargetMode="External"/><Relationship Id="rId1" Type="http://schemas.openxmlformats.org/officeDocument/2006/relationships/slideLayout" Target="../slideLayouts/slideLayout4.xml"/><Relationship Id="rId6" Type="http://schemas.openxmlformats.org/officeDocument/2006/relationships/hyperlink" Target="https://eppro02.ativ.me/web/page.php?page=session&amp;project=ADA24&amp;id=P2265" TargetMode="External"/><Relationship Id="rId5" Type="http://schemas.openxmlformats.org/officeDocument/2006/relationships/hyperlink" Target="https://www.clinicaltrials.gov/ct2/show/NCT05048719" TargetMode="External"/><Relationship Id="rId4" Type="http://schemas.openxmlformats.org/officeDocument/2006/relationships/hyperlink" Target="https://www.lilly.com/"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8" Type="http://schemas.openxmlformats.org/officeDocument/2006/relationships/hyperlink" Target="http://clinicaltrials.gov/study/NCT05680129" TargetMode="External"/><Relationship Id="rId3" Type="http://schemas.openxmlformats.org/officeDocument/2006/relationships/hyperlink" Target="https://classic.clinicaltrials.gov/ct2/show/NCT05813795" TargetMode="External"/><Relationship Id="rId7" Type="http://schemas.openxmlformats.org/officeDocument/2006/relationships/hyperlink" Target="https://eppro02.ativ.me/web/page.php?page=IntHtml&amp;project=ADA24&amp;id=371" TargetMode="External"/><Relationship Id="rId2" Type="http://schemas.openxmlformats.org/officeDocument/2006/relationships/hyperlink" Target="https://classic.clinicaltrials.gov/ct2/show/NCT05680155" TargetMode="External"/><Relationship Id="rId1" Type="http://schemas.openxmlformats.org/officeDocument/2006/relationships/slideLayout" Target="../slideLayouts/slideLayout11.xml"/><Relationship Id="rId6" Type="http://schemas.openxmlformats.org/officeDocument/2006/relationships/hyperlink" Target="http://clinicaltrials.gov/study/NCT05680155" TargetMode="External"/><Relationship Id="rId11" Type="http://schemas.openxmlformats.org/officeDocument/2006/relationships/image" Target="../media/image26.png"/><Relationship Id="rId5" Type="http://schemas.openxmlformats.org/officeDocument/2006/relationships/hyperlink" Target="https://www.sciwindbio.com/pipeline" TargetMode="External"/><Relationship Id="rId10" Type="http://schemas.openxmlformats.org/officeDocument/2006/relationships/image" Target="../media/image25.png"/><Relationship Id="rId4" Type="http://schemas.openxmlformats.org/officeDocument/2006/relationships/hyperlink" Target="https://www.prnewswire.com/news-releases/sciwind-biosciences-announces-positive-topline-results-from-phase-3-clinical-trial-of-ecnoglutide-xw003-a-long-acting-camp-signaling-biased-glp-1-analog-in-adult-patients-with-type-2-diabetes-in-china-302023591.html" TargetMode="External"/><Relationship Id="rId9" Type="http://schemas.openxmlformats.org/officeDocument/2006/relationships/hyperlink" Target="https://clinicaltrials.gov/study/NCT05813795"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classic.clinicaltrials.gov/ct2/show/NCT05813795" TargetMode="External"/><Relationship Id="rId7" Type="http://schemas.openxmlformats.org/officeDocument/2006/relationships/hyperlink" Target="https://eppro02.ativ.me/web/page.php?page=session&amp;project=ADA24&amp;id=P4995" TargetMode="External"/><Relationship Id="rId2" Type="http://schemas.openxmlformats.org/officeDocument/2006/relationships/hyperlink" Target="https://classic.clinicaltrials.gov/ct2/show/NCT05680155" TargetMode="External"/><Relationship Id="rId1" Type="http://schemas.openxmlformats.org/officeDocument/2006/relationships/slideLayout" Target="../slideLayouts/slideLayout8.xml"/><Relationship Id="rId6" Type="http://schemas.openxmlformats.org/officeDocument/2006/relationships/hyperlink" Target="https://clinicaltrials.gov/study/NCT05184322" TargetMode="External"/><Relationship Id="rId5" Type="http://schemas.openxmlformats.org/officeDocument/2006/relationships/hyperlink" Target="https://www.sciwindbio.com/pipeline" TargetMode="External"/><Relationship Id="rId4" Type="http://schemas.openxmlformats.org/officeDocument/2006/relationships/hyperlink" Target="https://www.prnewswire.com/news-releases/sciwind-biosciences-announces-positive-results-from-phase-1-clinical-trial-of-xw004-an-oral-formulation-of-long-acting-glp-1-analog-ecnoglutide-302042633.html"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structuretx.com/" TargetMode="External"/><Relationship Id="rId2" Type="http://schemas.openxmlformats.org/officeDocument/2006/relationships/hyperlink" Target="https://ir.structuretx.com/news-releases/news-release-details/structure-therapeutics-provides-comprehensive-gsbr-1290-program" TargetMode="External"/><Relationship Id="rId1" Type="http://schemas.openxmlformats.org/officeDocument/2006/relationships/slideLayout" Target="../slideLayouts/slideLayout11.xml"/><Relationship Id="rId5" Type="http://schemas.openxmlformats.org/officeDocument/2006/relationships/hyperlink" Target="https://eppro02.ativ.me/web/page.php?page=session&amp;project=ADA24&amp;id=P3493" TargetMode="External"/><Relationship Id="rId4" Type="http://schemas.openxmlformats.org/officeDocument/2006/relationships/hyperlink" Target="https://clinicaltrials.gov/ct2/show/NCT05762471"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www.gilead.com/" TargetMode="External"/><Relationship Id="rId2" Type="http://schemas.openxmlformats.org/officeDocument/2006/relationships/hyperlink" Target="https://eppro02.ativ.me/web/page.php?page=Session&amp;project=ADA24&amp;id=P4164" TargetMode="Externa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hyperlink" Target="https://biolexistx.com/pipeline/" TargetMode="External"/><Relationship Id="rId2" Type="http://schemas.openxmlformats.org/officeDocument/2006/relationships/hyperlink" Target="https://eppro02.ativ.me/web/page.php?page=session&amp;project=ADA24&amp;id=P4070" TargetMode="External"/><Relationship Id="rId1" Type="http://schemas.openxmlformats.org/officeDocument/2006/relationships/slideLayout" Target="../slideLayouts/slideLayout11.xml"/><Relationship Id="rId4" Type="http://schemas.openxmlformats.org/officeDocument/2006/relationships/hyperlink" Target="https://biolexistx.com/press-releases/biolexis-therapeutics-launches-subsidiary-metabolexis-to-develop-novel-oral-medicines-for-obesity-and-type-2-diabetes-to-improve-human-longevity/" TargetMode="External"/></Relationships>
</file>

<file path=ppt/slides/_rels/slide4.xml.rels><?xml version="1.0" encoding="UTF-8" standalone="yes"?>
<Relationships xmlns="http://schemas.openxmlformats.org/package/2006/relationships"><Relationship Id="rId8" Type="http://schemas.openxmlformats.org/officeDocument/2006/relationships/slide" Target="slide69.xml"/><Relationship Id="rId13" Type="http://schemas.openxmlformats.org/officeDocument/2006/relationships/slide" Target="slide75.xml"/><Relationship Id="rId18" Type="http://schemas.openxmlformats.org/officeDocument/2006/relationships/slide" Target="slide81.xml"/><Relationship Id="rId3" Type="http://schemas.openxmlformats.org/officeDocument/2006/relationships/slide" Target="slide62.xml"/><Relationship Id="rId21" Type="http://schemas.openxmlformats.org/officeDocument/2006/relationships/slide" Target="slide84.xml"/><Relationship Id="rId7" Type="http://schemas.openxmlformats.org/officeDocument/2006/relationships/slide" Target="slide68.xml"/><Relationship Id="rId12" Type="http://schemas.openxmlformats.org/officeDocument/2006/relationships/slide" Target="slide74.xml"/><Relationship Id="rId17" Type="http://schemas.openxmlformats.org/officeDocument/2006/relationships/slide" Target="slide80.xml"/><Relationship Id="rId2" Type="http://schemas.openxmlformats.org/officeDocument/2006/relationships/slide" Target="slide61.xml"/><Relationship Id="rId16" Type="http://schemas.openxmlformats.org/officeDocument/2006/relationships/slide" Target="slide79.xml"/><Relationship Id="rId20" Type="http://schemas.openxmlformats.org/officeDocument/2006/relationships/slide" Target="slide83.xml"/><Relationship Id="rId1" Type="http://schemas.openxmlformats.org/officeDocument/2006/relationships/slideLayout" Target="../slideLayouts/slideLayout7.xml"/><Relationship Id="rId6" Type="http://schemas.openxmlformats.org/officeDocument/2006/relationships/slide" Target="slide67.xml"/><Relationship Id="rId11" Type="http://schemas.openxmlformats.org/officeDocument/2006/relationships/slide" Target="slide73.xml"/><Relationship Id="rId5" Type="http://schemas.openxmlformats.org/officeDocument/2006/relationships/slide" Target="slide65.xml"/><Relationship Id="rId15" Type="http://schemas.openxmlformats.org/officeDocument/2006/relationships/slide" Target="slide78.xml"/><Relationship Id="rId10" Type="http://schemas.openxmlformats.org/officeDocument/2006/relationships/slide" Target="slide71.xml"/><Relationship Id="rId19" Type="http://schemas.openxmlformats.org/officeDocument/2006/relationships/slide" Target="slide82.xml"/><Relationship Id="rId4" Type="http://schemas.openxmlformats.org/officeDocument/2006/relationships/slide" Target="slide63.xml"/><Relationship Id="rId9" Type="http://schemas.openxmlformats.org/officeDocument/2006/relationships/slide" Target="slide70.xml"/><Relationship Id="rId14" Type="http://schemas.openxmlformats.org/officeDocument/2006/relationships/slide" Target="slide77.xml"/></Relationships>
</file>

<file path=ppt/slides/_rels/slide40.xml.rels><?xml version="1.0" encoding="UTF-8" standalone="yes"?>
<Relationships xmlns="http://schemas.openxmlformats.org/package/2006/relationships"><Relationship Id="rId3" Type="http://schemas.openxmlformats.org/officeDocument/2006/relationships/hyperlink" Target="https://www.roche.com/solutions/pipeline" TargetMode="External"/><Relationship Id="rId2" Type="http://schemas.openxmlformats.org/officeDocument/2006/relationships/hyperlink" Target="https://eppro02.ativ.me/web/page.php?page=session&amp;project=ADA24&amp;id=P3497" TargetMode="External"/><Relationship Id="rId1" Type="http://schemas.openxmlformats.org/officeDocument/2006/relationships/slideLayout" Target="../slideLayouts/slideLayout11.xml"/><Relationship Id="rId6" Type="http://schemas.openxmlformats.org/officeDocument/2006/relationships/hyperlink" Target="https://carmot.us/preliminary-phase-1-results-daily-oral-dosing-obesity-type-2-diabetes-ct-996/" TargetMode="External"/><Relationship Id="rId5" Type="http://schemas.openxmlformats.org/officeDocument/2006/relationships/hyperlink" Target="https://carmot.us/carmot-therapeutics-announces-completion-of-acquisition-by-roche/" TargetMode="External"/><Relationship Id="rId4" Type="http://schemas.openxmlformats.org/officeDocument/2006/relationships/hyperlink" Target="https://clinicaltrials.gov/study/NCT05814107"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www.fractyl.com/" TargetMode="External"/><Relationship Id="rId2" Type="http://schemas.openxmlformats.org/officeDocument/2006/relationships/hyperlink" Target="https://eppro02.ativ.me/web/page.php?page=session&amp;project=ADA24&amp;id=P2256" TargetMode="External"/><Relationship Id="rId1" Type="http://schemas.openxmlformats.org/officeDocument/2006/relationships/slideLayout" Target="../slideLayouts/slideLayout11.xml"/><Relationship Id="rId5" Type="http://schemas.openxmlformats.org/officeDocument/2006/relationships/hyperlink" Target="https://www.remedium-bio.com/" TargetMode="External"/><Relationship Id="rId4" Type="http://schemas.openxmlformats.org/officeDocument/2006/relationships/hyperlink" Target="https://eppro02.ativ.me/web/page.php?page=session&amp;project=ADA24&amp;id=P3518" TargetMode="External"/></Relationships>
</file>

<file path=ppt/slides/_rels/slide42.xml.rels><?xml version="1.0" encoding="UTF-8" standalone="yes"?>
<Relationships xmlns="http://schemas.openxmlformats.org/package/2006/relationships"><Relationship Id="rId8" Type="http://schemas.openxmlformats.org/officeDocument/2006/relationships/hyperlink" Target="https://www.lilly.com/" TargetMode="External"/><Relationship Id="rId3" Type="http://schemas.openxmlformats.org/officeDocument/2006/relationships/hyperlink" Target="file:///C:\Users\ninab\Dropbox%20(BPrg)\CVrg%20team\Deliverables\Reports_Website_ready\--%202023\Conferences\ADA.23\EU%20&amp;%20Japan" TargetMode="External"/><Relationship Id="rId7" Type="http://schemas.openxmlformats.org/officeDocument/2006/relationships/hyperlink" Target="https://investor.lilly.com/news-releases/news-release-details/tirzepatide-reduced-sleep-apnea-severity-nearly-two-thirds" TargetMode="External"/><Relationship Id="rId2" Type="http://schemas.openxmlformats.org/officeDocument/2006/relationships/hyperlink" Target="https://www.fda.gov/news-events/press-announcements/fda-approves-novel-dual-targeted-treatment-type-2-diabetes" TargetMode="External"/><Relationship Id="rId1" Type="http://schemas.openxmlformats.org/officeDocument/2006/relationships/slideLayout" Target="../slideLayouts/slideLayout5.xml"/><Relationship Id="rId6" Type="http://schemas.openxmlformats.org/officeDocument/2006/relationships/hyperlink" Target="https://www.ema.europa.eu/en/documents/smop/chmp-post-authorisation-summary-positive-opinion-mounjaro-ii-07_en.pdf" TargetMode="External"/><Relationship Id="rId5" Type="http://schemas.openxmlformats.org/officeDocument/2006/relationships/hyperlink" Target="https://www.gov.uk/government/news/mhra-authorises-diabetes-drug-mounjaro-tirzepatide-for-weight-management-and-weight-loss" TargetMode="External"/><Relationship Id="rId10" Type="http://schemas.openxmlformats.org/officeDocument/2006/relationships/hyperlink" Target="https://eppro02.ativ.me/web/page.php?page=session&amp;project=ADA24&amp;id=S291" TargetMode="External"/><Relationship Id="rId4" Type="http://schemas.openxmlformats.org/officeDocument/2006/relationships/hyperlink" Target="https://pi.lilly.com/us/zepbound-uspi.pdf" TargetMode="External"/><Relationship Id="rId9" Type="http://schemas.openxmlformats.org/officeDocument/2006/relationships/hyperlink" Target="https://clinicaltrials.gov/ct2/show/NCT05412004"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hyperlink" Target="https://sleepreviewmag.com/sleep-treatments/pharmaceuticals/emerging-compounds/fda-fast-track-designation-eli-lilly-diabetes-drug-obstructive-sleep-apnea-weight/" TargetMode="Externa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hyperlink" Target="https://www.thelancet.com/journals/lancet/s0140-6736(23)01200-x" TargetMode="External"/><Relationship Id="rId2" Type="http://schemas.openxmlformats.org/officeDocument/2006/relationships/hyperlink" Target="https://investor.lilly.com/news-releases/news-release-details/lillys-tirzepatide-achieved-157-weight-loss-adults-obesity-or" TargetMode="External"/><Relationship Id="rId1" Type="http://schemas.openxmlformats.org/officeDocument/2006/relationships/slideLayout" Target="../slideLayouts/slideLayout11.xml"/><Relationship Id="rId6" Type="http://schemas.openxmlformats.org/officeDocument/2006/relationships/hyperlink" Target="https://eppro02.ativ.me/web/page.php?page=session&amp;project=ADA24&amp;id=P2262" TargetMode="External"/><Relationship Id="rId5" Type="http://schemas.openxmlformats.org/officeDocument/2006/relationships/hyperlink" Target="https://www.clinicaltrials.gov/ct2/show/NCT04657003" TargetMode="External"/><Relationship Id="rId4" Type="http://schemas.openxmlformats.org/officeDocument/2006/relationships/hyperlink" Target="http://www.lilly.com/" TargetMode="Externa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hyperlink" Target="https://www.clinicaltrials.gov/ct2/show/NCT04657003" TargetMode="External"/><Relationship Id="rId2" Type="http://schemas.openxmlformats.org/officeDocument/2006/relationships/hyperlink" Target="http://www.lilly.com/" TargetMode="External"/><Relationship Id="rId1" Type="http://schemas.openxmlformats.org/officeDocument/2006/relationships/slideLayout" Target="../slideLayouts/slideLayout1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hyperlink" Target="https://eppro02.ativ.me/web/page.php?page=session&amp;project=ADA24&amp;id=P2272" TargetMode="External"/></Relationships>
</file>

<file path=ppt/slides/_rels/slide5.xml.rels><?xml version="1.0" encoding="UTF-8" standalone="yes"?>
<Relationships xmlns="http://schemas.openxmlformats.org/package/2006/relationships"><Relationship Id="rId8" Type="http://schemas.openxmlformats.org/officeDocument/2006/relationships/slide" Target="slide92.xml"/><Relationship Id="rId13" Type="http://schemas.openxmlformats.org/officeDocument/2006/relationships/slide" Target="slide97.xml"/><Relationship Id="rId18" Type="http://schemas.openxmlformats.org/officeDocument/2006/relationships/slide" Target="slide102.xml"/><Relationship Id="rId3" Type="http://schemas.openxmlformats.org/officeDocument/2006/relationships/slide" Target="slide86.xml"/><Relationship Id="rId21" Type="http://schemas.openxmlformats.org/officeDocument/2006/relationships/slide" Target="slide106.xml"/><Relationship Id="rId7" Type="http://schemas.openxmlformats.org/officeDocument/2006/relationships/slide" Target="slide90.xml"/><Relationship Id="rId12" Type="http://schemas.openxmlformats.org/officeDocument/2006/relationships/slide" Target="slide96.xml"/><Relationship Id="rId17" Type="http://schemas.openxmlformats.org/officeDocument/2006/relationships/slide" Target="slide101.xml"/><Relationship Id="rId2" Type="http://schemas.openxmlformats.org/officeDocument/2006/relationships/slide" Target="slide85.xml"/><Relationship Id="rId16" Type="http://schemas.openxmlformats.org/officeDocument/2006/relationships/slide" Target="slide100.xml"/><Relationship Id="rId20" Type="http://schemas.openxmlformats.org/officeDocument/2006/relationships/slide" Target="slide104.xml"/><Relationship Id="rId1" Type="http://schemas.openxmlformats.org/officeDocument/2006/relationships/slideLayout" Target="../slideLayouts/slideLayout7.xml"/><Relationship Id="rId6" Type="http://schemas.openxmlformats.org/officeDocument/2006/relationships/slide" Target="slide89.xml"/><Relationship Id="rId11" Type="http://schemas.openxmlformats.org/officeDocument/2006/relationships/slide" Target="slide95.xml"/><Relationship Id="rId5" Type="http://schemas.openxmlformats.org/officeDocument/2006/relationships/slide" Target="slide88.xml"/><Relationship Id="rId15" Type="http://schemas.openxmlformats.org/officeDocument/2006/relationships/slide" Target="slide99.xml"/><Relationship Id="rId10" Type="http://schemas.openxmlformats.org/officeDocument/2006/relationships/slide" Target="slide94.xml"/><Relationship Id="rId19" Type="http://schemas.openxmlformats.org/officeDocument/2006/relationships/slide" Target="slide103.xml"/><Relationship Id="rId4" Type="http://schemas.openxmlformats.org/officeDocument/2006/relationships/slide" Target="slide87.xml"/><Relationship Id="rId9" Type="http://schemas.openxmlformats.org/officeDocument/2006/relationships/slide" Target="slide93.xml"/><Relationship Id="rId14" Type="http://schemas.openxmlformats.org/officeDocument/2006/relationships/slide" Target="slide98.xml"/></Relationships>
</file>

<file path=ppt/slides/_rels/slide50.xml.rels><?xml version="1.0" encoding="UTF-8" standalone="yes"?>
<Relationships xmlns="http://schemas.openxmlformats.org/package/2006/relationships"><Relationship Id="rId3" Type="http://schemas.openxmlformats.org/officeDocument/2006/relationships/hyperlink" Target="https://www.clinicaltrials.gov/ct2/show/NCT04657003" TargetMode="External"/><Relationship Id="rId2" Type="http://schemas.openxmlformats.org/officeDocument/2006/relationships/hyperlink" Target="http://www.lilly.com/" TargetMode="External"/><Relationship Id="rId1" Type="http://schemas.openxmlformats.org/officeDocument/2006/relationships/slideLayout" Target="../slideLayouts/slideLayout11.xml"/><Relationship Id="rId5" Type="http://schemas.openxmlformats.org/officeDocument/2006/relationships/image" Target="../media/image32.png"/><Relationship Id="rId4" Type="http://schemas.openxmlformats.org/officeDocument/2006/relationships/hyperlink" Target="https://eppro02.ativ.me/web/page.php?page=session&amp;project=ADA24&amp;id=P2796" TargetMode="External"/></Relationships>
</file>

<file path=ppt/slides/_rels/slide51.xml.rels><?xml version="1.0" encoding="UTF-8" standalone="yes"?>
<Relationships xmlns="http://schemas.openxmlformats.org/package/2006/relationships"><Relationship Id="rId3" Type="http://schemas.openxmlformats.org/officeDocument/2006/relationships/hyperlink" Target="https://www.clinicaltrials.gov/ct2/show/NCT04657003" TargetMode="External"/><Relationship Id="rId2" Type="http://schemas.openxmlformats.org/officeDocument/2006/relationships/hyperlink" Target="http://www.lilly.com/" TargetMode="External"/><Relationship Id="rId1" Type="http://schemas.openxmlformats.org/officeDocument/2006/relationships/slideLayout" Target="../slideLayouts/slideLayout11.xml"/><Relationship Id="rId4" Type="http://schemas.openxmlformats.org/officeDocument/2006/relationships/hyperlink" Target="https://eppro02.ativ.me/web/page.php?page=session&amp;project=ADA24&amp;id=P4239"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s://clinicaltrials.gov/study/NCT05556512" TargetMode="External"/><Relationship Id="rId7" Type="http://schemas.openxmlformats.org/officeDocument/2006/relationships/image" Target="../media/image33.png"/><Relationship Id="rId2" Type="http://schemas.openxmlformats.org/officeDocument/2006/relationships/hyperlink" Target="https://clinicaltrials.gov/study/NCT05536804" TargetMode="External"/><Relationship Id="rId1" Type="http://schemas.openxmlformats.org/officeDocument/2006/relationships/slideLayout" Target="../slideLayouts/slideLayout11.xml"/><Relationship Id="rId6" Type="http://schemas.openxmlformats.org/officeDocument/2006/relationships/hyperlink" Target="https://eppro02.ativ.me/web/page.php?page=session&amp;project=ADA24&amp;id=P2259" TargetMode="External"/><Relationship Id="rId5" Type="http://schemas.openxmlformats.org/officeDocument/2006/relationships/hyperlink" Target="https://www.clinicaltrials.gov/ct2/show/NCT04657003" TargetMode="External"/><Relationship Id="rId4" Type="http://schemas.openxmlformats.org/officeDocument/2006/relationships/hyperlink" Target="http://www.lilly.com/"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s://clinicaltrials.gov/study/NCT04184622" TargetMode="External"/><Relationship Id="rId2" Type="http://schemas.openxmlformats.org/officeDocument/2006/relationships/hyperlink" Target="http://www.lilly.com/" TargetMode="External"/><Relationship Id="rId1" Type="http://schemas.openxmlformats.org/officeDocument/2006/relationships/slideLayout" Target="../slideLayouts/slideLayout11.xml"/><Relationship Id="rId6" Type="http://schemas.openxmlformats.org/officeDocument/2006/relationships/image" Target="../media/image34.png"/><Relationship Id="rId5" Type="http://schemas.openxmlformats.org/officeDocument/2006/relationships/hyperlink" Target="https://eppro02.ativ.me/web/page.php?page=session&amp;project=ADA24&amp;id=P2264" TargetMode="External"/><Relationship Id="rId4" Type="http://schemas.openxmlformats.org/officeDocument/2006/relationships/hyperlink" Target="https://www.clinicaltrials.gov/ct2/show/NCT04657003" TargetMode="External"/></Relationships>
</file>

<file path=ppt/slides/_rels/slide5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1.xml"/><Relationship Id="rId4" Type="http://schemas.openxmlformats.org/officeDocument/2006/relationships/image" Target="../media/image36.png"/></Relationships>
</file>

<file path=ppt/slides/_rels/slide55.xml.rels><?xml version="1.0" encoding="UTF-8" standalone="yes"?>
<Relationships xmlns="http://schemas.openxmlformats.org/package/2006/relationships"><Relationship Id="rId3" Type="http://schemas.openxmlformats.org/officeDocument/2006/relationships/hyperlink" Target="https://clinicaltrials.gov/study/NCT04657016" TargetMode="External"/><Relationship Id="rId2" Type="http://schemas.openxmlformats.org/officeDocument/2006/relationships/hyperlink" Target="http://www.lilly.com/" TargetMode="External"/><Relationship Id="rId1" Type="http://schemas.openxmlformats.org/officeDocument/2006/relationships/slideLayout" Target="../slideLayouts/slideLayout8.xml"/><Relationship Id="rId4" Type="http://schemas.openxmlformats.org/officeDocument/2006/relationships/hyperlink" Target="https://eppro02.ativ.me/web/page.php?page=session&amp;project=ADA24&amp;id=P4215" TargetMode="External"/></Relationships>
</file>

<file path=ppt/slides/_rels/slide56.xml.rels><?xml version="1.0" encoding="UTF-8" standalone="yes"?>
<Relationships xmlns="http://schemas.openxmlformats.org/package/2006/relationships"><Relationship Id="rId3" Type="http://schemas.openxmlformats.org/officeDocument/2006/relationships/hyperlink" Target="https://cattendee.abstractsonline.com/meeting/10899/session/395" TargetMode="External"/><Relationship Id="rId7" Type="http://schemas.openxmlformats.org/officeDocument/2006/relationships/image" Target="../media/image37.png"/><Relationship Id="rId2" Type="http://schemas.openxmlformats.org/officeDocument/2006/relationships/hyperlink" Target="https://investor.lilly.com/news-releases/news-release-details/tirzepatide-demonstrated-significant-and-superior-weight-loss" TargetMode="External"/><Relationship Id="rId1" Type="http://schemas.openxmlformats.org/officeDocument/2006/relationships/slideLayout" Target="../slideLayouts/slideLayout8.xml"/><Relationship Id="rId6" Type="http://schemas.openxmlformats.org/officeDocument/2006/relationships/hyperlink" Target="https://eppro02.ativ.me/web/page.php?page=IntHtml&amp;project=ADA24&amp;id=314" TargetMode="External"/><Relationship Id="rId5" Type="http://schemas.openxmlformats.org/officeDocument/2006/relationships/hyperlink" Target="https://clinicaltrials.gov/study/NCT04660643" TargetMode="External"/><Relationship Id="rId4" Type="http://schemas.openxmlformats.org/officeDocument/2006/relationships/hyperlink" Target="http://www.lilly.com/"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3" Type="http://schemas.openxmlformats.org/officeDocument/2006/relationships/hyperlink" Target="https://clinicaltrials.gov/study/NCT05024032" TargetMode="External"/><Relationship Id="rId2" Type="http://schemas.openxmlformats.org/officeDocument/2006/relationships/hyperlink" Target="http://www.lilly.com/" TargetMode="External"/><Relationship Id="rId1" Type="http://schemas.openxmlformats.org/officeDocument/2006/relationships/slideLayout" Target="../slideLayouts/slideLayout8.xml"/><Relationship Id="rId4" Type="http://schemas.openxmlformats.org/officeDocument/2006/relationships/hyperlink" Target="https://eppro02.ativ.me/web/page.php?page=Session&amp;project=ADA24&amp;id=P4211" TargetMode="External"/></Relationships>
</file>

<file path=ppt/slides/_rels/slide59.xml.rels><?xml version="1.0" encoding="UTF-8" standalone="yes"?>
<Relationships xmlns="http://schemas.openxmlformats.org/package/2006/relationships"><Relationship Id="rId8" Type="http://schemas.openxmlformats.org/officeDocument/2006/relationships/hyperlink" Target="https://investor.lilly.com/news-releases/news-release-details/tirzepatide-significantly-reduced-a1c-and-body-weight-people" TargetMode="External"/><Relationship Id="rId13" Type="http://schemas.openxmlformats.org/officeDocument/2006/relationships/hyperlink" Target="https://jamanetwork.com/journals/jama/fullarticle/2810386" TargetMode="External"/><Relationship Id="rId3" Type="http://schemas.openxmlformats.org/officeDocument/2006/relationships/hyperlink" Target="https://eppro02.ativ.me/web/page.php?page=IntHtml&amp;project=ADA24&amp;id=452" TargetMode="External"/><Relationship Id="rId7" Type="http://schemas.openxmlformats.org/officeDocument/2006/relationships/hyperlink" Target="https://www.clinicaltrials.gov/ct2/show/NCT03987919" TargetMode="External"/><Relationship Id="rId12" Type="http://schemas.openxmlformats.org/officeDocument/2006/relationships/hyperlink" Target="https://www.clinicaltrials.gov/ct2/show/NCT04039503" TargetMode="External"/><Relationship Id="rId2" Type="http://schemas.openxmlformats.org/officeDocument/2006/relationships/hyperlink" Target="http://www.lilly.com/" TargetMode="External"/><Relationship Id="rId1" Type="http://schemas.openxmlformats.org/officeDocument/2006/relationships/slideLayout" Target="../slideLayouts/slideLayout4.xml"/><Relationship Id="rId6" Type="http://schemas.openxmlformats.org/officeDocument/2006/relationships/hyperlink" Target="https://investor.lilly.com/news-releases/news-release-details/tirzepatide-achieved-superior-a1c-and-body-weight-reductions" TargetMode="External"/><Relationship Id="rId11" Type="http://schemas.openxmlformats.org/officeDocument/2006/relationships/hyperlink" Target="https://www.clinicaltrials.gov/ct2/show/NCT03730662" TargetMode="External"/><Relationship Id="rId5" Type="http://schemas.openxmlformats.org/officeDocument/2006/relationships/hyperlink" Target="https://www.clinicaltrials.gov/ct2/show/NCT03954834" TargetMode="External"/><Relationship Id="rId10" Type="http://schemas.openxmlformats.org/officeDocument/2006/relationships/hyperlink" Target="https://investor.lilly.com/news-releases/news-release-details/lillys-tirzepatide-achieves-all-primary-and-key-secondary-study" TargetMode="External"/><Relationship Id="rId4" Type="http://schemas.openxmlformats.org/officeDocument/2006/relationships/hyperlink" Target="https://investor.lilly.com/node/44111/pdf" TargetMode="External"/><Relationship Id="rId9" Type="http://schemas.openxmlformats.org/officeDocument/2006/relationships/hyperlink" Target="https://www.clinicaltrials.gov/ct2/show/NCT03882970" TargetMode="External"/><Relationship Id="rId14" Type="http://schemas.openxmlformats.org/officeDocument/2006/relationships/hyperlink" Target="https://clinicaltrials.gov/study/NCT04537923" TargetMode="External"/></Relationships>
</file>

<file path=ppt/slides/_rels/slide6.xml.rels><?xml version="1.0" encoding="UTF-8" standalone="yes"?>
<Relationships xmlns="http://schemas.openxmlformats.org/package/2006/relationships"><Relationship Id="rId8" Type="http://schemas.openxmlformats.org/officeDocument/2006/relationships/slide" Target="slide116.xml"/><Relationship Id="rId3" Type="http://schemas.openxmlformats.org/officeDocument/2006/relationships/slide" Target="slide108.xml"/><Relationship Id="rId7" Type="http://schemas.openxmlformats.org/officeDocument/2006/relationships/slide" Target="slide115.xml"/><Relationship Id="rId2" Type="http://schemas.openxmlformats.org/officeDocument/2006/relationships/slide" Target="slide107.xml"/><Relationship Id="rId1" Type="http://schemas.openxmlformats.org/officeDocument/2006/relationships/slideLayout" Target="../slideLayouts/slideLayout7.xml"/><Relationship Id="rId6" Type="http://schemas.openxmlformats.org/officeDocument/2006/relationships/slide" Target="slide111.xml"/><Relationship Id="rId5" Type="http://schemas.openxmlformats.org/officeDocument/2006/relationships/slide" Target="slide110.xml"/><Relationship Id="rId4" Type="http://schemas.openxmlformats.org/officeDocument/2006/relationships/slide" Target="slide109.xml"/></Relationships>
</file>

<file path=ppt/slides/_rels/slide60.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hyperlink" Target="https://www.clinicaltrials.gov/ct2/show/NCT04039503" TargetMode="External"/><Relationship Id="rId7" Type="http://schemas.openxmlformats.org/officeDocument/2006/relationships/hyperlink" Target="https://jamanetwork.com/journals/jama/fullarticle/2810386" TargetMode="External"/><Relationship Id="rId2" Type="http://schemas.openxmlformats.org/officeDocument/2006/relationships/hyperlink" Target="http://www.lilly.com/" TargetMode="External"/><Relationship Id="rId1" Type="http://schemas.openxmlformats.org/officeDocument/2006/relationships/slideLayout" Target="../slideLayouts/slideLayout4.xml"/><Relationship Id="rId6" Type="http://schemas.openxmlformats.org/officeDocument/2006/relationships/hyperlink" Target="https://investor.lilly.com/news-releases/news-release-details/tirzepatide-significantly-reduced-a1c-and-body-weight-people" TargetMode="External"/><Relationship Id="rId5" Type="http://schemas.openxmlformats.org/officeDocument/2006/relationships/hyperlink" Target="https://eppro02.ativ.me/web/page.php?page=session&amp;project=ADA24&amp;id=P3475" TargetMode="External"/><Relationship Id="rId4" Type="http://schemas.openxmlformats.org/officeDocument/2006/relationships/hyperlink" Target="https://clinicaltrials.gov/study/NCT04537923" TargetMode="External"/><Relationship Id="rId9" Type="http://schemas.openxmlformats.org/officeDocument/2006/relationships/image" Target="../media/image39.png"/></Relationships>
</file>

<file path=ppt/slides/_rels/slide61.xml.rels><?xml version="1.0" encoding="UTF-8" standalone="yes"?>
<Relationships xmlns="http://schemas.openxmlformats.org/package/2006/relationships"><Relationship Id="rId3" Type="http://schemas.openxmlformats.org/officeDocument/2006/relationships/hyperlink" Target="http://www.lilly.com/" TargetMode="External"/><Relationship Id="rId7" Type="http://schemas.openxmlformats.org/officeDocument/2006/relationships/hyperlink" Target="https://jamanetwork.com/journals/jama/fullarticle/2810386" TargetMode="External"/><Relationship Id="rId2" Type="http://schemas.openxmlformats.org/officeDocument/2006/relationships/hyperlink" Target="https://eppro02.ativ.me/web/page.php?page=session&amp;project=ADA24&amp;id=P3469" TargetMode="External"/><Relationship Id="rId1" Type="http://schemas.openxmlformats.org/officeDocument/2006/relationships/slideLayout" Target="../slideLayouts/slideLayout4.xml"/><Relationship Id="rId6" Type="http://schemas.openxmlformats.org/officeDocument/2006/relationships/hyperlink" Target="https://eppro02.ativ.me/web/page.php?page=session&amp;project=ADA24&amp;id=P3483" TargetMode="External"/><Relationship Id="rId5" Type="http://schemas.openxmlformats.org/officeDocument/2006/relationships/hyperlink" Target="https://www.clinicaltrials.gov/ct2/show/NCT04039503" TargetMode="External"/><Relationship Id="rId4" Type="http://schemas.openxmlformats.org/officeDocument/2006/relationships/hyperlink" Target="https://clinicaltrials.gov/study/NCT04537923" TargetMode="External"/></Relationships>
</file>

<file path=ppt/slides/_rels/slide62.xml.rels><?xml version="1.0" encoding="UTF-8" standalone="yes"?>
<Relationships xmlns="http://schemas.openxmlformats.org/package/2006/relationships"><Relationship Id="rId3" Type="http://schemas.openxmlformats.org/officeDocument/2006/relationships/hyperlink" Target="https://eppro02.ativ.me/web/page.php?page=session&amp;project=ADA24&amp;id=P3298" TargetMode="External"/><Relationship Id="rId2" Type="http://schemas.openxmlformats.org/officeDocument/2006/relationships/hyperlink" Target="http://www.lilly.com/" TargetMode="Externa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hyperlink" Target="https://eppro02.ativ.me/web/page.php?page=session&amp;project=ADA24&amp;id=P5209" TargetMode="External"/><Relationship Id="rId2" Type="http://schemas.openxmlformats.org/officeDocument/2006/relationships/hyperlink" Target="http://www.lilly.com/" TargetMode="External"/><Relationship Id="rId1" Type="http://schemas.openxmlformats.org/officeDocument/2006/relationships/slideLayout" Target="../slideLayouts/slideLayout8.xml"/><Relationship Id="rId4" Type="http://schemas.openxmlformats.org/officeDocument/2006/relationships/hyperlink" Target="https://clinicaltrials.gov/study/NCT04184622" TargetMode="External"/></Relationships>
</file>

<file path=ppt/slides/_rels/slide64.xml.rels><?xml version="1.0" encoding="UTF-8" standalone="yes"?>
<Relationships xmlns="http://schemas.openxmlformats.org/package/2006/relationships"><Relationship Id="rId3" Type="http://schemas.openxmlformats.org/officeDocument/2006/relationships/hyperlink" Target="https://eppro02.ativ.me/web/page.php?page=session&amp;project=ADA24&amp;id=P5074" TargetMode="External"/><Relationship Id="rId2" Type="http://schemas.openxmlformats.org/officeDocument/2006/relationships/hyperlink" Target="https://clinicaltrials.gov/study/NCT04184622" TargetMode="External"/><Relationship Id="rId1" Type="http://schemas.openxmlformats.org/officeDocument/2006/relationships/slideLayout" Target="../slideLayouts/slideLayout8.xml"/><Relationship Id="rId5" Type="http://schemas.openxmlformats.org/officeDocument/2006/relationships/image" Target="../media/image40.png"/><Relationship Id="rId4" Type="http://schemas.openxmlformats.org/officeDocument/2006/relationships/hyperlink" Target="https://eppro02.ativ.me/web/page.php?page=session&amp;project=ADA24&amp;id=P5075" TargetMode="External"/></Relationships>
</file>

<file path=ppt/slides/_rels/slide65.xml.rels><?xml version="1.0" encoding="UTF-8" standalone="yes"?>
<Relationships xmlns="http://schemas.openxmlformats.org/package/2006/relationships"><Relationship Id="rId3" Type="http://schemas.openxmlformats.org/officeDocument/2006/relationships/hyperlink" Target="https://www.hengrui.com/" TargetMode="External"/><Relationship Id="rId2" Type="http://schemas.openxmlformats.org/officeDocument/2006/relationships/hyperlink" Target="https://clinicaltrials.gov/study/NCT06396429" TargetMode="External"/><Relationship Id="rId1" Type="http://schemas.openxmlformats.org/officeDocument/2006/relationships/slideLayout" Target="../slideLayouts/slideLayout8.xml"/><Relationship Id="rId5" Type="http://schemas.openxmlformats.org/officeDocument/2006/relationships/hyperlink" Target="https://eppro02.ativ.me/web/page.php?page=session&amp;project=ADA24&amp;id=P4985" TargetMode="External"/><Relationship Id="rId4" Type="http://schemas.openxmlformats.org/officeDocument/2006/relationships/hyperlink" Target="https://clinicaltrials.gov/study/NCT05881837" TargetMode="External"/></Relationships>
</file>

<file path=ppt/slides/_rels/slide66.xml.rels><?xml version="1.0" encoding="UTF-8" standalone="yes"?>
<Relationships xmlns="http://schemas.openxmlformats.org/package/2006/relationships"><Relationship Id="rId3" Type="http://schemas.openxmlformats.org/officeDocument/2006/relationships/hyperlink" Target="https://clinicaltrials.gov/study/NCT06391710" TargetMode="External"/><Relationship Id="rId2" Type="http://schemas.openxmlformats.org/officeDocument/2006/relationships/hyperlink" Target="https://clinicaltrials.gov/study/NCT06287437" TargetMode="External"/><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3" Type="http://schemas.openxmlformats.org/officeDocument/2006/relationships/hyperlink" Target="https://clinicaltrials.gov/ct2/show/NCT06118021" TargetMode="External"/><Relationship Id="rId2" Type="http://schemas.openxmlformats.org/officeDocument/2006/relationships/hyperlink" Target="http://www.hansohpharma.com/en/news/512947.htm" TargetMode="External"/><Relationship Id="rId1" Type="http://schemas.openxmlformats.org/officeDocument/2006/relationships/slideLayout" Target="../slideLayouts/slideLayout4.xml"/><Relationship Id="rId6" Type="http://schemas.openxmlformats.org/officeDocument/2006/relationships/hyperlink" Target="https://eppro02.ativ.me/web/page.php?page=Session&amp;project=ADA24&amp;id=P5446" TargetMode="External"/><Relationship Id="rId5" Type="http://schemas.openxmlformats.org/officeDocument/2006/relationships/hyperlink" Target="https://clinicaltrials.gov/ct2/show/NCT06118008" TargetMode="External"/><Relationship Id="rId4" Type="http://schemas.openxmlformats.org/officeDocument/2006/relationships/hyperlink" Target="http://www.hansohpharma.com/en/news/512713.htm" TargetMode="External"/></Relationships>
</file>

<file path=ppt/slides/_rels/slide68.xml.rels><?xml version="1.0" encoding="UTF-8" standalone="yes"?>
<Relationships xmlns="http://schemas.openxmlformats.org/package/2006/relationships"><Relationship Id="rId3" Type="http://schemas.openxmlformats.org/officeDocument/2006/relationships/hyperlink" Target="https://www.boruiyiyao.com/en" TargetMode="External"/><Relationship Id="rId2" Type="http://schemas.openxmlformats.org/officeDocument/2006/relationships/hyperlink" Target="https://eppro02.ativ.me/web/page.php?page=session&amp;project=ADA24&amp;id=P3547" TargetMode="External"/><Relationship Id="rId1" Type="http://schemas.openxmlformats.org/officeDocument/2006/relationships/slideLayout" Target="../slideLayouts/slideLayout11.xml"/><Relationship Id="rId6" Type="http://schemas.openxmlformats.org/officeDocument/2006/relationships/hyperlink" Target="https://www.moomoo.com/news/post/28357296/borui-pharmaceutical-688166-sh-bgm0504-injection-is-a-glp-1?level=1&amp;data_ticket=1717512420658626" TargetMode="External"/><Relationship Id="rId5" Type="http://schemas.openxmlformats.org/officeDocument/2006/relationships/hyperlink" Target="https://synapse.patsnap.com/drug/cea3c99324d4403a99055f16d9316a48" TargetMode="External"/><Relationship Id="rId4" Type="http://schemas.openxmlformats.org/officeDocument/2006/relationships/hyperlink" Target="https://www.yicaiglobal.com/star50news/2023_10_136611913491643105292" TargetMode="External"/></Relationships>
</file>

<file path=ppt/slides/_rels/slide69.xml.rels><?xml version="1.0" encoding="UTF-8" standalone="yes"?>
<Relationships xmlns="http://schemas.openxmlformats.org/package/2006/relationships"><Relationship Id="rId8" Type="http://schemas.openxmlformats.org/officeDocument/2006/relationships/hyperlink" Target="https://eppro02.ativ.me/web/page.php?page=session&amp;project=ADA24&amp;id=P4998" TargetMode="External"/><Relationship Id="rId3" Type="http://schemas.openxmlformats.org/officeDocument/2006/relationships/hyperlink" Target="http://progen.co.kr/?page_id=1152&amp;ckattempt=1&amp;lang=en" TargetMode="External"/><Relationship Id="rId7" Type="http://schemas.openxmlformats.org/officeDocument/2006/relationships/hyperlink" Target="https://www.ranitherapeutics.com/" TargetMode="External"/><Relationship Id="rId2" Type="http://schemas.openxmlformats.org/officeDocument/2006/relationships/hyperlink" Target="https://eppro02.ativ.me/web/page.php?page=session&amp;project=ADA24&amp;id=P4983" TargetMode="External"/><Relationship Id="rId1" Type="http://schemas.openxmlformats.org/officeDocument/2006/relationships/slideLayout" Target="../slideLayouts/slideLayout8.xml"/><Relationship Id="rId6" Type="http://schemas.openxmlformats.org/officeDocument/2006/relationships/hyperlink" Target="https://progen.co.kr/?p=1463&amp;lang=en" TargetMode="External"/><Relationship Id="rId5" Type="http://schemas.openxmlformats.org/officeDocument/2006/relationships/hyperlink" Target="https://journals.lww.com/hep/abstract/2022/06000/a_glp_1_glp_2_receptor_dual_agonist_to_treat_nash_.20.aspx" TargetMode="External"/><Relationship Id="rId4" Type="http://schemas.openxmlformats.org/officeDocument/2006/relationships/hyperlink" Target="https://www.clinicaltrials.gov/study/NCT06309667" TargetMode="External"/><Relationship Id="rId9" Type="http://schemas.openxmlformats.org/officeDocument/2006/relationships/hyperlink" Target="https://progen.co.kr/?p=1432&amp;lang=en"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mailto:t2d@cv-rg.com?subject=conference%20question" TargetMode="External"/><Relationship Id="rId7" Type="http://schemas.openxmlformats.org/officeDocument/2006/relationships/hyperlink" Target="mailto:dys@cv-rg.com" TargetMode="External"/><Relationship Id="rId2" Type="http://schemas.openxmlformats.org/officeDocument/2006/relationships/hyperlink" Target="mailto:info@cv-rg.com" TargetMode="External"/><Relationship Id="rId1" Type="http://schemas.openxmlformats.org/officeDocument/2006/relationships/slideLayout" Target="../slideLayouts/slideLayout17.xml"/><Relationship Id="rId6" Type="http://schemas.openxmlformats.org/officeDocument/2006/relationships/hyperlink" Target="mailto:HF@cv-rg.com?subject=conference%20question" TargetMode="External"/><Relationship Id="rId5" Type="http://schemas.openxmlformats.org/officeDocument/2006/relationships/hyperlink" Target="mailto:ckd@cv-rg.com?subject=conference%20question" TargetMode="External"/><Relationship Id="rId4" Type="http://schemas.openxmlformats.org/officeDocument/2006/relationships/hyperlink" Target="mailto:mash@cv-rg.com?subject=conference%20question" TargetMode="External"/></Relationships>
</file>

<file path=ppt/slides/_rels/slide70.xml.rels><?xml version="1.0" encoding="UTF-8" standalone="yes"?>
<Relationships xmlns="http://schemas.openxmlformats.org/package/2006/relationships"><Relationship Id="rId3" Type="http://schemas.openxmlformats.org/officeDocument/2006/relationships/hyperlink" Target="https://www.qlbiopharm.com/" TargetMode="External"/><Relationship Id="rId2" Type="http://schemas.openxmlformats.org/officeDocument/2006/relationships/hyperlink" Target="https://eppro02.ativ.me/web/page.php?page=session&amp;project=ADA24&amp;id=P2717" TargetMode="Externa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8" Type="http://schemas.openxmlformats.org/officeDocument/2006/relationships/hyperlink" Target="https://clinicaltrials.gov/ct2/show/GLORY-1" TargetMode="External"/><Relationship Id="rId3" Type="http://schemas.openxmlformats.org/officeDocument/2006/relationships/hyperlink" Target="https://www.innoventbio.com/InvestorsAndMedia/PressReleaseDetail?key=428" TargetMode="External"/><Relationship Id="rId7" Type="http://schemas.openxmlformats.org/officeDocument/2006/relationships/hyperlink" Target="http://www.lilly.com/" TargetMode="External"/><Relationship Id="rId2" Type="http://schemas.openxmlformats.org/officeDocument/2006/relationships/hyperlink" Target="https://clinicaltrials.gov/study/NCT06124807" TargetMode="External"/><Relationship Id="rId1" Type="http://schemas.openxmlformats.org/officeDocument/2006/relationships/slideLayout" Target="../slideLayouts/slideLayout8.xml"/><Relationship Id="rId6" Type="http://schemas.openxmlformats.org/officeDocument/2006/relationships/hyperlink" Target="http://www.innoventbio.com/" TargetMode="External"/><Relationship Id="rId5" Type="http://schemas.openxmlformats.org/officeDocument/2006/relationships/hyperlink" Target="https://www.prnewswire.com/news-releases/innovents-first-new-drug-application-of-mazdutide-for-chronic-weight-management-has-been-accepted-by-the-nmpa-of-china-302055755.html" TargetMode="External"/><Relationship Id="rId4" Type="http://schemas.openxmlformats.org/officeDocument/2006/relationships/hyperlink" Target="https://clinicaltrials.gov/study/NCT05607680" TargetMode="External"/><Relationship Id="rId9" Type="http://schemas.openxmlformats.org/officeDocument/2006/relationships/hyperlink" Target="https://eppro02.ativ.me/web/page.php?page=session&amp;project=ADA24&amp;id=P4980" TargetMode="External"/></Relationships>
</file>

<file path=ppt/slides/_rels/slide72.xml.rels><?xml version="1.0" encoding="UTF-8" standalone="yes"?>
<Relationships xmlns="http://schemas.openxmlformats.org/package/2006/relationships"><Relationship Id="rId3" Type="http://schemas.openxmlformats.org/officeDocument/2006/relationships/hyperlink" Target="https://clinicaltrials.gov/study/NCT06164873" TargetMode="External"/><Relationship Id="rId2" Type="http://schemas.openxmlformats.org/officeDocument/2006/relationships/hyperlink" Target="https://www.prnewswire.com/news-releases/innovents-first-new-drug-application-of-mazdutide-for-chronic-weight-management-has-been-accepted-by-the-nmpa-of-china-302055755.html" TargetMode="External"/><Relationship Id="rId1" Type="http://schemas.openxmlformats.org/officeDocument/2006/relationships/slideLayout" Target="../slideLayouts/slideLayout8.xml"/><Relationship Id="rId4" Type="http://schemas.openxmlformats.org/officeDocument/2006/relationships/hyperlink" Target="https://clinicaltrials.gov/study/NCT06124807" TargetMode="External"/></Relationships>
</file>

<file path=ppt/slides/_rels/slide73.xml.rels><?xml version="1.0" encoding="UTF-8" standalone="yes"?>
<Relationships xmlns="http://schemas.openxmlformats.org/package/2006/relationships"><Relationship Id="rId3" Type="http://schemas.openxmlformats.org/officeDocument/2006/relationships/hyperlink" Target="http://www.lilly.com/" TargetMode="External"/><Relationship Id="rId2" Type="http://schemas.openxmlformats.org/officeDocument/2006/relationships/hyperlink" Target="http://www.innoventbio.com/" TargetMode="External"/><Relationship Id="rId1" Type="http://schemas.openxmlformats.org/officeDocument/2006/relationships/slideLayout" Target="../slideLayouts/slideLayout12.xml"/><Relationship Id="rId5" Type="http://schemas.openxmlformats.org/officeDocument/2006/relationships/hyperlink" Target="https://eppro02.ativ.me/web/page.php?page=session&amp;project=ADA24&amp;id=P4981" TargetMode="External"/><Relationship Id="rId4" Type="http://schemas.openxmlformats.org/officeDocument/2006/relationships/hyperlink" Target="https://clinicaltrials.gov/ct2/show/GLORY-1" TargetMode="External"/></Relationships>
</file>

<file path=ppt/slides/_rels/slide74.xml.rels><?xml version="1.0" encoding="UTF-8" standalone="yes"?>
<Relationships xmlns="http://schemas.openxmlformats.org/package/2006/relationships"><Relationship Id="rId8" Type="http://schemas.openxmlformats.org/officeDocument/2006/relationships/hyperlink" Target="https://clinicaltrials.gov/study/NCT04904913" TargetMode="External"/><Relationship Id="rId3" Type="http://schemas.openxmlformats.org/officeDocument/2006/relationships/hyperlink" Target="https://www.innoventbio.com/InvestorsAndMedia/PressReleaseDetail?key=388" TargetMode="External"/><Relationship Id="rId7" Type="http://schemas.openxmlformats.org/officeDocument/2006/relationships/hyperlink" Target="http://www.lilly.com/" TargetMode="External"/><Relationship Id="rId2" Type="http://schemas.openxmlformats.org/officeDocument/2006/relationships/hyperlink" Target="https://www.prnewswire.com/news-releases/innovents-first-new-drug-application-of-mazdutide-for-chronic-weight-management-has-been-accepted-by-the-nmpa-of-china-302055755.html" TargetMode="External"/><Relationship Id="rId1" Type="http://schemas.openxmlformats.org/officeDocument/2006/relationships/slideLayout" Target="../slideLayouts/slideLayout8.xml"/><Relationship Id="rId6" Type="http://schemas.openxmlformats.org/officeDocument/2006/relationships/hyperlink" Target="http://www.innoventbio.com/" TargetMode="External"/><Relationship Id="rId5" Type="http://schemas.openxmlformats.org/officeDocument/2006/relationships/hyperlink" Target="https://clinicaltrials.gov/study/NCT06164873" TargetMode="External"/><Relationship Id="rId4" Type="http://schemas.openxmlformats.org/officeDocument/2006/relationships/hyperlink" Target="https://www.innoventbio.com/InvestorsAndMedia/PressReleaseDetail?key=407" TargetMode="External"/><Relationship Id="rId9" Type="http://schemas.openxmlformats.org/officeDocument/2006/relationships/hyperlink" Target="https://eppro02.ativ.me/web/page.php?page=Session&amp;project=ADA24&amp;id=P4990" TargetMode="External"/></Relationships>
</file>

<file path=ppt/slides/_rels/slide75.xml.rels><?xml version="1.0" encoding="UTF-8" standalone="yes"?>
<Relationships xmlns="http://schemas.openxmlformats.org/package/2006/relationships"><Relationship Id="rId3" Type="http://schemas.openxmlformats.org/officeDocument/2006/relationships/hyperlink" Target="https://clinicaltrials.gov/study/NCT05295875" TargetMode="External"/><Relationship Id="rId2" Type="http://schemas.openxmlformats.org/officeDocument/2006/relationships/hyperlink" Target="https://clinicaltrials.gov/study/NCT05989711" TargetMode="External"/><Relationship Id="rId1" Type="http://schemas.openxmlformats.org/officeDocument/2006/relationships/slideLayout" Target="../slideLayouts/slideLayout8.xml"/><Relationship Id="rId6" Type="http://schemas.openxmlformats.org/officeDocument/2006/relationships/hyperlink" Target="https://eppro02.ativ.me/web/page.php?page=session&amp;project=ADA24&amp;id=P2257" TargetMode="External"/><Relationship Id="rId5" Type="http://schemas.openxmlformats.org/officeDocument/2006/relationships/hyperlink" Target="http://www.altimmune.com/" TargetMode="External"/><Relationship Id="rId4" Type="http://schemas.openxmlformats.org/officeDocument/2006/relationships/hyperlink" Target="https://ir.altimmune.com/news-releases/news-release-details/altimmune-announces-positive-topline-results-momentum-48-week"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3" Type="http://schemas.openxmlformats.org/officeDocument/2006/relationships/hyperlink" Target="https://www.clinicaltrials.gov/study/NCT04561245" TargetMode="External"/><Relationship Id="rId2" Type="http://schemas.openxmlformats.org/officeDocument/2006/relationships/hyperlink" Target="http://www.altimmune.com/" TargetMode="External"/><Relationship Id="rId1" Type="http://schemas.openxmlformats.org/officeDocument/2006/relationships/slideLayout" Target="../slideLayouts/slideLayout8.xml"/><Relationship Id="rId4" Type="http://schemas.openxmlformats.org/officeDocument/2006/relationships/hyperlink" Target="https://eppro02.ativ.me/web/page.php?page=session&amp;project=ADA24&amp;id=P2263" TargetMode="External"/></Relationships>
</file>

<file path=ppt/slides/_rels/slide78.xml.rels><?xml version="1.0" encoding="UTF-8" standalone="yes"?>
<Relationships xmlns="http://schemas.openxmlformats.org/package/2006/relationships"><Relationship Id="rId3" Type="http://schemas.openxmlformats.org/officeDocument/2006/relationships/hyperlink" Target="https://clinicaltrials.gov/study/NCT06077864" TargetMode="External"/><Relationship Id="rId2" Type="http://schemas.openxmlformats.org/officeDocument/2006/relationships/hyperlink" Target="https://eppro02.ativ.me/web/page.php?page=Session&amp;project=ADA24&amp;id=P4174" TargetMode="External"/><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3" Type="http://schemas.openxmlformats.org/officeDocument/2006/relationships/hyperlink" Target="https://clinicaltrials.gov/study/NCT06252220" TargetMode="External"/><Relationship Id="rId2" Type="http://schemas.openxmlformats.org/officeDocument/2006/relationships/hyperlink" Target="https://eppro02.ativ.me/web/page.php?page=session&amp;project=ADA24&amp;id=P5183" TargetMode="External"/><Relationship Id="rId1" Type="http://schemas.openxmlformats.org/officeDocument/2006/relationships/slideLayout" Target="../slideLayouts/slideLayout8.xml"/><Relationship Id="rId4" Type="http://schemas.openxmlformats.org/officeDocument/2006/relationships/hyperlink" Target="https://www.neurobopharma.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hyperlink" Target="https://www.lilly.com/" TargetMode="External"/><Relationship Id="rId7" Type="http://schemas.openxmlformats.org/officeDocument/2006/relationships/hyperlink" Target="https://eppro02.ativ.me/web/page.php?page=session&amp;project=ADA24&amp;id=P2261" TargetMode="External"/><Relationship Id="rId2" Type="http://schemas.openxmlformats.org/officeDocument/2006/relationships/hyperlink" Target="https://www.thelancet.com/journals/lancet/article/PIIS0140-6736(23)01053-X/fulltext" TargetMode="External"/><Relationship Id="rId1" Type="http://schemas.openxmlformats.org/officeDocument/2006/relationships/slideLayout" Target="../slideLayouts/slideLayout11.xml"/><Relationship Id="rId6" Type="http://schemas.openxmlformats.org/officeDocument/2006/relationships/hyperlink" Target="https://t1dexchange.org/registry/" TargetMode="External"/><Relationship Id="rId5" Type="http://schemas.openxmlformats.org/officeDocument/2006/relationships/hyperlink" Target="http://clinicaltrials.gov/study/NCT04881760" TargetMode="External"/><Relationship Id="rId4" Type="http://schemas.openxmlformats.org/officeDocument/2006/relationships/hyperlink" Target="http://clinicaltrials.gov/study/NCT04867785" TargetMode="External"/></Relationships>
</file>

<file path=ppt/slides/_rels/slide81.xml.rels><?xml version="1.0" encoding="UTF-8" standalone="yes"?>
<Relationships xmlns="http://schemas.openxmlformats.org/package/2006/relationships"><Relationship Id="rId8" Type="http://schemas.openxmlformats.org/officeDocument/2006/relationships/hyperlink" Target="https://eppro02.ativ.me/web/page.php?page=session&amp;project=ADA24&amp;id=P3480" TargetMode="External"/><Relationship Id="rId3" Type="http://schemas.openxmlformats.org/officeDocument/2006/relationships/hyperlink" Target="https://clinicaltrials.gov/study/NCT05936151" TargetMode="External"/><Relationship Id="rId7" Type="http://schemas.openxmlformats.org/officeDocument/2006/relationships/hyperlink" Target="https://t1dexchange.org/registry/" TargetMode="External"/><Relationship Id="rId2" Type="http://schemas.openxmlformats.org/officeDocument/2006/relationships/hyperlink" Target="https://clinicaltrials.gov/study/NCT06383390" TargetMode="External"/><Relationship Id="rId1" Type="http://schemas.openxmlformats.org/officeDocument/2006/relationships/slideLayout" Target="../slideLayouts/slideLayout11.xml"/><Relationship Id="rId6" Type="http://schemas.openxmlformats.org/officeDocument/2006/relationships/hyperlink" Target="http://clinicaltrials.gov/study/NCT04881760" TargetMode="External"/><Relationship Id="rId5" Type="http://schemas.openxmlformats.org/officeDocument/2006/relationships/hyperlink" Target="http://clinicaltrials.gov/study/NCT04867785" TargetMode="External"/><Relationship Id="rId4" Type="http://schemas.openxmlformats.org/officeDocument/2006/relationships/hyperlink" Target="https://www.lilly.com/" TargetMode="External"/></Relationships>
</file>

<file path=ppt/slides/_rels/slide82.xml.rels><?xml version="1.0" encoding="UTF-8" standalone="yes"?>
<Relationships xmlns="http://schemas.openxmlformats.org/package/2006/relationships"><Relationship Id="rId3" Type="http://schemas.openxmlformats.org/officeDocument/2006/relationships/hyperlink" Target="https://www.lilly.com/" TargetMode="External"/><Relationship Id="rId2" Type="http://schemas.openxmlformats.org/officeDocument/2006/relationships/hyperlink" Target="http://clinicaltrials.gov/study/NCT05929079" TargetMode="External"/><Relationship Id="rId1" Type="http://schemas.openxmlformats.org/officeDocument/2006/relationships/slideLayout" Target="../slideLayouts/slideLayout8.xml"/><Relationship Id="rId5" Type="http://schemas.openxmlformats.org/officeDocument/2006/relationships/hyperlink" Target="https://eppro02.ativ.me/web/page.php?page=session&amp;project=ADA24&amp;id=P2269" TargetMode="External"/><Relationship Id="rId4" Type="http://schemas.openxmlformats.org/officeDocument/2006/relationships/hyperlink" Target="https://clinicaltrials.gov/study/NCT04881760" TargetMode="External"/></Relationships>
</file>

<file path=ppt/slides/_rels/slide83.xml.rels><?xml version="1.0" encoding="UTF-8" standalone="yes"?>
<Relationships xmlns="http://schemas.openxmlformats.org/package/2006/relationships"><Relationship Id="rId3" Type="http://schemas.openxmlformats.org/officeDocument/2006/relationships/hyperlink" Target="https://eppro02.ativ.me/web/page.php?page=session&amp;project=ADA24&amp;id=P3525" TargetMode="External"/><Relationship Id="rId7" Type="http://schemas.openxmlformats.org/officeDocument/2006/relationships/hyperlink" Target="https://clinicaltrials.gov/study/NCT06481098" TargetMode="External"/><Relationship Id="rId2" Type="http://schemas.openxmlformats.org/officeDocument/2006/relationships/hyperlink" Target="https://eppro02.ativ.me/web/page.php?page=session&amp;project=ADA24&amp;id=P3502" TargetMode="External"/><Relationship Id="rId1" Type="http://schemas.openxmlformats.org/officeDocument/2006/relationships/slideLayout" Target="../slideLayouts/slideLayout10.xml"/><Relationship Id="rId6" Type="http://schemas.openxmlformats.org/officeDocument/2006/relationships/hyperlink" Target="https://hanmipharm.com/science/pipeline/focused/hm15275.hm" TargetMode="External"/><Relationship Id="rId5" Type="http://schemas.openxmlformats.org/officeDocument/2006/relationships/hyperlink" Target="https://www.hanmipharm.com/science/pipeline/innovative-rnd-pipeline.hm" TargetMode="External"/><Relationship Id="rId4" Type="http://schemas.openxmlformats.org/officeDocument/2006/relationships/hyperlink" Target="https://eppro02.ativ.me/web/page.php?page=session&amp;project=ADA24&amp;id=P4996" TargetMode="External"/></Relationships>
</file>

<file path=ppt/slides/_rels/slide84.xml.rels><?xml version="1.0" encoding="UTF-8" standalone="yes"?>
<Relationships xmlns="http://schemas.openxmlformats.org/package/2006/relationships"><Relationship Id="rId3" Type="http://schemas.openxmlformats.org/officeDocument/2006/relationships/hyperlink" Target="https://eppro02.ativ.me/web/page.php?page=session&amp;project=ADA24&amp;id=P2719" TargetMode="External"/><Relationship Id="rId2" Type="http://schemas.openxmlformats.org/officeDocument/2006/relationships/hyperlink" Target="https://eppro02.ativ.me/web/page.php?page=session&amp;project=ADA24&amp;id=P2718" TargetMode="External"/><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3" Type="http://schemas.openxmlformats.org/officeDocument/2006/relationships/hyperlink" Target="https://www.biomedind.com/pipeline.html" TargetMode="External"/><Relationship Id="rId7" Type="http://schemas.openxmlformats.org/officeDocument/2006/relationships/hyperlink" Target="https://www.biomedind.com/NA-931.html" TargetMode="External"/><Relationship Id="rId2" Type="http://schemas.openxmlformats.org/officeDocument/2006/relationships/hyperlink" Target="https://eppro02.ativ.me/web/page.php?page=IntHtml&amp;project=ADA24&amp;id=1979" TargetMode="External"/><Relationship Id="rId1" Type="http://schemas.openxmlformats.org/officeDocument/2006/relationships/slideLayout" Target="../slideLayouts/slideLayout13.xml"/><Relationship Id="rId6" Type="http://schemas.openxmlformats.org/officeDocument/2006/relationships/hyperlink" Target="https://www.biomedind.com/quadruple.html" TargetMode="External"/><Relationship Id="rId5" Type="http://schemas.openxmlformats.org/officeDocument/2006/relationships/hyperlink" Target="https://www.biomedind.com/publication.html" TargetMode="External"/><Relationship Id="rId4" Type="http://schemas.openxmlformats.org/officeDocument/2006/relationships/hyperlink" Target="https://www.biomedind.com/news-NA-931-triple.html" TargetMode="External"/></Relationships>
</file>

<file path=ppt/slides/_rels/slide86.xml.rels><?xml version="1.0" encoding="UTF-8" standalone="yes"?>
<Relationships xmlns="http://schemas.openxmlformats.org/package/2006/relationships"><Relationship Id="rId3" Type="http://schemas.openxmlformats.org/officeDocument/2006/relationships/hyperlink" Target="https://www.lilly.com/" TargetMode="External"/><Relationship Id="rId2" Type="http://schemas.openxmlformats.org/officeDocument/2006/relationships/hyperlink" Target="https://clinicaltrials.gov/ct2/show/NCT05275400" TargetMode="External"/><Relationship Id="rId1" Type="http://schemas.openxmlformats.org/officeDocument/2006/relationships/slideLayout" Target="../slideLayouts/slideLayout4.xml"/><Relationship Id="rId5" Type="http://schemas.openxmlformats.org/officeDocument/2006/relationships/hyperlink" Target="https://eppro02.ativ.me/web/page.php?page=session&amp;project=ADA24&amp;id=P3028" TargetMode="External"/><Relationship Id="rId4" Type="http://schemas.openxmlformats.org/officeDocument/2006/relationships/hyperlink" Target="https://clinicaltrials.gov/ct2/show/NCT04957914" TargetMode="External"/></Relationships>
</file>

<file path=ppt/slides/_rels/slide87.xml.rels><?xml version="1.0" encoding="UTF-8" standalone="yes"?>
<Relationships xmlns="http://schemas.openxmlformats.org/package/2006/relationships"><Relationship Id="rId3" Type="http://schemas.openxmlformats.org/officeDocument/2006/relationships/hyperlink" Target="https://clinicaltrials.gov/ct2/show/NCT05615532" TargetMode="External"/><Relationship Id="rId2" Type="http://schemas.openxmlformats.org/officeDocument/2006/relationships/hyperlink" Target="https://www.lilly.com/" TargetMode="External"/><Relationship Id="rId1" Type="http://schemas.openxmlformats.org/officeDocument/2006/relationships/slideLayout" Target="../slideLayouts/slideLayout4.xml"/><Relationship Id="rId4" Type="http://schemas.openxmlformats.org/officeDocument/2006/relationships/hyperlink" Target="https://eppro02.ativ.me/web/page.php?page=session&amp;project=ADA24&amp;id=P3035" TargetMode="External"/></Relationships>
</file>

<file path=ppt/slides/_rels/slide88.xml.rels><?xml version="1.0" encoding="UTF-8" standalone="yes"?>
<Relationships xmlns="http://schemas.openxmlformats.org/package/2006/relationships"><Relationship Id="rId3" Type="http://schemas.openxmlformats.org/officeDocument/2006/relationships/hyperlink" Target="https://www.ganleediabetes.com/pipeline/" TargetMode="External"/><Relationship Id="rId2" Type="http://schemas.openxmlformats.org/officeDocument/2006/relationships/hyperlink" Target="https://eppro02.ativ.me/web/page.php?page=session&amp;project=ADA24&amp;id=P3029" TargetMode="External"/><Relationship Id="rId1" Type="http://schemas.openxmlformats.org/officeDocument/2006/relationships/slideLayout" Target="../slideLayouts/slideLayout3.xml"/><Relationship Id="rId6" Type="http://schemas.openxmlformats.org/officeDocument/2006/relationships/hyperlink" Target="https://clinicaltrials.gov/study/NCT06202079" TargetMode="External"/><Relationship Id="rId5" Type="http://schemas.openxmlformats.org/officeDocument/2006/relationships/hyperlink" Target="https://eppro02.ativ.me/web/page.php?page=session&amp;project=ADA24&amp;id=P3033" TargetMode="External"/><Relationship Id="rId4" Type="http://schemas.openxmlformats.org/officeDocument/2006/relationships/hyperlink" Target="https://clinicaltrials.gov/study/NCT06199505" TargetMode="External"/></Relationships>
</file>

<file path=ppt/slides/_rels/slide89.xml.rels><?xml version="1.0" encoding="UTF-8" standalone="yes"?>
<Relationships xmlns="http://schemas.openxmlformats.org/package/2006/relationships"><Relationship Id="rId3" Type="http://schemas.openxmlformats.org/officeDocument/2006/relationships/hyperlink" Target="https://eppro02.ativ.me/web/page.php?page=Session&amp;project=ADA24&amp;id=P3042&amp;" TargetMode="External"/><Relationship Id="rId2" Type="http://schemas.openxmlformats.org/officeDocument/2006/relationships/hyperlink" Target="https://eppro02.ativ.me/web/page.php?page=session&amp;project=ADA24&amp;id=P3041"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hyperlink" Target="https://www.astrazeneca.com/media-centre/press-releases/2024/farxiga-approved-in-the-us-for-the-treatment-of-paediatric-type-2-diabetes.html" TargetMode="External"/><Relationship Id="rId13" Type="http://schemas.openxmlformats.org/officeDocument/2006/relationships/hyperlink" Target="https://www.nejm.org/doi/full/10.1056/NEJMoa2308743" TargetMode="External"/><Relationship Id="rId18" Type="http://schemas.openxmlformats.org/officeDocument/2006/relationships/hyperlink" Target="https://investors.bettertx.com/news-releases/news-release-details/better-therapeutics-receives-fda-authorization-aspyrerxtm-treat" TargetMode="External"/><Relationship Id="rId3" Type="http://schemas.openxmlformats.org/officeDocument/2006/relationships/hyperlink" Target="https://clinicaltrials.gov/study/NCT03574597" TargetMode="External"/><Relationship Id="rId21" Type="http://schemas.openxmlformats.org/officeDocument/2006/relationships/hyperlink" Target="https://www.nejm.org/doi/full/10.1056/NEJMoa2401943" TargetMode="External"/><Relationship Id="rId7" Type="http://schemas.openxmlformats.org/officeDocument/2006/relationships/hyperlink" Target="https://clinicaltrials.gov/ct2/show/NCT04657003" TargetMode="External"/><Relationship Id="rId12" Type="http://schemas.openxmlformats.org/officeDocument/2006/relationships/hyperlink" Target="https://www.novonordisk.ca/content/dam/nncorp/ca/en/press-releases/2024/awiqli-launch-press-release-june-14-2024.pdf" TargetMode="External"/><Relationship Id="rId17" Type="http://schemas.openxmlformats.org/officeDocument/2006/relationships/hyperlink" Target="https://www.senseonics.com/investor-relations/news-releases/2024/04-30-2024-120116563" TargetMode="External"/><Relationship Id="rId2" Type="http://schemas.openxmlformats.org/officeDocument/2006/relationships/hyperlink" Target="https://clinicaltrials.gov/study/NCT03819153" TargetMode="External"/><Relationship Id="rId16" Type="http://schemas.openxmlformats.org/officeDocument/2006/relationships/hyperlink" Target="https://www.fiercebiotech.com/medtech/abbott-claims-fda-clearances-pair-over-counter-diabetes-trackers" TargetMode="External"/><Relationship Id="rId20" Type="http://schemas.openxmlformats.org/officeDocument/2006/relationships/hyperlink" Target="https://www.nejm.org/doi/full/10.1056/NEJMoa2309000" TargetMode="External"/><Relationship Id="rId1" Type="http://schemas.openxmlformats.org/officeDocument/2006/relationships/slideLayout" Target="../slideLayouts/slideLayout6.xml"/><Relationship Id="rId6" Type="http://schemas.openxmlformats.org/officeDocument/2006/relationships/hyperlink" Target="http://clinicaltrials.gov/study/NCT04184622" TargetMode="External"/><Relationship Id="rId11" Type="http://schemas.openxmlformats.org/officeDocument/2006/relationships/hyperlink" Target="https://clinicaltrials.gov/study/NCT03429543" TargetMode="External"/><Relationship Id="rId5" Type="http://schemas.openxmlformats.org/officeDocument/2006/relationships/hyperlink" Target="https://www.fda.gov/news-events/press-announcements/fda-approves-new-medication-chronic-weight-management" TargetMode="External"/><Relationship Id="rId15" Type="http://schemas.openxmlformats.org/officeDocument/2006/relationships/hyperlink" Target="https://www.fiercebiotech.com/medtech/fda-clears-first-over-counter-wearable-glucose-tracker-dexcoms-stelo?utm_medium=email&amp;utm_source=nl&amp;utm_campaign=LS-NL-FierceMedTech&amp;oly_enc_id=2237D9704001C5W" TargetMode="External"/><Relationship Id="rId23" Type="http://schemas.openxmlformats.org/officeDocument/2006/relationships/hyperlink" Target="https://eppro02.ativ.me/web/page.php?page=session&amp;project=ADA24&amp;id=P1623" TargetMode="External"/><Relationship Id="rId10" Type="http://schemas.openxmlformats.org/officeDocument/2006/relationships/hyperlink" Target="https://www.fda.gov/news-events/press-announcements/fda-approves-new-class-medicines-treat-pediatric-type-2-diabetes#:~:text=Empagliflozin%2C%20when%20used%20as%20a,in%20adults%20with%20heart%20failure." TargetMode="External"/><Relationship Id="rId19" Type="http://schemas.openxmlformats.org/officeDocument/2006/relationships/hyperlink" Target="https://www.fda.gov/news-events/press-announcements/fda-approves-first-treatment-patients-liver-scarring-due-fatty-liver-disease" TargetMode="External"/><Relationship Id="rId4" Type="http://schemas.openxmlformats.org/officeDocument/2006/relationships/hyperlink" Target="https://clinicaltrials.gov/study/NCT04788511" TargetMode="External"/><Relationship Id="rId9" Type="http://schemas.openxmlformats.org/officeDocument/2006/relationships/hyperlink" Target="https://clinicaltrials.gov/ct2/show/NCT03199053" TargetMode="External"/><Relationship Id="rId14" Type="http://schemas.openxmlformats.org/officeDocument/2006/relationships/hyperlink" Target="https://www.fda.gov/news-events/press-announcements/fda-approves-first-cellular-therapy-treat-patients-type-1-diabetes" TargetMode="External"/><Relationship Id="rId22" Type="http://schemas.openxmlformats.org/officeDocument/2006/relationships/hyperlink" Target="https://clinicaltrials.gov/study/NCT04771273" TargetMode="External"/></Relationships>
</file>

<file path=ppt/slides/_rels/slide90.xml.rels><?xml version="1.0" encoding="UTF-8" standalone="yes"?>
<Relationships xmlns="http://schemas.openxmlformats.org/package/2006/relationships"><Relationship Id="rId3" Type="http://schemas.openxmlformats.org/officeDocument/2006/relationships/hyperlink" Target="http://www.regeneron.com/" TargetMode="External"/><Relationship Id="rId2" Type="http://schemas.openxmlformats.org/officeDocument/2006/relationships/hyperlink" Target="https://clinicaltrials.gov/study/NCT06299098" TargetMode="External"/><Relationship Id="rId1" Type="http://schemas.openxmlformats.org/officeDocument/2006/relationships/slideLayout" Target="../slideLayouts/slideLayout8.xml"/><Relationship Id="rId5" Type="http://schemas.openxmlformats.org/officeDocument/2006/relationships/hyperlink" Target="https://eppro02.ativ.me/web/page.php?page=session&amp;project=ADA24&amp;id=P2275" TargetMode="External"/><Relationship Id="rId4" Type="http://schemas.openxmlformats.org/officeDocument/2006/relationships/hyperlink" Target="https://clinicaltrials.gov/ct2/show/NCT02943239" TargetMode="External"/></Relationships>
</file>

<file path=ppt/slides/_rels/slide91.xml.rels><?xml version="1.0" encoding="UTF-8" standalone="yes"?>
<Relationships xmlns="http://schemas.openxmlformats.org/package/2006/relationships"><Relationship Id="rId2" Type="http://schemas.openxmlformats.org/officeDocument/2006/relationships/hyperlink" Target="https://clinicaltrials.gov/study/NCT06299098" TargetMode="External"/><Relationship Id="rId1" Type="http://schemas.openxmlformats.org/officeDocument/2006/relationships/slideLayout" Target="../slideLayouts/slideLayout8.xml"/></Relationships>
</file>

<file path=ppt/slides/_rels/slide92.xml.rels><?xml version="1.0" encoding="UTF-8" standalone="yes"?>
<Relationships xmlns="http://schemas.openxmlformats.org/package/2006/relationships"><Relationship Id="rId3" Type="http://schemas.openxmlformats.org/officeDocument/2006/relationships/hyperlink" Target="https://35pharma.com/" TargetMode="External"/><Relationship Id="rId2" Type="http://schemas.openxmlformats.org/officeDocument/2006/relationships/hyperlink" Target="https://eppro02.ativ.me/web/page.php?page=session&amp;project=ADA24&amp;id=P2721" TargetMode="External"/><Relationship Id="rId1" Type="http://schemas.openxmlformats.org/officeDocument/2006/relationships/slideLayout" Target="../slideLayouts/slideLayout8.xml"/><Relationship Id="rId6" Type="http://schemas.openxmlformats.org/officeDocument/2006/relationships/hyperlink" Target="https://investors.scholarrock.com/static-files/3785f22c-a5ca-4135-9de0-b05e0fe987df" TargetMode="External"/><Relationship Id="rId5" Type="http://schemas.openxmlformats.org/officeDocument/2006/relationships/hyperlink" Target="http://www.scholarrock.com/" TargetMode="External"/><Relationship Id="rId4" Type="http://schemas.openxmlformats.org/officeDocument/2006/relationships/hyperlink" Target="https://eppro02.ativ.me/web/page.php?page=session&amp;project=ADA24&amp;id=P2722" TargetMode="External"/></Relationships>
</file>

<file path=ppt/slides/_rels/slide93.xml.rels><?xml version="1.0" encoding="UTF-8" standalone="yes"?>
<Relationships xmlns="http://schemas.openxmlformats.org/package/2006/relationships"><Relationship Id="rId3" Type="http://schemas.openxmlformats.org/officeDocument/2006/relationships/hyperlink" Target="https://www.biohaven.com/" TargetMode="External"/><Relationship Id="rId2" Type="http://schemas.openxmlformats.org/officeDocument/2006/relationships/hyperlink" Target="https://eppro02.ativ.me/web/page.php?page=session&amp;project=ADA24&amp;id=P5178" TargetMode="External"/><Relationship Id="rId1" Type="http://schemas.openxmlformats.org/officeDocument/2006/relationships/slideLayout" Target="../slideLayouts/slideLayout8.xml"/><Relationship Id="rId5" Type="http://schemas.openxmlformats.org/officeDocument/2006/relationships/hyperlink" Target="https://ir.biohaven.com/news-releases/news-release-details/biohaven-showcases-broad-innovative-portfolio-and-pipeline" TargetMode="External"/><Relationship Id="rId4" Type="http://schemas.openxmlformats.org/officeDocument/2006/relationships/hyperlink" Target="https://www.biohaven.com/pipeline/" TargetMode="External"/></Relationships>
</file>

<file path=ppt/slides/_rels/slide94.xml.rels><?xml version="1.0" encoding="UTF-8" standalone="yes"?>
<Relationships xmlns="http://schemas.openxmlformats.org/package/2006/relationships"><Relationship Id="rId3" Type="http://schemas.openxmlformats.org/officeDocument/2006/relationships/hyperlink" Target="https://atrogi.com/" TargetMode="External"/><Relationship Id="rId2" Type="http://schemas.openxmlformats.org/officeDocument/2006/relationships/hyperlink" Target="https://eppro02.ativ.me/web/page.php?page=session&amp;project=ADA24&amp;id=P5007" TargetMode="External"/><Relationship Id="rId1" Type="http://schemas.openxmlformats.org/officeDocument/2006/relationships/slideLayout" Target="../slideLayouts/slideLayout4.xml"/><Relationship Id="rId4" Type="http://schemas.openxmlformats.org/officeDocument/2006/relationships/hyperlink" Target="https://clinicaltrials.gov/study/NCT06432673" TargetMode="External"/></Relationships>
</file>

<file path=ppt/slides/_rels/slide95.xml.rels><?xml version="1.0" encoding="UTF-8" standalone="yes"?>
<Relationships xmlns="http://schemas.openxmlformats.org/package/2006/relationships"><Relationship Id="rId2" Type="http://schemas.openxmlformats.org/officeDocument/2006/relationships/hyperlink" Target="https://eppro02.ativ.me/web/page.php?page=session&amp;project=ADA24&amp;id=P4076" TargetMode="External"/><Relationship Id="rId1" Type="http://schemas.openxmlformats.org/officeDocument/2006/relationships/slideLayout" Target="../slideLayouts/slideLayout11.xml"/></Relationships>
</file>

<file path=ppt/slides/_rels/slide96.xml.rels><?xml version="1.0" encoding="UTF-8" standalone="yes"?>
<Relationships xmlns="http://schemas.openxmlformats.org/package/2006/relationships"><Relationship Id="rId3" Type="http://schemas.openxmlformats.org/officeDocument/2006/relationships/hyperlink" Target="http://www.cv-rg.com/login" TargetMode="External"/><Relationship Id="rId7" Type="http://schemas.openxmlformats.org/officeDocument/2006/relationships/hyperlink" Target="https://www.zealandpharma.com/media/kiioen11/zealand-pharma_petrelintide-part-2-mad-16-week-trial_conference-call-20-june-2024.pdf" TargetMode="External"/><Relationship Id="rId2" Type="http://schemas.openxmlformats.org/officeDocument/2006/relationships/hyperlink" Target="https://www.globenewswire.com/en/news-release/2023/03/28/2635429/0/en/Zealand-Pharma-Announces-Positive-Phase-1-Clinical-Results-with-Amylin-Analogue-ZP8396.html" TargetMode="External"/><Relationship Id="rId1" Type="http://schemas.openxmlformats.org/officeDocument/2006/relationships/slideLayout" Target="../slideLayouts/slideLayout8.xml"/><Relationship Id="rId6" Type="http://schemas.openxmlformats.org/officeDocument/2006/relationships/hyperlink" Target="https://eppro02.ativ.me/web/page.php?page=Session&amp;project=ADA24&amp;id=P4207" TargetMode="External"/><Relationship Id="rId5" Type="http://schemas.openxmlformats.org/officeDocument/2006/relationships/hyperlink" Target="https://clinicaltrials.gov/ct2/show/NCT05096598" TargetMode="External"/><Relationship Id="rId4" Type="http://schemas.openxmlformats.org/officeDocument/2006/relationships/hyperlink" Target="http://www.zealandpharma.com/" TargetMode="External"/></Relationships>
</file>

<file path=ppt/slides/_rels/slide97.xml.rels><?xml version="1.0" encoding="UTF-8" standalone="yes"?>
<Relationships xmlns="http://schemas.openxmlformats.org/package/2006/relationships"><Relationship Id="rId3" Type="http://schemas.openxmlformats.org/officeDocument/2006/relationships/hyperlink" Target="https://eppro02.ativ.me/web/page.php?page=Session&amp;project=ADA24&amp;id=P4201" TargetMode="External"/><Relationship Id="rId7" Type="http://schemas.openxmlformats.org/officeDocument/2006/relationships/image" Target="../media/image44.png"/><Relationship Id="rId2" Type="http://schemas.openxmlformats.org/officeDocument/2006/relationships/hyperlink" Target="https://eppro02.ativ.me/web/page.php?page=session&amp;project=ADA24&amp;id=P4200" TargetMode="External"/><Relationship Id="rId1" Type="http://schemas.openxmlformats.org/officeDocument/2006/relationships/slideLayout" Target="../slideLayouts/slideLayout8.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98.xml.rels><?xml version="1.0" encoding="UTF-8" standalone="yes"?>
<Relationships xmlns="http://schemas.openxmlformats.org/package/2006/relationships"><Relationship Id="rId3" Type="http://schemas.openxmlformats.org/officeDocument/2006/relationships/hyperlink" Target="https://eppro02.ativ.me/web/page.php?page=session&amp;project=ADA24&amp;id=P3514" TargetMode="External"/><Relationship Id="rId2" Type="http://schemas.openxmlformats.org/officeDocument/2006/relationships/hyperlink" Target="https://eppro02.ativ.me/web/page.php?page=session&amp;project=ADA24&amp;id=P3515" TargetMode="External"/><Relationship Id="rId1" Type="http://schemas.openxmlformats.org/officeDocument/2006/relationships/slideLayout" Target="../slideLayouts/slideLayout8.xml"/></Relationships>
</file>

<file path=ppt/slides/_rels/slide99.xml.rels><?xml version="1.0" encoding="UTF-8" standalone="yes"?>
<Relationships xmlns="http://schemas.openxmlformats.org/package/2006/relationships"><Relationship Id="rId3" Type="http://schemas.openxmlformats.org/officeDocument/2006/relationships/hyperlink" Target="https://bioagelabs.com/" TargetMode="External"/><Relationship Id="rId2" Type="http://schemas.openxmlformats.org/officeDocument/2006/relationships/hyperlink" Target="https://www.businesswire.com/news/home/20231026896677/en/" TargetMode="External"/><Relationship Id="rId1" Type="http://schemas.openxmlformats.org/officeDocument/2006/relationships/slideLayout" Target="../slideLayouts/slideLayout8.xml"/><Relationship Id="rId4" Type="http://schemas.openxmlformats.org/officeDocument/2006/relationships/hyperlink" Target="https://eppro02.ativ.me/web/page.php?page=session&amp;project=ADA24&amp;id=P227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EBA9531-4CAD-FEF5-5FEB-11B57760830A}"/>
              </a:ext>
            </a:extLst>
          </p:cNvPr>
          <p:cNvSpPr>
            <a:spLocks noGrp="1"/>
          </p:cNvSpPr>
          <p:nvPr>
            <p:ph type="body" sz="quarter" idx="16"/>
          </p:nvPr>
        </p:nvSpPr>
        <p:spPr>
          <a:xfrm>
            <a:off x="4263775" y="3359150"/>
            <a:ext cx="7582150" cy="1284288"/>
          </a:xfrm>
        </p:spPr>
        <p:txBody>
          <a:bodyPr/>
          <a:lstStyle/>
          <a:p>
            <a:r>
              <a:rPr lang="en-US" b="0" i="0" dirty="0">
                <a:effectLst/>
                <a:latin typeface="Arial" panose="020B0604020202020204" pitchFamily="34" charset="0"/>
              </a:rPr>
              <a:t>American Diabetes Association</a:t>
            </a:r>
            <a:endParaRPr lang="en-US" dirty="0"/>
          </a:p>
        </p:txBody>
      </p:sp>
      <p:sp>
        <p:nvSpPr>
          <p:cNvPr id="4" name="TextBox 3">
            <a:extLst>
              <a:ext uri="{FF2B5EF4-FFF2-40B4-BE49-F238E27FC236}">
                <a16:creationId xmlns:a16="http://schemas.microsoft.com/office/drawing/2014/main" id="{1AF34F75-C2CD-11CC-5238-0B2321E46244}"/>
              </a:ext>
            </a:extLst>
          </p:cNvPr>
          <p:cNvSpPr txBox="1"/>
          <p:nvPr/>
        </p:nvSpPr>
        <p:spPr>
          <a:xfrm>
            <a:off x="297809" y="808612"/>
            <a:ext cx="11699122"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ACC             </a:t>
            </a:r>
            <a:r>
              <a:rPr kumimoji="0" lang="en-US" sz="1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14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HF-ESC            ATS          ERA            EASL           </a:t>
            </a:r>
            <a:r>
              <a:rPr kumimoji="0" lang="en-US" sz="1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ADA </a:t>
            </a:r>
            <a:r>
              <a:rPr kumimoji="0" lang="en-US" sz="1400" b="0"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ESC            EASD            ASN            AASLD            AHA           ASH</a:t>
            </a:r>
          </a:p>
        </p:txBody>
      </p:sp>
      <p:grpSp>
        <p:nvGrpSpPr>
          <p:cNvPr id="5" name="Group 4">
            <a:extLst>
              <a:ext uri="{FF2B5EF4-FFF2-40B4-BE49-F238E27FC236}">
                <a16:creationId xmlns:a16="http://schemas.microsoft.com/office/drawing/2014/main" id="{782F025A-8F75-FA6D-E562-13128247083A}"/>
              </a:ext>
            </a:extLst>
          </p:cNvPr>
          <p:cNvGrpSpPr>
            <a:grpSpLocks noChangeAspect="1"/>
          </p:cNvGrpSpPr>
          <p:nvPr/>
        </p:nvGrpSpPr>
        <p:grpSpPr>
          <a:xfrm>
            <a:off x="393181" y="1337164"/>
            <a:ext cx="1574389" cy="4536354"/>
            <a:chOff x="393181" y="2040267"/>
            <a:chExt cx="1311991" cy="3780295"/>
          </a:xfrm>
        </p:grpSpPr>
        <p:grpSp>
          <p:nvGrpSpPr>
            <p:cNvPr id="6" name="Group 5">
              <a:extLst>
                <a:ext uri="{FF2B5EF4-FFF2-40B4-BE49-F238E27FC236}">
                  <a16:creationId xmlns:a16="http://schemas.microsoft.com/office/drawing/2014/main" id="{A5CB54B1-1B47-5E44-306D-DC2B2E31C9E2}"/>
                </a:ext>
              </a:extLst>
            </p:cNvPr>
            <p:cNvGrpSpPr/>
            <p:nvPr/>
          </p:nvGrpSpPr>
          <p:grpSpPr>
            <a:xfrm>
              <a:off x="1122244" y="2432028"/>
              <a:ext cx="582928" cy="2996772"/>
              <a:chOff x="1122244" y="2041375"/>
              <a:chExt cx="582928" cy="2996772"/>
            </a:xfrm>
          </p:grpSpPr>
          <p:pic>
            <p:nvPicPr>
              <p:cNvPr id="13" name="Picture 12">
                <a:extLst>
                  <a:ext uri="{FF2B5EF4-FFF2-40B4-BE49-F238E27FC236}">
                    <a16:creationId xmlns:a16="http://schemas.microsoft.com/office/drawing/2014/main" id="{EC0CC305-A708-BB0E-680E-5D2E0E47D01E}"/>
                  </a:ext>
                </a:extLst>
              </p:cNvPr>
              <p:cNvPicPr>
                <a:picLocks noChangeAspect="1"/>
              </p:cNvPicPr>
              <p:nvPr/>
            </p:nvPicPr>
            <p:blipFill>
              <a:blip r:embed="rId2" cstate="screen">
                <a:extLst>
                  <a:ext uri="{BEBA8EAE-BF5A-486C-A8C5-ECC9F3942E4B}">
                    <a14:imgProps xmlns:a14="http://schemas.microsoft.com/office/drawing/2010/main">
                      <a14:imgLayer r:embed="rId3">
                        <a14:imgEffect>
                          <a14:brightnessContrast bright="10000"/>
                        </a14:imgEffect>
                      </a14:imgLayer>
                    </a14:imgProps>
                  </a:ext>
                  <a:ext uri="{28A0092B-C50C-407E-A947-70E740481C1C}">
                    <a14:useLocalDpi xmlns:a14="http://schemas.microsoft.com/office/drawing/2010/main"/>
                  </a:ext>
                </a:extLst>
              </a:blip>
              <a:srcRect/>
              <a:stretch/>
            </p:blipFill>
            <p:spPr>
              <a:xfrm>
                <a:off x="1122244" y="2041375"/>
                <a:ext cx="582928" cy="652532"/>
              </a:xfrm>
              <a:prstGeom prst="rect">
                <a:avLst/>
              </a:prstGeom>
            </p:spPr>
          </p:pic>
          <p:pic>
            <p:nvPicPr>
              <p:cNvPr id="14" name="Picture 13">
                <a:extLst>
                  <a:ext uri="{FF2B5EF4-FFF2-40B4-BE49-F238E27FC236}">
                    <a16:creationId xmlns:a16="http://schemas.microsoft.com/office/drawing/2014/main" id="{E3195199-D01B-1B8E-E689-824B959BE8B8}"/>
                  </a:ext>
                </a:extLst>
              </p:cNvPr>
              <p:cNvPicPr>
                <a:picLocks noChangeAspect="1"/>
              </p:cNvPicPr>
              <p:nvPr/>
            </p:nvPicPr>
            <p:blipFill>
              <a:blip r:embed="rId4" cstate="screen">
                <a:extLst>
                  <a:ext uri="{BEBA8EAE-BF5A-486C-A8C5-ECC9F3942E4B}">
                    <a14:imgProps xmlns:a14="http://schemas.microsoft.com/office/drawing/2010/main">
                      <a14:imgLayer r:embed="rId5">
                        <a14:imgEffect>
                          <a14:brightnessContrast bright="18000"/>
                        </a14:imgEffect>
                      </a14:imgLayer>
                    </a14:imgProps>
                  </a:ext>
                  <a:ext uri="{28A0092B-C50C-407E-A947-70E740481C1C}">
                    <a14:useLocalDpi xmlns:a14="http://schemas.microsoft.com/office/drawing/2010/main"/>
                  </a:ext>
                </a:extLst>
              </a:blip>
              <a:srcRect/>
              <a:stretch/>
            </p:blipFill>
            <p:spPr>
              <a:xfrm>
                <a:off x="1122244" y="2823400"/>
                <a:ext cx="582927" cy="652532"/>
              </a:xfrm>
              <a:prstGeom prst="rect">
                <a:avLst/>
              </a:prstGeom>
            </p:spPr>
          </p:pic>
          <p:pic>
            <p:nvPicPr>
              <p:cNvPr id="15" name="Picture 14">
                <a:extLst>
                  <a:ext uri="{FF2B5EF4-FFF2-40B4-BE49-F238E27FC236}">
                    <a16:creationId xmlns:a16="http://schemas.microsoft.com/office/drawing/2014/main" id="{5280148C-2EC4-98DA-EF5F-AB939283EECB}"/>
                  </a:ext>
                </a:extLst>
              </p:cNvPr>
              <p:cNvPicPr>
                <a:picLocks noChangeAspect="1"/>
              </p:cNvPicPr>
              <p:nvPr/>
            </p:nvPicPr>
            <p:blipFill>
              <a:blip r:embed="rId6" cstate="screen">
                <a:extLst>
                  <a:ext uri="{BEBA8EAE-BF5A-486C-A8C5-ECC9F3942E4B}">
                    <a14:imgProps xmlns:a14="http://schemas.microsoft.com/office/drawing/2010/main">
                      <a14:imgLayer r:embed="rId7">
                        <a14:imgEffect>
                          <a14:brightnessContrast bright="10000"/>
                        </a14:imgEffect>
                      </a14:imgLayer>
                    </a14:imgProps>
                  </a:ext>
                  <a:ext uri="{28A0092B-C50C-407E-A947-70E740481C1C}">
                    <a14:useLocalDpi xmlns:a14="http://schemas.microsoft.com/office/drawing/2010/main"/>
                  </a:ext>
                </a:extLst>
              </a:blip>
              <a:srcRect/>
              <a:stretch/>
            </p:blipFill>
            <p:spPr>
              <a:xfrm>
                <a:off x="1124881" y="4385615"/>
                <a:ext cx="577651" cy="652532"/>
              </a:xfrm>
              <a:prstGeom prst="rect">
                <a:avLst/>
              </a:prstGeom>
            </p:spPr>
          </p:pic>
          <p:pic>
            <p:nvPicPr>
              <p:cNvPr id="16" name="Picture 15">
                <a:extLst>
                  <a:ext uri="{FF2B5EF4-FFF2-40B4-BE49-F238E27FC236}">
                    <a16:creationId xmlns:a16="http://schemas.microsoft.com/office/drawing/2014/main" id="{42B0D26B-4AB8-AF68-A03E-D1E06F5FAFA0}"/>
                  </a:ext>
                </a:extLst>
              </p:cNvPr>
              <p:cNvPicPr>
                <a:picLocks noChangeAspect="1"/>
              </p:cNvPicPr>
              <p:nvPr/>
            </p:nvPicPr>
            <p:blipFill>
              <a:blip r:embed="rId8" cstate="screen">
                <a:extLst>
                  <a:ext uri="{BEBA8EAE-BF5A-486C-A8C5-ECC9F3942E4B}">
                    <a14:imgProps xmlns:a14="http://schemas.microsoft.com/office/drawing/2010/main">
                      <a14:imgLayer r:embed="rId9">
                        <a14:imgEffect>
                          <a14:brightnessContrast bright="10000"/>
                        </a14:imgEffect>
                      </a14:imgLayer>
                    </a14:imgProps>
                  </a:ext>
                  <a:ext uri="{28A0092B-C50C-407E-A947-70E740481C1C}">
                    <a14:useLocalDpi xmlns:a14="http://schemas.microsoft.com/office/drawing/2010/main"/>
                  </a:ext>
                </a:extLst>
              </a:blip>
              <a:srcRect/>
              <a:stretch/>
            </p:blipFill>
            <p:spPr>
              <a:xfrm>
                <a:off x="1122244" y="3602944"/>
                <a:ext cx="582927" cy="652532"/>
              </a:xfrm>
              <a:prstGeom prst="rect">
                <a:avLst/>
              </a:prstGeom>
            </p:spPr>
          </p:pic>
        </p:grpSp>
        <p:grpSp>
          <p:nvGrpSpPr>
            <p:cNvPr id="7" name="Group 6">
              <a:extLst>
                <a:ext uri="{FF2B5EF4-FFF2-40B4-BE49-F238E27FC236}">
                  <a16:creationId xmlns:a16="http://schemas.microsoft.com/office/drawing/2014/main" id="{D437B7E0-26FD-8180-9A4B-BC701FE59A7D}"/>
                </a:ext>
              </a:extLst>
            </p:cNvPr>
            <p:cNvGrpSpPr/>
            <p:nvPr/>
          </p:nvGrpSpPr>
          <p:grpSpPr>
            <a:xfrm>
              <a:off x="393181" y="2040267"/>
              <a:ext cx="582929" cy="3780295"/>
              <a:chOff x="393181" y="2040267"/>
              <a:chExt cx="582929" cy="3780295"/>
            </a:xfrm>
          </p:grpSpPr>
          <p:pic>
            <p:nvPicPr>
              <p:cNvPr id="8" name="Picture 7">
                <a:extLst>
                  <a:ext uri="{FF2B5EF4-FFF2-40B4-BE49-F238E27FC236}">
                    <a16:creationId xmlns:a16="http://schemas.microsoft.com/office/drawing/2014/main" id="{310D05E6-9F63-630D-4AC4-EAA5F56A63EB}"/>
                  </a:ext>
                </a:extLst>
              </p:cNvPr>
              <p:cNvPicPr>
                <a:picLocks noChangeAspect="1"/>
              </p:cNvPicPr>
              <p:nvPr/>
            </p:nvPicPr>
            <p:blipFill>
              <a:blip r:embed="rId10" cstate="screen">
                <a:extLst>
                  <a:ext uri="{BEBA8EAE-BF5A-486C-A8C5-ECC9F3942E4B}">
                    <a14:imgProps xmlns:a14="http://schemas.microsoft.com/office/drawing/2010/main">
                      <a14:imgLayer r:embed="rId11">
                        <a14:imgEffect>
                          <a14:brightnessContrast bright="8000"/>
                        </a14:imgEffect>
                      </a14:imgLayer>
                    </a14:imgProps>
                  </a:ext>
                  <a:ext uri="{28A0092B-C50C-407E-A947-70E740481C1C}">
                    <a14:useLocalDpi xmlns:a14="http://schemas.microsoft.com/office/drawing/2010/main"/>
                  </a:ext>
                </a:extLst>
              </a:blip>
              <a:srcRect/>
              <a:stretch/>
            </p:blipFill>
            <p:spPr>
              <a:xfrm>
                <a:off x="393181" y="2823400"/>
                <a:ext cx="582929" cy="652533"/>
              </a:xfrm>
              <a:prstGeom prst="rect">
                <a:avLst/>
              </a:prstGeom>
            </p:spPr>
          </p:pic>
          <p:pic>
            <p:nvPicPr>
              <p:cNvPr id="9" name="Picture 8">
                <a:extLst>
                  <a:ext uri="{FF2B5EF4-FFF2-40B4-BE49-F238E27FC236}">
                    <a16:creationId xmlns:a16="http://schemas.microsoft.com/office/drawing/2014/main" id="{74609A3F-F5DA-C8E4-3182-D464817E53BE}"/>
                  </a:ext>
                </a:extLst>
              </p:cNvPr>
              <p:cNvPicPr>
                <a:picLocks noChangeAspect="1"/>
              </p:cNvPicPr>
              <p:nvPr/>
            </p:nvPicPr>
            <p:blipFill rotWithShape="1">
              <a:blip r:embed="rId12" cstate="screen">
                <a:extLst>
                  <a:ext uri="{BEBA8EAE-BF5A-486C-A8C5-ECC9F3942E4B}">
                    <a14:imgProps xmlns:a14="http://schemas.microsoft.com/office/drawing/2010/main">
                      <a14:imgLayer r:embed="rId13">
                        <a14:imgEffect>
                          <a14:brightnessContrast bright="20000"/>
                        </a14:imgEffect>
                      </a14:imgLayer>
                    </a14:imgProps>
                  </a:ext>
                  <a:ext uri="{28A0092B-C50C-407E-A947-70E740481C1C}">
                    <a14:useLocalDpi xmlns:a14="http://schemas.microsoft.com/office/drawing/2010/main"/>
                  </a:ext>
                </a:extLst>
              </a:blip>
              <a:srcRect/>
              <a:stretch/>
            </p:blipFill>
            <p:spPr>
              <a:xfrm>
                <a:off x="393181" y="3605341"/>
                <a:ext cx="582929" cy="652533"/>
              </a:xfrm>
              <a:prstGeom prst="rect">
                <a:avLst/>
              </a:prstGeom>
            </p:spPr>
          </p:pic>
          <p:pic>
            <p:nvPicPr>
              <p:cNvPr id="10" name="Picture 9">
                <a:extLst>
                  <a:ext uri="{FF2B5EF4-FFF2-40B4-BE49-F238E27FC236}">
                    <a16:creationId xmlns:a16="http://schemas.microsoft.com/office/drawing/2014/main" id="{6C32A8D4-52C8-3E28-6886-767D9D435BD5}"/>
                  </a:ext>
                </a:extLst>
              </p:cNvPr>
              <p:cNvPicPr>
                <a:picLocks noChangeAspect="1"/>
              </p:cNvPicPr>
              <p:nvPr/>
            </p:nvPicPr>
            <p:blipFill>
              <a:blip r:embed="rId14" cstate="screen">
                <a:extLst>
                  <a:ext uri="{BEBA8EAE-BF5A-486C-A8C5-ECC9F3942E4B}">
                    <a14:imgProps xmlns:a14="http://schemas.microsoft.com/office/drawing/2010/main">
                      <a14:imgLayer r:embed="rId15">
                        <a14:imgEffect>
                          <a14:brightnessContrast bright="10000"/>
                        </a14:imgEffect>
                      </a14:imgLayer>
                    </a14:imgProps>
                  </a:ext>
                  <a:ext uri="{28A0092B-C50C-407E-A947-70E740481C1C}">
                    <a14:useLocalDpi xmlns:a14="http://schemas.microsoft.com/office/drawing/2010/main"/>
                  </a:ext>
                </a:extLst>
              </a:blip>
              <a:srcRect/>
              <a:stretch/>
            </p:blipFill>
            <p:spPr>
              <a:xfrm>
                <a:off x="393181" y="4386091"/>
                <a:ext cx="582929" cy="652533"/>
              </a:xfrm>
              <a:prstGeom prst="rect">
                <a:avLst/>
              </a:prstGeom>
            </p:spPr>
          </p:pic>
          <p:pic>
            <p:nvPicPr>
              <p:cNvPr id="11" name="Picture 10">
                <a:extLst>
                  <a:ext uri="{FF2B5EF4-FFF2-40B4-BE49-F238E27FC236}">
                    <a16:creationId xmlns:a16="http://schemas.microsoft.com/office/drawing/2014/main" id="{D719D17C-8C6B-BB2D-DB2C-EFB3CD912635}"/>
                  </a:ext>
                </a:extLst>
              </p:cNvPr>
              <p:cNvPicPr>
                <a:picLocks noChangeAspect="1"/>
              </p:cNvPicPr>
              <p:nvPr/>
            </p:nvPicPr>
            <p:blipFill>
              <a:blip r:embed="rId16" cstate="screen">
                <a:extLst>
                  <a:ext uri="{28A0092B-C50C-407E-A947-70E740481C1C}">
                    <a14:useLocalDpi xmlns:a14="http://schemas.microsoft.com/office/drawing/2010/main"/>
                  </a:ext>
                </a:extLst>
              </a:blip>
              <a:srcRect/>
              <a:stretch/>
            </p:blipFill>
            <p:spPr>
              <a:xfrm>
                <a:off x="393182" y="5168030"/>
                <a:ext cx="582927" cy="652532"/>
              </a:xfrm>
              <a:prstGeom prst="rect">
                <a:avLst/>
              </a:prstGeom>
            </p:spPr>
          </p:pic>
          <p:pic>
            <p:nvPicPr>
              <p:cNvPr id="12" name="Picture 11">
                <a:extLst>
                  <a:ext uri="{FF2B5EF4-FFF2-40B4-BE49-F238E27FC236}">
                    <a16:creationId xmlns:a16="http://schemas.microsoft.com/office/drawing/2014/main" id="{F9BF52AC-6D72-5AC3-2A9A-A116BD11991E}"/>
                  </a:ext>
                </a:extLst>
              </p:cNvPr>
              <p:cNvPicPr>
                <a:picLocks noChangeAspect="1"/>
              </p:cNvPicPr>
              <p:nvPr/>
            </p:nvPicPr>
            <p:blipFill>
              <a:blip r:embed="rId17" cstate="screen">
                <a:extLst>
                  <a:ext uri="{28A0092B-C50C-407E-A947-70E740481C1C}">
                    <a14:useLocalDpi xmlns:a14="http://schemas.microsoft.com/office/drawing/2010/main"/>
                  </a:ext>
                </a:extLst>
              </a:blip>
              <a:srcRect/>
              <a:stretch/>
            </p:blipFill>
            <p:spPr>
              <a:xfrm>
                <a:off x="393181" y="2040267"/>
                <a:ext cx="582929" cy="652533"/>
              </a:xfrm>
              <a:prstGeom prst="rect">
                <a:avLst/>
              </a:prstGeom>
            </p:spPr>
          </p:pic>
        </p:grpSp>
      </p:grpSp>
      <p:sp>
        <p:nvSpPr>
          <p:cNvPr id="2" name="TextBox 1">
            <a:extLst>
              <a:ext uri="{FF2B5EF4-FFF2-40B4-BE49-F238E27FC236}">
                <a16:creationId xmlns:a16="http://schemas.microsoft.com/office/drawing/2014/main" id="{0AD5FB1B-D598-E884-E7D6-FB448FDAAAA5}"/>
              </a:ext>
            </a:extLst>
          </p:cNvPr>
          <p:cNvSpPr txBox="1"/>
          <p:nvPr/>
        </p:nvSpPr>
        <p:spPr>
          <a:xfrm>
            <a:off x="8537608" y="4072679"/>
            <a:ext cx="3308317" cy="369332"/>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060"/>
                </a:solidFill>
                <a:effectLst/>
                <a:uLnTx/>
                <a:uFillTx/>
                <a:latin typeface="Arial" panose="020B0604020202020204"/>
                <a:ea typeface="+mn-ea"/>
                <a:cs typeface="+mn-cs"/>
              </a:rPr>
              <a:t>T2D, Obesity</a:t>
            </a:r>
            <a:r>
              <a:rPr kumimoji="0" lang="en-US" sz="1800" b="0" i="0" u="none" strike="noStrike" kern="1200" cap="none" spc="0" normalizeH="0" baseline="0" noProof="0">
                <a:ln>
                  <a:noFill/>
                </a:ln>
                <a:solidFill>
                  <a:srgbClr val="002060"/>
                </a:solidFill>
                <a:effectLst/>
                <a:uLnTx/>
                <a:uFillTx/>
                <a:latin typeface="Arial" panose="020B0604020202020204"/>
                <a:ea typeface="+mn-ea"/>
                <a:cs typeface="+mn-cs"/>
              </a:rPr>
              <a:t>, MASH</a:t>
            </a:r>
            <a:endParaRPr kumimoji="0" lang="en-US" sz="1800" b="0"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8383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0BAC98D9-5323-44CD-A8BA-BB30C053F4C0}"/>
              </a:ext>
            </a:extLst>
          </p:cNvPr>
          <p:cNvGraphicFramePr>
            <a:graphicFrameLocks noGrp="1"/>
          </p:cNvGraphicFramePr>
          <p:nvPr>
            <p:extLst>
              <p:ext uri="{D42A27DB-BD31-4B8C-83A1-F6EECF244321}">
                <p14:modId xmlns:p14="http://schemas.microsoft.com/office/powerpoint/2010/main" val="3126553853"/>
              </p:ext>
            </p:extLst>
          </p:nvPr>
        </p:nvGraphicFramePr>
        <p:xfrm>
          <a:off x="384482" y="914400"/>
          <a:ext cx="11428095" cy="4419600"/>
        </p:xfrm>
        <a:graphic>
          <a:graphicData uri="http://schemas.openxmlformats.org/drawingml/2006/table">
            <a:tbl>
              <a:tblPr firstRow="1" bandRow="1">
                <a:tableStyleId>{5C22544A-7EE6-4342-B048-85BDC9FD1C3A}</a:tableStyleId>
              </a:tblPr>
              <a:tblGrid>
                <a:gridCol w="1195613">
                  <a:extLst>
                    <a:ext uri="{9D8B030D-6E8A-4147-A177-3AD203B41FA5}">
                      <a16:colId xmlns:a16="http://schemas.microsoft.com/office/drawing/2014/main" val="20000"/>
                    </a:ext>
                  </a:extLst>
                </a:gridCol>
                <a:gridCol w="1157045">
                  <a:extLst>
                    <a:ext uri="{9D8B030D-6E8A-4147-A177-3AD203B41FA5}">
                      <a16:colId xmlns:a16="http://schemas.microsoft.com/office/drawing/2014/main" val="2775518625"/>
                    </a:ext>
                  </a:extLst>
                </a:gridCol>
                <a:gridCol w="9075437">
                  <a:extLst>
                    <a:ext uri="{9D8B030D-6E8A-4147-A177-3AD203B41FA5}">
                      <a16:colId xmlns:a16="http://schemas.microsoft.com/office/drawing/2014/main" val="2132530127"/>
                    </a:ext>
                  </a:extLst>
                </a:gridCol>
              </a:tblGrid>
              <a:tr h="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1" kern="1200" dirty="0">
                          <a:solidFill>
                            <a:schemeClr val="tx1"/>
                          </a:solidFill>
                          <a:effectLst/>
                          <a:latin typeface="+mn-lt"/>
                          <a:ea typeface="+mn-ea"/>
                          <a:cs typeface="+mn-cs"/>
                        </a:rPr>
                        <a:t>Asset</a:t>
                      </a:r>
                    </a:p>
                  </a:txBody>
                  <a:tcPr anchor="ctr">
                    <a:lnB w="28575" cap="flat" cmpd="sng" algn="ctr">
                      <a:solidFill>
                        <a:schemeClr val="bg1"/>
                      </a:solidFill>
                      <a:prstDash val="solid"/>
                      <a:round/>
                      <a:headEnd type="none" w="med" len="med"/>
                      <a:tailEnd type="none" w="med" len="med"/>
                    </a:lnB>
                    <a:solidFill>
                      <a:srgbClr val="CCD9E9"/>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1" kern="1200" dirty="0">
                          <a:solidFill>
                            <a:schemeClr val="tx1"/>
                          </a:solidFill>
                          <a:effectLst/>
                          <a:latin typeface="+mn-lt"/>
                          <a:ea typeface="+mn-ea"/>
                          <a:cs typeface="+mn-cs"/>
                        </a:rPr>
                        <a:t>Originator</a:t>
                      </a:r>
                    </a:p>
                  </a:txBody>
                  <a:tcPr anchor="ctr">
                    <a:lnB w="28575" cap="flat" cmpd="sng" algn="ctr">
                      <a:solidFill>
                        <a:schemeClr val="bg1"/>
                      </a:solidFill>
                      <a:prstDash val="solid"/>
                      <a:round/>
                      <a:headEnd type="none" w="med" len="med"/>
                      <a:tailEnd type="none" w="med" len="med"/>
                    </a:lnB>
                    <a:solidFill>
                      <a:srgbClr val="CCD9E9"/>
                    </a:solidFill>
                  </a:tcPr>
                </a:tc>
                <a:tc>
                  <a:txBody>
                    <a:bodyPr/>
                    <a:lstStyle/>
                    <a:p>
                      <a:pPr marL="0" marR="0" lvl="0" indent="0" algn="l" defTabSz="914400" rtl="0" eaLnBrk="1" fontAlgn="b" latinLnBrk="0" hangingPunct="1">
                        <a:lnSpc>
                          <a:spcPct val="100000"/>
                        </a:lnSpc>
                        <a:spcBef>
                          <a:spcPts val="0"/>
                        </a:spcBef>
                        <a:spcAft>
                          <a:spcPts val="0"/>
                        </a:spcAft>
                        <a:buClrTx/>
                        <a:buSzTx/>
                        <a:buFont typeface="Arial" panose="020B0604020202020204" pitchFamily="34" charset="0"/>
                        <a:buNone/>
                        <a:tabLst/>
                        <a:defRPr/>
                      </a:pPr>
                      <a:r>
                        <a:rPr kumimoji="0" lang="en-US" sz="1000" b="1"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ADA 2024 presentation</a:t>
                      </a:r>
                    </a:p>
                  </a:txBody>
                  <a:tcPr anchor="ctr">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45653783"/>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kern="1200" dirty="0">
                          <a:solidFill>
                            <a:schemeClr val="dk1"/>
                          </a:solidFill>
                          <a:effectLst/>
                          <a:latin typeface="+mn-lt"/>
                          <a:ea typeface="+mn-ea"/>
                          <a:cs typeface="+mn-cs"/>
                        </a:rPr>
                        <a:t>ARO-INHBE</a:t>
                      </a:r>
                      <a:endParaRPr lang="en-US" sz="1000" b="0" i="0" dirty="0">
                        <a:solidFill>
                          <a:schemeClr val="tx1"/>
                        </a:solidFill>
                        <a:latin typeface="+mn-lt"/>
                      </a:endParaRP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CD9E9"/>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000" kern="1200" dirty="0">
                          <a:solidFill>
                            <a:schemeClr val="dk1"/>
                          </a:solidFill>
                          <a:effectLst/>
                          <a:latin typeface="+mn-lt"/>
                          <a:ea typeface="+mn-ea"/>
                          <a:cs typeface="+mn-cs"/>
                        </a:rPr>
                        <a:t>Arrowhead</a:t>
                      </a:r>
                      <a:endParaRPr lang="en-US" sz="1000" b="0" strike="sngStrike" kern="1200" dirty="0">
                        <a:solidFill>
                          <a:schemeClr val="tx1"/>
                        </a:solidFill>
                        <a:effectLst/>
                        <a:latin typeface="+mn-lt"/>
                        <a:ea typeface="+mn-ea"/>
                        <a:cs typeface="+mn-cs"/>
                      </a:endParaRP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CD9E9"/>
                    </a:solidFill>
                  </a:tcPr>
                </a:tc>
                <a:tc>
                  <a:txBody>
                    <a:body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GB" sz="1000" kern="1200" dirty="0">
                          <a:solidFill>
                            <a:schemeClr val="dk1"/>
                          </a:solidFill>
                          <a:effectLst/>
                          <a:latin typeface="+mn-lt"/>
                          <a:ea typeface="+mn-ea"/>
                          <a:cs typeface="+mn-cs"/>
                          <a:hlinkClick r:id="rId2"/>
                        </a:rPr>
                        <a:t>1626-P</a:t>
                      </a:r>
                      <a:r>
                        <a:rPr lang="en-GB" sz="1000" kern="1200" dirty="0">
                          <a:solidFill>
                            <a:schemeClr val="dk1"/>
                          </a:solidFill>
                          <a:effectLst/>
                          <a:latin typeface="+mn-lt"/>
                          <a:ea typeface="+mn-ea"/>
                          <a:cs typeface="+mn-cs"/>
                        </a:rPr>
                        <a:t>: </a:t>
                      </a:r>
                      <a:r>
                        <a:rPr lang="en-GB" sz="1000" b="0" i="0" u="none" strike="noStrike" kern="1200" dirty="0">
                          <a:solidFill>
                            <a:schemeClr val="dk1"/>
                          </a:solidFill>
                          <a:effectLst/>
                          <a:latin typeface="+mn-lt"/>
                          <a:ea typeface="+mn-ea"/>
                          <a:cs typeface="+mn-cs"/>
                        </a:rPr>
                        <a:t>Liver-specific </a:t>
                      </a:r>
                      <a:r>
                        <a:rPr lang="en-GB" sz="1000" b="1" i="0" u="none" strike="noStrike" kern="1200" dirty="0">
                          <a:solidFill>
                            <a:schemeClr val="dk1"/>
                          </a:solidFill>
                          <a:effectLst/>
                          <a:latin typeface="+mn-lt"/>
                          <a:ea typeface="+mn-ea"/>
                          <a:cs typeface="+mn-cs"/>
                        </a:rPr>
                        <a:t>silencing of INHBE </a:t>
                      </a:r>
                      <a:r>
                        <a:rPr lang="en-GB" sz="1000" b="0" i="0" u="none" strike="noStrike" kern="1200" dirty="0">
                          <a:solidFill>
                            <a:schemeClr val="dk1"/>
                          </a:solidFill>
                          <a:effectLst/>
                          <a:latin typeface="+mn-lt"/>
                          <a:ea typeface="+mn-ea"/>
                          <a:cs typeface="+mn-cs"/>
                        </a:rPr>
                        <a:t>with ARO-INHBE, an siRNA therapeutic, for metabolic diseases</a:t>
                      </a:r>
                      <a:endParaRPr kumimoji="0" lang="en-US" sz="1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endParaRP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787490003"/>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baseline="0" dirty="0">
                          <a:solidFill>
                            <a:schemeClr val="tx1"/>
                          </a:solidFill>
                        </a:rPr>
                        <a:t>GS-4571</a:t>
                      </a:r>
                      <a:endParaRPr lang="en-US" sz="1000" b="0" i="0" dirty="0">
                        <a:solidFill>
                          <a:schemeClr val="tx1"/>
                        </a:solidFill>
                        <a:latin typeface="+mn-lt"/>
                      </a:endParaRP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CD9E9"/>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strike="noStrike" kern="1200" dirty="0">
                          <a:solidFill>
                            <a:schemeClr val="tx1"/>
                          </a:solidFill>
                          <a:effectLst/>
                          <a:latin typeface="+mn-lt"/>
                          <a:ea typeface="+mn-ea"/>
                          <a:cs typeface="+mn-cs"/>
                        </a:rPr>
                        <a:t>Gilead</a:t>
                      </a:r>
                      <a:endParaRPr lang="en-US" sz="1000" b="0" strike="sngStrike" kern="1200" dirty="0">
                        <a:solidFill>
                          <a:schemeClr val="tx1"/>
                        </a:solidFill>
                        <a:effectLst/>
                        <a:latin typeface="+mn-lt"/>
                        <a:ea typeface="+mn-ea"/>
                        <a:cs typeface="+mn-cs"/>
                      </a:endParaRP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CD9E9"/>
                    </a:solidFill>
                  </a:tcPr>
                </a:tc>
                <a:tc>
                  <a:txBody>
                    <a:body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000" b="0" baseline="0" dirty="0">
                          <a:hlinkClick r:id="rId3"/>
                        </a:rPr>
                        <a:t>1625-P</a:t>
                      </a:r>
                      <a:r>
                        <a:rPr lang="en-US" sz="1000" b="0" baseline="0" dirty="0"/>
                        <a:t>: </a:t>
                      </a:r>
                      <a:r>
                        <a:rPr lang="en-US" sz="1000" b="0" i="0" baseline="0" dirty="0"/>
                        <a:t>GS-4571, an oral small molecule </a:t>
                      </a:r>
                      <a:r>
                        <a:rPr lang="en-US" sz="1000" b="1" i="0" baseline="0" dirty="0"/>
                        <a:t>GLP-1</a:t>
                      </a:r>
                      <a:r>
                        <a:rPr lang="en-US" sz="1000" b="0" i="0" baseline="0" dirty="0"/>
                        <a:t> agonist, improves glucose tolerance and suppresses food intake in obese diabetic cynomolgus monkeys</a:t>
                      </a:r>
                      <a:endParaRPr kumimoji="0" lang="en-US" sz="1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endParaRP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757912933"/>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kern="1200" dirty="0">
                          <a:solidFill>
                            <a:schemeClr val="dk1"/>
                          </a:solidFill>
                          <a:effectLst/>
                          <a:latin typeface="+mn-lt"/>
                          <a:ea typeface="+mn-ea"/>
                          <a:cs typeface="+mn-cs"/>
                        </a:rPr>
                        <a:t>HS235</a:t>
                      </a:r>
                      <a:endParaRPr lang="en-US" sz="1000" b="0" i="0" dirty="0">
                        <a:solidFill>
                          <a:schemeClr val="tx1"/>
                        </a:solidFill>
                        <a:latin typeface="+mn-lt"/>
                      </a:endParaRP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CD9E9"/>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000" kern="1200" dirty="0">
                          <a:solidFill>
                            <a:schemeClr val="dk1"/>
                          </a:solidFill>
                          <a:effectLst/>
                          <a:latin typeface="+mn-lt"/>
                          <a:ea typeface="+mn-ea"/>
                          <a:cs typeface="+mn-cs"/>
                        </a:rPr>
                        <a:t>35Pharma</a:t>
                      </a:r>
                      <a:endParaRPr lang="en-US" sz="1000" b="0" kern="1200" dirty="0">
                        <a:solidFill>
                          <a:schemeClr val="tx1"/>
                        </a:solidFill>
                        <a:effectLst/>
                        <a:latin typeface="+mn-lt"/>
                        <a:ea typeface="+mn-ea"/>
                        <a:cs typeface="+mn-cs"/>
                      </a:endParaRP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CD9E9"/>
                    </a:solidFill>
                  </a:tcPr>
                </a:tc>
                <a:tc>
                  <a:txBody>
                    <a:body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GB" sz="1000" kern="1200" dirty="0">
                          <a:solidFill>
                            <a:schemeClr val="dk1"/>
                          </a:solidFill>
                          <a:effectLst/>
                          <a:latin typeface="+mn-lt"/>
                          <a:ea typeface="+mn-ea"/>
                          <a:cs typeface="+mn-cs"/>
                          <a:hlinkClick r:id="rId4"/>
                        </a:rPr>
                        <a:t>298-OR</a:t>
                      </a:r>
                      <a:r>
                        <a:rPr lang="en-GB" sz="1000" kern="1200" dirty="0">
                          <a:solidFill>
                            <a:schemeClr val="dk1"/>
                          </a:solidFill>
                          <a:effectLst/>
                          <a:latin typeface="+mn-lt"/>
                          <a:ea typeface="+mn-ea"/>
                          <a:cs typeface="+mn-cs"/>
                        </a:rPr>
                        <a:t>: </a:t>
                      </a:r>
                      <a:r>
                        <a:rPr lang="en-GB" sz="1000" b="0" i="0" u="none" strike="noStrike" kern="1200" dirty="0">
                          <a:solidFill>
                            <a:schemeClr val="dk1"/>
                          </a:solidFill>
                          <a:effectLst/>
                          <a:latin typeface="+mn-lt"/>
                          <a:ea typeface="+mn-ea"/>
                          <a:cs typeface="+mn-cs"/>
                        </a:rPr>
                        <a:t>Precision-engineered activin and </a:t>
                      </a:r>
                      <a:r>
                        <a:rPr lang="en-GB" sz="1000" b="1" i="0" u="none" strike="noStrike" kern="1200" dirty="0">
                          <a:solidFill>
                            <a:schemeClr val="dk1"/>
                          </a:solidFill>
                          <a:effectLst/>
                          <a:latin typeface="+mn-lt"/>
                          <a:ea typeface="+mn-ea"/>
                          <a:cs typeface="+mn-cs"/>
                        </a:rPr>
                        <a:t>GDF ligand trap </a:t>
                      </a:r>
                      <a:r>
                        <a:rPr lang="en-GB" sz="1000" b="0" i="0" u="none" strike="noStrike" kern="1200" dirty="0">
                          <a:solidFill>
                            <a:schemeClr val="dk1"/>
                          </a:solidFill>
                          <a:effectLst/>
                          <a:latin typeface="+mn-lt"/>
                          <a:ea typeface="+mn-ea"/>
                          <a:cs typeface="+mn-cs"/>
                        </a:rPr>
                        <a:t>HS235—A novel lean mass–preserving treatment for obesity</a:t>
                      </a:r>
                      <a:endParaRPr kumimoji="0" lang="en-US" sz="1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endParaRP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538494513"/>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IVL3021</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CD9E9"/>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kern="1200" dirty="0">
                          <a:solidFill>
                            <a:schemeClr val="tx1"/>
                          </a:solidFill>
                          <a:effectLst/>
                          <a:latin typeface="+mn-lt"/>
                          <a:ea typeface="+mn-ea"/>
                          <a:cs typeface="+mn-cs"/>
                        </a:rPr>
                        <a:t>Inventage/ Yuhan</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CD9E9"/>
                    </a:solidFill>
                  </a:tcPr>
                </a:tc>
                <a:tc>
                  <a:txBody>
                    <a:body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000" b="0" baseline="0" dirty="0">
                          <a:hlinkClick r:id="rId5"/>
                        </a:rPr>
                        <a:t>805-P</a:t>
                      </a:r>
                      <a:r>
                        <a:rPr lang="en-US" sz="1000" b="0" baseline="0" dirty="0"/>
                        <a:t>:</a:t>
                      </a:r>
                      <a:r>
                        <a:rPr lang="en-US" sz="1000" b="1" baseline="0" dirty="0"/>
                        <a:t> </a:t>
                      </a:r>
                      <a:r>
                        <a:rPr lang="en-GB" sz="1000" b="0" i="0" strike="noStrike" dirty="0"/>
                        <a:t>Development of a semaglutide-releasing long-acting injectable, IVL3021, and Its physicochemical and pharmacokinetic studies</a:t>
                      </a:r>
                      <a:endParaRPr kumimoji="0" lang="en-US" sz="1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endParaRP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603683286"/>
                  </a:ext>
                </a:extLst>
              </a:tr>
              <a:tr h="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000" b="0" kern="1200" dirty="0">
                          <a:solidFill>
                            <a:schemeClr val="tx1"/>
                          </a:solidFill>
                          <a:effectLst/>
                          <a:latin typeface="+mn-lt"/>
                          <a:ea typeface="+mn-ea"/>
                          <a:cs typeface="+mn-cs"/>
                        </a:rPr>
                        <a:t>MLX-0871</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CD9E9"/>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000" b="0" kern="1200" dirty="0">
                          <a:solidFill>
                            <a:schemeClr val="tx1"/>
                          </a:solidFill>
                          <a:effectLst/>
                          <a:latin typeface="+mn-lt"/>
                          <a:ea typeface="+mn-ea"/>
                          <a:cs typeface="+mn-cs"/>
                        </a:rPr>
                        <a:t>Biolexis</a:t>
                      </a:r>
                      <a:endParaRPr lang="en-US" sz="1000" b="0" kern="1200" dirty="0">
                        <a:solidFill>
                          <a:schemeClr val="tx1"/>
                        </a:solidFill>
                        <a:effectLst/>
                        <a:latin typeface="+mn-lt"/>
                        <a:ea typeface="+mn-ea"/>
                        <a:cs typeface="+mn-cs"/>
                      </a:endParaRP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CD9E9"/>
                    </a:solidFill>
                  </a:tcPr>
                </a:tc>
                <a:tc>
                  <a:txBody>
                    <a:body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hlinkClick r:id="rId6"/>
                        </a:rPr>
                        <a:t>1145-P</a:t>
                      </a:r>
                      <a:r>
                        <a:rPr kumimoji="0" lang="en-US" sz="1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 </a:t>
                      </a:r>
                      <a:r>
                        <a:rPr kumimoji="0" lang="en-GB" sz="1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Development of MLX-0871, a potent, isoform-selective, orally available </a:t>
                      </a:r>
                      <a:r>
                        <a:rPr kumimoji="0" lang="en-GB" sz="1000" b="1"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AMPK activator</a:t>
                      </a:r>
                      <a:r>
                        <a:rPr kumimoji="0" lang="en-GB" sz="1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 displays efficacy in obese and T2D models</a:t>
                      </a:r>
                      <a:endParaRPr kumimoji="0" lang="en-US" sz="1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endParaRP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883170358"/>
                  </a:ext>
                </a:extLst>
              </a:tr>
              <a:tr h="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dirty="0">
                          <a:solidFill>
                            <a:schemeClr val="tx1"/>
                          </a:solidFill>
                        </a:rPr>
                        <a:t>MLX-7000 </a:t>
                      </a:r>
                      <a:endParaRPr lang="en-GB" sz="1000" b="0" kern="1200" dirty="0">
                        <a:solidFill>
                          <a:schemeClr val="tx1"/>
                        </a:solidFill>
                        <a:effectLst/>
                        <a:latin typeface="+mn-lt"/>
                        <a:ea typeface="+mn-ea"/>
                        <a:cs typeface="+mn-cs"/>
                      </a:endParaRP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CD9E9"/>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000" b="0" kern="1200" dirty="0">
                          <a:solidFill>
                            <a:schemeClr val="tx1"/>
                          </a:solidFill>
                          <a:effectLst/>
                          <a:latin typeface="+mn-lt"/>
                          <a:ea typeface="+mn-ea"/>
                          <a:cs typeface="+mn-cs"/>
                        </a:rPr>
                        <a:t>Biolexis</a:t>
                      </a:r>
                      <a:endParaRPr lang="en-US" sz="1000" b="0" kern="1200" dirty="0">
                        <a:solidFill>
                          <a:schemeClr val="tx1"/>
                        </a:solidFill>
                        <a:effectLst/>
                        <a:latin typeface="+mn-lt"/>
                        <a:ea typeface="+mn-ea"/>
                        <a:cs typeface="+mn-cs"/>
                      </a:endParaRP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CD9E9"/>
                    </a:solidFill>
                  </a:tcPr>
                </a:tc>
                <a:tc>
                  <a:txBody>
                    <a:body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000" b="0" dirty="0">
                          <a:solidFill>
                            <a:schemeClr val="tx1"/>
                          </a:solidFill>
                          <a:hlinkClick r:id="rId7"/>
                        </a:rPr>
                        <a:t>1139-P</a:t>
                      </a:r>
                      <a:r>
                        <a:rPr lang="en-US" sz="1000" b="0" dirty="0">
                          <a:solidFill>
                            <a:schemeClr val="tx1"/>
                          </a:solidFill>
                        </a:rPr>
                        <a:t>: </a:t>
                      </a:r>
                      <a:r>
                        <a:rPr lang="en-GB" sz="1000" b="0" i="0" dirty="0">
                          <a:solidFill>
                            <a:schemeClr val="tx1"/>
                          </a:solidFill>
                        </a:rPr>
                        <a:t>Discovery of a potent, orally efficacious small molecule agonist of </a:t>
                      </a:r>
                      <a:r>
                        <a:rPr lang="en-GB" sz="1000" b="1" i="0" dirty="0">
                          <a:solidFill>
                            <a:schemeClr val="tx1"/>
                          </a:solidFill>
                        </a:rPr>
                        <a:t>GLP-1</a:t>
                      </a:r>
                      <a:r>
                        <a:rPr lang="en-GB" sz="1000" b="0" i="0" dirty="0">
                          <a:solidFill>
                            <a:schemeClr val="tx1"/>
                          </a:solidFill>
                        </a:rPr>
                        <a:t> receptor</a:t>
                      </a:r>
                      <a:endParaRPr kumimoji="0" lang="en-US" sz="1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endParaRP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5114106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PT403; semaglutide QM</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CD9E9"/>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kern="1200" dirty="0">
                          <a:solidFill>
                            <a:schemeClr val="tx1"/>
                          </a:solidFill>
                          <a:effectLst/>
                          <a:latin typeface="+mn-lt"/>
                          <a:ea typeface="+mn-ea"/>
                          <a:cs typeface="+mn-cs"/>
                        </a:rPr>
                        <a:t>Peptron</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CD9E9"/>
                    </a:solidFill>
                  </a:tcPr>
                </a:tc>
                <a:tc>
                  <a:txBody>
                    <a:body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000" b="0" baseline="0" dirty="0">
                          <a:hlinkClick r:id="rId8"/>
                        </a:rPr>
                        <a:t>785-P</a:t>
                      </a:r>
                      <a:r>
                        <a:rPr lang="en-US" sz="1000" b="0" baseline="0" dirty="0"/>
                        <a:t>:</a:t>
                      </a:r>
                      <a:r>
                        <a:rPr lang="en-US" sz="1000" b="1" baseline="0" dirty="0"/>
                        <a:t> </a:t>
                      </a:r>
                      <a:r>
                        <a:rPr lang="en-GB" sz="1000" b="0" i="0" strike="noStrike" dirty="0"/>
                        <a:t>Preclinical safety, PK, and PD assessments of sustained-released formulation of once-monthly injectable semaglutide</a:t>
                      </a:r>
                      <a:endParaRPr lang="en-GB" sz="1000" b="1" i="0" kern="1200" dirty="0">
                        <a:solidFill>
                          <a:schemeClr val="tx1"/>
                        </a:solidFill>
                        <a:effectLst/>
                        <a:latin typeface="+mn-lt"/>
                        <a:ea typeface="+mn-ea"/>
                        <a:cs typeface="+mn-cs"/>
                      </a:endParaRP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945831956"/>
                  </a:ext>
                </a:extLst>
              </a:tr>
              <a:tr h="0">
                <a:tc>
                  <a:txBody>
                    <a:bodyPr/>
                    <a:lstStyle/>
                    <a:p>
                      <a:pPr rtl="0" fontAlgn="b"/>
                      <a:r>
                        <a:rPr lang="en-US" sz="1000" b="0" kern="1200" dirty="0">
                          <a:solidFill>
                            <a:schemeClr val="tx1"/>
                          </a:solidFill>
                          <a:effectLst/>
                          <a:latin typeface="+mn-lt"/>
                          <a:ea typeface="+mn-ea"/>
                          <a:cs typeface="+mn-cs"/>
                        </a:rPr>
                        <a:t>RJVA-001</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CD9E9"/>
                    </a:solidFill>
                  </a:tcPr>
                </a:tc>
                <a:tc>
                  <a:txBody>
                    <a:bodyPr/>
                    <a:lstStyle/>
                    <a:p>
                      <a:pPr rtl="0" fontAlgn="b"/>
                      <a:r>
                        <a:rPr lang="en-US" sz="1000" b="0" kern="1200" dirty="0">
                          <a:solidFill>
                            <a:schemeClr val="tx1"/>
                          </a:solidFill>
                          <a:effectLst/>
                          <a:latin typeface="+mn-lt"/>
                          <a:ea typeface="+mn-ea"/>
                          <a:cs typeface="+mn-cs"/>
                        </a:rPr>
                        <a:t>Fractyl</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CD9E9"/>
                    </a:solidFill>
                  </a:tcPr>
                </a:tc>
                <a:tc>
                  <a:txBody>
                    <a:body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hlinkClick r:id="rId9"/>
                        </a:rPr>
                        <a:t>261-OR</a:t>
                      </a:r>
                      <a:r>
                        <a:rPr kumimoji="0" lang="en-US" sz="1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 </a:t>
                      </a:r>
                      <a:r>
                        <a:rPr lang="en-GB" sz="1000" b="0" i="0" u="none" strike="noStrike" kern="1200" dirty="0">
                          <a:solidFill>
                            <a:schemeClr val="dk1"/>
                          </a:solidFill>
                          <a:effectLst/>
                          <a:latin typeface="+mn-lt"/>
                          <a:ea typeface="+mn-ea"/>
                          <a:cs typeface="+mn-cs"/>
                        </a:rPr>
                        <a:t>Single-dose </a:t>
                      </a:r>
                      <a:r>
                        <a:rPr lang="en-GB" sz="1000" b="1" i="0" u="none" strike="noStrike" kern="1200" dirty="0">
                          <a:solidFill>
                            <a:schemeClr val="dk1"/>
                          </a:solidFill>
                          <a:effectLst/>
                          <a:latin typeface="+mn-lt"/>
                          <a:ea typeface="+mn-ea"/>
                          <a:cs typeface="+mn-cs"/>
                        </a:rPr>
                        <a:t>GLP-1</a:t>
                      </a:r>
                      <a:r>
                        <a:rPr lang="en-GB" sz="1000" b="0" i="0" u="none" strike="noStrike" kern="1200" dirty="0">
                          <a:solidFill>
                            <a:schemeClr val="dk1"/>
                          </a:solidFill>
                          <a:effectLst/>
                          <a:latin typeface="+mn-lt"/>
                          <a:ea typeface="+mn-ea"/>
                          <a:cs typeface="+mn-cs"/>
                        </a:rPr>
                        <a:t>-based pancreatic gene therapy durably maintains body composition and glycemia after semaglutide withdrawal in a murine model of obesity</a:t>
                      </a:r>
                      <a:endParaRPr kumimoji="0" lang="en-US" sz="1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endParaRP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913463119"/>
                  </a:ext>
                </a:extLst>
              </a:tr>
              <a:tr h="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000" kern="1200" dirty="0">
                          <a:solidFill>
                            <a:schemeClr val="dk1"/>
                          </a:solidFill>
                          <a:effectLst/>
                          <a:latin typeface="+mn-lt"/>
                          <a:ea typeface="+mn-ea"/>
                          <a:cs typeface="+mn-cs"/>
                        </a:rPr>
                        <a:t>SRK439</a:t>
                      </a:r>
                      <a:endParaRPr lang="en-US" sz="1000" b="0" kern="1200" dirty="0">
                        <a:solidFill>
                          <a:schemeClr val="tx1"/>
                        </a:solidFill>
                        <a:effectLst/>
                        <a:latin typeface="+mn-lt"/>
                        <a:ea typeface="+mn-ea"/>
                        <a:cs typeface="+mn-cs"/>
                      </a:endParaRP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CD9E9"/>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000" kern="1200" dirty="0">
                          <a:solidFill>
                            <a:schemeClr val="dk1"/>
                          </a:solidFill>
                          <a:effectLst/>
                          <a:latin typeface="+mn-lt"/>
                          <a:ea typeface="+mn-ea"/>
                          <a:cs typeface="+mn-cs"/>
                        </a:rPr>
                        <a:t>Scholar Rock</a:t>
                      </a:r>
                      <a:endParaRPr lang="en-US" sz="1000" b="0" kern="1200" dirty="0">
                        <a:solidFill>
                          <a:schemeClr val="tx1"/>
                        </a:solidFill>
                        <a:effectLst/>
                        <a:latin typeface="+mn-lt"/>
                        <a:ea typeface="+mn-ea"/>
                        <a:cs typeface="+mn-cs"/>
                      </a:endParaRP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CD9E9"/>
                    </a:solidFill>
                  </a:tcPr>
                </a:tc>
                <a:tc>
                  <a:txBody>
                    <a:body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GB" sz="1000" kern="1200" dirty="0">
                          <a:solidFill>
                            <a:schemeClr val="dk1"/>
                          </a:solidFill>
                          <a:effectLst/>
                          <a:latin typeface="+mn-lt"/>
                          <a:ea typeface="+mn-ea"/>
                          <a:cs typeface="+mn-cs"/>
                          <a:hlinkClick r:id="rId10"/>
                        </a:rPr>
                        <a:t>302-OR</a:t>
                      </a:r>
                      <a:r>
                        <a:rPr lang="en-GB" sz="1000" kern="1200" dirty="0">
                          <a:solidFill>
                            <a:schemeClr val="dk1"/>
                          </a:solidFill>
                          <a:effectLst/>
                          <a:latin typeface="+mn-lt"/>
                          <a:ea typeface="+mn-ea"/>
                          <a:cs typeface="+mn-cs"/>
                        </a:rPr>
                        <a:t>: </a:t>
                      </a:r>
                      <a:r>
                        <a:rPr lang="en-GB" sz="1000" b="0" i="0" u="none" strike="noStrike" kern="1200" dirty="0">
                          <a:solidFill>
                            <a:schemeClr val="dk1"/>
                          </a:solidFill>
                          <a:effectLst/>
                          <a:latin typeface="+mn-lt"/>
                          <a:ea typeface="+mn-ea"/>
                          <a:cs typeface="+mn-cs"/>
                        </a:rPr>
                        <a:t>The </a:t>
                      </a:r>
                      <a:r>
                        <a:rPr lang="en-GB" sz="1000" b="1" i="0" u="none" strike="noStrike" kern="1200" dirty="0">
                          <a:solidFill>
                            <a:schemeClr val="dk1"/>
                          </a:solidFill>
                          <a:effectLst/>
                          <a:latin typeface="+mn-lt"/>
                          <a:ea typeface="+mn-ea"/>
                          <a:cs typeface="+mn-cs"/>
                        </a:rPr>
                        <a:t>antimyostatin antibody </a:t>
                      </a:r>
                      <a:r>
                        <a:rPr lang="en-GB" sz="1000" b="0" i="0" u="none" strike="noStrike" kern="1200" dirty="0">
                          <a:solidFill>
                            <a:schemeClr val="dk1"/>
                          </a:solidFill>
                          <a:effectLst/>
                          <a:latin typeface="+mn-lt"/>
                          <a:ea typeface="+mn-ea"/>
                          <a:cs typeface="+mn-cs"/>
                        </a:rPr>
                        <a:t>SRK-439 promotes healthy body composition in combination with GLP-1RAs in a mouse model of obesity</a:t>
                      </a:r>
                      <a:endParaRPr lang="en-GB" sz="1000" b="0" i="0" kern="1200" dirty="0">
                        <a:solidFill>
                          <a:schemeClr val="dk1"/>
                        </a:solidFill>
                        <a:effectLst/>
                        <a:latin typeface="+mn-lt"/>
                        <a:ea typeface="+mn-ea"/>
                        <a:cs typeface="+mn-cs"/>
                      </a:endParaRP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455702311"/>
                  </a:ext>
                </a:extLst>
              </a:tr>
              <a:tr h="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kern="1200" dirty="0">
                          <a:solidFill>
                            <a:schemeClr val="tx1"/>
                          </a:solidFill>
                          <a:effectLst/>
                          <a:latin typeface="+mn-lt"/>
                          <a:ea typeface="+mn-ea"/>
                          <a:cs typeface="+mn-cs"/>
                        </a:rPr>
                        <a:t>ziftomenib</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CD9E9"/>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kern="1200" dirty="0">
                          <a:solidFill>
                            <a:schemeClr val="tx1"/>
                          </a:solidFill>
                          <a:effectLst/>
                          <a:latin typeface="+mn-lt"/>
                          <a:ea typeface="+mn-ea"/>
                          <a:cs typeface="+mn-cs"/>
                        </a:rPr>
                        <a:t>Kura Oncology</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CD9E9"/>
                    </a:solidFill>
                  </a:tcPr>
                </a:tc>
                <a:tc>
                  <a:txBody>
                    <a:body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GB" sz="1000" b="0" i="0" u="none" strike="noStrike" kern="1200" dirty="0">
                          <a:solidFill>
                            <a:schemeClr val="dk1"/>
                          </a:solidFill>
                          <a:effectLst/>
                          <a:latin typeface="+mn-lt"/>
                          <a:ea typeface="+mn-ea"/>
                          <a:cs typeface="+mn-cs"/>
                          <a:hlinkClick r:id="rId11"/>
                        </a:rPr>
                        <a:t>845-P</a:t>
                      </a:r>
                      <a:r>
                        <a:rPr lang="en-GB" sz="1000" b="0" i="0" u="none" strike="noStrike" kern="1200" dirty="0">
                          <a:solidFill>
                            <a:schemeClr val="dk1"/>
                          </a:solidFill>
                          <a:effectLst/>
                          <a:latin typeface="+mn-lt"/>
                          <a:ea typeface="+mn-ea"/>
                          <a:cs typeface="+mn-cs"/>
                        </a:rPr>
                        <a:t>: The </a:t>
                      </a:r>
                      <a:r>
                        <a:rPr lang="en-GB" sz="1000" b="1" i="0" u="none" strike="noStrike" kern="1200" dirty="0">
                          <a:solidFill>
                            <a:schemeClr val="dk1"/>
                          </a:solidFill>
                          <a:effectLst/>
                          <a:latin typeface="+mn-lt"/>
                          <a:ea typeface="+mn-ea"/>
                          <a:cs typeface="+mn-cs"/>
                        </a:rPr>
                        <a:t>menin inhibitor </a:t>
                      </a:r>
                      <a:r>
                        <a:rPr lang="en-GB" sz="1000" b="0" i="0" u="none" strike="noStrike" kern="1200" dirty="0">
                          <a:solidFill>
                            <a:schemeClr val="dk1"/>
                          </a:solidFill>
                          <a:effectLst/>
                          <a:latin typeface="+mn-lt"/>
                          <a:ea typeface="+mn-ea"/>
                          <a:cs typeface="+mn-cs"/>
                        </a:rPr>
                        <a:t>ziftomenib induces insulin production and improves insulin sensitivity in a rat model of T2D</a:t>
                      </a:r>
                      <a:endParaRPr lang="en-GB" sz="1000" b="0" i="0" kern="1200" dirty="0">
                        <a:solidFill>
                          <a:schemeClr val="dk1"/>
                        </a:solidFill>
                        <a:effectLst/>
                        <a:latin typeface="+mn-lt"/>
                        <a:ea typeface="+mn-ea"/>
                        <a:cs typeface="+mn-cs"/>
                      </a:endParaRP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66832040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ZT003</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CD9E9"/>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i="0" dirty="0">
                          <a:solidFill>
                            <a:schemeClr val="tx1"/>
                          </a:solidFill>
                          <a:latin typeface="+mn-lt"/>
                        </a:rPr>
                        <a:t>QL Biopharm</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CD9E9"/>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hlinkClick r:id="rId12"/>
                        </a:rPr>
                        <a:t>279-OR</a:t>
                      </a:r>
                      <a:r>
                        <a:rPr kumimoji="0" lang="en-US" sz="1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 A novel </a:t>
                      </a:r>
                      <a:r>
                        <a:rPr kumimoji="0" lang="en-US" sz="1000" b="1"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GLP-1/FGF21 </a:t>
                      </a:r>
                      <a:r>
                        <a:rPr kumimoji="0" lang="en-US" sz="1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dual agonist ZT003 has therapeutic potential for obesity, diabetes, and nonalcoholic steatohepatitis</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520328819"/>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OR51T1 agonist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CD9E9"/>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i="0" dirty="0">
                          <a:solidFill>
                            <a:schemeClr val="tx1"/>
                          </a:solidFill>
                          <a:latin typeface="+mn-lt"/>
                        </a:rPr>
                        <a:t>BI</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CD9E9"/>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strike="noStrike" dirty="0">
                          <a:hlinkClick r:id="rId13"/>
                        </a:rPr>
                        <a:t>1630-P</a:t>
                      </a:r>
                      <a:r>
                        <a:rPr lang="en-US" sz="1000" b="0" strike="noStrike" dirty="0"/>
                        <a:t>: </a:t>
                      </a:r>
                      <a:r>
                        <a:rPr lang="en-US" sz="1000" b="0" i="0" strike="noStrike" dirty="0"/>
                        <a:t>Therapeutic potential of </a:t>
                      </a:r>
                      <a:r>
                        <a:rPr lang="en-US" sz="1000" b="1" i="0" strike="noStrike" dirty="0"/>
                        <a:t>olfactory receptor </a:t>
                      </a:r>
                      <a:r>
                        <a:rPr lang="en-US" sz="1000" b="0" i="0" strike="noStrike" dirty="0"/>
                        <a:t>OR51T1 in obesity</a:t>
                      </a:r>
                      <a:endParaRPr kumimoji="0" lang="en-US" sz="1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endParaRP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15761810"/>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Unnamed</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CD9E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kern="1200" dirty="0">
                          <a:solidFill>
                            <a:schemeClr val="dk1"/>
                          </a:solidFill>
                          <a:effectLst/>
                          <a:latin typeface="+mn-lt"/>
                          <a:ea typeface="+mn-ea"/>
                          <a:cs typeface="+mn-cs"/>
                        </a:rPr>
                        <a:t>Remediums GeneTx</a:t>
                      </a:r>
                      <a:endParaRPr lang="en-US" sz="1000" b="0" i="0" dirty="0">
                        <a:solidFill>
                          <a:schemeClr val="tx1"/>
                        </a:solidFill>
                        <a:latin typeface="+mn-lt"/>
                      </a:endParaRP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CD9E9"/>
                    </a:solidFill>
                  </a:tcPr>
                </a:tc>
                <a:tc>
                  <a:txBody>
                    <a:body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GB" sz="1000" kern="1200" dirty="0">
                          <a:solidFill>
                            <a:schemeClr val="dk1"/>
                          </a:solidFill>
                          <a:effectLst/>
                          <a:latin typeface="+mn-lt"/>
                          <a:ea typeface="+mn-ea"/>
                          <a:cs typeface="+mn-cs"/>
                          <a:hlinkClick r:id="rId14"/>
                        </a:rPr>
                        <a:t>792-P</a:t>
                      </a:r>
                      <a:r>
                        <a:rPr lang="en-GB" sz="1000" kern="1200" dirty="0">
                          <a:solidFill>
                            <a:schemeClr val="dk1"/>
                          </a:solidFill>
                          <a:effectLst/>
                          <a:latin typeface="+mn-lt"/>
                          <a:ea typeface="+mn-ea"/>
                          <a:cs typeface="+mn-cs"/>
                        </a:rPr>
                        <a:t>: </a:t>
                      </a:r>
                      <a:r>
                        <a:rPr lang="en-GB" sz="1000" b="0" i="0" u="none" strike="noStrike" kern="1200" dirty="0">
                          <a:solidFill>
                            <a:schemeClr val="dk1"/>
                          </a:solidFill>
                          <a:effectLst/>
                          <a:latin typeface="+mn-lt"/>
                          <a:ea typeface="+mn-ea"/>
                          <a:cs typeface="+mn-cs"/>
                        </a:rPr>
                        <a:t>A novel </a:t>
                      </a:r>
                      <a:r>
                        <a:rPr lang="en-GB" sz="1000" b="1" i="0" u="none" strike="noStrike" kern="1200" dirty="0">
                          <a:solidFill>
                            <a:schemeClr val="dk1"/>
                          </a:solidFill>
                          <a:effectLst/>
                          <a:latin typeface="+mn-lt"/>
                          <a:ea typeface="+mn-ea"/>
                          <a:cs typeface="+mn-cs"/>
                        </a:rPr>
                        <a:t>gene therapy </a:t>
                      </a:r>
                      <a:r>
                        <a:rPr lang="en-GB" sz="1000" b="0" i="0" u="none" strike="noStrike" kern="1200" dirty="0">
                          <a:solidFill>
                            <a:schemeClr val="dk1"/>
                          </a:solidFill>
                          <a:effectLst/>
                          <a:latin typeface="+mn-lt"/>
                          <a:ea typeface="+mn-ea"/>
                          <a:cs typeface="+mn-cs"/>
                        </a:rPr>
                        <a:t>platform using GLP1 and EX4 attenuates hyperglycemia in a preclinical model of T2D</a:t>
                      </a:r>
                      <a:endParaRPr lang="en-GB" sz="1000" kern="1200" dirty="0">
                        <a:solidFill>
                          <a:schemeClr val="dk1"/>
                        </a:solidFill>
                        <a:effectLst/>
                        <a:latin typeface="+mn-lt"/>
                        <a:ea typeface="+mn-ea"/>
                        <a:cs typeface="+mn-cs"/>
                      </a:endParaRP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56382979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Unnamed</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CD9E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kern="1200" dirty="0">
                          <a:solidFill>
                            <a:schemeClr val="dk1"/>
                          </a:solidFill>
                          <a:effectLst/>
                          <a:latin typeface="+mn-lt"/>
                          <a:ea typeface="+mn-ea"/>
                          <a:cs typeface="+mn-cs"/>
                        </a:rPr>
                        <a:t>Pep2Tango's tetra molecule</a:t>
                      </a:r>
                      <a:endParaRPr lang="en-US" sz="1000" b="0" i="0" dirty="0">
                        <a:solidFill>
                          <a:schemeClr val="tx1"/>
                        </a:solidFill>
                        <a:latin typeface="+mn-lt"/>
                      </a:endParaRP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CD9E9"/>
                    </a:solidFill>
                  </a:tcPr>
                </a:tc>
                <a:tc>
                  <a:txBody>
                    <a:body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GB" sz="1000" b="0" i="0" u="none" strike="noStrike" kern="1200" dirty="0">
                          <a:solidFill>
                            <a:schemeClr val="dk1"/>
                          </a:solidFill>
                          <a:effectLst/>
                          <a:latin typeface="+mn-lt"/>
                          <a:ea typeface="+mn-ea"/>
                          <a:cs typeface="+mn-cs"/>
                          <a:hlinkClick r:id="rId15"/>
                        </a:rPr>
                        <a:t>299-OR</a:t>
                      </a:r>
                      <a:r>
                        <a:rPr lang="en-GB" sz="1000" b="0" i="0" u="none" strike="noStrike" kern="1200" dirty="0">
                          <a:solidFill>
                            <a:schemeClr val="dk1"/>
                          </a:solidFill>
                          <a:effectLst/>
                          <a:latin typeface="+mn-lt"/>
                          <a:ea typeface="+mn-ea"/>
                          <a:cs typeface="+mn-cs"/>
                        </a:rPr>
                        <a:t>: Discovery of long-acting unimolecular peptide tetra-agonists targeting </a:t>
                      </a:r>
                      <a:r>
                        <a:rPr lang="en-GB" sz="1000" b="1" i="0" u="none" strike="noStrike" kern="1200" dirty="0">
                          <a:solidFill>
                            <a:schemeClr val="dk1"/>
                          </a:solidFill>
                          <a:effectLst/>
                          <a:latin typeface="+mn-lt"/>
                          <a:ea typeface="+mn-ea"/>
                          <a:cs typeface="+mn-cs"/>
                        </a:rPr>
                        <a:t>GLP-1, GIP, amylin, and calcitonin receptors </a:t>
                      </a:r>
                      <a:r>
                        <a:rPr lang="en-GB" sz="1000" b="0" i="0" u="none" strike="noStrike" kern="1200" dirty="0">
                          <a:solidFill>
                            <a:schemeClr val="dk1"/>
                          </a:solidFill>
                          <a:effectLst/>
                          <a:latin typeface="+mn-lt"/>
                          <a:ea typeface="+mn-ea"/>
                          <a:cs typeface="+mn-cs"/>
                        </a:rPr>
                        <a:t>for enhanced metabolic benefits in animal models of obesity</a:t>
                      </a:r>
                      <a:endParaRPr kumimoji="0" lang="en-US" sz="1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endParaRP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759524894"/>
                  </a:ext>
                </a:extLst>
              </a:tr>
            </a:tbl>
          </a:graphicData>
        </a:graphic>
      </p:graphicFrame>
      <p:sp>
        <p:nvSpPr>
          <p:cNvPr id="3" name="Title 2"/>
          <p:cNvSpPr>
            <a:spLocks noGrp="1"/>
          </p:cNvSpPr>
          <p:nvPr>
            <p:ph type="ctrTitle"/>
          </p:nvPr>
        </p:nvSpPr>
        <p:spPr/>
        <p:txBody>
          <a:bodyPr/>
          <a:lstStyle/>
          <a:p>
            <a:r>
              <a:rPr lang="en-US" dirty="0"/>
              <a:t>Summary of novel Preclinical assets presented at ADA 2024 included in this report</a:t>
            </a:r>
          </a:p>
        </p:txBody>
      </p:sp>
    </p:spTree>
    <p:extLst>
      <p:ext uri="{BB962C8B-B14F-4D97-AF65-F5344CB8AC3E}">
        <p14:creationId xmlns:p14="http://schemas.microsoft.com/office/powerpoint/2010/main" val="101718281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Other: OR51T1 agonist, potential obesity target which reduces weight gain wo food intake effect</a:t>
            </a:r>
          </a:p>
        </p:txBody>
      </p:sp>
      <p:graphicFrame>
        <p:nvGraphicFramePr>
          <p:cNvPr id="4" name="Table 3"/>
          <p:cNvGraphicFramePr>
            <a:graphicFrameLocks noGrp="1"/>
          </p:cNvGraphicFramePr>
          <p:nvPr>
            <p:extLst>
              <p:ext uri="{D42A27DB-BD31-4B8C-83A1-F6EECF244321}">
                <p14:modId xmlns:p14="http://schemas.microsoft.com/office/powerpoint/2010/main" val="1449433672"/>
              </p:ext>
            </p:extLst>
          </p:nvPr>
        </p:nvGraphicFramePr>
        <p:xfrm>
          <a:off x="382577" y="914400"/>
          <a:ext cx="11430000" cy="2865120"/>
        </p:xfrm>
        <a:graphic>
          <a:graphicData uri="http://schemas.openxmlformats.org/drawingml/2006/table">
            <a:tbl>
              <a:tblPr firstRow="1" bandRow="1">
                <a:tableStyleId>{3B4B98B0-60AC-42C2-AFA5-B58CD77FA1E5}</a:tableStyleId>
              </a:tblPr>
              <a:tblGrid>
                <a:gridCol w="1463040">
                  <a:extLst>
                    <a:ext uri="{9D8B030D-6E8A-4147-A177-3AD203B41FA5}">
                      <a16:colId xmlns:a16="http://schemas.microsoft.com/office/drawing/2014/main" val="20000"/>
                    </a:ext>
                  </a:extLst>
                </a:gridCol>
                <a:gridCol w="1188720">
                  <a:extLst>
                    <a:ext uri="{9D8B030D-6E8A-4147-A177-3AD203B41FA5}">
                      <a16:colId xmlns:a16="http://schemas.microsoft.com/office/drawing/2014/main" val="519974293"/>
                    </a:ext>
                  </a:extLst>
                </a:gridCol>
                <a:gridCol w="1371600">
                  <a:extLst>
                    <a:ext uri="{9D8B030D-6E8A-4147-A177-3AD203B41FA5}">
                      <a16:colId xmlns:a16="http://schemas.microsoft.com/office/drawing/2014/main" val="1038042304"/>
                    </a:ext>
                  </a:extLst>
                </a:gridCol>
                <a:gridCol w="914400">
                  <a:extLst>
                    <a:ext uri="{9D8B030D-6E8A-4147-A177-3AD203B41FA5}">
                      <a16:colId xmlns:a16="http://schemas.microsoft.com/office/drawing/2014/main" val="2168651384"/>
                    </a:ext>
                  </a:extLst>
                </a:gridCol>
                <a:gridCol w="4052263">
                  <a:extLst>
                    <a:ext uri="{9D8B030D-6E8A-4147-A177-3AD203B41FA5}">
                      <a16:colId xmlns:a16="http://schemas.microsoft.com/office/drawing/2014/main" val="796046381"/>
                    </a:ext>
                  </a:extLst>
                </a:gridCol>
                <a:gridCol w="2439977">
                  <a:extLst>
                    <a:ext uri="{9D8B030D-6E8A-4147-A177-3AD203B41FA5}">
                      <a16:colId xmlns:a16="http://schemas.microsoft.com/office/drawing/2014/main" val="1549270688"/>
                    </a:ext>
                  </a:extLst>
                </a:gridCol>
              </a:tblGrid>
              <a:tr h="259080">
                <a:tc>
                  <a:txBody>
                    <a:bodyPr/>
                    <a:lstStyle/>
                    <a:p>
                      <a:r>
                        <a:rPr lang="en-US" sz="1000" b="1" dirty="0"/>
                        <a:t>Product/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Company</a:t>
                      </a: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Max Phase</a:t>
                      </a:r>
                    </a:p>
                  </a:txBody>
                  <a:tcPr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MOA</a:t>
                      </a:r>
                    </a:p>
                  </a:txBody>
                  <a:tcPr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ROA</a:t>
                      </a:r>
                    </a:p>
                  </a:txBody>
                  <a:tcPr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Results</a:t>
                      </a:r>
                    </a:p>
                  </a:txBody>
                  <a:tcPr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Dev. Timeline &amp; CVrg Implications</a:t>
                      </a:r>
                    </a:p>
                  </a:txBody>
                  <a:tcPr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0">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Abstract</a:t>
                      </a:r>
                      <a:r>
                        <a:rPr lang="en-US" sz="1000" b="1" baseline="0" dirty="0"/>
                        <a:t> </a:t>
                      </a:r>
                      <a:r>
                        <a:rPr lang="en-US" sz="1000" b="0" strike="noStrike" dirty="0">
                          <a:hlinkClick r:id="rId2"/>
                        </a:rPr>
                        <a:t>1630-P</a:t>
                      </a:r>
                      <a:r>
                        <a:rPr lang="en-US" sz="1000" b="0" strike="noStrike" dirty="0"/>
                        <a:t>: </a:t>
                      </a:r>
                      <a:r>
                        <a:rPr lang="en-US" sz="1000" b="0" i="1" strike="noStrike" dirty="0"/>
                        <a:t>Therapeutic potential of olfactory receptor OR51T1 in obesity. K.Bleymehl.</a:t>
                      </a:r>
                      <a:endParaRPr lang="en-US" sz="1000" b="0" i="1" dirty="0"/>
                    </a:p>
                  </a:txBody>
                  <a:tcPr>
                    <a:lnL>
                      <a:noFill/>
                    </a:lnL>
                    <a:lnR>
                      <a:noFill/>
                    </a:lnR>
                    <a:lnT w="12700" cmpd="sng">
                      <a:noFill/>
                    </a:lnT>
                    <a:lnB>
                      <a:noFill/>
                    </a:lnB>
                    <a:lnTlToBr w="12700" cmpd="sng">
                      <a:noFill/>
                      <a:prstDash val="solid"/>
                    </a:lnTlToBr>
                    <a:lnBlToTr w="12700" cmpd="sng">
                      <a:noFill/>
                      <a:prstDash val="solid"/>
                    </a:lnBlToTr>
                    <a:solidFill>
                      <a:srgbClr val="CCD9E9"/>
                    </a:solidFill>
                  </a:tcPr>
                </a:tc>
                <a:tc hMerge="1">
                  <a:txBody>
                    <a:bodyPr/>
                    <a:lstStyle/>
                    <a:p>
                      <a:endParaRPr lang="en-US"/>
                    </a:p>
                  </a:txBody>
                  <a:tcPr>
                    <a:lnL>
                      <a:noFill/>
                    </a:lnL>
                    <a:lnT w="12700" cmpd="sng">
                      <a:noFill/>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i="1" dirty="0"/>
                    </a:p>
                  </a:txBody>
                  <a:tcPr>
                    <a:lnL>
                      <a:noFill/>
                    </a:lnL>
                    <a:lnR>
                      <a:noFill/>
                    </a:lnR>
                    <a:lnT w="12700" cmpd="sng">
                      <a:noFill/>
                    </a:lnT>
                    <a:lnB>
                      <a:noFill/>
                    </a:lnB>
                    <a:lnTlToBr w="12700" cmpd="sng">
                      <a:noFill/>
                      <a:prstDash val="solid"/>
                    </a:lnTlToBr>
                    <a:lnBlToTr w="12700" cmpd="sng">
                      <a:noFill/>
                      <a:prstDash val="solid"/>
                    </a:lnBlToTr>
                    <a:solidFill>
                      <a:srgbClr val="CCD9E9"/>
                    </a:solidFill>
                  </a:tcPr>
                </a:tc>
                <a:extLst>
                  <a:ext uri="{0D108BD9-81ED-4DB2-BD59-A6C34878D82A}">
                    <a16:rowId xmlns:a16="http://schemas.microsoft.com/office/drawing/2014/main" val="10001"/>
                  </a:ext>
                </a:extLst>
              </a:tr>
              <a:tr h="11887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Potential OR51T1 agonist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hlinkClick r:id="rId3"/>
                        </a:rPr>
                        <a:t>Boehringer Ingelheim</a:t>
                      </a:r>
                      <a:endParaRPr lang="en-US" sz="1000" b="0" i="0" dirty="0">
                        <a:solidFill>
                          <a:schemeClr val="tx1"/>
                        </a:solidFill>
                        <a:latin typeface="+mn-lt"/>
                      </a:endParaRPr>
                    </a:p>
                  </a:txBody>
                  <a:tcPr>
                    <a:lnL>
                      <a:noFill/>
                    </a:lnL>
                    <a:lnR>
                      <a:noFill/>
                    </a:lnR>
                    <a:lnT>
                      <a:noFill/>
                    </a:lnT>
                    <a:lnB>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Preclinical</a:t>
                      </a:r>
                    </a:p>
                  </a:txBody>
                  <a:tcPr>
                    <a:lnL>
                      <a:noFill/>
                    </a:lnL>
                    <a:lnR>
                      <a:noFill/>
                    </a:lnR>
                    <a:lnT>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GPCR agonist</a:t>
                      </a:r>
                    </a:p>
                  </a:txBody>
                  <a:tcPr>
                    <a:lnL>
                      <a:noFill/>
                    </a:lnL>
                    <a:lnR>
                      <a:noFill/>
                    </a:lnR>
                    <a:lnT>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Unknown</a:t>
                      </a:r>
                    </a:p>
                  </a:txBody>
                  <a:tcPr>
                    <a:lnL>
                      <a:noFill/>
                    </a:lnL>
                    <a:lnR>
                      <a:noFill/>
                    </a:lnR>
                    <a:lnT>
                      <a:noFill/>
                    </a:lnT>
                    <a:lnB w="12700" cmpd="sng">
                      <a:noFill/>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dirty="0">
                          <a:solidFill>
                            <a:schemeClr val="tx1"/>
                          </a:solidFill>
                          <a:latin typeface="+mn-lt"/>
                        </a:rPr>
                        <a:t>To examine the role of ectopic expression of the olfactory receptor OR51T1 in the area postrema, a brainstem cluster of glutamate-sensitive neurons known to be involved in food intake, researchers generated a </a:t>
                      </a:r>
                      <a:r>
                        <a:rPr lang="en-US" sz="1000" b="1" i="0" dirty="0">
                          <a:solidFill>
                            <a:schemeClr val="tx1"/>
                          </a:solidFill>
                          <a:latin typeface="+mn-lt"/>
                        </a:rPr>
                        <a:t>mouse </a:t>
                      </a:r>
                      <a:r>
                        <a:rPr lang="en-US" sz="1000" b="0" i="0" dirty="0">
                          <a:solidFill>
                            <a:schemeClr val="tx1"/>
                          </a:solidFill>
                          <a:latin typeface="+mn-lt"/>
                        </a:rPr>
                        <a:t>line</a:t>
                      </a:r>
                      <a:r>
                        <a:rPr lang="en-US" sz="1000" b="1" i="0" dirty="0">
                          <a:solidFill>
                            <a:schemeClr val="tx1"/>
                          </a:solidFill>
                          <a:latin typeface="+mn-lt"/>
                        </a:rPr>
                        <a:t> </a:t>
                      </a:r>
                      <a:r>
                        <a:rPr lang="en-US" sz="1000" b="0" i="0" dirty="0">
                          <a:solidFill>
                            <a:schemeClr val="tx1"/>
                          </a:solidFill>
                          <a:latin typeface="+mn-lt"/>
                        </a:rPr>
                        <a:t>which overexpressed the mouse form of OR51T1 (Olfr574-OX) in the area postrema as well as a mouse line knocking out the gene (KO) in the same area. Both OX and KO mice received high fat diet alongside normal chow for 11 weeks.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dirty="0">
                          <a:solidFill>
                            <a:schemeClr val="tx1"/>
                          </a:solidFill>
                          <a:latin typeface="+mn-lt"/>
                        </a:rPr>
                        <a:t>OX mice on high fat diet had ~10% less weight gain than control WT mice, despite acute food intake and preference for high fat diet vs. normal chow being identical.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dirty="0">
                          <a:solidFill>
                            <a:schemeClr val="tx1"/>
                          </a:solidFill>
                          <a:latin typeface="+mn-lt"/>
                        </a:rPr>
                        <a:t>By contrast, KO mice on high fat diet had greater weight gain than control WT mice (~5%), despite no difference in acute food intake or high fat diet preference between the two mouse lines.</a:t>
                      </a:r>
                    </a:p>
                  </a:txBody>
                  <a:tcPr>
                    <a:lnL>
                      <a:noFill/>
                    </a:lnL>
                    <a:lnR>
                      <a:noFill/>
                    </a:lnR>
                    <a:lnT>
                      <a:noFill/>
                    </a:lnT>
                    <a:lnB w="12700" cmpd="sng">
                      <a:noFill/>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dirty="0">
                          <a:solidFill>
                            <a:schemeClr val="tx1"/>
                          </a:solidFill>
                          <a:latin typeface="+mn-lt"/>
                        </a:rPr>
                        <a:t>These very early data suggest that agonism of the OR51T1 receptor in the area postrema may lead to weight loss without having a significant effect on food intake or preference, making it a viable target for the treatment of obesity.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dirty="0">
                          <a:solidFill>
                            <a:schemeClr val="tx1"/>
                          </a:solidFill>
                          <a:latin typeface="+mn-lt"/>
                        </a:rPr>
                        <a:t>As therapies targeting OR51T1 are not currently available, the next step will be for BI to screen for potential agonists to be used in further preclinical research.</a:t>
                      </a:r>
                    </a:p>
                  </a:txBody>
                  <a:tcPr>
                    <a:lnL>
                      <a:noFill/>
                    </a:lnL>
                    <a:lnR>
                      <a:noFill/>
                    </a:lnR>
                    <a:lnT>
                      <a:noFill/>
                    </a:lnT>
                    <a:lnB w="12700" cmpd="sng">
                      <a:noFill/>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8494922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72D6AD16-175D-489F-BE05-D09863BF96F2}"/>
              </a:ext>
            </a:extLst>
          </p:cNvPr>
          <p:cNvGraphicFramePr>
            <a:graphicFrameLocks noGrp="1"/>
          </p:cNvGraphicFramePr>
          <p:nvPr>
            <p:extLst>
              <p:ext uri="{D42A27DB-BD31-4B8C-83A1-F6EECF244321}">
                <p14:modId xmlns:p14="http://schemas.microsoft.com/office/powerpoint/2010/main" val="2182506338"/>
              </p:ext>
            </p:extLst>
          </p:nvPr>
        </p:nvGraphicFramePr>
        <p:xfrm>
          <a:off x="2663687" y="914400"/>
          <a:ext cx="9147314" cy="5029200"/>
        </p:xfrm>
        <a:graphic>
          <a:graphicData uri="http://schemas.openxmlformats.org/drawingml/2006/table">
            <a:tbl>
              <a:tblPr firstRow="1" bandRow="1">
                <a:tableStyleId>{5C22544A-7EE6-4342-B048-85BDC9FD1C3A}</a:tableStyleId>
              </a:tblPr>
              <a:tblGrid>
                <a:gridCol w="3955774">
                  <a:extLst>
                    <a:ext uri="{9D8B030D-6E8A-4147-A177-3AD203B41FA5}">
                      <a16:colId xmlns:a16="http://schemas.microsoft.com/office/drawing/2014/main" val="20000"/>
                    </a:ext>
                  </a:extLst>
                </a:gridCol>
                <a:gridCol w="5191540">
                  <a:extLst>
                    <a:ext uri="{9D8B030D-6E8A-4147-A177-3AD203B41FA5}">
                      <a16:colId xmlns:a16="http://schemas.microsoft.com/office/drawing/2014/main" val="1229989169"/>
                    </a:ext>
                  </a:extLst>
                </a:gridCol>
              </a:tblGrid>
              <a:tr h="0">
                <a:tc gridSpan="2">
                  <a:txBody>
                    <a:bodyPr/>
                    <a:lstStyle/>
                    <a:p>
                      <a:r>
                        <a:rPr lang="en-GB" sz="900" b="0" i="1" u="none" strike="noStrike" kern="1200" dirty="0">
                          <a:solidFill>
                            <a:schemeClr val="tx1"/>
                          </a:solidFill>
                          <a:effectLst/>
                          <a:latin typeface="+mn-lt"/>
                          <a:ea typeface="+mn-ea"/>
                          <a:cs typeface="+mn-cs"/>
                        </a:rPr>
                        <a:t>Berberine ursodeoxycholate (HTD1801) improves key glycemic and cardiometabolic parameters across the T2D disease spectrum</a:t>
                      </a:r>
                      <a:r>
                        <a:rPr lang="en-GB" sz="900" b="0" i="0" u="none" strike="noStrike" kern="1200" dirty="0">
                          <a:solidFill>
                            <a:schemeClr val="tx1"/>
                          </a:solidFill>
                          <a:effectLst/>
                          <a:latin typeface="+mn-lt"/>
                          <a:ea typeface="+mn-ea"/>
                          <a:cs typeface="+mn-cs"/>
                        </a:rPr>
                        <a:t>. </a:t>
                      </a:r>
                      <a:r>
                        <a:rPr lang="en-GB" sz="900" b="0" i="0" kern="1200" dirty="0">
                          <a:solidFill>
                            <a:schemeClr val="tx1"/>
                          </a:solidFill>
                          <a:effectLst/>
                          <a:latin typeface="+mn-lt"/>
                          <a:ea typeface="+mn-ea"/>
                          <a:cs typeface="+mn-cs"/>
                        </a:rPr>
                        <a:t>L.Ji.</a:t>
                      </a:r>
                      <a:endParaRPr lang="en-US" sz="900" b="0" i="1" dirty="0">
                        <a:solidFill>
                          <a:schemeClr val="tx1"/>
                        </a:solidFill>
                      </a:endParaRPr>
                    </a:p>
                    <a:p>
                      <a:endParaRPr lang="en-US" sz="400" b="1" i="1" dirty="0">
                        <a:solidFill>
                          <a:schemeClr val="tx1"/>
                        </a:solidFill>
                      </a:endParaRPr>
                    </a:p>
                    <a:p>
                      <a:r>
                        <a:rPr lang="en-US" sz="1000" b="1" dirty="0">
                          <a:solidFill>
                            <a:schemeClr val="tx1"/>
                          </a:solidFill>
                        </a:rPr>
                        <a:t>Background: </a:t>
                      </a:r>
                      <a:r>
                        <a:rPr lang="en-GB" sz="1000" b="0" i="0" u="none" strike="noStrike" kern="1200" dirty="0">
                          <a:solidFill>
                            <a:schemeClr val="tx1"/>
                          </a:solidFill>
                          <a:effectLst/>
                          <a:latin typeface="+mn-lt"/>
                          <a:ea typeface="+mn-ea"/>
                          <a:cs typeface="+mn-cs"/>
                        </a:rPr>
                        <a:t>HTD1801 </a:t>
                      </a:r>
                      <a:r>
                        <a:rPr lang="en-US" sz="1000" b="0" dirty="0">
                          <a:solidFill>
                            <a:schemeClr val="tx1"/>
                          </a:solidFill>
                        </a:rPr>
                        <a:t>is a first-in-class oral therapeutic, containing ionic salt of two active moieties, berberine and ursodeoxycholic acid, in Phase III development in China for T2D, and Phase II for MASH, PSC, and PBC. A Phase II study evaluated </a:t>
                      </a:r>
                      <a:r>
                        <a:rPr lang="en-GB" sz="1000" b="0" dirty="0">
                          <a:solidFill>
                            <a:schemeClr val="tx1"/>
                          </a:solidFill>
                        </a:rPr>
                        <a:t>the efficacy of HTD1801 across the T2D disease spectrum with patients assigned to high (A1c ≥8.5%) and low risk (A1c &lt;8.5) disease severity.</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20000"/>
                        <a:lumOff val="80000"/>
                      </a:schemeClr>
                    </a:solidFill>
                  </a:tcPr>
                </a:tc>
                <a:tc hMerge="1">
                  <a:txBody>
                    <a:bodyPr/>
                    <a:lstStyle/>
                    <a:p>
                      <a:endParaRPr lang="en-US"/>
                    </a:p>
                  </a:txBody>
                  <a:tcPr>
                    <a:lnL w="12700" cmpd="sng">
                      <a:noFill/>
                    </a:lnL>
                  </a:tcPr>
                </a:tc>
                <a:extLst>
                  <a:ext uri="{0D108BD9-81ED-4DB2-BD59-A6C34878D82A}">
                    <a16:rowId xmlns:a16="http://schemas.microsoft.com/office/drawing/2014/main" val="882866917"/>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mn-lt"/>
                        </a:rPr>
                        <a:t>Patients &amp; Treatment</a:t>
                      </a:r>
                      <a:r>
                        <a:rPr lang="en-US" sz="1000" dirty="0">
                          <a:latin typeface="+mn-lt"/>
                        </a:rPr>
                        <a:t>: 112 T2D patients received </a:t>
                      </a:r>
                      <a:r>
                        <a:rPr lang="en-GB" sz="1000" dirty="0"/>
                        <a:t>HTD1801 (oral 500mg or 1,000mg BID) vs. placebo for 12 weeks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00" b="1"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mn-lt"/>
                        </a:rPr>
                        <a:t>Primary </a:t>
                      </a:r>
                      <a:r>
                        <a:rPr lang="en-US" sz="1000" kern="1200" dirty="0">
                          <a:solidFill>
                            <a:schemeClr val="dk1"/>
                          </a:solidFill>
                          <a:latin typeface="+mn-lt"/>
                          <a:ea typeface="+mn-ea"/>
                          <a:cs typeface="+mn-cs"/>
                        </a:rPr>
                        <a:t>Endpoint</a:t>
                      </a:r>
                      <a:r>
                        <a:rPr lang="en-US" sz="1000" b="0" dirty="0">
                          <a:latin typeface="+mn-lt"/>
                        </a:rPr>
                        <a:t>:</a:t>
                      </a:r>
                      <a:r>
                        <a:rPr lang="en-US" sz="1000" b="1" dirty="0">
                          <a:latin typeface="+mn-lt"/>
                        </a:rPr>
                        <a:t> %</a:t>
                      </a:r>
                      <a:r>
                        <a:rPr lang="en-US" sz="1000" dirty="0">
                          <a:latin typeface="+mn-lt"/>
                        </a:rPr>
                        <a:t>A1c change from baseline at 12 weeks.</a:t>
                      </a:r>
                    </a:p>
                  </a:txBody>
                  <a:tcPr>
                    <a:lnL w="12700" cmpd="sng">
                      <a:noFill/>
                    </a:lnL>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00"/>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Results</a:t>
                      </a:r>
                      <a:r>
                        <a:rPr lang="en-US" sz="1000" dirty="0"/>
                        <a:t>:</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US"/>
                    </a:p>
                  </a:txBody>
                  <a:tcPr>
                    <a:lnL w="12700" cmpd="sng">
                      <a:noFill/>
                    </a:lnL>
                  </a:tcPr>
                </a:tc>
                <a:extLst>
                  <a:ext uri="{0D108BD9-81ED-4DB2-BD59-A6C34878D82A}">
                    <a16:rowId xmlns:a16="http://schemas.microsoft.com/office/drawing/2014/main" val="10001"/>
                  </a:ext>
                </a:extLst>
              </a:tr>
              <a:tr h="1413163">
                <a:tc>
                  <a:txBody>
                    <a:bodyPr/>
                    <a:lstStyle/>
                    <a:p>
                      <a:pPr marL="171450" indent="-171450">
                        <a:spcAft>
                          <a:spcPts val="600"/>
                        </a:spcAft>
                        <a:buFont typeface="Arial" panose="020B0604020202020204" pitchFamily="34" charset="0"/>
                        <a:buChar char="•"/>
                      </a:pPr>
                      <a:r>
                        <a:rPr lang="en-GB" sz="1000" dirty="0"/>
                        <a:t>At 12 weeks, HTD1801 resulted in a dose dependent reduction across both subgroups (see table).</a:t>
                      </a:r>
                      <a:br>
                        <a:rPr lang="en-GB" sz="1000" dirty="0"/>
                      </a:br>
                      <a:r>
                        <a:rPr lang="en-GB" sz="1000" dirty="0"/>
                        <a:t>- improvements with the higher dose of HTD1801 (1,000mg BID) were significant vs placebo.</a:t>
                      </a:r>
                    </a:p>
                    <a:p>
                      <a:pPr marL="171450" indent="-171450">
                        <a:spcAft>
                          <a:spcPts val="600"/>
                        </a:spcAft>
                        <a:buFont typeface="Arial" panose="020B0604020202020204" pitchFamily="34" charset="0"/>
                        <a:buChar char="•"/>
                      </a:pPr>
                      <a:r>
                        <a:rPr lang="en-GB" sz="1000" dirty="0"/>
                        <a:t>HTD1801 patients with higher A1c at baseline had more substantial reductions across all parameters compared to patients with lower A1c.</a:t>
                      </a:r>
                    </a:p>
                    <a:p>
                      <a:pPr marL="171450" indent="-171450">
                        <a:spcAft>
                          <a:spcPts val="600"/>
                        </a:spcAft>
                        <a:buFont typeface="Arial" panose="020B0604020202020204" pitchFamily="34" charset="0"/>
                        <a:buChar char="•"/>
                      </a:pPr>
                      <a:r>
                        <a:rPr lang="en-GB" sz="1000" dirty="0"/>
                        <a:t>Although most patients had normal liver biochemistry at baseline, improvements in ALT, AST, and GGT were observed across patient cohorts (data not disclosed).</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1000" dirty="0"/>
                    </a:p>
                  </a:txBody>
                  <a:tcPr marB="0">
                    <a:lnL w="12700" cmpd="sng">
                      <a:noFill/>
                    </a:lnL>
                    <a:lnR w="12700" cmpd="sng">
                      <a:noFill/>
                    </a:lnR>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92350044"/>
                  </a:ext>
                </a:extLst>
              </a:tr>
            </a:tbl>
          </a:graphicData>
        </a:graphic>
      </p:graphicFrame>
      <p:sp>
        <p:nvSpPr>
          <p:cNvPr id="3" name="Title 2"/>
          <p:cNvSpPr>
            <a:spLocks noGrp="1"/>
          </p:cNvSpPr>
          <p:nvPr>
            <p:ph type="ctrTitle"/>
          </p:nvPr>
        </p:nvSpPr>
        <p:spPr/>
        <p:txBody>
          <a:bodyPr/>
          <a:lstStyle/>
          <a:p>
            <a:r>
              <a:rPr lang="en-US" dirty="0"/>
              <a:t>Other: HTD1801, </a:t>
            </a:r>
            <a:r>
              <a:rPr lang="en-GB" sz="1800" dirty="0"/>
              <a:t>sign. dose-dependent improvements in key parameters regardless of baseline A1c</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88128334"/>
              </p:ext>
            </p:extLst>
          </p:nvPr>
        </p:nvGraphicFramePr>
        <p:xfrm>
          <a:off x="384048" y="914400"/>
          <a:ext cx="2194560" cy="483108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2940743716"/>
                    </a:ext>
                  </a:extLst>
                </a:gridCol>
              </a:tblGrid>
              <a:tr h="242614">
                <a:tc>
                  <a:txBody>
                    <a:bodyPr/>
                    <a:lstStyle/>
                    <a:p>
                      <a:r>
                        <a:rPr lang="en-US" sz="1000" b="1" dirty="0">
                          <a:solidFill>
                            <a:schemeClr val="tx1"/>
                          </a:solidFill>
                        </a:rPr>
                        <a:t>Product (MOA)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88286691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1" i="0" u="none" strike="noStrike" kern="1200" dirty="0">
                          <a:solidFill>
                            <a:schemeClr val="tx1"/>
                          </a:solidFill>
                          <a:effectLst/>
                          <a:latin typeface="+mn-lt"/>
                          <a:ea typeface="+mn-ea"/>
                          <a:cs typeface="+mn-cs"/>
                        </a:rPr>
                        <a:t>HTD1801; berberine ursodeoxycholate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(Lipid modulator)</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en-US" sz="1000" b="1" dirty="0">
                          <a:latin typeface="+mn-lt"/>
                        </a:rPr>
                        <a:t>Company</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2"/>
                        </a:rPr>
                        <a:t>HighTide Biopharma</a:t>
                      </a:r>
                      <a:endParaRPr lang="en-US" sz="1000"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4786">
                <a:tc>
                  <a:txBody>
                    <a:bodyPr/>
                    <a:lstStyle/>
                    <a:p>
                      <a:r>
                        <a:rPr lang="en-US" sz="1000" b="1" dirty="0">
                          <a:latin typeface="+mn-lt"/>
                        </a:rPr>
                        <a:t>Phase and Trial ID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407347513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Phase II </a:t>
                      </a:r>
                      <a:r>
                        <a:rPr lang="en-US" sz="1000" dirty="0">
                          <a:solidFill>
                            <a:schemeClr val="tx1"/>
                          </a:solidFill>
                          <a:hlinkClick r:id="rId3" tooltip="Current version of study  on ClinicalTrials.gov"/>
                        </a:rPr>
                        <a:t>NCT06411275</a:t>
                      </a:r>
                      <a:endParaRPr lang="en-US" sz="10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China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7515929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Indication(s)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24271795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T2D, MASH</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61053568"/>
                  </a:ext>
                </a:extLst>
              </a:tr>
              <a:tr h="0">
                <a:tc>
                  <a:txBody>
                    <a:bodyPr/>
                    <a:lstStyle/>
                    <a:p>
                      <a:r>
                        <a:rPr lang="en-US" sz="1000" b="1" dirty="0">
                          <a:latin typeface="+mn-lt"/>
                        </a:rPr>
                        <a:t>Abstract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7586671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strike="noStrike" baseline="0" dirty="0">
                          <a:hlinkClick r:id="rId4"/>
                        </a:rPr>
                        <a:t>847-P</a:t>
                      </a:r>
                      <a:endParaRPr lang="en-US" sz="1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32568609"/>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tx1"/>
                          </a:solidFill>
                        </a:rPr>
                        <a:t>CVrg Implications</a:t>
                      </a:r>
                      <a:r>
                        <a:rPr lang="en-US" sz="1100" b="0" dirty="0">
                          <a:solidFill>
                            <a:schemeClr val="tx1"/>
                          </a:solidFill>
                        </a:rPr>
                        <a:t>:</a:t>
                      </a:r>
                      <a:r>
                        <a:rPr lang="en-US" sz="1100" b="1" dirty="0">
                          <a:solidFill>
                            <a:schemeClr val="tx1"/>
                          </a:solidFill>
                        </a:rPr>
                        <a:t> </a:t>
                      </a:r>
                      <a:r>
                        <a:rPr lang="en-US" sz="1100" b="0" dirty="0">
                          <a:solidFill>
                            <a:schemeClr val="tx1"/>
                          </a:solidFill>
                        </a:rPr>
                        <a:t>In this Phase II trial in T2D patients, </a:t>
                      </a:r>
                      <a:r>
                        <a:rPr lang="en-GB" sz="1100" b="0" dirty="0"/>
                        <a:t>HTD1801 </a:t>
                      </a:r>
                      <a:r>
                        <a:rPr lang="en-GB" sz="1100" dirty="0"/>
                        <a:t>treatment resulted in significant improvements in key glycemic and cardiometabolic parameters regardless of BL disease severity. HTD1801 continues to be evaluated for T2D in several Phase III studies (</a:t>
                      </a:r>
                      <a:r>
                        <a:rPr lang="en-GB" sz="1100" dirty="0">
                          <a:hlinkClick r:id="rId5"/>
                        </a:rPr>
                        <a:t>NCT06353347</a:t>
                      </a:r>
                      <a:r>
                        <a:rPr lang="en-GB" sz="1100" dirty="0"/>
                        <a:t>, </a:t>
                      </a:r>
                      <a:r>
                        <a:rPr lang="en-GB" sz="1100" dirty="0">
                          <a:hlinkClick r:id="rId6"/>
                        </a:rPr>
                        <a:t>NCT06350890</a:t>
                      </a:r>
                      <a:r>
                        <a:rPr lang="en-GB" sz="1100" dirty="0"/>
                        <a:t>, and </a:t>
                      </a:r>
                      <a:r>
                        <a:rPr lang="en-GB" sz="1100" dirty="0">
                          <a:hlinkClick r:id="rId7"/>
                        </a:rPr>
                        <a:t>NCT06415773</a:t>
                      </a:r>
                      <a:r>
                        <a:rPr lang="en-GB" sz="1100" dirty="0"/>
                        <a:t>)</a:t>
                      </a:r>
                      <a:endParaRPr lang="en-US" sz="1100" b="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3592350044"/>
                  </a:ext>
                </a:extLst>
              </a:tr>
            </a:tbl>
          </a:graphicData>
        </a:graphic>
      </p:graphicFrame>
      <p:graphicFrame>
        <p:nvGraphicFramePr>
          <p:cNvPr id="5" name="Table 4">
            <a:extLst>
              <a:ext uri="{FF2B5EF4-FFF2-40B4-BE49-F238E27FC236}">
                <a16:creationId xmlns:a16="http://schemas.microsoft.com/office/drawing/2014/main" id="{5739BB21-0285-3ED8-41DA-CAF5071EDB0B}"/>
              </a:ext>
            </a:extLst>
          </p:cNvPr>
          <p:cNvGraphicFramePr>
            <a:graphicFrameLocks noGrp="1"/>
          </p:cNvGraphicFramePr>
          <p:nvPr/>
        </p:nvGraphicFramePr>
        <p:xfrm>
          <a:off x="6871725" y="4226663"/>
          <a:ext cx="4320000" cy="1993656"/>
        </p:xfrm>
        <a:graphic>
          <a:graphicData uri="http://schemas.openxmlformats.org/drawingml/2006/table">
            <a:tbl>
              <a:tblPr firstRow="1" bandRow="1">
                <a:tableStyleId>{C083E6E3-FA7D-4D7B-A595-EF9225AFEA82}</a:tableStyleId>
              </a:tblPr>
              <a:tblGrid>
                <a:gridCol w="1188000">
                  <a:extLst>
                    <a:ext uri="{9D8B030D-6E8A-4147-A177-3AD203B41FA5}">
                      <a16:colId xmlns:a16="http://schemas.microsoft.com/office/drawing/2014/main" val="20000"/>
                    </a:ext>
                  </a:extLst>
                </a:gridCol>
                <a:gridCol w="1296000">
                  <a:extLst>
                    <a:ext uri="{9D8B030D-6E8A-4147-A177-3AD203B41FA5}">
                      <a16:colId xmlns:a16="http://schemas.microsoft.com/office/drawing/2014/main" val="20001"/>
                    </a:ext>
                  </a:extLst>
                </a:gridCol>
                <a:gridCol w="648000">
                  <a:extLst>
                    <a:ext uri="{9D8B030D-6E8A-4147-A177-3AD203B41FA5}">
                      <a16:colId xmlns:a16="http://schemas.microsoft.com/office/drawing/2014/main" val="20002"/>
                    </a:ext>
                  </a:extLst>
                </a:gridCol>
                <a:gridCol w="648000">
                  <a:extLst>
                    <a:ext uri="{9D8B030D-6E8A-4147-A177-3AD203B41FA5}">
                      <a16:colId xmlns:a16="http://schemas.microsoft.com/office/drawing/2014/main" val="20003"/>
                    </a:ext>
                  </a:extLst>
                </a:gridCol>
                <a:gridCol w="540000">
                  <a:extLst>
                    <a:ext uri="{9D8B030D-6E8A-4147-A177-3AD203B41FA5}">
                      <a16:colId xmlns:a16="http://schemas.microsoft.com/office/drawing/2014/main" val="20004"/>
                    </a:ext>
                  </a:extLst>
                </a:gridCol>
              </a:tblGrid>
              <a:tr h="0">
                <a:tc>
                  <a:txBody>
                    <a:bodyPr/>
                    <a:lstStyle/>
                    <a:p>
                      <a:r>
                        <a:rPr lang="en-US" sz="900" dirty="0"/>
                        <a:t>At 12 weeks</a:t>
                      </a:r>
                    </a:p>
                  </a:txBody>
                  <a:tcPr marT="27432" marB="27432" anchor="ctr"/>
                </a:tc>
                <a:tc>
                  <a:txBody>
                    <a:bodyPr/>
                    <a:lstStyle/>
                    <a:p>
                      <a:pPr algn="ctr"/>
                      <a:endParaRPr lang="en-US" sz="900" dirty="0"/>
                    </a:p>
                  </a:txBody>
                  <a:tcPr marT="27432" marB="27432" anchor="ctr"/>
                </a:tc>
                <a:tc>
                  <a:txBody>
                    <a:bodyPr/>
                    <a:lstStyle/>
                    <a:p>
                      <a:pPr algn="ctr"/>
                      <a:r>
                        <a:rPr lang="en-US" sz="850" dirty="0"/>
                        <a:t>HTD1801 500mg</a:t>
                      </a:r>
                    </a:p>
                  </a:txBody>
                  <a:tcPr marT="10800" marB="108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50" dirty="0"/>
                        <a:t>HTD1801 1,000mg</a:t>
                      </a:r>
                    </a:p>
                  </a:txBody>
                  <a:tcPr marT="10800" marB="108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50" dirty="0"/>
                        <a:t>pbo</a:t>
                      </a:r>
                    </a:p>
                  </a:txBody>
                  <a:tcPr marT="10800" marB="10800" anchor="ctr"/>
                </a:tc>
                <a:extLst>
                  <a:ext uri="{0D108BD9-81ED-4DB2-BD59-A6C34878D82A}">
                    <a16:rowId xmlns:a16="http://schemas.microsoft.com/office/drawing/2014/main" val="10000"/>
                  </a:ext>
                </a:extLst>
              </a:tr>
              <a:tr h="0">
                <a:tc>
                  <a:txBody>
                    <a:bodyPr/>
                    <a:lstStyle/>
                    <a:p>
                      <a:r>
                        <a:rPr lang="en-US" sz="900" dirty="0"/>
                        <a:t>Baseline A1c&lt;8.5%</a:t>
                      </a:r>
                    </a:p>
                  </a:txBody>
                  <a:tcPr marT="27432" marB="27432" anchor="ctr">
                    <a:solidFill>
                      <a:schemeClr val="accent3">
                        <a:lumMod val="20000"/>
                        <a:lumOff val="80000"/>
                      </a:schemeClr>
                    </a:solidFill>
                  </a:tcPr>
                </a:tc>
                <a:tc>
                  <a:txBody>
                    <a:bodyPr/>
                    <a:lstStyle/>
                    <a:p>
                      <a:pPr algn="l"/>
                      <a:r>
                        <a:rPr lang="el-GR" sz="900" dirty="0"/>
                        <a:t>Δ</a:t>
                      </a:r>
                      <a:r>
                        <a:rPr lang="en-GB" sz="900" dirty="0"/>
                        <a:t>A1c(%)</a:t>
                      </a:r>
                      <a:endParaRPr lang="en-US" sz="900" dirty="0"/>
                    </a:p>
                  </a:txBody>
                  <a:tcPr marT="27432" marB="27432" anchor="ctr">
                    <a:solidFill>
                      <a:schemeClr val="accent3">
                        <a:lumMod val="20000"/>
                        <a:lumOff val="80000"/>
                      </a:schemeClr>
                    </a:solidFill>
                  </a:tcPr>
                </a:tc>
                <a:tc>
                  <a:txBody>
                    <a:bodyPr/>
                    <a:lstStyle/>
                    <a:p>
                      <a:pPr algn="ctr"/>
                      <a:r>
                        <a:rPr lang="en-US" sz="850" i="1" dirty="0"/>
                        <a:t>-0.6</a:t>
                      </a:r>
                    </a:p>
                  </a:txBody>
                  <a:tcPr marT="10800" marB="10800" anchor="ctr">
                    <a:solidFill>
                      <a:schemeClr val="accent3">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50" i="1" dirty="0"/>
                        <a:t>-0.8**</a:t>
                      </a:r>
                    </a:p>
                  </a:txBody>
                  <a:tcPr marT="10800" marB="10800" anchor="ctr">
                    <a:solidFill>
                      <a:schemeClr val="accent3">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50" i="1" dirty="0"/>
                        <a:t>-0.3</a:t>
                      </a:r>
                    </a:p>
                  </a:txBody>
                  <a:tcPr marT="10800" marB="10800" anchor="ctr">
                    <a:solidFill>
                      <a:schemeClr val="accent3">
                        <a:lumMod val="20000"/>
                        <a:lumOff val="80000"/>
                      </a:schemeClr>
                    </a:solidFill>
                  </a:tcPr>
                </a:tc>
                <a:extLst>
                  <a:ext uri="{0D108BD9-81ED-4DB2-BD59-A6C34878D82A}">
                    <a16:rowId xmlns:a16="http://schemas.microsoft.com/office/drawing/2014/main" val="10001"/>
                  </a:ext>
                </a:extLst>
              </a:tr>
              <a:tr h="0">
                <a:tc>
                  <a:txBody>
                    <a:bodyPr/>
                    <a:lstStyle/>
                    <a:p>
                      <a:endParaRPr lang="en-US" sz="900" dirty="0"/>
                    </a:p>
                  </a:txBody>
                  <a:tcPr marT="27432" marB="27432" anchor="ctr">
                    <a:solidFill>
                      <a:schemeClr val="accent3">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dirty="0"/>
                        <a:t>Δ</a:t>
                      </a:r>
                      <a:r>
                        <a:rPr lang="en-US" sz="900" dirty="0"/>
                        <a:t>FPG (mmol/L)</a:t>
                      </a:r>
                    </a:p>
                  </a:txBody>
                  <a:tcPr marT="27432" marB="27432" anchor="ctr">
                    <a:solidFill>
                      <a:schemeClr val="accent3">
                        <a:lumMod val="20000"/>
                        <a:lumOff val="80000"/>
                      </a:schemeClr>
                    </a:solidFill>
                  </a:tcPr>
                </a:tc>
                <a:tc>
                  <a:txBody>
                    <a:bodyPr/>
                    <a:lstStyle/>
                    <a:p>
                      <a:pPr algn="ctr"/>
                      <a:r>
                        <a:rPr lang="en-US" sz="900" i="1" dirty="0"/>
                        <a:t>-0.5</a:t>
                      </a:r>
                    </a:p>
                  </a:txBody>
                  <a:tcPr marT="27432" marB="27432" anchor="ctr">
                    <a:solidFill>
                      <a:schemeClr val="accent3">
                        <a:lumMod val="20000"/>
                        <a:lumOff val="80000"/>
                      </a:schemeClr>
                    </a:solidFill>
                  </a:tcPr>
                </a:tc>
                <a:tc>
                  <a:txBody>
                    <a:bodyPr/>
                    <a:lstStyle/>
                    <a:p>
                      <a:pPr algn="ctr"/>
                      <a:r>
                        <a:rPr lang="en-US" sz="900" i="1" dirty="0"/>
                        <a:t>-0.9*</a:t>
                      </a:r>
                    </a:p>
                  </a:txBody>
                  <a:tcPr marT="27432" marB="27432" anchor="ctr">
                    <a:solidFill>
                      <a:schemeClr val="accent3">
                        <a:lumMod val="20000"/>
                        <a:lumOff val="80000"/>
                      </a:schemeClr>
                    </a:solidFill>
                  </a:tcPr>
                </a:tc>
                <a:tc>
                  <a:txBody>
                    <a:bodyPr/>
                    <a:lstStyle/>
                    <a:p>
                      <a:pPr algn="ctr"/>
                      <a:r>
                        <a:rPr lang="en-US" sz="900" i="1" dirty="0"/>
                        <a:t>0.1</a:t>
                      </a:r>
                    </a:p>
                  </a:txBody>
                  <a:tcPr marT="27432" marB="27432" anchor="ctr">
                    <a:solidFill>
                      <a:schemeClr val="accent3">
                        <a:lumMod val="20000"/>
                        <a:lumOff val="80000"/>
                      </a:schemeClr>
                    </a:solidFill>
                  </a:tcPr>
                </a:tc>
                <a:extLst>
                  <a:ext uri="{0D108BD9-81ED-4DB2-BD59-A6C34878D82A}">
                    <a16:rowId xmlns:a16="http://schemas.microsoft.com/office/drawing/2014/main" val="10002"/>
                  </a:ext>
                </a:extLst>
              </a:tr>
              <a:tr h="154352">
                <a:tc>
                  <a:txBody>
                    <a:bodyPr/>
                    <a:lstStyle/>
                    <a:p>
                      <a:endParaRPr lang="en-US" sz="900" dirty="0"/>
                    </a:p>
                  </a:txBody>
                  <a:tcPr marT="27432" marB="27432" anchor="ctr">
                    <a:solidFill>
                      <a:schemeClr val="accent3">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LDL-C (mmol/L)</a:t>
                      </a:r>
                    </a:p>
                  </a:txBody>
                  <a:tcPr marT="27432" marB="27432" anchor="ctr">
                    <a:solidFill>
                      <a:schemeClr val="accent3">
                        <a:lumMod val="20000"/>
                        <a:lumOff val="80000"/>
                      </a:schemeClr>
                    </a:solidFill>
                  </a:tcPr>
                </a:tc>
                <a:tc>
                  <a:txBody>
                    <a:bodyPr/>
                    <a:lstStyle/>
                    <a:p>
                      <a:pPr algn="ctr"/>
                      <a:r>
                        <a:rPr lang="en-US" sz="900" i="1" dirty="0"/>
                        <a:t>-0.1</a:t>
                      </a:r>
                    </a:p>
                  </a:txBody>
                  <a:tcPr marT="27432" marB="27432" anchor="ctr">
                    <a:solidFill>
                      <a:schemeClr val="accent3">
                        <a:lumMod val="20000"/>
                        <a:lumOff val="80000"/>
                      </a:schemeClr>
                    </a:solidFill>
                  </a:tcPr>
                </a:tc>
                <a:tc>
                  <a:txBody>
                    <a:bodyPr/>
                    <a:lstStyle/>
                    <a:p>
                      <a:pPr algn="ctr"/>
                      <a:r>
                        <a:rPr lang="en-US" sz="900" i="1" dirty="0"/>
                        <a:t>-0.3**</a:t>
                      </a:r>
                    </a:p>
                  </a:txBody>
                  <a:tcPr marT="27432" marB="27432" anchor="ctr">
                    <a:solidFill>
                      <a:schemeClr val="accent3">
                        <a:lumMod val="20000"/>
                        <a:lumOff val="80000"/>
                      </a:schemeClr>
                    </a:solidFill>
                  </a:tcPr>
                </a:tc>
                <a:tc>
                  <a:txBody>
                    <a:bodyPr/>
                    <a:lstStyle/>
                    <a:p>
                      <a:pPr algn="ctr"/>
                      <a:r>
                        <a:rPr lang="en-US" sz="900" i="1" dirty="0"/>
                        <a:t>0.1</a:t>
                      </a:r>
                    </a:p>
                  </a:txBody>
                  <a:tcPr marT="27432" marB="27432" anchor="ctr">
                    <a:solidFill>
                      <a:schemeClr val="accent3">
                        <a:lumMod val="20000"/>
                        <a:lumOff val="80000"/>
                      </a:schemeClr>
                    </a:solidFill>
                  </a:tcPr>
                </a:tc>
                <a:extLst>
                  <a:ext uri="{0D108BD9-81ED-4DB2-BD59-A6C34878D82A}">
                    <a16:rowId xmlns:a16="http://schemas.microsoft.com/office/drawing/2014/main" val="10003"/>
                  </a:ext>
                </a:extLst>
              </a:tr>
              <a:tr h="169426">
                <a:tc>
                  <a:txBody>
                    <a:bodyPr/>
                    <a:lstStyle/>
                    <a:p>
                      <a:endParaRPr lang="en-US" sz="900" dirty="0"/>
                    </a:p>
                  </a:txBody>
                  <a:tcPr marT="27432" marB="27432" anchor="ctr">
                    <a:solidFill>
                      <a:schemeClr val="accent3">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Non-HDL-C (mmol/L)</a:t>
                      </a:r>
                    </a:p>
                  </a:txBody>
                  <a:tcPr marT="27432" marB="27432" anchor="ctr">
                    <a:solidFill>
                      <a:schemeClr val="accent3">
                        <a:lumMod val="20000"/>
                        <a:lumOff val="80000"/>
                      </a:schemeClr>
                    </a:solidFill>
                  </a:tcPr>
                </a:tc>
                <a:tc>
                  <a:txBody>
                    <a:bodyPr/>
                    <a:lstStyle/>
                    <a:p>
                      <a:pPr algn="ctr"/>
                      <a:r>
                        <a:rPr lang="en-US" sz="900" i="1" dirty="0"/>
                        <a:t>-0.2</a:t>
                      </a:r>
                    </a:p>
                  </a:txBody>
                  <a:tcPr marT="27432" marB="27432" anchor="ctr">
                    <a:solidFill>
                      <a:schemeClr val="accent3">
                        <a:lumMod val="20000"/>
                        <a:lumOff val="80000"/>
                      </a:schemeClr>
                    </a:solidFill>
                  </a:tcPr>
                </a:tc>
                <a:tc>
                  <a:txBody>
                    <a:bodyPr/>
                    <a:lstStyle/>
                    <a:p>
                      <a:pPr algn="ctr"/>
                      <a:r>
                        <a:rPr lang="en-US" sz="900" i="1" dirty="0"/>
                        <a:t>-0.4*</a:t>
                      </a:r>
                    </a:p>
                  </a:txBody>
                  <a:tcPr marT="27432" marB="27432" anchor="ctr">
                    <a:solidFill>
                      <a:schemeClr val="accent3">
                        <a:lumMod val="20000"/>
                        <a:lumOff val="80000"/>
                      </a:schemeClr>
                    </a:solidFill>
                  </a:tcPr>
                </a:tc>
                <a:tc>
                  <a:txBody>
                    <a:bodyPr/>
                    <a:lstStyle/>
                    <a:p>
                      <a:pPr algn="ctr"/>
                      <a:r>
                        <a:rPr lang="en-US" sz="900" i="1" dirty="0"/>
                        <a:t>0.01</a:t>
                      </a:r>
                    </a:p>
                  </a:txBody>
                  <a:tcPr marT="27432" marB="27432" anchor="ctr">
                    <a:solidFill>
                      <a:schemeClr val="accent3">
                        <a:lumMod val="20000"/>
                        <a:lumOff val="80000"/>
                      </a:schemeClr>
                    </a:solidFill>
                  </a:tcPr>
                </a:tc>
                <a:extLst>
                  <a:ext uri="{0D108BD9-81ED-4DB2-BD59-A6C34878D82A}">
                    <a16:rowId xmlns:a16="http://schemas.microsoft.com/office/drawing/2014/main" val="1428234994"/>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Baseline A1c</a:t>
                      </a:r>
                      <a:r>
                        <a:rPr lang="en-GB" sz="900" dirty="0">
                          <a:solidFill>
                            <a:schemeClr val="tx1"/>
                          </a:solidFill>
                        </a:rPr>
                        <a:t>≥</a:t>
                      </a:r>
                      <a:r>
                        <a:rPr lang="en-US" sz="900" dirty="0"/>
                        <a:t>8.5%</a:t>
                      </a:r>
                    </a:p>
                  </a:txBody>
                  <a:tcPr marT="27432" marB="27432" anchor="ctr">
                    <a:noFill/>
                  </a:tcPr>
                </a:tc>
                <a:tc>
                  <a:txBody>
                    <a:bodyPr/>
                    <a:lstStyle/>
                    <a:p>
                      <a:pPr algn="l"/>
                      <a:r>
                        <a:rPr lang="el-GR" sz="900" dirty="0"/>
                        <a:t>Δ</a:t>
                      </a:r>
                      <a:r>
                        <a:rPr lang="en-GB" sz="900" dirty="0"/>
                        <a:t>A1c(%)</a:t>
                      </a:r>
                      <a:endParaRPr lang="en-US" sz="900" dirty="0"/>
                    </a:p>
                  </a:txBody>
                  <a:tcPr marT="27432" marB="27432" anchor="ctr">
                    <a:noFill/>
                  </a:tcPr>
                </a:tc>
                <a:tc>
                  <a:txBody>
                    <a:bodyPr/>
                    <a:lstStyle/>
                    <a:p>
                      <a:pPr algn="ctr"/>
                      <a:r>
                        <a:rPr lang="en-US" sz="900" i="1" dirty="0"/>
                        <a:t>-1.0</a:t>
                      </a:r>
                    </a:p>
                  </a:txBody>
                  <a:tcPr marT="27432" marB="27432" anchor="ctr">
                    <a:noFill/>
                  </a:tcPr>
                </a:tc>
                <a:tc>
                  <a:txBody>
                    <a:bodyPr/>
                    <a:lstStyle/>
                    <a:p>
                      <a:pPr algn="ctr"/>
                      <a:r>
                        <a:rPr lang="en-US" sz="900" i="1" dirty="0"/>
                        <a:t>-1.4**</a:t>
                      </a:r>
                    </a:p>
                  </a:txBody>
                  <a:tcPr marT="27432" marB="27432" anchor="ctr">
                    <a:noFill/>
                  </a:tcPr>
                </a:tc>
                <a:tc>
                  <a:txBody>
                    <a:bodyPr/>
                    <a:lstStyle/>
                    <a:p>
                      <a:pPr algn="ctr"/>
                      <a:r>
                        <a:rPr lang="en-US" sz="900" i="1" dirty="0"/>
                        <a:t>-0.2</a:t>
                      </a:r>
                    </a:p>
                  </a:txBody>
                  <a:tcPr marT="27432" marB="27432" anchor="ctr">
                    <a:noFill/>
                  </a:tcPr>
                </a:tc>
                <a:extLst>
                  <a:ext uri="{0D108BD9-81ED-4DB2-BD59-A6C34878D82A}">
                    <a16:rowId xmlns:a16="http://schemas.microsoft.com/office/drawing/2014/main" val="1455644856"/>
                  </a:ext>
                </a:extLst>
              </a:tr>
              <a:tr h="154352">
                <a:tc>
                  <a:txBody>
                    <a:bodyPr/>
                    <a:lstStyle/>
                    <a:p>
                      <a:endParaRPr lang="en-US" sz="900" dirty="0"/>
                    </a:p>
                  </a:txBody>
                  <a:tcPr marT="27432" marB="27432"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dirty="0"/>
                        <a:t>Δ</a:t>
                      </a:r>
                      <a:r>
                        <a:rPr lang="en-US" sz="900" dirty="0"/>
                        <a:t>FPG (mmol/L)</a:t>
                      </a:r>
                    </a:p>
                  </a:txBody>
                  <a:tcPr marT="27432" marB="27432" anchor="ctr">
                    <a:noFill/>
                  </a:tcPr>
                </a:tc>
                <a:tc>
                  <a:txBody>
                    <a:bodyPr/>
                    <a:lstStyle/>
                    <a:p>
                      <a:pPr algn="ctr"/>
                      <a:r>
                        <a:rPr lang="en-US" sz="900" i="1" dirty="0"/>
                        <a:t>-1.5</a:t>
                      </a:r>
                    </a:p>
                  </a:txBody>
                  <a:tcPr marT="27432" marB="27432" anchor="ctr">
                    <a:noFill/>
                  </a:tcPr>
                </a:tc>
                <a:tc>
                  <a:txBody>
                    <a:bodyPr/>
                    <a:lstStyle/>
                    <a:p>
                      <a:pPr algn="ctr"/>
                      <a:r>
                        <a:rPr lang="en-US" sz="900" i="1" dirty="0"/>
                        <a:t>-2.1*</a:t>
                      </a:r>
                    </a:p>
                  </a:txBody>
                  <a:tcPr marT="27432" marB="27432" anchor="ctr">
                    <a:noFill/>
                  </a:tcPr>
                </a:tc>
                <a:tc>
                  <a:txBody>
                    <a:bodyPr/>
                    <a:lstStyle/>
                    <a:p>
                      <a:pPr algn="ctr"/>
                      <a:r>
                        <a:rPr lang="en-US" sz="900" i="1" dirty="0"/>
                        <a:t>-0.1</a:t>
                      </a:r>
                    </a:p>
                  </a:txBody>
                  <a:tcPr marT="27432" marB="27432" anchor="ctr">
                    <a:noFill/>
                  </a:tcPr>
                </a:tc>
                <a:extLst>
                  <a:ext uri="{0D108BD9-81ED-4DB2-BD59-A6C34878D82A}">
                    <a16:rowId xmlns:a16="http://schemas.microsoft.com/office/drawing/2014/main" val="885700739"/>
                  </a:ext>
                </a:extLst>
              </a:tr>
              <a:tr h="154352">
                <a:tc>
                  <a:txBody>
                    <a:bodyPr/>
                    <a:lstStyle/>
                    <a:p>
                      <a:endParaRPr lang="en-US" sz="900" dirty="0"/>
                    </a:p>
                  </a:txBody>
                  <a:tcPr marT="27432" marB="27432"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LDL-C (mmol/L)</a:t>
                      </a:r>
                    </a:p>
                  </a:txBody>
                  <a:tcPr marT="27432" marB="27432" anchor="ctr">
                    <a:noFill/>
                  </a:tcPr>
                </a:tc>
                <a:tc>
                  <a:txBody>
                    <a:bodyPr/>
                    <a:lstStyle/>
                    <a:p>
                      <a:pPr algn="ctr"/>
                      <a:r>
                        <a:rPr lang="en-US" sz="900" i="1" dirty="0"/>
                        <a:t>-0.1</a:t>
                      </a:r>
                    </a:p>
                  </a:txBody>
                  <a:tcPr marT="27432" marB="27432" anchor="ctr">
                    <a:noFill/>
                  </a:tcPr>
                </a:tc>
                <a:tc>
                  <a:txBody>
                    <a:bodyPr/>
                    <a:lstStyle/>
                    <a:p>
                      <a:pPr algn="ctr"/>
                      <a:r>
                        <a:rPr lang="en-US" sz="900" i="1" dirty="0"/>
                        <a:t>-0.4*</a:t>
                      </a:r>
                    </a:p>
                  </a:txBody>
                  <a:tcPr marT="27432" marB="27432" anchor="ctr">
                    <a:noFill/>
                  </a:tcPr>
                </a:tc>
                <a:tc>
                  <a:txBody>
                    <a:bodyPr/>
                    <a:lstStyle/>
                    <a:p>
                      <a:pPr algn="ctr"/>
                      <a:r>
                        <a:rPr lang="en-US" sz="900" i="1" dirty="0"/>
                        <a:t>0.04</a:t>
                      </a:r>
                    </a:p>
                  </a:txBody>
                  <a:tcPr marT="27432" marB="27432" anchor="ctr">
                    <a:noFill/>
                  </a:tcPr>
                </a:tc>
                <a:extLst>
                  <a:ext uri="{0D108BD9-81ED-4DB2-BD59-A6C34878D82A}">
                    <a16:rowId xmlns:a16="http://schemas.microsoft.com/office/drawing/2014/main" val="3454913539"/>
                  </a:ext>
                </a:extLst>
              </a:tr>
              <a:tr h="154352">
                <a:tc>
                  <a:txBody>
                    <a:bodyPr/>
                    <a:lstStyle/>
                    <a:p>
                      <a:endParaRPr lang="en-US" sz="900" dirty="0"/>
                    </a:p>
                  </a:txBody>
                  <a:tcPr marT="27432" marB="27432" anchor="ctr">
                    <a:lnB w="12700" cap="flat" cmpd="sng" algn="ctr">
                      <a:solidFill>
                        <a:schemeClr val="accent3"/>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Non-HDL-C (mmol/L)</a:t>
                      </a:r>
                    </a:p>
                  </a:txBody>
                  <a:tcPr marT="27432" marB="27432" anchor="ctr">
                    <a:lnB w="12700" cap="flat" cmpd="sng" algn="ctr">
                      <a:solidFill>
                        <a:schemeClr val="accent3"/>
                      </a:solidFill>
                      <a:prstDash val="solid"/>
                      <a:round/>
                      <a:headEnd type="none" w="med" len="med"/>
                      <a:tailEnd type="none" w="med" len="med"/>
                    </a:lnB>
                    <a:noFill/>
                  </a:tcPr>
                </a:tc>
                <a:tc>
                  <a:txBody>
                    <a:bodyPr/>
                    <a:lstStyle/>
                    <a:p>
                      <a:pPr algn="ctr"/>
                      <a:r>
                        <a:rPr lang="en-US" sz="900" i="1" dirty="0"/>
                        <a:t>-0.2</a:t>
                      </a:r>
                    </a:p>
                  </a:txBody>
                  <a:tcPr marT="27432" marB="27432" anchor="ctr">
                    <a:lnB w="12700" cap="flat" cmpd="sng" algn="ctr">
                      <a:solidFill>
                        <a:schemeClr val="accent3"/>
                      </a:solidFill>
                      <a:prstDash val="solid"/>
                      <a:round/>
                      <a:headEnd type="none" w="med" len="med"/>
                      <a:tailEnd type="none" w="med" len="med"/>
                    </a:lnB>
                    <a:noFill/>
                  </a:tcPr>
                </a:tc>
                <a:tc>
                  <a:txBody>
                    <a:bodyPr/>
                    <a:lstStyle/>
                    <a:p>
                      <a:pPr algn="ctr"/>
                      <a:r>
                        <a:rPr lang="en-US" sz="900" i="1" dirty="0"/>
                        <a:t>-0.6**</a:t>
                      </a:r>
                    </a:p>
                  </a:txBody>
                  <a:tcPr marT="27432" marB="27432" anchor="ctr">
                    <a:lnB w="12700" cap="flat" cmpd="sng" algn="ctr">
                      <a:solidFill>
                        <a:schemeClr val="accent3"/>
                      </a:solidFill>
                      <a:prstDash val="solid"/>
                      <a:round/>
                      <a:headEnd type="none" w="med" len="med"/>
                      <a:tailEnd type="none" w="med" len="med"/>
                    </a:lnB>
                    <a:noFill/>
                  </a:tcPr>
                </a:tc>
                <a:tc>
                  <a:txBody>
                    <a:bodyPr/>
                    <a:lstStyle/>
                    <a:p>
                      <a:pPr algn="ctr"/>
                      <a:r>
                        <a:rPr lang="en-US" sz="900" i="1" dirty="0"/>
                        <a:t>0.0</a:t>
                      </a:r>
                    </a:p>
                  </a:txBody>
                  <a:tcPr marT="27432" marB="27432" anchor="ctr">
                    <a:lnB w="12700" cap="flat" cmpd="sng" algn="ctr">
                      <a:solidFill>
                        <a:schemeClr val="accent3"/>
                      </a:solidFill>
                      <a:prstDash val="solid"/>
                      <a:round/>
                      <a:headEnd type="none" w="med" len="med"/>
                      <a:tailEnd type="none" w="med" len="med"/>
                    </a:lnB>
                    <a:noFill/>
                  </a:tcPr>
                </a:tc>
                <a:extLst>
                  <a:ext uri="{0D108BD9-81ED-4DB2-BD59-A6C34878D82A}">
                    <a16:rowId xmlns:a16="http://schemas.microsoft.com/office/drawing/2014/main" val="1222563393"/>
                  </a:ext>
                </a:extLst>
              </a:tr>
              <a:tr h="154352">
                <a:tc gridSpan="5">
                  <a:txBody>
                    <a:bodyPr/>
                    <a:lstStyle/>
                    <a:p>
                      <a:r>
                        <a:rPr lang="en-US" sz="800" dirty="0"/>
                        <a:t>*P&lt;0.05. **P&lt;0.01 vs. placebo </a:t>
                      </a:r>
                      <a:r>
                        <a:rPr lang="en-US" sz="800" i="1" dirty="0"/>
                        <a:t>Data from abstract</a:t>
                      </a:r>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983658322"/>
                  </a:ext>
                </a:extLst>
              </a:tr>
            </a:tbl>
          </a:graphicData>
        </a:graphic>
      </p:graphicFrame>
      <p:graphicFrame>
        <p:nvGraphicFramePr>
          <p:cNvPr id="10" name="Table 9">
            <a:extLst>
              <a:ext uri="{FF2B5EF4-FFF2-40B4-BE49-F238E27FC236}">
                <a16:creationId xmlns:a16="http://schemas.microsoft.com/office/drawing/2014/main" id="{FB945291-6828-A7D3-E6D6-56A35064F43C}"/>
              </a:ext>
            </a:extLst>
          </p:cNvPr>
          <p:cNvGraphicFramePr>
            <a:graphicFrameLocks noGrp="1"/>
          </p:cNvGraphicFramePr>
          <p:nvPr/>
        </p:nvGraphicFramePr>
        <p:xfrm>
          <a:off x="2718516" y="1910309"/>
          <a:ext cx="4464000" cy="1786540"/>
        </p:xfrm>
        <a:graphic>
          <a:graphicData uri="http://schemas.openxmlformats.org/drawingml/2006/table">
            <a:tbl>
              <a:tblPr firstRow="1" bandRow="1">
                <a:tableStyleId>{C083E6E3-FA7D-4D7B-A595-EF9225AFEA82}</a:tableStyleId>
              </a:tblPr>
              <a:tblGrid>
                <a:gridCol w="1080000">
                  <a:extLst>
                    <a:ext uri="{9D8B030D-6E8A-4147-A177-3AD203B41FA5}">
                      <a16:colId xmlns:a16="http://schemas.microsoft.com/office/drawing/2014/main" val="20000"/>
                    </a:ext>
                  </a:extLst>
                </a:gridCol>
                <a:gridCol w="648000">
                  <a:extLst>
                    <a:ext uri="{9D8B030D-6E8A-4147-A177-3AD203B41FA5}">
                      <a16:colId xmlns:a16="http://schemas.microsoft.com/office/drawing/2014/main" val="20001"/>
                    </a:ext>
                  </a:extLst>
                </a:gridCol>
                <a:gridCol w="648000">
                  <a:extLst>
                    <a:ext uri="{9D8B030D-6E8A-4147-A177-3AD203B41FA5}">
                      <a16:colId xmlns:a16="http://schemas.microsoft.com/office/drawing/2014/main" val="20002"/>
                    </a:ext>
                  </a:extLst>
                </a:gridCol>
                <a:gridCol w="396000">
                  <a:extLst>
                    <a:ext uri="{9D8B030D-6E8A-4147-A177-3AD203B41FA5}">
                      <a16:colId xmlns:a16="http://schemas.microsoft.com/office/drawing/2014/main" val="465022471"/>
                    </a:ext>
                  </a:extLst>
                </a:gridCol>
                <a:gridCol w="648000">
                  <a:extLst>
                    <a:ext uri="{9D8B030D-6E8A-4147-A177-3AD203B41FA5}">
                      <a16:colId xmlns:a16="http://schemas.microsoft.com/office/drawing/2014/main" val="20003"/>
                    </a:ext>
                  </a:extLst>
                </a:gridCol>
                <a:gridCol w="648000">
                  <a:extLst>
                    <a:ext uri="{9D8B030D-6E8A-4147-A177-3AD203B41FA5}">
                      <a16:colId xmlns:a16="http://schemas.microsoft.com/office/drawing/2014/main" val="20004"/>
                    </a:ext>
                  </a:extLst>
                </a:gridCol>
                <a:gridCol w="396000">
                  <a:extLst>
                    <a:ext uri="{9D8B030D-6E8A-4147-A177-3AD203B41FA5}">
                      <a16:colId xmlns:a16="http://schemas.microsoft.com/office/drawing/2014/main" val="3194297469"/>
                    </a:ext>
                  </a:extLst>
                </a:gridCol>
              </a:tblGrid>
              <a:tr h="0">
                <a:tc>
                  <a:txBody>
                    <a:bodyPr/>
                    <a:lstStyle/>
                    <a:p>
                      <a:endParaRPr lang="en-US" sz="850" dirty="0"/>
                    </a:p>
                  </a:txBody>
                  <a:tcPr marT="10800" marB="10800" anchor="ctr"/>
                </a:tc>
                <a:tc gridSpan="3">
                  <a:txBody>
                    <a:bodyPr/>
                    <a:lstStyle/>
                    <a:p>
                      <a:pPr algn="ctr"/>
                      <a:r>
                        <a:rPr lang="en-US" sz="850" dirty="0"/>
                        <a:t>Baseline A1c &lt;8.5%</a:t>
                      </a:r>
                    </a:p>
                  </a:txBody>
                  <a:tcPr marT="10800" marB="10800" anchor="ctr">
                    <a:lnR w="12700" cap="flat" cmpd="sng" algn="ctr">
                      <a:solidFill>
                        <a:schemeClr val="accent3"/>
                      </a:solidFill>
                      <a:prstDash val="solid"/>
                      <a:round/>
                      <a:headEnd type="none" w="med" len="med"/>
                      <a:tailEnd type="none" w="med" len="med"/>
                    </a:lnR>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dirty="0"/>
                    </a:p>
                  </a:txBody>
                  <a:tcPr marT="27432" marB="27432" anchor="ctr"/>
                </a:tc>
                <a:tc hMerge="1">
                  <a:txBody>
                    <a:bodyPr/>
                    <a:lstStyle/>
                    <a:p>
                      <a:pPr algn="ctr"/>
                      <a:endParaRPr lang="en-US" sz="900" dirty="0"/>
                    </a:p>
                  </a:txBody>
                  <a:tcPr marT="10800" marB="10800"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50" dirty="0">
                          <a:solidFill>
                            <a:schemeClr val="tx1"/>
                          </a:solidFill>
                        </a:rPr>
                        <a:t>Baseline A1c </a:t>
                      </a:r>
                      <a:r>
                        <a:rPr lang="en-GB" sz="850" dirty="0">
                          <a:solidFill>
                            <a:schemeClr val="tx1"/>
                          </a:solidFill>
                        </a:rPr>
                        <a:t>≥8.5%</a:t>
                      </a:r>
                      <a:endParaRPr lang="en-US" sz="850" dirty="0">
                        <a:solidFill>
                          <a:schemeClr val="tx1"/>
                        </a:solidFill>
                      </a:endParaRPr>
                    </a:p>
                  </a:txBody>
                  <a:tcPr marT="10800" marB="10800" anchor="ctr">
                    <a:lnL w="12700" cap="flat" cmpd="sng" algn="ctr">
                      <a:solidFill>
                        <a:schemeClr val="accent3"/>
                      </a:solidFill>
                      <a:prstDash val="solid"/>
                      <a:round/>
                      <a:headEnd type="none" w="med" len="med"/>
                      <a:tailEnd type="none" w="med" len="med"/>
                    </a:ln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dirty="0"/>
                    </a:p>
                  </a:txBody>
                  <a:tcPr marT="27432" marB="2743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50" dirty="0">
                        <a:solidFill>
                          <a:schemeClr val="tx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50" dirty="0">
                        <a:solidFill>
                          <a:schemeClr val="tx1"/>
                        </a:solidFill>
                      </a:endParaRPr>
                    </a:p>
                  </a:txBody>
                  <a:tcPr marT="10800" marB="10800" anchor="ctr"/>
                </a:tc>
                <a:extLst>
                  <a:ext uri="{0D108BD9-81ED-4DB2-BD59-A6C34878D82A}">
                    <a16:rowId xmlns:a16="http://schemas.microsoft.com/office/drawing/2014/main" val="2749810280"/>
                  </a:ext>
                </a:extLst>
              </a:tr>
              <a:tr h="0">
                <a:tc>
                  <a:txBody>
                    <a:bodyPr/>
                    <a:lstStyle/>
                    <a:p>
                      <a:endParaRPr lang="en-US" sz="850" dirty="0"/>
                    </a:p>
                  </a:txBody>
                  <a:tcPr marT="10800" marB="10800" anchor="ctr"/>
                </a:tc>
                <a:tc>
                  <a:txBody>
                    <a:bodyPr/>
                    <a:lstStyle/>
                    <a:p>
                      <a:pPr algn="ctr"/>
                      <a:r>
                        <a:rPr lang="en-US" sz="850" b="1" dirty="0"/>
                        <a:t>HTD1801 500mg</a:t>
                      </a:r>
                    </a:p>
                  </a:txBody>
                  <a:tcPr marT="10800" marB="108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50" b="1" dirty="0"/>
                        <a:t>HTD1801 1,000mg</a:t>
                      </a:r>
                    </a:p>
                  </a:txBody>
                  <a:tcPr marT="10800" marB="108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50" b="1" dirty="0"/>
                        <a:t>pbo</a:t>
                      </a:r>
                    </a:p>
                  </a:txBody>
                  <a:tcPr marT="10800" marB="10800" anchor="ctr">
                    <a:lnR w="12700" cap="flat" cmpd="sng" algn="ctr">
                      <a:solidFill>
                        <a:schemeClr val="accent3"/>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50" b="1" dirty="0"/>
                        <a:t>HTD1801 500mg</a:t>
                      </a:r>
                    </a:p>
                  </a:txBody>
                  <a:tcPr marT="10800" marB="10800" anchor="ctr">
                    <a:lnL w="12700" cap="flat" cmpd="sng" algn="ctr">
                      <a:solidFill>
                        <a:schemeClr val="accent3"/>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50" b="1" dirty="0"/>
                        <a:t>HTD1801 1,000mg</a:t>
                      </a:r>
                    </a:p>
                  </a:txBody>
                  <a:tcPr marT="10800" marB="108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50" b="1" dirty="0"/>
                        <a:t>pbo</a:t>
                      </a:r>
                    </a:p>
                  </a:txBody>
                  <a:tcPr marT="10800" marB="10800" anchor="ctr"/>
                </a:tc>
                <a:extLst>
                  <a:ext uri="{0D108BD9-81ED-4DB2-BD59-A6C34878D82A}">
                    <a16:rowId xmlns:a16="http://schemas.microsoft.com/office/drawing/2014/main" val="10000"/>
                  </a:ext>
                </a:extLst>
              </a:tr>
              <a:tr h="0">
                <a:tc>
                  <a:txBody>
                    <a:bodyPr/>
                    <a:lstStyle/>
                    <a:p>
                      <a:r>
                        <a:rPr lang="en-US" sz="850" dirty="0"/>
                        <a:t>N</a:t>
                      </a:r>
                    </a:p>
                  </a:txBody>
                  <a:tcPr marT="10800" marB="10800" anchor="ctr"/>
                </a:tc>
                <a:tc>
                  <a:txBody>
                    <a:bodyPr/>
                    <a:lstStyle/>
                    <a:p>
                      <a:pPr algn="ctr"/>
                      <a:r>
                        <a:rPr lang="en-US" sz="850" dirty="0"/>
                        <a:t>25</a:t>
                      </a:r>
                    </a:p>
                  </a:txBody>
                  <a:tcPr marT="10800" marB="10800" anchor="ctr"/>
                </a:tc>
                <a:tc>
                  <a:txBody>
                    <a:bodyPr/>
                    <a:lstStyle/>
                    <a:p>
                      <a:pPr algn="ctr"/>
                      <a:r>
                        <a:rPr lang="en-US" sz="850" dirty="0"/>
                        <a:t>24</a:t>
                      </a:r>
                    </a:p>
                  </a:txBody>
                  <a:tcPr marT="10800" marB="10800" anchor="ctr"/>
                </a:tc>
                <a:tc>
                  <a:txBody>
                    <a:bodyPr/>
                    <a:lstStyle/>
                    <a:p>
                      <a:pPr algn="ctr"/>
                      <a:r>
                        <a:rPr lang="en-US" sz="850" dirty="0"/>
                        <a:t>24</a:t>
                      </a:r>
                    </a:p>
                  </a:txBody>
                  <a:tcPr marT="10800" marB="10800" anchor="ctr">
                    <a:lnR w="12700" cap="flat" cmpd="sng" algn="ctr">
                      <a:solidFill>
                        <a:schemeClr val="accent3"/>
                      </a:solidFill>
                      <a:prstDash val="solid"/>
                      <a:round/>
                      <a:headEnd type="none" w="med" len="med"/>
                      <a:tailEnd type="none" w="med" len="med"/>
                    </a:lnR>
                  </a:tcPr>
                </a:tc>
                <a:tc>
                  <a:txBody>
                    <a:bodyPr/>
                    <a:lstStyle/>
                    <a:p>
                      <a:pPr algn="ctr"/>
                      <a:r>
                        <a:rPr lang="en-US" sz="850" dirty="0"/>
                        <a:t>13</a:t>
                      </a:r>
                    </a:p>
                  </a:txBody>
                  <a:tcPr marT="10800" marB="10800" anchor="ctr">
                    <a:lnL w="12700" cap="flat" cmpd="sng" algn="ctr">
                      <a:solidFill>
                        <a:schemeClr val="accent3"/>
                      </a:solidFill>
                      <a:prstDash val="solid"/>
                      <a:round/>
                      <a:headEnd type="none" w="med" len="med"/>
                      <a:tailEnd type="none" w="med" len="med"/>
                    </a:lnL>
                  </a:tcPr>
                </a:tc>
                <a:tc>
                  <a:txBody>
                    <a:bodyPr/>
                    <a:lstStyle/>
                    <a:p>
                      <a:pPr algn="ctr"/>
                      <a:r>
                        <a:rPr lang="en-US" sz="850" dirty="0"/>
                        <a:t>13</a:t>
                      </a:r>
                    </a:p>
                  </a:txBody>
                  <a:tcPr marT="10800" marB="10800" anchor="ctr"/>
                </a:tc>
                <a:tc>
                  <a:txBody>
                    <a:bodyPr/>
                    <a:lstStyle/>
                    <a:p>
                      <a:pPr algn="ctr"/>
                      <a:r>
                        <a:rPr lang="en-US" sz="850" dirty="0"/>
                        <a:t>12</a:t>
                      </a:r>
                    </a:p>
                  </a:txBody>
                  <a:tcPr marT="10800" marB="10800" anchor="ctr"/>
                </a:tc>
                <a:extLst>
                  <a:ext uri="{0D108BD9-81ED-4DB2-BD59-A6C34878D82A}">
                    <a16:rowId xmlns:a16="http://schemas.microsoft.com/office/drawing/2014/main" val="616599759"/>
                  </a:ext>
                </a:extLst>
              </a:tr>
              <a:tr h="0">
                <a:tc>
                  <a:txBody>
                    <a:bodyPr/>
                    <a:lstStyle/>
                    <a:p>
                      <a:r>
                        <a:rPr lang="en-US" sz="850" dirty="0"/>
                        <a:t>Age (yrs)</a:t>
                      </a:r>
                    </a:p>
                  </a:txBody>
                  <a:tcPr marT="10800" marB="10800" anchor="ctr"/>
                </a:tc>
                <a:tc>
                  <a:txBody>
                    <a:bodyPr/>
                    <a:lstStyle/>
                    <a:p>
                      <a:pPr algn="ctr"/>
                      <a:r>
                        <a:rPr lang="en-US" sz="850" dirty="0"/>
                        <a:t>55</a:t>
                      </a:r>
                    </a:p>
                  </a:txBody>
                  <a:tcPr marT="10800" marB="10800" anchor="ctr"/>
                </a:tc>
                <a:tc>
                  <a:txBody>
                    <a:bodyPr/>
                    <a:lstStyle/>
                    <a:p>
                      <a:pPr algn="ctr"/>
                      <a:r>
                        <a:rPr lang="en-US" sz="850" dirty="0"/>
                        <a:t>56</a:t>
                      </a:r>
                    </a:p>
                  </a:txBody>
                  <a:tcPr marT="10800" marB="10800" anchor="ctr"/>
                </a:tc>
                <a:tc>
                  <a:txBody>
                    <a:bodyPr/>
                    <a:lstStyle/>
                    <a:p>
                      <a:pPr algn="ctr"/>
                      <a:r>
                        <a:rPr lang="en-US" sz="850" dirty="0"/>
                        <a:t>52</a:t>
                      </a:r>
                    </a:p>
                  </a:txBody>
                  <a:tcPr marT="10800" marB="10800" anchor="ctr">
                    <a:lnR w="12700" cap="flat" cmpd="sng" algn="ctr">
                      <a:solidFill>
                        <a:schemeClr val="accent3"/>
                      </a:solidFill>
                      <a:prstDash val="solid"/>
                      <a:round/>
                      <a:headEnd type="none" w="med" len="med"/>
                      <a:tailEnd type="none" w="med" len="med"/>
                    </a:lnR>
                  </a:tcPr>
                </a:tc>
                <a:tc>
                  <a:txBody>
                    <a:bodyPr/>
                    <a:lstStyle/>
                    <a:p>
                      <a:pPr algn="ctr"/>
                      <a:r>
                        <a:rPr lang="en-US" sz="850" dirty="0"/>
                        <a:t>54</a:t>
                      </a:r>
                    </a:p>
                  </a:txBody>
                  <a:tcPr marT="10800" marB="10800" anchor="ctr">
                    <a:lnL w="12700" cap="flat" cmpd="sng" algn="ctr">
                      <a:solidFill>
                        <a:schemeClr val="accent3"/>
                      </a:solidFill>
                      <a:prstDash val="solid"/>
                      <a:round/>
                      <a:headEnd type="none" w="med" len="med"/>
                      <a:tailEnd type="none" w="med" len="med"/>
                    </a:lnL>
                  </a:tcPr>
                </a:tc>
                <a:tc>
                  <a:txBody>
                    <a:bodyPr/>
                    <a:lstStyle/>
                    <a:p>
                      <a:pPr algn="ctr"/>
                      <a:r>
                        <a:rPr lang="en-US" sz="850" dirty="0"/>
                        <a:t>54</a:t>
                      </a:r>
                    </a:p>
                  </a:txBody>
                  <a:tcPr marT="10800" marB="10800" anchor="ctr"/>
                </a:tc>
                <a:tc>
                  <a:txBody>
                    <a:bodyPr/>
                    <a:lstStyle/>
                    <a:p>
                      <a:pPr algn="ctr"/>
                      <a:r>
                        <a:rPr lang="en-US" sz="850" dirty="0"/>
                        <a:t>53</a:t>
                      </a:r>
                    </a:p>
                  </a:txBody>
                  <a:tcPr marT="10800" marB="10800" anchor="ctr"/>
                </a:tc>
                <a:extLst>
                  <a:ext uri="{0D108BD9-81ED-4DB2-BD59-A6C34878D82A}">
                    <a16:rowId xmlns:a16="http://schemas.microsoft.com/office/drawing/2014/main" val="10001"/>
                  </a:ext>
                </a:extLst>
              </a:tr>
              <a:tr h="0">
                <a:tc>
                  <a:txBody>
                    <a:bodyPr/>
                    <a:lstStyle/>
                    <a:p>
                      <a:r>
                        <a:rPr lang="en-US" sz="850" dirty="0"/>
                        <a:t>Female (%)</a:t>
                      </a:r>
                    </a:p>
                  </a:txBody>
                  <a:tcPr marT="10800" marB="10800" anchor="ctr"/>
                </a:tc>
                <a:tc>
                  <a:txBody>
                    <a:bodyPr/>
                    <a:lstStyle/>
                    <a:p>
                      <a:pPr algn="ctr"/>
                      <a:r>
                        <a:rPr lang="en-US" sz="850" dirty="0"/>
                        <a:t>11</a:t>
                      </a:r>
                    </a:p>
                  </a:txBody>
                  <a:tcPr marT="10800" marB="10800" anchor="ctr"/>
                </a:tc>
                <a:tc>
                  <a:txBody>
                    <a:bodyPr/>
                    <a:lstStyle/>
                    <a:p>
                      <a:pPr algn="ctr"/>
                      <a:r>
                        <a:rPr lang="en-US" sz="850" dirty="0"/>
                        <a:t>5</a:t>
                      </a:r>
                    </a:p>
                  </a:txBody>
                  <a:tcPr marT="10800" marB="10800" anchor="ctr"/>
                </a:tc>
                <a:tc>
                  <a:txBody>
                    <a:bodyPr/>
                    <a:lstStyle/>
                    <a:p>
                      <a:pPr algn="ctr"/>
                      <a:r>
                        <a:rPr lang="en-US" sz="850" dirty="0"/>
                        <a:t>6</a:t>
                      </a:r>
                    </a:p>
                  </a:txBody>
                  <a:tcPr marT="10800" marB="10800" anchor="ctr">
                    <a:lnR w="12700" cap="flat" cmpd="sng" algn="ctr">
                      <a:solidFill>
                        <a:schemeClr val="accent3"/>
                      </a:solidFill>
                      <a:prstDash val="solid"/>
                      <a:round/>
                      <a:headEnd type="none" w="med" len="med"/>
                      <a:tailEnd type="none" w="med" len="med"/>
                    </a:lnR>
                  </a:tcPr>
                </a:tc>
                <a:tc>
                  <a:txBody>
                    <a:bodyPr/>
                    <a:lstStyle/>
                    <a:p>
                      <a:pPr algn="ctr"/>
                      <a:r>
                        <a:rPr lang="en-US" sz="850" dirty="0"/>
                        <a:t>7</a:t>
                      </a:r>
                    </a:p>
                  </a:txBody>
                  <a:tcPr marT="10800" marB="10800" anchor="ctr">
                    <a:lnL w="12700" cap="flat" cmpd="sng" algn="ctr">
                      <a:solidFill>
                        <a:schemeClr val="accent3"/>
                      </a:solidFill>
                      <a:prstDash val="solid"/>
                      <a:round/>
                      <a:headEnd type="none" w="med" len="med"/>
                      <a:tailEnd type="none" w="med" len="med"/>
                    </a:lnL>
                  </a:tcPr>
                </a:tc>
                <a:tc>
                  <a:txBody>
                    <a:bodyPr/>
                    <a:lstStyle/>
                    <a:p>
                      <a:pPr algn="ctr"/>
                      <a:r>
                        <a:rPr lang="en-US" sz="850" dirty="0"/>
                        <a:t>7</a:t>
                      </a:r>
                    </a:p>
                  </a:txBody>
                  <a:tcPr marT="10800" marB="10800" anchor="ctr"/>
                </a:tc>
                <a:tc>
                  <a:txBody>
                    <a:bodyPr/>
                    <a:lstStyle/>
                    <a:p>
                      <a:pPr algn="ctr"/>
                      <a:r>
                        <a:rPr lang="en-US" sz="850" dirty="0"/>
                        <a:t>5</a:t>
                      </a:r>
                    </a:p>
                  </a:txBody>
                  <a:tcPr marT="10800" marB="10800" anchor="ctr"/>
                </a:tc>
                <a:extLst>
                  <a:ext uri="{0D108BD9-81ED-4DB2-BD59-A6C34878D82A}">
                    <a16:rowId xmlns:a16="http://schemas.microsoft.com/office/drawing/2014/main" val="10002"/>
                  </a:ext>
                </a:extLst>
              </a:tr>
              <a:tr h="154352">
                <a:tc>
                  <a:txBody>
                    <a:bodyPr/>
                    <a:lstStyle/>
                    <a:p>
                      <a:r>
                        <a:rPr lang="en-US" sz="850" dirty="0"/>
                        <a:t>Weight (kg)</a:t>
                      </a:r>
                    </a:p>
                  </a:txBody>
                  <a:tcPr marT="10800" marB="10800" anchor="ctr"/>
                </a:tc>
                <a:tc>
                  <a:txBody>
                    <a:bodyPr/>
                    <a:lstStyle/>
                    <a:p>
                      <a:pPr algn="ctr"/>
                      <a:r>
                        <a:rPr lang="en-US" sz="850" dirty="0"/>
                        <a:t>65</a:t>
                      </a:r>
                    </a:p>
                  </a:txBody>
                  <a:tcPr marT="10800" marB="10800" anchor="ctr"/>
                </a:tc>
                <a:tc>
                  <a:txBody>
                    <a:bodyPr/>
                    <a:lstStyle/>
                    <a:p>
                      <a:pPr algn="ctr"/>
                      <a:r>
                        <a:rPr lang="en-US" sz="850" dirty="0"/>
                        <a:t>71</a:t>
                      </a:r>
                    </a:p>
                  </a:txBody>
                  <a:tcPr marT="10800" marB="10800" anchor="ctr"/>
                </a:tc>
                <a:tc>
                  <a:txBody>
                    <a:bodyPr/>
                    <a:lstStyle/>
                    <a:p>
                      <a:pPr algn="ctr"/>
                      <a:r>
                        <a:rPr lang="en-US" sz="850" dirty="0"/>
                        <a:t>72</a:t>
                      </a:r>
                    </a:p>
                  </a:txBody>
                  <a:tcPr marT="10800" marB="10800" anchor="ctr">
                    <a:lnR w="12700" cap="flat" cmpd="sng" algn="ctr">
                      <a:solidFill>
                        <a:schemeClr val="accent3"/>
                      </a:solidFill>
                      <a:prstDash val="solid"/>
                      <a:round/>
                      <a:headEnd type="none" w="med" len="med"/>
                      <a:tailEnd type="none" w="med" len="med"/>
                    </a:lnR>
                  </a:tcPr>
                </a:tc>
                <a:tc>
                  <a:txBody>
                    <a:bodyPr/>
                    <a:lstStyle/>
                    <a:p>
                      <a:pPr algn="ctr"/>
                      <a:r>
                        <a:rPr lang="en-US" sz="850" dirty="0"/>
                        <a:t>69</a:t>
                      </a:r>
                    </a:p>
                  </a:txBody>
                  <a:tcPr marT="10800" marB="10800" anchor="ctr">
                    <a:lnL w="12700" cap="flat" cmpd="sng" algn="ctr">
                      <a:solidFill>
                        <a:schemeClr val="accent3"/>
                      </a:solidFill>
                      <a:prstDash val="solid"/>
                      <a:round/>
                      <a:headEnd type="none" w="med" len="med"/>
                      <a:tailEnd type="none" w="med" len="med"/>
                    </a:lnL>
                  </a:tcPr>
                </a:tc>
                <a:tc>
                  <a:txBody>
                    <a:bodyPr/>
                    <a:lstStyle/>
                    <a:p>
                      <a:pPr algn="ctr"/>
                      <a:r>
                        <a:rPr lang="en-US" sz="850" dirty="0">
                          <a:solidFill>
                            <a:schemeClr val="tx1"/>
                          </a:solidFill>
                        </a:rPr>
                        <a:t>69</a:t>
                      </a:r>
                    </a:p>
                  </a:txBody>
                  <a:tcPr marT="10800" marB="10800" anchor="ctr"/>
                </a:tc>
                <a:tc>
                  <a:txBody>
                    <a:bodyPr/>
                    <a:lstStyle/>
                    <a:p>
                      <a:pPr algn="ctr"/>
                      <a:r>
                        <a:rPr lang="en-US" sz="850" dirty="0"/>
                        <a:t>66</a:t>
                      </a:r>
                    </a:p>
                  </a:txBody>
                  <a:tcPr marT="10800" marB="10800" anchor="ctr"/>
                </a:tc>
                <a:extLst>
                  <a:ext uri="{0D108BD9-81ED-4DB2-BD59-A6C34878D82A}">
                    <a16:rowId xmlns:a16="http://schemas.microsoft.com/office/drawing/2014/main" val="10003"/>
                  </a:ext>
                </a:extLst>
              </a:tr>
              <a:tr h="154352">
                <a:tc>
                  <a:txBody>
                    <a:bodyPr/>
                    <a:lstStyle/>
                    <a:p>
                      <a:r>
                        <a:rPr lang="en-US" sz="850" dirty="0"/>
                        <a:t>T2D duration (yrs)</a:t>
                      </a:r>
                    </a:p>
                  </a:txBody>
                  <a:tcPr marT="10800" marB="10800" anchor="ctr"/>
                </a:tc>
                <a:tc>
                  <a:txBody>
                    <a:bodyPr/>
                    <a:lstStyle/>
                    <a:p>
                      <a:pPr algn="ctr"/>
                      <a:r>
                        <a:rPr lang="en-US" sz="850" dirty="0"/>
                        <a:t>2</a:t>
                      </a:r>
                    </a:p>
                  </a:txBody>
                  <a:tcPr marT="10800" marB="10800" anchor="ctr"/>
                </a:tc>
                <a:tc>
                  <a:txBody>
                    <a:bodyPr/>
                    <a:lstStyle/>
                    <a:p>
                      <a:pPr algn="ctr"/>
                      <a:r>
                        <a:rPr lang="en-US" sz="850" dirty="0"/>
                        <a:t>3</a:t>
                      </a:r>
                    </a:p>
                  </a:txBody>
                  <a:tcPr marT="10800" marB="10800" anchor="ctr"/>
                </a:tc>
                <a:tc>
                  <a:txBody>
                    <a:bodyPr/>
                    <a:lstStyle/>
                    <a:p>
                      <a:pPr algn="ctr"/>
                      <a:r>
                        <a:rPr lang="en-US" sz="850" dirty="0"/>
                        <a:t>2</a:t>
                      </a:r>
                    </a:p>
                  </a:txBody>
                  <a:tcPr marT="10800" marB="10800" anchor="ctr">
                    <a:lnR w="12700" cap="flat" cmpd="sng" algn="ctr">
                      <a:solidFill>
                        <a:schemeClr val="accent3"/>
                      </a:solidFill>
                      <a:prstDash val="solid"/>
                      <a:round/>
                      <a:headEnd type="none" w="med" len="med"/>
                      <a:tailEnd type="none" w="med" len="med"/>
                    </a:lnR>
                  </a:tcPr>
                </a:tc>
                <a:tc>
                  <a:txBody>
                    <a:bodyPr/>
                    <a:lstStyle/>
                    <a:p>
                      <a:pPr algn="ctr"/>
                      <a:r>
                        <a:rPr lang="en-US" sz="850" dirty="0"/>
                        <a:t>3</a:t>
                      </a:r>
                    </a:p>
                  </a:txBody>
                  <a:tcPr marT="10800" marB="10800" anchor="ctr">
                    <a:lnL w="12700" cap="flat" cmpd="sng" algn="ctr">
                      <a:solidFill>
                        <a:schemeClr val="accent3"/>
                      </a:solidFill>
                      <a:prstDash val="solid"/>
                      <a:round/>
                      <a:headEnd type="none" w="med" len="med"/>
                      <a:tailEnd type="none" w="med" len="med"/>
                    </a:lnL>
                  </a:tcPr>
                </a:tc>
                <a:tc>
                  <a:txBody>
                    <a:bodyPr/>
                    <a:lstStyle/>
                    <a:p>
                      <a:pPr algn="ctr"/>
                      <a:r>
                        <a:rPr lang="en-US" sz="850" dirty="0"/>
                        <a:t>3</a:t>
                      </a:r>
                    </a:p>
                  </a:txBody>
                  <a:tcPr marT="10800" marB="10800" anchor="ctr"/>
                </a:tc>
                <a:tc>
                  <a:txBody>
                    <a:bodyPr/>
                    <a:lstStyle/>
                    <a:p>
                      <a:pPr algn="ctr"/>
                      <a:r>
                        <a:rPr lang="en-US" sz="850" dirty="0"/>
                        <a:t>2</a:t>
                      </a:r>
                    </a:p>
                  </a:txBody>
                  <a:tcPr marT="10800" marB="10800" anchor="ctr"/>
                </a:tc>
                <a:extLst>
                  <a:ext uri="{0D108BD9-81ED-4DB2-BD59-A6C34878D82A}">
                    <a16:rowId xmlns:a16="http://schemas.microsoft.com/office/drawing/2014/main" val="1636545561"/>
                  </a:ext>
                </a:extLst>
              </a:tr>
              <a:tr h="154352">
                <a:tc>
                  <a:txBody>
                    <a:bodyPr/>
                    <a:lstStyle/>
                    <a:p>
                      <a:r>
                        <a:rPr lang="en-US" sz="850" dirty="0"/>
                        <a:t>CAP (dNB/m)</a:t>
                      </a:r>
                    </a:p>
                  </a:txBody>
                  <a:tcPr marT="10800" marB="10800" anchor="ctr"/>
                </a:tc>
                <a:tc>
                  <a:txBody>
                    <a:bodyPr/>
                    <a:lstStyle/>
                    <a:p>
                      <a:pPr algn="ctr"/>
                      <a:r>
                        <a:rPr lang="en-US" sz="850" dirty="0"/>
                        <a:t>270</a:t>
                      </a:r>
                    </a:p>
                  </a:txBody>
                  <a:tcPr marT="10800" marB="10800" anchor="ctr"/>
                </a:tc>
                <a:tc>
                  <a:txBody>
                    <a:bodyPr/>
                    <a:lstStyle/>
                    <a:p>
                      <a:pPr algn="ctr"/>
                      <a:r>
                        <a:rPr lang="en-US" sz="850" dirty="0"/>
                        <a:t>257</a:t>
                      </a:r>
                    </a:p>
                  </a:txBody>
                  <a:tcPr marT="10800" marB="10800" anchor="ctr"/>
                </a:tc>
                <a:tc>
                  <a:txBody>
                    <a:bodyPr/>
                    <a:lstStyle/>
                    <a:p>
                      <a:pPr algn="ctr"/>
                      <a:r>
                        <a:rPr lang="en-US" sz="850" dirty="0"/>
                        <a:t>273</a:t>
                      </a:r>
                    </a:p>
                  </a:txBody>
                  <a:tcPr marT="10800" marB="10800" anchor="ctr">
                    <a:lnR w="12700" cap="flat" cmpd="sng" algn="ctr">
                      <a:solidFill>
                        <a:schemeClr val="accent3"/>
                      </a:solidFill>
                      <a:prstDash val="solid"/>
                      <a:round/>
                      <a:headEnd type="none" w="med" len="med"/>
                      <a:tailEnd type="none" w="med" len="med"/>
                    </a:lnR>
                  </a:tcPr>
                </a:tc>
                <a:tc>
                  <a:txBody>
                    <a:bodyPr/>
                    <a:lstStyle/>
                    <a:p>
                      <a:pPr algn="ctr"/>
                      <a:r>
                        <a:rPr lang="en-US" sz="850" dirty="0"/>
                        <a:t>267</a:t>
                      </a:r>
                    </a:p>
                  </a:txBody>
                  <a:tcPr marT="10800" marB="10800" anchor="ctr">
                    <a:lnL w="12700" cap="flat" cmpd="sng" algn="ctr">
                      <a:solidFill>
                        <a:schemeClr val="accent3"/>
                      </a:solidFill>
                      <a:prstDash val="solid"/>
                      <a:round/>
                      <a:headEnd type="none" w="med" len="med"/>
                      <a:tailEnd type="none" w="med" len="med"/>
                    </a:lnL>
                  </a:tcPr>
                </a:tc>
                <a:tc>
                  <a:txBody>
                    <a:bodyPr/>
                    <a:lstStyle/>
                    <a:p>
                      <a:pPr algn="ctr"/>
                      <a:r>
                        <a:rPr lang="en-US" sz="850" dirty="0"/>
                        <a:t>266</a:t>
                      </a:r>
                    </a:p>
                  </a:txBody>
                  <a:tcPr marT="10800" marB="10800" anchor="ctr"/>
                </a:tc>
                <a:tc>
                  <a:txBody>
                    <a:bodyPr/>
                    <a:lstStyle/>
                    <a:p>
                      <a:pPr algn="ctr"/>
                      <a:r>
                        <a:rPr lang="en-US" sz="850" dirty="0"/>
                        <a:t>267</a:t>
                      </a:r>
                    </a:p>
                  </a:txBody>
                  <a:tcPr marT="10800" marB="10800" anchor="ctr"/>
                </a:tc>
                <a:extLst>
                  <a:ext uri="{0D108BD9-81ED-4DB2-BD59-A6C34878D82A}">
                    <a16:rowId xmlns:a16="http://schemas.microsoft.com/office/drawing/2014/main" val="1751151129"/>
                  </a:ext>
                </a:extLst>
              </a:tr>
              <a:tr h="154352">
                <a:tc>
                  <a:txBody>
                    <a:bodyPr/>
                    <a:lstStyle/>
                    <a:p>
                      <a:r>
                        <a:rPr lang="en-US" sz="850" dirty="0"/>
                        <a:t>A1c (%)</a:t>
                      </a:r>
                    </a:p>
                  </a:txBody>
                  <a:tcPr marT="10800" marB="10800" anchor="ctr"/>
                </a:tc>
                <a:tc>
                  <a:txBody>
                    <a:bodyPr/>
                    <a:lstStyle/>
                    <a:p>
                      <a:pPr algn="ctr"/>
                      <a:r>
                        <a:rPr lang="en-US" sz="850" dirty="0"/>
                        <a:t>7.7</a:t>
                      </a:r>
                    </a:p>
                  </a:txBody>
                  <a:tcPr marT="10800" marB="10800" anchor="ctr"/>
                </a:tc>
                <a:tc>
                  <a:txBody>
                    <a:bodyPr/>
                    <a:lstStyle/>
                    <a:p>
                      <a:pPr algn="ctr"/>
                      <a:r>
                        <a:rPr lang="en-US" sz="850" dirty="0"/>
                        <a:t>7.7</a:t>
                      </a:r>
                    </a:p>
                  </a:txBody>
                  <a:tcPr marT="10800" marB="10800" anchor="ctr"/>
                </a:tc>
                <a:tc>
                  <a:txBody>
                    <a:bodyPr/>
                    <a:lstStyle/>
                    <a:p>
                      <a:pPr algn="ctr"/>
                      <a:r>
                        <a:rPr lang="en-US" sz="850" dirty="0"/>
                        <a:t>7.8</a:t>
                      </a:r>
                    </a:p>
                  </a:txBody>
                  <a:tcPr marT="10800" marB="10800" anchor="ctr">
                    <a:lnR w="12700" cap="flat" cmpd="sng" algn="ctr">
                      <a:solidFill>
                        <a:schemeClr val="accent3"/>
                      </a:solidFill>
                      <a:prstDash val="solid"/>
                      <a:round/>
                      <a:headEnd type="none" w="med" len="med"/>
                      <a:tailEnd type="none" w="med" len="med"/>
                    </a:lnR>
                  </a:tcPr>
                </a:tc>
                <a:tc>
                  <a:txBody>
                    <a:bodyPr/>
                    <a:lstStyle/>
                    <a:p>
                      <a:pPr algn="ctr"/>
                      <a:r>
                        <a:rPr lang="en-US" sz="850" dirty="0"/>
                        <a:t>9.0</a:t>
                      </a:r>
                    </a:p>
                  </a:txBody>
                  <a:tcPr marT="10800" marB="10800" anchor="ctr">
                    <a:lnL w="12700" cap="flat" cmpd="sng" algn="ctr">
                      <a:solidFill>
                        <a:schemeClr val="accent3"/>
                      </a:solidFill>
                      <a:prstDash val="solid"/>
                      <a:round/>
                      <a:headEnd type="none" w="med" len="med"/>
                      <a:tailEnd type="none" w="med" len="med"/>
                    </a:lnL>
                  </a:tcPr>
                </a:tc>
                <a:tc>
                  <a:txBody>
                    <a:bodyPr/>
                    <a:lstStyle/>
                    <a:p>
                      <a:pPr algn="ctr"/>
                      <a:r>
                        <a:rPr lang="en-US" sz="850" dirty="0"/>
                        <a:t>9.1</a:t>
                      </a:r>
                    </a:p>
                  </a:txBody>
                  <a:tcPr marT="10800" marB="10800" anchor="ctr"/>
                </a:tc>
                <a:tc>
                  <a:txBody>
                    <a:bodyPr/>
                    <a:lstStyle/>
                    <a:p>
                      <a:pPr algn="ctr"/>
                      <a:r>
                        <a:rPr lang="en-US" sz="850" dirty="0"/>
                        <a:t>9.4</a:t>
                      </a:r>
                    </a:p>
                  </a:txBody>
                  <a:tcPr marT="10800" marB="10800" anchor="ctr"/>
                </a:tc>
                <a:extLst>
                  <a:ext uri="{0D108BD9-81ED-4DB2-BD59-A6C34878D82A}">
                    <a16:rowId xmlns:a16="http://schemas.microsoft.com/office/drawing/2014/main" val="1253130181"/>
                  </a:ext>
                </a:extLst>
              </a:tr>
              <a:tr h="154352">
                <a:tc>
                  <a:txBody>
                    <a:bodyPr/>
                    <a:lstStyle/>
                    <a:p>
                      <a:r>
                        <a:rPr lang="en-US" sz="850" dirty="0"/>
                        <a:t>FPG (mmol/L)</a:t>
                      </a:r>
                    </a:p>
                  </a:txBody>
                  <a:tcPr marT="10800" marB="10800" anchor="ctr"/>
                </a:tc>
                <a:tc>
                  <a:txBody>
                    <a:bodyPr/>
                    <a:lstStyle/>
                    <a:p>
                      <a:pPr algn="ctr"/>
                      <a:r>
                        <a:rPr lang="en-US" sz="850" dirty="0"/>
                        <a:t>8</a:t>
                      </a:r>
                    </a:p>
                  </a:txBody>
                  <a:tcPr marT="10800" marB="10800" anchor="ctr"/>
                </a:tc>
                <a:tc>
                  <a:txBody>
                    <a:bodyPr/>
                    <a:lstStyle/>
                    <a:p>
                      <a:pPr algn="ctr"/>
                      <a:r>
                        <a:rPr lang="en-US" sz="850" dirty="0"/>
                        <a:t>8</a:t>
                      </a:r>
                    </a:p>
                  </a:txBody>
                  <a:tcPr marT="10800" marB="10800" anchor="ctr"/>
                </a:tc>
                <a:tc>
                  <a:txBody>
                    <a:bodyPr/>
                    <a:lstStyle/>
                    <a:p>
                      <a:pPr algn="ctr"/>
                      <a:r>
                        <a:rPr lang="en-US" sz="850" dirty="0"/>
                        <a:t>8</a:t>
                      </a:r>
                    </a:p>
                  </a:txBody>
                  <a:tcPr marT="10800" marB="10800" anchor="ctr">
                    <a:lnR w="12700" cap="flat" cmpd="sng" algn="ctr">
                      <a:solidFill>
                        <a:schemeClr val="accent3"/>
                      </a:solidFill>
                      <a:prstDash val="solid"/>
                      <a:round/>
                      <a:headEnd type="none" w="med" len="med"/>
                      <a:tailEnd type="none" w="med" len="med"/>
                    </a:lnR>
                  </a:tcPr>
                </a:tc>
                <a:tc>
                  <a:txBody>
                    <a:bodyPr/>
                    <a:lstStyle/>
                    <a:p>
                      <a:pPr algn="ctr"/>
                      <a:r>
                        <a:rPr lang="en-US" sz="850" dirty="0"/>
                        <a:t>10</a:t>
                      </a:r>
                    </a:p>
                  </a:txBody>
                  <a:tcPr marT="10800" marB="10800" anchor="ctr">
                    <a:lnL w="12700" cap="flat" cmpd="sng" algn="ctr">
                      <a:solidFill>
                        <a:schemeClr val="accent3"/>
                      </a:solidFill>
                      <a:prstDash val="solid"/>
                      <a:round/>
                      <a:headEnd type="none" w="med" len="med"/>
                      <a:tailEnd type="none" w="med" len="med"/>
                    </a:lnL>
                  </a:tcPr>
                </a:tc>
                <a:tc>
                  <a:txBody>
                    <a:bodyPr/>
                    <a:lstStyle/>
                    <a:p>
                      <a:pPr algn="ctr"/>
                      <a:r>
                        <a:rPr lang="en-US" sz="850" dirty="0"/>
                        <a:t>10</a:t>
                      </a:r>
                    </a:p>
                  </a:txBody>
                  <a:tcPr marT="10800" marB="10800" anchor="ctr"/>
                </a:tc>
                <a:tc>
                  <a:txBody>
                    <a:bodyPr/>
                    <a:lstStyle/>
                    <a:p>
                      <a:pPr algn="ctr"/>
                      <a:r>
                        <a:rPr lang="en-US" sz="850" dirty="0"/>
                        <a:t>11</a:t>
                      </a:r>
                    </a:p>
                  </a:txBody>
                  <a:tcPr marT="10800" marB="10800" anchor="ctr"/>
                </a:tc>
                <a:extLst>
                  <a:ext uri="{0D108BD9-81ED-4DB2-BD59-A6C34878D82A}">
                    <a16:rowId xmlns:a16="http://schemas.microsoft.com/office/drawing/2014/main" val="3441019278"/>
                  </a:ext>
                </a:extLst>
              </a:tr>
            </a:tbl>
          </a:graphicData>
        </a:graphic>
      </p:graphicFrame>
      <p:graphicFrame>
        <p:nvGraphicFramePr>
          <p:cNvPr id="12" name="Table 11">
            <a:extLst>
              <a:ext uri="{FF2B5EF4-FFF2-40B4-BE49-F238E27FC236}">
                <a16:creationId xmlns:a16="http://schemas.microsoft.com/office/drawing/2014/main" id="{28CED6E5-1034-A509-F74C-DE16E6CDA61A}"/>
              </a:ext>
            </a:extLst>
          </p:cNvPr>
          <p:cNvGraphicFramePr>
            <a:graphicFrameLocks noGrp="1"/>
          </p:cNvGraphicFramePr>
          <p:nvPr/>
        </p:nvGraphicFramePr>
        <p:xfrm>
          <a:off x="7224313" y="1915458"/>
          <a:ext cx="4608000" cy="1481048"/>
        </p:xfrm>
        <a:graphic>
          <a:graphicData uri="http://schemas.openxmlformats.org/drawingml/2006/table">
            <a:tbl>
              <a:tblPr firstRow="1" bandRow="1">
                <a:tableStyleId>{C083E6E3-FA7D-4D7B-A595-EF9225AFEA82}</a:tableStyleId>
              </a:tblPr>
              <a:tblGrid>
                <a:gridCol w="1224000">
                  <a:extLst>
                    <a:ext uri="{9D8B030D-6E8A-4147-A177-3AD203B41FA5}">
                      <a16:colId xmlns:a16="http://schemas.microsoft.com/office/drawing/2014/main" val="20000"/>
                    </a:ext>
                  </a:extLst>
                </a:gridCol>
                <a:gridCol w="648000">
                  <a:extLst>
                    <a:ext uri="{9D8B030D-6E8A-4147-A177-3AD203B41FA5}">
                      <a16:colId xmlns:a16="http://schemas.microsoft.com/office/drawing/2014/main" val="20001"/>
                    </a:ext>
                  </a:extLst>
                </a:gridCol>
                <a:gridCol w="648000">
                  <a:extLst>
                    <a:ext uri="{9D8B030D-6E8A-4147-A177-3AD203B41FA5}">
                      <a16:colId xmlns:a16="http://schemas.microsoft.com/office/drawing/2014/main" val="20002"/>
                    </a:ext>
                  </a:extLst>
                </a:gridCol>
                <a:gridCol w="396000">
                  <a:extLst>
                    <a:ext uri="{9D8B030D-6E8A-4147-A177-3AD203B41FA5}">
                      <a16:colId xmlns:a16="http://schemas.microsoft.com/office/drawing/2014/main" val="465022471"/>
                    </a:ext>
                  </a:extLst>
                </a:gridCol>
                <a:gridCol w="648000">
                  <a:extLst>
                    <a:ext uri="{9D8B030D-6E8A-4147-A177-3AD203B41FA5}">
                      <a16:colId xmlns:a16="http://schemas.microsoft.com/office/drawing/2014/main" val="20003"/>
                    </a:ext>
                  </a:extLst>
                </a:gridCol>
                <a:gridCol w="648000">
                  <a:extLst>
                    <a:ext uri="{9D8B030D-6E8A-4147-A177-3AD203B41FA5}">
                      <a16:colId xmlns:a16="http://schemas.microsoft.com/office/drawing/2014/main" val="20004"/>
                    </a:ext>
                  </a:extLst>
                </a:gridCol>
                <a:gridCol w="396000">
                  <a:extLst>
                    <a:ext uri="{9D8B030D-6E8A-4147-A177-3AD203B41FA5}">
                      <a16:colId xmlns:a16="http://schemas.microsoft.com/office/drawing/2014/main" val="3194297469"/>
                    </a:ext>
                  </a:extLst>
                </a:gridCol>
              </a:tblGrid>
              <a:tr h="0">
                <a:tc>
                  <a:txBody>
                    <a:bodyPr/>
                    <a:lstStyle/>
                    <a:p>
                      <a:endParaRPr lang="en-US" sz="850" dirty="0"/>
                    </a:p>
                  </a:txBody>
                  <a:tcPr marT="10800" marB="10800" anchor="ctr"/>
                </a:tc>
                <a:tc gridSpan="3">
                  <a:txBody>
                    <a:bodyPr/>
                    <a:lstStyle/>
                    <a:p>
                      <a:pPr algn="ctr"/>
                      <a:r>
                        <a:rPr lang="en-US" sz="850" dirty="0"/>
                        <a:t>Baseline A1c &lt;8.5%</a:t>
                      </a:r>
                    </a:p>
                  </a:txBody>
                  <a:tcPr marT="10800" marB="10800" anchor="ctr">
                    <a:lnR w="12700" cap="flat" cmpd="sng" algn="ctr">
                      <a:solidFill>
                        <a:schemeClr val="accent3"/>
                      </a:solidFill>
                      <a:prstDash val="solid"/>
                      <a:round/>
                      <a:headEnd type="none" w="med" len="med"/>
                      <a:tailEnd type="none" w="med" len="med"/>
                    </a:lnR>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dirty="0"/>
                    </a:p>
                  </a:txBody>
                  <a:tcPr marT="27432" marB="27432" anchor="ctr"/>
                </a:tc>
                <a:tc hMerge="1">
                  <a:txBody>
                    <a:bodyPr/>
                    <a:lstStyle/>
                    <a:p>
                      <a:pPr algn="ctr"/>
                      <a:endParaRPr lang="en-US" sz="900" dirty="0"/>
                    </a:p>
                  </a:txBody>
                  <a:tcPr marT="10800" marB="10800"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50" dirty="0">
                          <a:solidFill>
                            <a:schemeClr val="tx1"/>
                          </a:solidFill>
                        </a:rPr>
                        <a:t>Baseline A1c </a:t>
                      </a:r>
                      <a:r>
                        <a:rPr lang="en-GB" sz="850" dirty="0">
                          <a:solidFill>
                            <a:schemeClr val="tx1"/>
                          </a:solidFill>
                        </a:rPr>
                        <a:t>≥8.5%</a:t>
                      </a:r>
                      <a:endParaRPr lang="en-US" sz="850" dirty="0">
                        <a:solidFill>
                          <a:schemeClr val="tx1"/>
                        </a:solidFill>
                      </a:endParaRPr>
                    </a:p>
                  </a:txBody>
                  <a:tcPr marT="10800" marB="10800" anchor="ctr">
                    <a:lnL w="12700" cap="flat" cmpd="sng" algn="ctr">
                      <a:solidFill>
                        <a:schemeClr val="accent3"/>
                      </a:solidFill>
                      <a:prstDash val="solid"/>
                      <a:round/>
                      <a:headEnd type="none" w="med" len="med"/>
                      <a:tailEnd type="none" w="med" len="med"/>
                    </a:ln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dirty="0"/>
                    </a:p>
                  </a:txBody>
                  <a:tcPr marT="27432" marB="2743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50" dirty="0">
                        <a:solidFill>
                          <a:schemeClr val="tx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50" dirty="0">
                        <a:solidFill>
                          <a:schemeClr val="tx1"/>
                        </a:solidFill>
                      </a:endParaRPr>
                    </a:p>
                  </a:txBody>
                  <a:tcPr marT="10800" marB="10800" anchor="ctr"/>
                </a:tc>
                <a:extLst>
                  <a:ext uri="{0D108BD9-81ED-4DB2-BD59-A6C34878D82A}">
                    <a16:rowId xmlns:a16="http://schemas.microsoft.com/office/drawing/2014/main" val="2749810280"/>
                  </a:ext>
                </a:extLst>
              </a:tr>
              <a:tr h="0">
                <a:tc>
                  <a:txBody>
                    <a:bodyPr/>
                    <a:lstStyle/>
                    <a:p>
                      <a:endParaRPr lang="en-US" sz="850" dirty="0"/>
                    </a:p>
                  </a:txBody>
                  <a:tcPr marT="10800" marB="10800" anchor="ctr"/>
                </a:tc>
                <a:tc>
                  <a:txBody>
                    <a:bodyPr/>
                    <a:lstStyle/>
                    <a:p>
                      <a:pPr algn="ctr"/>
                      <a:r>
                        <a:rPr lang="en-US" sz="850" b="1" dirty="0"/>
                        <a:t>HTD1801 500mg</a:t>
                      </a:r>
                    </a:p>
                  </a:txBody>
                  <a:tcPr marT="10800" marB="108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50" b="1" dirty="0"/>
                        <a:t>HTD1801 1,000mg</a:t>
                      </a:r>
                    </a:p>
                  </a:txBody>
                  <a:tcPr marT="10800" marB="108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50" b="1" dirty="0"/>
                        <a:t>pbo</a:t>
                      </a:r>
                    </a:p>
                  </a:txBody>
                  <a:tcPr marT="10800" marB="10800" anchor="ctr">
                    <a:lnR w="12700" cap="flat" cmpd="sng" algn="ctr">
                      <a:solidFill>
                        <a:schemeClr val="accent3"/>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50" b="1" dirty="0"/>
                        <a:t>HTD1801 500mg</a:t>
                      </a:r>
                    </a:p>
                  </a:txBody>
                  <a:tcPr marT="10800" marB="10800" anchor="ctr">
                    <a:lnL w="12700" cap="flat" cmpd="sng" algn="ctr">
                      <a:solidFill>
                        <a:schemeClr val="accent3"/>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50" b="1" dirty="0"/>
                        <a:t>HTD1801 1,000mg</a:t>
                      </a:r>
                    </a:p>
                  </a:txBody>
                  <a:tcPr marT="10800" marB="108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50" b="1" dirty="0"/>
                        <a:t>pbo</a:t>
                      </a:r>
                    </a:p>
                  </a:txBody>
                  <a:tcPr marT="10800" marB="10800" anchor="ctr"/>
                </a:tc>
                <a:extLst>
                  <a:ext uri="{0D108BD9-81ED-4DB2-BD59-A6C34878D82A}">
                    <a16:rowId xmlns:a16="http://schemas.microsoft.com/office/drawing/2014/main" val="10000"/>
                  </a:ext>
                </a:extLst>
              </a:tr>
              <a:tr h="0">
                <a:tc>
                  <a:txBody>
                    <a:bodyPr/>
                    <a:lstStyle/>
                    <a:p>
                      <a:r>
                        <a:rPr lang="en-US" sz="850" dirty="0"/>
                        <a:t>HOMA-IR</a:t>
                      </a:r>
                    </a:p>
                  </a:txBody>
                  <a:tcPr marT="10800" marB="10800" anchor="ctr"/>
                </a:tc>
                <a:tc>
                  <a:txBody>
                    <a:bodyPr/>
                    <a:lstStyle/>
                    <a:p>
                      <a:pPr algn="ctr"/>
                      <a:r>
                        <a:rPr lang="en-US" sz="850" dirty="0"/>
                        <a:t>3</a:t>
                      </a:r>
                    </a:p>
                  </a:txBody>
                  <a:tcPr marT="10800" marB="10800" anchor="ctr"/>
                </a:tc>
                <a:tc>
                  <a:txBody>
                    <a:bodyPr/>
                    <a:lstStyle/>
                    <a:p>
                      <a:pPr algn="ctr"/>
                      <a:r>
                        <a:rPr lang="en-US" sz="850" dirty="0"/>
                        <a:t>3</a:t>
                      </a:r>
                    </a:p>
                  </a:txBody>
                  <a:tcPr marT="10800" marB="10800" anchor="ctr"/>
                </a:tc>
                <a:tc>
                  <a:txBody>
                    <a:bodyPr/>
                    <a:lstStyle/>
                    <a:p>
                      <a:pPr algn="ctr"/>
                      <a:r>
                        <a:rPr lang="en-US" sz="850" dirty="0"/>
                        <a:t>4</a:t>
                      </a:r>
                    </a:p>
                  </a:txBody>
                  <a:tcPr marT="10800" marB="10800" anchor="ctr">
                    <a:lnR w="12700" cap="flat" cmpd="sng" algn="ctr">
                      <a:solidFill>
                        <a:schemeClr val="accent3"/>
                      </a:solidFill>
                      <a:prstDash val="solid"/>
                      <a:round/>
                      <a:headEnd type="none" w="med" len="med"/>
                      <a:tailEnd type="none" w="med" len="med"/>
                    </a:lnR>
                  </a:tcPr>
                </a:tc>
                <a:tc>
                  <a:txBody>
                    <a:bodyPr/>
                    <a:lstStyle/>
                    <a:p>
                      <a:pPr algn="ctr"/>
                      <a:r>
                        <a:rPr lang="en-US" sz="850" dirty="0"/>
                        <a:t>5</a:t>
                      </a:r>
                    </a:p>
                  </a:txBody>
                  <a:tcPr marT="10800" marB="10800" anchor="ctr">
                    <a:lnL w="12700" cap="flat" cmpd="sng" algn="ctr">
                      <a:solidFill>
                        <a:schemeClr val="accent3"/>
                      </a:solidFill>
                      <a:prstDash val="solid"/>
                      <a:round/>
                      <a:headEnd type="none" w="med" len="med"/>
                      <a:tailEnd type="none" w="med" len="med"/>
                    </a:lnL>
                  </a:tcPr>
                </a:tc>
                <a:tc>
                  <a:txBody>
                    <a:bodyPr/>
                    <a:lstStyle/>
                    <a:p>
                      <a:pPr algn="ctr"/>
                      <a:r>
                        <a:rPr lang="en-US" sz="850" dirty="0"/>
                        <a:t>5</a:t>
                      </a:r>
                    </a:p>
                  </a:txBody>
                  <a:tcPr marT="10800" marB="10800" anchor="ctr"/>
                </a:tc>
                <a:tc>
                  <a:txBody>
                    <a:bodyPr/>
                    <a:lstStyle/>
                    <a:p>
                      <a:pPr algn="ctr"/>
                      <a:r>
                        <a:rPr lang="en-US" sz="850" dirty="0"/>
                        <a:t>4</a:t>
                      </a:r>
                    </a:p>
                  </a:txBody>
                  <a:tcPr marT="10800" marB="10800" anchor="ctr"/>
                </a:tc>
                <a:extLst>
                  <a:ext uri="{0D108BD9-81ED-4DB2-BD59-A6C34878D82A}">
                    <a16:rowId xmlns:a16="http://schemas.microsoft.com/office/drawing/2014/main" val="10001"/>
                  </a:ext>
                </a:extLst>
              </a:tr>
              <a:tr h="0">
                <a:tc>
                  <a:txBody>
                    <a:bodyPr/>
                    <a:lstStyle/>
                    <a:p>
                      <a:r>
                        <a:rPr lang="en-US" sz="850" dirty="0"/>
                        <a:t>LDL-C (mmol/L)</a:t>
                      </a:r>
                    </a:p>
                  </a:txBody>
                  <a:tcPr marT="10800" marB="10800" anchor="ctr"/>
                </a:tc>
                <a:tc>
                  <a:txBody>
                    <a:bodyPr/>
                    <a:lstStyle/>
                    <a:p>
                      <a:pPr algn="ctr"/>
                      <a:r>
                        <a:rPr lang="en-US" sz="850" dirty="0"/>
                        <a:t>3</a:t>
                      </a:r>
                    </a:p>
                  </a:txBody>
                  <a:tcPr marT="10800" marB="10800" anchor="ctr"/>
                </a:tc>
                <a:tc>
                  <a:txBody>
                    <a:bodyPr/>
                    <a:lstStyle/>
                    <a:p>
                      <a:pPr algn="ctr"/>
                      <a:r>
                        <a:rPr lang="en-US" sz="850" dirty="0"/>
                        <a:t>3</a:t>
                      </a:r>
                    </a:p>
                  </a:txBody>
                  <a:tcPr marT="10800" marB="10800" anchor="ctr"/>
                </a:tc>
                <a:tc>
                  <a:txBody>
                    <a:bodyPr/>
                    <a:lstStyle/>
                    <a:p>
                      <a:pPr algn="ctr"/>
                      <a:r>
                        <a:rPr lang="en-US" sz="850" dirty="0"/>
                        <a:t>3</a:t>
                      </a:r>
                    </a:p>
                  </a:txBody>
                  <a:tcPr marT="10800" marB="10800" anchor="ctr">
                    <a:lnR w="12700" cap="flat" cmpd="sng" algn="ctr">
                      <a:solidFill>
                        <a:schemeClr val="accent3"/>
                      </a:solidFill>
                      <a:prstDash val="solid"/>
                      <a:round/>
                      <a:headEnd type="none" w="med" len="med"/>
                      <a:tailEnd type="none" w="med" len="med"/>
                    </a:lnR>
                  </a:tcPr>
                </a:tc>
                <a:tc>
                  <a:txBody>
                    <a:bodyPr/>
                    <a:lstStyle/>
                    <a:p>
                      <a:pPr algn="ctr"/>
                      <a:r>
                        <a:rPr lang="en-US" sz="850" dirty="0"/>
                        <a:t>3</a:t>
                      </a:r>
                    </a:p>
                  </a:txBody>
                  <a:tcPr marT="10800" marB="10800" anchor="ctr">
                    <a:lnL w="12700" cap="flat" cmpd="sng" algn="ctr">
                      <a:solidFill>
                        <a:schemeClr val="accent3"/>
                      </a:solidFill>
                      <a:prstDash val="solid"/>
                      <a:round/>
                      <a:headEnd type="none" w="med" len="med"/>
                      <a:tailEnd type="none" w="med" len="med"/>
                    </a:lnL>
                  </a:tcPr>
                </a:tc>
                <a:tc>
                  <a:txBody>
                    <a:bodyPr/>
                    <a:lstStyle/>
                    <a:p>
                      <a:pPr algn="ctr"/>
                      <a:r>
                        <a:rPr lang="en-US" sz="850" dirty="0"/>
                        <a:t>3</a:t>
                      </a:r>
                    </a:p>
                  </a:txBody>
                  <a:tcPr marT="10800" marB="10800" anchor="ctr"/>
                </a:tc>
                <a:tc>
                  <a:txBody>
                    <a:bodyPr/>
                    <a:lstStyle/>
                    <a:p>
                      <a:pPr algn="ctr"/>
                      <a:r>
                        <a:rPr lang="en-US" sz="850" dirty="0"/>
                        <a:t>4</a:t>
                      </a:r>
                    </a:p>
                  </a:txBody>
                  <a:tcPr marT="10800" marB="10800" anchor="ctr"/>
                </a:tc>
                <a:extLst>
                  <a:ext uri="{0D108BD9-81ED-4DB2-BD59-A6C34878D82A}">
                    <a16:rowId xmlns:a16="http://schemas.microsoft.com/office/drawing/2014/main" val="10002"/>
                  </a:ext>
                </a:extLst>
              </a:tr>
              <a:tr h="154352">
                <a:tc>
                  <a:txBody>
                    <a:bodyPr/>
                    <a:lstStyle/>
                    <a:p>
                      <a:r>
                        <a:rPr lang="en-US" sz="850" dirty="0"/>
                        <a:t>Non-HDL-C (mmol/L)</a:t>
                      </a:r>
                    </a:p>
                  </a:txBody>
                  <a:tcPr marT="10800" marB="10800" anchor="ctr"/>
                </a:tc>
                <a:tc>
                  <a:txBody>
                    <a:bodyPr/>
                    <a:lstStyle/>
                    <a:p>
                      <a:pPr algn="ctr"/>
                      <a:r>
                        <a:rPr lang="en-US" sz="850" dirty="0"/>
                        <a:t>3</a:t>
                      </a:r>
                    </a:p>
                  </a:txBody>
                  <a:tcPr marT="10800" marB="10800" anchor="ctr"/>
                </a:tc>
                <a:tc>
                  <a:txBody>
                    <a:bodyPr/>
                    <a:lstStyle/>
                    <a:p>
                      <a:pPr algn="ctr"/>
                      <a:r>
                        <a:rPr lang="en-US" sz="850" dirty="0"/>
                        <a:t>4</a:t>
                      </a:r>
                    </a:p>
                  </a:txBody>
                  <a:tcPr marT="10800" marB="10800" anchor="ctr"/>
                </a:tc>
                <a:tc>
                  <a:txBody>
                    <a:bodyPr/>
                    <a:lstStyle/>
                    <a:p>
                      <a:pPr algn="ctr"/>
                      <a:r>
                        <a:rPr lang="en-US" sz="850" dirty="0"/>
                        <a:t>3</a:t>
                      </a:r>
                    </a:p>
                  </a:txBody>
                  <a:tcPr marT="10800" marB="10800" anchor="ctr">
                    <a:lnR w="12700" cap="flat" cmpd="sng" algn="ctr">
                      <a:solidFill>
                        <a:schemeClr val="accent3"/>
                      </a:solidFill>
                      <a:prstDash val="solid"/>
                      <a:round/>
                      <a:headEnd type="none" w="med" len="med"/>
                      <a:tailEnd type="none" w="med" len="med"/>
                    </a:lnR>
                  </a:tcPr>
                </a:tc>
                <a:tc>
                  <a:txBody>
                    <a:bodyPr/>
                    <a:lstStyle/>
                    <a:p>
                      <a:pPr algn="ctr"/>
                      <a:r>
                        <a:rPr lang="en-US" sz="850" dirty="0"/>
                        <a:t>4</a:t>
                      </a:r>
                    </a:p>
                  </a:txBody>
                  <a:tcPr marT="10800" marB="10800" anchor="ctr">
                    <a:lnL w="12700" cap="flat" cmpd="sng" algn="ctr">
                      <a:solidFill>
                        <a:schemeClr val="accent3"/>
                      </a:solidFill>
                      <a:prstDash val="solid"/>
                      <a:round/>
                      <a:headEnd type="none" w="med" len="med"/>
                      <a:tailEnd type="none" w="med" len="med"/>
                    </a:lnL>
                  </a:tcPr>
                </a:tc>
                <a:tc>
                  <a:txBody>
                    <a:bodyPr/>
                    <a:lstStyle/>
                    <a:p>
                      <a:pPr algn="ctr"/>
                      <a:r>
                        <a:rPr lang="en-US" sz="850" dirty="0"/>
                        <a:t>4</a:t>
                      </a:r>
                    </a:p>
                  </a:txBody>
                  <a:tcPr marT="10800" marB="10800" anchor="ctr"/>
                </a:tc>
                <a:tc>
                  <a:txBody>
                    <a:bodyPr/>
                    <a:lstStyle/>
                    <a:p>
                      <a:pPr algn="ctr"/>
                      <a:r>
                        <a:rPr lang="en-US" sz="850" dirty="0"/>
                        <a:t>4</a:t>
                      </a:r>
                    </a:p>
                  </a:txBody>
                  <a:tcPr marT="10800" marB="10800" anchor="ctr"/>
                </a:tc>
                <a:extLst>
                  <a:ext uri="{0D108BD9-81ED-4DB2-BD59-A6C34878D82A}">
                    <a16:rowId xmlns:a16="http://schemas.microsoft.com/office/drawing/2014/main" val="10003"/>
                  </a:ext>
                </a:extLst>
              </a:tr>
              <a:tr h="154352">
                <a:tc>
                  <a:txBody>
                    <a:bodyPr/>
                    <a:lstStyle/>
                    <a:p>
                      <a:r>
                        <a:rPr lang="en-US" sz="850" dirty="0"/>
                        <a:t>ALT (U/L)</a:t>
                      </a:r>
                    </a:p>
                  </a:txBody>
                  <a:tcPr marT="10800" marB="10800" anchor="ctr"/>
                </a:tc>
                <a:tc>
                  <a:txBody>
                    <a:bodyPr/>
                    <a:lstStyle/>
                    <a:p>
                      <a:pPr algn="ctr"/>
                      <a:r>
                        <a:rPr lang="en-US" sz="850" dirty="0"/>
                        <a:t>25</a:t>
                      </a:r>
                    </a:p>
                  </a:txBody>
                  <a:tcPr marT="10800" marB="10800" anchor="ctr"/>
                </a:tc>
                <a:tc>
                  <a:txBody>
                    <a:bodyPr/>
                    <a:lstStyle/>
                    <a:p>
                      <a:pPr algn="ctr"/>
                      <a:r>
                        <a:rPr lang="en-US" sz="850" dirty="0"/>
                        <a:t>25</a:t>
                      </a:r>
                    </a:p>
                  </a:txBody>
                  <a:tcPr marT="10800" marB="10800" anchor="ctr"/>
                </a:tc>
                <a:tc>
                  <a:txBody>
                    <a:bodyPr/>
                    <a:lstStyle/>
                    <a:p>
                      <a:pPr algn="ctr"/>
                      <a:r>
                        <a:rPr lang="en-US" sz="850" dirty="0"/>
                        <a:t>24</a:t>
                      </a:r>
                    </a:p>
                  </a:txBody>
                  <a:tcPr marT="10800" marB="10800" anchor="ctr">
                    <a:lnR w="12700" cap="flat" cmpd="sng" algn="ctr">
                      <a:solidFill>
                        <a:schemeClr val="accent3"/>
                      </a:solidFill>
                      <a:prstDash val="solid"/>
                      <a:round/>
                      <a:headEnd type="none" w="med" len="med"/>
                      <a:tailEnd type="none" w="med" len="med"/>
                    </a:lnR>
                  </a:tcPr>
                </a:tc>
                <a:tc>
                  <a:txBody>
                    <a:bodyPr/>
                    <a:lstStyle/>
                    <a:p>
                      <a:pPr algn="ctr"/>
                      <a:r>
                        <a:rPr lang="en-US" sz="850" dirty="0"/>
                        <a:t>29</a:t>
                      </a:r>
                    </a:p>
                  </a:txBody>
                  <a:tcPr marT="10800" marB="10800" anchor="ctr">
                    <a:lnL w="12700" cap="flat" cmpd="sng" algn="ctr">
                      <a:solidFill>
                        <a:schemeClr val="accent3"/>
                      </a:solidFill>
                      <a:prstDash val="solid"/>
                      <a:round/>
                      <a:headEnd type="none" w="med" len="med"/>
                      <a:tailEnd type="none" w="med" len="med"/>
                    </a:lnL>
                  </a:tcPr>
                </a:tc>
                <a:tc>
                  <a:txBody>
                    <a:bodyPr/>
                    <a:lstStyle/>
                    <a:p>
                      <a:pPr algn="ctr"/>
                      <a:r>
                        <a:rPr lang="en-US" sz="850" dirty="0"/>
                        <a:t>24</a:t>
                      </a:r>
                    </a:p>
                  </a:txBody>
                  <a:tcPr marT="10800" marB="10800" anchor="ctr"/>
                </a:tc>
                <a:tc>
                  <a:txBody>
                    <a:bodyPr/>
                    <a:lstStyle/>
                    <a:p>
                      <a:pPr algn="ctr"/>
                      <a:r>
                        <a:rPr lang="en-US" sz="850" dirty="0"/>
                        <a:t>23</a:t>
                      </a:r>
                    </a:p>
                  </a:txBody>
                  <a:tcPr marT="10800" marB="10800" anchor="ctr"/>
                </a:tc>
                <a:extLst>
                  <a:ext uri="{0D108BD9-81ED-4DB2-BD59-A6C34878D82A}">
                    <a16:rowId xmlns:a16="http://schemas.microsoft.com/office/drawing/2014/main" val="1636545561"/>
                  </a:ext>
                </a:extLst>
              </a:tr>
              <a:tr h="154352">
                <a:tc>
                  <a:txBody>
                    <a:bodyPr/>
                    <a:lstStyle/>
                    <a:p>
                      <a:r>
                        <a:rPr lang="en-US" sz="850" dirty="0"/>
                        <a:t>AST (U/L)</a:t>
                      </a:r>
                    </a:p>
                  </a:txBody>
                  <a:tcPr marT="10800" marB="10800" anchor="ctr"/>
                </a:tc>
                <a:tc>
                  <a:txBody>
                    <a:bodyPr/>
                    <a:lstStyle/>
                    <a:p>
                      <a:pPr algn="ctr"/>
                      <a:r>
                        <a:rPr lang="en-US" sz="850" dirty="0"/>
                        <a:t>23</a:t>
                      </a:r>
                    </a:p>
                  </a:txBody>
                  <a:tcPr marT="10800" marB="10800" anchor="ctr"/>
                </a:tc>
                <a:tc>
                  <a:txBody>
                    <a:bodyPr/>
                    <a:lstStyle/>
                    <a:p>
                      <a:pPr algn="ctr"/>
                      <a:r>
                        <a:rPr lang="en-US" sz="850" dirty="0"/>
                        <a:t>23</a:t>
                      </a:r>
                    </a:p>
                  </a:txBody>
                  <a:tcPr marT="10800" marB="10800" anchor="ctr"/>
                </a:tc>
                <a:tc>
                  <a:txBody>
                    <a:bodyPr/>
                    <a:lstStyle/>
                    <a:p>
                      <a:pPr algn="ctr"/>
                      <a:r>
                        <a:rPr lang="en-US" sz="850" dirty="0"/>
                        <a:t>21</a:t>
                      </a:r>
                    </a:p>
                  </a:txBody>
                  <a:tcPr marT="10800" marB="10800" anchor="ctr">
                    <a:lnR w="12700" cap="flat" cmpd="sng" algn="ctr">
                      <a:solidFill>
                        <a:schemeClr val="accent3"/>
                      </a:solidFill>
                      <a:prstDash val="solid"/>
                      <a:round/>
                      <a:headEnd type="none" w="med" len="med"/>
                      <a:tailEnd type="none" w="med" len="med"/>
                    </a:lnR>
                  </a:tcPr>
                </a:tc>
                <a:tc>
                  <a:txBody>
                    <a:bodyPr/>
                    <a:lstStyle/>
                    <a:p>
                      <a:pPr algn="ctr"/>
                      <a:r>
                        <a:rPr lang="en-US" sz="850" dirty="0"/>
                        <a:t>27</a:t>
                      </a:r>
                    </a:p>
                  </a:txBody>
                  <a:tcPr marT="10800" marB="10800" anchor="ctr">
                    <a:lnL w="12700" cap="flat" cmpd="sng" algn="ctr">
                      <a:solidFill>
                        <a:schemeClr val="accent3"/>
                      </a:solidFill>
                      <a:prstDash val="solid"/>
                      <a:round/>
                      <a:headEnd type="none" w="med" len="med"/>
                      <a:tailEnd type="none" w="med" len="med"/>
                    </a:lnL>
                  </a:tcPr>
                </a:tc>
                <a:tc>
                  <a:txBody>
                    <a:bodyPr/>
                    <a:lstStyle/>
                    <a:p>
                      <a:pPr algn="ctr"/>
                      <a:r>
                        <a:rPr lang="en-US" sz="850" dirty="0"/>
                        <a:t>22</a:t>
                      </a:r>
                    </a:p>
                  </a:txBody>
                  <a:tcPr marT="10800" marB="10800" anchor="ctr"/>
                </a:tc>
                <a:tc>
                  <a:txBody>
                    <a:bodyPr/>
                    <a:lstStyle/>
                    <a:p>
                      <a:pPr algn="ctr"/>
                      <a:r>
                        <a:rPr lang="en-US" sz="850" dirty="0"/>
                        <a:t>19</a:t>
                      </a:r>
                    </a:p>
                  </a:txBody>
                  <a:tcPr marT="10800" marB="10800" anchor="ctr"/>
                </a:tc>
                <a:extLst>
                  <a:ext uri="{0D108BD9-81ED-4DB2-BD59-A6C34878D82A}">
                    <a16:rowId xmlns:a16="http://schemas.microsoft.com/office/drawing/2014/main" val="1253130181"/>
                  </a:ext>
                </a:extLst>
              </a:tr>
              <a:tr h="154352">
                <a:tc>
                  <a:txBody>
                    <a:bodyPr/>
                    <a:lstStyle/>
                    <a:p>
                      <a:r>
                        <a:rPr lang="en-US" sz="850" dirty="0"/>
                        <a:t>GGT (U/L)</a:t>
                      </a:r>
                    </a:p>
                  </a:txBody>
                  <a:tcPr marT="10800" marB="10800" anchor="ctr"/>
                </a:tc>
                <a:tc>
                  <a:txBody>
                    <a:bodyPr/>
                    <a:lstStyle/>
                    <a:p>
                      <a:pPr algn="ctr"/>
                      <a:r>
                        <a:rPr lang="en-US" sz="850" dirty="0"/>
                        <a:t>46</a:t>
                      </a:r>
                    </a:p>
                  </a:txBody>
                  <a:tcPr marT="10800" marB="10800" anchor="ctr"/>
                </a:tc>
                <a:tc>
                  <a:txBody>
                    <a:bodyPr/>
                    <a:lstStyle/>
                    <a:p>
                      <a:pPr algn="ctr"/>
                      <a:r>
                        <a:rPr lang="en-US" sz="850" dirty="0"/>
                        <a:t>35</a:t>
                      </a:r>
                    </a:p>
                  </a:txBody>
                  <a:tcPr marT="10800" marB="10800" anchor="ctr"/>
                </a:tc>
                <a:tc>
                  <a:txBody>
                    <a:bodyPr/>
                    <a:lstStyle/>
                    <a:p>
                      <a:pPr algn="ctr"/>
                      <a:r>
                        <a:rPr lang="en-US" sz="850" dirty="0"/>
                        <a:t>34</a:t>
                      </a:r>
                    </a:p>
                  </a:txBody>
                  <a:tcPr marT="10800" marB="10800" anchor="ctr">
                    <a:lnR w="12700" cap="flat" cmpd="sng" algn="ctr">
                      <a:solidFill>
                        <a:schemeClr val="accent3"/>
                      </a:solidFill>
                      <a:prstDash val="solid"/>
                      <a:round/>
                      <a:headEnd type="none" w="med" len="med"/>
                      <a:tailEnd type="none" w="med" len="med"/>
                    </a:lnR>
                  </a:tcPr>
                </a:tc>
                <a:tc>
                  <a:txBody>
                    <a:bodyPr/>
                    <a:lstStyle/>
                    <a:p>
                      <a:pPr algn="ctr"/>
                      <a:r>
                        <a:rPr lang="en-US" sz="850" dirty="0"/>
                        <a:t>33</a:t>
                      </a:r>
                    </a:p>
                  </a:txBody>
                  <a:tcPr marT="10800" marB="10800" anchor="ctr">
                    <a:lnL w="12700" cap="flat" cmpd="sng" algn="ctr">
                      <a:solidFill>
                        <a:schemeClr val="accent3"/>
                      </a:solidFill>
                      <a:prstDash val="solid"/>
                      <a:round/>
                      <a:headEnd type="none" w="med" len="med"/>
                      <a:tailEnd type="none" w="med" len="med"/>
                    </a:lnL>
                  </a:tcPr>
                </a:tc>
                <a:tc>
                  <a:txBody>
                    <a:bodyPr/>
                    <a:lstStyle/>
                    <a:p>
                      <a:pPr algn="ctr"/>
                      <a:r>
                        <a:rPr lang="en-US" sz="850" dirty="0"/>
                        <a:t>31</a:t>
                      </a:r>
                    </a:p>
                  </a:txBody>
                  <a:tcPr marT="10800" marB="10800" anchor="ctr"/>
                </a:tc>
                <a:tc>
                  <a:txBody>
                    <a:bodyPr/>
                    <a:lstStyle/>
                    <a:p>
                      <a:pPr algn="ctr"/>
                      <a:r>
                        <a:rPr lang="en-US" sz="850" dirty="0"/>
                        <a:t>34</a:t>
                      </a:r>
                    </a:p>
                  </a:txBody>
                  <a:tcPr marT="10800" marB="10800" anchor="ctr"/>
                </a:tc>
                <a:extLst>
                  <a:ext uri="{0D108BD9-81ED-4DB2-BD59-A6C34878D82A}">
                    <a16:rowId xmlns:a16="http://schemas.microsoft.com/office/drawing/2014/main" val="3441019278"/>
                  </a:ext>
                </a:extLst>
              </a:tr>
            </a:tbl>
          </a:graphicData>
        </a:graphic>
      </p:graphicFrame>
    </p:spTree>
    <p:extLst>
      <p:ext uri="{BB962C8B-B14F-4D97-AF65-F5344CB8AC3E}">
        <p14:creationId xmlns:p14="http://schemas.microsoft.com/office/powerpoint/2010/main" val="323417541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Other: Novel lipid modulators in development for obesity</a:t>
            </a:r>
          </a:p>
        </p:txBody>
      </p:sp>
      <p:graphicFrame>
        <p:nvGraphicFramePr>
          <p:cNvPr id="4" name="Table 3"/>
          <p:cNvGraphicFramePr>
            <a:graphicFrameLocks noGrp="1"/>
          </p:cNvGraphicFramePr>
          <p:nvPr>
            <p:extLst>
              <p:ext uri="{D42A27DB-BD31-4B8C-83A1-F6EECF244321}">
                <p14:modId xmlns:p14="http://schemas.microsoft.com/office/powerpoint/2010/main" val="2424409371"/>
              </p:ext>
            </p:extLst>
          </p:nvPr>
        </p:nvGraphicFramePr>
        <p:xfrm>
          <a:off x="385434" y="914400"/>
          <a:ext cx="11430000" cy="5340096"/>
        </p:xfrm>
        <a:graphic>
          <a:graphicData uri="http://schemas.openxmlformats.org/drawingml/2006/table">
            <a:tbl>
              <a:tblPr firstRow="1" bandRow="1">
                <a:tableStyleId>{C083E6E3-FA7D-4D7B-A595-EF9225AFEA82}</a:tableStyleId>
              </a:tblPr>
              <a:tblGrid>
                <a:gridCol w="8686801">
                  <a:extLst>
                    <a:ext uri="{9D8B030D-6E8A-4147-A177-3AD203B41FA5}">
                      <a16:colId xmlns:a16="http://schemas.microsoft.com/office/drawing/2014/main" val="20000"/>
                    </a:ext>
                  </a:extLst>
                </a:gridCol>
                <a:gridCol w="2743199">
                  <a:extLst>
                    <a:ext uri="{9D8B030D-6E8A-4147-A177-3AD203B41FA5}">
                      <a16:colId xmlns:a16="http://schemas.microsoft.com/office/drawing/2014/main" val="650864431"/>
                    </a:ext>
                  </a:extLst>
                </a:gridCol>
              </a:tblGrid>
              <a:tr h="151832">
                <a:tc gridSpan="2">
                  <a:txBody>
                    <a:bodyPr/>
                    <a:lstStyle/>
                    <a:p>
                      <a:r>
                        <a:rPr lang="en-US" sz="1000" dirty="0"/>
                        <a:t>Abstract</a:t>
                      </a:r>
                      <a:r>
                        <a:rPr lang="en-US" sz="1000" baseline="0" dirty="0"/>
                        <a:t> </a:t>
                      </a:r>
                      <a:r>
                        <a:rPr lang="en-US" sz="1000" b="0" strike="noStrike" dirty="0">
                          <a:hlinkClick r:id="rId2"/>
                        </a:rPr>
                        <a:t>1649-P</a:t>
                      </a:r>
                      <a:r>
                        <a:rPr lang="en-US" sz="1000" b="0" strike="noStrike" dirty="0"/>
                        <a:t>: </a:t>
                      </a:r>
                      <a:r>
                        <a:rPr lang="en-US" sz="1000" b="0" i="1" strike="noStrike" dirty="0"/>
                        <a:t>S-309309, a novel MGAT2 inhibitor, enhances intestinal fatty acid beta oxidation and provides metabolic benefits in DIO mice. R.Yoshiki.</a:t>
                      </a:r>
                      <a:endParaRPr lang="en-US" sz="1000" b="0" i="1" dirty="0"/>
                    </a:p>
                  </a:txBody>
                  <a:tcPr>
                    <a:lnL>
                      <a:noFill/>
                    </a:lnL>
                    <a:lnR>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US" sz="1000" b="0" dirty="0"/>
                    </a:p>
                  </a:txBody>
                  <a:tcPr>
                    <a:lnL>
                      <a:noFill/>
                    </a:lnL>
                    <a:lnR>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0"/>
                  </a:ext>
                </a:extLst>
              </a:tr>
              <a:tr h="1791148">
                <a:tc>
                  <a:txBody>
                    <a:bodyPr/>
                    <a:lstStyle/>
                    <a:p>
                      <a:r>
                        <a:rPr lang="en-US" sz="1000" b="1" dirty="0"/>
                        <a:t>Methods</a:t>
                      </a:r>
                      <a:r>
                        <a:rPr lang="en-US" sz="1000" b="0" dirty="0"/>
                        <a:t>:</a:t>
                      </a:r>
                    </a:p>
                    <a:p>
                      <a:pPr marL="171450" indent="-171450">
                        <a:buFont typeface="Arial" panose="020B0604020202020204" pitchFamily="34" charset="0"/>
                        <a:buChar char="•"/>
                      </a:pPr>
                      <a:r>
                        <a:rPr lang="en-US" sz="1000" b="1" baseline="0" dirty="0"/>
                        <a:t>DIO mice</a:t>
                      </a:r>
                      <a:r>
                        <a:rPr lang="en-US" sz="1000" b="0" baseline="0" dirty="0"/>
                        <a:t> on </a:t>
                      </a:r>
                      <a:r>
                        <a:rPr lang="en-US" sz="1000" b="1" i="1" baseline="0" dirty="0"/>
                        <a:t>ad lib</a:t>
                      </a:r>
                      <a:r>
                        <a:rPr lang="en-US" sz="1000" b="1" i="0" baseline="0" dirty="0"/>
                        <a:t> feeding</a:t>
                      </a:r>
                      <a:r>
                        <a:rPr lang="en-US" sz="1000" b="0" i="0" baseline="0" dirty="0"/>
                        <a:t> </a:t>
                      </a:r>
                      <a:r>
                        <a:rPr lang="en-US" sz="1000" b="0" baseline="0" dirty="0"/>
                        <a:t>received S-309309 (oral 3mg/kg BID) vs. vehicle for 4 weeks or 13 weeks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1" baseline="0" dirty="0"/>
                        <a:t>DIO mice</a:t>
                      </a:r>
                      <a:r>
                        <a:rPr lang="en-US" sz="1000" b="0" baseline="0" dirty="0"/>
                        <a:t> on </a:t>
                      </a:r>
                      <a:r>
                        <a:rPr lang="en-US" sz="1000" b="1" baseline="0" dirty="0"/>
                        <a:t>restricted</a:t>
                      </a:r>
                      <a:r>
                        <a:rPr lang="en-US" sz="1000" b="1" i="0" baseline="0" dirty="0"/>
                        <a:t> feeding </a:t>
                      </a:r>
                      <a:r>
                        <a:rPr lang="en-US" sz="1000" b="0" i="0" baseline="0" dirty="0"/>
                        <a:t>(similar to </a:t>
                      </a:r>
                      <a:r>
                        <a:rPr lang="en-US" sz="1000" b="0" i="1" baseline="0" dirty="0"/>
                        <a:t>ad lib </a:t>
                      </a:r>
                      <a:r>
                        <a:rPr lang="en-US" sz="1000" b="0" i="0" baseline="0" dirty="0"/>
                        <a:t>intake for S-309309 group) </a:t>
                      </a:r>
                      <a:r>
                        <a:rPr lang="en-US" sz="1000" b="0" baseline="0" dirty="0"/>
                        <a:t>received S-309309 (oral 3mg/kg BID) vs. vehicle for 6 weeks or 7 days</a:t>
                      </a:r>
                    </a:p>
                    <a:p>
                      <a:r>
                        <a:rPr lang="en-US" sz="1000" b="1" baseline="0" dirty="0"/>
                        <a:t>Results</a:t>
                      </a:r>
                      <a:r>
                        <a:rPr lang="en-US" sz="1000" b="0" baseline="0" dirty="0"/>
                        <a:t>: </a:t>
                      </a:r>
                    </a:p>
                    <a:p>
                      <a:pPr marL="171450" indent="-171450">
                        <a:buFont typeface="Arial" panose="020B0604020202020204" pitchFamily="34" charset="0"/>
                        <a:buChar char="•"/>
                      </a:pPr>
                      <a:r>
                        <a:rPr lang="en-US" sz="1000" b="0" i="0" dirty="0"/>
                        <a:t>At </a:t>
                      </a:r>
                      <a:r>
                        <a:rPr lang="en-US" sz="1000" b="1" i="0" dirty="0"/>
                        <a:t>4 weeks</a:t>
                      </a:r>
                      <a:r>
                        <a:rPr lang="en-US" sz="1000" b="0" i="0" dirty="0"/>
                        <a:t>, </a:t>
                      </a:r>
                      <a:r>
                        <a:rPr lang="en-US" sz="1000" b="0" i="1" dirty="0"/>
                        <a:t>ad lib</a:t>
                      </a:r>
                      <a:r>
                        <a:rPr lang="en-US" sz="1000" b="0" i="0" dirty="0"/>
                        <a:t> fed DIO mice remained weight stable vs. an increase for vehicle, and significantly reduced food intake vs. vehicle.</a:t>
                      </a:r>
                    </a:p>
                    <a:p>
                      <a:pPr marL="171450" indent="-171450">
                        <a:buFont typeface="Arial" panose="020B0604020202020204" pitchFamily="34" charset="0"/>
                        <a:buChar char="•"/>
                      </a:pPr>
                      <a:r>
                        <a:rPr lang="en-US" sz="1000" b="0" i="0" dirty="0"/>
                        <a:t>At </a:t>
                      </a:r>
                      <a:r>
                        <a:rPr lang="en-US" sz="1000" b="1" i="0" dirty="0"/>
                        <a:t>6 weeks</a:t>
                      </a:r>
                      <a:r>
                        <a:rPr lang="en-US" sz="1000" b="0" i="0" dirty="0"/>
                        <a:t>, food restricted DIO mice, gradually lost weight over 3 weeks and then remained weight stable until 6 weeks compared to an initial weight loss followed by rebound for vehicle.</a:t>
                      </a:r>
                    </a:p>
                    <a:p>
                      <a:pPr marL="171450" indent="-171450">
                        <a:buFont typeface="Arial" panose="020B0604020202020204" pitchFamily="34" charset="0"/>
                        <a:buChar char="•"/>
                      </a:pPr>
                      <a:r>
                        <a:rPr lang="en-US" sz="1000" b="1" i="0" dirty="0"/>
                        <a:t>Over 7 days</a:t>
                      </a:r>
                      <a:r>
                        <a:rPr lang="en-US" sz="1000" b="0" i="0" dirty="0"/>
                        <a:t>, S-309309 showed no impact on energy expenditure (EE) during light phase but showed rapid and significant increases in EE during dark phase; - S-309309 did not affect locomotor activity.</a:t>
                      </a:r>
                      <a:br>
                        <a:rPr lang="en-US" sz="1000" b="0" i="0" dirty="0"/>
                      </a:br>
                      <a:r>
                        <a:rPr lang="en-US" sz="1000" b="0" i="0" dirty="0"/>
                        <a:t>S-309309 upregulated gene expression of a range of genes involved in </a:t>
                      </a:r>
                      <a:r>
                        <a:rPr lang="el-GR" sz="1000" b="0" i="0" dirty="0"/>
                        <a:t>β</a:t>
                      </a:r>
                      <a:r>
                        <a:rPr lang="en-US" sz="1000" b="0" i="0" dirty="0"/>
                        <a:t>-oxidation and increased levels of </a:t>
                      </a:r>
                      <a:r>
                        <a:rPr lang="el-GR" sz="1000" b="0" i="0" dirty="0"/>
                        <a:t>β</a:t>
                      </a:r>
                      <a:r>
                        <a:rPr lang="en-US" sz="1000" b="0" i="0" dirty="0"/>
                        <a:t>-oxidation substrate acylcarnitine in the small intestine.</a:t>
                      </a:r>
                    </a:p>
                    <a:p>
                      <a:pPr marL="171450" indent="-171450">
                        <a:buFont typeface="Arial" panose="020B0604020202020204" pitchFamily="34" charset="0"/>
                        <a:buChar char="•"/>
                      </a:pPr>
                      <a:r>
                        <a:rPr lang="en-US" sz="1000" b="0" i="0" dirty="0"/>
                        <a:t>After</a:t>
                      </a:r>
                      <a:r>
                        <a:rPr lang="en-US" sz="1000" b="1" i="0" dirty="0"/>
                        <a:t> 13 weeks</a:t>
                      </a:r>
                      <a:r>
                        <a:rPr lang="en-US" sz="1000" b="0" i="0" dirty="0"/>
                        <a:t> of treatment, S-309309 showed reduced glucose and insulin response following an IPGTT.</a:t>
                      </a:r>
                      <a:br>
                        <a:rPr lang="en-US" sz="1000" b="0" i="0" dirty="0"/>
                      </a:br>
                      <a:r>
                        <a:rPr lang="en-US" sz="1000" b="0" i="0" dirty="0"/>
                        <a:t>- plasma insulin, plasma glucose, and HOMA-IR significantly improved with S-309309 vs. vehicle.</a:t>
                      </a:r>
                    </a:p>
                    <a:p>
                      <a:pPr marL="171450" indent="-171450">
                        <a:buFont typeface="Arial" panose="020B0604020202020204" pitchFamily="34" charset="0"/>
                        <a:buChar char="•"/>
                      </a:pPr>
                      <a:r>
                        <a:rPr lang="en-US" sz="1000" b="0" i="0" dirty="0"/>
                        <a:t>S-309309 significantly reduced liver enzymes, hepatic TG, and mRNA expression of fibrosis markers </a:t>
                      </a:r>
                      <a:r>
                        <a:rPr lang="en-US" sz="1000" b="0" i="1" dirty="0"/>
                        <a:t>Col1a1</a:t>
                      </a:r>
                      <a:r>
                        <a:rPr lang="en-US" sz="1000" b="0" i="0" dirty="0"/>
                        <a:t> and </a:t>
                      </a:r>
                      <a:r>
                        <a:rPr lang="en-US" sz="1000" b="0" i="1" dirty="0"/>
                        <a:t>Timp1</a:t>
                      </a:r>
                      <a:r>
                        <a:rPr lang="en-US" sz="1000" b="0" i="0" dirty="0"/>
                        <a:t>.</a:t>
                      </a:r>
                    </a:p>
                  </a:txBody>
                  <a:tcPr marT="27432" marB="27432">
                    <a:lnT w="12700" cmpd="sng">
                      <a:noFill/>
                    </a:lnT>
                    <a:lnB w="12700" cap="flat" cmpd="sng" algn="ctr">
                      <a:no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CVrg Implications</a:t>
                      </a:r>
                      <a:r>
                        <a:rPr lang="en-US" sz="1000" b="0" dirty="0"/>
                        <a:t>: MGAT2 is highly expressed in the small intestine and catalyzes TG resynthesis. MGAT2 inhibitor S-309309 is in </a:t>
                      </a:r>
                      <a:r>
                        <a:rPr lang="en-US" sz="1000" b="0" i="0" kern="1200" baseline="0" dirty="0">
                          <a:solidFill>
                            <a:schemeClr val="tx1"/>
                          </a:solidFill>
                          <a:effectLst/>
                          <a:latin typeface="+mn-lt"/>
                          <a:ea typeface="+mn-ea"/>
                          <a:cs typeface="+mn-cs"/>
                          <a:hlinkClick r:id="rId3"/>
                        </a:rPr>
                        <a:t>Phase II</a:t>
                      </a:r>
                      <a:r>
                        <a:rPr lang="en-US" sz="1000" b="0" dirty="0"/>
                        <a:t> development with </a:t>
                      </a:r>
                      <a:r>
                        <a:rPr lang="en-US" sz="1000" b="0" dirty="0">
                          <a:hlinkClick r:id="rId4"/>
                        </a:rPr>
                        <a:t>Shionogi</a:t>
                      </a:r>
                      <a:r>
                        <a:rPr lang="en-US" sz="1000" b="0" dirty="0"/>
                        <a:t> for the treatment of obesity. These murine data showed beneficial effects of S-309309 on weight loss, food intake, and energy expenditure. S-309309 improved glucose tolerance and improvements in measures of MASLD and fibrosis. </a:t>
                      </a:r>
                      <a:r>
                        <a:rPr lang="en-US" sz="1000" b="0" dirty="0">
                          <a:hlinkClick r:id="rId5"/>
                        </a:rPr>
                        <a:t>Topline</a:t>
                      </a:r>
                      <a:r>
                        <a:rPr lang="en-US" sz="1000" b="0" dirty="0"/>
                        <a:t> Phase II data released this month confirmed a favorable safety profile but weight loss &lt;5%; future development strategy is under consideration.</a:t>
                      </a:r>
                    </a:p>
                  </a:txBody>
                  <a:tcPr marT="27432" marB="27432">
                    <a:lnT w="12700" cmpd="sng">
                      <a:noFill/>
                    </a:lnT>
                    <a:lnB w="12700" cap="flat" cmpd="sng" algn="ctr">
                      <a:noFill/>
                      <a:prstDash val="solid"/>
                      <a:round/>
                      <a:headEnd type="none" w="med" len="med"/>
                      <a:tailEnd type="none" w="med" len="med"/>
                    </a:lnB>
                    <a:solidFill>
                      <a:srgbClr val="FEF4EC"/>
                    </a:solidFill>
                  </a:tcPr>
                </a:tc>
                <a:extLst>
                  <a:ext uri="{0D108BD9-81ED-4DB2-BD59-A6C34878D82A}">
                    <a16:rowId xmlns:a16="http://schemas.microsoft.com/office/drawing/2014/main" val="3649007322"/>
                  </a:ext>
                </a:extLst>
              </a:tr>
              <a:tr h="0">
                <a:tc gridSpan="2">
                  <a:txBody>
                    <a:bodyPr/>
                    <a:lstStyle/>
                    <a:p>
                      <a:r>
                        <a:rPr lang="en-US" sz="1000" b="1" dirty="0"/>
                        <a:t>Abstract</a:t>
                      </a:r>
                      <a:r>
                        <a:rPr lang="en-US" sz="1000" b="1" baseline="0" dirty="0"/>
                        <a:t> </a:t>
                      </a:r>
                      <a:r>
                        <a:rPr lang="en-US" sz="1000" b="0" strike="noStrike" dirty="0">
                          <a:hlinkClick r:id="rId6"/>
                        </a:rPr>
                        <a:t>1626-P</a:t>
                      </a:r>
                      <a:r>
                        <a:rPr lang="en-US" sz="1000" b="0" strike="noStrike" dirty="0"/>
                        <a:t>: </a:t>
                      </a:r>
                      <a:r>
                        <a:rPr lang="en-US" sz="1000" b="0" i="1" strike="noStrike" dirty="0"/>
                        <a:t>Liver-specific silencing of INHBE with ARO-INHBE, an siRNA therapeutic, for metabolic diseases. M.Ngai.</a:t>
                      </a:r>
                      <a:endParaRPr lang="en-US" sz="1000" b="0" i="1" dirty="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US" sz="1000" b="0" dirty="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2230582">
                <a:tc>
                  <a:txBody>
                    <a:bodyPr/>
                    <a:lstStyle/>
                    <a:p>
                      <a:r>
                        <a:rPr lang="en-US" sz="1000" b="1" dirty="0"/>
                        <a:t>Methods</a:t>
                      </a:r>
                      <a:r>
                        <a:rPr lang="en-US" sz="1000" b="0" dirty="0"/>
                        <a:t>:</a:t>
                      </a:r>
                      <a:r>
                        <a:rPr lang="en-US" sz="1000" b="0" baseline="0" dirty="0"/>
                        <a:t> </a:t>
                      </a:r>
                    </a:p>
                    <a:p>
                      <a:pPr marL="171450" indent="-171450">
                        <a:buFont typeface="Arial" panose="020B0604020202020204" pitchFamily="34" charset="0"/>
                        <a:buChar char="•"/>
                      </a:pPr>
                      <a:r>
                        <a:rPr lang="en-US" sz="1000" b="1" baseline="0" dirty="0"/>
                        <a:t>DIO</a:t>
                      </a:r>
                      <a:r>
                        <a:rPr lang="en-US" sz="1000" b="0" baseline="0" dirty="0"/>
                        <a:t> and </a:t>
                      </a:r>
                      <a:r>
                        <a:rPr lang="en-US" sz="1000" b="1" i="1" baseline="0" dirty="0"/>
                        <a:t>db/db </a:t>
                      </a:r>
                      <a:r>
                        <a:rPr lang="en-US" sz="1000" b="1" baseline="0" dirty="0"/>
                        <a:t>mice</a:t>
                      </a:r>
                      <a:r>
                        <a:rPr lang="en-US" sz="1000" b="0" baseline="0" dirty="0"/>
                        <a:t> received a mouse surrogate of ARO-INHBE (SC 9mg/kg QW) ± TZP (SC 0.14, 0.21, or 0.48mg/kg QD) vs. TZP (SC 0.48mg/kg QD) vs. saline (control) </a:t>
                      </a:r>
                      <a:r>
                        <a:rPr lang="en-US" sz="1000" b="0" dirty="0"/>
                        <a:t>INHBE siRNA</a:t>
                      </a:r>
                      <a:r>
                        <a:rPr lang="en-US" sz="1000" b="0" baseline="0" dirty="0"/>
                        <a:t> (SC 9mg/kg QW) plus tirzepatide (SC 0.14mg/kg QD) </a:t>
                      </a:r>
                    </a:p>
                    <a:p>
                      <a:pPr marL="171450" indent="-171450">
                        <a:buFont typeface="Arial" panose="020B0604020202020204" pitchFamily="34" charset="0"/>
                        <a:buChar char="•"/>
                      </a:pPr>
                      <a:r>
                        <a:rPr lang="en-US" sz="1000" b="1" baseline="0" dirty="0"/>
                        <a:t>Cynomolgus monkeys</a:t>
                      </a:r>
                      <a:r>
                        <a:rPr lang="en-US" sz="1000" b="0" baseline="0" dirty="0"/>
                        <a:t> received two doses of </a:t>
                      </a:r>
                      <a:r>
                        <a:rPr lang="en-US" sz="1000" b="0" dirty="0"/>
                        <a:t>INHBE siRNA</a:t>
                      </a:r>
                      <a:r>
                        <a:rPr lang="en-US" sz="1000" b="0" baseline="0" dirty="0"/>
                        <a:t> (SC 3mg/kg) </a:t>
                      </a:r>
                      <a:endParaRPr lang="en-US" sz="1000" b="1" baseline="0" dirty="0"/>
                    </a:p>
                    <a:p>
                      <a:r>
                        <a:rPr lang="en-US" sz="1000" b="1" baseline="0" dirty="0"/>
                        <a:t>Results</a:t>
                      </a:r>
                      <a:r>
                        <a:rPr lang="en-US" sz="1000" b="0" baseline="0" dirty="0"/>
                        <a:t>: </a:t>
                      </a:r>
                    </a:p>
                    <a:p>
                      <a:pPr marL="171450" indent="-171450">
                        <a:buFont typeface="Arial" panose="020B0604020202020204" pitchFamily="34" charset="0"/>
                        <a:buChar char="•"/>
                      </a:pPr>
                      <a:r>
                        <a:rPr lang="en-US" sz="1000" b="0" dirty="0"/>
                        <a:t>INHBE silencing potently knocked down hepatic INHBE reducing expression by ~95%.</a:t>
                      </a:r>
                    </a:p>
                    <a:p>
                      <a:pPr marL="171450" indent="-171450">
                        <a:buFont typeface="Arial" panose="020B0604020202020204" pitchFamily="34" charset="0"/>
                        <a:buChar char="•"/>
                      </a:pPr>
                      <a:r>
                        <a:rPr lang="en-US" sz="1000" b="0" dirty="0"/>
                        <a:t>In </a:t>
                      </a:r>
                      <a:r>
                        <a:rPr lang="en-US" sz="1000" b="1" dirty="0"/>
                        <a:t>DIO mice</a:t>
                      </a:r>
                      <a:r>
                        <a:rPr lang="en-US" sz="1000" b="0" dirty="0"/>
                        <a:t>, INHBE silencing suppressed body weight by 19% and an analysis of body composition by DEXA showed a 26% reduction in fat mass and preservation of lean mass.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dirty="0"/>
                        <a:t>Co-treatment of INHBE siRNA plus low dose tirzepatide (0.14mg/kg) showed similar weight loss vs. a higher dose tirzepatide (0.21mg/kg) alone.</a:t>
                      </a:r>
                    </a:p>
                    <a:p>
                      <a:pPr marL="171450" indent="-171450">
                        <a:buFont typeface="Arial" panose="020B0604020202020204" pitchFamily="34" charset="0"/>
                        <a:buChar char="•"/>
                      </a:pPr>
                      <a:r>
                        <a:rPr lang="en-US" sz="1000" b="0" dirty="0"/>
                        <a:t>INHBE silencing showed mild benefits on glycemic control during oGTT compared to tirzepatide, and increased circulating ketone levels and expression of lipolytic genes vs. control.</a:t>
                      </a:r>
                      <a:br>
                        <a:rPr lang="en-US" sz="1000" b="0" dirty="0"/>
                      </a:br>
                      <a:r>
                        <a:rPr lang="en-US" sz="1000" b="0" dirty="0"/>
                        <a:t>- increased lipid mobilization did not lead to hepatic steatosis vs. control.</a:t>
                      </a:r>
                    </a:p>
                    <a:p>
                      <a:pPr marL="171450" indent="-171450">
                        <a:buFont typeface="Arial" panose="020B0604020202020204" pitchFamily="34" charset="0"/>
                        <a:buChar char="•"/>
                      </a:pPr>
                      <a:r>
                        <a:rPr lang="en-US" sz="1000" b="0" dirty="0"/>
                        <a:t>In </a:t>
                      </a:r>
                      <a:r>
                        <a:rPr lang="en-US" sz="1000" b="1" i="1" dirty="0"/>
                        <a:t>db/db</a:t>
                      </a:r>
                      <a:r>
                        <a:rPr lang="en-US" sz="1000" b="1" i="0" dirty="0"/>
                        <a:t> mice</a:t>
                      </a:r>
                      <a:r>
                        <a:rPr lang="en-US" sz="1000" b="0" i="0" dirty="0"/>
                        <a:t>, INHBE siRNA suppressed weight gain by 15% vs. control, reduced fat mass by 26% and preserved muscle mass, but showed no improvement in glucose tolerance during an oGTT.</a:t>
                      </a:r>
                    </a:p>
                    <a:p>
                      <a:pPr marL="171450" indent="-171450">
                        <a:buFont typeface="Arial" panose="020B0604020202020204" pitchFamily="34" charset="0"/>
                        <a:buChar char="•"/>
                      </a:pPr>
                      <a:r>
                        <a:rPr lang="en-US" sz="1000" b="0" i="0" dirty="0"/>
                        <a:t>In </a:t>
                      </a:r>
                      <a:r>
                        <a:rPr lang="en-US" sz="1000" b="1" i="0" dirty="0"/>
                        <a:t>cynomolgus monkeys</a:t>
                      </a:r>
                      <a:r>
                        <a:rPr lang="en-US" sz="1000" b="0" i="0" dirty="0"/>
                        <a:t>, a single dose INHBE siRNA reduced INHBE mRNA expression by ~70%, which was maintained at 85 days with a second dose on day 29.</a:t>
                      </a:r>
                      <a:endParaRPr lang="en-US" sz="1000" b="0" dirty="0"/>
                    </a:p>
                  </a:txBody>
                  <a:tcPr marT="27432">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CVrg Implications</a:t>
                      </a:r>
                      <a:r>
                        <a:rPr lang="en-US" sz="1000" b="0" dirty="0"/>
                        <a:t>: Loss-of-function mutations in INHBE gene </a:t>
                      </a:r>
                      <a:r>
                        <a:rPr lang="en-US" sz="1000" b="0" dirty="0">
                          <a:solidFill>
                            <a:schemeClr val="tx1"/>
                          </a:solidFill>
                        </a:rPr>
                        <a:t>are</a:t>
                      </a:r>
                      <a:r>
                        <a:rPr lang="en-US" sz="1000" b="0" dirty="0"/>
                        <a:t> associated with protection from metabolic syndrome and abdominal obesity. In animal models of obesity and T2D, INHBE gene silencing showed partial suppression of diet induced weight gain, loss of fat mass, and preservation of muscle mass. Co-treatment with dual GLP-1/GIP agonist tirzepatide showed similar weight loss as a higher tirzepatide dose alone, suggesting INHBE silencing could allow for dose reduction of tirzepatide without loss of efficacy. ARO-INHBE is in preclinical development with </a:t>
                      </a:r>
                      <a:r>
                        <a:rPr lang="en-US" sz="1000" b="0" dirty="0">
                          <a:hlinkClick r:id="rId7"/>
                        </a:rPr>
                        <a:t>Arrowhead</a:t>
                      </a:r>
                      <a:r>
                        <a:rPr lang="en-US" sz="1000" b="0" dirty="0"/>
                        <a:t>, and further details on development will be discussed in an R&amp;D Webinar on August 15.</a:t>
                      </a:r>
                    </a:p>
                  </a:txBody>
                  <a:tcPr marT="27432">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5742945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Other: Menin inhibitor </a:t>
            </a:r>
            <a:r>
              <a:rPr lang="en-GB" sz="1800" i="0" baseline="0" dirty="0"/>
              <a:t>ziftomenib, T2D not lead indication, but development warranted</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98452289"/>
              </p:ext>
            </p:extLst>
          </p:nvPr>
        </p:nvGraphicFramePr>
        <p:xfrm>
          <a:off x="382577" y="914400"/>
          <a:ext cx="11430000" cy="2712720"/>
        </p:xfrm>
        <a:graphic>
          <a:graphicData uri="http://schemas.openxmlformats.org/drawingml/2006/table">
            <a:tbl>
              <a:tblPr firstRow="1" bandRow="1">
                <a:tableStyleId>{3B4B98B0-60AC-42C2-AFA5-B58CD77FA1E5}</a:tableStyleId>
              </a:tblPr>
              <a:tblGrid>
                <a:gridCol w="1463040">
                  <a:extLst>
                    <a:ext uri="{9D8B030D-6E8A-4147-A177-3AD203B41FA5}">
                      <a16:colId xmlns:a16="http://schemas.microsoft.com/office/drawing/2014/main" val="20000"/>
                    </a:ext>
                  </a:extLst>
                </a:gridCol>
                <a:gridCol w="1188720">
                  <a:extLst>
                    <a:ext uri="{9D8B030D-6E8A-4147-A177-3AD203B41FA5}">
                      <a16:colId xmlns:a16="http://schemas.microsoft.com/office/drawing/2014/main" val="519974293"/>
                    </a:ext>
                  </a:extLst>
                </a:gridCol>
                <a:gridCol w="1371600">
                  <a:extLst>
                    <a:ext uri="{9D8B030D-6E8A-4147-A177-3AD203B41FA5}">
                      <a16:colId xmlns:a16="http://schemas.microsoft.com/office/drawing/2014/main" val="1038042304"/>
                    </a:ext>
                  </a:extLst>
                </a:gridCol>
                <a:gridCol w="914400">
                  <a:extLst>
                    <a:ext uri="{9D8B030D-6E8A-4147-A177-3AD203B41FA5}">
                      <a16:colId xmlns:a16="http://schemas.microsoft.com/office/drawing/2014/main" val="2168651384"/>
                    </a:ext>
                  </a:extLst>
                </a:gridCol>
                <a:gridCol w="3793518">
                  <a:extLst>
                    <a:ext uri="{9D8B030D-6E8A-4147-A177-3AD203B41FA5}">
                      <a16:colId xmlns:a16="http://schemas.microsoft.com/office/drawing/2014/main" val="796046381"/>
                    </a:ext>
                  </a:extLst>
                </a:gridCol>
                <a:gridCol w="2698722">
                  <a:extLst>
                    <a:ext uri="{9D8B030D-6E8A-4147-A177-3AD203B41FA5}">
                      <a16:colId xmlns:a16="http://schemas.microsoft.com/office/drawing/2014/main" val="3075942865"/>
                    </a:ext>
                  </a:extLst>
                </a:gridCol>
              </a:tblGrid>
              <a:tr h="259080">
                <a:tc>
                  <a:txBody>
                    <a:bodyPr/>
                    <a:lstStyle/>
                    <a:p>
                      <a:r>
                        <a:rPr lang="en-US" sz="1000" b="1" dirty="0"/>
                        <a:t>Product/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Company</a:t>
                      </a: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Max Phase</a:t>
                      </a:r>
                    </a:p>
                  </a:txBody>
                  <a:tcPr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MOA</a:t>
                      </a:r>
                    </a:p>
                  </a:txBody>
                  <a:tcPr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ROA</a:t>
                      </a:r>
                    </a:p>
                  </a:txBody>
                  <a:tcPr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Results</a:t>
                      </a:r>
                    </a:p>
                  </a:txBody>
                  <a:tcPr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Dev. Timeline &amp; CVrg Implications</a:t>
                      </a:r>
                    </a:p>
                  </a:txBody>
                  <a:tcPr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0">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i="0" dirty="0"/>
                        <a:t>Abstract</a:t>
                      </a:r>
                      <a:r>
                        <a:rPr lang="en-US" sz="1000" b="1" i="0" baseline="0" dirty="0"/>
                        <a:t> </a:t>
                      </a:r>
                      <a:r>
                        <a:rPr lang="en-GB" sz="1000" b="0" i="0" baseline="0" dirty="0">
                          <a:hlinkClick r:id="rId2"/>
                        </a:rPr>
                        <a:t>845-P</a:t>
                      </a:r>
                      <a:r>
                        <a:rPr lang="en-GB" sz="1000" b="0" i="0" baseline="0" dirty="0"/>
                        <a:t>: </a:t>
                      </a:r>
                      <a:r>
                        <a:rPr lang="en-GB" sz="1000" b="0" i="1" baseline="0" dirty="0"/>
                        <a:t>The menin inhibitor ziftomenib induces insulin production and improves insulin sensitivity in a rat model of T2D. A.McCloskey.</a:t>
                      </a:r>
                      <a:endParaRPr lang="en-US" sz="1000" b="0" i="1" dirty="0"/>
                    </a:p>
                  </a:txBody>
                  <a:tcPr>
                    <a:lnL>
                      <a:noFill/>
                    </a:lnL>
                    <a:lnR>
                      <a:noFill/>
                    </a:lnR>
                    <a:lnT w="12700" cmpd="sng">
                      <a:noFill/>
                    </a:lnT>
                    <a:lnB>
                      <a:noFill/>
                    </a:lnB>
                    <a:lnTlToBr w="12700" cmpd="sng">
                      <a:noFill/>
                      <a:prstDash val="solid"/>
                    </a:lnTlToBr>
                    <a:lnBlToTr w="12700" cmpd="sng">
                      <a:noFill/>
                      <a:prstDash val="solid"/>
                    </a:lnBlToTr>
                    <a:solidFill>
                      <a:srgbClr val="CCD9E9"/>
                    </a:solidFill>
                  </a:tcPr>
                </a:tc>
                <a:tc hMerge="1">
                  <a:txBody>
                    <a:bodyPr/>
                    <a:lstStyle/>
                    <a:p>
                      <a:endParaRPr lang="en-US"/>
                    </a:p>
                  </a:txBody>
                  <a:tcPr>
                    <a:lnL>
                      <a:noFill/>
                    </a:lnL>
                    <a:lnT w="12700" cmpd="sng">
                      <a:noFill/>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i="1" dirty="0"/>
                    </a:p>
                  </a:txBody>
                  <a:tcPr>
                    <a:lnL>
                      <a:noFill/>
                    </a:lnL>
                    <a:lnR>
                      <a:noFill/>
                    </a:lnR>
                    <a:lnT w="12700" cmpd="sng">
                      <a:noFill/>
                    </a:lnT>
                    <a:lnTlToBr w="12700" cmpd="sng">
                      <a:noFill/>
                      <a:prstDash val="solid"/>
                    </a:lnTlToBr>
                    <a:lnBlToTr w="12700" cmpd="sng">
                      <a:noFill/>
                      <a:prstDash val="solid"/>
                    </a:lnBlToTr>
                    <a:solidFill>
                      <a:srgbClr val="CCD9E9"/>
                    </a:solidFill>
                  </a:tcPr>
                </a:tc>
                <a:extLst>
                  <a:ext uri="{0D108BD9-81ED-4DB2-BD59-A6C34878D82A}">
                    <a16:rowId xmlns:a16="http://schemas.microsoft.com/office/drawing/2014/main" val="10001"/>
                  </a:ext>
                </a:extLst>
              </a:tr>
              <a:tr h="11887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baseline="0" dirty="0"/>
                        <a:t>ziftomenib</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baseline="0" dirty="0">
                          <a:solidFill>
                            <a:schemeClr val="tx1"/>
                          </a:solidFill>
                          <a:latin typeface="+mn-lt"/>
                        </a:rPr>
                        <a:t>(</a:t>
                      </a:r>
                      <a:r>
                        <a:rPr lang="en-US" sz="1000" b="0" kern="1200" dirty="0">
                          <a:solidFill>
                            <a:schemeClr val="tx1"/>
                          </a:solidFill>
                          <a:effectLst/>
                          <a:latin typeface="+mn-lt"/>
                          <a:ea typeface="+mn-ea"/>
                          <a:cs typeface="+mn-cs"/>
                          <a:hlinkClick r:id="rId3"/>
                        </a:rPr>
                        <a:t>Kura Oncology</a:t>
                      </a:r>
                      <a:r>
                        <a:rPr lang="en-US" sz="1000" b="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tx1"/>
                        </a:solidFill>
                        <a:latin typeface="+mn-lt"/>
                      </a:endParaRP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Preclinical</a:t>
                      </a:r>
                    </a:p>
                  </a:txBody>
                  <a:tcPr>
                    <a:lnL>
                      <a:noFill/>
                    </a:lnL>
                    <a:lnR>
                      <a:noFill/>
                    </a:lnR>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Menin inhibitor</a:t>
                      </a:r>
                    </a:p>
                  </a:txBody>
                  <a:tcPr>
                    <a:lnL>
                      <a:noFill/>
                    </a:lnL>
                    <a:lnR>
                      <a:noFill/>
                    </a:lnR>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Oral</a:t>
                      </a:r>
                    </a:p>
                  </a:txBody>
                  <a:tcPr>
                    <a:lnL>
                      <a:noFill/>
                    </a:lnL>
                    <a:lnR>
                      <a:noFill/>
                    </a:lnR>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i="0" dirty="0">
                          <a:solidFill>
                            <a:schemeClr val="tx1"/>
                          </a:solidFill>
                          <a:latin typeface="+mn-lt"/>
                        </a:rPr>
                        <a:t>Ziftomenib rapidly reduced FBG levels in </a:t>
                      </a:r>
                      <a:r>
                        <a:rPr lang="en-GB" sz="1000" b="1" i="0" dirty="0">
                          <a:solidFill>
                            <a:schemeClr val="tx1"/>
                          </a:solidFill>
                          <a:latin typeface="+mn-lt"/>
                        </a:rPr>
                        <a:t>ZFD rats</a:t>
                      </a:r>
                      <a:r>
                        <a:rPr lang="en-GB" sz="1000" b="0" i="0" dirty="0">
                          <a:solidFill>
                            <a:schemeClr val="tx1"/>
                          </a:solidFill>
                          <a:latin typeface="+mn-lt"/>
                        </a:rPr>
                        <a:t>, with normalization in most animals within two weeks.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i="0" dirty="0">
                          <a:solidFill>
                            <a:schemeClr val="tx1"/>
                          </a:solidFill>
                          <a:latin typeface="+mn-lt"/>
                        </a:rPr>
                        <a:t>Ziftomenib reduced %A1c -1.49% by week 4.</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i="0" dirty="0">
                          <a:solidFill>
                            <a:schemeClr val="tx1"/>
                          </a:solidFill>
                          <a:latin typeface="+mn-lt"/>
                        </a:rPr>
                        <a:t>Ziftomenib reduced HOMA-IR within one week, suggesting that one of the effects of menin inhibition is acute sensitization of the animals to insulin.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i="0" dirty="0">
                          <a:solidFill>
                            <a:schemeClr val="tx1"/>
                          </a:solidFill>
                          <a:latin typeface="+mn-lt"/>
                        </a:rPr>
                        <a:t>By day 27, ziftomenib significantly increased fasting insulin, C-peptide, and HOMA-</a:t>
                      </a:r>
                      <a:r>
                        <a:rPr lang="el-GR" sz="1000" b="0" i="0" dirty="0">
                          <a:solidFill>
                            <a:schemeClr val="tx1"/>
                          </a:solidFill>
                          <a:latin typeface="+mn-lt"/>
                        </a:rPr>
                        <a:t>β</a:t>
                      </a:r>
                      <a:r>
                        <a:rPr lang="en-GB" sz="1000" b="0" i="0" dirty="0">
                          <a:solidFill>
                            <a:schemeClr val="tx1"/>
                          </a:solidFill>
                          <a:latin typeface="+mn-lt"/>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i="0" dirty="0">
                          <a:solidFill>
                            <a:schemeClr val="tx1"/>
                          </a:solidFill>
                          <a:latin typeface="+mn-lt"/>
                        </a:rPr>
                        <a:t>Oral glucose tolerance tests demonstrated that ziftomenib-treated animals achieved significantly improved PPG control (P&lt;0.0001).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i="0" dirty="0">
                          <a:solidFill>
                            <a:schemeClr val="tx1"/>
                          </a:solidFill>
                          <a:latin typeface="+mn-lt"/>
                        </a:rPr>
                        <a:t>Efficacy was maintained after dosing discontinuation likely due to restoration of pancreatic </a:t>
                      </a:r>
                      <a:r>
                        <a:rPr lang="el-GR" sz="1000" b="0" i="0" dirty="0">
                          <a:solidFill>
                            <a:schemeClr val="tx1"/>
                          </a:solidFill>
                          <a:latin typeface="+mn-lt"/>
                        </a:rPr>
                        <a:t>β</a:t>
                      </a:r>
                      <a:r>
                        <a:rPr lang="en-GB" sz="1000" b="0" i="0" dirty="0">
                          <a:solidFill>
                            <a:schemeClr val="tx1"/>
                          </a:solidFill>
                          <a:latin typeface="+mn-lt"/>
                        </a:rPr>
                        <a:t>-cell function.</a:t>
                      </a:r>
                    </a:p>
                  </a:txBody>
                  <a:tcPr>
                    <a:lnL>
                      <a:noFill/>
                    </a:lnL>
                    <a:lnR>
                      <a:noFill/>
                    </a:lnR>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i="0" baseline="0" dirty="0"/>
                        <a:t>Ziftomenib is currently in a registration-enabling </a:t>
                      </a:r>
                      <a:r>
                        <a:rPr lang="en-GB" sz="1000" b="0" i="0" baseline="0" dirty="0">
                          <a:solidFill>
                            <a:schemeClr val="tx1"/>
                          </a:solidFill>
                          <a:hlinkClick r:id="rId4"/>
                        </a:rPr>
                        <a:t>Phase II</a:t>
                      </a:r>
                      <a:r>
                        <a:rPr lang="en-GB" sz="1000" b="0" i="0" baseline="0" dirty="0">
                          <a:solidFill>
                            <a:schemeClr val="tx1"/>
                          </a:solidFill>
                        </a:rPr>
                        <a:t> </a:t>
                      </a:r>
                      <a:r>
                        <a:rPr lang="en-GB" sz="1000" b="0" i="0" baseline="0" dirty="0"/>
                        <a:t>trial in NPM1-mutated acute myeloid leukemia, and the poster authors concluded that further studies in T2D are warranted.</a:t>
                      </a:r>
                      <a:endParaRPr lang="en-US" sz="1000" b="0" i="0" dirty="0">
                        <a:solidFill>
                          <a:schemeClr val="tx1"/>
                        </a:solidFill>
                        <a:latin typeface="+mn-lt"/>
                      </a:endParaRPr>
                    </a:p>
                  </a:txBody>
                  <a:tcPr>
                    <a:lnL>
                      <a:noFill/>
                    </a:lnL>
                    <a:lnR>
                      <a:noFill/>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1502603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72D6AD16-175D-489F-BE05-D09863BF96F2}"/>
              </a:ext>
            </a:extLst>
          </p:cNvPr>
          <p:cNvGraphicFramePr>
            <a:graphicFrameLocks noGrp="1"/>
          </p:cNvGraphicFramePr>
          <p:nvPr>
            <p:extLst>
              <p:ext uri="{D42A27DB-BD31-4B8C-83A1-F6EECF244321}">
                <p14:modId xmlns:p14="http://schemas.microsoft.com/office/powerpoint/2010/main" val="539998621"/>
              </p:ext>
            </p:extLst>
          </p:nvPr>
        </p:nvGraphicFramePr>
        <p:xfrm>
          <a:off x="2663687" y="914400"/>
          <a:ext cx="9147314" cy="5242560"/>
        </p:xfrm>
        <a:graphic>
          <a:graphicData uri="http://schemas.openxmlformats.org/drawingml/2006/table">
            <a:tbl>
              <a:tblPr firstRow="1" bandRow="1">
                <a:tableStyleId>{5C22544A-7EE6-4342-B048-85BDC9FD1C3A}</a:tableStyleId>
              </a:tblPr>
              <a:tblGrid>
                <a:gridCol w="2266122">
                  <a:extLst>
                    <a:ext uri="{9D8B030D-6E8A-4147-A177-3AD203B41FA5}">
                      <a16:colId xmlns:a16="http://schemas.microsoft.com/office/drawing/2014/main" val="20000"/>
                    </a:ext>
                  </a:extLst>
                </a:gridCol>
                <a:gridCol w="1797562">
                  <a:extLst>
                    <a:ext uri="{9D8B030D-6E8A-4147-A177-3AD203B41FA5}">
                      <a16:colId xmlns:a16="http://schemas.microsoft.com/office/drawing/2014/main" val="2946842296"/>
                    </a:ext>
                  </a:extLst>
                </a:gridCol>
                <a:gridCol w="5083630">
                  <a:extLst>
                    <a:ext uri="{9D8B030D-6E8A-4147-A177-3AD203B41FA5}">
                      <a16:colId xmlns:a16="http://schemas.microsoft.com/office/drawing/2014/main" val="1229989169"/>
                    </a:ext>
                  </a:extLst>
                </a:gridCol>
              </a:tblGrid>
              <a:tr h="0">
                <a:tc gridSpan="3">
                  <a:txBody>
                    <a:bodyPr/>
                    <a:lstStyle/>
                    <a:p>
                      <a:r>
                        <a:rPr lang="en-US" sz="900" b="0" i="1" dirty="0">
                          <a:solidFill>
                            <a:schemeClr val="tx1"/>
                          </a:solidFill>
                        </a:rPr>
                        <a:t>Safety, PK, and preliminary efficacy of the liver-targeted mitochondrial protonophore TLC-6740 - A Phase I study. R. Myers.</a:t>
                      </a:r>
                    </a:p>
                    <a:p>
                      <a:endParaRPr lang="en-US" sz="400" b="1" i="1" dirty="0">
                        <a:solidFill>
                          <a:schemeClr val="tx1"/>
                        </a:solidFill>
                      </a:endParaRPr>
                    </a:p>
                    <a:p>
                      <a:r>
                        <a:rPr lang="en-US" sz="1000" b="1" dirty="0">
                          <a:solidFill>
                            <a:schemeClr val="tx1"/>
                          </a:solidFill>
                        </a:rPr>
                        <a:t>Background</a:t>
                      </a:r>
                      <a:r>
                        <a:rPr lang="en-US" sz="1000" b="0" dirty="0">
                          <a:solidFill>
                            <a:schemeClr val="tx1"/>
                          </a:solidFill>
                        </a:rPr>
                        <a:t>: OrsoBio is developing TLC-6740, a liver-targeted mitochondrial protonophore, for the treatment of obesity and obesity-associated diseases including diabetes and MASH. Preliminary data from the single-ascending dose (SAD) portion of the Phase I trial in healthy subjects were presented at Obesity Week 2023 (see </a:t>
                      </a:r>
                      <a:r>
                        <a:rPr lang="en-US" sz="1000" b="0" dirty="0">
                          <a:solidFill>
                            <a:schemeClr val="tx1"/>
                          </a:solidFill>
                          <a:hlinkClick r:id="rId2"/>
                        </a:rPr>
                        <a:t>press release</a:t>
                      </a:r>
                      <a:r>
                        <a:rPr lang="en-US" sz="1000" b="0" dirty="0">
                          <a:solidFill>
                            <a:schemeClr val="tx1"/>
                          </a:solidFill>
                        </a:rPr>
                        <a:t>), demonstrating the safety and tolerability of TLC-6740. Results from the multiple-ascending dose (MAD) portion of the trial were presented in an ADA 2024 poster as well as more complete data from the SAD substudy.</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20000"/>
                        <a:lumOff val="8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82866917"/>
                  </a:ext>
                </a:extLst>
              </a:tr>
              <a:tr h="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mn-lt"/>
                        </a:rPr>
                        <a:t>Patients &amp; Treatment</a:t>
                      </a:r>
                      <a:r>
                        <a:rPr lang="en-US" sz="1000" dirty="0">
                          <a:latin typeface="+mn-lt"/>
                        </a:rPr>
                        <a:t>: Both portions of the trial enrolled healthy subjects aged 18-55 years, BMI 19-35kg/m</a:t>
                      </a:r>
                      <a:r>
                        <a:rPr lang="en-US" sz="1000" baseline="30000" dirty="0">
                          <a:latin typeface="+mn-lt"/>
                        </a:rPr>
                        <a:t>2</a:t>
                      </a:r>
                      <a:r>
                        <a:rPr lang="en-US" sz="1000" baseline="0" dirty="0">
                          <a:latin typeface="+mn-lt"/>
                        </a:rPr>
                        <a:t> </a:t>
                      </a:r>
                      <a:endParaRPr lang="en-US" sz="1000" dirty="0">
                        <a:latin typeface="+mn-lt"/>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latin typeface="+mn-lt"/>
                        </a:rPr>
                        <a:t>SAD: 48 subjects (median age 29 years, 42% male, weight 72kg, BMI 24.3 kg/m</a:t>
                      </a:r>
                      <a:r>
                        <a:rPr lang="en-US" sz="1000" baseline="30000" dirty="0">
                          <a:latin typeface="+mn-lt"/>
                        </a:rPr>
                        <a:t>2</a:t>
                      </a:r>
                      <a:r>
                        <a:rPr lang="en-US" sz="1000" baseline="0" dirty="0">
                          <a:latin typeface="+mn-lt"/>
                        </a:rPr>
                        <a:t>)</a:t>
                      </a:r>
                      <a:r>
                        <a:rPr lang="en-US" sz="1000" dirty="0">
                          <a:latin typeface="+mn-lt"/>
                        </a:rPr>
                        <a:t> randomized 1:1:1:1:1:1:2 to single doses of TLC-6740 (oral 3, 6, 15, 30, 60, or 120mg) vs. placebo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latin typeface="+mn-lt"/>
                        </a:rPr>
                        <a:t>MAD: 60 subjects (median age 31 years, 87% male, weight 84kg, BMI 27.8 kg/m</a:t>
                      </a:r>
                      <a:r>
                        <a:rPr lang="en-US" sz="1000" baseline="30000" dirty="0">
                          <a:latin typeface="+mn-lt"/>
                        </a:rPr>
                        <a:t>2</a:t>
                      </a:r>
                      <a:r>
                        <a:rPr lang="en-US" sz="1000" baseline="0" dirty="0">
                          <a:latin typeface="+mn-lt"/>
                        </a:rPr>
                        <a:t>)</a:t>
                      </a:r>
                      <a:r>
                        <a:rPr lang="en-US" sz="1000" dirty="0">
                          <a:latin typeface="+mn-lt"/>
                        </a:rPr>
                        <a:t> randomized 1:1:1:1:1:1:2 to multiple doses of TLC-6740 (oral 3, 6, 15, 30, 60, or 120mg QD for 10 days) vs. placebo</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Results</a:t>
                      </a:r>
                      <a:r>
                        <a:rPr lang="en-US" sz="1000" dirty="0"/>
                        <a:t>:</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988423">
                <a:tc gridSpan="2">
                  <a:txBody>
                    <a:bodyPr/>
                    <a:lstStyle/>
                    <a:p>
                      <a:pPr marL="171450" indent="-171450">
                        <a:spcAft>
                          <a:spcPts val="600"/>
                        </a:spcAft>
                        <a:buFont typeface="Arial" panose="020B0604020202020204" pitchFamily="34" charset="0"/>
                        <a:buChar char="•"/>
                      </a:pPr>
                      <a:r>
                        <a:rPr lang="en-US" sz="1000" dirty="0"/>
                        <a:t>Pharmacokinetic results from single and multiple doses (see top and middle tables respectively), showed TLC-6740 has a mean half-life supporting QD dosing and dose-proportional increases in plasma concentrations, which should be useful for dose-finding efficacy studies.</a:t>
                      </a:r>
                    </a:p>
                    <a:p>
                      <a:pPr marL="357188" indent="-177800">
                        <a:spcAft>
                          <a:spcPts val="600"/>
                        </a:spcAft>
                        <a:buFont typeface="Arial" panose="020B0604020202020204" pitchFamily="34" charset="0"/>
                        <a:buChar char="•"/>
                      </a:pPr>
                      <a:r>
                        <a:rPr lang="en-US" sz="1000" dirty="0"/>
                        <a:t>Mean half-life ranged from 19 to 47 hours in the SAD study and 18 to 33 hours in the MAD study.</a:t>
                      </a:r>
                    </a:p>
                    <a:p>
                      <a:pPr marL="171450" indent="-171450">
                        <a:spcAft>
                          <a:spcPts val="600"/>
                        </a:spcAft>
                        <a:buFont typeface="Arial" panose="020B0604020202020204" pitchFamily="34" charset="0"/>
                        <a:buChar char="•"/>
                      </a:pPr>
                      <a:r>
                        <a:rPr lang="en-US" sz="1000" dirty="0"/>
                        <a:t>Though data were not shown, the poster noted no effect of food co-administration for TLC-6740.</a:t>
                      </a:r>
                    </a:p>
                    <a:p>
                      <a:pPr marL="171450" indent="-171450">
                        <a:buFont typeface="Arial" panose="020B0604020202020204" pitchFamily="34" charset="0"/>
                        <a:buChar char="•"/>
                      </a:pPr>
                      <a:r>
                        <a:rPr lang="en-US" sz="1000" dirty="0"/>
                        <a:t>AE rates were low in the MAD study (see bottom table), with no differences between TLC-6740 and placebo noted at any dose.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pPr marL="171450" indent="-171450">
                        <a:buFont typeface="Arial" panose="020B0604020202020204" pitchFamily="34" charset="0"/>
                        <a:buChar char="•"/>
                      </a:pPr>
                      <a:endParaRPr lang="en-US" sz="1000"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1000" dirty="0"/>
                    </a:p>
                  </a:txBody>
                  <a:tcPr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92350044"/>
                  </a:ext>
                </a:extLst>
              </a:tr>
              <a:tr h="361950">
                <a:tc>
                  <a:txBody>
                    <a:bodyPr/>
                    <a:lstStyle/>
                    <a:p>
                      <a:pPr marL="350838" lvl="1" indent="-171450">
                        <a:buFont typeface="Arial" panose="020B0604020202020204" pitchFamily="34" charset="0"/>
                        <a:buChar char="•"/>
                      </a:pPr>
                      <a:r>
                        <a:rPr lang="en-US" sz="1000" dirty="0"/>
                        <a:t>All treatment-related TEAEs were mild, including headache, constipation, nausea, abdominal pain or distension, dizziness, diarrhea, or back pain.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2">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sz="1100" dirty="0"/>
                    </a:p>
                  </a:txBody>
                  <a:tcPr>
                    <a:solidFill>
                      <a:schemeClr val="accent6">
                        <a:lumMod val="40000"/>
                        <a:lumOff val="60000"/>
                      </a:schemeClr>
                    </a:solidFill>
                  </a:tcPr>
                </a:tc>
                <a:extLst>
                  <a:ext uri="{0D108BD9-81ED-4DB2-BD59-A6C34878D82A}">
                    <a16:rowId xmlns:a16="http://schemas.microsoft.com/office/drawing/2014/main" val="1601392873"/>
                  </a:ext>
                </a:extLst>
              </a:tr>
              <a:tr h="0">
                <a:tc gridSpan="3">
                  <a:txBody>
                    <a:bodyPr/>
                    <a:lstStyle/>
                    <a:p>
                      <a:pPr marL="357188" lvl="1" indent="-177800">
                        <a:buFont typeface="Arial" panose="020B0604020202020204" pitchFamily="34" charset="0"/>
                        <a:buChar char="•"/>
                      </a:pPr>
                      <a:r>
                        <a:rPr lang="en-US" sz="1000" dirty="0"/>
                        <a:t>No changes in vital signs, labs, or ECGs were observed.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62252199"/>
                  </a:ext>
                </a:extLst>
              </a:tr>
            </a:tbl>
          </a:graphicData>
        </a:graphic>
      </p:graphicFrame>
      <p:sp>
        <p:nvSpPr>
          <p:cNvPr id="3" name="Title 2"/>
          <p:cNvSpPr>
            <a:spLocks noGrp="1"/>
          </p:cNvSpPr>
          <p:nvPr>
            <p:ph type="ctrTitle"/>
          </p:nvPr>
        </p:nvSpPr>
        <p:spPr/>
        <p:txBody>
          <a:bodyPr/>
          <a:lstStyle/>
          <a:p>
            <a:r>
              <a:rPr lang="en-US" dirty="0"/>
              <a:t>Other: TLC-6740 Phase I data show favorable PK, safety, &amp; improved metabolism in healthy subjects </a:t>
            </a:r>
          </a:p>
        </p:txBody>
      </p:sp>
      <p:graphicFrame>
        <p:nvGraphicFramePr>
          <p:cNvPr id="4" name="Table 3"/>
          <p:cNvGraphicFramePr>
            <a:graphicFrameLocks noGrp="1"/>
          </p:cNvGraphicFramePr>
          <p:nvPr/>
        </p:nvGraphicFramePr>
        <p:xfrm>
          <a:off x="384048" y="914400"/>
          <a:ext cx="2194560" cy="501396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2940743716"/>
                    </a:ext>
                  </a:extLst>
                </a:gridCol>
              </a:tblGrid>
              <a:tr h="242614">
                <a:tc>
                  <a:txBody>
                    <a:bodyPr/>
                    <a:lstStyle/>
                    <a:p>
                      <a:r>
                        <a:rPr lang="en-US" sz="1000" b="1" dirty="0">
                          <a:solidFill>
                            <a:schemeClr val="tx1"/>
                          </a:solidFill>
                        </a:rPr>
                        <a:t>Product (MOA)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88286691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i="0" dirty="0">
                          <a:solidFill>
                            <a:schemeClr val="tx1"/>
                          </a:solidFill>
                          <a:latin typeface="+mn-lt"/>
                        </a:rPr>
                        <a:t>TLC-6740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a:t>
                      </a:r>
                      <a:r>
                        <a:rPr lang="en-US" sz="1000" b="0" i="0" dirty="0">
                          <a:solidFill>
                            <a:schemeClr val="tx1"/>
                          </a:solidFill>
                          <a:latin typeface="+mn-lt"/>
                        </a:rPr>
                        <a:t>mitochondrial protonophore</a:t>
                      </a:r>
                      <a:r>
                        <a:rPr lang="en-US" sz="1000" dirty="0"/>
                        <a:t>)</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en-US" sz="1000" b="1" dirty="0">
                          <a:latin typeface="+mn-lt"/>
                        </a:rPr>
                        <a:t>Company</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hlinkClick r:id="rId3"/>
                        </a:rPr>
                        <a:t>OrsoBio</a:t>
                      </a:r>
                      <a:endParaRPr lang="en-US" sz="1000" b="0" i="0" dirty="0">
                        <a:solidFill>
                          <a:schemeClr val="tx1"/>
                        </a:solidFill>
                        <a:latin typeface="+mn-lt"/>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4786">
                <a:tc>
                  <a:txBody>
                    <a:bodyPr/>
                    <a:lstStyle/>
                    <a:p>
                      <a:r>
                        <a:rPr lang="en-US" sz="1000" b="1" dirty="0">
                          <a:latin typeface="+mn-lt"/>
                        </a:rPr>
                        <a:t>Phase and Trial ID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407347513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Phase Ib </a:t>
                      </a:r>
                      <a:r>
                        <a:rPr lang="en-US" sz="1000" b="0" i="0" dirty="0">
                          <a:solidFill>
                            <a:schemeClr val="tx1"/>
                          </a:solidFill>
                          <a:latin typeface="+mn-lt"/>
                          <a:hlinkClick r:id="rId4"/>
                        </a:rPr>
                        <a:t>NCT05822544</a:t>
                      </a:r>
                      <a:endParaRPr lang="en-US" sz="10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New Zealand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7515929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Indication(s)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24271795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Obesity, T2D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61053568"/>
                  </a:ext>
                </a:extLst>
              </a:tr>
              <a:tr h="0">
                <a:tc>
                  <a:txBody>
                    <a:bodyPr/>
                    <a:lstStyle/>
                    <a:p>
                      <a:r>
                        <a:rPr lang="en-US" sz="1000" b="1" dirty="0">
                          <a:latin typeface="+mn-lt"/>
                        </a:rPr>
                        <a:t>Abstract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7586671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Poster </a:t>
                      </a:r>
                      <a:r>
                        <a:rPr lang="en-US" sz="1000" dirty="0">
                          <a:solidFill>
                            <a:schemeClr val="tx1"/>
                          </a:solidFill>
                          <a:hlinkClick r:id="rId5"/>
                        </a:rPr>
                        <a:t>1886-LB</a:t>
                      </a:r>
                      <a:endParaRPr lang="en-US" sz="1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32568609"/>
                  </a:ext>
                </a:extLst>
              </a:tr>
              <a:tr h="182880">
                <a:tc>
                  <a:txBody>
                    <a:bodyPr/>
                    <a:lstStyle/>
                    <a:p>
                      <a:r>
                        <a:rPr lang="en-US" sz="1100" b="1" dirty="0">
                          <a:solidFill>
                            <a:schemeClr val="tx1"/>
                          </a:solidFill>
                        </a:rPr>
                        <a:t>CVrg Implications</a:t>
                      </a:r>
                      <a:r>
                        <a:rPr lang="en-US" sz="1100" b="0" dirty="0">
                          <a:solidFill>
                            <a:schemeClr val="tx1"/>
                          </a:solidFill>
                        </a:rPr>
                        <a:t>:</a:t>
                      </a:r>
                      <a:r>
                        <a:rPr lang="en-US" sz="1100" b="1" dirty="0">
                          <a:solidFill>
                            <a:schemeClr val="tx1"/>
                          </a:solidFill>
                        </a:rPr>
                        <a:t> </a:t>
                      </a:r>
                      <a:r>
                        <a:rPr lang="en-US" sz="1100" b="0" dirty="0">
                          <a:solidFill>
                            <a:schemeClr val="tx1"/>
                          </a:solidFill>
                        </a:rPr>
                        <a:t>Full results from a Phase I healthy subject study of single and multiple ascending doses of TLC-6740 showed the drug is well-suited for QD dosing with good tolerability, and also suggest dose-dependent improvements in energy expenditure and lipid metabolism could be rapidly achieved. Further studies in obesity and related indications will be warranted.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3592350044"/>
                  </a:ext>
                </a:extLst>
              </a:tr>
            </a:tbl>
          </a:graphicData>
        </a:graphic>
      </p:graphicFrame>
      <p:sp>
        <p:nvSpPr>
          <p:cNvPr id="8" name="TextBox 7">
            <a:extLst>
              <a:ext uri="{FF2B5EF4-FFF2-40B4-BE49-F238E27FC236}">
                <a16:creationId xmlns:a16="http://schemas.microsoft.com/office/drawing/2014/main" id="{67354443-A89C-B94C-89BA-C1E8DF44C52A}"/>
              </a:ext>
            </a:extLst>
          </p:cNvPr>
          <p:cNvSpPr txBox="1"/>
          <p:nvPr/>
        </p:nvSpPr>
        <p:spPr>
          <a:xfrm>
            <a:off x="11047624" y="6062990"/>
            <a:ext cx="76495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prstClr val="black"/>
                </a:solidFill>
                <a:effectLst/>
                <a:uLnTx/>
                <a:uFillTx/>
                <a:latin typeface="Arial" panose="020B0604020202020204"/>
                <a:ea typeface="+mn-ea"/>
                <a:cs typeface="+mn-cs"/>
              </a:rPr>
              <a:t>Continued</a:t>
            </a:r>
          </a:p>
        </p:txBody>
      </p:sp>
      <p:graphicFrame>
        <p:nvGraphicFramePr>
          <p:cNvPr id="2" name="Table 1">
            <a:extLst>
              <a:ext uri="{FF2B5EF4-FFF2-40B4-BE49-F238E27FC236}">
                <a16:creationId xmlns:a16="http://schemas.microsoft.com/office/drawing/2014/main" id="{6BF8A17B-96C3-5230-685A-D06B24C731F9}"/>
              </a:ext>
            </a:extLst>
          </p:cNvPr>
          <p:cNvGraphicFramePr>
            <a:graphicFrameLocks noGrp="1"/>
          </p:cNvGraphicFramePr>
          <p:nvPr/>
        </p:nvGraphicFramePr>
        <p:xfrm>
          <a:off x="6742176" y="2983816"/>
          <a:ext cx="5065776" cy="960120"/>
        </p:xfrm>
        <a:graphic>
          <a:graphicData uri="http://schemas.openxmlformats.org/drawingml/2006/table">
            <a:tbl>
              <a:tblPr firstRow="1" bandRow="1">
                <a:tableStyleId>{C083E6E3-FA7D-4D7B-A595-EF9225AFEA82}</a:tableStyleId>
              </a:tblPr>
              <a:tblGrid>
                <a:gridCol w="1773936">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548640">
                  <a:extLst>
                    <a:ext uri="{9D8B030D-6E8A-4147-A177-3AD203B41FA5}">
                      <a16:colId xmlns:a16="http://schemas.microsoft.com/office/drawing/2014/main" val="20002"/>
                    </a:ext>
                  </a:extLst>
                </a:gridCol>
                <a:gridCol w="548640">
                  <a:extLst>
                    <a:ext uri="{9D8B030D-6E8A-4147-A177-3AD203B41FA5}">
                      <a16:colId xmlns:a16="http://schemas.microsoft.com/office/drawing/2014/main" val="20003"/>
                    </a:ext>
                  </a:extLst>
                </a:gridCol>
                <a:gridCol w="548640">
                  <a:extLst>
                    <a:ext uri="{9D8B030D-6E8A-4147-A177-3AD203B41FA5}">
                      <a16:colId xmlns:a16="http://schemas.microsoft.com/office/drawing/2014/main" val="20004"/>
                    </a:ext>
                  </a:extLst>
                </a:gridCol>
                <a:gridCol w="548640">
                  <a:extLst>
                    <a:ext uri="{9D8B030D-6E8A-4147-A177-3AD203B41FA5}">
                      <a16:colId xmlns:a16="http://schemas.microsoft.com/office/drawing/2014/main" val="1008296334"/>
                    </a:ext>
                  </a:extLst>
                </a:gridCol>
                <a:gridCol w="548640">
                  <a:extLst>
                    <a:ext uri="{9D8B030D-6E8A-4147-A177-3AD203B41FA5}">
                      <a16:colId xmlns:a16="http://schemas.microsoft.com/office/drawing/2014/main" val="58666843"/>
                    </a:ext>
                  </a:extLst>
                </a:gridCol>
              </a:tblGrid>
              <a:tr h="0">
                <a:tc>
                  <a:txBody>
                    <a:bodyPr/>
                    <a:lstStyle/>
                    <a:p>
                      <a:r>
                        <a:rPr lang="en-US" sz="900" dirty="0"/>
                        <a:t>SAD PK (Day 1, N=6/group)</a:t>
                      </a:r>
                    </a:p>
                  </a:txBody>
                  <a:tcPr marT="27432" marB="27432" anchor="ctr"/>
                </a:tc>
                <a:tc>
                  <a:txBody>
                    <a:bodyPr/>
                    <a:lstStyle/>
                    <a:p>
                      <a:pPr algn="ctr"/>
                      <a:r>
                        <a:rPr lang="en-US" sz="900" dirty="0"/>
                        <a:t>3mg</a:t>
                      </a:r>
                    </a:p>
                  </a:txBody>
                  <a:tcPr marT="27432" marB="27432" anchor="ctr"/>
                </a:tc>
                <a:tc>
                  <a:txBody>
                    <a:bodyPr/>
                    <a:lstStyle/>
                    <a:p>
                      <a:pPr algn="ctr"/>
                      <a:r>
                        <a:rPr lang="en-US" sz="900" dirty="0"/>
                        <a:t>6mg</a:t>
                      </a:r>
                    </a:p>
                  </a:txBody>
                  <a:tcPr marT="27432" marB="27432" anchor="ctr"/>
                </a:tc>
                <a:tc>
                  <a:txBody>
                    <a:bodyPr/>
                    <a:lstStyle/>
                    <a:p>
                      <a:pPr algn="ctr"/>
                      <a:r>
                        <a:rPr lang="en-US" sz="900" dirty="0"/>
                        <a:t>15mg</a:t>
                      </a:r>
                    </a:p>
                  </a:txBody>
                  <a:tcPr marT="27432" marB="27432" anchor="ctr"/>
                </a:tc>
                <a:tc>
                  <a:txBody>
                    <a:bodyPr/>
                    <a:lstStyle/>
                    <a:p>
                      <a:pPr algn="ctr"/>
                      <a:r>
                        <a:rPr lang="en-US" sz="900" dirty="0"/>
                        <a:t>30mg</a:t>
                      </a:r>
                    </a:p>
                  </a:txBody>
                  <a:tcPr marT="27432" marB="27432" anchor="ctr"/>
                </a:tc>
                <a:tc>
                  <a:txBody>
                    <a:bodyPr/>
                    <a:lstStyle/>
                    <a:p>
                      <a:pPr algn="ctr"/>
                      <a:r>
                        <a:rPr lang="en-US" sz="900" dirty="0"/>
                        <a:t>60mg</a:t>
                      </a:r>
                    </a:p>
                  </a:txBody>
                  <a:tcPr marT="27432" marB="27432" anchor="ctr"/>
                </a:tc>
                <a:tc>
                  <a:txBody>
                    <a:bodyPr/>
                    <a:lstStyle/>
                    <a:p>
                      <a:pPr algn="ctr"/>
                      <a:r>
                        <a:rPr lang="en-US" sz="900" dirty="0"/>
                        <a:t>120mg</a:t>
                      </a:r>
                    </a:p>
                  </a:txBody>
                  <a:tcPr marT="27432" marB="27432" anchor="ctr"/>
                </a:tc>
                <a:extLst>
                  <a:ext uri="{0D108BD9-81ED-4DB2-BD59-A6C34878D82A}">
                    <a16:rowId xmlns:a16="http://schemas.microsoft.com/office/drawing/2014/main" val="10000"/>
                  </a:ext>
                </a:extLst>
              </a:tr>
              <a:tr h="0">
                <a:tc>
                  <a:txBody>
                    <a:bodyPr/>
                    <a:lstStyle/>
                    <a:p>
                      <a:r>
                        <a:rPr lang="en-US" sz="900" dirty="0"/>
                        <a:t>AUC</a:t>
                      </a:r>
                      <a:r>
                        <a:rPr lang="en-US" sz="900" baseline="-25000" dirty="0"/>
                        <a:t>inf </a:t>
                      </a:r>
                      <a:r>
                        <a:rPr lang="en-US" sz="900" baseline="0" dirty="0"/>
                        <a:t>mean, h*ng/mL</a:t>
                      </a:r>
                      <a:endParaRPr lang="en-US" sz="900" dirty="0"/>
                    </a:p>
                  </a:txBody>
                  <a:tcPr marT="27432" marB="27432" anchor="ctr"/>
                </a:tc>
                <a:tc>
                  <a:txBody>
                    <a:bodyPr/>
                    <a:lstStyle/>
                    <a:p>
                      <a:pPr algn="ctr"/>
                      <a:r>
                        <a:rPr lang="en-US" sz="900" dirty="0"/>
                        <a:t>2,035</a:t>
                      </a:r>
                    </a:p>
                  </a:txBody>
                  <a:tcPr marT="27432" marB="27432" anchor="ctr"/>
                </a:tc>
                <a:tc>
                  <a:txBody>
                    <a:bodyPr/>
                    <a:lstStyle/>
                    <a:p>
                      <a:pPr algn="ctr"/>
                      <a:r>
                        <a:rPr lang="en-US" sz="900" dirty="0"/>
                        <a:t>2,739</a:t>
                      </a:r>
                    </a:p>
                  </a:txBody>
                  <a:tcPr marT="27432" marB="27432" anchor="ctr"/>
                </a:tc>
                <a:tc>
                  <a:txBody>
                    <a:bodyPr/>
                    <a:lstStyle/>
                    <a:p>
                      <a:pPr algn="ctr"/>
                      <a:r>
                        <a:rPr lang="en-US" sz="900" dirty="0"/>
                        <a:t>5,914</a:t>
                      </a:r>
                    </a:p>
                  </a:txBody>
                  <a:tcPr marT="27432" marB="27432" anchor="ctr"/>
                </a:tc>
                <a:tc>
                  <a:txBody>
                    <a:bodyPr/>
                    <a:lstStyle/>
                    <a:p>
                      <a:pPr algn="ctr"/>
                      <a:r>
                        <a:rPr lang="en-US" sz="900" dirty="0"/>
                        <a:t>10,517</a:t>
                      </a:r>
                    </a:p>
                  </a:txBody>
                  <a:tcPr marT="27432" marB="27432" anchor="ctr"/>
                </a:tc>
                <a:tc>
                  <a:txBody>
                    <a:bodyPr/>
                    <a:lstStyle/>
                    <a:p>
                      <a:pPr algn="ctr"/>
                      <a:r>
                        <a:rPr lang="en-US" sz="900" dirty="0"/>
                        <a:t>19,511</a:t>
                      </a:r>
                    </a:p>
                  </a:txBody>
                  <a:tcPr marT="27432" marB="27432" anchor="ctr"/>
                </a:tc>
                <a:tc>
                  <a:txBody>
                    <a:bodyPr/>
                    <a:lstStyle/>
                    <a:p>
                      <a:pPr algn="ctr"/>
                      <a:r>
                        <a:rPr lang="en-US" sz="900" dirty="0"/>
                        <a:t>57,587</a:t>
                      </a:r>
                    </a:p>
                  </a:txBody>
                  <a:tcPr marT="27432" marB="27432" anchor="ctr"/>
                </a:tc>
                <a:extLst>
                  <a:ext uri="{0D108BD9-81ED-4DB2-BD59-A6C34878D82A}">
                    <a16:rowId xmlns:a16="http://schemas.microsoft.com/office/drawing/2014/main" val="10001"/>
                  </a:ext>
                </a:extLst>
              </a:tr>
              <a:tr h="0">
                <a:tc>
                  <a:txBody>
                    <a:bodyPr/>
                    <a:lstStyle/>
                    <a:p>
                      <a:r>
                        <a:rPr lang="en-US" sz="900" dirty="0"/>
                        <a:t>C</a:t>
                      </a:r>
                      <a:r>
                        <a:rPr lang="en-US" sz="900" baseline="-25000" dirty="0"/>
                        <a:t>max </a:t>
                      </a:r>
                      <a:r>
                        <a:rPr lang="en-US" sz="900" dirty="0"/>
                        <a:t>mean, ng/mL</a:t>
                      </a:r>
                    </a:p>
                  </a:txBody>
                  <a:tcPr marT="27432" marB="27432" anchor="ctr"/>
                </a:tc>
                <a:tc>
                  <a:txBody>
                    <a:bodyPr/>
                    <a:lstStyle/>
                    <a:p>
                      <a:pPr algn="ctr"/>
                      <a:r>
                        <a:rPr lang="en-US" sz="900" dirty="0"/>
                        <a:t>21.3</a:t>
                      </a:r>
                    </a:p>
                  </a:txBody>
                  <a:tcPr marT="27432" marB="27432" anchor="ctr"/>
                </a:tc>
                <a:tc>
                  <a:txBody>
                    <a:bodyPr/>
                    <a:lstStyle/>
                    <a:p>
                      <a:pPr algn="ctr"/>
                      <a:r>
                        <a:rPr lang="en-US" sz="900" dirty="0"/>
                        <a:t>45.0</a:t>
                      </a:r>
                    </a:p>
                  </a:txBody>
                  <a:tcPr marT="27432" marB="27432" anchor="ctr"/>
                </a:tc>
                <a:tc>
                  <a:txBody>
                    <a:bodyPr/>
                    <a:lstStyle/>
                    <a:p>
                      <a:pPr algn="ctr"/>
                      <a:r>
                        <a:rPr lang="en-US" sz="900" dirty="0"/>
                        <a:t>140.5</a:t>
                      </a:r>
                    </a:p>
                  </a:txBody>
                  <a:tcPr marT="27432" marB="27432" anchor="ctr"/>
                </a:tc>
                <a:tc>
                  <a:txBody>
                    <a:bodyPr/>
                    <a:lstStyle/>
                    <a:p>
                      <a:pPr algn="ctr"/>
                      <a:r>
                        <a:rPr lang="en-US" sz="900" dirty="0"/>
                        <a:t>325.3</a:t>
                      </a:r>
                    </a:p>
                  </a:txBody>
                  <a:tcPr marT="27432" marB="27432" anchor="ctr"/>
                </a:tc>
                <a:tc>
                  <a:txBody>
                    <a:bodyPr/>
                    <a:lstStyle/>
                    <a:p>
                      <a:pPr algn="ctr"/>
                      <a:r>
                        <a:rPr lang="en-US" sz="900" dirty="0"/>
                        <a:t>1,272</a:t>
                      </a:r>
                    </a:p>
                  </a:txBody>
                  <a:tcPr marT="27432" marB="27432" anchor="ctr"/>
                </a:tc>
                <a:tc>
                  <a:txBody>
                    <a:bodyPr/>
                    <a:lstStyle/>
                    <a:p>
                      <a:pPr algn="ctr"/>
                      <a:r>
                        <a:rPr lang="en-US" sz="900" dirty="0"/>
                        <a:t>3,457</a:t>
                      </a:r>
                    </a:p>
                  </a:txBody>
                  <a:tcPr marT="27432" marB="27432" anchor="ctr"/>
                </a:tc>
                <a:extLst>
                  <a:ext uri="{0D108BD9-81ED-4DB2-BD59-A6C34878D82A}">
                    <a16:rowId xmlns:a16="http://schemas.microsoft.com/office/drawing/2014/main" val="10002"/>
                  </a:ext>
                </a:extLst>
              </a:tr>
              <a:tr h="154352">
                <a:tc>
                  <a:txBody>
                    <a:bodyPr/>
                    <a:lstStyle/>
                    <a:p>
                      <a:r>
                        <a:rPr lang="en-US" sz="900" dirty="0"/>
                        <a:t>T</a:t>
                      </a:r>
                      <a:r>
                        <a:rPr lang="en-US" sz="900" baseline="-25000" dirty="0"/>
                        <a:t>max </a:t>
                      </a:r>
                      <a:r>
                        <a:rPr lang="en-US" sz="900" dirty="0"/>
                        <a:t>median, h</a:t>
                      </a:r>
                    </a:p>
                  </a:txBody>
                  <a:tcPr marT="27432" marB="27432" anchor="ctr"/>
                </a:tc>
                <a:tc>
                  <a:txBody>
                    <a:bodyPr/>
                    <a:lstStyle/>
                    <a:p>
                      <a:pPr algn="ctr"/>
                      <a:r>
                        <a:rPr lang="en-US" sz="900" dirty="0"/>
                        <a:t>5.0</a:t>
                      </a:r>
                    </a:p>
                  </a:txBody>
                  <a:tcPr marT="27432" marB="27432" anchor="ctr"/>
                </a:tc>
                <a:tc>
                  <a:txBody>
                    <a:bodyPr/>
                    <a:lstStyle/>
                    <a:p>
                      <a:pPr algn="ctr"/>
                      <a:r>
                        <a:rPr lang="en-US" sz="900" dirty="0"/>
                        <a:t>12.0</a:t>
                      </a:r>
                    </a:p>
                  </a:txBody>
                  <a:tcPr marT="27432" marB="27432" anchor="ctr"/>
                </a:tc>
                <a:tc>
                  <a:txBody>
                    <a:bodyPr/>
                    <a:lstStyle/>
                    <a:p>
                      <a:pPr algn="ctr"/>
                      <a:r>
                        <a:rPr lang="en-US" sz="900" dirty="0"/>
                        <a:t>4.0</a:t>
                      </a:r>
                    </a:p>
                  </a:txBody>
                  <a:tcPr marT="27432" marB="27432" anchor="ctr"/>
                </a:tc>
                <a:tc>
                  <a:txBody>
                    <a:bodyPr/>
                    <a:lstStyle/>
                    <a:p>
                      <a:pPr algn="ctr"/>
                      <a:r>
                        <a:rPr lang="en-US" sz="900" dirty="0"/>
                        <a:t>4.0</a:t>
                      </a:r>
                    </a:p>
                  </a:txBody>
                  <a:tcPr marT="27432" marB="27432" anchor="ctr"/>
                </a:tc>
                <a:tc>
                  <a:txBody>
                    <a:bodyPr/>
                    <a:lstStyle/>
                    <a:p>
                      <a:pPr algn="ctr"/>
                      <a:r>
                        <a:rPr lang="en-US" sz="900" dirty="0"/>
                        <a:t>3.0</a:t>
                      </a:r>
                    </a:p>
                  </a:txBody>
                  <a:tcPr marT="27432" marB="27432" anchor="ctr"/>
                </a:tc>
                <a:tc>
                  <a:txBody>
                    <a:bodyPr/>
                    <a:lstStyle/>
                    <a:p>
                      <a:pPr algn="ctr"/>
                      <a:r>
                        <a:rPr lang="en-US" sz="900" dirty="0"/>
                        <a:t>3.0</a:t>
                      </a:r>
                    </a:p>
                  </a:txBody>
                  <a:tcPr marT="27432" marB="27432" anchor="ctr"/>
                </a:tc>
                <a:extLst>
                  <a:ext uri="{0D108BD9-81ED-4DB2-BD59-A6C34878D82A}">
                    <a16:rowId xmlns:a16="http://schemas.microsoft.com/office/drawing/2014/main" val="10003"/>
                  </a:ext>
                </a:extLst>
              </a:tr>
              <a:tr h="154352">
                <a:tc>
                  <a:txBody>
                    <a:bodyPr/>
                    <a:lstStyle/>
                    <a:p>
                      <a:r>
                        <a:rPr lang="en-US" sz="900" dirty="0"/>
                        <a:t>t</a:t>
                      </a:r>
                      <a:r>
                        <a:rPr lang="en-US" sz="900" baseline="-25000" dirty="0"/>
                        <a:t>1/2 </a:t>
                      </a:r>
                      <a:r>
                        <a:rPr lang="en-US" sz="900" dirty="0"/>
                        <a:t>median, h</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47.3</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31.9</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27.9</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21.8</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19.0</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19.3</a:t>
                      </a:r>
                    </a:p>
                  </a:txBody>
                  <a:tcPr marT="27432" marB="27432" anchor="ctr">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3835911894"/>
                  </a:ext>
                </a:extLst>
              </a:tr>
            </a:tbl>
          </a:graphicData>
        </a:graphic>
      </p:graphicFrame>
      <p:graphicFrame>
        <p:nvGraphicFramePr>
          <p:cNvPr id="5" name="Table 4">
            <a:extLst>
              <a:ext uri="{FF2B5EF4-FFF2-40B4-BE49-F238E27FC236}">
                <a16:creationId xmlns:a16="http://schemas.microsoft.com/office/drawing/2014/main" id="{2834484C-E75A-9718-6E24-B93D78D379FC}"/>
              </a:ext>
            </a:extLst>
          </p:cNvPr>
          <p:cNvGraphicFramePr>
            <a:graphicFrameLocks noGrp="1"/>
          </p:cNvGraphicFramePr>
          <p:nvPr/>
        </p:nvGraphicFramePr>
        <p:xfrm>
          <a:off x="6742175" y="4099708"/>
          <a:ext cx="5065395" cy="960120"/>
        </p:xfrm>
        <a:graphic>
          <a:graphicData uri="http://schemas.openxmlformats.org/drawingml/2006/table">
            <a:tbl>
              <a:tblPr firstRow="1" bandRow="1">
                <a:tableStyleId>{C083E6E3-FA7D-4D7B-A595-EF9225AFEA82}</a:tableStyleId>
              </a:tblPr>
              <a:tblGrid>
                <a:gridCol w="1773555">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548640">
                  <a:extLst>
                    <a:ext uri="{9D8B030D-6E8A-4147-A177-3AD203B41FA5}">
                      <a16:colId xmlns:a16="http://schemas.microsoft.com/office/drawing/2014/main" val="20002"/>
                    </a:ext>
                  </a:extLst>
                </a:gridCol>
                <a:gridCol w="548640">
                  <a:extLst>
                    <a:ext uri="{9D8B030D-6E8A-4147-A177-3AD203B41FA5}">
                      <a16:colId xmlns:a16="http://schemas.microsoft.com/office/drawing/2014/main" val="20003"/>
                    </a:ext>
                  </a:extLst>
                </a:gridCol>
                <a:gridCol w="548640">
                  <a:extLst>
                    <a:ext uri="{9D8B030D-6E8A-4147-A177-3AD203B41FA5}">
                      <a16:colId xmlns:a16="http://schemas.microsoft.com/office/drawing/2014/main" val="20004"/>
                    </a:ext>
                  </a:extLst>
                </a:gridCol>
                <a:gridCol w="548640">
                  <a:extLst>
                    <a:ext uri="{9D8B030D-6E8A-4147-A177-3AD203B41FA5}">
                      <a16:colId xmlns:a16="http://schemas.microsoft.com/office/drawing/2014/main" val="1008296334"/>
                    </a:ext>
                  </a:extLst>
                </a:gridCol>
                <a:gridCol w="548640">
                  <a:extLst>
                    <a:ext uri="{9D8B030D-6E8A-4147-A177-3AD203B41FA5}">
                      <a16:colId xmlns:a16="http://schemas.microsoft.com/office/drawing/2014/main" val="58666843"/>
                    </a:ext>
                  </a:extLst>
                </a:gridCol>
              </a:tblGrid>
              <a:tr h="0">
                <a:tc>
                  <a:txBody>
                    <a:bodyPr/>
                    <a:lstStyle/>
                    <a:p>
                      <a:r>
                        <a:rPr lang="en-US" sz="900" dirty="0"/>
                        <a:t>MAD PK (Day 10, N=8/group)</a:t>
                      </a:r>
                    </a:p>
                  </a:txBody>
                  <a:tcPr marT="27432" marB="27432" anchor="ctr"/>
                </a:tc>
                <a:tc>
                  <a:txBody>
                    <a:bodyPr/>
                    <a:lstStyle/>
                    <a:p>
                      <a:pPr algn="ctr"/>
                      <a:r>
                        <a:rPr lang="en-US" sz="900" dirty="0"/>
                        <a:t>3mg</a:t>
                      </a:r>
                    </a:p>
                  </a:txBody>
                  <a:tcPr marT="27432" marB="27432" anchor="ctr"/>
                </a:tc>
                <a:tc>
                  <a:txBody>
                    <a:bodyPr/>
                    <a:lstStyle/>
                    <a:p>
                      <a:pPr algn="ctr"/>
                      <a:r>
                        <a:rPr lang="en-US" sz="900" dirty="0"/>
                        <a:t>6mg</a:t>
                      </a:r>
                    </a:p>
                  </a:txBody>
                  <a:tcPr marT="27432" marB="27432" anchor="ctr"/>
                </a:tc>
                <a:tc>
                  <a:txBody>
                    <a:bodyPr/>
                    <a:lstStyle/>
                    <a:p>
                      <a:pPr algn="ctr"/>
                      <a:r>
                        <a:rPr lang="en-US" sz="900" dirty="0"/>
                        <a:t>15mg</a:t>
                      </a:r>
                    </a:p>
                  </a:txBody>
                  <a:tcPr marT="27432" marB="27432" anchor="ctr"/>
                </a:tc>
                <a:tc>
                  <a:txBody>
                    <a:bodyPr/>
                    <a:lstStyle/>
                    <a:p>
                      <a:pPr algn="ctr"/>
                      <a:r>
                        <a:rPr lang="en-US" sz="900" dirty="0"/>
                        <a:t>30mg</a:t>
                      </a:r>
                    </a:p>
                  </a:txBody>
                  <a:tcPr marT="27432" marB="27432" anchor="ctr"/>
                </a:tc>
                <a:tc>
                  <a:txBody>
                    <a:bodyPr/>
                    <a:lstStyle/>
                    <a:p>
                      <a:pPr algn="ctr"/>
                      <a:r>
                        <a:rPr lang="en-US" sz="900" dirty="0"/>
                        <a:t>60mg</a:t>
                      </a:r>
                    </a:p>
                  </a:txBody>
                  <a:tcPr marT="27432" marB="27432" anchor="ctr"/>
                </a:tc>
                <a:tc>
                  <a:txBody>
                    <a:bodyPr/>
                    <a:lstStyle/>
                    <a:p>
                      <a:pPr algn="ctr"/>
                      <a:r>
                        <a:rPr lang="en-US" sz="900" dirty="0"/>
                        <a:t>120mg</a:t>
                      </a:r>
                    </a:p>
                  </a:txBody>
                  <a:tcPr marT="27432" marB="27432" anchor="ctr"/>
                </a:tc>
                <a:extLst>
                  <a:ext uri="{0D108BD9-81ED-4DB2-BD59-A6C34878D82A}">
                    <a16:rowId xmlns:a16="http://schemas.microsoft.com/office/drawing/2014/main" val="10000"/>
                  </a:ext>
                </a:extLst>
              </a:tr>
              <a:tr h="0">
                <a:tc>
                  <a:txBody>
                    <a:bodyPr/>
                    <a:lstStyle/>
                    <a:p>
                      <a:r>
                        <a:rPr lang="en-US" sz="900" dirty="0"/>
                        <a:t>AUC</a:t>
                      </a:r>
                      <a:r>
                        <a:rPr lang="en-US" sz="900" baseline="-25000" dirty="0"/>
                        <a:t>inf </a:t>
                      </a:r>
                      <a:r>
                        <a:rPr lang="en-US" sz="900" baseline="0" dirty="0"/>
                        <a:t>mean, h*ng/mL</a:t>
                      </a:r>
                      <a:endParaRPr lang="en-US" sz="900" dirty="0"/>
                    </a:p>
                  </a:txBody>
                  <a:tcPr marT="27432" marB="27432" anchor="ctr"/>
                </a:tc>
                <a:tc>
                  <a:txBody>
                    <a:bodyPr/>
                    <a:lstStyle/>
                    <a:p>
                      <a:pPr algn="ctr"/>
                      <a:r>
                        <a:rPr lang="en-US" sz="900" dirty="0"/>
                        <a:t>1,339</a:t>
                      </a:r>
                    </a:p>
                  </a:txBody>
                  <a:tcPr marT="27432" marB="27432" anchor="ctr"/>
                </a:tc>
                <a:tc>
                  <a:txBody>
                    <a:bodyPr/>
                    <a:lstStyle/>
                    <a:p>
                      <a:pPr algn="ctr"/>
                      <a:r>
                        <a:rPr lang="en-US" sz="900" dirty="0"/>
                        <a:t>2,115</a:t>
                      </a:r>
                    </a:p>
                  </a:txBody>
                  <a:tcPr marT="27432" marB="27432" anchor="ctr"/>
                </a:tc>
                <a:tc>
                  <a:txBody>
                    <a:bodyPr/>
                    <a:lstStyle/>
                    <a:p>
                      <a:pPr algn="ctr"/>
                      <a:r>
                        <a:rPr lang="en-US" sz="900" dirty="0"/>
                        <a:t>5,147</a:t>
                      </a:r>
                    </a:p>
                  </a:txBody>
                  <a:tcPr marT="27432" marB="27432" anchor="ctr"/>
                </a:tc>
                <a:tc>
                  <a:txBody>
                    <a:bodyPr/>
                    <a:lstStyle/>
                    <a:p>
                      <a:pPr algn="ctr"/>
                      <a:r>
                        <a:rPr lang="en-US" sz="900" dirty="0"/>
                        <a:t>9,296</a:t>
                      </a:r>
                    </a:p>
                  </a:txBody>
                  <a:tcPr marT="27432" marB="27432" anchor="ctr"/>
                </a:tc>
                <a:tc>
                  <a:txBody>
                    <a:bodyPr/>
                    <a:lstStyle/>
                    <a:p>
                      <a:pPr algn="ctr"/>
                      <a:r>
                        <a:rPr lang="en-US" sz="900" dirty="0"/>
                        <a:t>16,407</a:t>
                      </a:r>
                    </a:p>
                  </a:txBody>
                  <a:tcPr marT="27432" marB="27432" anchor="ctr"/>
                </a:tc>
                <a:tc>
                  <a:txBody>
                    <a:bodyPr/>
                    <a:lstStyle/>
                    <a:p>
                      <a:pPr algn="ctr"/>
                      <a:r>
                        <a:rPr lang="en-US" sz="900" dirty="0"/>
                        <a:t>35,898</a:t>
                      </a:r>
                    </a:p>
                  </a:txBody>
                  <a:tcPr marT="27432" marB="27432" anchor="ctr"/>
                </a:tc>
                <a:extLst>
                  <a:ext uri="{0D108BD9-81ED-4DB2-BD59-A6C34878D82A}">
                    <a16:rowId xmlns:a16="http://schemas.microsoft.com/office/drawing/2014/main" val="10001"/>
                  </a:ext>
                </a:extLst>
              </a:tr>
              <a:tr h="0">
                <a:tc>
                  <a:txBody>
                    <a:bodyPr/>
                    <a:lstStyle/>
                    <a:p>
                      <a:r>
                        <a:rPr lang="en-US" sz="900" dirty="0"/>
                        <a:t>C</a:t>
                      </a:r>
                      <a:r>
                        <a:rPr lang="en-US" sz="900" baseline="-25000" dirty="0"/>
                        <a:t>max </a:t>
                      </a:r>
                      <a:r>
                        <a:rPr lang="en-US" sz="900" dirty="0"/>
                        <a:t>mean, ng/mL</a:t>
                      </a:r>
                    </a:p>
                  </a:txBody>
                  <a:tcPr marT="27432" marB="27432" anchor="ctr"/>
                </a:tc>
                <a:tc>
                  <a:txBody>
                    <a:bodyPr/>
                    <a:lstStyle/>
                    <a:p>
                      <a:pPr algn="ctr"/>
                      <a:r>
                        <a:rPr lang="en-US" sz="900" dirty="0"/>
                        <a:t>68.9</a:t>
                      </a:r>
                    </a:p>
                  </a:txBody>
                  <a:tcPr marT="27432" marB="27432" anchor="ctr"/>
                </a:tc>
                <a:tc>
                  <a:txBody>
                    <a:bodyPr/>
                    <a:lstStyle/>
                    <a:p>
                      <a:pPr algn="ctr"/>
                      <a:r>
                        <a:rPr lang="en-US" sz="900" dirty="0"/>
                        <a:t>119.0</a:t>
                      </a:r>
                    </a:p>
                  </a:txBody>
                  <a:tcPr marT="27432" marB="27432" anchor="ctr"/>
                </a:tc>
                <a:tc>
                  <a:txBody>
                    <a:bodyPr/>
                    <a:lstStyle/>
                    <a:p>
                      <a:pPr algn="ctr"/>
                      <a:r>
                        <a:rPr lang="en-US" sz="900" dirty="0"/>
                        <a:t>280.0</a:t>
                      </a:r>
                    </a:p>
                  </a:txBody>
                  <a:tcPr marT="27432" marB="27432" anchor="ctr"/>
                </a:tc>
                <a:tc>
                  <a:txBody>
                    <a:bodyPr/>
                    <a:lstStyle/>
                    <a:p>
                      <a:pPr algn="ctr"/>
                      <a:r>
                        <a:rPr lang="en-US" sz="900" dirty="0"/>
                        <a:t>572.1</a:t>
                      </a:r>
                    </a:p>
                  </a:txBody>
                  <a:tcPr marT="27432" marB="27432" anchor="ctr"/>
                </a:tc>
                <a:tc>
                  <a:txBody>
                    <a:bodyPr/>
                    <a:lstStyle/>
                    <a:p>
                      <a:pPr algn="ctr"/>
                      <a:r>
                        <a:rPr lang="en-US" sz="900" dirty="0"/>
                        <a:t>1,505</a:t>
                      </a:r>
                    </a:p>
                  </a:txBody>
                  <a:tcPr marT="27432" marB="27432" anchor="ctr"/>
                </a:tc>
                <a:tc>
                  <a:txBody>
                    <a:bodyPr/>
                    <a:lstStyle/>
                    <a:p>
                      <a:pPr algn="ctr"/>
                      <a:r>
                        <a:rPr lang="en-US" sz="900" dirty="0"/>
                        <a:t>3,650</a:t>
                      </a:r>
                    </a:p>
                  </a:txBody>
                  <a:tcPr marT="27432" marB="27432" anchor="ctr"/>
                </a:tc>
                <a:extLst>
                  <a:ext uri="{0D108BD9-81ED-4DB2-BD59-A6C34878D82A}">
                    <a16:rowId xmlns:a16="http://schemas.microsoft.com/office/drawing/2014/main" val="10002"/>
                  </a:ext>
                </a:extLst>
              </a:tr>
              <a:tr h="154352">
                <a:tc>
                  <a:txBody>
                    <a:bodyPr/>
                    <a:lstStyle/>
                    <a:p>
                      <a:r>
                        <a:rPr lang="en-US" sz="900" dirty="0"/>
                        <a:t>T</a:t>
                      </a:r>
                      <a:r>
                        <a:rPr lang="en-US" sz="900" baseline="-25000" dirty="0"/>
                        <a:t>max </a:t>
                      </a:r>
                      <a:r>
                        <a:rPr lang="en-US" sz="900" dirty="0"/>
                        <a:t>median, h</a:t>
                      </a:r>
                    </a:p>
                  </a:txBody>
                  <a:tcPr marT="27432" marB="27432" anchor="ctr"/>
                </a:tc>
                <a:tc>
                  <a:txBody>
                    <a:bodyPr/>
                    <a:lstStyle/>
                    <a:p>
                      <a:pPr algn="ctr"/>
                      <a:r>
                        <a:rPr lang="en-US" sz="900" dirty="0"/>
                        <a:t>4.0</a:t>
                      </a:r>
                    </a:p>
                  </a:txBody>
                  <a:tcPr marT="27432" marB="27432" anchor="ctr"/>
                </a:tc>
                <a:tc>
                  <a:txBody>
                    <a:bodyPr/>
                    <a:lstStyle/>
                    <a:p>
                      <a:pPr algn="ctr"/>
                      <a:r>
                        <a:rPr lang="en-US" sz="900" dirty="0"/>
                        <a:t>5.0</a:t>
                      </a:r>
                    </a:p>
                  </a:txBody>
                  <a:tcPr marT="27432" marB="27432" anchor="ctr"/>
                </a:tc>
                <a:tc>
                  <a:txBody>
                    <a:bodyPr/>
                    <a:lstStyle/>
                    <a:p>
                      <a:pPr algn="ctr"/>
                      <a:r>
                        <a:rPr lang="en-US" sz="900" dirty="0"/>
                        <a:t>4.0</a:t>
                      </a:r>
                    </a:p>
                  </a:txBody>
                  <a:tcPr marT="27432" marB="27432" anchor="ctr"/>
                </a:tc>
                <a:tc>
                  <a:txBody>
                    <a:bodyPr/>
                    <a:lstStyle/>
                    <a:p>
                      <a:pPr algn="ctr"/>
                      <a:r>
                        <a:rPr lang="en-US" sz="900" dirty="0"/>
                        <a:t>4.0</a:t>
                      </a:r>
                    </a:p>
                  </a:txBody>
                  <a:tcPr marT="27432" marB="27432" anchor="ctr"/>
                </a:tc>
                <a:tc>
                  <a:txBody>
                    <a:bodyPr/>
                    <a:lstStyle/>
                    <a:p>
                      <a:pPr algn="ctr"/>
                      <a:r>
                        <a:rPr lang="en-US" sz="900" dirty="0"/>
                        <a:t>3.5</a:t>
                      </a:r>
                    </a:p>
                  </a:txBody>
                  <a:tcPr marT="27432" marB="27432" anchor="ctr"/>
                </a:tc>
                <a:tc>
                  <a:txBody>
                    <a:bodyPr/>
                    <a:lstStyle/>
                    <a:p>
                      <a:pPr algn="ctr"/>
                      <a:r>
                        <a:rPr lang="en-US" sz="900" dirty="0"/>
                        <a:t>3.0</a:t>
                      </a:r>
                    </a:p>
                  </a:txBody>
                  <a:tcPr marT="27432" marB="27432" anchor="ctr"/>
                </a:tc>
                <a:extLst>
                  <a:ext uri="{0D108BD9-81ED-4DB2-BD59-A6C34878D82A}">
                    <a16:rowId xmlns:a16="http://schemas.microsoft.com/office/drawing/2014/main" val="10003"/>
                  </a:ext>
                </a:extLst>
              </a:tr>
              <a:tr h="154352">
                <a:tc>
                  <a:txBody>
                    <a:bodyPr/>
                    <a:lstStyle/>
                    <a:p>
                      <a:r>
                        <a:rPr lang="en-US" sz="900" dirty="0"/>
                        <a:t>t</a:t>
                      </a:r>
                      <a:r>
                        <a:rPr lang="en-US" sz="900" baseline="-25000" dirty="0"/>
                        <a:t>1/2 </a:t>
                      </a:r>
                      <a:r>
                        <a:rPr lang="en-US" sz="900" dirty="0"/>
                        <a:t>median, h</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33.3</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28.2</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29.1</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30.8</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19.1</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17.9</a:t>
                      </a:r>
                    </a:p>
                  </a:txBody>
                  <a:tcPr marT="27432" marB="27432" anchor="ctr">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3835911894"/>
                  </a:ext>
                </a:extLst>
              </a:tr>
            </a:tbl>
          </a:graphicData>
        </a:graphic>
      </p:graphicFrame>
      <p:graphicFrame>
        <p:nvGraphicFramePr>
          <p:cNvPr id="6" name="Table 5">
            <a:extLst>
              <a:ext uri="{FF2B5EF4-FFF2-40B4-BE49-F238E27FC236}">
                <a16:creationId xmlns:a16="http://schemas.microsoft.com/office/drawing/2014/main" id="{B9A71DC8-1CD8-8112-1DC5-BEB15491CBF3}"/>
              </a:ext>
            </a:extLst>
          </p:cNvPr>
          <p:cNvGraphicFramePr>
            <a:graphicFrameLocks noGrp="1"/>
          </p:cNvGraphicFramePr>
          <p:nvPr/>
        </p:nvGraphicFramePr>
        <p:xfrm>
          <a:off x="5074030" y="5136088"/>
          <a:ext cx="6733540" cy="768096"/>
        </p:xfrm>
        <a:graphic>
          <a:graphicData uri="http://schemas.openxmlformats.org/drawingml/2006/table">
            <a:tbl>
              <a:tblPr firstRow="1" bandRow="1">
                <a:tableStyleId>{C083E6E3-FA7D-4D7B-A595-EF9225AFEA82}</a:tableStyleId>
              </a:tblPr>
              <a:tblGrid>
                <a:gridCol w="22529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gridCol w="640080">
                  <a:extLst>
                    <a:ext uri="{9D8B030D-6E8A-4147-A177-3AD203B41FA5}">
                      <a16:colId xmlns:a16="http://schemas.microsoft.com/office/drawing/2014/main" val="3103804058"/>
                    </a:ext>
                  </a:extLst>
                </a:gridCol>
                <a:gridCol w="640080">
                  <a:extLst>
                    <a:ext uri="{9D8B030D-6E8A-4147-A177-3AD203B41FA5}">
                      <a16:colId xmlns:a16="http://schemas.microsoft.com/office/drawing/2014/main" val="1860143975"/>
                    </a:ext>
                  </a:extLst>
                </a:gridCol>
                <a:gridCol w="640080">
                  <a:extLst>
                    <a:ext uri="{9D8B030D-6E8A-4147-A177-3AD203B41FA5}">
                      <a16:colId xmlns:a16="http://schemas.microsoft.com/office/drawing/2014/main" val="3256505352"/>
                    </a:ext>
                  </a:extLst>
                </a:gridCol>
              </a:tblGrid>
              <a:tr h="0">
                <a:tc>
                  <a:txBody>
                    <a:bodyPr/>
                    <a:lstStyle/>
                    <a:p>
                      <a:r>
                        <a:rPr lang="en-US" sz="900" dirty="0"/>
                        <a:t>MAD Safety (N of 8/group; 12 for pbo)</a:t>
                      </a:r>
                    </a:p>
                  </a:txBody>
                  <a:tcPr marT="27432" marB="27432" anchor="ctr"/>
                </a:tc>
                <a:tc>
                  <a:txBody>
                    <a:bodyPr/>
                    <a:lstStyle/>
                    <a:p>
                      <a:pPr algn="ctr"/>
                      <a:r>
                        <a:rPr lang="en-US" sz="900" dirty="0"/>
                        <a:t>3mg</a:t>
                      </a:r>
                    </a:p>
                  </a:txBody>
                  <a:tcPr marT="27432" marB="27432" anchor="ctr"/>
                </a:tc>
                <a:tc>
                  <a:txBody>
                    <a:bodyPr/>
                    <a:lstStyle/>
                    <a:p>
                      <a:pPr algn="ctr"/>
                      <a:r>
                        <a:rPr lang="en-US" sz="900" dirty="0"/>
                        <a:t>6mg</a:t>
                      </a:r>
                    </a:p>
                  </a:txBody>
                  <a:tcPr marT="27432" marB="27432" anchor="ctr"/>
                </a:tc>
                <a:tc>
                  <a:txBody>
                    <a:bodyPr/>
                    <a:lstStyle/>
                    <a:p>
                      <a:pPr algn="ctr"/>
                      <a:r>
                        <a:rPr lang="en-US" sz="900" dirty="0"/>
                        <a:t>15mg</a:t>
                      </a:r>
                    </a:p>
                  </a:txBody>
                  <a:tcPr marT="27432" marB="27432" anchor="ctr"/>
                </a:tc>
                <a:tc>
                  <a:txBody>
                    <a:bodyPr/>
                    <a:lstStyle/>
                    <a:p>
                      <a:pPr algn="ctr"/>
                      <a:r>
                        <a:rPr lang="en-US" sz="900" dirty="0"/>
                        <a:t>30mg</a:t>
                      </a:r>
                    </a:p>
                  </a:txBody>
                  <a:tcPr marT="27432" marB="27432" anchor="ctr"/>
                </a:tc>
                <a:tc>
                  <a:txBody>
                    <a:bodyPr/>
                    <a:lstStyle/>
                    <a:p>
                      <a:pPr algn="ctr"/>
                      <a:r>
                        <a:rPr lang="en-US" sz="900" dirty="0"/>
                        <a:t>60mg</a:t>
                      </a:r>
                    </a:p>
                  </a:txBody>
                  <a:tcPr marT="27432" marB="27432" anchor="ctr"/>
                </a:tc>
                <a:tc>
                  <a:txBody>
                    <a:bodyPr/>
                    <a:lstStyle/>
                    <a:p>
                      <a:pPr algn="ctr"/>
                      <a:r>
                        <a:rPr lang="en-US" sz="900" dirty="0"/>
                        <a:t>120mg</a:t>
                      </a:r>
                    </a:p>
                  </a:txBody>
                  <a:tcPr marT="27432" marB="27432" anchor="ctr"/>
                </a:tc>
                <a:tc>
                  <a:txBody>
                    <a:bodyPr/>
                    <a:lstStyle/>
                    <a:p>
                      <a:pPr algn="ctr"/>
                      <a:r>
                        <a:rPr lang="en-US" sz="900" dirty="0"/>
                        <a:t>placebo</a:t>
                      </a:r>
                    </a:p>
                  </a:txBody>
                  <a:tcPr marT="27432" marB="27432" anchor="ctr"/>
                </a:tc>
                <a:extLst>
                  <a:ext uri="{0D108BD9-81ED-4DB2-BD59-A6C34878D82A}">
                    <a16:rowId xmlns:a16="http://schemas.microsoft.com/office/drawing/2014/main" val="10000"/>
                  </a:ext>
                </a:extLst>
              </a:tr>
              <a:tr h="0">
                <a:tc>
                  <a:txBody>
                    <a:bodyPr/>
                    <a:lstStyle/>
                    <a:p>
                      <a:r>
                        <a:rPr lang="en-US" sz="900" dirty="0"/>
                        <a:t>Any TEAE/Grade ≥2 TEAE</a:t>
                      </a:r>
                    </a:p>
                  </a:txBody>
                  <a:tcPr marT="27432" marB="27432" anchor="ctr"/>
                </a:tc>
                <a:tc>
                  <a:txBody>
                    <a:bodyPr/>
                    <a:lstStyle/>
                    <a:p>
                      <a:pPr algn="ctr"/>
                      <a:r>
                        <a:rPr lang="en-US" sz="900" dirty="0"/>
                        <a:t>4/0</a:t>
                      </a:r>
                    </a:p>
                  </a:txBody>
                  <a:tcPr marT="27432" marB="27432" anchor="ctr"/>
                </a:tc>
                <a:tc>
                  <a:txBody>
                    <a:bodyPr/>
                    <a:lstStyle/>
                    <a:p>
                      <a:pPr algn="ctr"/>
                      <a:r>
                        <a:rPr lang="en-US" sz="900" dirty="0"/>
                        <a:t>5/0</a:t>
                      </a:r>
                    </a:p>
                  </a:txBody>
                  <a:tcPr marT="27432" marB="27432" anchor="ctr"/>
                </a:tc>
                <a:tc>
                  <a:txBody>
                    <a:bodyPr/>
                    <a:lstStyle/>
                    <a:p>
                      <a:pPr algn="ctr"/>
                      <a:r>
                        <a:rPr lang="en-US" sz="900" dirty="0"/>
                        <a:t>6/0</a:t>
                      </a:r>
                    </a:p>
                  </a:txBody>
                  <a:tcPr marT="27432" marB="27432" anchor="ctr"/>
                </a:tc>
                <a:tc>
                  <a:txBody>
                    <a:bodyPr/>
                    <a:lstStyle/>
                    <a:p>
                      <a:pPr algn="ctr"/>
                      <a:r>
                        <a:rPr lang="en-US" sz="900" dirty="0"/>
                        <a:t>6/1</a:t>
                      </a:r>
                    </a:p>
                  </a:txBody>
                  <a:tcPr marT="27432" marB="27432" anchor="ctr"/>
                </a:tc>
                <a:tc>
                  <a:txBody>
                    <a:bodyPr/>
                    <a:lstStyle/>
                    <a:p>
                      <a:pPr algn="ctr"/>
                      <a:r>
                        <a:rPr lang="en-US" sz="900" dirty="0"/>
                        <a:t>7/0</a:t>
                      </a:r>
                    </a:p>
                  </a:txBody>
                  <a:tcPr marT="27432" marB="27432" anchor="ctr"/>
                </a:tc>
                <a:tc>
                  <a:txBody>
                    <a:bodyPr/>
                    <a:lstStyle/>
                    <a:p>
                      <a:pPr algn="ctr"/>
                      <a:r>
                        <a:rPr lang="en-US" sz="900" dirty="0"/>
                        <a:t>6/1</a:t>
                      </a:r>
                    </a:p>
                  </a:txBody>
                  <a:tcPr marT="27432" marB="27432" anchor="ctr"/>
                </a:tc>
                <a:tc>
                  <a:txBody>
                    <a:bodyPr/>
                    <a:lstStyle/>
                    <a:p>
                      <a:pPr algn="ctr"/>
                      <a:r>
                        <a:rPr lang="en-US" sz="900" dirty="0"/>
                        <a:t>7/1</a:t>
                      </a:r>
                    </a:p>
                  </a:txBody>
                  <a:tcPr marT="27432" marB="27432" anchor="ctr"/>
                </a:tc>
                <a:extLst>
                  <a:ext uri="{0D108BD9-81ED-4DB2-BD59-A6C34878D82A}">
                    <a16:rowId xmlns:a16="http://schemas.microsoft.com/office/drawing/2014/main" val="10001"/>
                  </a:ext>
                </a:extLst>
              </a:tr>
              <a:tr h="0">
                <a:tc>
                  <a:txBody>
                    <a:bodyPr/>
                    <a:lstStyle/>
                    <a:p>
                      <a:r>
                        <a:rPr lang="en-US" sz="900" dirty="0"/>
                        <a:t>Treatment-related TEAE/ Serious TEAE</a:t>
                      </a:r>
                    </a:p>
                  </a:txBody>
                  <a:tcPr marT="27432" marB="27432" anchor="ctr"/>
                </a:tc>
                <a:tc>
                  <a:txBody>
                    <a:bodyPr/>
                    <a:lstStyle/>
                    <a:p>
                      <a:pPr algn="ctr"/>
                      <a:r>
                        <a:rPr lang="en-US" sz="900" dirty="0"/>
                        <a:t>0/0</a:t>
                      </a:r>
                    </a:p>
                  </a:txBody>
                  <a:tcPr marT="27432" marB="27432" anchor="ctr"/>
                </a:tc>
                <a:tc>
                  <a:txBody>
                    <a:bodyPr/>
                    <a:lstStyle/>
                    <a:p>
                      <a:pPr algn="ctr"/>
                      <a:r>
                        <a:rPr lang="en-US" sz="900" dirty="0"/>
                        <a:t>0/0</a:t>
                      </a:r>
                    </a:p>
                  </a:txBody>
                  <a:tcPr marT="27432" marB="27432" anchor="ctr"/>
                </a:tc>
                <a:tc>
                  <a:txBody>
                    <a:bodyPr/>
                    <a:lstStyle/>
                    <a:p>
                      <a:pPr algn="ctr"/>
                      <a:r>
                        <a:rPr lang="en-US" sz="900" dirty="0"/>
                        <a:t>0/0</a:t>
                      </a:r>
                    </a:p>
                  </a:txBody>
                  <a:tcPr marT="27432" marB="27432" anchor="ctr"/>
                </a:tc>
                <a:tc>
                  <a:txBody>
                    <a:bodyPr/>
                    <a:lstStyle/>
                    <a:p>
                      <a:pPr algn="ctr"/>
                      <a:r>
                        <a:rPr lang="en-US" sz="900" dirty="0"/>
                        <a:t>4/0</a:t>
                      </a:r>
                    </a:p>
                  </a:txBody>
                  <a:tcPr marT="27432" marB="27432" anchor="ctr"/>
                </a:tc>
                <a:tc>
                  <a:txBody>
                    <a:bodyPr/>
                    <a:lstStyle/>
                    <a:p>
                      <a:pPr algn="ctr"/>
                      <a:r>
                        <a:rPr lang="en-US" sz="900" dirty="0"/>
                        <a:t>2/0</a:t>
                      </a:r>
                    </a:p>
                  </a:txBody>
                  <a:tcPr marT="27432" marB="27432" anchor="ctr"/>
                </a:tc>
                <a:tc>
                  <a:txBody>
                    <a:bodyPr/>
                    <a:lstStyle/>
                    <a:p>
                      <a:pPr algn="ctr"/>
                      <a:r>
                        <a:rPr lang="en-US" sz="900" dirty="0"/>
                        <a:t>1/0</a:t>
                      </a:r>
                    </a:p>
                  </a:txBody>
                  <a:tcPr marT="27432" marB="27432" anchor="ctr"/>
                </a:tc>
                <a:tc>
                  <a:txBody>
                    <a:bodyPr/>
                    <a:lstStyle/>
                    <a:p>
                      <a:pPr algn="ctr"/>
                      <a:r>
                        <a:rPr lang="en-US" sz="900" dirty="0"/>
                        <a:t>3/0</a:t>
                      </a:r>
                    </a:p>
                  </a:txBody>
                  <a:tcPr marT="27432" marB="27432" anchor="ctr"/>
                </a:tc>
                <a:extLst>
                  <a:ext uri="{0D108BD9-81ED-4DB2-BD59-A6C34878D82A}">
                    <a16:rowId xmlns:a16="http://schemas.microsoft.com/office/drawing/2014/main" val="10002"/>
                  </a:ext>
                </a:extLst>
              </a:tr>
              <a:tr h="154352">
                <a:tc>
                  <a:txBody>
                    <a:bodyPr/>
                    <a:lstStyle/>
                    <a:p>
                      <a:r>
                        <a:rPr lang="en-US" sz="900" dirty="0"/>
                        <a:t>TEAE </a:t>
                      </a:r>
                      <a:r>
                        <a:rPr lang="en-US" sz="900" dirty="0">
                          <a:sym typeface="Wingdings" panose="05000000000000000000" pitchFamily="2" charset="2"/>
                        </a:rPr>
                        <a:t> discontinuation</a:t>
                      </a:r>
                      <a:endParaRPr lang="en-US" sz="900" dirty="0"/>
                    </a:p>
                  </a:txBody>
                  <a:tcPr marT="27432" marB="27432" anchor="ctr"/>
                </a:tc>
                <a:tc>
                  <a:txBody>
                    <a:bodyPr/>
                    <a:lstStyle/>
                    <a:p>
                      <a:pPr algn="ctr"/>
                      <a:r>
                        <a:rPr lang="en-US" sz="900" dirty="0"/>
                        <a:t>0</a:t>
                      </a:r>
                    </a:p>
                  </a:txBody>
                  <a:tcPr marT="27432" marB="27432" anchor="ctr"/>
                </a:tc>
                <a:tc>
                  <a:txBody>
                    <a:bodyPr/>
                    <a:lstStyle/>
                    <a:p>
                      <a:pPr algn="ctr"/>
                      <a:r>
                        <a:rPr lang="en-US" sz="900" dirty="0"/>
                        <a:t>0</a:t>
                      </a:r>
                    </a:p>
                  </a:txBody>
                  <a:tcPr marT="27432" marB="27432" anchor="ctr"/>
                </a:tc>
                <a:tc>
                  <a:txBody>
                    <a:bodyPr/>
                    <a:lstStyle/>
                    <a:p>
                      <a:pPr algn="ctr"/>
                      <a:r>
                        <a:rPr lang="en-US" sz="900" dirty="0"/>
                        <a:t>1</a:t>
                      </a:r>
                    </a:p>
                  </a:txBody>
                  <a:tcPr marT="27432" marB="27432" anchor="ctr"/>
                </a:tc>
                <a:tc>
                  <a:txBody>
                    <a:bodyPr/>
                    <a:lstStyle/>
                    <a:p>
                      <a:pPr algn="ctr"/>
                      <a:r>
                        <a:rPr lang="en-US" sz="900" dirty="0"/>
                        <a:t>0</a:t>
                      </a:r>
                    </a:p>
                  </a:txBody>
                  <a:tcPr marT="27432" marB="27432" anchor="ctr"/>
                </a:tc>
                <a:tc>
                  <a:txBody>
                    <a:bodyPr/>
                    <a:lstStyle/>
                    <a:p>
                      <a:pPr algn="ctr"/>
                      <a:r>
                        <a:rPr lang="en-US" sz="900" dirty="0"/>
                        <a:t>0</a:t>
                      </a:r>
                    </a:p>
                  </a:txBody>
                  <a:tcPr marT="27432" marB="27432" anchor="ctr"/>
                </a:tc>
                <a:tc>
                  <a:txBody>
                    <a:bodyPr/>
                    <a:lstStyle/>
                    <a:p>
                      <a:pPr algn="ctr"/>
                      <a:r>
                        <a:rPr lang="en-US" sz="900" dirty="0"/>
                        <a:t>0</a:t>
                      </a:r>
                    </a:p>
                  </a:txBody>
                  <a:tcPr marT="27432" marB="27432" anchor="ctr"/>
                </a:tc>
                <a:tc>
                  <a:txBody>
                    <a:bodyPr/>
                    <a:lstStyle/>
                    <a:p>
                      <a:pPr algn="ctr"/>
                      <a:r>
                        <a:rPr lang="en-US" sz="900" dirty="0"/>
                        <a:t>1</a:t>
                      </a:r>
                    </a:p>
                  </a:txBody>
                  <a:tcPr marT="27432" marB="27432"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5642752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72D6AD16-175D-489F-BE05-D09863BF96F2}"/>
              </a:ext>
            </a:extLst>
          </p:cNvPr>
          <p:cNvGraphicFramePr>
            <a:graphicFrameLocks noGrp="1"/>
          </p:cNvGraphicFramePr>
          <p:nvPr/>
        </p:nvGraphicFramePr>
        <p:xfrm>
          <a:off x="372535" y="914400"/>
          <a:ext cx="11430000" cy="2579914"/>
        </p:xfrm>
        <a:graphic>
          <a:graphicData uri="http://schemas.openxmlformats.org/drawingml/2006/table">
            <a:tbl>
              <a:tblPr firstRow="1" bandRow="1">
                <a:tableStyleId>{5C22544A-7EE6-4342-B048-85BDC9FD1C3A}</a:tableStyleId>
              </a:tblPr>
              <a:tblGrid>
                <a:gridCol w="6683222">
                  <a:extLst>
                    <a:ext uri="{9D8B030D-6E8A-4147-A177-3AD203B41FA5}">
                      <a16:colId xmlns:a16="http://schemas.microsoft.com/office/drawing/2014/main" val="20000"/>
                    </a:ext>
                  </a:extLst>
                </a:gridCol>
                <a:gridCol w="4746778">
                  <a:extLst>
                    <a:ext uri="{9D8B030D-6E8A-4147-A177-3AD203B41FA5}">
                      <a16:colId xmlns:a16="http://schemas.microsoft.com/office/drawing/2014/main" val="1229989169"/>
                    </a:ext>
                  </a:extLst>
                </a:gridCol>
              </a:tblGrid>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Results, continued</a:t>
                      </a:r>
                      <a:r>
                        <a:rPr lang="en-US" sz="1000" b="0" dirty="0">
                          <a:solidFill>
                            <a:schemeClr val="tx1"/>
                          </a:solidFill>
                        </a:rPr>
                        <a:t>:</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US"/>
                    </a:p>
                  </a:txBody>
                  <a:tcPr/>
                </a:tc>
                <a:extLst>
                  <a:ext uri="{0D108BD9-81ED-4DB2-BD59-A6C34878D82A}">
                    <a16:rowId xmlns:a16="http://schemas.microsoft.com/office/drawing/2014/main" val="10001"/>
                  </a:ext>
                </a:extLst>
              </a:tr>
              <a:tr h="2336074">
                <a:tc>
                  <a:txBody>
                    <a:bodyPr/>
                    <a:lstStyle/>
                    <a:p>
                      <a:pPr marL="171450" indent="-171450">
                        <a:spcAft>
                          <a:spcPts val="600"/>
                        </a:spcAft>
                        <a:buFont typeface="Arial" panose="020B0604020202020204" pitchFamily="34" charset="0"/>
                        <a:buChar char="•"/>
                      </a:pPr>
                      <a:r>
                        <a:rPr lang="en-US" sz="1000" dirty="0"/>
                        <a:t>Trends for improvement in lipids (LDL-C, total cholesterol) and insulin were observed over just 10 days of treatment with higher doses of TLC-6740 in healthy subjects (see right table), while liver markers were not significantly altered.</a:t>
                      </a:r>
                    </a:p>
                    <a:p>
                      <a:pPr marL="171450" indent="-171450">
                        <a:spcAft>
                          <a:spcPts val="600"/>
                        </a:spcAft>
                        <a:buFont typeface="Arial" panose="020B0604020202020204" pitchFamily="34" charset="0"/>
                        <a:buChar char="•"/>
                      </a:pPr>
                      <a:r>
                        <a:rPr lang="en-US" sz="1000" dirty="0"/>
                        <a:t>Increased energy expenditure was also observed (see left table and left figure), particularly at higher doses of TLC-6740, where after placebo adjustment, increases from 31% to 49% were reported.</a:t>
                      </a:r>
                    </a:p>
                    <a:p>
                      <a:pPr marL="171450" indent="-171450">
                        <a:spcAft>
                          <a:spcPts val="600"/>
                        </a:spcAft>
                        <a:buFont typeface="Arial" panose="020B0604020202020204" pitchFamily="34" charset="0"/>
                        <a:buChar char="•"/>
                      </a:pPr>
                      <a:r>
                        <a:rPr lang="en-US" sz="1000" dirty="0"/>
                        <a:t>At the same time, respiratory quotient (correlating to increased fat oxidation) decreased at higher doses of TLC-6740 over 10 days of treatment (see left table and right figure).</a:t>
                      </a:r>
                    </a:p>
                    <a:p>
                      <a:pPr marL="171450" indent="-171450">
                        <a:spcAft>
                          <a:spcPts val="600"/>
                        </a:spcAft>
                        <a:buFont typeface="Arial" panose="020B0604020202020204" pitchFamily="34" charset="0"/>
                        <a:buChar char="•"/>
                      </a:pPr>
                      <a:endParaRPr lang="en-US" sz="1000" dirty="0"/>
                    </a:p>
                  </a:txBody>
                  <a:tcPr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1000" dirty="0"/>
                    </a:p>
                  </a:txBody>
                  <a:tcPr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92350044"/>
                  </a:ext>
                </a:extLst>
              </a:tr>
            </a:tbl>
          </a:graphicData>
        </a:graphic>
      </p:graphicFrame>
      <p:sp>
        <p:nvSpPr>
          <p:cNvPr id="3" name="Title 2"/>
          <p:cNvSpPr>
            <a:spLocks noGrp="1"/>
          </p:cNvSpPr>
          <p:nvPr>
            <p:ph type="ctrTitle"/>
          </p:nvPr>
        </p:nvSpPr>
        <p:spPr/>
        <p:txBody>
          <a:bodyPr/>
          <a:lstStyle/>
          <a:p>
            <a:r>
              <a:rPr lang="en-US" dirty="0"/>
              <a:t>TLC-6740 (2 of 2)</a:t>
            </a:r>
          </a:p>
        </p:txBody>
      </p:sp>
      <p:graphicFrame>
        <p:nvGraphicFramePr>
          <p:cNvPr id="2" name="Table 1">
            <a:extLst>
              <a:ext uri="{FF2B5EF4-FFF2-40B4-BE49-F238E27FC236}">
                <a16:creationId xmlns:a16="http://schemas.microsoft.com/office/drawing/2014/main" id="{6B05215C-9947-E1E9-BBE7-26EB55CC9D4A}"/>
              </a:ext>
            </a:extLst>
          </p:cNvPr>
          <p:cNvGraphicFramePr>
            <a:graphicFrameLocks noGrp="1"/>
          </p:cNvGraphicFramePr>
          <p:nvPr/>
        </p:nvGraphicFramePr>
        <p:xfrm>
          <a:off x="1473271" y="2547492"/>
          <a:ext cx="4226560" cy="1027176"/>
        </p:xfrm>
        <a:graphic>
          <a:graphicData uri="http://schemas.openxmlformats.org/drawingml/2006/table">
            <a:tbl>
              <a:tblPr firstRow="1" bandRow="1">
                <a:tableStyleId>{C083E6E3-FA7D-4D7B-A595-EF9225AFEA82}</a:tableStyleId>
              </a:tblPr>
              <a:tblGrid>
                <a:gridCol w="1211580">
                  <a:extLst>
                    <a:ext uri="{9D8B030D-6E8A-4147-A177-3AD203B41FA5}">
                      <a16:colId xmlns:a16="http://schemas.microsoft.com/office/drawing/2014/main" val="20000"/>
                    </a:ext>
                  </a:extLst>
                </a:gridCol>
                <a:gridCol w="449580">
                  <a:extLst>
                    <a:ext uri="{9D8B030D-6E8A-4147-A177-3AD203B41FA5}">
                      <a16:colId xmlns:a16="http://schemas.microsoft.com/office/drawing/2014/main" val="20001"/>
                    </a:ext>
                  </a:extLst>
                </a:gridCol>
                <a:gridCol w="449580">
                  <a:extLst>
                    <a:ext uri="{9D8B030D-6E8A-4147-A177-3AD203B41FA5}">
                      <a16:colId xmlns:a16="http://schemas.microsoft.com/office/drawing/2014/main" val="20002"/>
                    </a:ext>
                  </a:extLst>
                </a:gridCol>
                <a:gridCol w="513080">
                  <a:extLst>
                    <a:ext uri="{9D8B030D-6E8A-4147-A177-3AD203B41FA5}">
                      <a16:colId xmlns:a16="http://schemas.microsoft.com/office/drawing/2014/main" val="20003"/>
                    </a:ext>
                  </a:extLst>
                </a:gridCol>
                <a:gridCol w="513080">
                  <a:extLst>
                    <a:ext uri="{9D8B030D-6E8A-4147-A177-3AD203B41FA5}">
                      <a16:colId xmlns:a16="http://schemas.microsoft.com/office/drawing/2014/main" val="20004"/>
                    </a:ext>
                  </a:extLst>
                </a:gridCol>
                <a:gridCol w="513080">
                  <a:extLst>
                    <a:ext uri="{9D8B030D-6E8A-4147-A177-3AD203B41FA5}">
                      <a16:colId xmlns:a16="http://schemas.microsoft.com/office/drawing/2014/main" val="3173426230"/>
                    </a:ext>
                  </a:extLst>
                </a:gridCol>
                <a:gridCol w="576580">
                  <a:extLst>
                    <a:ext uri="{9D8B030D-6E8A-4147-A177-3AD203B41FA5}">
                      <a16:colId xmlns:a16="http://schemas.microsoft.com/office/drawing/2014/main" val="996492365"/>
                    </a:ext>
                  </a:extLst>
                </a:gridCol>
              </a:tblGrid>
              <a:tr h="0">
                <a:tc>
                  <a:txBody>
                    <a:bodyPr/>
                    <a:lstStyle/>
                    <a:p>
                      <a:r>
                        <a:rPr lang="en-US" sz="900" dirty="0"/>
                        <a:t>Pbo-adj difference</a:t>
                      </a:r>
                    </a:p>
                  </a:txBody>
                  <a:tcPr marT="27432" marB="27432" anchor="ctr"/>
                </a:tc>
                <a:tc>
                  <a:txBody>
                    <a:bodyPr/>
                    <a:lstStyle/>
                    <a:p>
                      <a:pPr algn="ctr"/>
                      <a:r>
                        <a:rPr lang="en-US" sz="900" dirty="0"/>
                        <a:t>3mg</a:t>
                      </a:r>
                    </a:p>
                  </a:txBody>
                  <a:tcPr marT="27432" marB="27432" anchor="ctr"/>
                </a:tc>
                <a:tc>
                  <a:txBody>
                    <a:bodyPr/>
                    <a:lstStyle/>
                    <a:p>
                      <a:pPr algn="ctr"/>
                      <a:r>
                        <a:rPr lang="en-US" sz="900" dirty="0"/>
                        <a:t>6mg</a:t>
                      </a:r>
                    </a:p>
                  </a:txBody>
                  <a:tcPr marT="27432" marB="27432" anchor="ctr"/>
                </a:tc>
                <a:tc>
                  <a:txBody>
                    <a:bodyPr/>
                    <a:lstStyle/>
                    <a:p>
                      <a:pPr algn="ctr"/>
                      <a:r>
                        <a:rPr lang="en-US" sz="900" dirty="0"/>
                        <a:t>15mg</a:t>
                      </a:r>
                    </a:p>
                  </a:txBody>
                  <a:tcPr marT="27432" marB="27432" anchor="ctr"/>
                </a:tc>
                <a:tc>
                  <a:txBody>
                    <a:bodyPr/>
                    <a:lstStyle/>
                    <a:p>
                      <a:pPr algn="ctr"/>
                      <a:r>
                        <a:rPr lang="en-US" sz="900" dirty="0"/>
                        <a:t>30mg</a:t>
                      </a:r>
                    </a:p>
                  </a:txBody>
                  <a:tcPr marT="27432" marB="27432" anchor="ctr"/>
                </a:tc>
                <a:tc>
                  <a:txBody>
                    <a:bodyPr/>
                    <a:lstStyle/>
                    <a:p>
                      <a:pPr algn="ctr"/>
                      <a:r>
                        <a:rPr lang="en-US" sz="900" dirty="0"/>
                        <a:t>60mg</a:t>
                      </a:r>
                    </a:p>
                  </a:txBody>
                  <a:tcPr marT="27432" marB="27432" anchor="ctr"/>
                </a:tc>
                <a:tc>
                  <a:txBody>
                    <a:bodyPr/>
                    <a:lstStyle/>
                    <a:p>
                      <a:pPr algn="ctr"/>
                      <a:r>
                        <a:rPr lang="en-US" sz="900" dirty="0"/>
                        <a:t>120mg</a:t>
                      </a:r>
                    </a:p>
                  </a:txBody>
                  <a:tcPr marT="27432" marB="27432" anchor="ctr"/>
                </a:tc>
                <a:extLst>
                  <a:ext uri="{0D108BD9-81ED-4DB2-BD59-A6C34878D82A}">
                    <a16:rowId xmlns:a16="http://schemas.microsoft.com/office/drawing/2014/main" val="10000"/>
                  </a:ext>
                </a:extLst>
              </a:tr>
              <a:tr h="0">
                <a:tc>
                  <a:txBody>
                    <a:bodyPr/>
                    <a:lstStyle/>
                    <a:p>
                      <a:r>
                        <a:rPr lang="en-US" sz="900" dirty="0"/>
                        <a:t>REE, %</a:t>
                      </a:r>
                    </a:p>
                    <a:p>
                      <a:r>
                        <a:rPr lang="en-US" sz="900" dirty="0"/>
                        <a:t>   P-value vs. pbo</a:t>
                      </a:r>
                    </a:p>
                  </a:txBody>
                  <a:tcPr marT="27432" marB="27432" anchor="ctr"/>
                </a:tc>
                <a:tc>
                  <a:txBody>
                    <a:bodyPr/>
                    <a:lstStyle/>
                    <a:p>
                      <a:pPr algn="ctr"/>
                      <a:r>
                        <a:rPr lang="en-US" sz="900" dirty="0"/>
                        <a:t>+25</a:t>
                      </a:r>
                    </a:p>
                    <a:p>
                      <a:pPr algn="ctr"/>
                      <a:r>
                        <a:rPr lang="en-US" sz="900" dirty="0"/>
                        <a:t>0.31</a:t>
                      </a:r>
                    </a:p>
                  </a:txBody>
                  <a:tcPr marT="27432" marB="27432" anchor="ctr"/>
                </a:tc>
                <a:tc>
                  <a:txBody>
                    <a:bodyPr/>
                    <a:lstStyle/>
                    <a:p>
                      <a:pPr algn="ctr"/>
                      <a:r>
                        <a:rPr lang="en-US" sz="900" dirty="0"/>
                        <a:t>+23</a:t>
                      </a:r>
                    </a:p>
                    <a:p>
                      <a:pPr algn="ctr"/>
                      <a:r>
                        <a:rPr lang="en-US" sz="900" dirty="0"/>
                        <a:t>0.08</a:t>
                      </a:r>
                    </a:p>
                  </a:txBody>
                  <a:tcPr marT="27432" marB="27432" anchor="ctr"/>
                </a:tc>
                <a:tc>
                  <a:txBody>
                    <a:bodyPr/>
                    <a:lstStyle/>
                    <a:p>
                      <a:pPr algn="ctr"/>
                      <a:r>
                        <a:rPr lang="en-US" sz="900" dirty="0"/>
                        <a:t>+30</a:t>
                      </a:r>
                    </a:p>
                    <a:p>
                      <a:pPr algn="ctr"/>
                      <a:r>
                        <a:rPr lang="en-US" sz="900" dirty="0"/>
                        <a:t>0.09</a:t>
                      </a:r>
                    </a:p>
                  </a:txBody>
                  <a:tcPr marT="27432" marB="27432" anchor="ctr"/>
                </a:tc>
                <a:tc>
                  <a:txBody>
                    <a:bodyPr/>
                    <a:lstStyle/>
                    <a:p>
                      <a:pPr algn="ctr"/>
                      <a:r>
                        <a:rPr lang="en-US" sz="900" dirty="0">
                          <a:solidFill>
                            <a:schemeClr val="accent6">
                              <a:lumMod val="75000"/>
                            </a:schemeClr>
                          </a:solidFill>
                        </a:rPr>
                        <a:t>+35</a:t>
                      </a:r>
                    </a:p>
                    <a:p>
                      <a:pPr algn="ctr"/>
                      <a:r>
                        <a:rPr lang="en-US" sz="900" dirty="0">
                          <a:solidFill>
                            <a:schemeClr val="accent6">
                              <a:lumMod val="75000"/>
                            </a:schemeClr>
                          </a:solidFill>
                        </a:rPr>
                        <a:t>0.043</a:t>
                      </a:r>
                    </a:p>
                  </a:txBody>
                  <a:tcPr marT="27432" marB="27432" anchor="ctr"/>
                </a:tc>
                <a:tc>
                  <a:txBody>
                    <a:bodyPr/>
                    <a:lstStyle/>
                    <a:p>
                      <a:pPr algn="ctr"/>
                      <a:r>
                        <a:rPr lang="en-US" sz="900" dirty="0">
                          <a:solidFill>
                            <a:schemeClr val="accent6">
                              <a:lumMod val="75000"/>
                            </a:schemeClr>
                          </a:solidFill>
                        </a:rPr>
                        <a:t>+31</a:t>
                      </a:r>
                    </a:p>
                    <a:p>
                      <a:pPr algn="ctr"/>
                      <a:r>
                        <a:rPr lang="en-US" sz="900" dirty="0">
                          <a:solidFill>
                            <a:schemeClr val="accent6">
                              <a:lumMod val="75000"/>
                            </a:schemeClr>
                          </a:solidFill>
                        </a:rPr>
                        <a:t>0.048</a:t>
                      </a:r>
                    </a:p>
                  </a:txBody>
                  <a:tcPr marT="27432" marB="27432" anchor="ctr"/>
                </a:tc>
                <a:tc>
                  <a:txBody>
                    <a:bodyPr/>
                    <a:lstStyle/>
                    <a:p>
                      <a:pPr algn="ctr"/>
                      <a:r>
                        <a:rPr lang="en-US" sz="900" dirty="0">
                          <a:solidFill>
                            <a:schemeClr val="accent6">
                              <a:lumMod val="75000"/>
                            </a:schemeClr>
                          </a:solidFill>
                        </a:rPr>
                        <a:t>+49</a:t>
                      </a:r>
                    </a:p>
                    <a:p>
                      <a:pPr algn="ctr"/>
                      <a:r>
                        <a:rPr lang="en-US" sz="900" dirty="0">
                          <a:solidFill>
                            <a:schemeClr val="accent6">
                              <a:lumMod val="75000"/>
                            </a:schemeClr>
                          </a:solidFill>
                        </a:rPr>
                        <a:t>0.0007</a:t>
                      </a:r>
                    </a:p>
                  </a:txBody>
                  <a:tcPr marT="27432" marB="27432" anchor="ct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RQ,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   P-value vs. pbo</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-0.5</a:t>
                      </a:r>
                    </a:p>
                    <a:p>
                      <a:pPr algn="ctr"/>
                      <a:r>
                        <a:rPr lang="en-US" sz="900" dirty="0"/>
                        <a:t>0.84</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+1</a:t>
                      </a:r>
                    </a:p>
                    <a:p>
                      <a:pPr algn="ctr"/>
                      <a:r>
                        <a:rPr lang="en-US" sz="900" dirty="0"/>
                        <a:t>0.19</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solidFill>
                            <a:schemeClr val="accent6">
                              <a:lumMod val="75000"/>
                            </a:schemeClr>
                          </a:solidFill>
                        </a:rPr>
                        <a:t>-10</a:t>
                      </a:r>
                    </a:p>
                    <a:p>
                      <a:pPr algn="ctr"/>
                      <a:r>
                        <a:rPr lang="en-US" sz="900" dirty="0">
                          <a:solidFill>
                            <a:schemeClr val="accent6">
                              <a:lumMod val="75000"/>
                            </a:schemeClr>
                          </a:solidFill>
                        </a:rPr>
                        <a:t>0.037</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solidFill>
                            <a:schemeClr val="accent6">
                              <a:lumMod val="75000"/>
                            </a:schemeClr>
                          </a:solidFill>
                        </a:rPr>
                        <a:t>-8</a:t>
                      </a:r>
                    </a:p>
                    <a:p>
                      <a:pPr algn="ctr"/>
                      <a:r>
                        <a:rPr lang="en-US" sz="900" dirty="0">
                          <a:solidFill>
                            <a:schemeClr val="accent6">
                              <a:lumMod val="75000"/>
                            </a:schemeClr>
                          </a:solidFill>
                        </a:rPr>
                        <a:t>0.003</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solidFill>
                            <a:schemeClr val="accent6">
                              <a:lumMod val="75000"/>
                            </a:schemeClr>
                          </a:solidFill>
                        </a:rPr>
                        <a:t>-4</a:t>
                      </a:r>
                    </a:p>
                    <a:p>
                      <a:pPr algn="ctr"/>
                      <a:r>
                        <a:rPr lang="en-US" sz="900" dirty="0">
                          <a:solidFill>
                            <a:schemeClr val="accent6">
                              <a:lumMod val="75000"/>
                            </a:schemeClr>
                          </a:solidFill>
                        </a:rPr>
                        <a:t>0.041</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solidFill>
                            <a:schemeClr val="accent6">
                              <a:lumMod val="75000"/>
                            </a:schemeClr>
                          </a:solidFill>
                        </a:rPr>
                        <a:t>-6</a:t>
                      </a:r>
                    </a:p>
                    <a:p>
                      <a:pPr algn="ctr"/>
                      <a:r>
                        <a:rPr lang="en-US" sz="900" dirty="0">
                          <a:solidFill>
                            <a:schemeClr val="accent6">
                              <a:lumMod val="75000"/>
                            </a:schemeClr>
                          </a:solidFill>
                        </a:rPr>
                        <a:t>0.021</a:t>
                      </a:r>
                    </a:p>
                  </a:txBody>
                  <a:tcPr marT="27432" marB="27432" anchor="ctr">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10002"/>
                  </a:ext>
                </a:extLst>
              </a:tr>
              <a:tr h="154352">
                <a:tc gridSpan="5">
                  <a:txBody>
                    <a:bodyPr/>
                    <a:lstStyle/>
                    <a:p>
                      <a:r>
                        <a:rPr lang="en-US" sz="800" dirty="0">
                          <a:solidFill>
                            <a:schemeClr val="accent6">
                              <a:lumMod val="75000"/>
                            </a:schemeClr>
                          </a:solidFill>
                        </a:rPr>
                        <a:t>P&lt;0.05 vs. placebo</a:t>
                      </a:r>
                      <a:endParaRPr lang="en-US" sz="800" dirty="0"/>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800" dirty="0"/>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sz="800" dirty="0"/>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983658322"/>
                  </a:ext>
                </a:extLst>
              </a:tr>
            </a:tbl>
          </a:graphicData>
        </a:graphic>
      </p:graphicFrame>
      <p:graphicFrame>
        <p:nvGraphicFramePr>
          <p:cNvPr id="4" name="Table 3">
            <a:extLst>
              <a:ext uri="{FF2B5EF4-FFF2-40B4-BE49-F238E27FC236}">
                <a16:creationId xmlns:a16="http://schemas.microsoft.com/office/drawing/2014/main" id="{E31D57EE-C17C-BC47-E198-C069FDEEC5EF}"/>
              </a:ext>
            </a:extLst>
          </p:cNvPr>
          <p:cNvGraphicFramePr>
            <a:graphicFrameLocks noGrp="1"/>
          </p:cNvGraphicFramePr>
          <p:nvPr/>
        </p:nvGraphicFramePr>
        <p:xfrm>
          <a:off x="7273715" y="1225880"/>
          <a:ext cx="4528820" cy="2234184"/>
        </p:xfrm>
        <a:graphic>
          <a:graphicData uri="http://schemas.openxmlformats.org/drawingml/2006/table">
            <a:tbl>
              <a:tblPr firstRow="1" bandRow="1">
                <a:tableStyleId>{C083E6E3-FA7D-4D7B-A595-EF9225AFEA82}</a:tableStyleId>
              </a:tblPr>
              <a:tblGrid>
                <a:gridCol w="123698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548640">
                  <a:extLst>
                    <a:ext uri="{9D8B030D-6E8A-4147-A177-3AD203B41FA5}">
                      <a16:colId xmlns:a16="http://schemas.microsoft.com/office/drawing/2014/main" val="20002"/>
                    </a:ext>
                  </a:extLst>
                </a:gridCol>
                <a:gridCol w="548640">
                  <a:extLst>
                    <a:ext uri="{9D8B030D-6E8A-4147-A177-3AD203B41FA5}">
                      <a16:colId xmlns:a16="http://schemas.microsoft.com/office/drawing/2014/main" val="20003"/>
                    </a:ext>
                  </a:extLst>
                </a:gridCol>
                <a:gridCol w="548640">
                  <a:extLst>
                    <a:ext uri="{9D8B030D-6E8A-4147-A177-3AD203B41FA5}">
                      <a16:colId xmlns:a16="http://schemas.microsoft.com/office/drawing/2014/main" val="20004"/>
                    </a:ext>
                  </a:extLst>
                </a:gridCol>
                <a:gridCol w="548640">
                  <a:extLst>
                    <a:ext uri="{9D8B030D-6E8A-4147-A177-3AD203B41FA5}">
                      <a16:colId xmlns:a16="http://schemas.microsoft.com/office/drawing/2014/main" val="1008296334"/>
                    </a:ext>
                  </a:extLst>
                </a:gridCol>
                <a:gridCol w="548640">
                  <a:extLst>
                    <a:ext uri="{9D8B030D-6E8A-4147-A177-3AD203B41FA5}">
                      <a16:colId xmlns:a16="http://schemas.microsoft.com/office/drawing/2014/main" val="58666843"/>
                    </a:ext>
                  </a:extLst>
                </a:gridCol>
              </a:tblGrid>
              <a:tr h="0">
                <a:tc>
                  <a:txBody>
                    <a:bodyPr/>
                    <a:lstStyle/>
                    <a:p>
                      <a:r>
                        <a:rPr lang="en-US" sz="900" dirty="0"/>
                        <a:t>MAD mean Δ from </a:t>
                      </a:r>
                    </a:p>
                    <a:p>
                      <a:r>
                        <a:rPr lang="en-US" sz="900" dirty="0"/>
                        <a:t>Day 1 to 10, %</a:t>
                      </a:r>
                    </a:p>
                  </a:txBody>
                  <a:tcPr marT="27432" marB="27432" anchor="ctr"/>
                </a:tc>
                <a:tc>
                  <a:txBody>
                    <a:bodyPr/>
                    <a:lstStyle/>
                    <a:p>
                      <a:pPr algn="ctr"/>
                      <a:r>
                        <a:rPr lang="en-US" sz="900" dirty="0"/>
                        <a:t>3mg</a:t>
                      </a:r>
                    </a:p>
                  </a:txBody>
                  <a:tcPr marT="27432" marB="27432" anchor="ctr"/>
                </a:tc>
                <a:tc>
                  <a:txBody>
                    <a:bodyPr/>
                    <a:lstStyle/>
                    <a:p>
                      <a:pPr algn="ctr"/>
                      <a:r>
                        <a:rPr lang="en-US" sz="900" dirty="0"/>
                        <a:t>6mg</a:t>
                      </a:r>
                    </a:p>
                  </a:txBody>
                  <a:tcPr marT="27432" marB="27432" anchor="ctr"/>
                </a:tc>
                <a:tc>
                  <a:txBody>
                    <a:bodyPr/>
                    <a:lstStyle/>
                    <a:p>
                      <a:pPr algn="ctr"/>
                      <a:r>
                        <a:rPr lang="en-US" sz="900" dirty="0"/>
                        <a:t>15mg</a:t>
                      </a:r>
                    </a:p>
                  </a:txBody>
                  <a:tcPr marT="27432" marB="27432" anchor="ctr"/>
                </a:tc>
                <a:tc>
                  <a:txBody>
                    <a:bodyPr/>
                    <a:lstStyle/>
                    <a:p>
                      <a:pPr algn="ctr"/>
                      <a:r>
                        <a:rPr lang="en-US" sz="900" dirty="0"/>
                        <a:t>30mg</a:t>
                      </a:r>
                    </a:p>
                  </a:txBody>
                  <a:tcPr marT="27432" marB="27432" anchor="ctr"/>
                </a:tc>
                <a:tc>
                  <a:txBody>
                    <a:bodyPr/>
                    <a:lstStyle/>
                    <a:p>
                      <a:pPr algn="ctr"/>
                      <a:r>
                        <a:rPr lang="en-US" sz="900" dirty="0"/>
                        <a:t>60mg</a:t>
                      </a:r>
                    </a:p>
                  </a:txBody>
                  <a:tcPr marT="27432" marB="27432" anchor="ctr"/>
                </a:tc>
                <a:tc>
                  <a:txBody>
                    <a:bodyPr/>
                    <a:lstStyle/>
                    <a:p>
                      <a:pPr algn="ctr"/>
                      <a:r>
                        <a:rPr lang="en-US" sz="900" dirty="0"/>
                        <a:t>120mg</a:t>
                      </a:r>
                    </a:p>
                  </a:txBody>
                  <a:tcPr marT="27432" marB="27432" anchor="ctr"/>
                </a:tc>
                <a:extLst>
                  <a:ext uri="{0D108BD9-81ED-4DB2-BD59-A6C34878D82A}">
                    <a16:rowId xmlns:a16="http://schemas.microsoft.com/office/drawing/2014/main" val="10000"/>
                  </a:ext>
                </a:extLst>
              </a:tr>
              <a:tr h="0">
                <a:tc>
                  <a:txBody>
                    <a:bodyPr/>
                    <a:lstStyle/>
                    <a:p>
                      <a:r>
                        <a:rPr lang="en-US" sz="900" dirty="0"/>
                        <a:t>LDL-C</a:t>
                      </a:r>
                    </a:p>
                  </a:txBody>
                  <a:tcPr marT="27432" marB="27432" anchor="ctr"/>
                </a:tc>
                <a:tc>
                  <a:txBody>
                    <a:bodyPr/>
                    <a:lstStyle/>
                    <a:p>
                      <a:pPr algn="ctr"/>
                      <a:r>
                        <a:rPr lang="en-US" sz="900" dirty="0"/>
                        <a:t>+0.7</a:t>
                      </a:r>
                    </a:p>
                  </a:txBody>
                  <a:tcPr marT="27432" marB="27432" anchor="ctr"/>
                </a:tc>
                <a:tc>
                  <a:txBody>
                    <a:bodyPr/>
                    <a:lstStyle/>
                    <a:p>
                      <a:pPr algn="ctr"/>
                      <a:r>
                        <a:rPr lang="en-US" sz="900" dirty="0"/>
                        <a:t>-6.2</a:t>
                      </a:r>
                    </a:p>
                  </a:txBody>
                  <a:tcPr marT="27432" marB="27432" anchor="ctr"/>
                </a:tc>
                <a:tc>
                  <a:txBody>
                    <a:bodyPr/>
                    <a:lstStyle/>
                    <a:p>
                      <a:pPr algn="ctr"/>
                      <a:r>
                        <a:rPr lang="en-US" sz="900" dirty="0"/>
                        <a:t>-8.4</a:t>
                      </a:r>
                    </a:p>
                  </a:txBody>
                  <a:tcPr marT="27432" marB="27432" anchor="ctr"/>
                </a:tc>
                <a:tc>
                  <a:txBody>
                    <a:bodyPr/>
                    <a:lstStyle/>
                    <a:p>
                      <a:pPr algn="ctr"/>
                      <a:r>
                        <a:rPr lang="en-US" sz="900" dirty="0"/>
                        <a:t>-3.3</a:t>
                      </a:r>
                    </a:p>
                  </a:txBody>
                  <a:tcPr marT="27432" marB="27432" anchor="ctr"/>
                </a:tc>
                <a:tc>
                  <a:txBody>
                    <a:bodyPr/>
                    <a:lstStyle/>
                    <a:p>
                      <a:pPr algn="ctr"/>
                      <a:r>
                        <a:rPr lang="en-US" sz="900" dirty="0">
                          <a:solidFill>
                            <a:schemeClr val="accent6">
                              <a:lumMod val="75000"/>
                            </a:schemeClr>
                          </a:solidFill>
                        </a:rPr>
                        <a:t>-18.3</a:t>
                      </a:r>
                    </a:p>
                  </a:txBody>
                  <a:tcPr marT="27432" marB="27432" anchor="ctr"/>
                </a:tc>
                <a:tc>
                  <a:txBody>
                    <a:bodyPr/>
                    <a:lstStyle/>
                    <a:p>
                      <a:pPr algn="ctr"/>
                      <a:r>
                        <a:rPr lang="en-US" sz="900" dirty="0">
                          <a:solidFill>
                            <a:schemeClr val="accent6">
                              <a:lumMod val="75000"/>
                            </a:schemeClr>
                          </a:solidFill>
                        </a:rPr>
                        <a:t>-22.4</a:t>
                      </a:r>
                    </a:p>
                  </a:txBody>
                  <a:tcPr marT="27432" marB="27432" anchor="ctr"/>
                </a:tc>
                <a:extLst>
                  <a:ext uri="{0D108BD9-81ED-4DB2-BD59-A6C34878D82A}">
                    <a16:rowId xmlns:a16="http://schemas.microsoft.com/office/drawing/2014/main" val="10001"/>
                  </a:ext>
                </a:extLst>
              </a:tr>
              <a:tr h="0">
                <a:tc>
                  <a:txBody>
                    <a:bodyPr/>
                    <a:lstStyle/>
                    <a:p>
                      <a:r>
                        <a:rPr lang="en-US" sz="900" dirty="0"/>
                        <a:t>Total cholesterol</a:t>
                      </a:r>
                    </a:p>
                  </a:txBody>
                  <a:tcPr marT="27432" marB="27432" anchor="ctr"/>
                </a:tc>
                <a:tc>
                  <a:txBody>
                    <a:bodyPr/>
                    <a:lstStyle/>
                    <a:p>
                      <a:pPr algn="ctr"/>
                      <a:r>
                        <a:rPr lang="en-US" sz="900" dirty="0"/>
                        <a:t>+2.0</a:t>
                      </a:r>
                    </a:p>
                  </a:txBody>
                  <a:tcPr marT="27432" marB="27432" anchor="ctr"/>
                </a:tc>
                <a:tc>
                  <a:txBody>
                    <a:bodyPr/>
                    <a:lstStyle/>
                    <a:p>
                      <a:pPr algn="ctr"/>
                      <a:r>
                        <a:rPr lang="en-US" sz="900" dirty="0"/>
                        <a:t>-6.4</a:t>
                      </a:r>
                    </a:p>
                  </a:txBody>
                  <a:tcPr marT="27432" marB="27432" anchor="ctr"/>
                </a:tc>
                <a:tc>
                  <a:txBody>
                    <a:bodyPr/>
                    <a:lstStyle/>
                    <a:p>
                      <a:pPr algn="ctr"/>
                      <a:r>
                        <a:rPr lang="en-US" sz="900" dirty="0"/>
                        <a:t>-7.7</a:t>
                      </a:r>
                    </a:p>
                  </a:txBody>
                  <a:tcPr marT="27432" marB="27432" anchor="ctr"/>
                </a:tc>
                <a:tc>
                  <a:txBody>
                    <a:bodyPr/>
                    <a:lstStyle/>
                    <a:p>
                      <a:pPr algn="ctr"/>
                      <a:r>
                        <a:rPr lang="en-US" sz="900" dirty="0"/>
                        <a:t>-7.0</a:t>
                      </a:r>
                    </a:p>
                  </a:txBody>
                  <a:tcPr marT="27432" marB="27432" anchor="ctr"/>
                </a:tc>
                <a:tc>
                  <a:txBody>
                    <a:bodyPr/>
                    <a:lstStyle/>
                    <a:p>
                      <a:pPr algn="ctr"/>
                      <a:r>
                        <a:rPr lang="en-US" sz="900" dirty="0">
                          <a:solidFill>
                            <a:schemeClr val="accent6">
                              <a:lumMod val="75000"/>
                            </a:schemeClr>
                          </a:solidFill>
                        </a:rPr>
                        <a:t>-13.6</a:t>
                      </a:r>
                    </a:p>
                  </a:txBody>
                  <a:tcPr marT="27432" marB="27432" anchor="ctr"/>
                </a:tc>
                <a:tc>
                  <a:txBody>
                    <a:bodyPr/>
                    <a:lstStyle/>
                    <a:p>
                      <a:pPr algn="ctr"/>
                      <a:r>
                        <a:rPr lang="en-US" sz="900" dirty="0">
                          <a:solidFill>
                            <a:schemeClr val="accent6">
                              <a:lumMod val="75000"/>
                            </a:schemeClr>
                          </a:solidFill>
                        </a:rPr>
                        <a:t>-15.1</a:t>
                      </a:r>
                    </a:p>
                  </a:txBody>
                  <a:tcPr marT="27432" marB="27432" anchor="ctr"/>
                </a:tc>
                <a:extLst>
                  <a:ext uri="{0D108BD9-81ED-4DB2-BD59-A6C34878D82A}">
                    <a16:rowId xmlns:a16="http://schemas.microsoft.com/office/drawing/2014/main" val="10002"/>
                  </a:ext>
                </a:extLst>
              </a:tr>
              <a:tr h="154352">
                <a:tc>
                  <a:txBody>
                    <a:bodyPr/>
                    <a:lstStyle/>
                    <a:p>
                      <a:r>
                        <a:rPr lang="en-US" sz="900" dirty="0"/>
                        <a:t>HDL-C</a:t>
                      </a:r>
                    </a:p>
                  </a:txBody>
                  <a:tcPr marT="27432" marB="27432" anchor="ctr"/>
                </a:tc>
                <a:tc>
                  <a:txBody>
                    <a:bodyPr/>
                    <a:lstStyle/>
                    <a:p>
                      <a:pPr algn="ctr"/>
                      <a:r>
                        <a:rPr lang="en-US" sz="900" dirty="0"/>
                        <a:t>+6.0</a:t>
                      </a:r>
                    </a:p>
                  </a:txBody>
                  <a:tcPr marT="27432" marB="27432" anchor="ctr"/>
                </a:tc>
                <a:tc>
                  <a:txBody>
                    <a:bodyPr/>
                    <a:lstStyle/>
                    <a:p>
                      <a:pPr algn="ctr"/>
                      <a:r>
                        <a:rPr lang="en-US" sz="900" dirty="0"/>
                        <a:t>-2.0</a:t>
                      </a:r>
                    </a:p>
                  </a:txBody>
                  <a:tcPr marT="27432" marB="27432" anchor="ctr"/>
                </a:tc>
                <a:tc>
                  <a:txBody>
                    <a:bodyPr/>
                    <a:lstStyle/>
                    <a:p>
                      <a:pPr algn="ctr"/>
                      <a:r>
                        <a:rPr lang="en-US" sz="900" dirty="0"/>
                        <a:t>+3.4</a:t>
                      </a:r>
                    </a:p>
                  </a:txBody>
                  <a:tcPr marT="27432" marB="27432" anchor="ctr"/>
                </a:tc>
                <a:tc>
                  <a:txBody>
                    <a:bodyPr/>
                    <a:lstStyle/>
                    <a:p>
                      <a:pPr algn="ctr"/>
                      <a:r>
                        <a:rPr lang="en-US" sz="900" dirty="0">
                          <a:solidFill>
                            <a:schemeClr val="accent6">
                              <a:lumMod val="75000"/>
                            </a:schemeClr>
                          </a:solidFill>
                        </a:rPr>
                        <a:t>-10.1</a:t>
                      </a:r>
                    </a:p>
                  </a:txBody>
                  <a:tcPr marT="27432" marB="27432" anchor="ctr"/>
                </a:tc>
                <a:tc>
                  <a:txBody>
                    <a:bodyPr/>
                    <a:lstStyle/>
                    <a:p>
                      <a:pPr algn="ctr"/>
                      <a:r>
                        <a:rPr lang="en-US" sz="900" dirty="0"/>
                        <a:t>-0.3</a:t>
                      </a:r>
                    </a:p>
                  </a:txBody>
                  <a:tcPr marT="27432" marB="27432" anchor="ctr"/>
                </a:tc>
                <a:tc>
                  <a:txBody>
                    <a:bodyPr/>
                    <a:lstStyle/>
                    <a:p>
                      <a:pPr algn="ctr"/>
                      <a:r>
                        <a:rPr lang="en-US" sz="900" dirty="0"/>
                        <a:t>-4.1</a:t>
                      </a:r>
                    </a:p>
                  </a:txBody>
                  <a:tcPr marT="27432" marB="27432" anchor="ctr"/>
                </a:tc>
                <a:extLst>
                  <a:ext uri="{0D108BD9-81ED-4DB2-BD59-A6C34878D82A}">
                    <a16:rowId xmlns:a16="http://schemas.microsoft.com/office/drawing/2014/main" val="10003"/>
                  </a:ext>
                </a:extLst>
              </a:tr>
              <a:tr h="154352">
                <a:tc>
                  <a:txBody>
                    <a:bodyPr/>
                    <a:lstStyle/>
                    <a:p>
                      <a:r>
                        <a:rPr lang="en-US" sz="900" dirty="0"/>
                        <a:t>Triglycerides</a:t>
                      </a:r>
                    </a:p>
                  </a:txBody>
                  <a:tcPr marT="27432" marB="27432" anchor="ctr"/>
                </a:tc>
                <a:tc>
                  <a:txBody>
                    <a:bodyPr/>
                    <a:lstStyle/>
                    <a:p>
                      <a:pPr algn="ctr"/>
                      <a:r>
                        <a:rPr lang="en-US" sz="900" dirty="0"/>
                        <a:t>+3.3</a:t>
                      </a:r>
                    </a:p>
                  </a:txBody>
                  <a:tcPr marT="27432" marB="27432" anchor="ctr"/>
                </a:tc>
                <a:tc>
                  <a:txBody>
                    <a:bodyPr/>
                    <a:lstStyle/>
                    <a:p>
                      <a:pPr algn="ctr"/>
                      <a:r>
                        <a:rPr lang="en-US" sz="900" dirty="0"/>
                        <a:t>-12.2</a:t>
                      </a:r>
                    </a:p>
                  </a:txBody>
                  <a:tcPr marT="27432" marB="27432" anchor="ctr"/>
                </a:tc>
                <a:tc>
                  <a:txBody>
                    <a:bodyPr/>
                    <a:lstStyle/>
                    <a:p>
                      <a:pPr algn="ctr"/>
                      <a:r>
                        <a:rPr lang="en-US" sz="900" dirty="0"/>
                        <a:t>-23.8</a:t>
                      </a:r>
                    </a:p>
                  </a:txBody>
                  <a:tcPr marT="27432" marB="27432" anchor="ctr"/>
                </a:tc>
                <a:tc>
                  <a:txBody>
                    <a:bodyPr/>
                    <a:lstStyle/>
                    <a:p>
                      <a:pPr algn="ctr"/>
                      <a:r>
                        <a:rPr lang="en-US" sz="900" dirty="0"/>
                        <a:t>-19.8</a:t>
                      </a:r>
                    </a:p>
                  </a:txBody>
                  <a:tcPr marT="27432" marB="27432" anchor="ctr"/>
                </a:tc>
                <a:tc>
                  <a:txBody>
                    <a:bodyPr/>
                    <a:lstStyle/>
                    <a:p>
                      <a:pPr algn="ctr"/>
                      <a:r>
                        <a:rPr lang="en-US" sz="900" dirty="0"/>
                        <a:t>-18.7</a:t>
                      </a:r>
                    </a:p>
                  </a:txBody>
                  <a:tcPr marT="27432" marB="27432" anchor="ctr"/>
                </a:tc>
                <a:tc>
                  <a:txBody>
                    <a:bodyPr/>
                    <a:lstStyle/>
                    <a:p>
                      <a:pPr algn="ctr"/>
                      <a:r>
                        <a:rPr lang="en-US" sz="900" dirty="0"/>
                        <a:t>-9.3</a:t>
                      </a:r>
                    </a:p>
                  </a:txBody>
                  <a:tcPr marT="27432" marB="27432" anchor="ctr"/>
                </a:tc>
                <a:extLst>
                  <a:ext uri="{0D108BD9-81ED-4DB2-BD59-A6C34878D82A}">
                    <a16:rowId xmlns:a16="http://schemas.microsoft.com/office/drawing/2014/main" val="3835911894"/>
                  </a:ext>
                </a:extLst>
              </a:tr>
              <a:tr h="154352">
                <a:tc>
                  <a:txBody>
                    <a:bodyPr/>
                    <a:lstStyle/>
                    <a:p>
                      <a:r>
                        <a:rPr lang="en-US" sz="900" dirty="0"/>
                        <a:t>Glucose</a:t>
                      </a:r>
                    </a:p>
                  </a:txBody>
                  <a:tcPr marT="27432" marB="27432" anchor="ctr"/>
                </a:tc>
                <a:tc>
                  <a:txBody>
                    <a:bodyPr/>
                    <a:lstStyle/>
                    <a:p>
                      <a:pPr algn="ctr"/>
                      <a:r>
                        <a:rPr lang="en-US" sz="900" dirty="0"/>
                        <a:t>-4.5</a:t>
                      </a:r>
                    </a:p>
                  </a:txBody>
                  <a:tcPr marT="27432" marB="27432" anchor="ctr"/>
                </a:tc>
                <a:tc>
                  <a:txBody>
                    <a:bodyPr/>
                    <a:lstStyle/>
                    <a:p>
                      <a:pPr algn="ctr"/>
                      <a:r>
                        <a:rPr lang="en-US" sz="900" dirty="0">
                          <a:solidFill>
                            <a:schemeClr val="accent6">
                              <a:lumMod val="75000"/>
                            </a:schemeClr>
                          </a:solidFill>
                        </a:rPr>
                        <a:t>-5.6</a:t>
                      </a:r>
                    </a:p>
                  </a:txBody>
                  <a:tcPr marT="27432" marB="27432" anchor="ctr"/>
                </a:tc>
                <a:tc>
                  <a:txBody>
                    <a:bodyPr/>
                    <a:lstStyle/>
                    <a:p>
                      <a:pPr algn="ctr"/>
                      <a:r>
                        <a:rPr lang="en-US" sz="900" dirty="0"/>
                        <a:t>+3.8</a:t>
                      </a:r>
                    </a:p>
                  </a:txBody>
                  <a:tcPr marT="27432" marB="27432" anchor="ctr"/>
                </a:tc>
                <a:tc>
                  <a:txBody>
                    <a:bodyPr/>
                    <a:lstStyle/>
                    <a:p>
                      <a:pPr algn="ctr"/>
                      <a:r>
                        <a:rPr lang="en-US" sz="900" dirty="0"/>
                        <a:t>-0.6</a:t>
                      </a:r>
                    </a:p>
                  </a:txBody>
                  <a:tcPr marT="27432" marB="27432" anchor="ctr"/>
                </a:tc>
                <a:tc>
                  <a:txBody>
                    <a:bodyPr/>
                    <a:lstStyle/>
                    <a:p>
                      <a:pPr algn="ctr"/>
                      <a:r>
                        <a:rPr lang="en-US" sz="900" dirty="0"/>
                        <a:t>-2.0</a:t>
                      </a:r>
                    </a:p>
                  </a:txBody>
                  <a:tcPr marT="27432" marB="27432" anchor="ctr"/>
                </a:tc>
                <a:tc>
                  <a:txBody>
                    <a:bodyPr/>
                    <a:lstStyle/>
                    <a:p>
                      <a:pPr algn="ctr"/>
                      <a:r>
                        <a:rPr lang="en-US" sz="900" dirty="0"/>
                        <a:t>-4.3</a:t>
                      </a:r>
                    </a:p>
                  </a:txBody>
                  <a:tcPr marT="27432" marB="27432" anchor="ctr"/>
                </a:tc>
                <a:extLst>
                  <a:ext uri="{0D108BD9-81ED-4DB2-BD59-A6C34878D82A}">
                    <a16:rowId xmlns:a16="http://schemas.microsoft.com/office/drawing/2014/main" val="2573805427"/>
                  </a:ext>
                </a:extLst>
              </a:tr>
              <a:tr h="154352">
                <a:tc>
                  <a:txBody>
                    <a:bodyPr/>
                    <a:lstStyle/>
                    <a:p>
                      <a:r>
                        <a:rPr lang="en-US" sz="900" dirty="0"/>
                        <a:t>Insulin</a:t>
                      </a:r>
                    </a:p>
                  </a:txBody>
                  <a:tcPr marT="27432" marB="27432" anchor="ctr"/>
                </a:tc>
                <a:tc>
                  <a:txBody>
                    <a:bodyPr/>
                    <a:lstStyle/>
                    <a:p>
                      <a:pPr algn="ctr"/>
                      <a:r>
                        <a:rPr lang="en-US" sz="900" dirty="0"/>
                        <a:t>-22.4</a:t>
                      </a:r>
                    </a:p>
                  </a:txBody>
                  <a:tcPr marT="27432" marB="27432" anchor="ctr"/>
                </a:tc>
                <a:tc>
                  <a:txBody>
                    <a:bodyPr/>
                    <a:lstStyle/>
                    <a:p>
                      <a:pPr algn="ctr"/>
                      <a:r>
                        <a:rPr lang="en-US" sz="900" dirty="0">
                          <a:solidFill>
                            <a:schemeClr val="accent6">
                              <a:lumMod val="75000"/>
                            </a:schemeClr>
                          </a:solidFill>
                        </a:rPr>
                        <a:t>-63.7</a:t>
                      </a:r>
                    </a:p>
                  </a:txBody>
                  <a:tcPr marT="27432" marB="27432" anchor="ctr"/>
                </a:tc>
                <a:tc>
                  <a:txBody>
                    <a:bodyPr/>
                    <a:lstStyle/>
                    <a:p>
                      <a:pPr algn="ctr"/>
                      <a:r>
                        <a:rPr lang="en-US" sz="900" dirty="0"/>
                        <a:t>-10.0</a:t>
                      </a:r>
                    </a:p>
                  </a:txBody>
                  <a:tcPr marT="27432" marB="27432" anchor="ctr"/>
                </a:tc>
                <a:tc>
                  <a:txBody>
                    <a:bodyPr/>
                    <a:lstStyle/>
                    <a:p>
                      <a:pPr algn="ctr"/>
                      <a:r>
                        <a:rPr lang="en-US" sz="900" dirty="0">
                          <a:solidFill>
                            <a:schemeClr val="accent6">
                              <a:lumMod val="75000"/>
                            </a:schemeClr>
                          </a:solidFill>
                        </a:rPr>
                        <a:t>-44.6</a:t>
                      </a:r>
                    </a:p>
                  </a:txBody>
                  <a:tcPr marT="27432" marB="27432" anchor="ctr"/>
                </a:tc>
                <a:tc>
                  <a:txBody>
                    <a:bodyPr/>
                    <a:lstStyle/>
                    <a:p>
                      <a:pPr algn="ctr"/>
                      <a:r>
                        <a:rPr lang="en-US" sz="900" dirty="0">
                          <a:solidFill>
                            <a:schemeClr val="accent6">
                              <a:lumMod val="75000"/>
                            </a:schemeClr>
                          </a:solidFill>
                        </a:rPr>
                        <a:t>-40.2</a:t>
                      </a:r>
                    </a:p>
                  </a:txBody>
                  <a:tcPr marT="27432" marB="27432" anchor="ctr"/>
                </a:tc>
                <a:tc>
                  <a:txBody>
                    <a:bodyPr/>
                    <a:lstStyle/>
                    <a:p>
                      <a:pPr algn="ctr"/>
                      <a:r>
                        <a:rPr lang="en-US" sz="900" dirty="0">
                          <a:solidFill>
                            <a:schemeClr val="accent6">
                              <a:lumMod val="75000"/>
                            </a:schemeClr>
                          </a:solidFill>
                        </a:rPr>
                        <a:t>-47.6</a:t>
                      </a:r>
                    </a:p>
                  </a:txBody>
                  <a:tcPr marT="27432" marB="27432" anchor="ctr"/>
                </a:tc>
                <a:extLst>
                  <a:ext uri="{0D108BD9-81ED-4DB2-BD59-A6C34878D82A}">
                    <a16:rowId xmlns:a16="http://schemas.microsoft.com/office/drawing/2014/main" val="1556723770"/>
                  </a:ext>
                </a:extLst>
              </a:tr>
              <a:tr h="154352">
                <a:tc>
                  <a:txBody>
                    <a:bodyPr/>
                    <a:lstStyle/>
                    <a:p>
                      <a:r>
                        <a:rPr lang="en-US" sz="900" dirty="0"/>
                        <a:t>HOMA-IR</a:t>
                      </a:r>
                    </a:p>
                  </a:txBody>
                  <a:tcPr marT="27432" marB="27432" anchor="ctr"/>
                </a:tc>
                <a:tc>
                  <a:txBody>
                    <a:bodyPr/>
                    <a:lstStyle/>
                    <a:p>
                      <a:pPr algn="ctr"/>
                      <a:r>
                        <a:rPr lang="en-US" sz="900" dirty="0"/>
                        <a:t>-28.6</a:t>
                      </a:r>
                    </a:p>
                  </a:txBody>
                  <a:tcPr marT="27432" marB="27432" anchor="ctr"/>
                </a:tc>
                <a:tc>
                  <a:txBody>
                    <a:bodyPr/>
                    <a:lstStyle/>
                    <a:p>
                      <a:pPr algn="ctr"/>
                      <a:r>
                        <a:rPr lang="en-US" sz="900" dirty="0">
                          <a:solidFill>
                            <a:schemeClr val="accent6">
                              <a:lumMod val="75000"/>
                            </a:schemeClr>
                          </a:solidFill>
                        </a:rPr>
                        <a:t>-71.9</a:t>
                      </a:r>
                    </a:p>
                  </a:txBody>
                  <a:tcPr marT="27432" marB="27432" anchor="ctr"/>
                </a:tc>
                <a:tc>
                  <a:txBody>
                    <a:bodyPr/>
                    <a:lstStyle/>
                    <a:p>
                      <a:pPr algn="ctr"/>
                      <a:r>
                        <a:rPr lang="en-US" sz="900" dirty="0"/>
                        <a:t>-4.6</a:t>
                      </a:r>
                    </a:p>
                  </a:txBody>
                  <a:tcPr marT="27432" marB="27432" anchor="ctr"/>
                </a:tc>
                <a:tc>
                  <a:txBody>
                    <a:bodyPr/>
                    <a:lstStyle/>
                    <a:p>
                      <a:pPr algn="ctr"/>
                      <a:r>
                        <a:rPr lang="en-US" sz="900" dirty="0">
                          <a:solidFill>
                            <a:schemeClr val="accent6">
                              <a:lumMod val="75000"/>
                            </a:schemeClr>
                          </a:solidFill>
                        </a:rPr>
                        <a:t>-47.2</a:t>
                      </a:r>
                    </a:p>
                  </a:txBody>
                  <a:tcPr marT="27432" marB="27432" anchor="ctr"/>
                </a:tc>
                <a:tc>
                  <a:txBody>
                    <a:bodyPr/>
                    <a:lstStyle/>
                    <a:p>
                      <a:pPr algn="ctr"/>
                      <a:r>
                        <a:rPr lang="en-US" sz="900" dirty="0">
                          <a:solidFill>
                            <a:schemeClr val="accent6">
                              <a:lumMod val="75000"/>
                            </a:schemeClr>
                          </a:solidFill>
                        </a:rPr>
                        <a:t>-43.8</a:t>
                      </a:r>
                    </a:p>
                  </a:txBody>
                  <a:tcPr marT="27432" marB="27432" anchor="ctr"/>
                </a:tc>
                <a:tc>
                  <a:txBody>
                    <a:bodyPr/>
                    <a:lstStyle/>
                    <a:p>
                      <a:pPr algn="ctr"/>
                      <a:r>
                        <a:rPr lang="en-US" sz="900" dirty="0">
                          <a:solidFill>
                            <a:schemeClr val="accent6">
                              <a:lumMod val="75000"/>
                            </a:schemeClr>
                          </a:solidFill>
                        </a:rPr>
                        <a:t>-54.5</a:t>
                      </a:r>
                    </a:p>
                  </a:txBody>
                  <a:tcPr marT="27432" marB="27432" anchor="ctr"/>
                </a:tc>
                <a:extLst>
                  <a:ext uri="{0D108BD9-81ED-4DB2-BD59-A6C34878D82A}">
                    <a16:rowId xmlns:a16="http://schemas.microsoft.com/office/drawing/2014/main" val="2545069749"/>
                  </a:ext>
                </a:extLst>
              </a:tr>
              <a:tr h="154352">
                <a:tc>
                  <a:txBody>
                    <a:bodyPr/>
                    <a:lstStyle/>
                    <a:p>
                      <a:r>
                        <a:rPr lang="en-US" sz="900" dirty="0"/>
                        <a:t>ALT</a:t>
                      </a:r>
                    </a:p>
                  </a:txBody>
                  <a:tcPr marT="27432" marB="27432" anchor="ctr"/>
                </a:tc>
                <a:tc>
                  <a:txBody>
                    <a:bodyPr/>
                    <a:lstStyle/>
                    <a:p>
                      <a:pPr algn="ctr"/>
                      <a:r>
                        <a:rPr lang="en-US" sz="900" dirty="0"/>
                        <a:t>-7.6</a:t>
                      </a:r>
                    </a:p>
                  </a:txBody>
                  <a:tcPr marT="27432" marB="27432" anchor="ctr"/>
                </a:tc>
                <a:tc>
                  <a:txBody>
                    <a:bodyPr/>
                    <a:lstStyle/>
                    <a:p>
                      <a:pPr algn="ctr"/>
                      <a:r>
                        <a:rPr lang="en-US" sz="900" dirty="0"/>
                        <a:t>-11.3</a:t>
                      </a:r>
                    </a:p>
                  </a:txBody>
                  <a:tcPr marT="27432" marB="27432" anchor="ctr"/>
                </a:tc>
                <a:tc>
                  <a:txBody>
                    <a:bodyPr/>
                    <a:lstStyle/>
                    <a:p>
                      <a:pPr algn="ctr"/>
                      <a:r>
                        <a:rPr lang="en-US" sz="900" dirty="0"/>
                        <a:t>-5.0</a:t>
                      </a:r>
                    </a:p>
                  </a:txBody>
                  <a:tcPr marT="27432" marB="27432" anchor="ctr"/>
                </a:tc>
                <a:tc>
                  <a:txBody>
                    <a:bodyPr/>
                    <a:lstStyle/>
                    <a:p>
                      <a:pPr algn="ctr"/>
                      <a:r>
                        <a:rPr lang="en-US" sz="900" dirty="0"/>
                        <a:t>-1.5</a:t>
                      </a:r>
                    </a:p>
                  </a:txBody>
                  <a:tcPr marT="27432" marB="27432" anchor="ctr"/>
                </a:tc>
                <a:tc>
                  <a:txBody>
                    <a:bodyPr/>
                    <a:lstStyle/>
                    <a:p>
                      <a:pPr algn="ctr"/>
                      <a:r>
                        <a:rPr lang="en-US" sz="900" dirty="0"/>
                        <a:t>-0.6</a:t>
                      </a:r>
                    </a:p>
                  </a:txBody>
                  <a:tcPr marT="27432" marB="27432" anchor="ctr"/>
                </a:tc>
                <a:tc>
                  <a:txBody>
                    <a:bodyPr/>
                    <a:lstStyle/>
                    <a:p>
                      <a:pPr algn="ctr"/>
                      <a:r>
                        <a:rPr lang="en-US" sz="900" dirty="0"/>
                        <a:t>-13.2</a:t>
                      </a:r>
                    </a:p>
                  </a:txBody>
                  <a:tcPr marT="27432" marB="27432" anchor="ctr"/>
                </a:tc>
                <a:extLst>
                  <a:ext uri="{0D108BD9-81ED-4DB2-BD59-A6C34878D82A}">
                    <a16:rowId xmlns:a16="http://schemas.microsoft.com/office/drawing/2014/main" val="1504463904"/>
                  </a:ext>
                </a:extLst>
              </a:tr>
              <a:tr h="154352">
                <a:tc>
                  <a:txBody>
                    <a:bodyPr/>
                    <a:lstStyle/>
                    <a:p>
                      <a:r>
                        <a:rPr lang="en-US" sz="900" dirty="0"/>
                        <a:t>GGT</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-8.3</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-0.1</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-10.4</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-14.8</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+6.0</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-16.2</a:t>
                      </a:r>
                    </a:p>
                  </a:txBody>
                  <a:tcPr marT="27432" marB="27432" anchor="ctr">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59366604"/>
                  </a:ext>
                </a:extLst>
              </a:tr>
              <a:tr h="154352">
                <a:tc gridSpan="7">
                  <a:txBody>
                    <a:bodyPr/>
                    <a:lstStyle/>
                    <a:p>
                      <a:r>
                        <a:rPr lang="en-US" sz="800" dirty="0">
                          <a:solidFill>
                            <a:schemeClr val="accent6">
                              <a:lumMod val="75000"/>
                            </a:schemeClr>
                          </a:solidFill>
                        </a:rPr>
                        <a:t>P&lt;0.05 from baseline</a:t>
                      </a:r>
                    </a:p>
                  </a:txBody>
                  <a:tcPr marT="27432" marB="27432" anchor="ctr">
                    <a:lnL>
                      <a:noFill/>
                    </a:lnL>
                    <a:lnR>
                      <a:noFill/>
                    </a:ln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sz="900" dirty="0"/>
                    </a:p>
                  </a:txBody>
                  <a:tcPr marT="27432" marB="27432" anchor="ctr">
                    <a:lnB w="12700" cap="flat" cmpd="sng" algn="ctr">
                      <a:solidFill>
                        <a:schemeClr val="accent3"/>
                      </a:solidFill>
                      <a:prstDash val="solid"/>
                      <a:round/>
                      <a:headEnd type="none" w="med" len="med"/>
                      <a:tailEnd type="none" w="med" len="med"/>
                    </a:lnB>
                  </a:tcPr>
                </a:tc>
                <a:tc hMerge="1">
                  <a:txBody>
                    <a:bodyPr/>
                    <a:lstStyle/>
                    <a:p>
                      <a:pPr algn="ctr"/>
                      <a:endParaRPr lang="en-US" sz="900" dirty="0"/>
                    </a:p>
                  </a:txBody>
                  <a:tcPr marT="27432" marB="27432" anchor="ctr">
                    <a:lnB w="12700" cap="flat" cmpd="sng" algn="ctr">
                      <a:solidFill>
                        <a:schemeClr val="accent3"/>
                      </a:solidFill>
                      <a:prstDash val="solid"/>
                      <a:round/>
                      <a:headEnd type="none" w="med" len="med"/>
                      <a:tailEnd type="none" w="med" len="med"/>
                    </a:lnB>
                  </a:tcPr>
                </a:tc>
                <a:tc hMerge="1">
                  <a:txBody>
                    <a:bodyPr/>
                    <a:lstStyle/>
                    <a:p>
                      <a:pPr algn="ctr"/>
                      <a:endParaRPr lang="en-US" sz="900" dirty="0"/>
                    </a:p>
                  </a:txBody>
                  <a:tcPr marT="27432" marB="27432" anchor="ctr">
                    <a:lnB w="12700" cap="flat" cmpd="sng" algn="ctr">
                      <a:solidFill>
                        <a:schemeClr val="accent3"/>
                      </a:solidFill>
                      <a:prstDash val="solid"/>
                      <a:round/>
                      <a:headEnd type="none" w="med" len="med"/>
                      <a:tailEnd type="none" w="med" len="med"/>
                    </a:lnB>
                  </a:tcPr>
                </a:tc>
                <a:tc hMerge="1">
                  <a:txBody>
                    <a:bodyPr/>
                    <a:lstStyle/>
                    <a:p>
                      <a:pPr algn="ctr"/>
                      <a:endParaRPr lang="en-US" sz="900" dirty="0"/>
                    </a:p>
                  </a:txBody>
                  <a:tcPr marT="27432" marB="27432" anchor="ctr">
                    <a:lnB w="12700" cap="flat" cmpd="sng" algn="ctr">
                      <a:solidFill>
                        <a:schemeClr val="accent3"/>
                      </a:solidFill>
                      <a:prstDash val="solid"/>
                      <a:round/>
                      <a:headEnd type="none" w="med" len="med"/>
                      <a:tailEnd type="none" w="med" len="med"/>
                    </a:lnB>
                  </a:tcPr>
                </a:tc>
                <a:tc hMerge="1">
                  <a:txBody>
                    <a:bodyPr/>
                    <a:lstStyle/>
                    <a:p>
                      <a:pPr algn="ctr"/>
                      <a:endParaRPr lang="en-US" sz="900" dirty="0"/>
                    </a:p>
                  </a:txBody>
                  <a:tcPr marT="27432" marB="27432" anchor="ctr">
                    <a:lnB w="12700" cap="flat" cmpd="sng" algn="ctr">
                      <a:solidFill>
                        <a:schemeClr val="accent3"/>
                      </a:solidFill>
                      <a:prstDash val="solid"/>
                      <a:round/>
                      <a:headEnd type="none" w="med" len="med"/>
                      <a:tailEnd type="none" w="med" len="med"/>
                    </a:lnB>
                  </a:tcPr>
                </a:tc>
                <a:tc hMerge="1">
                  <a:txBody>
                    <a:bodyPr/>
                    <a:lstStyle/>
                    <a:p>
                      <a:pPr algn="ctr"/>
                      <a:endParaRPr lang="en-US" sz="900" dirty="0"/>
                    </a:p>
                  </a:txBody>
                  <a:tcPr marT="27432" marB="27432" anchor="ctr">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984388061"/>
                  </a:ext>
                </a:extLst>
              </a:tr>
            </a:tbl>
          </a:graphicData>
        </a:graphic>
      </p:graphicFrame>
      <p:pic>
        <p:nvPicPr>
          <p:cNvPr id="11" name="Graphic 10">
            <a:extLst>
              <a:ext uri="{FF2B5EF4-FFF2-40B4-BE49-F238E27FC236}">
                <a16:creationId xmlns:a16="http://schemas.microsoft.com/office/drawing/2014/main" id="{603C9903-14D8-F5B9-E5F6-2F8B9D4DFC8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92364" y="3494314"/>
            <a:ext cx="4621435" cy="2738914"/>
          </a:xfrm>
          <a:prstGeom prst="rect">
            <a:avLst/>
          </a:prstGeom>
        </p:spPr>
      </p:pic>
      <p:pic>
        <p:nvPicPr>
          <p:cNvPr id="12" name="Graphic 11">
            <a:extLst>
              <a:ext uri="{FF2B5EF4-FFF2-40B4-BE49-F238E27FC236}">
                <a16:creationId xmlns:a16="http://schemas.microsoft.com/office/drawing/2014/main" id="{4B61C0EE-EF94-8DAB-D83C-C31FA890300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91225" y="3833785"/>
            <a:ext cx="3633883" cy="2059972"/>
          </a:xfrm>
          <a:prstGeom prst="rect">
            <a:avLst/>
          </a:prstGeom>
        </p:spPr>
      </p:pic>
    </p:spTree>
    <p:extLst>
      <p:ext uri="{BB962C8B-B14F-4D97-AF65-F5344CB8AC3E}">
        <p14:creationId xmlns:p14="http://schemas.microsoft.com/office/powerpoint/2010/main" val="13741620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Other: OrsoBio’s novel therapies TLC-6740 &amp; TLC-3595 show preclinical synergies with incretin Tx</a:t>
            </a:r>
            <a:endParaRPr lang="en-US" dirty="0">
              <a:solidFill>
                <a:srgbClr val="FF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113785355"/>
              </p:ext>
            </p:extLst>
          </p:nvPr>
        </p:nvGraphicFramePr>
        <p:xfrm>
          <a:off x="382577" y="914400"/>
          <a:ext cx="11430000" cy="5334000"/>
        </p:xfrm>
        <a:graphic>
          <a:graphicData uri="http://schemas.openxmlformats.org/drawingml/2006/table">
            <a:tbl>
              <a:tblPr firstRow="1" bandRow="1">
                <a:tableStyleId>{3B4B98B0-60AC-42C2-AFA5-B58CD77FA1E5}</a:tableStyleId>
              </a:tblPr>
              <a:tblGrid>
                <a:gridCol w="914400">
                  <a:extLst>
                    <a:ext uri="{9D8B030D-6E8A-4147-A177-3AD203B41FA5}">
                      <a16:colId xmlns:a16="http://schemas.microsoft.com/office/drawing/2014/main" val="20000"/>
                    </a:ext>
                  </a:extLst>
                </a:gridCol>
                <a:gridCol w="1188720">
                  <a:extLst>
                    <a:ext uri="{9D8B030D-6E8A-4147-A177-3AD203B41FA5}">
                      <a16:colId xmlns:a16="http://schemas.microsoft.com/office/drawing/2014/main" val="519974293"/>
                    </a:ext>
                  </a:extLst>
                </a:gridCol>
                <a:gridCol w="1371600">
                  <a:extLst>
                    <a:ext uri="{9D8B030D-6E8A-4147-A177-3AD203B41FA5}">
                      <a16:colId xmlns:a16="http://schemas.microsoft.com/office/drawing/2014/main" val="1038042304"/>
                    </a:ext>
                  </a:extLst>
                </a:gridCol>
                <a:gridCol w="640080">
                  <a:extLst>
                    <a:ext uri="{9D8B030D-6E8A-4147-A177-3AD203B41FA5}">
                      <a16:colId xmlns:a16="http://schemas.microsoft.com/office/drawing/2014/main" val="2168651384"/>
                    </a:ext>
                  </a:extLst>
                </a:gridCol>
                <a:gridCol w="4389120">
                  <a:extLst>
                    <a:ext uri="{9D8B030D-6E8A-4147-A177-3AD203B41FA5}">
                      <a16:colId xmlns:a16="http://schemas.microsoft.com/office/drawing/2014/main" val="796046381"/>
                    </a:ext>
                  </a:extLst>
                </a:gridCol>
                <a:gridCol w="2926080">
                  <a:extLst>
                    <a:ext uri="{9D8B030D-6E8A-4147-A177-3AD203B41FA5}">
                      <a16:colId xmlns:a16="http://schemas.microsoft.com/office/drawing/2014/main" val="1215813594"/>
                    </a:ext>
                  </a:extLst>
                </a:gridCol>
              </a:tblGrid>
              <a:tr h="259080">
                <a:tc>
                  <a:txBody>
                    <a:bodyPr/>
                    <a:lstStyle/>
                    <a:p>
                      <a:r>
                        <a:rPr lang="en-US" sz="1000" b="1" dirty="0"/>
                        <a:t>Product/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Company</a:t>
                      </a: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Max Phase</a:t>
                      </a:r>
                    </a:p>
                  </a:txBody>
                  <a:tcPr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MOA</a:t>
                      </a:r>
                    </a:p>
                  </a:txBody>
                  <a:tcPr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ROA</a:t>
                      </a:r>
                    </a:p>
                  </a:txBody>
                  <a:tcPr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Results</a:t>
                      </a:r>
                    </a:p>
                  </a:txBody>
                  <a:tcPr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Dev. Timeline &amp; CVrg Implications</a:t>
                      </a:r>
                    </a:p>
                  </a:txBody>
                  <a:tcPr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0">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Abstract</a:t>
                      </a:r>
                      <a:r>
                        <a:rPr lang="en-US" sz="1000" b="1" baseline="0" dirty="0"/>
                        <a:t> </a:t>
                      </a:r>
                      <a:r>
                        <a:rPr lang="en-US" sz="1000" b="0" baseline="0" dirty="0">
                          <a:hlinkClick r:id="rId2"/>
                        </a:rPr>
                        <a:t>899-P</a:t>
                      </a:r>
                      <a:r>
                        <a:rPr lang="en-US" sz="1000" b="0" baseline="0" dirty="0"/>
                        <a:t>: </a:t>
                      </a:r>
                      <a:r>
                        <a:rPr lang="en-GB" sz="1000" b="0" i="1" baseline="0" dirty="0"/>
                        <a:t>Combinations of the mitochondrial protonophore TLC-6740 and/or the ACC2 Inhibitor TLC-3595 provide additive glycemic benefits to semaglutide in db/db mice. A. Vijayakumar.</a:t>
                      </a:r>
                      <a:endParaRPr lang="en-US" sz="1000" b="0" i="1" dirty="0"/>
                    </a:p>
                  </a:txBody>
                  <a:tcPr>
                    <a:lnL>
                      <a:noFill/>
                    </a:lnL>
                    <a:lnR>
                      <a:noFill/>
                    </a:lnR>
                    <a:lnT w="12700" cmpd="sng">
                      <a:noFill/>
                    </a:lnT>
                    <a:lnB>
                      <a:noFill/>
                    </a:lnB>
                    <a:lnTlToBr w="12700" cmpd="sng">
                      <a:noFill/>
                      <a:prstDash val="solid"/>
                    </a:lnTlToBr>
                    <a:lnBlToTr w="12700" cmpd="sng">
                      <a:noFill/>
                      <a:prstDash val="solid"/>
                    </a:lnBlToTr>
                    <a:solidFill>
                      <a:srgbClr val="CCD9E9"/>
                    </a:solidFill>
                  </a:tcPr>
                </a:tc>
                <a:tc hMerge="1">
                  <a:txBody>
                    <a:bodyPr/>
                    <a:lstStyle/>
                    <a:p>
                      <a:endParaRPr lang="en-US"/>
                    </a:p>
                  </a:txBody>
                  <a:tcPr>
                    <a:lnL>
                      <a:noFill/>
                    </a:lnL>
                    <a:lnT w="12700" cmpd="sng">
                      <a:noFill/>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11887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TLC-6740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hlinkClick r:id="rId3"/>
                        </a:rPr>
                        <a:t>OrsoBio</a:t>
                      </a:r>
                      <a:endParaRPr lang="en-US" sz="1000" b="0" i="0" dirty="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TLC-3595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hlinkClick r:id="rId3"/>
                        </a:rPr>
                        <a:t>OrsoBio</a:t>
                      </a:r>
                      <a:endParaRPr lang="en-US" sz="1000" b="0" i="0" dirty="0">
                        <a:solidFill>
                          <a:schemeClr val="tx1"/>
                        </a:solidFill>
                        <a:latin typeface="+mn-lt"/>
                      </a:endParaRPr>
                    </a:p>
                  </a:txBody>
                  <a:tcPr>
                    <a:lnL>
                      <a:noFill/>
                    </a:lnL>
                    <a:lnR>
                      <a:noFill/>
                    </a:lnR>
                    <a:lnT>
                      <a:noFill/>
                    </a:lnT>
                    <a:lnB>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Phase 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a:t>
                      </a:r>
                      <a:r>
                        <a:rPr lang="en-US" sz="1000" b="0" i="0" dirty="0">
                          <a:solidFill>
                            <a:schemeClr val="tx1"/>
                          </a:solidFill>
                          <a:latin typeface="+mn-lt"/>
                          <a:hlinkClick r:id="rId4"/>
                        </a:rPr>
                        <a:t>NCT05822544</a:t>
                      </a:r>
                      <a:r>
                        <a:rPr lang="en-US" sz="1000" b="0" i="0" dirty="0">
                          <a:solidFill>
                            <a:schemeClr val="tx1"/>
                          </a:solidFill>
                          <a:latin typeface="+mn-lt"/>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Phase II (</a:t>
                      </a:r>
                      <a:r>
                        <a:rPr lang="en-US" sz="1000" b="0" i="0" dirty="0">
                          <a:solidFill>
                            <a:schemeClr val="tx1"/>
                          </a:solidFill>
                          <a:latin typeface="+mn-lt"/>
                          <a:hlinkClick r:id="rId5"/>
                        </a:rPr>
                        <a:t>NCT05665751</a:t>
                      </a:r>
                      <a:r>
                        <a:rPr lang="en-US" sz="1000" b="0" i="0" dirty="0">
                          <a:solidFill>
                            <a:schemeClr val="tx1"/>
                          </a:solidFill>
                          <a:latin typeface="+mn-lt"/>
                        </a:rPr>
                        <a:t>)</a:t>
                      </a:r>
                    </a:p>
                  </a:txBody>
                  <a:tcPr>
                    <a:lnL>
                      <a:noFill/>
                    </a:lnL>
                    <a:lnR>
                      <a:noFill/>
                    </a:lnR>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Mitochondrial protonophore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ACC inhibitor</a:t>
                      </a:r>
                    </a:p>
                  </a:txBody>
                  <a:tcPr>
                    <a:lnL>
                      <a:noFill/>
                    </a:lnL>
                    <a:lnR>
                      <a:noFill/>
                    </a:lnR>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Oral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Oral</a:t>
                      </a:r>
                    </a:p>
                  </a:txBody>
                  <a:tcPr>
                    <a:lnL>
                      <a:noFill/>
                    </a:lnL>
                    <a:lnR>
                      <a:noFill/>
                    </a:lnR>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i="0" dirty="0">
                          <a:solidFill>
                            <a:schemeClr val="tx1"/>
                          </a:solidFill>
                          <a:latin typeface="+mn-lt"/>
                        </a:rPr>
                        <a:t>Preclinical studies conducted with </a:t>
                      </a:r>
                      <a:r>
                        <a:rPr lang="en-GB" sz="1000" b="1" i="1" dirty="0">
                          <a:solidFill>
                            <a:schemeClr val="tx1"/>
                          </a:solidFill>
                          <a:latin typeface="+mn-lt"/>
                        </a:rPr>
                        <a:t>db/db</a:t>
                      </a:r>
                      <a:r>
                        <a:rPr lang="en-GB" sz="1000" b="1" i="0" dirty="0">
                          <a:solidFill>
                            <a:schemeClr val="tx1"/>
                          </a:solidFill>
                          <a:latin typeface="+mn-lt"/>
                        </a:rPr>
                        <a:t> mice </a:t>
                      </a:r>
                      <a:r>
                        <a:rPr lang="en-GB" sz="1000" b="0" i="0" dirty="0">
                          <a:solidFill>
                            <a:schemeClr val="tx1"/>
                          </a:solidFill>
                          <a:latin typeface="+mn-lt"/>
                        </a:rPr>
                        <a:t>to assess effects of treatment with TLC-6740, TLC-3595, or semaglutide as monotherapies or as combinations vs. vehicle for 4 weeks (doses undisclosed).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i="0" dirty="0">
                          <a:solidFill>
                            <a:schemeClr val="tx1"/>
                          </a:solidFill>
                          <a:latin typeface="+mn-lt"/>
                        </a:rPr>
                        <a:t>While all 3 active treatment groups lowered fasting blood glucose levels to a similar degree (~40% vs. vehicle), greater reductions were seen with combos of 6740 + 3595, 6740+sema, 3595+sema, and triple therapy (up to ~58% vs. vehicle). Both 6740 and 3595, but not sema, normalized change from treatment baseline in fasting blood glucose to control levels as monotherapies, with similar or greater reductions seen with combinations.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i="0" dirty="0">
                          <a:solidFill>
                            <a:schemeClr val="tx1"/>
                          </a:solidFill>
                          <a:latin typeface="+mn-lt"/>
                        </a:rPr>
                        <a:t>A1c levels were also lowered vs. vehicle either by monotherapies (~15%) or combos (up to ~24%).</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i="0" dirty="0">
                          <a:solidFill>
                            <a:schemeClr val="tx1"/>
                          </a:solidFill>
                          <a:latin typeface="+mn-lt"/>
                        </a:rPr>
                        <a:t>3595+sema and triple combinations </a:t>
                      </a:r>
                      <a:r>
                        <a:rPr lang="en-GB" sz="1000" b="0" i="1" dirty="0">
                          <a:solidFill>
                            <a:schemeClr val="tx1"/>
                          </a:solidFill>
                          <a:latin typeface="+mn-lt"/>
                        </a:rPr>
                        <a:t>“caused negligible weight gain over 4 weeks” </a:t>
                      </a:r>
                      <a:r>
                        <a:rPr lang="en-GB" sz="1000" b="0" i="0" dirty="0">
                          <a:solidFill>
                            <a:schemeClr val="tx1"/>
                          </a:solidFill>
                          <a:latin typeface="+mn-lt"/>
                        </a:rPr>
                        <a:t>(noted but data not shown).</a:t>
                      </a:r>
                      <a:endParaRPr lang="en-GB" sz="1000" b="0" i="1" dirty="0">
                        <a:solidFill>
                          <a:schemeClr val="tx1"/>
                        </a:solidFill>
                        <a:latin typeface="+mn-lt"/>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i="0" dirty="0">
                          <a:solidFill>
                            <a:schemeClr val="tx1"/>
                          </a:solidFill>
                          <a:latin typeface="+mn-lt"/>
                        </a:rPr>
                        <a:t>Oral glucose tolerance tests after 3 weeks of treatment showed 6740 and sema similarly reduced glucose iAUC (~26% vs. vehicle) but not 3595; combos exerted greater lowering (up to ~42%) including 3595+sema.</a:t>
                      </a:r>
                    </a:p>
                  </a:txBody>
                  <a:tcPr>
                    <a:lnL>
                      <a:noFill/>
                    </a:lnL>
                    <a:lnR>
                      <a:noFill/>
                    </a:lnR>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i="0" dirty="0">
                          <a:solidFill>
                            <a:schemeClr val="tx1"/>
                          </a:solidFill>
                          <a:latin typeface="+mn-lt"/>
                        </a:rPr>
                        <a:t>This sequence of preclinical studies showed that TLC-6740 had similar effects on glucose metabolism as semaglutide, and showed TLC-3595 also exerted some benefits, though a triple combination approach appeared to be more efficacious than mono or dual therapies.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i="0" dirty="0">
                          <a:solidFill>
                            <a:schemeClr val="tx1"/>
                          </a:solidFill>
                          <a:latin typeface="+mn-lt"/>
                        </a:rPr>
                        <a:t>Results support further examination of both drugs as potentially beneficial in diabetic patients, with clinical trials ongoing.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i="0" dirty="0">
                          <a:solidFill>
                            <a:schemeClr val="tx1"/>
                          </a:solidFill>
                          <a:latin typeface="+mn-lt"/>
                        </a:rPr>
                        <a:t>OrsoBio completed a $60M Series A funding round last </a:t>
                      </a:r>
                      <a:r>
                        <a:rPr lang="en-GB" sz="1000" b="0" i="0" dirty="0">
                          <a:solidFill>
                            <a:schemeClr val="tx1"/>
                          </a:solidFill>
                          <a:latin typeface="+mn-lt"/>
                          <a:hlinkClick r:id="rId6"/>
                        </a:rPr>
                        <a:t>November</a:t>
                      </a:r>
                      <a:r>
                        <a:rPr lang="en-GB" sz="1000" b="0" i="0" dirty="0">
                          <a:solidFill>
                            <a:schemeClr val="tx1"/>
                          </a:solidFill>
                          <a:latin typeface="+mn-lt"/>
                        </a:rPr>
                        <a:t> which enabled completion of the TLC-6740 Phase I study and plans to advance to Phase II for obesity, as well as preparations for a follow-up Phase II trial for TLC-3595.</a:t>
                      </a:r>
                    </a:p>
                  </a:txBody>
                  <a:tcPr>
                    <a:lnL>
                      <a:noFill/>
                    </a:lnL>
                    <a:lnR>
                      <a:noFill/>
                    </a:lnR>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10003"/>
                  </a:ext>
                </a:extLst>
              </a:tr>
              <a:tr h="0">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Abstract</a:t>
                      </a:r>
                      <a:r>
                        <a:rPr lang="en-US" sz="1000" b="1" strike="noStrike" baseline="0" dirty="0"/>
                        <a:t> </a:t>
                      </a:r>
                      <a:r>
                        <a:rPr lang="en-US" sz="1000" b="0" strike="noStrike" dirty="0">
                          <a:hlinkClick r:id="rId7"/>
                        </a:rPr>
                        <a:t>1637-P</a:t>
                      </a:r>
                      <a:r>
                        <a:rPr lang="en-US" sz="1000" b="0" strike="noStrike" dirty="0"/>
                        <a:t>: </a:t>
                      </a:r>
                      <a:r>
                        <a:rPr lang="en-US" sz="1000" b="0" i="1" kern="1200" dirty="0">
                          <a:solidFill>
                            <a:schemeClr val="tx1"/>
                          </a:solidFill>
                          <a:effectLst/>
                          <a:latin typeface="+mn-lt"/>
                          <a:ea typeface="+mn-ea"/>
                          <a:cs typeface="+mn-cs"/>
                        </a:rPr>
                        <a:t>TLC-6740, a liver-targeted mitochondrial protonophore, increases energy expenditure and lipid utilization in obese mice. </a:t>
                      </a:r>
                      <a:r>
                        <a:rPr lang="en-GB" sz="1000" b="0" i="1" baseline="0" dirty="0"/>
                        <a:t>A. Vijayakumar.</a:t>
                      </a:r>
                      <a:endParaRPr lang="en-US" sz="1000" b="0" i="1" kern="1200" dirty="0">
                        <a:solidFill>
                          <a:schemeClr val="tx1"/>
                        </a:solidFill>
                        <a:effectLst/>
                        <a:latin typeface="+mn-lt"/>
                        <a:ea typeface="+mn-ea"/>
                        <a:cs typeface="+mn-cs"/>
                      </a:endParaRPr>
                    </a:p>
                  </a:txBody>
                  <a:tcPr>
                    <a:lnL>
                      <a:noFill/>
                    </a:lnL>
                    <a:lnR>
                      <a:noFill/>
                    </a:lnR>
                    <a:lnT>
                      <a:noFill/>
                    </a:lnT>
                    <a:lnB>
                      <a:noFill/>
                    </a:lnB>
                    <a:lnTlToBr w="12700" cmpd="sng">
                      <a:noFill/>
                      <a:prstDash val="solid"/>
                    </a:lnTlToBr>
                    <a:lnBlToTr w="12700" cmpd="sng">
                      <a:noFill/>
                      <a:prstDash val="solid"/>
                    </a:lnBlToTr>
                    <a:solidFill>
                      <a:srgbClr val="CCD9E9"/>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tx1"/>
                        </a:solidFill>
                        <a:latin typeface="+mn-lt"/>
                      </a:endParaRPr>
                    </a:p>
                  </a:txBody>
                  <a:tcPr>
                    <a:lnL>
                      <a:noFill/>
                    </a:lnL>
                    <a:lnR>
                      <a:noFill/>
                    </a:lnR>
                    <a:lnTlToBr w="12700" cmpd="sng">
                      <a:noFill/>
                      <a:prstDash val="solid"/>
                    </a:lnTlToBr>
                    <a:lnBlToTr w="12700" cmpd="sng">
                      <a:noFill/>
                      <a:prstDash val="solid"/>
                    </a:lnBlToTr>
                    <a:no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tx1"/>
                        </a:solidFill>
                        <a:latin typeface="+mn-lt"/>
                      </a:endParaRPr>
                    </a:p>
                  </a:txBody>
                  <a:tcPr>
                    <a:lnL>
                      <a:noFill/>
                    </a:lnL>
                    <a:lnR>
                      <a:noFill/>
                    </a:lnR>
                    <a:lnTlToBr w="12700" cmpd="sng">
                      <a:noFill/>
                      <a:prstDash val="solid"/>
                    </a:lnTlToBr>
                    <a:lnBlToTr w="12700" cmpd="sng">
                      <a:noFill/>
                      <a:prstDash val="solid"/>
                    </a:lnBlToTr>
                    <a:no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tx1"/>
                        </a:solidFill>
                        <a:latin typeface="+mn-lt"/>
                      </a:endParaRPr>
                    </a:p>
                  </a:txBody>
                  <a:tcPr>
                    <a:lnL>
                      <a:noFill/>
                    </a:lnL>
                    <a:lnR>
                      <a:noFill/>
                    </a:lnR>
                    <a:lnTlToBr w="12700" cmpd="sng">
                      <a:noFill/>
                      <a:prstDash val="solid"/>
                    </a:lnTlToBr>
                    <a:lnBlToTr w="12700" cmpd="sng">
                      <a:noFill/>
                      <a:prstDash val="solid"/>
                    </a:lnBlToTr>
                    <a:noFill/>
                  </a:tcPr>
                </a:tc>
                <a:tc hMerge="1">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0" dirty="0">
                        <a:solidFill>
                          <a:schemeClr val="tx1"/>
                        </a:solidFill>
                        <a:latin typeface="+mn-lt"/>
                      </a:endParaRPr>
                    </a:p>
                  </a:txBody>
                  <a:tcPr>
                    <a:lnL>
                      <a:noFill/>
                    </a:lnL>
                    <a:lnR>
                      <a:noFill/>
                    </a:lnR>
                    <a:lnTlToBr w="12700" cmpd="sng">
                      <a:noFill/>
                      <a:prstDash val="solid"/>
                    </a:lnTlToBr>
                    <a:lnBlToTr w="12700" cmpd="sng">
                      <a:noFill/>
                      <a:prstDash val="solid"/>
                    </a:lnBlToTr>
                    <a:solidFill>
                      <a:srgbClr val="FEF4EC"/>
                    </a:solidFill>
                  </a:tcPr>
                </a:tc>
                <a:tc hMerge="1">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0" dirty="0">
                        <a:solidFill>
                          <a:schemeClr val="tx1"/>
                        </a:solidFill>
                        <a:latin typeface="+mn-lt"/>
                      </a:endParaRPr>
                    </a:p>
                  </a:txBody>
                  <a:tcPr>
                    <a:lnL>
                      <a:noFill/>
                    </a:lnL>
                    <a:lnR>
                      <a:noFill/>
                    </a:lnR>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1599461279"/>
                  </a:ext>
                </a:extLst>
              </a:tr>
              <a:tr h="11887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TLC-6740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hlinkClick r:id="rId3"/>
                        </a:rPr>
                        <a:t>OrsoBio</a:t>
                      </a:r>
                      <a:endParaRPr lang="en-US" sz="1000" b="0" i="0" dirty="0">
                        <a:solidFill>
                          <a:schemeClr val="tx1"/>
                        </a:solidFill>
                        <a:latin typeface="+mn-lt"/>
                      </a:endParaRPr>
                    </a:p>
                  </a:txBody>
                  <a:tcPr>
                    <a:lnL>
                      <a:noFill/>
                    </a:lnL>
                    <a:lnR>
                      <a:noFill/>
                    </a:lnR>
                    <a:lnT>
                      <a:noFill/>
                    </a:lnT>
                    <a:lnB>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Phase 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a:t>
                      </a:r>
                      <a:r>
                        <a:rPr lang="en-US" sz="1000" b="0" i="0" dirty="0">
                          <a:solidFill>
                            <a:schemeClr val="tx1"/>
                          </a:solidFill>
                          <a:latin typeface="+mn-lt"/>
                          <a:hlinkClick r:id="rId4"/>
                        </a:rPr>
                        <a:t>NCT05822544</a:t>
                      </a:r>
                      <a:r>
                        <a:rPr lang="en-US" sz="1000" b="0" i="0" dirty="0">
                          <a:solidFill>
                            <a:schemeClr val="tx1"/>
                          </a:solidFill>
                          <a:latin typeface="+mn-lt"/>
                        </a:rPr>
                        <a:t>)</a:t>
                      </a:r>
                    </a:p>
                  </a:txBody>
                  <a:tcPr>
                    <a:lnL>
                      <a:noFill/>
                    </a:lnL>
                    <a:lnR>
                      <a:noFill/>
                    </a:lnR>
                    <a:lnT>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Mitochondrial protonophore</a:t>
                      </a:r>
                    </a:p>
                  </a:txBody>
                  <a:tcPr>
                    <a:lnL>
                      <a:noFill/>
                    </a:lnL>
                    <a:lnR>
                      <a:noFill/>
                    </a:lnR>
                    <a:lnT>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Oral</a:t>
                      </a:r>
                    </a:p>
                  </a:txBody>
                  <a:tcPr>
                    <a:lnL>
                      <a:noFill/>
                    </a:lnL>
                    <a:lnR>
                      <a:noFill/>
                    </a:lnR>
                    <a:lnT>
                      <a:noFill/>
                    </a:lnT>
                    <a:lnB w="12700" cmpd="sng">
                      <a:noFill/>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dirty="0">
                          <a:solidFill>
                            <a:schemeClr val="tx1"/>
                          </a:solidFill>
                          <a:latin typeface="+mn-lt"/>
                        </a:rPr>
                        <a:t>In a follow-up to the poster above, </a:t>
                      </a:r>
                      <a:r>
                        <a:rPr lang="en-US" sz="1000" b="1" i="0" dirty="0">
                          <a:solidFill>
                            <a:schemeClr val="tx1"/>
                          </a:solidFill>
                          <a:latin typeface="+mn-lt"/>
                        </a:rPr>
                        <a:t>diet-induced obesity (DIO) mice </a:t>
                      </a:r>
                      <a:r>
                        <a:rPr lang="en-US" sz="1000" b="0" i="0" dirty="0">
                          <a:solidFill>
                            <a:schemeClr val="tx1"/>
                          </a:solidFill>
                          <a:latin typeface="+mn-lt"/>
                        </a:rPr>
                        <a:t>were used to probe whether weight loss observed with TLC-6740 treatment was due to increased energy expenditure or change in energy intake; mice received TLC-6740 (dose undisclosed) for 8-9 days and were monitored continuously.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dirty="0">
                          <a:solidFill>
                            <a:schemeClr val="tx1"/>
                          </a:solidFill>
                          <a:latin typeface="+mn-lt"/>
                        </a:rPr>
                        <a:t>6740 rapidly increased energy expenditure by 20% vs. baseline or vehicle within 1 hour of 1 dose, but energy intake was unaffected, resulting in negative energy balance.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dirty="0">
                          <a:solidFill>
                            <a:schemeClr val="tx1"/>
                          </a:solidFill>
                          <a:latin typeface="+mn-lt"/>
                        </a:rPr>
                        <a:t>Repeated doses resulted in weight loss &gt;15% from baseline and reductions in respiratory exchange ratio (RER=V</a:t>
                      </a:r>
                      <a:r>
                        <a:rPr lang="en-US" sz="1000" b="0" i="0" baseline="-25000" dirty="0">
                          <a:solidFill>
                            <a:schemeClr val="tx1"/>
                          </a:solidFill>
                          <a:latin typeface="+mn-lt"/>
                        </a:rPr>
                        <a:t>CO2</a:t>
                      </a:r>
                      <a:r>
                        <a:rPr lang="en-US" sz="1000" b="0" i="0" dirty="0">
                          <a:solidFill>
                            <a:schemeClr val="tx1"/>
                          </a:solidFill>
                          <a:latin typeface="+mn-lt"/>
                        </a:rPr>
                        <a:t>/V</a:t>
                      </a:r>
                      <a:r>
                        <a:rPr lang="en-US" sz="1000" b="0" i="0" baseline="-25000" dirty="0">
                          <a:solidFill>
                            <a:schemeClr val="tx1"/>
                          </a:solidFill>
                          <a:latin typeface="+mn-lt"/>
                        </a:rPr>
                        <a:t>O2</a:t>
                      </a:r>
                      <a:r>
                        <a:rPr lang="en-US" sz="1000" b="0" i="0" dirty="0">
                          <a:solidFill>
                            <a:schemeClr val="tx1"/>
                          </a:solidFill>
                          <a:latin typeface="+mn-lt"/>
                        </a:rPr>
                        <a:t>).</a:t>
                      </a:r>
                    </a:p>
                  </a:txBody>
                  <a:tcPr>
                    <a:lnL>
                      <a:noFill/>
                    </a:lnL>
                    <a:lnR>
                      <a:noFill/>
                    </a:lnR>
                    <a:lnT>
                      <a:noFill/>
                    </a:lnT>
                    <a:lnB w="12700" cmpd="sng">
                      <a:noFill/>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dirty="0">
                          <a:solidFill>
                            <a:schemeClr val="tx1"/>
                          </a:solidFill>
                          <a:latin typeface="+mn-lt"/>
                        </a:rPr>
                        <a:t>These preclinical mechanistic data support proof-of-principle now demonstrated in the Phase I study of TLC-6740, as summarized in ADA 2024 Poster 1886-LB (see next slide). Observing increased energy expenditure and reduced RER (a proxy for increased lipid oxidation) rather than reduced energy intake bodes well for human weight loss studies.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dirty="0">
                          <a:solidFill>
                            <a:schemeClr val="tx1"/>
                          </a:solidFill>
                          <a:latin typeface="+mn-lt"/>
                        </a:rPr>
                        <a:t>This poster also noted the possible benefits of combination therapy with incretins.</a:t>
                      </a:r>
                    </a:p>
                  </a:txBody>
                  <a:tcPr>
                    <a:lnL>
                      <a:noFill/>
                    </a:lnL>
                    <a:lnR>
                      <a:noFill/>
                    </a:lnR>
                    <a:lnT>
                      <a:noFill/>
                    </a:lnT>
                    <a:lnB w="12700" cmpd="sng">
                      <a:noFill/>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3858988433"/>
                  </a:ext>
                </a:extLst>
              </a:tr>
            </a:tbl>
          </a:graphicData>
        </a:graphic>
      </p:graphicFrame>
    </p:spTree>
    <p:extLst>
      <p:ext uri="{BB962C8B-B14F-4D97-AF65-F5344CB8AC3E}">
        <p14:creationId xmlns:p14="http://schemas.microsoft.com/office/powerpoint/2010/main" val="332603199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Other: TERN-501, additive loss of fat mass with GLP-1 with preservation of lean mass</a:t>
            </a:r>
          </a:p>
        </p:txBody>
      </p:sp>
      <p:graphicFrame>
        <p:nvGraphicFramePr>
          <p:cNvPr id="4" name="Table 3"/>
          <p:cNvGraphicFramePr>
            <a:graphicFrameLocks noGrp="1"/>
          </p:cNvGraphicFramePr>
          <p:nvPr>
            <p:extLst>
              <p:ext uri="{D42A27DB-BD31-4B8C-83A1-F6EECF244321}">
                <p14:modId xmlns:p14="http://schemas.microsoft.com/office/powerpoint/2010/main" val="1641758957"/>
              </p:ext>
            </p:extLst>
          </p:nvPr>
        </p:nvGraphicFramePr>
        <p:xfrm>
          <a:off x="382577" y="914400"/>
          <a:ext cx="11430001" cy="3151632"/>
        </p:xfrm>
        <a:graphic>
          <a:graphicData uri="http://schemas.openxmlformats.org/drawingml/2006/table">
            <a:tbl>
              <a:tblPr firstRow="1" bandRow="1">
                <a:tableStyleId>{C083E6E3-FA7D-4D7B-A595-EF9225AFEA82}</a:tableStyleId>
              </a:tblPr>
              <a:tblGrid>
                <a:gridCol w="3947376">
                  <a:extLst>
                    <a:ext uri="{9D8B030D-6E8A-4147-A177-3AD203B41FA5}">
                      <a16:colId xmlns:a16="http://schemas.microsoft.com/office/drawing/2014/main" val="20000"/>
                    </a:ext>
                  </a:extLst>
                </a:gridCol>
                <a:gridCol w="4739426">
                  <a:extLst>
                    <a:ext uri="{9D8B030D-6E8A-4147-A177-3AD203B41FA5}">
                      <a16:colId xmlns:a16="http://schemas.microsoft.com/office/drawing/2014/main" val="3359508155"/>
                    </a:ext>
                  </a:extLst>
                </a:gridCol>
                <a:gridCol w="2743199">
                  <a:extLst>
                    <a:ext uri="{9D8B030D-6E8A-4147-A177-3AD203B41FA5}">
                      <a16:colId xmlns:a16="http://schemas.microsoft.com/office/drawing/2014/main" val="650864431"/>
                    </a:ext>
                  </a:extLst>
                </a:gridCol>
              </a:tblGrid>
              <a:tr h="151832">
                <a:tc gridSpan="3">
                  <a:txBody>
                    <a:bodyPr/>
                    <a:lstStyle/>
                    <a:p>
                      <a:r>
                        <a:rPr lang="en-US" sz="1000" dirty="0"/>
                        <a:t>Abstract</a:t>
                      </a:r>
                      <a:r>
                        <a:rPr lang="en-US" sz="1000" baseline="0" dirty="0"/>
                        <a:t> </a:t>
                      </a:r>
                      <a:r>
                        <a:rPr lang="en-US" sz="1000" b="0" baseline="0" dirty="0">
                          <a:hlinkClick r:id="rId2"/>
                        </a:rPr>
                        <a:t>760-P</a:t>
                      </a:r>
                      <a:r>
                        <a:rPr lang="en-US" sz="1000" b="0" baseline="0" dirty="0"/>
                        <a:t>: </a:t>
                      </a:r>
                      <a:r>
                        <a:rPr lang="en-US" sz="1000" b="0" i="1" baseline="0" dirty="0"/>
                        <a:t>TERN-501 enhances weight loss efficacy of a GLP-1 agonist in obese mice via increased fat mass loss without additional loss of lean mass. C.Jones.</a:t>
                      </a:r>
                      <a:endParaRPr lang="en-US" sz="1000" b="0" i="1" dirty="0"/>
                    </a:p>
                  </a:txBody>
                  <a:tcPr>
                    <a:lnL>
                      <a:noFill/>
                    </a:lnL>
                    <a:lnR>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US"/>
                    </a:p>
                  </a:txBody>
                  <a:tcPr/>
                </a:tc>
                <a:tc hMerge="1">
                  <a:txBody>
                    <a:bodyPr/>
                    <a:lstStyle/>
                    <a:p>
                      <a:endParaRPr lang="en-US" sz="1000" b="0" dirty="0"/>
                    </a:p>
                  </a:txBody>
                  <a:tcPr>
                    <a:lnL>
                      <a:noFill/>
                    </a:lnL>
                    <a:lnR>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0"/>
                  </a:ext>
                </a:extLst>
              </a:tr>
              <a:tr h="419548">
                <a:tc gridSpan="2">
                  <a:txBody>
                    <a:bodyPr/>
                    <a:lstStyle/>
                    <a:p>
                      <a:r>
                        <a:rPr lang="en-US" sz="1000" b="1" dirty="0"/>
                        <a:t>Methods</a:t>
                      </a:r>
                      <a:r>
                        <a:rPr lang="en-US" sz="1000" b="0" dirty="0"/>
                        <a:t>: </a:t>
                      </a:r>
                      <a:r>
                        <a:rPr lang="en-US" sz="1000" b="1" dirty="0"/>
                        <a:t>DIO mice</a:t>
                      </a:r>
                      <a:r>
                        <a:rPr lang="en-US" sz="1000" b="0" dirty="0"/>
                        <a:t> received TERN-501 (oral 6mg/kg QD) ± semaglutide (SC 30nmol/kg QD) vs. semaglutide (SC 30nmol/kg QD) vs. tirzepatide (SC 30nmol/kg QD) vs. vehicle vs. lean control for 42 days</a:t>
                      </a:r>
                    </a:p>
                    <a:p>
                      <a:r>
                        <a:rPr lang="en-US" sz="1000" b="1" baseline="0" dirty="0"/>
                        <a:t>Results</a:t>
                      </a:r>
                      <a:r>
                        <a:rPr lang="en-US" sz="1000" b="0" baseline="0" dirty="0"/>
                        <a:t>: </a:t>
                      </a:r>
                    </a:p>
                  </a:txBody>
                  <a:tcPr marT="27432" marB="27432">
                    <a:lnT w="12700" cmpd="sng">
                      <a:noFill/>
                    </a:lnT>
                    <a:lnB w="12700" cap="flat" cmpd="sng" algn="ctr">
                      <a:noFill/>
                      <a:prstDash val="solid"/>
                      <a:round/>
                      <a:headEnd type="none" w="med" len="med"/>
                      <a:tailEnd type="none" w="med" len="med"/>
                    </a:lnB>
                    <a:noFill/>
                  </a:tcPr>
                </a:tc>
                <a:tc hMerge="1">
                  <a:txBody>
                    <a:bodyPr/>
                    <a:lstStyle/>
                    <a:p>
                      <a:endParaRPr lang="en-US"/>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CVrg Implications</a:t>
                      </a:r>
                      <a:r>
                        <a:rPr lang="en-US" sz="1000" b="0" dirty="0"/>
                        <a:t>: TERN-501 is a THR</a:t>
                      </a:r>
                      <a:r>
                        <a:rPr lang="el-GR" sz="1000" b="0" dirty="0"/>
                        <a:t>β</a:t>
                      </a:r>
                      <a:r>
                        <a:rPr lang="en-US" sz="1000" b="0" dirty="0"/>
                        <a:t> agonist that was in Phase II development for the treatment of MASH with </a:t>
                      </a:r>
                      <a:r>
                        <a:rPr lang="en-US" sz="1000" b="0" dirty="0">
                          <a:hlinkClick r:id="rId3"/>
                        </a:rPr>
                        <a:t>Terns</a:t>
                      </a:r>
                      <a:r>
                        <a:rPr lang="en-US" sz="1000" b="0" dirty="0"/>
                        <a:t>. These preclinical data showed additive weight loss efficacy of a GLP-1 agonist when adding TERN-501 likely due to metabolic adaptation by preservation of lean mass and normalization of resting energy expenditure. Terns paused their MASH program earlier this year to focus on obesity, the Company also has oral GLP-1 agonist TERN-601 in Phase I development; data are expected in 2H 2024.</a:t>
                      </a:r>
                    </a:p>
                  </a:txBody>
                  <a:tcPr marT="27432" marB="27432">
                    <a:lnT w="12700" cmpd="sng">
                      <a:noFill/>
                    </a:lnT>
                    <a:lnB w="12700" cap="flat" cmpd="sng" algn="ctr">
                      <a:noFill/>
                      <a:prstDash val="solid"/>
                      <a:round/>
                      <a:headEnd type="none" w="med" len="med"/>
                      <a:tailEnd type="none" w="med" len="med"/>
                    </a:lnB>
                    <a:solidFill>
                      <a:srgbClr val="FEF4EC"/>
                    </a:solidFill>
                  </a:tcPr>
                </a:tc>
                <a:extLst>
                  <a:ext uri="{0D108BD9-81ED-4DB2-BD59-A6C34878D82A}">
                    <a16:rowId xmlns:a16="http://schemas.microsoft.com/office/drawing/2014/main" val="3649007322"/>
                  </a:ext>
                </a:extLst>
              </a:tr>
              <a:tr h="1126684">
                <a:tc>
                  <a:txBody>
                    <a:bodyPr/>
                    <a:lstStyle/>
                    <a:p>
                      <a:pPr marL="171450" indent="-171450">
                        <a:buFont typeface="Arial" panose="020B0604020202020204" pitchFamily="34" charset="0"/>
                        <a:buChar char="•"/>
                      </a:pPr>
                      <a:r>
                        <a:rPr lang="en-US" sz="1000" b="0" baseline="0" dirty="0"/>
                        <a:t>Semaglutide and tirzepatide elicited significant weight loss vs. vehicle, and while TERN-501 alone did not impact weight, TERN-501 + semaglutide combination elicited greater weight loss compared to sema alone (see table).</a:t>
                      </a:r>
                    </a:p>
                    <a:p>
                      <a:pPr marL="171450" indent="-171450">
                        <a:buFont typeface="Arial" panose="020B0604020202020204" pitchFamily="34" charset="0"/>
                        <a:buChar char="•"/>
                      </a:pPr>
                      <a:r>
                        <a:rPr lang="en-US" sz="1000" b="0" baseline="0" dirty="0"/>
                        <a:t>Similarly, TERN-501 + sema induced greater loss of fat mass vs. sema alone but did not impact lean mass.</a:t>
                      </a:r>
                    </a:p>
                    <a:p>
                      <a:pPr marL="171450" indent="-171450">
                        <a:buFont typeface="Arial" panose="020B0604020202020204" pitchFamily="34" charset="0"/>
                        <a:buChar char="•"/>
                      </a:pPr>
                      <a:r>
                        <a:rPr lang="en-US" sz="1000" b="0" baseline="0" dirty="0"/>
                        <a:t>Increase in weight loss was not driven by reduction in food intake since mice on TERN-501 alone and in combination with sema had greater food intake vs. vehicle and both semaglutide and tirzepatide.</a:t>
                      </a:r>
                    </a:p>
                  </a:txBody>
                  <a:tcPr marT="27432" marB="27432">
                    <a:lnT w="12700" cmpd="sng">
                      <a:noFill/>
                    </a:lnT>
                    <a:lnB w="12700" cap="flat" cmpd="sng" algn="ctr">
                      <a:noFill/>
                      <a:prstDash val="solid"/>
                      <a:round/>
                      <a:headEnd type="none" w="med" len="med"/>
                      <a:tailEnd type="none" w="med" len="med"/>
                    </a:lnB>
                    <a:noFill/>
                  </a:tcPr>
                </a:tc>
                <a:tc>
                  <a:txBody>
                    <a:bodyPr/>
                    <a:lstStyle/>
                    <a:p>
                      <a:pPr marL="171450" indent="-171450">
                        <a:buFont typeface="Arial" panose="020B0604020202020204" pitchFamily="34" charset="0"/>
                        <a:buChar char="•"/>
                      </a:pPr>
                      <a:endParaRPr lang="en-US" sz="1000" b="0" baseline="0" dirty="0"/>
                    </a:p>
                  </a:txBody>
                  <a:tcPr marT="27432" marB="27432">
                    <a:lnT w="12700" cmpd="sng">
                      <a:noFill/>
                    </a:lnT>
                    <a:lnB w="12700" cap="flat" cmpd="sng" algn="ctr">
                      <a:noFill/>
                      <a:prstDash val="solid"/>
                      <a:round/>
                      <a:headEnd type="none" w="med" len="med"/>
                      <a:tailEnd type="none" w="med" len="med"/>
                    </a:lnB>
                    <a:noFill/>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marT="27432" marB="27432">
                    <a:lnT w="12700" cmpd="sng">
                      <a:noFill/>
                    </a:lnT>
                    <a:lnB w="12700" cap="flat" cmpd="sng" algn="ctr">
                      <a:noFill/>
                      <a:prstDash val="solid"/>
                      <a:round/>
                      <a:headEnd type="none" w="med" len="med"/>
                      <a:tailEnd type="none" w="med" len="med"/>
                    </a:lnB>
                    <a:solidFill>
                      <a:srgbClr val="FEF4EC"/>
                    </a:solidFill>
                  </a:tcPr>
                </a:tc>
                <a:extLst>
                  <a:ext uri="{0D108BD9-81ED-4DB2-BD59-A6C34878D82A}">
                    <a16:rowId xmlns:a16="http://schemas.microsoft.com/office/drawing/2014/main" val="1588930310"/>
                  </a:ext>
                </a:extLst>
              </a:tr>
              <a:tr h="548640">
                <a:tc gridSpan="2">
                  <a:txBody>
                    <a:bodyPr/>
                    <a:lstStyle/>
                    <a:p>
                      <a:pPr marL="171450" indent="-171450">
                        <a:buFont typeface="Arial" panose="020B0604020202020204" pitchFamily="34" charset="0"/>
                        <a:buChar char="•"/>
                      </a:pPr>
                      <a:r>
                        <a:rPr lang="en-US" sz="1000" b="0" baseline="0" dirty="0"/>
                        <a:t>The additive effect of TERN-501 on semaglutide induced weight loss was greater in animals with higher body weight at baseline.</a:t>
                      </a:r>
                    </a:p>
                    <a:p>
                      <a:pPr marL="171450" indent="-171450">
                        <a:buFont typeface="Arial" panose="020B0604020202020204" pitchFamily="34" charset="0"/>
                        <a:buChar char="•"/>
                      </a:pPr>
                      <a:r>
                        <a:rPr lang="en-US" sz="1000" b="0" baseline="0" dirty="0"/>
                        <a:t>Resting energy expenditure was reduced with both semaglutide and tirzepatide, whereas TERN-501 alone increased energy expenditure and combination with sema mitigated the sema induced decrease.</a:t>
                      </a:r>
                    </a:p>
                    <a:p>
                      <a:pPr marL="171450" indent="-171450">
                        <a:buFont typeface="Arial" panose="020B0604020202020204" pitchFamily="34" charset="0"/>
                        <a:buChar char="•"/>
                      </a:pPr>
                      <a:r>
                        <a:rPr lang="en-US" sz="1000" b="0" baseline="0" dirty="0"/>
                        <a:t>UCP-1 expression was reduced by HFD and while semaglutide and tirzepatide showed no impact, TERN-501 alone and in combination with sema showed partial recovery of UCP-1 expression.</a:t>
                      </a:r>
                    </a:p>
                  </a:txBody>
                  <a:tcPr marT="27432" marB="27432">
                    <a:lnT w="12700" cmpd="sng">
                      <a:noFill/>
                    </a:lnT>
                    <a:lnB w="12700" cap="flat" cmpd="sng" algn="ctr">
                      <a:noFill/>
                      <a:prstDash val="solid"/>
                      <a:round/>
                      <a:headEnd type="none" w="med" len="med"/>
                      <a:tailEnd type="none" w="med" len="med"/>
                    </a:lnB>
                    <a:noFill/>
                  </a:tcPr>
                </a:tc>
                <a:tc hMerge="1">
                  <a:txBody>
                    <a:bodyPr/>
                    <a:lstStyle/>
                    <a:p>
                      <a:pPr marL="171450" indent="-171450">
                        <a:buFont typeface="Arial" panose="020B0604020202020204" pitchFamily="34" charset="0"/>
                        <a:buChar char="•"/>
                      </a:pPr>
                      <a:endParaRPr lang="en-US" sz="1000" b="0" baseline="0" dirty="0"/>
                    </a:p>
                  </a:txBody>
                  <a:tcPr marT="27432" marB="27432">
                    <a:lnT w="12700" cmpd="sng">
                      <a:noFill/>
                    </a:lnT>
                    <a:lnB w="12700" cap="flat" cmpd="sng" algn="ctr">
                      <a:no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marT="27432" marB="27432">
                    <a:lnT w="12700" cmpd="sng">
                      <a:noFill/>
                    </a:lnT>
                    <a:lnB w="12700" cap="flat" cmpd="sng" algn="ctr">
                      <a:noFill/>
                      <a:prstDash val="solid"/>
                      <a:round/>
                      <a:headEnd type="none" w="med" len="med"/>
                      <a:tailEnd type="none" w="med" len="med"/>
                    </a:lnB>
                    <a:solidFill>
                      <a:srgbClr val="FEF4EC"/>
                    </a:solidFill>
                  </a:tcPr>
                </a:tc>
                <a:extLst>
                  <a:ext uri="{0D108BD9-81ED-4DB2-BD59-A6C34878D82A}">
                    <a16:rowId xmlns:a16="http://schemas.microsoft.com/office/drawing/2014/main" val="2623358666"/>
                  </a:ext>
                </a:extLst>
              </a:tr>
            </a:tbl>
          </a:graphicData>
        </a:graphic>
      </p:graphicFrame>
      <p:graphicFrame>
        <p:nvGraphicFramePr>
          <p:cNvPr id="5" name="Table 4">
            <a:extLst>
              <a:ext uri="{FF2B5EF4-FFF2-40B4-BE49-F238E27FC236}">
                <a16:creationId xmlns:a16="http://schemas.microsoft.com/office/drawing/2014/main" id="{2E70A25F-F3A6-3B97-1C51-72DF0C37F5D9}"/>
              </a:ext>
            </a:extLst>
          </p:cNvPr>
          <p:cNvGraphicFramePr>
            <a:graphicFrameLocks noGrp="1"/>
          </p:cNvGraphicFramePr>
          <p:nvPr/>
        </p:nvGraphicFramePr>
        <p:xfrm>
          <a:off x="4231940" y="1949196"/>
          <a:ext cx="4773930" cy="1082040"/>
        </p:xfrm>
        <a:graphic>
          <a:graphicData uri="http://schemas.openxmlformats.org/drawingml/2006/table">
            <a:tbl>
              <a:tblPr firstRow="1" bandRow="1">
                <a:tableStyleId>{C083E6E3-FA7D-4D7B-A595-EF9225AFEA82}</a:tableStyleId>
              </a:tblPr>
              <a:tblGrid>
                <a:gridCol w="1059180">
                  <a:extLst>
                    <a:ext uri="{9D8B030D-6E8A-4147-A177-3AD203B41FA5}">
                      <a16:colId xmlns:a16="http://schemas.microsoft.com/office/drawing/2014/main" val="20000"/>
                    </a:ext>
                  </a:extLst>
                </a:gridCol>
                <a:gridCol w="754380">
                  <a:extLst>
                    <a:ext uri="{9D8B030D-6E8A-4147-A177-3AD203B41FA5}">
                      <a16:colId xmlns:a16="http://schemas.microsoft.com/office/drawing/2014/main" val="20001"/>
                    </a:ext>
                  </a:extLst>
                </a:gridCol>
                <a:gridCol w="557530">
                  <a:extLst>
                    <a:ext uri="{9D8B030D-6E8A-4147-A177-3AD203B41FA5}">
                      <a16:colId xmlns:a16="http://schemas.microsoft.com/office/drawing/2014/main" val="20002"/>
                    </a:ext>
                  </a:extLst>
                </a:gridCol>
                <a:gridCol w="786130">
                  <a:extLst>
                    <a:ext uri="{9D8B030D-6E8A-4147-A177-3AD203B41FA5}">
                      <a16:colId xmlns:a16="http://schemas.microsoft.com/office/drawing/2014/main" val="20003"/>
                    </a:ext>
                  </a:extLst>
                </a:gridCol>
                <a:gridCol w="557530">
                  <a:extLst>
                    <a:ext uri="{9D8B030D-6E8A-4147-A177-3AD203B41FA5}">
                      <a16:colId xmlns:a16="http://schemas.microsoft.com/office/drawing/2014/main" val="20004"/>
                    </a:ext>
                  </a:extLst>
                </a:gridCol>
                <a:gridCol w="601980">
                  <a:extLst>
                    <a:ext uri="{9D8B030D-6E8A-4147-A177-3AD203B41FA5}">
                      <a16:colId xmlns:a16="http://schemas.microsoft.com/office/drawing/2014/main" val="220122955"/>
                    </a:ext>
                  </a:extLst>
                </a:gridCol>
                <a:gridCol w="457200">
                  <a:extLst>
                    <a:ext uri="{9D8B030D-6E8A-4147-A177-3AD203B41FA5}">
                      <a16:colId xmlns:a16="http://schemas.microsoft.com/office/drawing/2014/main" val="3126877475"/>
                    </a:ext>
                  </a:extLst>
                </a:gridCol>
              </a:tblGrid>
              <a:tr h="0">
                <a:tc>
                  <a:txBody>
                    <a:bodyPr/>
                    <a:lstStyle/>
                    <a:p>
                      <a:r>
                        <a:rPr lang="en-US" sz="900" dirty="0"/>
                        <a:t>At 42 days</a:t>
                      </a:r>
                    </a:p>
                  </a:txBody>
                  <a:tcPr marT="27432" marB="27432" anchor="ctr"/>
                </a:tc>
                <a:tc>
                  <a:txBody>
                    <a:bodyPr/>
                    <a:lstStyle/>
                    <a:p>
                      <a:pPr algn="ctr"/>
                      <a:r>
                        <a:rPr lang="en-US" sz="900" dirty="0"/>
                        <a:t>TERN-501</a:t>
                      </a:r>
                    </a:p>
                  </a:txBody>
                  <a:tcPr marT="27432" marB="27432" anchor="ctr"/>
                </a:tc>
                <a:tc>
                  <a:txBody>
                    <a:bodyPr/>
                    <a:lstStyle/>
                    <a:p>
                      <a:pPr algn="ctr"/>
                      <a:r>
                        <a:rPr lang="en-US" sz="900" dirty="0"/>
                        <a:t>sema</a:t>
                      </a:r>
                    </a:p>
                  </a:txBody>
                  <a:tcPr marT="27432" marB="2743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TERN-501 </a:t>
                      </a:r>
                      <a:br>
                        <a:rPr lang="en-US" sz="900" dirty="0"/>
                      </a:br>
                      <a:r>
                        <a:rPr lang="en-US" sz="900" dirty="0"/>
                        <a:t>+ sema</a:t>
                      </a:r>
                    </a:p>
                  </a:txBody>
                  <a:tcPr marT="27432" marB="27432" anchor="ctr"/>
                </a:tc>
                <a:tc>
                  <a:txBody>
                    <a:bodyPr/>
                    <a:lstStyle/>
                    <a:p>
                      <a:pPr algn="ctr"/>
                      <a:r>
                        <a:rPr lang="en-US" sz="900" dirty="0"/>
                        <a:t>TZP</a:t>
                      </a:r>
                    </a:p>
                  </a:txBody>
                  <a:tcPr marT="27432" marB="27432" anchor="ctr"/>
                </a:tc>
                <a:tc>
                  <a:txBody>
                    <a:bodyPr/>
                    <a:lstStyle/>
                    <a:p>
                      <a:pPr algn="ctr"/>
                      <a:r>
                        <a:rPr lang="en-US" sz="900" dirty="0"/>
                        <a:t>vehicle</a:t>
                      </a:r>
                    </a:p>
                  </a:txBody>
                  <a:tcPr marT="27432" marB="27432" anchor="ctr"/>
                </a:tc>
                <a:tc>
                  <a:txBody>
                    <a:bodyPr/>
                    <a:lstStyle/>
                    <a:p>
                      <a:pPr algn="ctr"/>
                      <a:r>
                        <a:rPr lang="en-US" sz="900" dirty="0"/>
                        <a:t>lean</a:t>
                      </a:r>
                    </a:p>
                  </a:txBody>
                  <a:tcPr marT="27432" marB="27432" anchor="ctr"/>
                </a:tc>
                <a:extLst>
                  <a:ext uri="{0D108BD9-81ED-4DB2-BD59-A6C34878D82A}">
                    <a16:rowId xmlns:a16="http://schemas.microsoft.com/office/drawing/2014/main" val="10000"/>
                  </a:ext>
                </a:extLst>
              </a:tr>
              <a:tr h="0">
                <a:tc>
                  <a:txBody>
                    <a:bodyPr/>
                    <a:lstStyle/>
                    <a:p>
                      <a:r>
                        <a:rPr lang="el-GR" sz="900" dirty="0"/>
                        <a:t>Δ</a:t>
                      </a:r>
                      <a:r>
                        <a:rPr lang="en-US" sz="900" dirty="0"/>
                        <a:t>BW (%)</a:t>
                      </a:r>
                    </a:p>
                  </a:txBody>
                  <a:tcPr marT="27432" marB="27432" anchor="ctr"/>
                </a:tc>
                <a:tc>
                  <a:txBody>
                    <a:bodyPr/>
                    <a:lstStyle/>
                    <a:p>
                      <a:pPr algn="ctr"/>
                      <a:r>
                        <a:rPr lang="en-US" sz="900" dirty="0"/>
                        <a:t>-2</a:t>
                      </a:r>
                    </a:p>
                  </a:txBody>
                  <a:tcPr marT="27432" marB="27432" anchor="ctr"/>
                </a:tc>
                <a:tc>
                  <a:txBody>
                    <a:bodyPr/>
                    <a:lstStyle/>
                    <a:p>
                      <a:pPr algn="ctr"/>
                      <a:r>
                        <a:rPr lang="en-US" sz="900" dirty="0"/>
                        <a:t>-26*</a:t>
                      </a:r>
                    </a:p>
                  </a:txBody>
                  <a:tcPr marT="27432" marB="27432" anchor="ctr"/>
                </a:tc>
                <a:tc>
                  <a:txBody>
                    <a:bodyPr/>
                    <a:lstStyle/>
                    <a:p>
                      <a:pPr algn="ctr"/>
                      <a:r>
                        <a:rPr lang="en-US" sz="900" dirty="0"/>
                        <a:t>-33*</a:t>
                      </a:r>
                    </a:p>
                  </a:txBody>
                  <a:tcPr marT="27432" marB="27432" anchor="ctr"/>
                </a:tc>
                <a:tc>
                  <a:txBody>
                    <a:bodyPr/>
                    <a:lstStyle/>
                    <a:p>
                      <a:pPr algn="ctr"/>
                      <a:r>
                        <a:rPr lang="en-US" sz="900" dirty="0"/>
                        <a:t>-35*</a:t>
                      </a:r>
                    </a:p>
                  </a:txBody>
                  <a:tcPr marT="27432" marB="27432" anchor="ctr"/>
                </a:tc>
                <a:tc>
                  <a:txBody>
                    <a:bodyPr/>
                    <a:lstStyle/>
                    <a:p>
                      <a:pPr algn="ctr"/>
                      <a:r>
                        <a:rPr lang="en-US" sz="900" dirty="0"/>
                        <a:t>+1</a:t>
                      </a:r>
                    </a:p>
                  </a:txBody>
                  <a:tcPr marT="27432" marB="27432" anchor="ctr"/>
                </a:tc>
                <a:tc>
                  <a:txBody>
                    <a:bodyPr/>
                    <a:lstStyle/>
                    <a:p>
                      <a:pPr algn="ctr"/>
                      <a:r>
                        <a:rPr lang="en-US" sz="900" dirty="0"/>
                        <a:t>-4</a:t>
                      </a:r>
                    </a:p>
                  </a:txBody>
                  <a:tcPr marT="27432" marB="27432" anchor="ctr"/>
                </a:tc>
                <a:extLst>
                  <a:ext uri="{0D108BD9-81ED-4DB2-BD59-A6C34878D82A}">
                    <a16:rowId xmlns:a16="http://schemas.microsoft.com/office/drawing/2014/main" val="10001"/>
                  </a:ext>
                </a:extLst>
              </a:tr>
              <a:tr h="0">
                <a:tc>
                  <a:txBody>
                    <a:bodyPr/>
                    <a:lstStyle/>
                    <a:p>
                      <a:r>
                        <a:rPr lang="el-GR" sz="900" dirty="0"/>
                        <a:t>Δ</a:t>
                      </a:r>
                      <a:r>
                        <a:rPr lang="en-US" sz="900" dirty="0"/>
                        <a:t>Lean mass (%)</a:t>
                      </a:r>
                    </a:p>
                  </a:txBody>
                  <a:tcPr marT="27432" marB="27432" anchor="ctr"/>
                </a:tc>
                <a:tc>
                  <a:txBody>
                    <a:bodyPr/>
                    <a:lstStyle/>
                    <a:p>
                      <a:pPr algn="ctr"/>
                      <a:r>
                        <a:rPr lang="en-US" sz="900" dirty="0"/>
                        <a:t>-0.9</a:t>
                      </a:r>
                    </a:p>
                  </a:txBody>
                  <a:tcPr marT="27432" marB="27432" anchor="ctr"/>
                </a:tc>
                <a:tc>
                  <a:txBody>
                    <a:bodyPr/>
                    <a:lstStyle/>
                    <a:p>
                      <a:pPr algn="ctr"/>
                      <a:r>
                        <a:rPr lang="en-US" sz="900" dirty="0"/>
                        <a:t>-3.4*</a:t>
                      </a:r>
                    </a:p>
                  </a:txBody>
                  <a:tcPr marT="27432" marB="27432" anchor="ctr"/>
                </a:tc>
                <a:tc>
                  <a:txBody>
                    <a:bodyPr/>
                    <a:lstStyle/>
                    <a:p>
                      <a:pPr algn="ctr"/>
                      <a:r>
                        <a:rPr lang="en-US" sz="900" dirty="0"/>
                        <a:t>-3.6*</a:t>
                      </a:r>
                    </a:p>
                  </a:txBody>
                  <a:tcPr marT="27432" marB="27432" anchor="ctr"/>
                </a:tc>
                <a:tc>
                  <a:txBody>
                    <a:bodyPr/>
                    <a:lstStyle/>
                    <a:p>
                      <a:pPr algn="ctr"/>
                      <a:r>
                        <a:rPr lang="en-US" sz="900" dirty="0"/>
                        <a:t>-3.8*</a:t>
                      </a:r>
                    </a:p>
                  </a:txBody>
                  <a:tcPr marT="27432" marB="27432" anchor="ctr"/>
                </a:tc>
                <a:tc>
                  <a:txBody>
                    <a:bodyPr/>
                    <a:lstStyle/>
                    <a:p>
                      <a:pPr algn="ctr"/>
                      <a:r>
                        <a:rPr lang="en-US" sz="900" dirty="0"/>
                        <a:t>-1.2</a:t>
                      </a:r>
                    </a:p>
                  </a:txBody>
                  <a:tcPr marT="27432" marB="27432" anchor="ctr"/>
                </a:tc>
                <a:tc>
                  <a:txBody>
                    <a:bodyPr/>
                    <a:lstStyle/>
                    <a:p>
                      <a:pPr algn="ctr"/>
                      <a:r>
                        <a:rPr lang="en-US" sz="900" dirty="0"/>
                        <a:t>-1.1</a:t>
                      </a:r>
                    </a:p>
                  </a:txBody>
                  <a:tcPr marT="27432" marB="27432" anchor="ctr"/>
                </a:tc>
                <a:extLst>
                  <a:ext uri="{0D108BD9-81ED-4DB2-BD59-A6C34878D82A}">
                    <a16:rowId xmlns:a16="http://schemas.microsoft.com/office/drawing/2014/main" val="10002"/>
                  </a:ext>
                </a:extLst>
              </a:tr>
              <a:tr h="154352">
                <a:tc>
                  <a:txBody>
                    <a:bodyPr/>
                    <a:lstStyle/>
                    <a:p>
                      <a:r>
                        <a:rPr lang="el-GR" sz="900" dirty="0"/>
                        <a:t>Δ</a:t>
                      </a:r>
                      <a:r>
                        <a:rPr lang="en-US" sz="900" dirty="0"/>
                        <a:t>Fat mass (%)</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-1.1</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-11.8*</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-15.2*</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-14.7*</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+0.6</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+0.6</a:t>
                      </a:r>
                    </a:p>
                  </a:txBody>
                  <a:tcPr marT="27432" marB="27432" anchor="ctr">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10003"/>
                  </a:ext>
                </a:extLst>
              </a:tr>
              <a:tr h="154352">
                <a:tc gridSpan="7">
                  <a:txBody>
                    <a:bodyPr/>
                    <a:lstStyle/>
                    <a:p>
                      <a:r>
                        <a:rPr lang="en-US" sz="800" dirty="0"/>
                        <a:t>*P&lt;0.0001 vs. vehicle</a:t>
                      </a:r>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83658322"/>
                  </a:ext>
                </a:extLst>
              </a:tr>
            </a:tbl>
          </a:graphicData>
        </a:graphic>
      </p:graphicFrame>
    </p:spTree>
    <p:extLst>
      <p:ext uri="{BB962C8B-B14F-4D97-AF65-F5344CB8AC3E}">
        <p14:creationId xmlns:p14="http://schemas.microsoft.com/office/powerpoint/2010/main" val="183193535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72D6AD16-175D-489F-BE05-D09863BF96F2}"/>
              </a:ext>
            </a:extLst>
          </p:cNvPr>
          <p:cNvGraphicFramePr>
            <a:graphicFrameLocks noGrp="1"/>
          </p:cNvGraphicFramePr>
          <p:nvPr>
            <p:extLst>
              <p:ext uri="{D42A27DB-BD31-4B8C-83A1-F6EECF244321}">
                <p14:modId xmlns:p14="http://schemas.microsoft.com/office/powerpoint/2010/main" val="1536088519"/>
              </p:ext>
            </p:extLst>
          </p:nvPr>
        </p:nvGraphicFramePr>
        <p:xfrm>
          <a:off x="2663687" y="914400"/>
          <a:ext cx="9147314" cy="5034280"/>
        </p:xfrm>
        <a:graphic>
          <a:graphicData uri="http://schemas.openxmlformats.org/drawingml/2006/table">
            <a:tbl>
              <a:tblPr firstRow="1" bandRow="1">
                <a:tableStyleId>{5C22544A-7EE6-4342-B048-85BDC9FD1C3A}</a:tableStyleId>
              </a:tblPr>
              <a:tblGrid>
                <a:gridCol w="4573657">
                  <a:extLst>
                    <a:ext uri="{9D8B030D-6E8A-4147-A177-3AD203B41FA5}">
                      <a16:colId xmlns:a16="http://schemas.microsoft.com/office/drawing/2014/main" val="20000"/>
                    </a:ext>
                  </a:extLst>
                </a:gridCol>
                <a:gridCol w="4573657">
                  <a:extLst>
                    <a:ext uri="{9D8B030D-6E8A-4147-A177-3AD203B41FA5}">
                      <a16:colId xmlns:a16="http://schemas.microsoft.com/office/drawing/2014/main" val="1044729800"/>
                    </a:ext>
                  </a:extLst>
                </a:gridCol>
              </a:tblGrid>
              <a:tr h="0">
                <a:tc gridSpan="2">
                  <a:txBody>
                    <a:bodyPr/>
                    <a:lstStyle/>
                    <a:p>
                      <a:r>
                        <a:rPr lang="en-GB" sz="900" b="0" i="1" dirty="0">
                          <a:solidFill>
                            <a:schemeClr val="tx1"/>
                          </a:solidFill>
                        </a:rPr>
                        <a:t>Glycemic improvement with use of the Omnipod 5 automated insulin delivery system in adults with T2D - Results of the SECURE-T2D pivotal trial. </a:t>
                      </a:r>
                      <a:r>
                        <a:rPr lang="en-GB" sz="900" b="0" i="1" kern="1200" dirty="0">
                          <a:solidFill>
                            <a:schemeClr val="tx1"/>
                          </a:solidFill>
                          <a:effectLst/>
                          <a:latin typeface="+mn-lt"/>
                          <a:ea typeface="+mn-ea"/>
                          <a:cs typeface="+mn-cs"/>
                        </a:rPr>
                        <a:t>F.J.Pasquel.</a:t>
                      </a:r>
                    </a:p>
                    <a:p>
                      <a:endParaRPr lang="en-US" sz="400" b="1" i="1" dirty="0">
                        <a:solidFill>
                          <a:schemeClr val="tx1"/>
                        </a:solidFill>
                      </a:endParaRPr>
                    </a:p>
                    <a:p>
                      <a:r>
                        <a:rPr lang="en-US" sz="1000" b="1" i="0" dirty="0">
                          <a:solidFill>
                            <a:schemeClr val="tx1"/>
                          </a:solidFill>
                        </a:rPr>
                        <a:t>Background</a:t>
                      </a:r>
                      <a:r>
                        <a:rPr lang="en-US" sz="1000" b="0" i="0" dirty="0">
                          <a:solidFill>
                            <a:schemeClr val="tx1"/>
                          </a:solidFill>
                        </a:rPr>
                        <a:t>: Omnipod-5 AID is cleared by the FDA and EMA for T1D patients aged ≥2 years. The </a:t>
                      </a:r>
                      <a:r>
                        <a:rPr lang="en-US" sz="1000" b="0" dirty="0">
                          <a:solidFill>
                            <a:schemeClr val="tx1"/>
                          </a:solidFill>
                        </a:rPr>
                        <a:t>SECURE-T2D trial which completed in March 2024, </a:t>
                      </a:r>
                      <a:r>
                        <a:rPr lang="en-GB" sz="1000" b="0" dirty="0">
                          <a:solidFill>
                            <a:schemeClr val="tx1"/>
                          </a:solidFill>
                        </a:rPr>
                        <a:t>evaluated the safety and efficacy of Omnipod 5 in T2D adults requiring insulin, with results presented at ADA 2024.</a:t>
                      </a:r>
                      <a:endParaRPr lang="en-US" sz="1000" b="0" i="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20000"/>
                        <a:lumOff val="80000"/>
                      </a:schemeClr>
                    </a:solidFill>
                  </a:tcPr>
                </a:tc>
                <a:tc hMerge="1">
                  <a:txBody>
                    <a:bodyPr/>
                    <a:lstStyle/>
                    <a:p>
                      <a:endParaRPr lang="en-GB"/>
                    </a:p>
                  </a:txBody>
                  <a:tcPr/>
                </a:tc>
                <a:extLst>
                  <a:ext uri="{0D108BD9-81ED-4DB2-BD59-A6C34878D82A}">
                    <a16:rowId xmlns:a16="http://schemas.microsoft.com/office/drawing/2014/main" val="882866917"/>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mn-lt"/>
                        </a:rPr>
                        <a:t>Patients &amp; Treatment</a:t>
                      </a:r>
                      <a:r>
                        <a:rPr lang="en-US" sz="1000" dirty="0">
                          <a:latin typeface="+mn-lt"/>
                        </a:rPr>
                        <a:t>: 305 T2D patients </a:t>
                      </a:r>
                      <a:r>
                        <a:rPr lang="en-US" sz="1000" dirty="0">
                          <a:solidFill>
                            <a:schemeClr val="tx1"/>
                          </a:solidFill>
                          <a:latin typeface="+mn-lt"/>
                        </a:rPr>
                        <a:t>(</a:t>
                      </a:r>
                      <a:r>
                        <a:rPr lang="en-GB" sz="1000" dirty="0">
                          <a:solidFill>
                            <a:schemeClr val="tx1"/>
                          </a:solidFill>
                          <a:latin typeface="+mn-lt"/>
                        </a:rPr>
                        <a:t>m</a:t>
                      </a:r>
                      <a:r>
                        <a:rPr lang="en-GB" sz="1000" dirty="0">
                          <a:solidFill>
                            <a:schemeClr val="tx1"/>
                          </a:solidFill>
                        </a:rPr>
                        <a:t>ean baseline age 57 years; diabetes duration 17 years; A1c 8.2%; BMI 35kg/m</a:t>
                      </a:r>
                      <a:r>
                        <a:rPr lang="en-GB" sz="1000" baseline="30000" dirty="0">
                          <a:solidFill>
                            <a:schemeClr val="tx1"/>
                          </a:solidFill>
                        </a:rPr>
                        <a:t>2</a:t>
                      </a:r>
                      <a:r>
                        <a:rPr lang="en-GB" sz="1000" dirty="0">
                          <a:solidFill>
                            <a:schemeClr val="tx1"/>
                          </a:solidFill>
                        </a:rPr>
                        <a:t>; 72% BMI ≥30; 57% female; </a:t>
                      </a:r>
                      <a:r>
                        <a:rPr lang="en-US" sz="1000" b="0" dirty="0">
                          <a:solidFill>
                            <a:schemeClr val="tx1"/>
                          </a:solidFill>
                          <a:latin typeface="+mn-lt"/>
                        </a:rPr>
                        <a:t>50% White; 24% Black; 22% Hispanic or Latino; 55% on GLP-1 (of which 59% using semaglutide or tirzepatide); 44% on SGLT-2; 73% on MDI; 21% basal only; 5.6% pump; &lt;1% premix; 62% current CGM users; 25% never used CGM; 28% household income &lt;$50,000/year; 32% education up to HS diploma) using </a:t>
                      </a:r>
                      <a:r>
                        <a:rPr lang="en-GB" sz="1000" dirty="0"/>
                        <a:t>insulin (basal-bolus, premix, or basal-only) plus non-insulin agents continued throughout the study initiated 13 weeks of AID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a:t>Primary Endpoint: </a:t>
                      </a:r>
                      <a:r>
                        <a:rPr lang="en-GB" sz="1000" b="0" dirty="0">
                          <a:solidFill>
                            <a:schemeClr val="tx1"/>
                          </a:solidFill>
                          <a:effectLst/>
                          <a:latin typeface="+mn-lt"/>
                          <a:ea typeface="Cambria" panose="02040503050406030204" pitchFamily="18" charset="0"/>
                          <a:cs typeface="+mn-ea"/>
                        </a:rPr>
                        <a:t>%A1c change from baseline at 13 weeks</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extLst>
                  <a:ext uri="{0D108BD9-81ED-4DB2-BD59-A6C34878D82A}">
                    <a16:rowId xmlns:a16="http://schemas.microsoft.com/office/drawing/2014/main" val="10000"/>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Results</a:t>
                      </a:r>
                      <a:r>
                        <a:rPr lang="en-US" sz="1000" dirty="0"/>
                        <a:t>:</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GB"/>
                    </a:p>
                  </a:txBody>
                  <a:tcPr/>
                </a:tc>
                <a:extLst>
                  <a:ext uri="{0D108BD9-81ED-4DB2-BD59-A6C34878D82A}">
                    <a16:rowId xmlns:a16="http://schemas.microsoft.com/office/drawing/2014/main" val="10001"/>
                  </a:ext>
                </a:extLst>
              </a:tr>
              <a:tr h="1413163">
                <a:tc>
                  <a:txBody>
                    <a:bodyPr/>
                    <a:lstStyle/>
                    <a:p>
                      <a:pPr marL="171450" indent="-171450">
                        <a:spcAft>
                          <a:spcPts val="200"/>
                        </a:spcAft>
                        <a:buFont typeface="Arial" panose="020B0604020202020204" pitchFamily="34" charset="0"/>
                        <a:buChar char="•"/>
                      </a:pPr>
                      <a:r>
                        <a:rPr lang="en-GB" sz="1000" dirty="0"/>
                        <a:t>After 13 weeks of Omnipod 5 use, A1c decreased from 8.2% at baseline to 7.4% (-0.8%, P&lt;0.001). Results were similar for all patients and for those on MDI or basal-only injections.</a:t>
                      </a:r>
                    </a:p>
                    <a:p>
                      <a:pPr marL="171450" indent="-171450">
                        <a:buFont typeface="Arial" panose="020B0604020202020204" pitchFamily="34" charset="0"/>
                        <a:buChar char="•"/>
                      </a:pPr>
                      <a:r>
                        <a:rPr lang="en-GB" sz="1000" dirty="0"/>
                        <a:t>At 13 weeks, the benefit of AID was greatest in those with the highest baseline A1c </a:t>
                      </a:r>
                      <a:r>
                        <a:rPr lang="en-GB" sz="1000" dirty="0">
                          <a:solidFill>
                            <a:schemeClr val="tx1"/>
                          </a:solidFill>
                        </a:rPr>
                        <a:t>(P</a:t>
                      </a:r>
                      <a:r>
                        <a:rPr lang="en-GB" sz="1000" baseline="-25000" dirty="0">
                          <a:solidFill>
                            <a:schemeClr val="tx1"/>
                          </a:solidFill>
                        </a:rPr>
                        <a:t>int</a:t>
                      </a:r>
                      <a:r>
                        <a:rPr lang="en-GB" sz="1000" dirty="0">
                          <a:solidFill>
                            <a:schemeClr val="tx1"/>
                          </a:solidFill>
                        </a:rPr>
                        <a:t>&lt;0.001; </a:t>
                      </a:r>
                      <a:r>
                        <a:rPr lang="en-GB" sz="1000" dirty="0"/>
                        <a:t>see figure).</a:t>
                      </a:r>
                    </a:p>
                    <a:p>
                      <a:pPr marL="171450" indent="-171450">
                        <a:buFont typeface="Arial" panose="020B0604020202020204" pitchFamily="34" charset="0"/>
                        <a:buChar char="•"/>
                      </a:pPr>
                      <a:endParaRPr lang="en-GB" sz="1000" dirty="0"/>
                    </a:p>
                    <a:p>
                      <a:pPr marL="171450" indent="-171450">
                        <a:buFont typeface="Arial" panose="020B0604020202020204" pitchFamily="34" charset="0"/>
                        <a:buChar char="•"/>
                      </a:pPr>
                      <a:endParaRPr lang="en-GB" sz="1000" dirty="0"/>
                    </a:p>
                    <a:p>
                      <a:pPr marL="171450" indent="-171450">
                        <a:buFont typeface="Arial" panose="020B0604020202020204" pitchFamily="34" charset="0"/>
                        <a:buChar char="•"/>
                      </a:pPr>
                      <a:endParaRPr lang="en-GB" sz="1000" dirty="0"/>
                    </a:p>
                    <a:p>
                      <a:pPr marL="171450" indent="-171450">
                        <a:buFont typeface="Arial" panose="020B0604020202020204" pitchFamily="34" charset="0"/>
                        <a:buChar char="•"/>
                      </a:pPr>
                      <a:endParaRPr lang="en-GB" sz="1000" dirty="0"/>
                    </a:p>
                    <a:p>
                      <a:pPr marL="171450" indent="-171450">
                        <a:buFont typeface="Arial" panose="020B0604020202020204" pitchFamily="34" charset="0"/>
                        <a:buChar char="•"/>
                      </a:pPr>
                      <a:endParaRPr lang="en-GB" sz="1000" dirty="0"/>
                    </a:p>
                    <a:p>
                      <a:pPr marL="171450" indent="-171450">
                        <a:buFont typeface="Arial" panose="020B0604020202020204" pitchFamily="34" charset="0"/>
                        <a:buChar char="•"/>
                      </a:pPr>
                      <a:endParaRPr lang="en-GB" sz="1000" dirty="0"/>
                    </a:p>
                    <a:p>
                      <a:pPr marL="171450" indent="-171450">
                        <a:buFont typeface="Arial" panose="020B0604020202020204" pitchFamily="34" charset="0"/>
                        <a:buChar char="•"/>
                      </a:pPr>
                      <a:endParaRPr lang="en-GB" sz="1000" dirty="0"/>
                    </a:p>
                    <a:p>
                      <a:pPr marL="171450" indent="-171450">
                        <a:buFont typeface="Arial" panose="020B0604020202020204" pitchFamily="34" charset="0"/>
                        <a:buChar char="•"/>
                      </a:pPr>
                      <a:endParaRPr lang="en-GB" sz="1000" dirty="0"/>
                    </a:p>
                    <a:p>
                      <a:pPr marL="171450" indent="-171450">
                        <a:buFont typeface="Arial" panose="020B0604020202020204" pitchFamily="34" charset="0"/>
                        <a:buChar char="•"/>
                      </a:pPr>
                      <a:endParaRPr lang="en-GB" sz="1000" dirty="0"/>
                    </a:p>
                    <a:p>
                      <a:pPr marL="171450" indent="-171450">
                        <a:buFont typeface="Arial" panose="020B0604020202020204" pitchFamily="34" charset="0"/>
                        <a:buChar char="•"/>
                      </a:pPr>
                      <a:endParaRPr lang="en-GB" sz="1000" dirty="0"/>
                    </a:p>
                    <a:p>
                      <a:pPr marL="171450" indent="-171450">
                        <a:buFont typeface="Arial" panose="020B0604020202020204" pitchFamily="34" charset="0"/>
                        <a:buChar char="•"/>
                      </a:pPr>
                      <a:endParaRPr lang="en-GB" sz="1000" dirty="0"/>
                    </a:p>
                    <a:p>
                      <a:pPr marL="171450" indent="-171450">
                        <a:buFont typeface="Arial" panose="020B0604020202020204" pitchFamily="34" charset="0"/>
                        <a:buChar char="•"/>
                      </a:pPr>
                      <a:endParaRPr lang="en-GB" sz="1000" dirty="0"/>
                    </a:p>
                    <a:p>
                      <a:pPr marL="171450" indent="-171450">
                        <a:buFont typeface="Arial" panose="020B0604020202020204" pitchFamily="34" charset="0"/>
                        <a:buChar char="•"/>
                      </a:pPr>
                      <a:endParaRPr lang="en-GB" sz="1000" dirty="0"/>
                    </a:p>
                    <a:p>
                      <a:pPr marL="171450" indent="-171450">
                        <a:buFont typeface="Arial" panose="020B0604020202020204" pitchFamily="34" charset="0"/>
                        <a:buChar char="•"/>
                      </a:pPr>
                      <a:r>
                        <a:rPr lang="en-GB" sz="1000" dirty="0"/>
                        <a:t>Similar improvements in A1c with Omnipod 5 use were seen across subgroups including, GLP-1 use, prior insulin regimen, and pre-study insulin meal dosing method. </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US" sz="1000" dirty="0"/>
                        <a:t>There were substantial improvements in key secondary glycemic outcomes with Omnipod 5 (see table).</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spcAft>
                          <a:spcPts val="200"/>
                        </a:spcAft>
                        <a:buFont typeface="Arial" panose="020B0604020202020204" pitchFamily="34" charset="0"/>
                        <a:buChar char="•"/>
                      </a:pPr>
                      <a:r>
                        <a:rPr lang="en-US" sz="1000" dirty="0"/>
                        <a:t>Improvement in TIR was driven by a significant reduction in TAR (hyperglycemia), with no increase in TBR (hypoglycemia).</a:t>
                      </a:r>
                    </a:p>
                    <a:p>
                      <a:pPr marL="171450" indent="-171450">
                        <a:spcAft>
                          <a:spcPts val="200"/>
                        </a:spcAft>
                        <a:buFont typeface="Arial" panose="020B0604020202020204" pitchFamily="34" charset="0"/>
                        <a:buChar char="•"/>
                      </a:pPr>
                      <a:r>
                        <a:rPr lang="en-US" sz="1000" dirty="0"/>
                        <a:t>One event of severe hypoglycemia was unrelated to device malfunction.</a:t>
                      </a:r>
                    </a:p>
                    <a:p>
                      <a:pPr marL="171450" indent="-171450">
                        <a:buFont typeface="Arial" panose="020B0604020202020204" pitchFamily="34" charset="0"/>
                        <a:buChar char="•"/>
                      </a:pPr>
                      <a:r>
                        <a:rPr lang="en-US" sz="1000" dirty="0"/>
                        <a:t>No DKA or hyperosmolar hyperglycemic syndrome events were observed.</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dirty="0"/>
                        <a:t>In the T2-DDAS: T2D Distress Assessment System which assesses topics related to shame/sigma, long-term health, hypoglycemia, healthcare providers, healthcare access), distress was reduced from 66% at baseline to 55% with Omnipod AID.</a:t>
                      </a:r>
                    </a:p>
                    <a:p>
                      <a:pPr marL="266700" lvl="1" indent="-88900">
                        <a:buFont typeface="Arial" panose="020B0604020202020204" pitchFamily="34" charset="0"/>
                        <a:buChar char="•"/>
                      </a:pPr>
                      <a:r>
                        <a:rPr lang="en-US" sz="1000" dirty="0"/>
                        <a:t>90% of patients would recommend Omnipod 5.</a:t>
                      </a:r>
                    </a:p>
                    <a:p>
                      <a:pPr marL="266700" lvl="1" indent="-88900">
                        <a:buFont typeface="Arial" panose="020B0604020202020204" pitchFamily="34" charset="0"/>
                        <a:buChar char="•"/>
                      </a:pPr>
                      <a:r>
                        <a:rPr lang="en-US" sz="1000" dirty="0"/>
                        <a:t>78% of patients wanted to continue using Omnipod 5 after study end.</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92350044"/>
                  </a:ext>
                </a:extLst>
              </a:tr>
            </a:tbl>
          </a:graphicData>
        </a:graphic>
      </p:graphicFrame>
      <p:sp>
        <p:nvSpPr>
          <p:cNvPr id="3" name="Title 2"/>
          <p:cNvSpPr>
            <a:spLocks noGrp="1"/>
          </p:cNvSpPr>
          <p:nvPr>
            <p:ph type="ctrTitle"/>
          </p:nvPr>
        </p:nvSpPr>
        <p:spPr/>
        <p:txBody>
          <a:bodyPr/>
          <a:lstStyle/>
          <a:p>
            <a:r>
              <a:rPr lang="en-US" dirty="0"/>
              <a:t>Device: Omnipod 5 use in T2D pts increased TIR by nearly 5 hours, with no increase in hypoglycemia</a:t>
            </a:r>
          </a:p>
        </p:txBody>
      </p:sp>
      <p:graphicFrame>
        <p:nvGraphicFramePr>
          <p:cNvPr id="4" name="Table 3"/>
          <p:cNvGraphicFramePr>
            <a:graphicFrameLocks noGrp="1"/>
          </p:cNvGraphicFramePr>
          <p:nvPr>
            <p:extLst>
              <p:ext uri="{D42A27DB-BD31-4B8C-83A1-F6EECF244321}">
                <p14:modId xmlns:p14="http://schemas.microsoft.com/office/powerpoint/2010/main" val="2217936963"/>
              </p:ext>
            </p:extLst>
          </p:nvPr>
        </p:nvGraphicFramePr>
        <p:xfrm>
          <a:off x="384048" y="914400"/>
          <a:ext cx="2194560" cy="534924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2940743716"/>
                    </a:ext>
                  </a:extLst>
                </a:gridCol>
              </a:tblGrid>
              <a:tr h="242614">
                <a:tc>
                  <a:txBody>
                    <a:bodyPr/>
                    <a:lstStyle/>
                    <a:p>
                      <a:r>
                        <a:rPr lang="en-US" sz="1000" b="1" dirty="0">
                          <a:solidFill>
                            <a:schemeClr val="tx1"/>
                          </a:solidFill>
                        </a:rPr>
                        <a:t>Device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88286691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Omnipod 5 (Horizon)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t>AID</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en-US" sz="1000" b="1" dirty="0">
                          <a:latin typeface="+mn-lt"/>
                        </a:rPr>
                        <a:t>Company</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2"/>
                        </a:rPr>
                        <a:t>Insulet</a:t>
                      </a:r>
                      <a:endParaRPr lang="en-US" sz="1000"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4786">
                <a:tc>
                  <a:txBody>
                    <a:bodyPr/>
                    <a:lstStyle/>
                    <a:p>
                      <a:r>
                        <a:rPr lang="en-US" sz="1000" b="1" dirty="0">
                          <a:latin typeface="+mn-lt"/>
                        </a:rPr>
                        <a:t>Phase and Trial ID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407347513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Interventional </a:t>
                      </a:r>
                      <a:r>
                        <a:rPr lang="en-US" sz="1000" dirty="0">
                          <a:solidFill>
                            <a:schemeClr val="tx1"/>
                          </a:solidFill>
                          <a:hlinkClick r:id="rId3"/>
                        </a:rPr>
                        <a:t>SECURE-T2D</a:t>
                      </a:r>
                      <a:endParaRPr lang="en-US" sz="10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US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7515929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Indication(s)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24271795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T2D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61053568"/>
                  </a:ext>
                </a:extLst>
              </a:tr>
              <a:tr h="0">
                <a:tc>
                  <a:txBody>
                    <a:bodyPr/>
                    <a:lstStyle/>
                    <a:p>
                      <a:r>
                        <a:rPr lang="en-US" sz="1000" b="1" dirty="0">
                          <a:latin typeface="+mn-lt"/>
                        </a:rPr>
                        <a:t>Abstract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7586671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4"/>
                        </a:rPr>
                        <a:t>1904-LB</a:t>
                      </a:r>
                      <a:endParaRPr lang="en-US" sz="1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32568609"/>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t>CVrg Implications</a:t>
                      </a:r>
                      <a:r>
                        <a:rPr lang="en-US" sz="1100" b="0" dirty="0"/>
                        <a:t>: Use of the </a:t>
                      </a:r>
                      <a:r>
                        <a:rPr lang="en-GB" sz="1100" dirty="0"/>
                        <a:t>Omnipod 5 AID System in T2D patients that were notably diverse (</a:t>
                      </a:r>
                      <a:r>
                        <a:rPr lang="en-GB" sz="1100" b="0" i="0" kern="1200" dirty="0">
                          <a:solidFill>
                            <a:schemeClr val="dk1"/>
                          </a:solidFill>
                          <a:effectLst/>
                          <a:latin typeface="+mn-lt"/>
                          <a:ea typeface="+mn-ea"/>
                          <a:cs typeface="+mn-cs"/>
                        </a:rPr>
                        <a:t>24% Black and 22% Hispanic/Latino) </a:t>
                      </a:r>
                      <a:r>
                        <a:rPr lang="en-GB" sz="1100" dirty="0"/>
                        <a:t>demonstrated significant benefit with an A1c reduction of 0.8% and nearly 5 hours more per day in TIR with no increase in hypoglycemia. In addition, patients experienced an overall decrease in diabetes-related distress. The improvements in minority populations is </a:t>
                      </a:r>
                      <a:r>
                        <a:rPr lang="en-GB" sz="1100" b="0" i="0" kern="1200" dirty="0">
                          <a:solidFill>
                            <a:schemeClr val="dk1"/>
                          </a:solidFill>
                          <a:effectLst/>
                          <a:latin typeface="+mn-lt"/>
                          <a:ea typeface="+mn-ea"/>
                          <a:cs typeface="+mn-cs"/>
                        </a:rPr>
                        <a:t>promising toward more equitable diabetes care.</a:t>
                      </a:r>
                      <a:endParaRPr lang="en-US" sz="1100" b="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3592350044"/>
                  </a:ext>
                </a:extLst>
              </a:tr>
            </a:tbl>
          </a:graphicData>
        </a:graphic>
      </p:graphicFrame>
      <p:graphicFrame>
        <p:nvGraphicFramePr>
          <p:cNvPr id="5" name="Table 4">
            <a:extLst>
              <a:ext uri="{FF2B5EF4-FFF2-40B4-BE49-F238E27FC236}">
                <a16:creationId xmlns:a16="http://schemas.microsoft.com/office/drawing/2014/main" id="{5739BB21-0285-3ED8-41DA-CAF5071EDB0B}"/>
              </a:ext>
            </a:extLst>
          </p:cNvPr>
          <p:cNvGraphicFramePr>
            <a:graphicFrameLocks noGrp="1"/>
          </p:cNvGraphicFramePr>
          <p:nvPr>
            <p:extLst>
              <p:ext uri="{D42A27DB-BD31-4B8C-83A1-F6EECF244321}">
                <p14:modId xmlns:p14="http://schemas.microsoft.com/office/powerpoint/2010/main" val="2750148665"/>
              </p:ext>
            </p:extLst>
          </p:nvPr>
        </p:nvGraphicFramePr>
        <p:xfrm>
          <a:off x="7288080" y="3062463"/>
          <a:ext cx="4608000" cy="905256"/>
        </p:xfrm>
        <a:graphic>
          <a:graphicData uri="http://schemas.openxmlformats.org/drawingml/2006/table">
            <a:tbl>
              <a:tblPr firstRow="1" bandRow="1">
                <a:tableStyleId>{C083E6E3-FA7D-4D7B-A595-EF9225AFEA82}</a:tableStyleId>
              </a:tblPr>
              <a:tblGrid>
                <a:gridCol w="1296000">
                  <a:extLst>
                    <a:ext uri="{9D8B030D-6E8A-4147-A177-3AD203B41FA5}">
                      <a16:colId xmlns:a16="http://schemas.microsoft.com/office/drawing/2014/main" val="20000"/>
                    </a:ext>
                  </a:extLst>
                </a:gridCol>
                <a:gridCol w="612000">
                  <a:extLst>
                    <a:ext uri="{9D8B030D-6E8A-4147-A177-3AD203B41FA5}">
                      <a16:colId xmlns:a16="http://schemas.microsoft.com/office/drawing/2014/main" val="20001"/>
                    </a:ext>
                  </a:extLst>
                </a:gridCol>
                <a:gridCol w="792000">
                  <a:extLst>
                    <a:ext uri="{9D8B030D-6E8A-4147-A177-3AD203B41FA5}">
                      <a16:colId xmlns:a16="http://schemas.microsoft.com/office/drawing/2014/main" val="20002"/>
                    </a:ext>
                  </a:extLst>
                </a:gridCol>
                <a:gridCol w="936000">
                  <a:extLst>
                    <a:ext uri="{9D8B030D-6E8A-4147-A177-3AD203B41FA5}">
                      <a16:colId xmlns:a16="http://schemas.microsoft.com/office/drawing/2014/main" val="20003"/>
                    </a:ext>
                  </a:extLst>
                </a:gridCol>
                <a:gridCol w="972000">
                  <a:extLst>
                    <a:ext uri="{9D8B030D-6E8A-4147-A177-3AD203B41FA5}">
                      <a16:colId xmlns:a16="http://schemas.microsoft.com/office/drawing/2014/main" val="20004"/>
                    </a:ext>
                  </a:extLst>
                </a:gridCol>
              </a:tblGrid>
              <a:tr h="0">
                <a:tc>
                  <a:txBody>
                    <a:bodyPr/>
                    <a:lstStyle/>
                    <a:p>
                      <a:r>
                        <a:rPr lang="en-US" sz="900" dirty="0">
                          <a:solidFill>
                            <a:schemeClr val="tx1"/>
                          </a:solidFill>
                        </a:rPr>
                        <a:t>Time (%)</a:t>
                      </a:r>
                    </a:p>
                  </a:txBody>
                  <a:tcPr marT="27432" marB="27432" anchor="ctr"/>
                </a:tc>
                <a:tc>
                  <a:txBody>
                    <a:bodyPr/>
                    <a:lstStyle/>
                    <a:p>
                      <a:pPr algn="ctr"/>
                      <a:r>
                        <a:rPr lang="en-US" sz="900" dirty="0"/>
                        <a:t>Std Tx</a:t>
                      </a:r>
                    </a:p>
                  </a:txBody>
                  <a:tcPr marT="27432" marB="27432" anchor="ctr"/>
                </a:tc>
                <a:tc>
                  <a:txBody>
                    <a:bodyPr/>
                    <a:lstStyle/>
                    <a:p>
                      <a:pPr algn="ctr"/>
                      <a:r>
                        <a:rPr lang="en-US" sz="900" dirty="0"/>
                        <a:t>Omnipod 5</a:t>
                      </a:r>
                    </a:p>
                  </a:txBody>
                  <a:tcPr marT="27432" marB="27432" anchor="ctr"/>
                </a:tc>
                <a:tc>
                  <a:txBody>
                    <a:bodyPr/>
                    <a:lstStyle/>
                    <a:p>
                      <a:pPr algn="ctr"/>
                      <a:r>
                        <a:rPr lang="en-US" sz="900" dirty="0"/>
                        <a:t>Difference</a:t>
                      </a:r>
                    </a:p>
                  </a:txBody>
                  <a:tcPr marT="27432" marB="27432" anchor="ctr"/>
                </a:tc>
                <a:tc>
                  <a:txBody>
                    <a:bodyPr/>
                    <a:lstStyle/>
                    <a:p>
                      <a:pPr algn="ctr"/>
                      <a:r>
                        <a:rPr lang="en-US" sz="900" dirty="0"/>
                        <a:t>P-value</a:t>
                      </a:r>
                    </a:p>
                  </a:txBody>
                  <a:tcPr marT="27432" marB="27432" anchor="ctr"/>
                </a:tc>
                <a:extLst>
                  <a:ext uri="{0D108BD9-81ED-4DB2-BD59-A6C34878D82A}">
                    <a16:rowId xmlns:a16="http://schemas.microsoft.com/office/drawing/2014/main" val="10000"/>
                  </a:ext>
                </a:extLst>
              </a:tr>
              <a:tr h="0">
                <a:tc>
                  <a:txBody>
                    <a:bodyPr/>
                    <a:lstStyle/>
                    <a:p>
                      <a:r>
                        <a:rPr lang="el-GR" sz="900" dirty="0"/>
                        <a:t>Δ</a:t>
                      </a:r>
                      <a:r>
                        <a:rPr lang="en-US" sz="900" dirty="0"/>
                        <a:t>TIR (70-180mg/dL)</a:t>
                      </a:r>
                    </a:p>
                  </a:txBody>
                  <a:tcPr marT="27432" marB="27432" anchor="ctr"/>
                </a:tc>
                <a:tc>
                  <a:txBody>
                    <a:bodyPr/>
                    <a:lstStyle/>
                    <a:p>
                      <a:pPr algn="ctr"/>
                      <a:r>
                        <a:rPr lang="en-US" sz="900" dirty="0"/>
                        <a:t>45</a:t>
                      </a:r>
                    </a:p>
                  </a:txBody>
                  <a:tcPr marT="27432" marB="27432" anchor="ctr"/>
                </a:tc>
                <a:tc>
                  <a:txBody>
                    <a:bodyPr/>
                    <a:lstStyle/>
                    <a:p>
                      <a:pPr algn="ctr"/>
                      <a:r>
                        <a:rPr lang="en-US" sz="900" dirty="0"/>
                        <a:t>66</a:t>
                      </a:r>
                    </a:p>
                  </a:txBody>
                  <a:tcPr marT="27432" marB="27432" anchor="ctr"/>
                </a:tc>
                <a:tc>
                  <a:txBody>
                    <a:bodyPr/>
                    <a:lstStyle/>
                    <a:p>
                      <a:pPr algn="ctr"/>
                      <a:r>
                        <a:rPr lang="en-US" sz="900" dirty="0"/>
                        <a:t>+20%, +4.8h/d</a:t>
                      </a:r>
                    </a:p>
                  </a:txBody>
                  <a:tcPr marT="27432" marB="27432" anchor="ctr"/>
                </a:tc>
                <a:tc>
                  <a:txBody>
                    <a:bodyPr/>
                    <a:lstStyle/>
                    <a:p>
                      <a:pPr algn="ctr"/>
                      <a:r>
                        <a:rPr lang="en-US" sz="900" dirty="0"/>
                        <a:t>&lt;0.001</a:t>
                      </a:r>
                    </a:p>
                  </a:txBody>
                  <a:tcPr marT="27432" marB="27432" anchor="ctr"/>
                </a:tc>
                <a:extLst>
                  <a:ext uri="{0D108BD9-81ED-4DB2-BD59-A6C34878D82A}">
                    <a16:rowId xmlns:a16="http://schemas.microsoft.com/office/drawing/2014/main" val="10001"/>
                  </a:ext>
                </a:extLst>
              </a:tr>
              <a:tr h="0">
                <a:tc>
                  <a:txBody>
                    <a:bodyPr/>
                    <a:lstStyle/>
                    <a:p>
                      <a:r>
                        <a:rPr lang="el-GR" sz="900" dirty="0"/>
                        <a:t>Δ</a:t>
                      </a:r>
                      <a:r>
                        <a:rPr lang="en-US" sz="900" dirty="0"/>
                        <a:t>TAR (&gt;180mg/dl)</a:t>
                      </a:r>
                    </a:p>
                  </a:txBody>
                  <a:tcPr marT="27432" marB="27432" anchor="ctr"/>
                </a:tc>
                <a:tc>
                  <a:txBody>
                    <a:bodyPr/>
                    <a:lstStyle/>
                    <a:p>
                      <a:pPr algn="ctr"/>
                      <a:r>
                        <a:rPr lang="en-US" sz="900" dirty="0"/>
                        <a:t>54</a:t>
                      </a:r>
                    </a:p>
                  </a:txBody>
                  <a:tcPr marT="27432" marB="27432" anchor="ctr"/>
                </a:tc>
                <a:tc>
                  <a:txBody>
                    <a:bodyPr/>
                    <a:lstStyle/>
                    <a:p>
                      <a:pPr algn="ctr"/>
                      <a:r>
                        <a:rPr lang="en-US" sz="900" dirty="0"/>
                        <a:t>34</a:t>
                      </a:r>
                    </a:p>
                  </a:txBody>
                  <a:tcPr marT="27432" marB="27432" anchor="ctr"/>
                </a:tc>
                <a:tc>
                  <a:txBody>
                    <a:bodyPr/>
                    <a:lstStyle/>
                    <a:p>
                      <a:pPr algn="ctr"/>
                      <a:r>
                        <a:rPr lang="en-US" sz="900" dirty="0"/>
                        <a:t>-20%, -4.8h/d</a:t>
                      </a:r>
                    </a:p>
                  </a:txBody>
                  <a:tcPr marT="27432" marB="27432" anchor="ctr"/>
                </a:tc>
                <a:tc>
                  <a:txBody>
                    <a:bodyPr/>
                    <a:lstStyle/>
                    <a:p>
                      <a:pPr algn="ctr"/>
                      <a:r>
                        <a:rPr lang="en-US" sz="900" dirty="0"/>
                        <a:t>&lt;0.001</a:t>
                      </a:r>
                    </a:p>
                  </a:txBody>
                  <a:tcPr marT="27432" marB="27432" anchor="ctr"/>
                </a:tc>
                <a:extLst>
                  <a:ext uri="{0D108BD9-81ED-4DB2-BD59-A6C34878D82A}">
                    <a16:rowId xmlns:a16="http://schemas.microsoft.com/office/drawing/2014/main" val="10002"/>
                  </a:ext>
                </a:extLst>
              </a:tr>
              <a:tr h="154352">
                <a:tc>
                  <a:txBody>
                    <a:bodyPr/>
                    <a:lstStyle/>
                    <a:p>
                      <a:r>
                        <a:rPr lang="el-GR" sz="900" dirty="0"/>
                        <a:t>Δ</a:t>
                      </a:r>
                      <a:r>
                        <a:rPr lang="en-US" sz="900" dirty="0"/>
                        <a:t>TBR&lt;70mg/dL</a:t>
                      </a:r>
                    </a:p>
                  </a:txBody>
                  <a:tcPr marT="27432" marB="27432" anchor="ctr"/>
                </a:tc>
                <a:tc>
                  <a:txBody>
                    <a:bodyPr/>
                    <a:lstStyle/>
                    <a:p>
                      <a:pPr algn="ctr"/>
                      <a:r>
                        <a:rPr lang="en-US" sz="900" dirty="0"/>
                        <a:t>0.2</a:t>
                      </a:r>
                    </a:p>
                  </a:txBody>
                  <a:tcPr marT="27432" marB="27432" anchor="ctr"/>
                </a:tc>
                <a:tc>
                  <a:txBody>
                    <a:bodyPr/>
                    <a:lstStyle/>
                    <a:p>
                      <a:pPr algn="ctr"/>
                      <a:r>
                        <a:rPr lang="en-US" sz="900" dirty="0"/>
                        <a:t>0.2</a:t>
                      </a:r>
                    </a:p>
                  </a:txBody>
                  <a:tcPr marT="27432" marB="27432" anchor="ctr"/>
                </a:tc>
                <a:tc>
                  <a:txBody>
                    <a:bodyPr/>
                    <a:lstStyle/>
                    <a:p>
                      <a:pPr algn="ctr"/>
                      <a:endParaRPr lang="en-US" sz="900" dirty="0"/>
                    </a:p>
                  </a:txBody>
                  <a:tcPr marT="27432" marB="27432" anchor="ctr"/>
                </a:tc>
                <a:tc>
                  <a:txBody>
                    <a:bodyPr/>
                    <a:lstStyle/>
                    <a:p>
                      <a:pPr algn="ctr"/>
                      <a:r>
                        <a:rPr lang="en-US" sz="900" dirty="0"/>
                        <a:t>Non-inferior with 2% margin</a:t>
                      </a:r>
                    </a:p>
                  </a:txBody>
                  <a:tcPr marT="27432" marB="27432" anchor="ctr"/>
                </a:tc>
                <a:extLst>
                  <a:ext uri="{0D108BD9-81ED-4DB2-BD59-A6C34878D82A}">
                    <a16:rowId xmlns:a16="http://schemas.microsoft.com/office/drawing/2014/main" val="10003"/>
                  </a:ext>
                </a:extLst>
              </a:tr>
            </a:tbl>
          </a:graphicData>
        </a:graphic>
      </p:graphicFrame>
      <p:pic>
        <p:nvPicPr>
          <p:cNvPr id="6" name="Picture 5">
            <a:extLst>
              <a:ext uri="{FF2B5EF4-FFF2-40B4-BE49-F238E27FC236}">
                <a16:creationId xmlns:a16="http://schemas.microsoft.com/office/drawing/2014/main" id="{3E359BAC-65C4-84C8-BD0C-DAAC62BAF6E8}"/>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824618" y="3581400"/>
            <a:ext cx="4404322" cy="1683327"/>
          </a:xfrm>
          <a:prstGeom prst="rect">
            <a:avLst/>
          </a:prstGeom>
        </p:spPr>
      </p:pic>
    </p:spTree>
    <p:extLst>
      <p:ext uri="{BB962C8B-B14F-4D97-AF65-F5344CB8AC3E}">
        <p14:creationId xmlns:p14="http://schemas.microsoft.com/office/powerpoint/2010/main" val="77417010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72D6AD16-175D-489F-BE05-D09863BF96F2}"/>
              </a:ext>
            </a:extLst>
          </p:cNvPr>
          <p:cNvGraphicFramePr>
            <a:graphicFrameLocks noGrp="1"/>
          </p:cNvGraphicFramePr>
          <p:nvPr>
            <p:extLst>
              <p:ext uri="{D42A27DB-BD31-4B8C-83A1-F6EECF244321}">
                <p14:modId xmlns:p14="http://schemas.microsoft.com/office/powerpoint/2010/main" val="3088157725"/>
              </p:ext>
            </p:extLst>
          </p:nvPr>
        </p:nvGraphicFramePr>
        <p:xfrm>
          <a:off x="2663687" y="914400"/>
          <a:ext cx="9147314" cy="5364480"/>
        </p:xfrm>
        <a:graphic>
          <a:graphicData uri="http://schemas.openxmlformats.org/drawingml/2006/table">
            <a:tbl>
              <a:tblPr firstRow="1" bandRow="1">
                <a:tableStyleId>{5C22544A-7EE6-4342-B048-85BDC9FD1C3A}</a:tableStyleId>
              </a:tblPr>
              <a:tblGrid>
                <a:gridCol w="3858226">
                  <a:extLst>
                    <a:ext uri="{9D8B030D-6E8A-4147-A177-3AD203B41FA5}">
                      <a16:colId xmlns:a16="http://schemas.microsoft.com/office/drawing/2014/main" val="20000"/>
                    </a:ext>
                  </a:extLst>
                </a:gridCol>
                <a:gridCol w="1053679">
                  <a:extLst>
                    <a:ext uri="{9D8B030D-6E8A-4147-A177-3AD203B41FA5}">
                      <a16:colId xmlns:a16="http://schemas.microsoft.com/office/drawing/2014/main" val="2538206171"/>
                    </a:ext>
                  </a:extLst>
                </a:gridCol>
                <a:gridCol w="4235409">
                  <a:extLst>
                    <a:ext uri="{9D8B030D-6E8A-4147-A177-3AD203B41FA5}">
                      <a16:colId xmlns:a16="http://schemas.microsoft.com/office/drawing/2014/main" val="1229989169"/>
                    </a:ext>
                  </a:extLst>
                </a:gridCol>
              </a:tblGrid>
              <a:tr h="0">
                <a:tc gridSpan="3">
                  <a:txBody>
                    <a:bodyPr/>
                    <a:lstStyle/>
                    <a:p>
                      <a:r>
                        <a:rPr lang="en-GB" sz="900" b="0" i="1" dirty="0">
                          <a:solidFill>
                            <a:schemeClr val="tx1"/>
                          </a:solidFill>
                        </a:rPr>
                        <a:t>The combined effect of CGM with antidiabetes medications and the association with improved A1c in T2D patients not on insulin therapy</a:t>
                      </a:r>
                      <a:r>
                        <a:rPr lang="en-US" sz="900" b="0" i="1" dirty="0">
                          <a:solidFill>
                            <a:schemeClr val="tx1"/>
                          </a:solidFill>
                        </a:rPr>
                        <a:t>. P. Nemlekar.</a:t>
                      </a:r>
                    </a:p>
                    <a:p>
                      <a:endParaRPr lang="en-US" sz="400" b="1" i="1" dirty="0">
                        <a:solidFill>
                          <a:schemeClr val="tx1"/>
                        </a:solidFill>
                      </a:endParaRPr>
                    </a:p>
                    <a:p>
                      <a:r>
                        <a:rPr lang="en-US" sz="1000" b="1" dirty="0">
                          <a:solidFill>
                            <a:schemeClr val="tx1"/>
                          </a:solidFill>
                        </a:rPr>
                        <a:t>Background</a:t>
                      </a:r>
                      <a:r>
                        <a:rPr lang="en-US" sz="1000" b="0" dirty="0">
                          <a:solidFill>
                            <a:schemeClr val="tx1"/>
                          </a:solidFill>
                        </a:rPr>
                        <a:t>: A retrospective analysis using Optum’s de-identified Clinformatics data from January 2019 to December 2022 evaluated whether CGM use with various classes of antidiabetic drugs is associated with improved A1c in T2D patients not in insulin.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20000"/>
                        <a:lumOff val="80000"/>
                      </a:schemeClr>
                    </a:solidFill>
                  </a:tcPr>
                </a:tc>
                <a:tc hMerge="1">
                  <a:txBody>
                    <a:bodyPr/>
                    <a:lstStyle/>
                    <a:p>
                      <a:endParaRPr lang="en-GB"/>
                    </a:p>
                  </a:txBody>
                  <a:tcPr/>
                </a:tc>
                <a:tc hMerge="1">
                  <a:txBody>
                    <a:bodyPr/>
                    <a:lstStyle/>
                    <a:p>
                      <a:endParaRPr lang="en-US"/>
                    </a:p>
                  </a:txBody>
                  <a:tcPr/>
                </a:tc>
                <a:extLst>
                  <a:ext uri="{0D108BD9-81ED-4DB2-BD59-A6C34878D82A}">
                    <a16:rowId xmlns:a16="http://schemas.microsoft.com/office/drawing/2014/main" val="88286691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mn-lt"/>
                        </a:rPr>
                        <a:t>Methods: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latin typeface="+mn-lt"/>
                        </a:rPr>
                        <a:t>CGM naïve T2D patients with A1c≥8% who initiated a CGM </a:t>
                      </a:r>
                      <a:r>
                        <a:rPr lang="en-GB" sz="1000" dirty="0"/>
                        <a:t>between 01/2019 through 12/2022 </a:t>
                      </a:r>
                      <a:r>
                        <a:rPr lang="en-US" sz="1000" dirty="0">
                          <a:latin typeface="+mn-lt"/>
                        </a:rPr>
                        <a:t>were included, </a:t>
                      </a:r>
                      <a:r>
                        <a:rPr lang="en-GB" sz="1000" dirty="0"/>
                        <a:t>(index date = start of CGM).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dirty="0"/>
                        <a:t>A control group of CGM nonusers were assigned a random index date.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a:t>Five anti-diabetes drug classes were included in the analysis: metformin, sulfonylurea, GLP-1 agonists, SGLT-2 inhibitors, and DPP-4 inhibitors. </a:t>
                      </a:r>
                      <a:endParaRPr lang="en-US" sz="1000" dirty="0">
                        <a:latin typeface="+mn-lt"/>
                      </a:endParaRP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latin typeface="+mn-lt"/>
                      </a:endParaRP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00"/>
                  </a:ext>
                </a:extLst>
              </a:tr>
              <a:tr h="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Results</a:t>
                      </a:r>
                      <a:r>
                        <a:rPr lang="en-US" sz="1000" dirty="0"/>
                        <a:t>:</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GB"/>
                    </a:p>
                  </a:txBody>
                  <a:tcPr/>
                </a:tc>
                <a:tc hMerge="1">
                  <a:txBody>
                    <a:bodyPr/>
                    <a:lstStyle/>
                    <a:p>
                      <a:endParaRPr lang="en-US"/>
                    </a:p>
                  </a:txBody>
                  <a:tcPr/>
                </a:tc>
                <a:extLst>
                  <a:ext uri="{0D108BD9-81ED-4DB2-BD59-A6C34878D82A}">
                    <a16:rowId xmlns:a16="http://schemas.microsoft.com/office/drawing/2014/main" val="10001"/>
                  </a:ext>
                </a:extLst>
              </a:tr>
              <a:tr h="1413163">
                <a:tc gridSpan="2">
                  <a:txBody>
                    <a:bodyPr/>
                    <a:lstStyle/>
                    <a:p>
                      <a:pPr marL="171450" indent="-171450">
                        <a:spcAft>
                          <a:spcPts val="600"/>
                        </a:spcAft>
                        <a:buFont typeface="Arial" panose="020B0604020202020204" pitchFamily="34" charset="0"/>
                        <a:buChar char="•"/>
                      </a:pPr>
                      <a:r>
                        <a:rPr lang="en-GB" sz="1000" dirty="0"/>
                        <a:t>A1c decreases were greater for CGM users compared to non-users.</a:t>
                      </a:r>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GB" sz="1000" b="1" dirty="0"/>
                        <a:t>The joint effect of CGM when combined with either a GLP-1, sulfonylurea, or DPP-4 inhibitor resulted in additional A1c reductions </a:t>
                      </a:r>
                      <a:r>
                        <a:rPr lang="en-GB" sz="1000" dirty="0"/>
                        <a:t>(P&lt;</a:t>
                      </a:r>
                      <a:r>
                        <a:rPr lang="en-GB" sz="1000" dirty="0">
                          <a:solidFill>
                            <a:schemeClr val="tx1"/>
                          </a:solidFill>
                        </a:rPr>
                        <a:t>0.05)(see table).</a:t>
                      </a:r>
                      <a:endParaRPr lang="en-GB" sz="600" dirty="0">
                        <a:solidFill>
                          <a:schemeClr val="tx1"/>
                        </a:solidFill>
                      </a:endParaRPr>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GB" sz="1000" dirty="0"/>
                        <a:t>In a Dexcom Poster </a:t>
                      </a:r>
                      <a:r>
                        <a:rPr lang="en-GB" sz="1000" dirty="0">
                          <a:hlinkClick r:id="rId2"/>
                        </a:rPr>
                        <a:t>1922-LB</a:t>
                      </a:r>
                      <a:r>
                        <a:rPr lang="en-GB" sz="1000" dirty="0"/>
                        <a:t> presented at ADA, CGM use pre- and post-initiation of GLP-1 or GIP/GLP-1 therapy in 299,157 T2D patients initiating incretin therapy between 2018-2022 with or without insulin was analyzed.</a:t>
                      </a:r>
                      <a:br>
                        <a:rPr lang="en-GB" sz="1000" dirty="0"/>
                      </a:br>
                      <a:r>
                        <a:rPr lang="en-GB" sz="1000" dirty="0"/>
                        <a:t>- Over five years, patients initiating incretin therapy approximately doubled in insulin-treated patients vs. a nearly 250% increase in non-insulin treated patients. </a:t>
                      </a:r>
                      <a:br>
                        <a:rPr lang="en-GB" sz="1000" dirty="0"/>
                      </a:br>
                      <a:r>
                        <a:rPr lang="en-GB" sz="1000" dirty="0"/>
                        <a:t>- CGM use also increased </a:t>
                      </a:r>
                      <a:r>
                        <a:rPr lang="en-GB" sz="1000" dirty="0">
                          <a:solidFill>
                            <a:schemeClr val="tx1"/>
                          </a:solidFill>
                        </a:rPr>
                        <a:t>independently</a:t>
                      </a:r>
                      <a:r>
                        <a:rPr lang="en-GB" sz="1000" dirty="0"/>
                        <a:t> of insulin use, and the poster authors concluded that further studies are required to understand the potential for using CGM in conjunction with incretin therapy to optimize glycemic outcomes in T2D patients.</a:t>
                      </a:r>
                      <a:endParaRPr lang="en-GB" sz="600" dirty="0"/>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GB" sz="1000" dirty="0"/>
                        <a:t>Another Dexcom Poster (</a:t>
                      </a:r>
                      <a:r>
                        <a:rPr lang="en-GB" sz="1000" dirty="0">
                          <a:hlinkClick r:id="rId3"/>
                        </a:rPr>
                        <a:t>982-P</a:t>
                      </a:r>
                      <a:r>
                        <a:rPr lang="en-GB" sz="1000" dirty="0"/>
                        <a:t>) presented at ADA acknowledging </a:t>
                      </a:r>
                      <a:r>
                        <a:rPr lang="en-GB" sz="1000" b="0" i="0" kern="1200" dirty="0">
                          <a:solidFill>
                            <a:schemeClr val="dk1"/>
                          </a:solidFill>
                          <a:effectLst/>
                          <a:latin typeface="+mn-lt"/>
                          <a:ea typeface="+mn-ea"/>
                          <a:cs typeface="+mn-cs"/>
                        </a:rPr>
                        <a:t>access to CGM for T2D patients is limited, especially in the primary care setting, showed that the Dexcom Community Glucose Monitor Project in Primary Care was associated with improvements in A1c and CGM-measured glycemic control at 1 year, and increased CGM use would help patients and physicians in the management of T2D.</a:t>
                      </a:r>
                      <a:endParaRPr lang="en-GB" sz="1000"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en-GB"/>
                    </a:p>
                  </a:txBody>
                  <a:tcPr/>
                </a:tc>
                <a:tc>
                  <a:txBody>
                    <a:bodyPr/>
                    <a:lstStyle/>
                    <a:p>
                      <a:endParaRPr lang="en-US" sz="1000" dirty="0"/>
                    </a:p>
                  </a:txBody>
                  <a:tcPr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92350044"/>
                  </a:ext>
                </a:extLst>
              </a:tr>
            </a:tbl>
          </a:graphicData>
        </a:graphic>
      </p:graphicFrame>
      <p:sp>
        <p:nvSpPr>
          <p:cNvPr id="3" name="Title 2"/>
          <p:cNvSpPr>
            <a:spLocks noGrp="1"/>
          </p:cNvSpPr>
          <p:nvPr>
            <p:ph type="ctrTitle"/>
          </p:nvPr>
        </p:nvSpPr>
        <p:spPr/>
        <p:txBody>
          <a:bodyPr/>
          <a:lstStyle/>
          <a:p>
            <a:r>
              <a:rPr lang="en-US" dirty="0"/>
              <a:t>Device:</a:t>
            </a:r>
            <a:r>
              <a:rPr lang="en-GB" sz="1800" dirty="0"/>
              <a:t> CGM use in T2D associated with A1c improvement independent of anti-diabetes drugs used</a:t>
            </a:r>
            <a:endParaRPr lang="en-US" dirty="0"/>
          </a:p>
        </p:txBody>
      </p:sp>
      <p:graphicFrame>
        <p:nvGraphicFramePr>
          <p:cNvPr id="4" name="Table 3"/>
          <p:cNvGraphicFramePr>
            <a:graphicFrameLocks noGrp="1"/>
          </p:cNvGraphicFramePr>
          <p:nvPr/>
        </p:nvGraphicFramePr>
        <p:xfrm>
          <a:off x="384048" y="914400"/>
          <a:ext cx="2194560" cy="419100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2940743716"/>
                    </a:ext>
                  </a:extLst>
                </a:gridCol>
              </a:tblGrid>
              <a:tr h="242614">
                <a:tc>
                  <a:txBody>
                    <a:bodyPr/>
                    <a:lstStyle/>
                    <a:p>
                      <a:r>
                        <a:rPr lang="en-US" sz="1000" b="1" dirty="0">
                          <a:solidFill>
                            <a:schemeClr val="tx1"/>
                          </a:solidFill>
                        </a:rPr>
                        <a:t>Device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88286691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Not specified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t>(CGM)</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en-US" sz="1000" b="1" dirty="0">
                          <a:latin typeface="+mn-lt"/>
                        </a:rPr>
                        <a:t>Company</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a:hlinkClick r:id="rId4"/>
                        </a:rPr>
                        <a:t>Dexcom</a:t>
                      </a:r>
                      <a:endParaRPr lang="en-US" sz="1000" dirty="0">
                        <a:solidFill>
                          <a:schemeClr val="bg2">
                            <a:lumMod val="60000"/>
                            <a:lumOff val="40000"/>
                          </a:schemeClr>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4786">
                <a:tc>
                  <a:txBody>
                    <a:bodyPr/>
                    <a:lstStyle/>
                    <a:p>
                      <a:r>
                        <a:rPr lang="en-US" sz="1000" b="1" dirty="0">
                          <a:latin typeface="+mn-lt"/>
                        </a:rPr>
                        <a:t>Source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407347513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a:solidFill>
                            <a:schemeClr val="tx1"/>
                          </a:solidFill>
                        </a:rPr>
                        <a:t>Optum Clinformatics Data - US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7515929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Indication(s)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24271795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trike="noStrike" dirty="0">
                          <a:solidFill>
                            <a:schemeClr val="tx1"/>
                          </a:solidFill>
                        </a:rPr>
                        <a:t>T2D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61053568"/>
                  </a:ext>
                </a:extLst>
              </a:tr>
              <a:tr h="0">
                <a:tc>
                  <a:txBody>
                    <a:bodyPr/>
                    <a:lstStyle/>
                    <a:p>
                      <a:r>
                        <a:rPr lang="en-US" sz="1000" b="1" dirty="0">
                          <a:latin typeface="+mn-lt"/>
                        </a:rPr>
                        <a:t>Abstract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7586671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5"/>
                        </a:rPr>
                        <a:t>1914-LB</a:t>
                      </a:r>
                      <a:endParaRPr lang="en-US" sz="1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32568609"/>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tx1"/>
                          </a:solidFill>
                        </a:rPr>
                        <a:t>CVrg Brief</a:t>
                      </a:r>
                      <a:r>
                        <a:rPr lang="en-US" sz="1100" b="0" dirty="0">
                          <a:solidFill>
                            <a:schemeClr val="tx1"/>
                          </a:solidFill>
                        </a:rPr>
                        <a:t>:</a:t>
                      </a:r>
                      <a:r>
                        <a:rPr lang="en-US" sz="1100" b="1" dirty="0">
                          <a:solidFill>
                            <a:schemeClr val="tx1"/>
                          </a:solidFill>
                        </a:rPr>
                        <a:t> </a:t>
                      </a:r>
                      <a:r>
                        <a:rPr lang="en-GB" sz="1100" dirty="0"/>
                        <a:t>For T2D patients not on insulin, CGM use is associated with improvement in A1c independent of anti-diabetes drug use, but there may be additional benefits of CGM when used in combination with GLP-1 agonists and DPP-4 inhibitors.</a:t>
                      </a:r>
                      <a:endParaRPr lang="en-US" sz="11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3592350044"/>
                  </a:ext>
                </a:extLst>
              </a:tr>
            </a:tbl>
          </a:graphicData>
        </a:graphic>
      </p:graphicFrame>
      <p:graphicFrame>
        <p:nvGraphicFramePr>
          <p:cNvPr id="5" name="Table 4">
            <a:extLst>
              <a:ext uri="{FF2B5EF4-FFF2-40B4-BE49-F238E27FC236}">
                <a16:creationId xmlns:a16="http://schemas.microsoft.com/office/drawing/2014/main" id="{5739BB21-0285-3ED8-41DA-CAF5071EDB0B}"/>
              </a:ext>
            </a:extLst>
          </p:cNvPr>
          <p:cNvGraphicFramePr>
            <a:graphicFrameLocks noGrp="1"/>
          </p:cNvGraphicFramePr>
          <p:nvPr/>
        </p:nvGraphicFramePr>
        <p:xfrm>
          <a:off x="7733862" y="3293085"/>
          <a:ext cx="4030220" cy="2112264"/>
        </p:xfrm>
        <a:graphic>
          <a:graphicData uri="http://schemas.openxmlformats.org/drawingml/2006/table">
            <a:tbl>
              <a:tblPr firstRow="1" bandRow="1">
                <a:tableStyleId>{C083E6E3-FA7D-4D7B-A595-EF9225AFEA82}</a:tableStyleId>
              </a:tblPr>
              <a:tblGrid>
                <a:gridCol w="864000">
                  <a:extLst>
                    <a:ext uri="{9D8B030D-6E8A-4147-A177-3AD203B41FA5}">
                      <a16:colId xmlns:a16="http://schemas.microsoft.com/office/drawing/2014/main" val="20000"/>
                    </a:ext>
                  </a:extLst>
                </a:gridCol>
                <a:gridCol w="756000">
                  <a:extLst>
                    <a:ext uri="{9D8B030D-6E8A-4147-A177-3AD203B41FA5}">
                      <a16:colId xmlns:a16="http://schemas.microsoft.com/office/drawing/2014/main" val="20001"/>
                    </a:ext>
                  </a:extLst>
                </a:gridCol>
                <a:gridCol w="972000">
                  <a:extLst>
                    <a:ext uri="{9D8B030D-6E8A-4147-A177-3AD203B41FA5}">
                      <a16:colId xmlns:a16="http://schemas.microsoft.com/office/drawing/2014/main" val="20002"/>
                    </a:ext>
                  </a:extLst>
                </a:gridCol>
                <a:gridCol w="644325">
                  <a:extLst>
                    <a:ext uri="{9D8B030D-6E8A-4147-A177-3AD203B41FA5}">
                      <a16:colId xmlns:a16="http://schemas.microsoft.com/office/drawing/2014/main" val="1709641991"/>
                    </a:ext>
                  </a:extLst>
                </a:gridCol>
                <a:gridCol w="793895">
                  <a:extLst>
                    <a:ext uri="{9D8B030D-6E8A-4147-A177-3AD203B41FA5}">
                      <a16:colId xmlns:a16="http://schemas.microsoft.com/office/drawing/2014/main" val="20003"/>
                    </a:ext>
                  </a:extLst>
                </a:gridCol>
              </a:tblGrid>
              <a:tr h="0">
                <a:tc>
                  <a:txBody>
                    <a:bodyPr/>
                    <a:lstStyle/>
                    <a:p>
                      <a:r>
                        <a:rPr lang="el-GR" sz="900" dirty="0"/>
                        <a:t>Δ</a:t>
                      </a:r>
                      <a:r>
                        <a:rPr lang="en-GB" sz="900" dirty="0"/>
                        <a:t>A1c (%)</a:t>
                      </a:r>
                      <a:endParaRPr lang="en-US" sz="900" dirty="0"/>
                    </a:p>
                  </a:txBody>
                  <a:tcPr marT="27432" marB="27432" anchor="ctr"/>
                </a:tc>
                <a:tc>
                  <a:txBody>
                    <a:bodyPr/>
                    <a:lstStyle/>
                    <a:p>
                      <a:pPr algn="ctr"/>
                      <a:r>
                        <a:rPr lang="en-US" sz="900" dirty="0"/>
                        <a:t>CGM user </a:t>
                      </a:r>
                    </a:p>
                  </a:txBody>
                  <a:tcPr marT="27432" marB="27432" anchor="ctr"/>
                </a:tc>
                <a:tc>
                  <a:txBody>
                    <a:bodyPr/>
                    <a:lstStyle/>
                    <a:p>
                      <a:pPr algn="ctr"/>
                      <a:r>
                        <a:rPr lang="en-US" sz="900" dirty="0"/>
                        <a:t>CGM non-user</a:t>
                      </a:r>
                    </a:p>
                  </a:txBody>
                  <a:tcPr marT="27432" marB="27432" anchor="ctr"/>
                </a:tc>
                <a:tc>
                  <a:txBody>
                    <a:bodyPr/>
                    <a:lstStyle/>
                    <a:p>
                      <a:pPr algn="ctr"/>
                      <a:r>
                        <a:rPr lang="en-US" sz="900" dirty="0"/>
                        <a:t>Diff</a:t>
                      </a:r>
                    </a:p>
                  </a:txBody>
                  <a:tcPr marT="27432" marB="27432" anchor="ctr"/>
                </a:tc>
                <a:tc>
                  <a:txBody>
                    <a:bodyPr/>
                    <a:lstStyle/>
                    <a:p>
                      <a:pPr algn="ctr"/>
                      <a:r>
                        <a:rPr lang="en-US" sz="900" dirty="0"/>
                        <a:t>P-value</a:t>
                      </a:r>
                    </a:p>
                  </a:txBody>
                  <a:tcPr marT="27432" marB="27432" anchor="ctr"/>
                </a:tc>
                <a:extLst>
                  <a:ext uri="{0D108BD9-81ED-4DB2-BD59-A6C34878D82A}">
                    <a16:rowId xmlns:a16="http://schemas.microsoft.com/office/drawing/2014/main" val="10000"/>
                  </a:ext>
                </a:extLst>
              </a:tr>
              <a:tr h="0">
                <a:tc>
                  <a:txBody>
                    <a:bodyPr/>
                    <a:lstStyle/>
                    <a:p>
                      <a:r>
                        <a:rPr lang="en-US" sz="900" dirty="0"/>
                        <a:t>metformin</a:t>
                      </a:r>
                    </a:p>
                  </a:txBody>
                  <a:tcPr marT="27432" marB="27432" anchor="ctr">
                    <a:solidFill>
                      <a:schemeClr val="accent3">
                        <a:lumMod val="20000"/>
                        <a:lumOff val="80000"/>
                      </a:schemeClr>
                    </a:solidFill>
                  </a:tcPr>
                </a:tc>
                <a:tc>
                  <a:txBody>
                    <a:bodyPr/>
                    <a:lstStyle/>
                    <a:p>
                      <a:pPr algn="ctr"/>
                      <a:r>
                        <a:rPr lang="en-US" sz="900" dirty="0"/>
                        <a:t>-1.20</a:t>
                      </a:r>
                    </a:p>
                  </a:txBody>
                  <a:tcPr marT="27432" marB="27432" anchor="ctr">
                    <a:solidFill>
                      <a:schemeClr val="accent3">
                        <a:lumMod val="20000"/>
                        <a:lumOff val="80000"/>
                      </a:schemeClr>
                    </a:solidFill>
                  </a:tcPr>
                </a:tc>
                <a:tc>
                  <a:txBody>
                    <a:bodyPr/>
                    <a:lstStyle/>
                    <a:p>
                      <a:pPr algn="ctr"/>
                      <a:r>
                        <a:rPr lang="en-US" sz="900" dirty="0"/>
                        <a:t>-0.89</a:t>
                      </a:r>
                    </a:p>
                  </a:txBody>
                  <a:tcPr marT="27432" marB="27432" anchor="ctr">
                    <a:solidFill>
                      <a:schemeClr val="accent3">
                        <a:lumMod val="20000"/>
                        <a:lumOff val="80000"/>
                      </a:schemeClr>
                    </a:solidFill>
                  </a:tcPr>
                </a:tc>
                <a:tc>
                  <a:txBody>
                    <a:bodyPr/>
                    <a:lstStyle/>
                    <a:p>
                      <a:pPr algn="ctr"/>
                      <a:r>
                        <a:rPr lang="en-US" sz="900" b="0" dirty="0"/>
                        <a:t>-0.31</a:t>
                      </a:r>
                    </a:p>
                  </a:txBody>
                  <a:tcPr marT="27432" marB="27432" anchor="ctr">
                    <a:solidFill>
                      <a:schemeClr val="accent3">
                        <a:lumMod val="20000"/>
                        <a:lumOff val="80000"/>
                      </a:schemeClr>
                    </a:solidFill>
                  </a:tcPr>
                </a:tc>
                <a:tc rowSpan="2">
                  <a:txBody>
                    <a:bodyPr/>
                    <a:lstStyle/>
                    <a:p>
                      <a:pPr algn="ctr"/>
                      <a:r>
                        <a:rPr lang="en-US" sz="900" dirty="0"/>
                        <a:t>NS, 0.373</a:t>
                      </a:r>
                    </a:p>
                  </a:txBody>
                  <a:tcPr marT="27432" marB="27432" anchor="ctr">
                    <a:solidFill>
                      <a:schemeClr val="accent3">
                        <a:lumMod val="20000"/>
                        <a:lumOff val="80000"/>
                      </a:schemeClr>
                    </a:solidFill>
                  </a:tcPr>
                </a:tc>
                <a:extLst>
                  <a:ext uri="{0D108BD9-81ED-4DB2-BD59-A6C34878D82A}">
                    <a16:rowId xmlns:a16="http://schemas.microsoft.com/office/drawing/2014/main" val="10002"/>
                  </a:ext>
                </a:extLst>
              </a:tr>
              <a:tr h="154352">
                <a:tc>
                  <a:txBody>
                    <a:bodyPr/>
                    <a:lstStyle/>
                    <a:p>
                      <a:r>
                        <a:rPr lang="en-US" sz="900" dirty="0"/>
                        <a:t>no metformin</a:t>
                      </a:r>
                    </a:p>
                  </a:txBody>
                  <a:tcPr marT="27432" marB="27432" anchor="ctr">
                    <a:solidFill>
                      <a:schemeClr val="accent3">
                        <a:lumMod val="20000"/>
                        <a:lumOff val="80000"/>
                      </a:schemeClr>
                    </a:solidFill>
                  </a:tcPr>
                </a:tc>
                <a:tc>
                  <a:txBody>
                    <a:bodyPr/>
                    <a:lstStyle/>
                    <a:p>
                      <a:pPr algn="ctr"/>
                      <a:r>
                        <a:rPr lang="en-US" sz="900" dirty="0"/>
                        <a:t>-0.95</a:t>
                      </a:r>
                    </a:p>
                  </a:txBody>
                  <a:tcPr marT="27432" marB="27432" anchor="ctr">
                    <a:solidFill>
                      <a:schemeClr val="accent3">
                        <a:lumMod val="20000"/>
                        <a:lumOff val="80000"/>
                      </a:schemeClr>
                    </a:solidFill>
                  </a:tcPr>
                </a:tc>
                <a:tc>
                  <a:txBody>
                    <a:bodyPr/>
                    <a:lstStyle/>
                    <a:p>
                      <a:pPr algn="ctr"/>
                      <a:r>
                        <a:rPr lang="en-US" sz="900" dirty="0"/>
                        <a:t>-0.69</a:t>
                      </a:r>
                    </a:p>
                  </a:txBody>
                  <a:tcPr marT="27432" marB="27432" anchor="ctr">
                    <a:solidFill>
                      <a:schemeClr val="accent3">
                        <a:lumMod val="20000"/>
                        <a:lumOff val="80000"/>
                      </a:schemeClr>
                    </a:solidFill>
                  </a:tcPr>
                </a:tc>
                <a:tc>
                  <a:txBody>
                    <a:bodyPr/>
                    <a:lstStyle/>
                    <a:p>
                      <a:pPr algn="ctr"/>
                      <a:r>
                        <a:rPr lang="en-US" sz="900" b="0" dirty="0"/>
                        <a:t>-0.26</a:t>
                      </a:r>
                    </a:p>
                  </a:txBody>
                  <a:tcPr marT="27432" marB="27432" anchor="ctr">
                    <a:solidFill>
                      <a:schemeClr val="accent3">
                        <a:lumMod val="20000"/>
                        <a:lumOff val="80000"/>
                      </a:schemeClr>
                    </a:solidFill>
                  </a:tcPr>
                </a:tc>
                <a:tc vMerge="1">
                  <a:txBody>
                    <a:bodyPr/>
                    <a:lstStyle/>
                    <a:p>
                      <a:endParaRPr dirty="0"/>
                    </a:p>
                  </a:txBody>
                  <a:tcPr marT="27432" marB="27432" anchor="ctr"/>
                </a:tc>
                <a:extLst>
                  <a:ext uri="{0D108BD9-81ED-4DB2-BD59-A6C34878D82A}">
                    <a16:rowId xmlns:a16="http://schemas.microsoft.com/office/drawing/2014/main" val="10003"/>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SU</a:t>
                      </a:r>
                    </a:p>
                  </a:txBody>
                  <a:tcPr marT="27432" marB="27432" anchor="ctr">
                    <a:noFill/>
                  </a:tcPr>
                </a:tc>
                <a:tc>
                  <a:txBody>
                    <a:bodyPr/>
                    <a:lstStyle/>
                    <a:p>
                      <a:pPr algn="ctr"/>
                      <a:r>
                        <a:rPr lang="en-US" sz="900" dirty="0"/>
                        <a:t>-1.10</a:t>
                      </a:r>
                    </a:p>
                  </a:txBody>
                  <a:tcPr marT="27432" marB="27432" anchor="ctr">
                    <a:noFill/>
                  </a:tcPr>
                </a:tc>
                <a:tc>
                  <a:txBody>
                    <a:bodyPr/>
                    <a:lstStyle/>
                    <a:p>
                      <a:pPr algn="ctr"/>
                      <a:r>
                        <a:rPr lang="en-US" sz="900" dirty="0"/>
                        <a:t>-0.71</a:t>
                      </a:r>
                    </a:p>
                  </a:txBody>
                  <a:tcPr marT="27432" marB="27432" anchor="ctr">
                    <a:noFill/>
                  </a:tcPr>
                </a:tc>
                <a:tc>
                  <a:txBody>
                    <a:bodyPr/>
                    <a:lstStyle/>
                    <a:p>
                      <a:pPr algn="ctr"/>
                      <a:r>
                        <a:rPr lang="en-US" sz="900" b="1" dirty="0"/>
                        <a:t>-0.39</a:t>
                      </a:r>
                    </a:p>
                  </a:txBody>
                  <a:tcPr marT="27432" marB="27432" anchor="ctr">
                    <a:noFill/>
                  </a:tcPr>
                </a:tc>
                <a:tc rowSpan="2">
                  <a:txBody>
                    <a:bodyPr/>
                    <a:lstStyle/>
                    <a:p>
                      <a:pPr algn="ctr"/>
                      <a:r>
                        <a:rPr lang="en-US" sz="900" dirty="0"/>
                        <a:t>0.0312</a:t>
                      </a:r>
                    </a:p>
                  </a:txBody>
                  <a:tcPr marT="27432" marB="27432" anchor="ctr">
                    <a:noFill/>
                  </a:tcPr>
                </a:tc>
                <a:extLst>
                  <a:ext uri="{0D108BD9-81ED-4DB2-BD59-A6C34878D82A}">
                    <a16:rowId xmlns:a16="http://schemas.microsoft.com/office/drawing/2014/main" val="3172283318"/>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no SU</a:t>
                      </a:r>
                    </a:p>
                  </a:txBody>
                  <a:tcPr marT="27432" marB="27432" anchor="ctr">
                    <a:noFill/>
                  </a:tcPr>
                </a:tc>
                <a:tc>
                  <a:txBody>
                    <a:bodyPr/>
                    <a:lstStyle/>
                    <a:p>
                      <a:pPr algn="ctr"/>
                      <a:r>
                        <a:rPr lang="en-US" sz="900" dirty="0"/>
                        <a:t>-1.12</a:t>
                      </a:r>
                    </a:p>
                  </a:txBody>
                  <a:tcPr marT="27432" marB="27432" anchor="ctr">
                    <a:noFill/>
                  </a:tcPr>
                </a:tc>
                <a:tc>
                  <a:txBody>
                    <a:bodyPr/>
                    <a:lstStyle/>
                    <a:p>
                      <a:pPr algn="ctr"/>
                      <a:r>
                        <a:rPr lang="en-US" sz="900" dirty="0"/>
                        <a:t>-0.86</a:t>
                      </a:r>
                    </a:p>
                  </a:txBody>
                  <a:tcPr marT="27432" marB="27432" anchor="ctr">
                    <a:noFill/>
                  </a:tcPr>
                </a:tc>
                <a:tc>
                  <a:txBody>
                    <a:bodyPr/>
                    <a:lstStyle/>
                    <a:p>
                      <a:pPr algn="ctr"/>
                      <a:r>
                        <a:rPr lang="en-US" sz="900" b="0" dirty="0"/>
                        <a:t>-0.26</a:t>
                      </a:r>
                    </a:p>
                  </a:txBody>
                  <a:tcPr marT="27432" marB="27432" anchor="ctr">
                    <a:noFill/>
                  </a:tcPr>
                </a:tc>
                <a:tc vMerge="1">
                  <a:txBody>
                    <a:bodyPr/>
                    <a:lstStyle/>
                    <a:p>
                      <a:endParaRPr dirty="0"/>
                    </a:p>
                  </a:txBody>
                  <a:tcPr marT="27432" marB="27432" anchor="ctr"/>
                </a:tc>
                <a:extLst>
                  <a:ext uri="{0D108BD9-81ED-4DB2-BD59-A6C34878D82A}">
                    <a16:rowId xmlns:a16="http://schemas.microsoft.com/office/drawing/2014/main" val="4207422509"/>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GLP-1</a:t>
                      </a:r>
                    </a:p>
                  </a:txBody>
                  <a:tcPr marT="27432" marB="27432" anchor="ctr">
                    <a:solidFill>
                      <a:schemeClr val="accent3">
                        <a:lumMod val="20000"/>
                        <a:lumOff val="80000"/>
                      </a:schemeClr>
                    </a:solidFill>
                  </a:tcPr>
                </a:tc>
                <a:tc>
                  <a:txBody>
                    <a:bodyPr/>
                    <a:lstStyle/>
                    <a:p>
                      <a:pPr algn="ctr"/>
                      <a:r>
                        <a:rPr lang="en-US" sz="900" dirty="0"/>
                        <a:t>-1.27</a:t>
                      </a:r>
                    </a:p>
                  </a:txBody>
                  <a:tcPr marT="27432" marB="27432" anchor="ctr">
                    <a:solidFill>
                      <a:schemeClr val="accent3">
                        <a:lumMod val="20000"/>
                        <a:lumOff val="80000"/>
                      </a:schemeClr>
                    </a:solidFill>
                  </a:tcPr>
                </a:tc>
                <a:tc>
                  <a:txBody>
                    <a:bodyPr/>
                    <a:lstStyle/>
                    <a:p>
                      <a:pPr algn="ctr"/>
                      <a:r>
                        <a:rPr lang="en-US" sz="900" dirty="0"/>
                        <a:t>-0.87</a:t>
                      </a:r>
                    </a:p>
                  </a:txBody>
                  <a:tcPr marT="27432" marB="27432" anchor="ctr">
                    <a:solidFill>
                      <a:schemeClr val="accent3">
                        <a:lumMod val="20000"/>
                        <a:lumOff val="80000"/>
                      </a:schemeClr>
                    </a:solidFill>
                  </a:tcPr>
                </a:tc>
                <a:tc>
                  <a:txBody>
                    <a:bodyPr/>
                    <a:lstStyle/>
                    <a:p>
                      <a:pPr algn="ctr"/>
                      <a:r>
                        <a:rPr lang="en-US" sz="900" b="1" dirty="0"/>
                        <a:t>-0.40</a:t>
                      </a:r>
                    </a:p>
                  </a:txBody>
                  <a:tcPr marT="27432" marB="27432" anchor="ctr">
                    <a:solidFill>
                      <a:schemeClr val="accent3">
                        <a:lumMod val="20000"/>
                        <a:lumOff val="80000"/>
                      </a:schemeClr>
                    </a:solidFill>
                  </a:tcPr>
                </a:tc>
                <a:tc rowSpan="2">
                  <a:txBody>
                    <a:bodyPr/>
                    <a:lstStyle/>
                    <a:p>
                      <a:pPr algn="ctr"/>
                      <a:r>
                        <a:rPr lang="en-US" sz="900" dirty="0"/>
                        <a:t>0.0226</a:t>
                      </a:r>
                    </a:p>
                  </a:txBody>
                  <a:tcPr marT="27432" marB="27432" anchor="ctr">
                    <a:solidFill>
                      <a:schemeClr val="accent3">
                        <a:lumMod val="20000"/>
                        <a:lumOff val="80000"/>
                      </a:schemeClr>
                    </a:solidFill>
                  </a:tcPr>
                </a:tc>
                <a:extLst>
                  <a:ext uri="{0D108BD9-81ED-4DB2-BD59-A6C34878D82A}">
                    <a16:rowId xmlns:a16="http://schemas.microsoft.com/office/drawing/2014/main" val="2427557442"/>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no GLP-1</a:t>
                      </a:r>
                    </a:p>
                  </a:txBody>
                  <a:tcPr marT="27432" marB="27432" anchor="ctr">
                    <a:solidFill>
                      <a:schemeClr val="accent3">
                        <a:lumMod val="20000"/>
                        <a:lumOff val="80000"/>
                      </a:schemeClr>
                    </a:solidFill>
                  </a:tcPr>
                </a:tc>
                <a:tc>
                  <a:txBody>
                    <a:bodyPr/>
                    <a:lstStyle/>
                    <a:p>
                      <a:pPr algn="ctr"/>
                      <a:r>
                        <a:rPr lang="en-US" sz="900" dirty="0"/>
                        <a:t>-0.95</a:t>
                      </a:r>
                    </a:p>
                  </a:txBody>
                  <a:tcPr marT="27432" marB="27432" anchor="ctr">
                    <a:solidFill>
                      <a:schemeClr val="accent3">
                        <a:lumMod val="20000"/>
                        <a:lumOff val="80000"/>
                      </a:schemeClr>
                    </a:solidFill>
                  </a:tcPr>
                </a:tc>
                <a:tc>
                  <a:txBody>
                    <a:bodyPr/>
                    <a:lstStyle/>
                    <a:p>
                      <a:pPr algn="ctr"/>
                      <a:r>
                        <a:rPr lang="en-US" sz="900" dirty="0"/>
                        <a:t>-0.70</a:t>
                      </a:r>
                    </a:p>
                  </a:txBody>
                  <a:tcPr marT="27432" marB="27432" anchor="ctr">
                    <a:solidFill>
                      <a:schemeClr val="accent3">
                        <a:lumMod val="20000"/>
                        <a:lumOff val="80000"/>
                      </a:schemeClr>
                    </a:solidFill>
                  </a:tcPr>
                </a:tc>
                <a:tc>
                  <a:txBody>
                    <a:bodyPr/>
                    <a:lstStyle/>
                    <a:p>
                      <a:pPr algn="ctr"/>
                      <a:r>
                        <a:rPr lang="en-US" sz="900" b="0" dirty="0"/>
                        <a:t>-0.25</a:t>
                      </a:r>
                    </a:p>
                  </a:txBody>
                  <a:tcPr marT="27432" marB="27432" anchor="ctr">
                    <a:solidFill>
                      <a:schemeClr val="accent3">
                        <a:lumMod val="20000"/>
                        <a:lumOff val="80000"/>
                      </a:schemeClr>
                    </a:solidFill>
                  </a:tcPr>
                </a:tc>
                <a:tc vMerge="1">
                  <a:txBody>
                    <a:bodyPr/>
                    <a:lstStyle/>
                    <a:p>
                      <a:pPr algn="ctr"/>
                      <a:endParaRPr lang="en-US" sz="900" dirty="0"/>
                    </a:p>
                  </a:txBody>
                  <a:tcPr marT="27432" marB="27432" anchor="ctr"/>
                </a:tc>
                <a:extLst>
                  <a:ext uri="{0D108BD9-81ED-4DB2-BD59-A6C34878D82A}">
                    <a16:rowId xmlns:a16="http://schemas.microsoft.com/office/drawing/2014/main" val="1354200032"/>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SGLT-2</a:t>
                      </a:r>
                    </a:p>
                  </a:txBody>
                  <a:tcPr marT="27432" marB="27432" anchor="ctr">
                    <a:noFill/>
                  </a:tcPr>
                </a:tc>
                <a:tc>
                  <a:txBody>
                    <a:bodyPr/>
                    <a:lstStyle/>
                    <a:p>
                      <a:pPr algn="ctr"/>
                      <a:r>
                        <a:rPr lang="en-US" sz="900" dirty="0"/>
                        <a:t>-1.15</a:t>
                      </a:r>
                    </a:p>
                  </a:txBody>
                  <a:tcPr marT="27432" marB="27432" anchor="ctr">
                    <a:noFill/>
                  </a:tcPr>
                </a:tc>
                <a:tc>
                  <a:txBody>
                    <a:bodyPr/>
                    <a:lstStyle/>
                    <a:p>
                      <a:pPr algn="ctr"/>
                      <a:r>
                        <a:rPr lang="en-US" sz="900" dirty="0"/>
                        <a:t>-0.80</a:t>
                      </a:r>
                    </a:p>
                  </a:txBody>
                  <a:tcPr marT="27432" marB="27432" anchor="ctr">
                    <a:noFill/>
                  </a:tcPr>
                </a:tc>
                <a:tc>
                  <a:txBody>
                    <a:bodyPr/>
                    <a:lstStyle/>
                    <a:p>
                      <a:pPr algn="ctr"/>
                      <a:r>
                        <a:rPr lang="en-US" sz="900" b="0" dirty="0"/>
                        <a:t>-0.35</a:t>
                      </a:r>
                    </a:p>
                  </a:txBody>
                  <a:tcPr marT="27432" marB="27432" anchor="ctr">
                    <a:noFill/>
                  </a:tcPr>
                </a:tc>
                <a:tc rowSpan="2">
                  <a:txBody>
                    <a:bodyPr/>
                    <a:lstStyle/>
                    <a:p>
                      <a:pPr algn="ctr"/>
                      <a:r>
                        <a:rPr lang="en-US" sz="900" dirty="0"/>
                        <a:t>NS, 0.268</a:t>
                      </a:r>
                    </a:p>
                  </a:txBody>
                  <a:tcPr marT="27432" marB="27432" anchor="ctr">
                    <a:noFill/>
                  </a:tcPr>
                </a:tc>
                <a:extLst>
                  <a:ext uri="{0D108BD9-81ED-4DB2-BD59-A6C34878D82A}">
                    <a16:rowId xmlns:a16="http://schemas.microsoft.com/office/drawing/2014/main" val="2051028664"/>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no SGLT-2</a:t>
                      </a:r>
                    </a:p>
                  </a:txBody>
                  <a:tcPr marT="27432" marB="27432" anchor="ctr">
                    <a:noFill/>
                  </a:tcPr>
                </a:tc>
                <a:tc>
                  <a:txBody>
                    <a:bodyPr/>
                    <a:lstStyle/>
                    <a:p>
                      <a:pPr algn="ctr"/>
                      <a:r>
                        <a:rPr lang="en-US" sz="900" dirty="0"/>
                        <a:t>-1.05</a:t>
                      </a:r>
                    </a:p>
                  </a:txBody>
                  <a:tcPr marT="27432" marB="27432" anchor="ctr">
                    <a:noFill/>
                  </a:tcPr>
                </a:tc>
                <a:tc>
                  <a:txBody>
                    <a:bodyPr/>
                    <a:lstStyle/>
                    <a:p>
                      <a:pPr algn="ctr"/>
                      <a:r>
                        <a:rPr lang="en-US" sz="900" dirty="0"/>
                        <a:t>-0.78</a:t>
                      </a:r>
                    </a:p>
                  </a:txBody>
                  <a:tcPr marT="27432" marB="27432" anchor="ctr">
                    <a:noFill/>
                  </a:tcPr>
                </a:tc>
                <a:tc>
                  <a:txBody>
                    <a:bodyPr/>
                    <a:lstStyle/>
                    <a:p>
                      <a:pPr algn="ctr"/>
                      <a:r>
                        <a:rPr lang="en-US" sz="900" b="0" dirty="0"/>
                        <a:t>-0.27</a:t>
                      </a:r>
                    </a:p>
                  </a:txBody>
                  <a:tcPr marT="27432" marB="27432" anchor="ctr">
                    <a:noFill/>
                  </a:tcPr>
                </a:tc>
                <a:tc vMerge="1">
                  <a:txBody>
                    <a:bodyPr/>
                    <a:lstStyle/>
                    <a:p>
                      <a:pPr algn="ctr"/>
                      <a:endParaRPr lang="en-US" sz="900" dirty="0"/>
                    </a:p>
                  </a:txBody>
                  <a:tcPr marT="27432" marB="27432" anchor="ctr"/>
                </a:tc>
                <a:extLst>
                  <a:ext uri="{0D108BD9-81ED-4DB2-BD59-A6C34878D82A}">
                    <a16:rowId xmlns:a16="http://schemas.microsoft.com/office/drawing/2014/main" val="54563590"/>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DPP-4</a:t>
                      </a:r>
                    </a:p>
                  </a:txBody>
                  <a:tcPr marT="27432" marB="27432" anchor="ctr">
                    <a:solidFill>
                      <a:schemeClr val="accent3">
                        <a:lumMod val="20000"/>
                        <a:lumOff val="80000"/>
                      </a:schemeClr>
                    </a:solidFill>
                  </a:tcPr>
                </a:tc>
                <a:tc>
                  <a:txBody>
                    <a:bodyPr/>
                    <a:lstStyle/>
                    <a:p>
                      <a:pPr algn="ctr"/>
                      <a:r>
                        <a:rPr lang="en-US" sz="900" dirty="0"/>
                        <a:t>-1.31</a:t>
                      </a:r>
                    </a:p>
                  </a:txBody>
                  <a:tcPr marT="27432" marB="27432" anchor="ctr">
                    <a:solidFill>
                      <a:schemeClr val="accent3">
                        <a:lumMod val="20000"/>
                        <a:lumOff val="80000"/>
                      </a:schemeClr>
                    </a:solidFill>
                  </a:tcPr>
                </a:tc>
                <a:tc>
                  <a:txBody>
                    <a:bodyPr/>
                    <a:lstStyle/>
                    <a:p>
                      <a:pPr algn="ctr"/>
                      <a:r>
                        <a:rPr lang="en-US" sz="900" dirty="0"/>
                        <a:t>-0.76</a:t>
                      </a:r>
                    </a:p>
                  </a:txBody>
                  <a:tcPr marT="27432" marB="27432" anchor="ctr">
                    <a:solidFill>
                      <a:schemeClr val="accent3">
                        <a:lumMod val="20000"/>
                        <a:lumOff val="80000"/>
                      </a:schemeClr>
                    </a:solidFill>
                  </a:tcPr>
                </a:tc>
                <a:tc>
                  <a:txBody>
                    <a:bodyPr/>
                    <a:lstStyle/>
                    <a:p>
                      <a:pPr algn="ctr"/>
                      <a:r>
                        <a:rPr lang="en-US" sz="900" b="1" dirty="0"/>
                        <a:t>-0.55</a:t>
                      </a:r>
                    </a:p>
                  </a:txBody>
                  <a:tcPr marT="27432" marB="27432" anchor="ctr">
                    <a:solidFill>
                      <a:schemeClr val="accent3">
                        <a:lumMod val="20000"/>
                        <a:lumOff val="80000"/>
                      </a:schemeClr>
                    </a:solidFill>
                  </a:tcPr>
                </a:tc>
                <a:tc rowSpan="2">
                  <a:txBody>
                    <a:bodyPr/>
                    <a:lstStyle/>
                    <a:p>
                      <a:pPr algn="ctr"/>
                      <a:r>
                        <a:rPr lang="en-US" sz="900" dirty="0"/>
                        <a:t>0.0094</a:t>
                      </a:r>
                    </a:p>
                  </a:txBody>
                  <a:tcPr marT="27432" marB="27432" anchor="ctr">
                    <a:solidFill>
                      <a:schemeClr val="accent3">
                        <a:lumMod val="20000"/>
                        <a:lumOff val="80000"/>
                      </a:schemeClr>
                    </a:solidFill>
                  </a:tcPr>
                </a:tc>
                <a:extLst>
                  <a:ext uri="{0D108BD9-81ED-4DB2-BD59-A6C34878D82A}">
                    <a16:rowId xmlns:a16="http://schemas.microsoft.com/office/drawing/2014/main" val="3669838332"/>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no DPP-4</a:t>
                      </a:r>
                    </a:p>
                  </a:txBody>
                  <a:tcPr marT="27432" marB="27432" anchor="ctr">
                    <a:solidFill>
                      <a:schemeClr val="accent3">
                        <a:lumMod val="20000"/>
                        <a:lumOff val="80000"/>
                      </a:schemeClr>
                    </a:solidFill>
                  </a:tcPr>
                </a:tc>
                <a:tc>
                  <a:txBody>
                    <a:bodyPr/>
                    <a:lstStyle/>
                    <a:p>
                      <a:pPr algn="ctr"/>
                      <a:r>
                        <a:rPr lang="en-US" sz="900" dirty="0"/>
                        <a:t>-1.08</a:t>
                      </a:r>
                    </a:p>
                  </a:txBody>
                  <a:tcPr marT="27432" marB="27432" anchor="ctr">
                    <a:solidFill>
                      <a:schemeClr val="accent3">
                        <a:lumMod val="20000"/>
                        <a:lumOff val="80000"/>
                      </a:schemeClr>
                    </a:solidFill>
                  </a:tcPr>
                </a:tc>
                <a:tc>
                  <a:txBody>
                    <a:bodyPr/>
                    <a:lstStyle/>
                    <a:p>
                      <a:pPr algn="ctr"/>
                      <a:r>
                        <a:rPr lang="en-US" sz="900" dirty="0"/>
                        <a:t>-0.81</a:t>
                      </a:r>
                    </a:p>
                  </a:txBody>
                  <a:tcPr marT="27432" marB="27432" anchor="ctr">
                    <a:solidFill>
                      <a:schemeClr val="accent3">
                        <a:lumMod val="20000"/>
                        <a:lumOff val="80000"/>
                      </a:schemeClr>
                    </a:solidFill>
                  </a:tcPr>
                </a:tc>
                <a:tc>
                  <a:txBody>
                    <a:bodyPr/>
                    <a:lstStyle/>
                    <a:p>
                      <a:pPr algn="ctr"/>
                      <a:r>
                        <a:rPr lang="en-US" sz="900" b="0" dirty="0"/>
                        <a:t>-0.27</a:t>
                      </a:r>
                    </a:p>
                  </a:txBody>
                  <a:tcPr marT="27432" marB="27432" anchor="ctr">
                    <a:solidFill>
                      <a:schemeClr val="accent3">
                        <a:lumMod val="20000"/>
                        <a:lumOff val="80000"/>
                      </a:schemeClr>
                    </a:solidFill>
                  </a:tcPr>
                </a:tc>
                <a:tc vMerge="1">
                  <a:txBody>
                    <a:bodyPr/>
                    <a:lstStyle/>
                    <a:p>
                      <a:pPr algn="ctr"/>
                      <a:endParaRPr lang="en-US" sz="900" dirty="0"/>
                    </a:p>
                  </a:txBody>
                  <a:tcPr marT="27432" marB="27432" anchor="ctr"/>
                </a:tc>
                <a:extLst>
                  <a:ext uri="{0D108BD9-81ED-4DB2-BD59-A6C34878D82A}">
                    <a16:rowId xmlns:a16="http://schemas.microsoft.com/office/drawing/2014/main" val="2653864083"/>
                  </a:ext>
                </a:extLst>
              </a:tr>
            </a:tbl>
          </a:graphicData>
        </a:graphic>
      </p:graphicFrame>
      <p:graphicFrame>
        <p:nvGraphicFramePr>
          <p:cNvPr id="6" name="Table 5">
            <a:extLst>
              <a:ext uri="{FF2B5EF4-FFF2-40B4-BE49-F238E27FC236}">
                <a16:creationId xmlns:a16="http://schemas.microsoft.com/office/drawing/2014/main" id="{97124BEF-B8F4-5826-649E-4236B53AE139}"/>
              </a:ext>
            </a:extLst>
          </p:cNvPr>
          <p:cNvGraphicFramePr>
            <a:graphicFrameLocks noGrp="1"/>
          </p:cNvGraphicFramePr>
          <p:nvPr/>
        </p:nvGraphicFramePr>
        <p:xfrm>
          <a:off x="6691470" y="1566030"/>
          <a:ext cx="5072612" cy="1344168"/>
        </p:xfrm>
        <a:graphic>
          <a:graphicData uri="http://schemas.openxmlformats.org/drawingml/2006/table">
            <a:tbl>
              <a:tblPr firstRow="1" bandRow="1">
                <a:tableStyleId>{C083E6E3-FA7D-4D7B-A595-EF9225AFEA82}</a:tableStyleId>
              </a:tblPr>
              <a:tblGrid>
                <a:gridCol w="1967824">
                  <a:extLst>
                    <a:ext uri="{9D8B030D-6E8A-4147-A177-3AD203B41FA5}">
                      <a16:colId xmlns:a16="http://schemas.microsoft.com/office/drawing/2014/main" val="20000"/>
                    </a:ext>
                  </a:extLst>
                </a:gridCol>
                <a:gridCol w="1552394">
                  <a:extLst>
                    <a:ext uri="{9D8B030D-6E8A-4147-A177-3AD203B41FA5}">
                      <a16:colId xmlns:a16="http://schemas.microsoft.com/office/drawing/2014/main" val="20001"/>
                    </a:ext>
                  </a:extLst>
                </a:gridCol>
                <a:gridCol w="1552394">
                  <a:extLst>
                    <a:ext uri="{9D8B030D-6E8A-4147-A177-3AD203B41FA5}">
                      <a16:colId xmlns:a16="http://schemas.microsoft.com/office/drawing/2014/main" val="20002"/>
                    </a:ext>
                  </a:extLst>
                </a:gridCol>
              </a:tblGrid>
              <a:tr h="0">
                <a:tc>
                  <a:txBody>
                    <a:bodyPr/>
                    <a:lstStyle/>
                    <a:p>
                      <a:r>
                        <a:rPr lang="en-US" sz="900" dirty="0"/>
                        <a:t>Baseline Characteristics</a:t>
                      </a:r>
                    </a:p>
                  </a:txBody>
                  <a:tcPr marT="27432" marB="27432" anchor="ctr"/>
                </a:tc>
                <a:tc>
                  <a:txBody>
                    <a:bodyPr/>
                    <a:lstStyle/>
                    <a:p>
                      <a:pPr algn="ctr"/>
                      <a:r>
                        <a:rPr lang="en-US" sz="900" dirty="0"/>
                        <a:t>CGM users</a:t>
                      </a:r>
                    </a:p>
                  </a:txBody>
                  <a:tcPr marT="27432" marB="27432" anchor="ctr"/>
                </a:tc>
                <a:tc>
                  <a:txBody>
                    <a:bodyPr/>
                    <a:lstStyle/>
                    <a:p>
                      <a:pPr algn="ctr"/>
                      <a:r>
                        <a:rPr lang="en-US" sz="900" dirty="0"/>
                        <a:t>CGM Non-users</a:t>
                      </a:r>
                    </a:p>
                  </a:txBody>
                  <a:tcPr marT="27432" marB="27432" anchor="ctr"/>
                </a:tc>
                <a:extLst>
                  <a:ext uri="{0D108BD9-81ED-4DB2-BD59-A6C34878D82A}">
                    <a16:rowId xmlns:a16="http://schemas.microsoft.com/office/drawing/2014/main" val="10000"/>
                  </a:ext>
                </a:extLst>
              </a:tr>
              <a:tr h="0">
                <a:tc>
                  <a:txBody>
                    <a:bodyPr/>
                    <a:lstStyle/>
                    <a:p>
                      <a:r>
                        <a:rPr lang="en-US" sz="900" dirty="0"/>
                        <a:t>N</a:t>
                      </a:r>
                    </a:p>
                  </a:txBody>
                  <a:tcPr marT="27432" marB="27432" anchor="ctr"/>
                </a:tc>
                <a:tc>
                  <a:txBody>
                    <a:bodyPr/>
                    <a:lstStyle/>
                    <a:p>
                      <a:pPr algn="ctr"/>
                      <a:r>
                        <a:rPr lang="en-US" sz="900" dirty="0"/>
                        <a:t>4,086</a:t>
                      </a:r>
                    </a:p>
                  </a:txBody>
                  <a:tcPr marT="27432" marB="27432" anchor="ctr"/>
                </a:tc>
                <a:tc>
                  <a:txBody>
                    <a:bodyPr/>
                    <a:lstStyle/>
                    <a:p>
                      <a:pPr algn="ctr"/>
                      <a:r>
                        <a:rPr lang="en-US" sz="900" dirty="0"/>
                        <a:t>48,308</a:t>
                      </a:r>
                    </a:p>
                  </a:txBody>
                  <a:tcPr marT="27432" marB="27432" anchor="ctr"/>
                </a:tc>
                <a:extLst>
                  <a:ext uri="{0D108BD9-81ED-4DB2-BD59-A6C34878D82A}">
                    <a16:rowId xmlns:a16="http://schemas.microsoft.com/office/drawing/2014/main" val="10001"/>
                  </a:ext>
                </a:extLst>
              </a:tr>
              <a:tr h="0">
                <a:tc>
                  <a:txBody>
                    <a:bodyPr/>
                    <a:lstStyle/>
                    <a:p>
                      <a:r>
                        <a:rPr lang="en-US" sz="900" dirty="0"/>
                        <a:t>Age (years)</a:t>
                      </a:r>
                    </a:p>
                  </a:txBody>
                  <a:tcPr marT="27432" marB="27432" anchor="ctr"/>
                </a:tc>
                <a:tc>
                  <a:txBody>
                    <a:bodyPr/>
                    <a:lstStyle/>
                    <a:p>
                      <a:pPr algn="ctr"/>
                      <a:r>
                        <a:rPr lang="en-US" sz="900" dirty="0"/>
                        <a:t>67.5</a:t>
                      </a:r>
                    </a:p>
                  </a:txBody>
                  <a:tcPr marT="27432" marB="27432" anchor="ctr"/>
                </a:tc>
                <a:tc>
                  <a:txBody>
                    <a:bodyPr/>
                    <a:lstStyle/>
                    <a:p>
                      <a:pPr algn="ctr"/>
                      <a:r>
                        <a:rPr lang="en-US" sz="900" dirty="0"/>
                        <a:t>67.0</a:t>
                      </a:r>
                    </a:p>
                  </a:txBody>
                  <a:tcPr marT="27432" marB="27432" anchor="ctr"/>
                </a:tc>
                <a:extLst>
                  <a:ext uri="{0D108BD9-81ED-4DB2-BD59-A6C34878D82A}">
                    <a16:rowId xmlns:a16="http://schemas.microsoft.com/office/drawing/2014/main" val="10002"/>
                  </a:ext>
                </a:extLst>
              </a:tr>
              <a:tr h="154352">
                <a:tc>
                  <a:txBody>
                    <a:bodyPr/>
                    <a:lstStyle/>
                    <a:p>
                      <a:r>
                        <a:rPr lang="en-US" sz="900" dirty="0"/>
                        <a:t>Female (%)</a:t>
                      </a:r>
                    </a:p>
                  </a:txBody>
                  <a:tcPr marT="27432" marB="27432" anchor="ctr"/>
                </a:tc>
                <a:tc>
                  <a:txBody>
                    <a:bodyPr/>
                    <a:lstStyle/>
                    <a:p>
                      <a:pPr algn="ctr"/>
                      <a:r>
                        <a:rPr lang="en-US" sz="900" dirty="0"/>
                        <a:t>48</a:t>
                      </a:r>
                    </a:p>
                  </a:txBody>
                  <a:tcPr marT="27432" marB="27432" anchor="ctr"/>
                </a:tc>
                <a:tc>
                  <a:txBody>
                    <a:bodyPr/>
                    <a:lstStyle/>
                    <a:p>
                      <a:pPr algn="ctr"/>
                      <a:r>
                        <a:rPr lang="en-US" sz="900" dirty="0"/>
                        <a:t>45</a:t>
                      </a:r>
                    </a:p>
                  </a:txBody>
                  <a:tcPr marT="27432" marB="27432" anchor="ctr"/>
                </a:tc>
                <a:extLst>
                  <a:ext uri="{0D108BD9-81ED-4DB2-BD59-A6C34878D82A}">
                    <a16:rowId xmlns:a16="http://schemas.microsoft.com/office/drawing/2014/main" val="10003"/>
                  </a:ext>
                </a:extLst>
              </a:tr>
              <a:tr h="154352">
                <a:tc>
                  <a:txBody>
                    <a:bodyPr/>
                    <a:lstStyle/>
                    <a:p>
                      <a:r>
                        <a:rPr lang="en-US" sz="900" dirty="0"/>
                        <a:t>Charlson Comorbidity Score</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2.02</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1.29</a:t>
                      </a:r>
                    </a:p>
                  </a:txBody>
                  <a:tcPr marT="27432" marB="27432" anchor="ctr">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3835911894"/>
                  </a:ext>
                </a:extLst>
              </a:tr>
              <a:tr h="154352">
                <a:tc>
                  <a:txBody>
                    <a:bodyPr/>
                    <a:lstStyle/>
                    <a:p>
                      <a:r>
                        <a:rPr lang="en-US" sz="900" dirty="0"/>
                        <a:t>Medicare (%)</a:t>
                      </a:r>
                    </a:p>
                  </a:txBody>
                  <a:tcPr marT="27432" marB="27432"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t>85.3</a:t>
                      </a:r>
                    </a:p>
                  </a:txBody>
                  <a:tcPr marT="27432" marB="27432"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t>76.6</a:t>
                      </a:r>
                    </a:p>
                  </a:txBody>
                  <a:tcPr marT="27432" marB="27432"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647862523"/>
                  </a:ext>
                </a:extLst>
              </a:tr>
              <a:tr h="154352">
                <a:tc>
                  <a:txBody>
                    <a:bodyPr/>
                    <a:lstStyle/>
                    <a:p>
                      <a:r>
                        <a:rPr lang="en-US" sz="900" dirty="0"/>
                        <a:t>Asian/Black/Hispanic/White (%)</a:t>
                      </a:r>
                    </a:p>
                  </a:txBody>
                  <a:tcPr marT="27432" marB="27432"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t>3.5/14.8/11.3/69.3</a:t>
                      </a:r>
                    </a:p>
                  </a:txBody>
                  <a:tcPr marT="27432" marB="27432"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t>5.5/13.6/21.1/58.3</a:t>
                      </a:r>
                    </a:p>
                  </a:txBody>
                  <a:tcPr marT="27432" marB="27432"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1410538797"/>
                  </a:ext>
                </a:extLst>
              </a:tr>
            </a:tbl>
          </a:graphicData>
        </a:graphic>
      </p:graphicFrame>
    </p:spTree>
    <p:extLst>
      <p:ext uri="{BB962C8B-B14F-4D97-AF65-F5344CB8AC3E}">
        <p14:creationId xmlns:p14="http://schemas.microsoft.com/office/powerpoint/2010/main" val="1837560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0BAC98D9-5323-44CD-A8BA-BB30C053F4C0}"/>
              </a:ext>
            </a:extLst>
          </p:cNvPr>
          <p:cNvGraphicFramePr>
            <a:graphicFrameLocks noGrp="1"/>
          </p:cNvGraphicFramePr>
          <p:nvPr>
            <p:extLst>
              <p:ext uri="{D42A27DB-BD31-4B8C-83A1-F6EECF244321}">
                <p14:modId xmlns:p14="http://schemas.microsoft.com/office/powerpoint/2010/main" val="1515115645"/>
              </p:ext>
            </p:extLst>
          </p:nvPr>
        </p:nvGraphicFramePr>
        <p:xfrm>
          <a:off x="384481" y="914400"/>
          <a:ext cx="11428095" cy="4015740"/>
        </p:xfrm>
        <a:graphic>
          <a:graphicData uri="http://schemas.openxmlformats.org/drawingml/2006/table">
            <a:tbl>
              <a:tblPr firstRow="1" bandRow="1">
                <a:tableStyleId>{5C22544A-7EE6-4342-B048-85BDC9FD1C3A}</a:tableStyleId>
              </a:tblPr>
              <a:tblGrid>
                <a:gridCol w="1195613">
                  <a:extLst>
                    <a:ext uri="{9D8B030D-6E8A-4147-A177-3AD203B41FA5}">
                      <a16:colId xmlns:a16="http://schemas.microsoft.com/office/drawing/2014/main" val="20000"/>
                    </a:ext>
                  </a:extLst>
                </a:gridCol>
                <a:gridCol w="1157045">
                  <a:extLst>
                    <a:ext uri="{9D8B030D-6E8A-4147-A177-3AD203B41FA5}">
                      <a16:colId xmlns:a16="http://schemas.microsoft.com/office/drawing/2014/main" val="2775518625"/>
                    </a:ext>
                  </a:extLst>
                </a:gridCol>
                <a:gridCol w="9075437">
                  <a:extLst>
                    <a:ext uri="{9D8B030D-6E8A-4147-A177-3AD203B41FA5}">
                      <a16:colId xmlns:a16="http://schemas.microsoft.com/office/drawing/2014/main" val="2132530127"/>
                    </a:ext>
                  </a:extLst>
                </a:gridCol>
              </a:tblGrid>
              <a:tr h="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1" kern="1200" dirty="0">
                          <a:solidFill>
                            <a:schemeClr val="tx1"/>
                          </a:solidFill>
                          <a:effectLst/>
                          <a:latin typeface="+mn-lt"/>
                          <a:ea typeface="+mn-ea"/>
                          <a:cs typeface="+mn-cs"/>
                        </a:rPr>
                        <a:t>Asset</a:t>
                      </a:r>
                    </a:p>
                  </a:txBody>
                  <a:tcPr anchor="ctr">
                    <a:lnB w="28575" cap="flat" cmpd="sng" algn="ctr">
                      <a:solidFill>
                        <a:schemeClr val="bg1"/>
                      </a:solidFill>
                      <a:prstDash val="solid"/>
                      <a:round/>
                      <a:headEnd type="none" w="med" len="med"/>
                      <a:tailEnd type="none" w="med" len="med"/>
                    </a:lnB>
                    <a:solidFill>
                      <a:srgbClr val="CCD9E9"/>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1" kern="1200" dirty="0">
                          <a:solidFill>
                            <a:schemeClr val="tx1"/>
                          </a:solidFill>
                          <a:effectLst/>
                          <a:latin typeface="+mn-lt"/>
                          <a:ea typeface="+mn-ea"/>
                          <a:cs typeface="+mn-cs"/>
                        </a:rPr>
                        <a:t>Originator</a:t>
                      </a:r>
                    </a:p>
                  </a:txBody>
                  <a:tcPr anchor="ctr">
                    <a:lnB w="28575" cap="flat" cmpd="sng" algn="ctr">
                      <a:solidFill>
                        <a:schemeClr val="bg1"/>
                      </a:solidFill>
                      <a:prstDash val="solid"/>
                      <a:round/>
                      <a:headEnd type="none" w="med" len="med"/>
                      <a:tailEnd type="none" w="med" len="med"/>
                    </a:lnB>
                    <a:solidFill>
                      <a:srgbClr val="CCD9E9"/>
                    </a:solidFill>
                  </a:tcPr>
                </a:tc>
                <a:tc>
                  <a:txBody>
                    <a:bodyPr/>
                    <a:lstStyle/>
                    <a:p>
                      <a:pPr marL="0" marR="0" lvl="0" indent="0" algn="l" defTabSz="914400" rtl="0" eaLnBrk="1" fontAlgn="b" latinLnBrk="0" hangingPunct="1">
                        <a:lnSpc>
                          <a:spcPct val="100000"/>
                        </a:lnSpc>
                        <a:spcBef>
                          <a:spcPts val="0"/>
                        </a:spcBef>
                        <a:spcAft>
                          <a:spcPts val="0"/>
                        </a:spcAft>
                        <a:buClrTx/>
                        <a:buSzTx/>
                        <a:buFont typeface="Arial" panose="020B0604020202020204" pitchFamily="34" charset="0"/>
                        <a:buNone/>
                        <a:tabLst/>
                        <a:defRPr/>
                      </a:pPr>
                      <a:r>
                        <a:rPr kumimoji="0" lang="en-US" sz="1000" b="1"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ADA 2024 presentation</a:t>
                      </a:r>
                    </a:p>
                  </a:txBody>
                  <a:tcPr anchor="ctr">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45653783"/>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kern="1200" dirty="0">
                          <a:solidFill>
                            <a:schemeClr val="dk1"/>
                          </a:solidFill>
                          <a:effectLst/>
                          <a:latin typeface="+mn-lt"/>
                          <a:ea typeface="+mn-ea"/>
                          <a:cs typeface="+mn-cs"/>
                        </a:rPr>
                        <a:t>azelaprag</a:t>
                      </a:r>
                      <a:endParaRPr lang="en-US" sz="1000" b="0" i="0" dirty="0">
                        <a:solidFill>
                          <a:schemeClr val="tx1"/>
                        </a:solidFill>
                        <a:latin typeface="+mn-lt"/>
                      </a:endParaRP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CD9E9"/>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000" kern="1200" dirty="0">
                          <a:solidFill>
                            <a:schemeClr val="dk1"/>
                          </a:solidFill>
                          <a:effectLst/>
                          <a:latin typeface="+mn-lt"/>
                          <a:ea typeface="+mn-ea"/>
                          <a:cs typeface="+mn-cs"/>
                        </a:rPr>
                        <a:t>BioAge</a:t>
                      </a:r>
                      <a:endParaRPr lang="en-US" sz="1000" b="0" i="0" kern="1200" dirty="0">
                        <a:solidFill>
                          <a:schemeClr val="tx1"/>
                        </a:solidFill>
                        <a:effectLst/>
                        <a:latin typeface="+mn-lt"/>
                        <a:ea typeface="+mn-ea"/>
                        <a:cs typeface="+mn-cs"/>
                      </a:endParaRP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CD9E9"/>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kern="1200" dirty="0">
                          <a:solidFill>
                            <a:schemeClr val="dk1"/>
                          </a:solidFill>
                          <a:effectLst/>
                          <a:latin typeface="+mn-lt"/>
                          <a:ea typeface="+mn-ea"/>
                          <a:cs typeface="+mn-cs"/>
                          <a:hlinkClick r:id="rId2"/>
                        </a:rPr>
                        <a:t>118-OR</a:t>
                      </a:r>
                      <a:r>
                        <a:rPr lang="en-GB" sz="1000" kern="1200" dirty="0">
                          <a:solidFill>
                            <a:schemeClr val="dk1"/>
                          </a:solidFill>
                          <a:effectLst/>
                          <a:latin typeface="+mn-lt"/>
                          <a:ea typeface="+mn-ea"/>
                          <a:cs typeface="+mn-cs"/>
                        </a:rPr>
                        <a:t>: </a:t>
                      </a:r>
                      <a:r>
                        <a:rPr lang="en-GB" sz="1000" b="0" i="0" u="none" strike="noStrike" kern="1200" dirty="0">
                          <a:solidFill>
                            <a:schemeClr val="dk1"/>
                          </a:solidFill>
                          <a:effectLst/>
                          <a:latin typeface="+mn-lt"/>
                          <a:ea typeface="+mn-ea"/>
                          <a:cs typeface="+mn-cs"/>
                        </a:rPr>
                        <a:t>The </a:t>
                      </a:r>
                      <a:r>
                        <a:rPr lang="en-GB" sz="1000" b="1" i="0" u="none" strike="noStrike" kern="1200" dirty="0">
                          <a:solidFill>
                            <a:schemeClr val="dk1"/>
                          </a:solidFill>
                          <a:effectLst/>
                          <a:latin typeface="+mn-lt"/>
                          <a:ea typeface="+mn-ea"/>
                          <a:cs typeface="+mn-cs"/>
                        </a:rPr>
                        <a:t>apelin RA </a:t>
                      </a:r>
                      <a:r>
                        <a:rPr lang="en-GB" sz="1000" b="0" i="0" u="none" strike="noStrike" kern="1200" dirty="0">
                          <a:solidFill>
                            <a:schemeClr val="dk1"/>
                          </a:solidFill>
                          <a:effectLst/>
                          <a:latin typeface="+mn-lt"/>
                          <a:ea typeface="+mn-ea"/>
                          <a:cs typeface="+mn-cs"/>
                        </a:rPr>
                        <a:t>azelaprag increases weight loss in DIO mice on incretins and restores body composition and muscle function to that of lean controls</a:t>
                      </a:r>
                      <a:endParaRPr kumimoji="0" lang="en-US" sz="1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endParaRP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414072262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kern="1200" dirty="0">
                          <a:solidFill>
                            <a:schemeClr val="tx1"/>
                          </a:solidFill>
                          <a:effectLst/>
                          <a:latin typeface="+mn-lt"/>
                          <a:ea typeface="+mn-ea"/>
                          <a:cs typeface="+mn-cs"/>
                        </a:rPr>
                        <a:t>ATR-258</a:t>
                      </a:r>
                      <a:endParaRPr lang="en-US" sz="1000" b="0" i="0" dirty="0">
                        <a:solidFill>
                          <a:schemeClr val="tx1"/>
                        </a:solidFill>
                        <a:latin typeface="+mn-lt"/>
                      </a:endParaRP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CD9E9"/>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i="0" kern="1200" dirty="0">
                          <a:solidFill>
                            <a:schemeClr val="tx1"/>
                          </a:solidFill>
                          <a:effectLst/>
                          <a:latin typeface="+mn-lt"/>
                          <a:ea typeface="+mn-ea"/>
                          <a:cs typeface="+mn-cs"/>
                        </a:rPr>
                        <a:t>Atrogi</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CD9E9"/>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baseline="0" dirty="0">
                          <a:hlinkClick r:id="rId3"/>
                        </a:rPr>
                        <a:t>1883-LB</a:t>
                      </a:r>
                      <a:r>
                        <a:rPr lang="en-US" sz="1000" b="0" baseline="0" dirty="0"/>
                        <a:t>: </a:t>
                      </a:r>
                      <a:r>
                        <a:rPr lang="en-GB" sz="1000" b="0" i="0" kern="1200" dirty="0">
                          <a:solidFill>
                            <a:schemeClr val="tx1"/>
                          </a:solidFill>
                          <a:effectLst/>
                          <a:latin typeface="+mn-lt"/>
                          <a:ea typeface="+mn-ea"/>
                          <a:cs typeface="+mn-cs"/>
                        </a:rPr>
                        <a:t>ATR-258 is a precision </a:t>
                      </a:r>
                      <a:r>
                        <a:rPr lang="en-GB" sz="1000" b="1" i="0" kern="1200" dirty="0">
                          <a:solidFill>
                            <a:schemeClr val="tx1"/>
                          </a:solidFill>
                          <a:effectLst/>
                          <a:latin typeface="+mn-lt"/>
                          <a:ea typeface="+mn-ea"/>
                          <a:cs typeface="+mn-cs"/>
                        </a:rPr>
                        <a:t>modulator of </a:t>
                      </a:r>
                      <a:r>
                        <a:rPr lang="el-GR" sz="1000" b="1" i="0" kern="1200" dirty="0">
                          <a:solidFill>
                            <a:schemeClr val="tx1"/>
                          </a:solidFill>
                          <a:effectLst/>
                          <a:latin typeface="+mn-lt"/>
                          <a:ea typeface="+mn-ea"/>
                          <a:cs typeface="+mn-cs"/>
                        </a:rPr>
                        <a:t>β</a:t>
                      </a:r>
                      <a:r>
                        <a:rPr lang="en-GB" sz="1000" b="1" i="0" kern="1200" dirty="0">
                          <a:solidFill>
                            <a:schemeClr val="tx1"/>
                          </a:solidFill>
                          <a:effectLst/>
                          <a:latin typeface="+mn-lt"/>
                          <a:ea typeface="+mn-ea"/>
                          <a:cs typeface="+mn-cs"/>
                        </a:rPr>
                        <a:t>2-AR </a:t>
                      </a:r>
                      <a:r>
                        <a:rPr lang="en-GB" sz="1000" b="0" i="0" kern="1200" dirty="0">
                          <a:solidFill>
                            <a:schemeClr val="tx1"/>
                          </a:solidFill>
                          <a:effectLst/>
                          <a:latin typeface="+mn-lt"/>
                          <a:ea typeface="+mn-ea"/>
                          <a:cs typeface="+mn-cs"/>
                        </a:rPr>
                        <a:t>signaling that improves glucose homeostasis and is safe in humans</a:t>
                      </a:r>
                      <a:endParaRPr kumimoji="0" lang="en-US" sz="1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endParaRP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29219934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CT-996/RG6652</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CD9E9"/>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i="0" dirty="0">
                          <a:solidFill>
                            <a:schemeClr val="tx1"/>
                          </a:solidFill>
                          <a:latin typeface="+mn-lt"/>
                        </a:rPr>
                        <a:t>Roche</a:t>
                      </a:r>
                      <a:endParaRPr lang="en-US" sz="1000" b="0" kern="1200" dirty="0">
                        <a:solidFill>
                          <a:schemeClr val="bg2">
                            <a:lumMod val="60000"/>
                            <a:lumOff val="40000"/>
                          </a:schemeClr>
                        </a:solidFill>
                        <a:effectLst/>
                        <a:latin typeface="+mn-lt"/>
                        <a:ea typeface="+mn-ea"/>
                        <a:cs typeface="+mn-cs"/>
                      </a:endParaRP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CD9E9"/>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strike="noStrike" dirty="0">
                          <a:hlinkClick r:id="rId4"/>
                        </a:rPr>
                        <a:t>771-P</a:t>
                      </a:r>
                      <a:r>
                        <a:rPr lang="en-US" sz="1000" b="0" strike="noStrike" dirty="0"/>
                        <a:t>: </a:t>
                      </a:r>
                      <a:r>
                        <a:rPr lang="en-US" sz="1000" b="0" i="0" strike="noStrike" dirty="0"/>
                        <a:t>Efficacy of CT-996, an oral small molecule </a:t>
                      </a:r>
                      <a:r>
                        <a:rPr lang="en-US" sz="1000" b="1" i="0" strike="noStrike" dirty="0"/>
                        <a:t>GLP-1 RA</a:t>
                      </a:r>
                      <a:r>
                        <a:rPr lang="en-US" sz="1000" b="0" i="0" strike="noStrike" dirty="0"/>
                        <a:t>, in human GLP-1 receptor knockin mice and obese cynomolgus monkeys</a:t>
                      </a:r>
                      <a:endParaRPr kumimoji="0" lang="en-US" sz="1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endParaRP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604612770"/>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HM15275</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CD9E9"/>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i="0" dirty="0">
                          <a:solidFill>
                            <a:schemeClr val="tx1"/>
                          </a:solidFill>
                          <a:latin typeface="+mn-lt"/>
                        </a:rPr>
                        <a:t>Hanmi</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CD9E9"/>
                    </a:solidFill>
                  </a:tcPr>
                </a:tc>
                <a:tc>
                  <a:txBody>
                    <a:bodyPr/>
                    <a:lstStyle/>
                    <a:p>
                      <a:pPr marL="171450"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US" sz="1000" b="0" strike="noStrike" baseline="0" dirty="0">
                          <a:hlinkClick r:id="rId5" action="ppaction://hlinkfile"/>
                        </a:rPr>
                        <a:t>776-P</a:t>
                      </a:r>
                      <a:r>
                        <a:rPr lang="en-US" sz="1000" b="0" strike="noStrike" baseline="0" dirty="0"/>
                        <a:t> </a:t>
                      </a:r>
                      <a:r>
                        <a:rPr lang="en-US" sz="1000" b="0" i="0" strike="noStrike" baseline="0" dirty="0"/>
                        <a:t>Potent weight loss and favorable glycemic control effects of a novel long-acting </a:t>
                      </a:r>
                      <a:r>
                        <a:rPr lang="en-US" sz="1000" b="1" i="0" strike="noStrike" baseline="0" dirty="0"/>
                        <a:t>GLP-1/GIP/GCG </a:t>
                      </a:r>
                      <a:r>
                        <a:rPr lang="en-US" sz="1000" b="0" i="0" strike="noStrike" baseline="0" dirty="0"/>
                        <a:t>triple agonist, HM15275, in animal models</a:t>
                      </a:r>
                      <a:endParaRPr lang="en-US" sz="1000" b="1" i="0" strike="noStrike" baseline="0" dirty="0"/>
                    </a:p>
                    <a:p>
                      <a:pPr marL="171450"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US" sz="1000" b="0" i="0" strike="noStrike" baseline="0" dirty="0">
                          <a:hlinkClick r:id="rId6"/>
                        </a:rPr>
                        <a:t>799-P</a:t>
                      </a:r>
                      <a:r>
                        <a:rPr lang="en-US" sz="1000" b="0" i="0" strike="noStrike" baseline="0" dirty="0"/>
                        <a:t> Nephroprotective effects of a novel long-acting </a:t>
                      </a:r>
                      <a:r>
                        <a:rPr lang="en-US" sz="1000" b="1" i="0" strike="noStrike" baseline="0" dirty="0"/>
                        <a:t>GLP-1/GIP/GCG </a:t>
                      </a:r>
                      <a:r>
                        <a:rPr lang="en-US" sz="1000" b="0" i="0" strike="noStrike" baseline="0" dirty="0"/>
                        <a:t>triple agonist, HM15275, in preclinical models of acute and chronic kidney diseases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strike="noStrike" baseline="0" dirty="0">
                          <a:hlinkClick r:id="rId7"/>
                        </a:rPr>
                        <a:t>1872-LB</a:t>
                      </a:r>
                      <a:r>
                        <a:rPr lang="en-US" sz="1000" b="0" i="0" strike="noStrike" baseline="0" dirty="0"/>
                        <a:t> Therapeutic potential of HM15275, a novel long-acting </a:t>
                      </a:r>
                      <a:r>
                        <a:rPr lang="en-US" sz="1000" b="1" i="0" strike="noStrike" baseline="0" dirty="0"/>
                        <a:t>GLP-1/GIP/GCG </a:t>
                      </a:r>
                      <a:r>
                        <a:rPr lang="en-US" sz="1000" b="0" i="0" strike="noStrike" baseline="0" dirty="0"/>
                        <a:t>triple agonist, in animal models of HF</a:t>
                      </a:r>
                      <a:endParaRPr kumimoji="0" lang="en-US" sz="1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endParaRP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168797109"/>
                  </a:ext>
                </a:extLst>
              </a:tr>
              <a:tr h="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000" kern="1200" dirty="0">
                          <a:solidFill>
                            <a:schemeClr val="dk1"/>
                          </a:solidFill>
                          <a:effectLst/>
                          <a:latin typeface="+mn-lt"/>
                          <a:ea typeface="+mn-ea"/>
                          <a:cs typeface="+mn-cs"/>
                        </a:rPr>
                        <a:t>DA-1726</a:t>
                      </a:r>
                      <a:endParaRPr lang="en-GB" sz="1000" b="0" i="0" kern="1200" dirty="0">
                        <a:solidFill>
                          <a:srgbClr val="FF0000"/>
                        </a:solidFill>
                        <a:effectLst/>
                        <a:latin typeface="+mn-lt"/>
                        <a:ea typeface="+mn-ea"/>
                        <a:cs typeface="+mn-cs"/>
                      </a:endParaRP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CD9E9"/>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000" kern="1200" dirty="0">
                          <a:solidFill>
                            <a:schemeClr val="dk1"/>
                          </a:solidFill>
                          <a:effectLst/>
                          <a:latin typeface="+mn-lt"/>
                          <a:ea typeface="+mn-ea"/>
                          <a:cs typeface="+mn-cs"/>
                        </a:rPr>
                        <a:t>NeuroBo</a:t>
                      </a:r>
                      <a:endParaRPr lang="en-GB" sz="1000" b="0" i="0" kern="1200" dirty="0">
                        <a:solidFill>
                          <a:schemeClr val="dk1"/>
                        </a:solidFill>
                        <a:effectLst/>
                        <a:latin typeface="+mn-lt"/>
                        <a:ea typeface="+mn-ea"/>
                        <a:cs typeface="+mn-cs"/>
                      </a:endParaRP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CD9E9"/>
                    </a:solidFill>
                  </a:tcPr>
                </a:tc>
                <a:tc>
                  <a:txBody>
                    <a:body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GB" sz="1000" kern="1200" dirty="0">
                          <a:solidFill>
                            <a:schemeClr val="dk1"/>
                          </a:solidFill>
                          <a:effectLst/>
                          <a:latin typeface="+mn-lt"/>
                          <a:ea typeface="+mn-ea"/>
                          <a:cs typeface="+mn-cs"/>
                          <a:hlinkClick r:id="rId8"/>
                        </a:rPr>
                        <a:t>2058-LB</a:t>
                      </a:r>
                      <a:r>
                        <a:rPr lang="en-GB" sz="1000" kern="1200" dirty="0">
                          <a:solidFill>
                            <a:schemeClr val="dk1"/>
                          </a:solidFill>
                          <a:effectLst/>
                          <a:latin typeface="+mn-lt"/>
                          <a:ea typeface="+mn-ea"/>
                          <a:cs typeface="+mn-cs"/>
                        </a:rPr>
                        <a:t>: DA-1726, a </a:t>
                      </a:r>
                      <a:r>
                        <a:rPr lang="en-GB" sz="1000" b="1" kern="1200" dirty="0">
                          <a:solidFill>
                            <a:schemeClr val="dk1"/>
                          </a:solidFill>
                          <a:effectLst/>
                          <a:latin typeface="+mn-lt"/>
                          <a:ea typeface="+mn-ea"/>
                          <a:cs typeface="+mn-cs"/>
                        </a:rPr>
                        <a:t>GLP1R/GCGR </a:t>
                      </a:r>
                      <a:r>
                        <a:rPr lang="en-GB" sz="1000" kern="1200" dirty="0">
                          <a:solidFill>
                            <a:schemeClr val="dk1"/>
                          </a:solidFill>
                          <a:effectLst/>
                          <a:latin typeface="+mn-lt"/>
                          <a:ea typeface="+mn-ea"/>
                          <a:cs typeface="+mn-cs"/>
                        </a:rPr>
                        <a:t>dual agonist, a promising approach in obesity treatment and lipid management</a:t>
                      </a:r>
                      <a:endParaRPr lang="en-GB" sz="1000" b="1" i="0" kern="1200" dirty="0">
                        <a:solidFill>
                          <a:schemeClr val="tx1"/>
                        </a:solidFill>
                        <a:effectLst/>
                        <a:latin typeface="+mn-lt"/>
                        <a:ea typeface="+mn-ea"/>
                        <a:cs typeface="+mn-cs"/>
                      </a:endParaRP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007323793"/>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PG-102 (MG12)</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CD9E9"/>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kern="1200" dirty="0">
                          <a:solidFill>
                            <a:schemeClr val="tx1"/>
                          </a:solidFill>
                          <a:effectLst/>
                          <a:latin typeface="+mn-lt"/>
                          <a:ea typeface="+mn-ea"/>
                          <a:cs typeface="+mn-cs"/>
                        </a:rPr>
                        <a:t>ProGen</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CD9E9"/>
                    </a:solidFill>
                  </a:tcPr>
                </a:tc>
                <a:tc>
                  <a:txBody>
                    <a:bodyPr/>
                    <a:lstStyle/>
                    <a:p>
                      <a:pPr marL="171450" marR="0" lvl="0" indent="-171450" algn="l" defTabSz="914400" rtl="0" eaLnBrk="1" fontAlgn="b" latinLnBrk="0" hangingPunct="1">
                        <a:lnSpc>
                          <a:spcPct val="100000"/>
                        </a:lnSpc>
                        <a:spcBef>
                          <a:spcPts val="0"/>
                        </a:spcBef>
                        <a:spcAft>
                          <a:spcPts val="300"/>
                        </a:spcAft>
                        <a:buClrTx/>
                        <a:buSzTx/>
                        <a:buFont typeface="Arial" panose="020B0604020202020204" pitchFamily="34" charset="0"/>
                        <a:buChar char="•"/>
                        <a:tabLst/>
                        <a:defRPr/>
                      </a:pPr>
                      <a:r>
                        <a:rPr lang="en-US" sz="1000" b="0" i="0" strike="noStrike" baseline="0" dirty="0">
                          <a:hlinkClick r:id="rId9"/>
                        </a:rPr>
                        <a:t>1859-LB</a:t>
                      </a:r>
                      <a:r>
                        <a:rPr lang="en-US" sz="1000" b="0" i="0" strike="noStrike" baseline="0" dirty="0"/>
                        <a:t>:</a:t>
                      </a:r>
                      <a:r>
                        <a:rPr lang="en-US" sz="1000" b="1" i="0" strike="noStrike" baseline="0" dirty="0"/>
                        <a:t> </a:t>
                      </a:r>
                      <a:r>
                        <a:rPr lang="en-US" sz="1000" b="0" i="0" strike="noStrike" dirty="0"/>
                        <a:t>Safety, tolerability, and pharmacokinetics of PG-102, a novel bivalent </a:t>
                      </a:r>
                      <a:r>
                        <a:rPr lang="en-US" sz="1000" b="1" i="0" strike="noStrike" dirty="0"/>
                        <a:t>GLP-1R/GLP-2R </a:t>
                      </a:r>
                      <a:r>
                        <a:rPr lang="en-US" sz="1000" b="0" i="0" strike="noStrike" dirty="0"/>
                        <a:t>agonist, in SAD trial and population PK Modeling: Insights into potentially monthly dosing</a:t>
                      </a:r>
                    </a:p>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000" b="0" strike="noStrike" dirty="0">
                          <a:hlinkClick r:id="rId10"/>
                        </a:rPr>
                        <a:t>1874-LB</a:t>
                      </a:r>
                      <a:r>
                        <a:rPr lang="en-US" sz="1000" b="0" strike="noStrike" dirty="0"/>
                        <a:t>: </a:t>
                      </a:r>
                      <a:r>
                        <a:rPr lang="en-GB" sz="1000" b="0" i="0" kern="1200" dirty="0">
                          <a:solidFill>
                            <a:schemeClr val="tx1"/>
                          </a:solidFill>
                          <a:effectLst/>
                          <a:latin typeface="+mn-lt"/>
                          <a:ea typeface="+mn-ea"/>
                          <a:cs typeface="+mn-cs"/>
                        </a:rPr>
                        <a:t>PG-102, a bivalent </a:t>
                      </a:r>
                      <a:r>
                        <a:rPr lang="en-GB" sz="1000" b="1" i="0" kern="1200" dirty="0">
                          <a:solidFill>
                            <a:schemeClr val="tx1"/>
                          </a:solidFill>
                          <a:effectLst/>
                          <a:latin typeface="+mn-lt"/>
                          <a:ea typeface="+mn-ea"/>
                          <a:cs typeface="+mn-cs"/>
                        </a:rPr>
                        <a:t>GLP-1R/GLP-2R </a:t>
                      </a:r>
                      <a:r>
                        <a:rPr lang="en-GB" sz="1000" b="0" i="0" kern="1200" dirty="0">
                          <a:solidFill>
                            <a:schemeClr val="tx1"/>
                          </a:solidFill>
                          <a:effectLst/>
                          <a:latin typeface="+mn-lt"/>
                          <a:ea typeface="+mn-ea"/>
                          <a:cs typeface="+mn-cs"/>
                        </a:rPr>
                        <a:t>agonist, protects ß-cell mass and enhances glucose update, showing superior glycemic control over semaglutide, tirzepatide, and retatrutide in obese db/db mice</a:t>
                      </a:r>
                      <a:endParaRPr kumimoji="0" lang="en-US" sz="1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endParaRP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236620425"/>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kern="1200" dirty="0">
                          <a:solidFill>
                            <a:schemeClr val="tx1"/>
                          </a:solidFill>
                          <a:effectLst/>
                          <a:latin typeface="+mn-lt"/>
                          <a:ea typeface="+mn-ea"/>
                          <a:cs typeface="+mn-cs"/>
                        </a:rPr>
                        <a:t>SAB-142</a:t>
                      </a:r>
                      <a:endParaRPr lang="en-GB" sz="1000" b="0" i="0" kern="1200" dirty="0">
                        <a:solidFill>
                          <a:schemeClr val="tx1"/>
                        </a:solidFill>
                        <a:latin typeface="+mn-lt"/>
                        <a:ea typeface="+mn-ea"/>
                        <a:cs typeface="+mn-cs"/>
                      </a:endParaRP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CD9E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kern="1200" dirty="0">
                          <a:solidFill>
                            <a:schemeClr val="tx1"/>
                          </a:solidFill>
                          <a:latin typeface="+mn-lt"/>
                          <a:ea typeface="+mn-ea"/>
                          <a:cs typeface="+mn-cs"/>
                        </a:rPr>
                        <a:t>SAB Bio</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CD9E9"/>
                    </a:solidFill>
                  </a:tcPr>
                </a:tc>
                <a:tc>
                  <a:txBody>
                    <a:body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a:solidFill>
                            <a:schemeClr val="tx1"/>
                          </a:solidFill>
                          <a:effectLst/>
                          <a:latin typeface="+mn-lt"/>
                          <a:ea typeface="+mn-ea"/>
                          <a:cs typeface="+mn-cs"/>
                          <a:hlinkClick r:id="rId11"/>
                        </a:rPr>
                        <a:t>885-P</a:t>
                      </a:r>
                      <a:r>
                        <a:rPr lang="en-US" sz="1000" b="1" i="0" kern="1200" dirty="0">
                          <a:solidFill>
                            <a:schemeClr val="tx1"/>
                          </a:solidFill>
                          <a:effectLst/>
                          <a:latin typeface="+mn-lt"/>
                          <a:ea typeface="+mn-ea"/>
                          <a:cs typeface="+mn-cs"/>
                        </a:rPr>
                        <a:t>: </a:t>
                      </a:r>
                      <a:r>
                        <a:rPr lang="en-GB" sz="1000" b="0" i="0" kern="1200" dirty="0">
                          <a:solidFill>
                            <a:schemeClr val="tx1"/>
                          </a:solidFill>
                          <a:effectLst/>
                          <a:latin typeface="+mn-lt"/>
                          <a:ea typeface="+mn-ea"/>
                          <a:cs typeface="+mn-cs"/>
                        </a:rPr>
                        <a:t>IND-enabling assessment of tolerance and safety for SAB-142 - A first-in-class fully human polyclonal </a:t>
                      </a:r>
                      <a:r>
                        <a:rPr lang="en-GB" sz="1000" b="1" i="0" kern="1200" dirty="0">
                          <a:solidFill>
                            <a:schemeClr val="tx1"/>
                          </a:solidFill>
                          <a:effectLst/>
                          <a:latin typeface="+mn-lt"/>
                          <a:ea typeface="+mn-ea"/>
                          <a:cs typeface="+mn-cs"/>
                        </a:rPr>
                        <a:t>antithymocyte immunoglobulin </a:t>
                      </a:r>
                      <a:r>
                        <a:rPr lang="en-GB" sz="1000" b="0" i="0" kern="1200" dirty="0">
                          <a:solidFill>
                            <a:schemeClr val="tx1"/>
                          </a:solidFill>
                          <a:effectLst/>
                          <a:latin typeface="+mn-lt"/>
                          <a:ea typeface="+mn-ea"/>
                          <a:cs typeface="+mn-cs"/>
                        </a:rPr>
                        <a:t>to delay the progression of T1D</a:t>
                      </a:r>
                      <a:endParaRPr kumimoji="0" lang="en-US" sz="1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endParaRP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72470242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kern="1200" dirty="0">
                          <a:solidFill>
                            <a:schemeClr val="tx1"/>
                          </a:solidFill>
                          <a:latin typeface="+mn-lt"/>
                          <a:ea typeface="+mn-ea"/>
                          <a:cs typeface="+mn-cs"/>
                        </a:rPr>
                        <a:t>taldefgrobep alfa</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CD9E9"/>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000" b="0" kern="1200" dirty="0">
                          <a:solidFill>
                            <a:schemeClr val="tx1"/>
                          </a:solidFill>
                          <a:effectLst/>
                          <a:latin typeface="+mn-lt"/>
                          <a:ea typeface="+mn-ea"/>
                          <a:cs typeface="+mn-cs"/>
                        </a:rPr>
                        <a:t>Biohaven</a:t>
                      </a:r>
                      <a:endParaRPr lang="en-US" sz="1000" b="0" kern="1200" dirty="0">
                        <a:solidFill>
                          <a:schemeClr val="tx1"/>
                        </a:solidFill>
                        <a:effectLst/>
                        <a:latin typeface="+mn-lt"/>
                        <a:ea typeface="+mn-ea"/>
                        <a:cs typeface="+mn-cs"/>
                      </a:endParaRP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CD9E9"/>
                    </a:solidFill>
                  </a:tcPr>
                </a:tc>
                <a:tc>
                  <a:txBody>
                    <a:body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a:solidFill>
                            <a:schemeClr val="tx1"/>
                          </a:solidFill>
                          <a:effectLst/>
                          <a:latin typeface="+mn-lt"/>
                          <a:ea typeface="+mn-ea"/>
                          <a:cs typeface="+mn-cs"/>
                          <a:hlinkClick r:id="rId12"/>
                        </a:rPr>
                        <a:t>2053-LB</a:t>
                      </a:r>
                      <a:r>
                        <a:rPr lang="en-US" sz="1000" b="0" i="1" kern="1200" dirty="0">
                          <a:solidFill>
                            <a:schemeClr val="tx1"/>
                          </a:solidFill>
                          <a:effectLst/>
                          <a:latin typeface="+mn-lt"/>
                          <a:ea typeface="+mn-ea"/>
                          <a:cs typeface="+mn-cs"/>
                        </a:rPr>
                        <a:t>: </a:t>
                      </a:r>
                      <a:r>
                        <a:rPr lang="en-GB" sz="1000" b="0" i="0" kern="1200" dirty="0">
                          <a:solidFill>
                            <a:schemeClr val="tx1"/>
                          </a:solidFill>
                          <a:effectLst/>
                          <a:latin typeface="+mn-lt"/>
                          <a:ea typeface="+mn-ea"/>
                          <a:cs typeface="+mn-cs"/>
                        </a:rPr>
                        <a:t>Taldefgrobep alfa improves body composition as monotherapy and in combination with semaglutide in a DIO mouse model (</a:t>
                      </a:r>
                      <a:r>
                        <a:rPr lang="en-GB" sz="1000" b="1" i="0" kern="1200" dirty="0">
                          <a:solidFill>
                            <a:schemeClr val="dk1"/>
                          </a:solidFill>
                          <a:effectLst/>
                          <a:latin typeface="+mn-lt"/>
                          <a:ea typeface="+mn-ea"/>
                          <a:cs typeface="+mn-cs"/>
                        </a:rPr>
                        <a:t>Type-II-B activin receptor antagonist</a:t>
                      </a:r>
                      <a:r>
                        <a:rPr lang="en-GB" sz="1000" b="0" i="0" kern="1200" dirty="0">
                          <a:solidFill>
                            <a:schemeClr val="dk1"/>
                          </a:solidFill>
                          <a:effectLst/>
                          <a:latin typeface="+mn-lt"/>
                          <a:ea typeface="+mn-ea"/>
                          <a:cs typeface="+mn-cs"/>
                        </a:rPr>
                        <a:t>)</a:t>
                      </a:r>
                      <a:endParaRPr kumimoji="0" lang="en-US" sz="1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endParaRP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95441273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NA-931</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CD9E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Biomed Ind.</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CD9E9"/>
                    </a:solidFill>
                  </a:tcPr>
                </a:tc>
                <a:tc>
                  <a:txBody>
                    <a:body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000" b="0" strike="noStrike" dirty="0">
                          <a:hlinkClick r:id="rId8"/>
                        </a:rPr>
                        <a:t>2059-LB</a:t>
                      </a:r>
                      <a:r>
                        <a:rPr lang="en-US" sz="1000" b="0" strike="noStrike" dirty="0"/>
                        <a:t>: </a:t>
                      </a:r>
                      <a:r>
                        <a:rPr lang="en-US" sz="1000" b="0" i="0" strike="noStrike" dirty="0"/>
                        <a:t>NA-931, a </a:t>
                      </a:r>
                      <a:r>
                        <a:rPr lang="en-US" sz="1000" b="1" i="0" strike="noStrike" dirty="0"/>
                        <a:t>novel IGF-1, GLP-1, GIP and glucagon receptor agonist </a:t>
                      </a:r>
                      <a:r>
                        <a:rPr lang="en-US" sz="1000" b="0" i="0" strike="noStrike" dirty="0"/>
                        <a:t>reduces body weight and improve metabolic profile in DIO mice</a:t>
                      </a:r>
                      <a:endParaRPr kumimoji="0" lang="en-US" sz="1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endParaRP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321525789"/>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ZT002</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CD9E9"/>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i="0" dirty="0">
                          <a:solidFill>
                            <a:schemeClr val="tx1"/>
                          </a:solidFill>
                          <a:latin typeface="+mn-lt"/>
                        </a:rPr>
                        <a:t>QL Biopharm</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CD9E9"/>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i="0" u="none" strike="noStrike" kern="1200" dirty="0">
                          <a:solidFill>
                            <a:schemeClr val="dk1"/>
                          </a:solidFill>
                          <a:effectLst/>
                          <a:latin typeface="+mn-lt"/>
                          <a:ea typeface="+mn-ea"/>
                          <a:cs typeface="+mn-cs"/>
                          <a:hlinkClick r:id="rId13"/>
                        </a:rPr>
                        <a:t>119-OR</a:t>
                      </a:r>
                      <a:r>
                        <a:rPr lang="en-GB" sz="1000" b="0" i="0" u="none" strike="noStrike" kern="1200" dirty="0">
                          <a:solidFill>
                            <a:schemeClr val="dk1"/>
                          </a:solidFill>
                          <a:effectLst/>
                          <a:latin typeface="+mn-lt"/>
                          <a:ea typeface="+mn-ea"/>
                          <a:cs typeface="+mn-cs"/>
                        </a:rPr>
                        <a:t>: Safety, tolerability, pharmacokinetics, and pharmacodynamics of a novel ultra-long-acting </a:t>
                      </a:r>
                      <a:r>
                        <a:rPr lang="en-GB" sz="1000" b="1" i="0" u="none" strike="noStrike" kern="1200" dirty="0">
                          <a:solidFill>
                            <a:schemeClr val="dk1"/>
                          </a:solidFill>
                          <a:effectLst/>
                          <a:latin typeface="+mn-lt"/>
                          <a:ea typeface="+mn-ea"/>
                          <a:cs typeface="+mn-cs"/>
                        </a:rPr>
                        <a:t>GLP-1</a:t>
                      </a:r>
                      <a:r>
                        <a:rPr lang="en-GB" sz="1000" b="0" i="0" u="none" strike="noStrike" kern="1200" dirty="0">
                          <a:solidFill>
                            <a:schemeClr val="dk1"/>
                          </a:solidFill>
                          <a:effectLst/>
                          <a:latin typeface="+mn-lt"/>
                          <a:ea typeface="+mn-ea"/>
                          <a:cs typeface="+mn-cs"/>
                        </a:rPr>
                        <a:t> agonist (ZT002) in healthy subjects</a:t>
                      </a:r>
                      <a:endParaRPr kumimoji="0" lang="en-US" sz="1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endParaRP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414632460"/>
                  </a:ext>
                </a:extLst>
              </a:tr>
            </a:tbl>
          </a:graphicData>
        </a:graphic>
      </p:graphicFrame>
      <p:sp>
        <p:nvSpPr>
          <p:cNvPr id="3" name="Title 2"/>
          <p:cNvSpPr>
            <a:spLocks noGrp="1"/>
          </p:cNvSpPr>
          <p:nvPr>
            <p:ph type="ctrTitle"/>
          </p:nvPr>
        </p:nvSpPr>
        <p:spPr/>
        <p:txBody>
          <a:bodyPr/>
          <a:lstStyle/>
          <a:p>
            <a:r>
              <a:rPr lang="en-US" dirty="0"/>
              <a:t>Summary of novel Phase I assets presented at ADA 2024 included in this report</a:t>
            </a:r>
          </a:p>
        </p:txBody>
      </p:sp>
    </p:spTree>
    <p:extLst>
      <p:ext uri="{BB962C8B-B14F-4D97-AF65-F5344CB8AC3E}">
        <p14:creationId xmlns:p14="http://schemas.microsoft.com/office/powerpoint/2010/main" val="114744448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72D6AD16-175D-489F-BE05-D09863BF96F2}"/>
              </a:ext>
            </a:extLst>
          </p:cNvPr>
          <p:cNvGraphicFramePr>
            <a:graphicFrameLocks noGrp="1"/>
          </p:cNvGraphicFramePr>
          <p:nvPr>
            <p:extLst>
              <p:ext uri="{D42A27DB-BD31-4B8C-83A1-F6EECF244321}">
                <p14:modId xmlns:p14="http://schemas.microsoft.com/office/powerpoint/2010/main" val="3155278948"/>
              </p:ext>
            </p:extLst>
          </p:nvPr>
        </p:nvGraphicFramePr>
        <p:xfrm>
          <a:off x="2663687" y="914400"/>
          <a:ext cx="9147313" cy="5334000"/>
        </p:xfrm>
        <a:graphic>
          <a:graphicData uri="http://schemas.openxmlformats.org/drawingml/2006/table">
            <a:tbl>
              <a:tblPr firstRow="1" bandRow="1">
                <a:tableStyleId>{5C22544A-7EE6-4342-B048-85BDC9FD1C3A}</a:tableStyleId>
              </a:tblPr>
              <a:tblGrid>
                <a:gridCol w="4113631">
                  <a:extLst>
                    <a:ext uri="{9D8B030D-6E8A-4147-A177-3AD203B41FA5}">
                      <a16:colId xmlns:a16="http://schemas.microsoft.com/office/drawing/2014/main" val="20000"/>
                    </a:ext>
                  </a:extLst>
                </a:gridCol>
                <a:gridCol w="5033682">
                  <a:extLst>
                    <a:ext uri="{9D8B030D-6E8A-4147-A177-3AD203B41FA5}">
                      <a16:colId xmlns:a16="http://schemas.microsoft.com/office/drawing/2014/main" val="1229989169"/>
                    </a:ext>
                  </a:extLst>
                </a:gridCol>
              </a:tblGrid>
              <a:tr h="0">
                <a:tc gridSpan="2">
                  <a:txBody>
                    <a:bodyPr/>
                    <a:lstStyle/>
                    <a:p>
                      <a:r>
                        <a:rPr lang="en-GB" sz="900" b="0" i="1" dirty="0">
                          <a:solidFill>
                            <a:schemeClr val="tx1"/>
                          </a:solidFill>
                        </a:rPr>
                        <a:t>Long-term improvement in CGM-measured glycemic control in adults with T2D not treated with insulin - Real-World Data. J.E.Layne.</a:t>
                      </a:r>
                      <a:endParaRPr lang="en-US" sz="900" b="0" i="1" dirty="0">
                        <a:solidFill>
                          <a:schemeClr val="tx1"/>
                        </a:solidFill>
                      </a:endParaRPr>
                    </a:p>
                    <a:p>
                      <a:endParaRPr lang="en-US" sz="400" b="1" i="1"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Background</a:t>
                      </a:r>
                      <a:r>
                        <a:rPr lang="en-US" sz="1000" b="0" dirty="0">
                          <a:solidFill>
                            <a:schemeClr val="tx1"/>
                          </a:solidFill>
                        </a:rPr>
                        <a:t>: </a:t>
                      </a:r>
                      <a:r>
                        <a:rPr lang="en-GB" sz="1000" b="0" dirty="0">
                          <a:solidFill>
                            <a:schemeClr val="tx1"/>
                          </a:solidFill>
                        </a:rPr>
                        <a:t>Evidence is building to suggest CGM use is associated with improvements in glycemic control in T2D adults not on insulin. A real-world study evaluated CGM metrics for one year after CGM initiation in this population. </a:t>
                      </a:r>
                      <a:r>
                        <a:rPr lang="en-GB" sz="1000" b="0" i="0" kern="1200" dirty="0">
                          <a:solidFill>
                            <a:schemeClr val="dk1"/>
                          </a:solidFill>
                          <a:effectLst/>
                          <a:latin typeface="+mn-lt"/>
                          <a:ea typeface="+mn-ea"/>
                          <a:cs typeface="+mn-cs"/>
                        </a:rPr>
                        <a:t>The results from a real-world study presented at ADA and simultaneously published in </a:t>
                      </a:r>
                      <a:r>
                        <a:rPr lang="en-GB" sz="1000" b="0" i="1" kern="1200" dirty="0">
                          <a:solidFill>
                            <a:schemeClr val="tx1"/>
                          </a:solidFill>
                          <a:effectLst/>
                          <a:latin typeface="+mn-lt"/>
                          <a:ea typeface="+mn-ea"/>
                          <a:cs typeface="+mn-cs"/>
                          <a:hlinkClick r:id="rId2"/>
                        </a:rPr>
                        <a:t>Diabetes Technology and Therapeutics</a:t>
                      </a:r>
                      <a:r>
                        <a:rPr lang="en-GB" sz="1000" b="0" i="0" kern="1200" dirty="0">
                          <a:solidFill>
                            <a:schemeClr val="dk1"/>
                          </a:solidFill>
                          <a:effectLst/>
                          <a:latin typeface="+mn-lt"/>
                          <a:ea typeface="+mn-ea"/>
                          <a:cs typeface="+mn-cs"/>
                        </a:rPr>
                        <a:t>, highlight the potential of CGM to improve diabetes management and support expanding CGM access for T2D adults not using insulin.</a:t>
                      </a:r>
                      <a:endParaRPr lang="en-US" sz="10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20000"/>
                        <a:lumOff val="80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882866917"/>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mn-lt"/>
                        </a:rPr>
                        <a:t>Patients &amp; Treatment</a:t>
                      </a:r>
                      <a:r>
                        <a:rPr lang="en-US" sz="1000" dirty="0">
                          <a:latin typeface="+mn-lt"/>
                        </a:rPr>
                        <a:t>: </a:t>
                      </a:r>
                      <a:r>
                        <a:rPr lang="en-GB" sz="1000" b="0" i="0" kern="1200" dirty="0">
                          <a:solidFill>
                            <a:schemeClr val="dk1"/>
                          </a:solidFill>
                          <a:effectLst/>
                          <a:latin typeface="+mn-lt"/>
                          <a:ea typeface="+mn-ea"/>
                          <a:cs typeface="+mn-cs"/>
                        </a:rPr>
                        <a:t>3,840 T2D adults using Dexcom G6 and G7 sensors (mean baseline age </a:t>
                      </a:r>
                      <a:r>
                        <a:rPr lang="en-GB" sz="1000" dirty="0"/>
                        <a:t>53 years; 48% female, TIR 70-180 mg/dL 41.7%; 12.4% aged ≥65 years, 84.7% using CGM) self-reported data on change in CGM metrics from baseline to 6 months and 1 year and change in TIR and TITR (70-140mg/dL) associated with Dexcom High Alert</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0" dirty="0"/>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Results</a:t>
                      </a:r>
                      <a:r>
                        <a:rPr lang="en-US" sz="1000" dirty="0"/>
                        <a:t>:</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1413163">
                <a:tc>
                  <a:txBody>
                    <a:bodyPr/>
                    <a:lstStyle/>
                    <a:p>
                      <a:pPr marL="171450"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1000" dirty="0"/>
                        <a:t>Patients saw significant improvement in all CGM metrics not at target values at baseline at 6 months with continued improvement at 1 year (see table and figure*). *</a:t>
                      </a:r>
                      <a:r>
                        <a:rPr lang="en-US" sz="1000" dirty="0"/>
                        <a:t>TBR&lt;70mg/dL data were not included in figure because all values were ≤0.2%.</a:t>
                      </a:r>
                    </a:p>
                    <a:p>
                      <a:pPr marL="171450"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1000" b="0" i="0" kern="1200" dirty="0">
                          <a:solidFill>
                            <a:schemeClr val="dk1"/>
                          </a:solidFill>
                          <a:effectLst/>
                          <a:latin typeface="+mn-lt"/>
                          <a:ea typeface="+mn-ea"/>
                          <a:cs typeface="+mn-cs"/>
                        </a:rPr>
                        <a:t>The glucose management indictor (GMI - a CGM approximation of A1c) was reduced by 0.5%, and TIR increased by 17% which translated to an additional 4h/day spent within target glucose range.</a:t>
                      </a:r>
                      <a:endParaRPr lang="en-US" sz="1000" dirty="0"/>
                    </a:p>
                    <a:p>
                      <a:pPr marL="171450"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lang="en-US" sz="1000" dirty="0"/>
                    </a:p>
                    <a:p>
                      <a:pPr marL="171450"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lang="en-US" sz="1000" dirty="0"/>
                    </a:p>
                    <a:p>
                      <a:pPr marL="171450"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lang="en-US" sz="1000" dirty="0"/>
                    </a:p>
                    <a:p>
                      <a:pPr marL="171450"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lang="en-US" sz="1000" dirty="0"/>
                    </a:p>
                    <a:p>
                      <a:pPr marL="171450"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lang="en-US" sz="1000" dirty="0"/>
                    </a:p>
                    <a:p>
                      <a:pPr marL="171450"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lang="en-US" sz="1000" dirty="0"/>
                    </a:p>
                    <a:p>
                      <a:pPr marL="171450"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lang="en-US" sz="1000" dirty="0"/>
                    </a:p>
                    <a:p>
                      <a:pPr marL="171450"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lang="en-US" sz="1000" dirty="0"/>
                    </a:p>
                    <a:p>
                      <a:pPr marL="171450"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lang="en-US" sz="1000" dirty="0"/>
                    </a:p>
                    <a:p>
                      <a:pPr marL="171450"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lang="en-US" sz="1000" dirty="0"/>
                    </a:p>
                    <a:p>
                      <a:pPr marL="0" indent="0">
                        <a:spcAft>
                          <a:spcPts val="300"/>
                        </a:spcAft>
                        <a:buFont typeface="Arial" panose="020B0604020202020204" pitchFamily="34" charset="0"/>
                        <a:buNone/>
                      </a:pPr>
                      <a:endParaRPr lang="en-GB" sz="1000" dirty="0"/>
                    </a:p>
                    <a:p>
                      <a:pPr marL="171450" indent="-171450">
                        <a:spcAft>
                          <a:spcPts val="300"/>
                        </a:spcAft>
                        <a:buFont typeface="Arial" panose="020B0604020202020204" pitchFamily="34" charset="0"/>
                        <a:buChar char="•"/>
                      </a:pPr>
                      <a:endParaRPr lang="en-GB" sz="1000"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dirty="0"/>
                        <a:t>Users with High Alert enabled (N=2,925) had a greater increase in TIR vs. users with the High Alert disabled; +18.2% vs. +14.6%.</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3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dirty="0"/>
                        <a:t>TITR increased most for users who lowered the High Alert default setting to &lt;250mg/dL or maintained the High Alert default setting of 250mg/dL: +22,5% (lowered &lt;250mg/dL), +18.1% (default 250mg/dL), +15.3% (raised&gt;250mg/dL), and +13.4% for (disabled).</a:t>
                      </a:r>
                    </a:p>
                    <a:p>
                      <a:endParaRPr lang="en-US" sz="3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i="0" kern="1200" dirty="0">
                          <a:solidFill>
                            <a:schemeClr val="tx1"/>
                          </a:solidFill>
                          <a:effectLst/>
                          <a:latin typeface="+mn-lt"/>
                          <a:ea typeface="+mn-ea"/>
                          <a:cs typeface="+mn-cs"/>
                        </a:rPr>
                        <a:t>According to the abstract, outcomes were very similar for younger and older adults except for TITR (70-140mg/dL) at 1 year, age &lt;65 years +17.1% and age ≥65 years +12.7%, however, the &lt;65-year group started with a lower baseline TITR.</a:t>
                      </a:r>
                      <a:endParaRPr lang="en-GB" sz="1000" dirty="0">
                        <a:solidFill>
                          <a:schemeClr val="tx1"/>
                        </a:solidFill>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dirty="0"/>
                    </a:p>
                  </a:txBody>
                  <a:tcPr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92350044"/>
                  </a:ext>
                </a:extLst>
              </a:tr>
            </a:tbl>
          </a:graphicData>
        </a:graphic>
      </p:graphicFrame>
      <p:sp>
        <p:nvSpPr>
          <p:cNvPr id="3" name="Title 2"/>
          <p:cNvSpPr>
            <a:spLocks noGrp="1"/>
          </p:cNvSpPr>
          <p:nvPr>
            <p:ph type="ctrTitle"/>
          </p:nvPr>
        </p:nvSpPr>
        <p:spPr/>
        <p:txBody>
          <a:bodyPr/>
          <a:lstStyle/>
          <a:p>
            <a:r>
              <a:rPr lang="en-US" dirty="0"/>
              <a:t>Device: G6 &amp; G7 Sensor use resulted in </a:t>
            </a:r>
            <a:r>
              <a:rPr lang="en-GB" sz="1800" i="0" kern="1200" dirty="0">
                <a:effectLst/>
                <a:latin typeface="Arial" panose="020B0604020202020204" pitchFamily="34" charset="0"/>
                <a:ea typeface="+mn-ea"/>
                <a:cs typeface="Arial" panose="020B0604020202020204" pitchFamily="34" charset="0"/>
              </a:rPr>
              <a:t>0.5% GMI reduction and a 17% increase in TIR in T2D patients</a:t>
            </a:r>
            <a:r>
              <a:rPr lang="en-US" dirty="0">
                <a:latin typeface="Arial" panose="020B0604020202020204" pitchFamily="34" charset="0"/>
                <a:cs typeface="Arial" panose="020B0604020202020204" pitchFamily="34" charset="0"/>
              </a:rPr>
              <a:t> </a:t>
            </a:r>
          </a:p>
        </p:txBody>
      </p:sp>
      <p:graphicFrame>
        <p:nvGraphicFramePr>
          <p:cNvPr id="4" name="Table 3"/>
          <p:cNvGraphicFramePr>
            <a:graphicFrameLocks noGrp="1"/>
          </p:cNvGraphicFramePr>
          <p:nvPr/>
        </p:nvGraphicFramePr>
        <p:xfrm>
          <a:off x="384048" y="914400"/>
          <a:ext cx="2194560" cy="518160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2940743716"/>
                    </a:ext>
                  </a:extLst>
                </a:gridCol>
              </a:tblGrid>
              <a:tr h="242614">
                <a:tc>
                  <a:txBody>
                    <a:bodyPr/>
                    <a:lstStyle/>
                    <a:p>
                      <a:r>
                        <a:rPr lang="en-US" sz="1000" b="1" dirty="0">
                          <a:solidFill>
                            <a:schemeClr val="tx1"/>
                          </a:solidFill>
                        </a:rPr>
                        <a:t>Device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88286691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1" dirty="0"/>
                        <a:t>G6 and G7</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dirty="0"/>
                        <a:t>Sensors</a:t>
                      </a:r>
                      <a:endParaRPr lang="en-US" sz="1000" b="0" dirty="0"/>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en-US" sz="1000" b="1" dirty="0">
                          <a:latin typeface="+mn-lt"/>
                        </a:rPr>
                        <a:t>Company</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a:hlinkClick r:id="rId3"/>
                        </a:rPr>
                        <a:t>Dexcom</a:t>
                      </a:r>
                      <a:endParaRPr lang="en-US" sz="1000" dirty="0">
                        <a:solidFill>
                          <a:schemeClr val="bg2">
                            <a:lumMod val="60000"/>
                            <a:lumOff val="40000"/>
                          </a:schemeClr>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4786">
                <a:tc>
                  <a:txBody>
                    <a:bodyPr/>
                    <a:lstStyle/>
                    <a:p>
                      <a:r>
                        <a:rPr lang="en-US" sz="1000" b="1" dirty="0">
                          <a:latin typeface="+mn-lt"/>
                        </a:rPr>
                        <a:t>Source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407347513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a:t>Self-reporting Dexcom G6 and G7 users </a:t>
                      </a:r>
                      <a:endParaRPr lang="en-US" sz="1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7515929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Indication(s)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24271795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T2D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61053568"/>
                  </a:ext>
                </a:extLst>
              </a:tr>
              <a:tr h="0">
                <a:tc>
                  <a:txBody>
                    <a:bodyPr/>
                    <a:lstStyle/>
                    <a:p>
                      <a:r>
                        <a:rPr lang="en-US" sz="1000" b="1" dirty="0">
                          <a:latin typeface="+mn-lt"/>
                        </a:rPr>
                        <a:t>Abstract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7586671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4"/>
                        </a:rPr>
                        <a:t>983-P</a:t>
                      </a:r>
                      <a:endParaRPr lang="en-US" sz="1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32568609"/>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tx1"/>
                          </a:solidFill>
                        </a:rPr>
                        <a:t>CVrg Implications</a:t>
                      </a:r>
                      <a:r>
                        <a:rPr lang="en-US" sz="1100" b="0" dirty="0">
                          <a:solidFill>
                            <a:schemeClr val="tx1"/>
                          </a:solidFill>
                        </a:rPr>
                        <a:t>:</a:t>
                      </a:r>
                      <a:r>
                        <a:rPr lang="en-US" sz="1100" b="1" dirty="0">
                          <a:solidFill>
                            <a:schemeClr val="tx1"/>
                          </a:solidFill>
                        </a:rPr>
                        <a:t> </a:t>
                      </a:r>
                      <a:r>
                        <a:rPr lang="en-US" sz="1100" b="0" dirty="0">
                          <a:solidFill>
                            <a:schemeClr val="tx1"/>
                          </a:solidFill>
                        </a:rPr>
                        <a:t>Findings from this real-world </a:t>
                      </a:r>
                      <a:r>
                        <a:rPr lang="en-US" sz="1100" b="0" strike="noStrike" dirty="0">
                          <a:solidFill>
                            <a:schemeClr val="tx1"/>
                          </a:solidFill>
                        </a:rPr>
                        <a:t>study</a:t>
                      </a:r>
                      <a:r>
                        <a:rPr lang="en-US" sz="1100" b="0" dirty="0">
                          <a:solidFill>
                            <a:schemeClr val="tx1"/>
                          </a:solidFill>
                        </a:rPr>
                        <a:t> showed a </a:t>
                      </a:r>
                      <a:r>
                        <a:rPr lang="en-GB" sz="1100" b="0" i="0" kern="1200" dirty="0">
                          <a:solidFill>
                            <a:schemeClr val="dk1"/>
                          </a:solidFill>
                          <a:effectLst/>
                          <a:latin typeface="+mn-lt"/>
                          <a:ea typeface="+mn-ea"/>
                          <a:cs typeface="+mn-cs"/>
                        </a:rPr>
                        <a:t>0.5% reduction in the glucose management indictor, a CGM approximation of A1c, and a 17% increase in TIR which translated to an additional 4h/day spent within target glucose range. CGM significantly enhanced glycemic control in these T2D adults not using insulin and underscore the potential of CGM to improve diabetes management. </a:t>
                      </a:r>
                      <a:endParaRPr lang="en-US" sz="1100" b="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3592350044"/>
                  </a:ext>
                </a:extLst>
              </a:tr>
            </a:tbl>
          </a:graphicData>
        </a:graphic>
      </p:graphicFrame>
      <p:graphicFrame>
        <p:nvGraphicFramePr>
          <p:cNvPr id="5" name="Table 4">
            <a:extLst>
              <a:ext uri="{FF2B5EF4-FFF2-40B4-BE49-F238E27FC236}">
                <a16:creationId xmlns:a16="http://schemas.microsoft.com/office/drawing/2014/main" id="{5739BB21-0285-3ED8-41DA-CAF5071EDB0B}"/>
              </a:ext>
            </a:extLst>
          </p:cNvPr>
          <p:cNvGraphicFramePr>
            <a:graphicFrameLocks noGrp="1"/>
          </p:cNvGraphicFramePr>
          <p:nvPr/>
        </p:nvGraphicFramePr>
        <p:xfrm>
          <a:off x="7065519" y="2692248"/>
          <a:ext cx="4742433" cy="1778304"/>
        </p:xfrm>
        <a:graphic>
          <a:graphicData uri="http://schemas.openxmlformats.org/drawingml/2006/table">
            <a:tbl>
              <a:tblPr firstRow="1" bandRow="1">
                <a:tableStyleId>{C083E6E3-FA7D-4D7B-A595-EF9225AFEA82}</a:tableStyleId>
              </a:tblPr>
              <a:tblGrid>
                <a:gridCol w="1332000">
                  <a:extLst>
                    <a:ext uri="{9D8B030D-6E8A-4147-A177-3AD203B41FA5}">
                      <a16:colId xmlns:a16="http://schemas.microsoft.com/office/drawing/2014/main" val="20000"/>
                    </a:ext>
                  </a:extLst>
                </a:gridCol>
                <a:gridCol w="518166">
                  <a:extLst>
                    <a:ext uri="{9D8B030D-6E8A-4147-A177-3AD203B41FA5}">
                      <a16:colId xmlns:a16="http://schemas.microsoft.com/office/drawing/2014/main" val="20001"/>
                    </a:ext>
                  </a:extLst>
                </a:gridCol>
                <a:gridCol w="731520">
                  <a:extLst>
                    <a:ext uri="{9D8B030D-6E8A-4147-A177-3AD203B41FA5}">
                      <a16:colId xmlns:a16="http://schemas.microsoft.com/office/drawing/2014/main" val="20002"/>
                    </a:ext>
                  </a:extLst>
                </a:gridCol>
                <a:gridCol w="548640">
                  <a:extLst>
                    <a:ext uri="{9D8B030D-6E8A-4147-A177-3AD203B41FA5}">
                      <a16:colId xmlns:a16="http://schemas.microsoft.com/office/drawing/2014/main" val="20003"/>
                    </a:ext>
                  </a:extLst>
                </a:gridCol>
                <a:gridCol w="1005840">
                  <a:extLst>
                    <a:ext uri="{9D8B030D-6E8A-4147-A177-3AD203B41FA5}">
                      <a16:colId xmlns:a16="http://schemas.microsoft.com/office/drawing/2014/main" val="20004"/>
                    </a:ext>
                  </a:extLst>
                </a:gridCol>
                <a:gridCol w="606267">
                  <a:extLst>
                    <a:ext uri="{9D8B030D-6E8A-4147-A177-3AD203B41FA5}">
                      <a16:colId xmlns:a16="http://schemas.microsoft.com/office/drawing/2014/main" val="1270636666"/>
                    </a:ext>
                  </a:extLst>
                </a:gridCol>
              </a:tblGrid>
              <a:tr h="0">
                <a:tc>
                  <a:txBody>
                    <a:bodyPr/>
                    <a:lstStyle/>
                    <a:p>
                      <a:r>
                        <a:rPr lang="en-US" sz="900" dirty="0"/>
                        <a:t>CGM metrics</a:t>
                      </a:r>
                    </a:p>
                  </a:txBody>
                  <a:tcPr marT="10800" marB="10800" anchor="ctr"/>
                </a:tc>
                <a:tc>
                  <a:txBody>
                    <a:bodyPr/>
                    <a:lstStyle/>
                    <a:p>
                      <a:pPr algn="ctr"/>
                      <a:r>
                        <a:rPr lang="en-US" sz="900" dirty="0"/>
                        <a:t>BL</a:t>
                      </a:r>
                    </a:p>
                  </a:txBody>
                  <a:tcPr marT="10800" marB="10800" anchor="ctr"/>
                </a:tc>
                <a:tc>
                  <a:txBody>
                    <a:bodyPr/>
                    <a:lstStyle/>
                    <a:p>
                      <a:pPr algn="ctr"/>
                      <a:r>
                        <a:rPr lang="en-US" sz="900" dirty="0"/>
                        <a:t>6 months</a:t>
                      </a:r>
                    </a:p>
                  </a:txBody>
                  <a:tcPr marT="10800" marB="10800" anchor="ctr"/>
                </a:tc>
                <a:tc>
                  <a:txBody>
                    <a:bodyPr/>
                    <a:lstStyle/>
                    <a:p>
                      <a:pPr algn="ctr"/>
                      <a:r>
                        <a:rPr lang="en-US" sz="900" dirty="0"/>
                        <a:t>1 year</a:t>
                      </a:r>
                    </a:p>
                  </a:txBody>
                  <a:tcPr marT="10800" marB="10800" anchor="ctr"/>
                </a:tc>
                <a:tc>
                  <a:txBody>
                    <a:bodyPr/>
                    <a:lstStyle/>
                    <a:p>
                      <a:pPr algn="ctr"/>
                      <a:r>
                        <a:rPr lang="el-GR" sz="900" dirty="0"/>
                        <a:t>Δ</a:t>
                      </a:r>
                      <a:r>
                        <a:rPr lang="en-GB" sz="900" dirty="0"/>
                        <a:t>from BL-1 yr</a:t>
                      </a:r>
                      <a:endParaRPr lang="en-US" sz="900" dirty="0"/>
                    </a:p>
                  </a:txBody>
                  <a:tcPr marT="10800" marB="10800" anchor="ctr"/>
                </a:tc>
                <a:tc>
                  <a:txBody>
                    <a:bodyPr/>
                    <a:lstStyle/>
                    <a:p>
                      <a:pPr algn="ctr"/>
                      <a:r>
                        <a:rPr lang="en-US" sz="900" dirty="0"/>
                        <a:t>P-value</a:t>
                      </a:r>
                    </a:p>
                  </a:txBody>
                  <a:tcPr marT="10800" marB="10800" anchor="ctr"/>
                </a:tc>
                <a:extLst>
                  <a:ext uri="{0D108BD9-81ED-4DB2-BD59-A6C34878D82A}">
                    <a16:rowId xmlns:a16="http://schemas.microsoft.com/office/drawing/2014/main" val="10000"/>
                  </a:ext>
                </a:extLst>
              </a:tr>
              <a:tr h="0">
                <a:tc>
                  <a:txBody>
                    <a:bodyPr/>
                    <a:lstStyle/>
                    <a:p>
                      <a:r>
                        <a:rPr lang="en-US" sz="900" dirty="0"/>
                        <a:t>Mean glucose (mg/dL)</a:t>
                      </a:r>
                    </a:p>
                  </a:txBody>
                  <a:tcPr marT="10800" marB="10800" anchor="ctr"/>
                </a:tc>
                <a:tc>
                  <a:txBody>
                    <a:bodyPr/>
                    <a:lstStyle/>
                    <a:p>
                      <a:pPr algn="ctr"/>
                      <a:r>
                        <a:rPr lang="en-US" sz="900" dirty="0"/>
                        <a:t>200.3</a:t>
                      </a:r>
                    </a:p>
                  </a:txBody>
                  <a:tcPr marT="10800" marB="10800" anchor="ctr"/>
                </a:tc>
                <a:tc>
                  <a:txBody>
                    <a:bodyPr/>
                    <a:lstStyle/>
                    <a:p>
                      <a:pPr algn="ctr"/>
                      <a:r>
                        <a:rPr lang="en-US" sz="900" dirty="0"/>
                        <a:t>182.0</a:t>
                      </a:r>
                    </a:p>
                  </a:txBody>
                  <a:tcPr marT="10800" marB="10800" anchor="ctr"/>
                </a:tc>
                <a:tc>
                  <a:txBody>
                    <a:bodyPr/>
                    <a:lstStyle/>
                    <a:p>
                      <a:pPr algn="ctr"/>
                      <a:r>
                        <a:rPr lang="en-US" sz="900" dirty="0"/>
                        <a:t>179.1</a:t>
                      </a:r>
                    </a:p>
                  </a:txBody>
                  <a:tcPr marT="10800" marB="10800" anchor="ctr"/>
                </a:tc>
                <a:tc>
                  <a:txBody>
                    <a:bodyPr/>
                    <a:lstStyle/>
                    <a:p>
                      <a:pPr algn="ctr"/>
                      <a:r>
                        <a:rPr lang="en-US" sz="900" dirty="0"/>
                        <a:t>-21.2</a:t>
                      </a:r>
                    </a:p>
                  </a:txBody>
                  <a:tcPr marT="10800" marB="10800" anchor="ctr"/>
                </a:tc>
                <a:tc>
                  <a:txBody>
                    <a:bodyPr/>
                    <a:lstStyle/>
                    <a:p>
                      <a:pPr algn="ctr"/>
                      <a:r>
                        <a:rPr lang="en-US" sz="900" dirty="0"/>
                        <a:t>&lt;0.001</a:t>
                      </a:r>
                    </a:p>
                  </a:txBody>
                  <a:tcPr marT="10800" marB="10800" anchor="ctr"/>
                </a:tc>
                <a:extLst>
                  <a:ext uri="{0D108BD9-81ED-4DB2-BD59-A6C34878D82A}">
                    <a16:rowId xmlns:a16="http://schemas.microsoft.com/office/drawing/2014/main" val="10001"/>
                  </a:ext>
                </a:extLst>
              </a:tr>
              <a:tr h="0">
                <a:tc>
                  <a:txBody>
                    <a:bodyPr/>
                    <a:lstStyle/>
                    <a:p>
                      <a:r>
                        <a:rPr lang="en-US" sz="900" dirty="0"/>
                        <a:t>GMI (%)</a:t>
                      </a:r>
                    </a:p>
                  </a:txBody>
                  <a:tcPr marT="10800" marB="10800" anchor="ctr"/>
                </a:tc>
                <a:tc>
                  <a:txBody>
                    <a:bodyPr/>
                    <a:lstStyle/>
                    <a:p>
                      <a:pPr algn="ctr"/>
                      <a:r>
                        <a:rPr lang="en-US" sz="900" dirty="0"/>
                        <a:t>8.1</a:t>
                      </a:r>
                    </a:p>
                  </a:txBody>
                  <a:tcPr marT="10800" marB="10800" anchor="ctr"/>
                </a:tc>
                <a:tc>
                  <a:txBody>
                    <a:bodyPr/>
                    <a:lstStyle/>
                    <a:p>
                      <a:pPr algn="ctr"/>
                      <a:r>
                        <a:rPr lang="en-US" sz="900" dirty="0"/>
                        <a:t>7.7</a:t>
                      </a:r>
                    </a:p>
                  </a:txBody>
                  <a:tcPr marT="10800" marB="10800" anchor="ctr"/>
                </a:tc>
                <a:tc>
                  <a:txBody>
                    <a:bodyPr/>
                    <a:lstStyle/>
                    <a:p>
                      <a:pPr algn="ctr"/>
                      <a:r>
                        <a:rPr lang="en-US" sz="900" dirty="0"/>
                        <a:t>7.6</a:t>
                      </a:r>
                    </a:p>
                  </a:txBody>
                  <a:tcPr marT="10800" marB="10800" anchor="ctr"/>
                </a:tc>
                <a:tc>
                  <a:txBody>
                    <a:bodyPr/>
                    <a:lstStyle/>
                    <a:p>
                      <a:pPr algn="ctr"/>
                      <a:r>
                        <a:rPr lang="en-US" sz="900" dirty="0"/>
                        <a:t>-0.5</a:t>
                      </a:r>
                    </a:p>
                  </a:txBody>
                  <a:tcPr marT="10800" marB="108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&lt;0.001</a:t>
                      </a:r>
                    </a:p>
                  </a:txBody>
                  <a:tcPr marT="10800" marB="10800" anchor="ctr"/>
                </a:tc>
                <a:extLst>
                  <a:ext uri="{0D108BD9-81ED-4DB2-BD59-A6C34878D82A}">
                    <a16:rowId xmlns:a16="http://schemas.microsoft.com/office/drawing/2014/main" val="10002"/>
                  </a:ext>
                </a:extLst>
              </a:tr>
              <a:tr h="154352">
                <a:tc>
                  <a:txBody>
                    <a:bodyPr/>
                    <a:lstStyle/>
                    <a:p>
                      <a:r>
                        <a:rPr lang="en-US" sz="900" dirty="0"/>
                        <a:t>CV (%)</a:t>
                      </a:r>
                    </a:p>
                  </a:txBody>
                  <a:tcPr marT="10800" marB="10800" anchor="ctr"/>
                </a:tc>
                <a:tc>
                  <a:txBody>
                    <a:bodyPr/>
                    <a:lstStyle/>
                    <a:p>
                      <a:pPr algn="ctr"/>
                      <a:r>
                        <a:rPr lang="en-US" sz="900" dirty="0"/>
                        <a:t>22.4</a:t>
                      </a:r>
                    </a:p>
                  </a:txBody>
                  <a:tcPr marT="10800" marB="10800" anchor="ctr"/>
                </a:tc>
                <a:tc>
                  <a:txBody>
                    <a:bodyPr/>
                    <a:lstStyle/>
                    <a:p>
                      <a:pPr algn="ctr"/>
                      <a:r>
                        <a:rPr lang="en-US" sz="900" dirty="0"/>
                        <a:t>22.4</a:t>
                      </a:r>
                    </a:p>
                  </a:txBody>
                  <a:tcPr marT="10800" marB="10800" anchor="ctr"/>
                </a:tc>
                <a:tc>
                  <a:txBody>
                    <a:bodyPr/>
                    <a:lstStyle/>
                    <a:p>
                      <a:pPr algn="ctr"/>
                      <a:r>
                        <a:rPr lang="en-US" sz="900" dirty="0"/>
                        <a:t>22.4</a:t>
                      </a:r>
                    </a:p>
                  </a:txBody>
                  <a:tcPr marT="10800" marB="10800" anchor="ctr"/>
                </a:tc>
                <a:tc>
                  <a:txBody>
                    <a:bodyPr/>
                    <a:lstStyle/>
                    <a:p>
                      <a:pPr algn="ctr"/>
                      <a:r>
                        <a:rPr lang="en-US" sz="900" dirty="0"/>
                        <a:t>0.1</a:t>
                      </a:r>
                    </a:p>
                  </a:txBody>
                  <a:tcPr marT="10800" marB="10800" anchor="ctr"/>
                </a:tc>
                <a:tc>
                  <a:txBody>
                    <a:bodyPr/>
                    <a:lstStyle/>
                    <a:p>
                      <a:pPr algn="ctr"/>
                      <a:r>
                        <a:rPr lang="en-US" sz="900" dirty="0"/>
                        <a:t>0.437</a:t>
                      </a:r>
                    </a:p>
                  </a:txBody>
                  <a:tcPr marT="10800" marB="10800" anchor="ctr"/>
                </a:tc>
                <a:extLst>
                  <a:ext uri="{0D108BD9-81ED-4DB2-BD59-A6C34878D82A}">
                    <a16:rowId xmlns:a16="http://schemas.microsoft.com/office/drawing/2014/main" val="10003"/>
                  </a:ext>
                </a:extLst>
              </a:tr>
              <a:tr h="154352">
                <a:tc>
                  <a:txBody>
                    <a:bodyPr/>
                    <a:lstStyle/>
                    <a:p>
                      <a:r>
                        <a:rPr lang="en-US" sz="900" dirty="0"/>
                        <a:t>%Time</a:t>
                      </a:r>
                    </a:p>
                    <a:p>
                      <a:r>
                        <a:rPr lang="en-US" sz="900" dirty="0"/>
                        <a:t>   TIR (70-180mg/dL)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   TITR (70-140mg/dL)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   TAR (&lt;180mg/dL)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   TAR (&gt;250mg/dL)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   TBR (&lt;70mg/dL)</a:t>
                      </a:r>
                    </a:p>
                  </a:txBody>
                  <a:tcPr marT="10800" marB="10800" anchor="ctr">
                    <a:lnB w="12700" cap="flat" cmpd="sng" algn="ctr">
                      <a:solidFill>
                        <a:schemeClr val="accent3"/>
                      </a:solidFill>
                      <a:prstDash val="solid"/>
                      <a:round/>
                      <a:headEnd type="none" w="med" len="med"/>
                      <a:tailEnd type="none" w="med" len="med"/>
                    </a:lnB>
                  </a:tcPr>
                </a:tc>
                <a:tc>
                  <a:txBody>
                    <a:bodyPr/>
                    <a:lstStyle/>
                    <a:p>
                      <a:pPr algn="ctr"/>
                      <a:endParaRPr lang="en-US" sz="900" dirty="0"/>
                    </a:p>
                    <a:p>
                      <a:pPr algn="ctr"/>
                      <a:r>
                        <a:rPr lang="en-US" sz="900" dirty="0"/>
                        <a:t>41.7</a:t>
                      </a:r>
                    </a:p>
                    <a:p>
                      <a:pPr algn="ctr"/>
                      <a:r>
                        <a:rPr lang="en-US" sz="900" dirty="0"/>
                        <a:t>12.1</a:t>
                      </a:r>
                    </a:p>
                    <a:p>
                      <a:pPr algn="ctr"/>
                      <a:r>
                        <a:rPr lang="en-US" sz="900" dirty="0"/>
                        <a:t>58.2</a:t>
                      </a:r>
                    </a:p>
                    <a:p>
                      <a:pPr algn="ctr"/>
                      <a:r>
                        <a:rPr lang="en-US" sz="900" dirty="0"/>
                        <a:t>17.2</a:t>
                      </a:r>
                    </a:p>
                    <a:p>
                      <a:pPr algn="ctr"/>
                      <a:r>
                        <a:rPr lang="en-US" sz="900" dirty="0"/>
                        <a:t>0.1</a:t>
                      </a:r>
                    </a:p>
                  </a:txBody>
                  <a:tcPr marT="10800" marB="10800" anchor="ctr">
                    <a:lnB w="12700" cap="flat" cmpd="sng" algn="ctr">
                      <a:solidFill>
                        <a:schemeClr val="accent3"/>
                      </a:solidFill>
                      <a:prstDash val="solid"/>
                      <a:round/>
                      <a:headEnd type="none" w="med" len="med"/>
                      <a:tailEnd type="none" w="med" len="med"/>
                    </a:lnB>
                  </a:tcPr>
                </a:tc>
                <a:tc>
                  <a:txBody>
                    <a:bodyPr/>
                    <a:lstStyle/>
                    <a:p>
                      <a:pPr algn="ctr"/>
                      <a:endParaRPr lang="en-US" sz="900" dirty="0"/>
                    </a:p>
                    <a:p>
                      <a:pPr algn="ctr"/>
                      <a:r>
                        <a:rPr lang="en-US" sz="900" dirty="0"/>
                        <a:t>56.8</a:t>
                      </a:r>
                    </a:p>
                    <a:p>
                      <a:pPr algn="ctr"/>
                      <a:r>
                        <a:rPr lang="en-US" sz="900" dirty="0"/>
                        <a:t>25.9</a:t>
                      </a:r>
                    </a:p>
                    <a:p>
                      <a:pPr algn="ctr"/>
                      <a:r>
                        <a:rPr lang="en-US" sz="900" dirty="0"/>
                        <a:t>43.1</a:t>
                      </a:r>
                    </a:p>
                    <a:p>
                      <a:pPr algn="ctr"/>
                      <a:r>
                        <a:rPr lang="en-US" sz="900" dirty="0"/>
                        <a:t>12.6</a:t>
                      </a:r>
                    </a:p>
                    <a:p>
                      <a:pPr algn="ctr"/>
                      <a:r>
                        <a:rPr lang="en-US" sz="900" dirty="0"/>
                        <a:t>0.2</a:t>
                      </a:r>
                    </a:p>
                  </a:txBody>
                  <a:tcPr marT="10800" marB="10800" anchor="ctr">
                    <a:lnB w="12700" cap="flat" cmpd="sng" algn="ctr">
                      <a:solidFill>
                        <a:schemeClr val="accent3"/>
                      </a:solidFill>
                      <a:prstDash val="solid"/>
                      <a:round/>
                      <a:headEnd type="none" w="med" len="med"/>
                      <a:tailEnd type="none" w="med" len="med"/>
                    </a:lnB>
                  </a:tcPr>
                </a:tc>
                <a:tc>
                  <a:txBody>
                    <a:bodyPr/>
                    <a:lstStyle/>
                    <a:p>
                      <a:pPr algn="ctr"/>
                      <a:endParaRPr lang="en-US" sz="900" dirty="0"/>
                    </a:p>
                    <a:p>
                      <a:pPr algn="ctr"/>
                      <a:r>
                        <a:rPr lang="en-US" sz="900" dirty="0"/>
                        <a:t>59.0</a:t>
                      </a:r>
                    </a:p>
                    <a:p>
                      <a:pPr algn="ctr"/>
                      <a:r>
                        <a:rPr lang="en-US" sz="900" dirty="0"/>
                        <a:t>28.6</a:t>
                      </a:r>
                    </a:p>
                    <a:p>
                      <a:pPr algn="ctr"/>
                      <a:r>
                        <a:rPr lang="en-US" sz="900" dirty="0"/>
                        <a:t>40.7</a:t>
                      </a:r>
                    </a:p>
                    <a:p>
                      <a:pPr algn="ctr"/>
                      <a:r>
                        <a:rPr lang="en-US" sz="900" dirty="0"/>
                        <a:t>12.2</a:t>
                      </a:r>
                    </a:p>
                    <a:p>
                      <a:pPr algn="ctr"/>
                      <a:r>
                        <a:rPr lang="en-US" sz="900" dirty="0"/>
                        <a:t>0.2</a:t>
                      </a:r>
                    </a:p>
                  </a:txBody>
                  <a:tcPr marT="10800" marB="10800" anchor="ctr">
                    <a:lnB w="12700" cap="flat" cmpd="sng" algn="ctr">
                      <a:solidFill>
                        <a:schemeClr val="accent3"/>
                      </a:solidFill>
                      <a:prstDash val="solid"/>
                      <a:round/>
                      <a:headEnd type="none" w="med" len="med"/>
                      <a:tailEnd type="none" w="med" len="med"/>
                    </a:lnB>
                  </a:tcPr>
                </a:tc>
                <a:tc>
                  <a:txBody>
                    <a:bodyPr/>
                    <a:lstStyle/>
                    <a:p>
                      <a:pPr algn="ctr"/>
                      <a:endParaRPr lang="en-US" sz="900" dirty="0"/>
                    </a:p>
                    <a:p>
                      <a:pPr algn="ctr"/>
                      <a:r>
                        <a:rPr lang="en-US" sz="900" dirty="0"/>
                        <a:t>17.3</a:t>
                      </a:r>
                    </a:p>
                    <a:p>
                      <a:pPr algn="ctr"/>
                      <a:r>
                        <a:rPr lang="en-US" sz="900" dirty="0"/>
                        <a:t>16.6</a:t>
                      </a:r>
                    </a:p>
                    <a:p>
                      <a:pPr algn="ctr"/>
                      <a:r>
                        <a:rPr lang="en-US" sz="900" dirty="0"/>
                        <a:t>-17.4</a:t>
                      </a:r>
                    </a:p>
                    <a:p>
                      <a:pPr algn="ctr"/>
                      <a:r>
                        <a:rPr lang="en-US" sz="900" dirty="0"/>
                        <a:t>-5.0</a:t>
                      </a:r>
                    </a:p>
                    <a:p>
                      <a:pPr algn="ctr"/>
                      <a:r>
                        <a:rPr lang="en-US" sz="900" dirty="0"/>
                        <a:t>0.1</a:t>
                      </a:r>
                    </a:p>
                  </a:txBody>
                  <a:tcPr marT="10800" marB="10800" anchor="ctr">
                    <a:lnB w="12700" cap="flat" cmpd="sng" algn="ctr">
                      <a:solidFill>
                        <a:schemeClr val="accent3"/>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All &lt;0.001</a:t>
                      </a:r>
                    </a:p>
                    <a:p>
                      <a:pPr algn="ctr"/>
                      <a:endParaRPr lang="en-US" sz="900" dirty="0"/>
                    </a:p>
                  </a:txBody>
                  <a:tcPr marT="10800" marB="10800" anchor="ctr">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3835911894"/>
                  </a:ext>
                </a:extLst>
              </a:tr>
              <a:tr h="154352">
                <a:tc gridSpan="5">
                  <a:txBody>
                    <a:bodyPr/>
                    <a:lstStyle/>
                    <a:p>
                      <a:r>
                        <a:rPr lang="en-US" sz="800" dirty="0"/>
                        <a:t>P-value: change from baseline at 1 year. GMI: </a:t>
                      </a:r>
                      <a:r>
                        <a:rPr lang="en-GB" sz="800" b="0" i="0" kern="1200" dirty="0">
                          <a:solidFill>
                            <a:schemeClr val="dk1"/>
                          </a:solidFill>
                          <a:effectLst/>
                          <a:latin typeface="+mn-lt"/>
                          <a:ea typeface="+mn-ea"/>
                          <a:cs typeface="+mn-cs"/>
                        </a:rPr>
                        <a:t>Glucose management indictor, a CGM approximation of A1c</a:t>
                      </a:r>
                      <a:endParaRPr lang="en-US" sz="800" dirty="0"/>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800" dirty="0"/>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983658322"/>
                  </a:ext>
                </a:extLst>
              </a:tr>
            </a:tbl>
          </a:graphicData>
        </a:graphic>
      </p:graphicFrame>
      <p:pic>
        <p:nvPicPr>
          <p:cNvPr id="13" name="Picture 12">
            <a:extLst>
              <a:ext uri="{FF2B5EF4-FFF2-40B4-BE49-F238E27FC236}">
                <a16:creationId xmlns:a16="http://schemas.microsoft.com/office/drawing/2014/main" id="{E8106200-1DFA-1651-A4BE-D08D7F354267}"/>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806608" y="3790911"/>
            <a:ext cx="3922964" cy="2457489"/>
          </a:xfrm>
          <a:prstGeom prst="rect">
            <a:avLst/>
          </a:prstGeom>
        </p:spPr>
      </p:pic>
    </p:spTree>
    <p:extLst>
      <p:ext uri="{BB962C8B-B14F-4D97-AF65-F5344CB8AC3E}">
        <p14:creationId xmlns:p14="http://schemas.microsoft.com/office/powerpoint/2010/main" val="54449965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D8FD69F-50C8-43EE-8D01-2BC9031B184A}"/>
              </a:ext>
            </a:extLst>
          </p:cNvPr>
          <p:cNvSpPr>
            <a:spLocks noGrp="1"/>
          </p:cNvSpPr>
          <p:nvPr>
            <p:ph type="ctrTitle"/>
          </p:nvPr>
        </p:nvSpPr>
        <p:spPr/>
        <p:txBody>
          <a:bodyPr/>
          <a:lstStyle/>
          <a:p>
            <a:r>
              <a:rPr lang="en-US" dirty="0"/>
              <a:t>Glossary of Acronyms (1 of 4) </a:t>
            </a:r>
            <a:r>
              <a:rPr lang="en-US" dirty="0">
                <a:solidFill>
                  <a:schemeClr val="bg1"/>
                </a:solidFill>
              </a:rPr>
              <a:t>(1 of 3)</a:t>
            </a:r>
          </a:p>
        </p:txBody>
      </p:sp>
      <p:graphicFrame>
        <p:nvGraphicFramePr>
          <p:cNvPr id="7" name="Table 6">
            <a:extLst>
              <a:ext uri="{FF2B5EF4-FFF2-40B4-BE49-F238E27FC236}">
                <a16:creationId xmlns:a16="http://schemas.microsoft.com/office/drawing/2014/main" id="{0285A3CA-C3E1-4C7F-A1E5-76DDBCF83E35}"/>
              </a:ext>
            </a:extLst>
          </p:cNvPr>
          <p:cNvGraphicFramePr>
            <a:graphicFrameLocks noGrp="1"/>
          </p:cNvGraphicFramePr>
          <p:nvPr/>
        </p:nvGraphicFramePr>
        <p:xfrm>
          <a:off x="4411249" y="1082578"/>
          <a:ext cx="3474720" cy="512064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tblGrid>
              <a:tr h="182880">
                <a:tc>
                  <a:txBody>
                    <a:bodyPr/>
                    <a:lstStyle/>
                    <a:p>
                      <a:pPr marL="0" algn="l" defTabSz="914400" rtl="0" eaLnBrk="1" fontAlgn="t" latinLnBrk="0" hangingPunct="1"/>
                      <a:r>
                        <a:rPr lang="en-US" sz="800" b="0" kern="1200" baseline="0" dirty="0">
                          <a:solidFill>
                            <a:schemeClr val="tx1"/>
                          </a:solidFill>
                          <a:latin typeface="+mn-lt"/>
                          <a:ea typeface="+mn-ea"/>
                          <a:cs typeface="+mn-cs"/>
                        </a:rPr>
                        <a:t>AV</a:t>
                      </a:r>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marL="0" algn="l" defTabSz="914400" rtl="0" eaLnBrk="1" fontAlgn="t" latinLnBrk="0" hangingPunct="1"/>
                      <a:r>
                        <a:rPr lang="en-US" sz="800" b="0" kern="1200" baseline="0" dirty="0">
                          <a:solidFill>
                            <a:schemeClr val="tx1"/>
                          </a:solidFill>
                          <a:latin typeface="+mn-lt"/>
                          <a:ea typeface="+mn-ea"/>
                          <a:cs typeface="+mn-cs"/>
                        </a:rPr>
                        <a:t>Arteriovenous</a:t>
                      </a: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99062382"/>
                  </a:ext>
                </a:extLst>
              </a:tr>
              <a:tr h="182880">
                <a:tc>
                  <a:txBody>
                    <a:bodyPr/>
                    <a:lstStyle/>
                    <a:p>
                      <a:pPr marL="0" algn="l" defTabSz="914400" rtl="0" eaLnBrk="1" fontAlgn="t" latinLnBrk="0" hangingPunct="1"/>
                      <a:r>
                        <a:rPr lang="en-US" sz="800" b="0" kern="1200" baseline="0" dirty="0">
                          <a:solidFill>
                            <a:schemeClr val="tx1"/>
                          </a:solidFill>
                          <a:latin typeface="+mn-lt"/>
                          <a:ea typeface="+mn-ea"/>
                          <a:cs typeface="+mn-cs"/>
                        </a:rPr>
                        <a:t>BB</a:t>
                      </a:r>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marL="0" algn="l" defTabSz="914400" rtl="0" eaLnBrk="1" fontAlgn="t" latinLnBrk="0" hangingPunct="1"/>
                      <a:r>
                        <a:rPr lang="en-US" sz="800" b="0" kern="1200" baseline="0" dirty="0">
                          <a:solidFill>
                            <a:schemeClr val="tx1"/>
                          </a:solidFill>
                          <a:latin typeface="+mn-lt"/>
                          <a:ea typeface="+mn-ea"/>
                          <a:cs typeface="+mn-cs"/>
                        </a:rPr>
                        <a:t>Basal Bolus</a:t>
                      </a: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8758982"/>
                  </a:ext>
                </a:extLst>
              </a:tr>
              <a:tr h="182880">
                <a:tc>
                  <a:txBody>
                    <a:bodyPr/>
                    <a:lstStyle/>
                    <a:p>
                      <a:pPr marL="0" algn="l" defTabSz="914400" rtl="0" eaLnBrk="1" fontAlgn="t" latinLnBrk="0" hangingPunct="1"/>
                      <a:r>
                        <a:rPr lang="en-US" sz="800" b="0" kern="1200" baseline="0" dirty="0">
                          <a:solidFill>
                            <a:schemeClr val="tx1"/>
                          </a:solidFill>
                          <a:latin typeface="+mn-lt"/>
                          <a:ea typeface="+mn-ea"/>
                          <a:cs typeface="+mn-cs"/>
                        </a:rPr>
                        <a:t>BB</a:t>
                      </a:r>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800" b="0" kern="1200" baseline="0" dirty="0">
                          <a:solidFill>
                            <a:schemeClr val="tx1"/>
                          </a:solidFill>
                          <a:latin typeface="+mn-lt"/>
                          <a:ea typeface="+mn-ea"/>
                          <a:cs typeface="+mn-cs"/>
                        </a:rPr>
                        <a:t>Beta Blocker</a:t>
                      </a: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45228170"/>
                  </a:ext>
                </a:extLst>
              </a:tr>
              <a:tr h="182880">
                <a:tc>
                  <a:txBody>
                    <a:bodyPr/>
                    <a:lstStyle/>
                    <a:p>
                      <a:pPr marL="0" algn="l" defTabSz="914400" rtl="0" eaLnBrk="1" fontAlgn="t" latinLnBrk="0" hangingPunct="1"/>
                      <a:r>
                        <a:rPr lang="en-US" sz="800" b="0" kern="1200" baseline="0" dirty="0">
                          <a:solidFill>
                            <a:schemeClr val="tx1"/>
                          </a:solidFill>
                          <a:latin typeface="+mn-lt"/>
                          <a:ea typeface="+mn-ea"/>
                          <a:cs typeface="+mn-cs"/>
                        </a:rPr>
                        <a:t>BHB</a:t>
                      </a:r>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800" b="0" kern="1200" baseline="0" dirty="0">
                          <a:solidFill>
                            <a:schemeClr val="tx1"/>
                          </a:solidFill>
                          <a:latin typeface="+mn-lt"/>
                          <a:ea typeface="+mn-ea"/>
                          <a:cs typeface="+mn-cs"/>
                        </a:rPr>
                        <a:t>Beta-Hydroxy Butyrate</a:t>
                      </a: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42405950"/>
                  </a:ext>
                </a:extLst>
              </a:tr>
              <a:tr h="182880">
                <a:tc>
                  <a:txBody>
                    <a:bodyPr/>
                    <a:lstStyle/>
                    <a:p>
                      <a:pPr marL="0" algn="l" defTabSz="914400" rtl="0" eaLnBrk="1" fontAlgn="t" latinLnBrk="0" hangingPunct="1"/>
                      <a:r>
                        <a:rPr lang="en-US" sz="800" b="0" kern="1200" baseline="0" dirty="0">
                          <a:solidFill>
                            <a:schemeClr val="tx1"/>
                          </a:solidFill>
                          <a:latin typeface="+mn-lt"/>
                          <a:ea typeface="+mn-ea"/>
                          <a:cs typeface="+mn-cs"/>
                        </a:rPr>
                        <a:t>BI</a:t>
                      </a:r>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marL="0" algn="l" defTabSz="914400" rtl="0" eaLnBrk="1" fontAlgn="t" latinLnBrk="0" hangingPunct="1"/>
                      <a:r>
                        <a:rPr lang="en-US" sz="800" b="0" kern="1200" baseline="0" dirty="0">
                          <a:solidFill>
                            <a:schemeClr val="tx1"/>
                          </a:solidFill>
                          <a:latin typeface="+mn-lt"/>
                          <a:ea typeface="+mn-ea"/>
                          <a:cs typeface="+mn-cs"/>
                        </a:rPr>
                        <a:t>Basal Insulin</a:t>
                      </a: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92189986"/>
                  </a:ext>
                </a:extLst>
              </a:tr>
              <a:tr h="182880">
                <a:tc>
                  <a:txBody>
                    <a:bodyPr/>
                    <a:lstStyle/>
                    <a:p>
                      <a:pPr marL="0" algn="l" defTabSz="914400" rtl="0" eaLnBrk="1" fontAlgn="t" latinLnBrk="0" hangingPunct="1"/>
                      <a:r>
                        <a:rPr lang="en-US" sz="800" b="0" kern="1200" baseline="0" dirty="0">
                          <a:solidFill>
                            <a:schemeClr val="tx1"/>
                          </a:solidFill>
                          <a:latin typeface="+mn-lt"/>
                          <a:ea typeface="+mn-ea"/>
                          <a:cs typeface="+mn-cs"/>
                        </a:rPr>
                        <a:t>BID</a:t>
                      </a:r>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marL="0" algn="l" defTabSz="914400" rtl="0" eaLnBrk="1" fontAlgn="t" latinLnBrk="0" hangingPunct="1"/>
                      <a:r>
                        <a:rPr lang="en-US" sz="800" b="0" kern="1200" baseline="0" dirty="0">
                          <a:solidFill>
                            <a:schemeClr val="tx1"/>
                          </a:solidFill>
                          <a:latin typeface="+mn-lt"/>
                          <a:ea typeface="+mn-ea"/>
                          <a:cs typeface="+mn-cs"/>
                        </a:rPr>
                        <a:t>Twice Daily</a:t>
                      </a: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27971225"/>
                  </a:ext>
                </a:extLst>
              </a:tr>
              <a:tr h="182880">
                <a:tc>
                  <a:txBody>
                    <a:bodyPr/>
                    <a:lstStyle/>
                    <a:p>
                      <a:pPr marL="0" algn="l" defTabSz="914400" rtl="0" eaLnBrk="1" fontAlgn="t" latinLnBrk="0" hangingPunct="1"/>
                      <a:r>
                        <a:rPr lang="en-US" sz="800" b="0" kern="1200" baseline="0" dirty="0">
                          <a:solidFill>
                            <a:schemeClr val="tx1"/>
                          </a:solidFill>
                          <a:latin typeface="+mn-lt"/>
                          <a:ea typeface="+mn-ea"/>
                          <a:cs typeface="+mn-cs"/>
                        </a:rPr>
                        <a:t>BL</a:t>
                      </a:r>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marL="0" algn="l" defTabSz="914400" rtl="0" eaLnBrk="1" fontAlgn="t" latinLnBrk="0" hangingPunct="1"/>
                      <a:r>
                        <a:rPr lang="en-US" sz="800" b="0" kern="1200" baseline="0" dirty="0">
                          <a:solidFill>
                            <a:schemeClr val="tx1"/>
                          </a:solidFill>
                          <a:latin typeface="+mn-lt"/>
                          <a:ea typeface="+mn-ea"/>
                          <a:cs typeface="+mn-cs"/>
                        </a:rPr>
                        <a:t>Baseline</a:t>
                      </a: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39837348"/>
                  </a:ext>
                </a:extLst>
              </a:tr>
              <a:tr h="182880">
                <a:tc>
                  <a:txBody>
                    <a:bodyPr/>
                    <a:lstStyle/>
                    <a:p>
                      <a:pPr marL="0" algn="l" defTabSz="914400" rtl="0" eaLnBrk="1" fontAlgn="t" latinLnBrk="0" hangingPunct="1"/>
                      <a:r>
                        <a:rPr lang="en-US" sz="800" b="0" kern="1200" baseline="0" dirty="0">
                          <a:solidFill>
                            <a:schemeClr val="tx1"/>
                          </a:solidFill>
                          <a:latin typeface="+mn-lt"/>
                          <a:ea typeface="+mn-ea"/>
                          <a:cs typeface="+mn-cs"/>
                        </a:rPr>
                        <a:t>BMI</a:t>
                      </a:r>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marL="0" algn="l" defTabSz="914400" rtl="0" eaLnBrk="1" fontAlgn="t" latinLnBrk="0" hangingPunct="1"/>
                      <a:r>
                        <a:rPr lang="en-US" sz="800" b="0" kern="1200" baseline="0" dirty="0">
                          <a:solidFill>
                            <a:schemeClr val="tx1"/>
                          </a:solidFill>
                          <a:latin typeface="+mn-lt"/>
                          <a:ea typeface="+mn-ea"/>
                          <a:cs typeface="+mn-cs"/>
                        </a:rPr>
                        <a:t>Body Mass Index</a:t>
                      </a: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84368246"/>
                  </a:ext>
                </a:extLst>
              </a:tr>
              <a:tr h="182880">
                <a:tc>
                  <a:txBody>
                    <a:bodyPr/>
                    <a:lstStyle/>
                    <a:p>
                      <a:pPr marL="0" algn="l" defTabSz="914400" rtl="0" eaLnBrk="1" fontAlgn="t" latinLnBrk="0" hangingPunct="1"/>
                      <a:r>
                        <a:rPr lang="en-US" sz="800" b="0" kern="1200" baseline="0" dirty="0">
                          <a:solidFill>
                            <a:schemeClr val="tx1"/>
                          </a:solidFill>
                          <a:latin typeface="+mn-lt"/>
                          <a:ea typeface="+mn-ea"/>
                          <a:cs typeface="+mn-cs"/>
                        </a:rPr>
                        <a:t>BNP</a:t>
                      </a:r>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marL="0" algn="l" defTabSz="914400" rtl="0" eaLnBrk="1" fontAlgn="t" latinLnBrk="0" hangingPunct="1"/>
                      <a:r>
                        <a:rPr lang="en-US" sz="800" b="0" kern="1200" baseline="0" dirty="0">
                          <a:solidFill>
                            <a:schemeClr val="tx1"/>
                          </a:solidFill>
                          <a:latin typeface="+mn-lt"/>
                          <a:ea typeface="+mn-ea"/>
                          <a:cs typeface="+mn-cs"/>
                        </a:rPr>
                        <a:t>Brain Natriuretic Peptide</a:t>
                      </a: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83856687"/>
                  </a:ext>
                </a:extLst>
              </a:tr>
              <a:tr h="182880">
                <a:tc>
                  <a:txBody>
                    <a:bodyPr/>
                    <a:lstStyle/>
                    <a:p>
                      <a:pPr marL="0" algn="l" defTabSz="914400" rtl="0" eaLnBrk="1" fontAlgn="t" latinLnBrk="0" hangingPunct="1"/>
                      <a:r>
                        <a:rPr lang="en-US" sz="800" b="0" kern="1200" baseline="0" dirty="0">
                          <a:solidFill>
                            <a:schemeClr val="tx1"/>
                          </a:solidFill>
                          <a:latin typeface="+mn-lt"/>
                          <a:ea typeface="+mn-ea"/>
                          <a:cs typeface="+mn-cs"/>
                        </a:rPr>
                        <a:t>BP</a:t>
                      </a:r>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marL="0" algn="l" defTabSz="914400" rtl="0" eaLnBrk="1" fontAlgn="t" latinLnBrk="0" hangingPunct="1"/>
                      <a:r>
                        <a:rPr lang="en-US" sz="800" b="0" kern="1200" baseline="0" dirty="0">
                          <a:solidFill>
                            <a:schemeClr val="tx1"/>
                          </a:solidFill>
                          <a:latin typeface="+mn-lt"/>
                          <a:ea typeface="+mn-ea"/>
                          <a:cs typeface="+mn-cs"/>
                        </a:rPr>
                        <a:t>Blood Pressure</a:t>
                      </a: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51325467"/>
                  </a:ext>
                </a:extLst>
              </a:tr>
              <a:tr h="182880">
                <a:tc>
                  <a:txBody>
                    <a:bodyPr/>
                    <a:lstStyle/>
                    <a:p>
                      <a:pPr marL="0" algn="l" defTabSz="914400" rtl="0" eaLnBrk="1" fontAlgn="t" latinLnBrk="0" hangingPunct="1"/>
                      <a:r>
                        <a:rPr lang="en-US" sz="800" b="0" kern="1200" baseline="0" dirty="0">
                          <a:solidFill>
                            <a:schemeClr val="tx1"/>
                          </a:solidFill>
                          <a:latin typeface="+mn-lt"/>
                          <a:ea typeface="+mn-ea"/>
                          <a:cs typeface="+mn-cs"/>
                        </a:rPr>
                        <a:t>BPM</a:t>
                      </a:r>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marL="0" algn="l" defTabSz="914400" rtl="0" eaLnBrk="1" fontAlgn="t" latinLnBrk="0" hangingPunct="1"/>
                      <a:r>
                        <a:rPr lang="en-US" sz="800" b="0" kern="1200" baseline="0" dirty="0">
                          <a:solidFill>
                            <a:schemeClr val="tx1"/>
                          </a:solidFill>
                          <a:latin typeface="+mn-lt"/>
                          <a:ea typeface="+mn-ea"/>
                          <a:cs typeface="+mn-cs"/>
                        </a:rPr>
                        <a:t>Beats Per Minute</a:t>
                      </a: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61655364"/>
                  </a:ext>
                </a:extLst>
              </a:tr>
              <a:tr h="182880">
                <a:tc>
                  <a:txBody>
                    <a:bodyPr/>
                    <a:lstStyle/>
                    <a:p>
                      <a:pPr marL="0" algn="l" defTabSz="914400" rtl="0" eaLnBrk="1" fontAlgn="t" latinLnBrk="0" hangingPunct="1"/>
                      <a:r>
                        <a:rPr lang="en-US" sz="800" b="0" kern="1200" baseline="0" dirty="0">
                          <a:solidFill>
                            <a:schemeClr val="tx1"/>
                          </a:solidFill>
                          <a:latin typeface="+mn-lt"/>
                          <a:ea typeface="+mn-ea"/>
                          <a:cs typeface="+mn-cs"/>
                        </a:rPr>
                        <a:t>BUN</a:t>
                      </a:r>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marL="0" algn="l" defTabSz="914400" rtl="0" eaLnBrk="1" fontAlgn="t" latinLnBrk="0" hangingPunct="1"/>
                      <a:r>
                        <a:rPr lang="en-US" sz="800" b="0" kern="1200" baseline="0" dirty="0">
                          <a:solidFill>
                            <a:schemeClr val="tx1"/>
                          </a:solidFill>
                          <a:latin typeface="+mn-lt"/>
                          <a:ea typeface="+mn-ea"/>
                          <a:cs typeface="+mn-cs"/>
                        </a:rPr>
                        <a:t>Blood Urea Nitrogen</a:t>
                      </a: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08634568"/>
                  </a:ext>
                </a:extLst>
              </a:tr>
              <a:tr h="182880">
                <a:tc>
                  <a:txBody>
                    <a:bodyPr/>
                    <a:lstStyle/>
                    <a:p>
                      <a:pPr marL="0" algn="l" defTabSz="914400" rtl="0" eaLnBrk="1" fontAlgn="t" latinLnBrk="0" hangingPunct="1"/>
                      <a:r>
                        <a:rPr lang="en-US" sz="800" b="0" kern="1200" baseline="0" dirty="0">
                          <a:solidFill>
                            <a:schemeClr val="tx1"/>
                          </a:solidFill>
                          <a:latin typeface="+mn-lt"/>
                          <a:ea typeface="+mn-ea"/>
                          <a:cs typeface="+mn-cs"/>
                        </a:rPr>
                        <a:t>BW</a:t>
                      </a:r>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marL="0" algn="l" defTabSz="914400" rtl="0" eaLnBrk="1" fontAlgn="t" latinLnBrk="0" hangingPunct="1"/>
                      <a:r>
                        <a:rPr lang="en-US" sz="800" b="0" kern="1200" baseline="0" dirty="0">
                          <a:solidFill>
                            <a:schemeClr val="tx1"/>
                          </a:solidFill>
                          <a:latin typeface="+mn-lt"/>
                          <a:ea typeface="+mn-ea"/>
                          <a:cs typeface="+mn-cs"/>
                        </a:rPr>
                        <a:t>Body Weight</a:t>
                      </a: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13813975"/>
                  </a:ext>
                </a:extLst>
              </a:tr>
              <a:tr h="182880">
                <a:tc>
                  <a:txBody>
                    <a:bodyPr/>
                    <a:lstStyle/>
                    <a:p>
                      <a:pPr marL="0" algn="l" defTabSz="914400" rtl="0" eaLnBrk="1" fontAlgn="t" latinLnBrk="0" hangingPunct="1"/>
                      <a:r>
                        <a:rPr lang="en-US" sz="800" b="0" kern="1200" baseline="0" dirty="0">
                          <a:solidFill>
                            <a:schemeClr val="tx1"/>
                          </a:solidFill>
                          <a:latin typeface="+mn-lt"/>
                          <a:ea typeface="+mn-ea"/>
                          <a:cs typeface="Arial" panose="020B0604020202020204" pitchFamily="34" charset="0"/>
                        </a:rPr>
                        <a:t>CABG</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marL="0" algn="l" defTabSz="914400" rtl="0" eaLnBrk="1" fontAlgn="t" latinLnBrk="0" hangingPunct="1"/>
                      <a:r>
                        <a:rPr lang="en-US" sz="800" b="0" kern="1200" baseline="0" dirty="0">
                          <a:solidFill>
                            <a:schemeClr val="tx1"/>
                          </a:solidFill>
                          <a:latin typeface="+mn-lt"/>
                          <a:ea typeface="+mn-ea"/>
                          <a:cs typeface="Arial" panose="020B0604020202020204" pitchFamily="34" charset="0"/>
                        </a:rPr>
                        <a:t>Coronary Artery Bypass Graft</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87774681"/>
                  </a:ext>
                </a:extLst>
              </a:tr>
              <a:tr h="182880">
                <a:tc>
                  <a:txBody>
                    <a:bodyPr/>
                    <a:lstStyle/>
                    <a:p>
                      <a:pPr marL="0" algn="l" defTabSz="914400" rtl="0" eaLnBrk="1" fontAlgn="t" latinLnBrk="0" hangingPunct="1"/>
                      <a:r>
                        <a:rPr lang="en-US" sz="800" b="0" kern="1200" baseline="0" dirty="0">
                          <a:solidFill>
                            <a:schemeClr val="tx1"/>
                          </a:solidFill>
                          <a:latin typeface="+mn-lt"/>
                          <a:ea typeface="+mn-ea"/>
                          <a:cs typeface="Arial" panose="020B0604020202020204" pitchFamily="34" charset="0"/>
                        </a:rPr>
                        <a:t>CAD</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marL="0" algn="l" defTabSz="914400" rtl="0" eaLnBrk="1" fontAlgn="t" latinLnBrk="0" hangingPunct="1"/>
                      <a:r>
                        <a:rPr lang="en-US" sz="800" b="0" kern="1200" baseline="0" dirty="0">
                          <a:solidFill>
                            <a:schemeClr val="tx1"/>
                          </a:solidFill>
                          <a:latin typeface="+mn-lt"/>
                          <a:ea typeface="+mn-ea"/>
                          <a:cs typeface="Arial" panose="020B0604020202020204" pitchFamily="34" charset="0"/>
                        </a:rPr>
                        <a:t>Coronary Artery Disease</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11154778"/>
                  </a:ext>
                </a:extLst>
              </a:tr>
              <a:tr h="182880">
                <a:tc>
                  <a:txBody>
                    <a:bodyPr/>
                    <a:lstStyle/>
                    <a:p>
                      <a:pPr rtl="0" fontAlgn="t"/>
                      <a:r>
                        <a:rPr lang="en-US" sz="800" b="0" baseline="0" dirty="0">
                          <a:solidFill>
                            <a:srgbClr val="000000"/>
                          </a:solidFill>
                          <a:effectLst/>
                          <a:latin typeface="+mn-lt"/>
                          <a:cs typeface="Arial" panose="020B0604020202020204" pitchFamily="34" charset="0"/>
                        </a:rPr>
                        <a:t>CCL</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mn-lt"/>
                          <a:cs typeface="Arial" panose="020B0604020202020204" pitchFamily="34" charset="0"/>
                        </a:rPr>
                        <a:t>CC Chemokine Ligand</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97448169"/>
                  </a:ext>
                </a:extLst>
              </a:tr>
              <a:tr h="182880">
                <a:tc>
                  <a:txBody>
                    <a:bodyPr/>
                    <a:lstStyle/>
                    <a:p>
                      <a:pPr rtl="0" fontAlgn="t"/>
                      <a:r>
                        <a:rPr lang="en-US" sz="800" b="0" baseline="0" dirty="0">
                          <a:solidFill>
                            <a:srgbClr val="000000"/>
                          </a:solidFill>
                          <a:effectLst/>
                          <a:latin typeface="+mn-lt"/>
                          <a:cs typeface="Arial" panose="020B0604020202020204" pitchFamily="34" charset="0"/>
                        </a:rPr>
                        <a:t>CCR</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mn-lt"/>
                          <a:cs typeface="Arial" panose="020B0604020202020204" pitchFamily="34" charset="0"/>
                        </a:rPr>
                        <a:t>CC Chemokine Receptor</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3551828"/>
                  </a:ext>
                </a:extLst>
              </a:tr>
              <a:tr h="182880">
                <a:tc>
                  <a:txBody>
                    <a:bodyPr/>
                    <a:lstStyle/>
                    <a:p>
                      <a:pPr rtl="0" fontAlgn="t"/>
                      <a:r>
                        <a:rPr lang="en-US" sz="800" b="0" baseline="0" dirty="0">
                          <a:solidFill>
                            <a:srgbClr val="000000"/>
                          </a:solidFill>
                          <a:effectLst/>
                          <a:latin typeface="+mn-lt"/>
                          <a:cs typeface="Arial" panose="020B0604020202020204" pitchFamily="34" charset="0"/>
                        </a:rPr>
                        <a:t>CDI</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mn-lt"/>
                          <a:cs typeface="Arial" panose="020B0604020202020204" pitchFamily="34" charset="0"/>
                        </a:rPr>
                        <a:t>Clamp Disposition Index</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39970363"/>
                  </a:ext>
                </a:extLst>
              </a:tr>
              <a:tr h="182880">
                <a:tc>
                  <a:txBody>
                    <a:bodyPr/>
                    <a:lstStyle/>
                    <a:p>
                      <a:pPr rtl="0" fontAlgn="t"/>
                      <a:r>
                        <a:rPr lang="en-US" sz="800" b="0" baseline="0" dirty="0">
                          <a:solidFill>
                            <a:srgbClr val="000000"/>
                          </a:solidFill>
                          <a:effectLst/>
                          <a:latin typeface="+mn-lt"/>
                          <a:cs typeface="Arial" panose="020B0604020202020204" pitchFamily="34" charset="0"/>
                        </a:rPr>
                        <a:t>CGM</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mn-lt"/>
                          <a:cs typeface="Arial" panose="020B0604020202020204" pitchFamily="34" charset="0"/>
                        </a:rPr>
                        <a:t>Continuous Glucose Monitor</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33198484"/>
                  </a:ext>
                </a:extLst>
              </a:tr>
              <a:tr h="182880">
                <a:tc>
                  <a:txBody>
                    <a:bodyPr/>
                    <a:lstStyle/>
                    <a:p>
                      <a:pPr rtl="0" fontAlgn="t"/>
                      <a:r>
                        <a:rPr lang="en-US" sz="800" b="0" baseline="0" dirty="0">
                          <a:solidFill>
                            <a:srgbClr val="000000"/>
                          </a:solidFill>
                          <a:effectLst/>
                          <a:latin typeface="+mn-lt"/>
                          <a:cs typeface="Arial" panose="020B0604020202020204" pitchFamily="34" charset="0"/>
                        </a:rPr>
                        <a:t>CHF</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mn-lt"/>
                          <a:cs typeface="Arial" panose="020B0604020202020204" pitchFamily="34" charset="0"/>
                        </a:rPr>
                        <a:t>Chronic Heart Failure</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39346100"/>
                  </a:ext>
                </a:extLst>
              </a:tr>
              <a:tr h="182880">
                <a:tc>
                  <a:txBody>
                    <a:bodyPr/>
                    <a:lstStyle/>
                    <a:p>
                      <a:pPr rtl="0" fontAlgn="t"/>
                      <a:r>
                        <a:rPr lang="en-US" sz="800" b="0" baseline="0" dirty="0">
                          <a:solidFill>
                            <a:srgbClr val="000000"/>
                          </a:solidFill>
                          <a:effectLst/>
                          <a:latin typeface="+mn-lt"/>
                          <a:cs typeface="Arial" panose="020B0604020202020204" pitchFamily="34" charset="0"/>
                        </a:rPr>
                        <a:t>CHF</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mn-lt"/>
                          <a:cs typeface="Arial" panose="020B0604020202020204" pitchFamily="34" charset="0"/>
                        </a:rPr>
                        <a:t>Congestive Heart Failure</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55519146"/>
                  </a:ext>
                </a:extLst>
              </a:tr>
              <a:tr h="182880">
                <a:tc>
                  <a:txBody>
                    <a:bodyPr/>
                    <a:lstStyle/>
                    <a:p>
                      <a:pPr rtl="0" fontAlgn="t"/>
                      <a:r>
                        <a:rPr lang="en-US" sz="800" b="0" baseline="0" dirty="0">
                          <a:solidFill>
                            <a:srgbClr val="000000"/>
                          </a:solidFill>
                          <a:effectLst/>
                          <a:latin typeface="+mn-lt"/>
                          <a:cs typeface="Arial" panose="020B0604020202020204" pitchFamily="34" charset="0"/>
                        </a:rPr>
                        <a:t>CHMP</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mn-lt"/>
                          <a:cs typeface="Arial" panose="020B0604020202020204" pitchFamily="34" charset="0"/>
                        </a:rPr>
                        <a:t>Committee for Medicinal Products for Human Use</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8"/>
                  </a:ext>
                </a:extLst>
              </a:tr>
              <a:tr h="182880">
                <a:tc>
                  <a:txBody>
                    <a:bodyPr/>
                    <a:lstStyle/>
                    <a:p>
                      <a:pPr rtl="0" fontAlgn="t"/>
                      <a:r>
                        <a:rPr lang="en-US" sz="800" b="0" baseline="0" dirty="0">
                          <a:solidFill>
                            <a:srgbClr val="000000"/>
                          </a:solidFill>
                          <a:effectLst/>
                          <a:latin typeface="+mn-lt"/>
                          <a:cs typeface="Arial" panose="020B0604020202020204" pitchFamily="34" charset="0"/>
                        </a:rPr>
                        <a:t>CI</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mn-lt"/>
                          <a:cs typeface="Arial" panose="020B0604020202020204" pitchFamily="34" charset="0"/>
                        </a:rPr>
                        <a:t>Confidence Interval</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12337470"/>
                  </a:ext>
                </a:extLst>
              </a:tr>
              <a:tr h="182880">
                <a:tc>
                  <a:txBody>
                    <a:bodyPr/>
                    <a:lstStyle/>
                    <a:p>
                      <a:pPr rtl="0" fontAlgn="t"/>
                      <a:r>
                        <a:rPr lang="en-US" sz="800" b="0" baseline="0" dirty="0">
                          <a:solidFill>
                            <a:schemeClr val="tx1"/>
                          </a:solidFill>
                          <a:effectLst/>
                          <a:latin typeface="+mn-lt"/>
                          <a:cs typeface="Arial" panose="020B0604020202020204" pitchFamily="34" charset="0"/>
                        </a:rPr>
                        <a:t>CKD</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mn-lt"/>
                          <a:cs typeface="Arial" panose="020B0604020202020204" pitchFamily="34" charset="0"/>
                        </a:rPr>
                        <a:t>Chronic Kidney Disease</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00118861"/>
                  </a:ext>
                </a:extLst>
              </a:tr>
            </a:tbl>
          </a:graphicData>
        </a:graphic>
      </p:graphicFrame>
      <p:graphicFrame>
        <p:nvGraphicFramePr>
          <p:cNvPr id="8" name="Table 7">
            <a:extLst>
              <a:ext uri="{FF2B5EF4-FFF2-40B4-BE49-F238E27FC236}">
                <a16:creationId xmlns:a16="http://schemas.microsoft.com/office/drawing/2014/main" id="{9C5DB5F3-ACBD-4C48-8D72-03CFED72E459}"/>
              </a:ext>
            </a:extLst>
          </p:cNvPr>
          <p:cNvGraphicFramePr>
            <a:graphicFrameLocks noGrp="1"/>
          </p:cNvGraphicFramePr>
          <p:nvPr>
            <p:extLst>
              <p:ext uri="{D42A27DB-BD31-4B8C-83A1-F6EECF244321}">
                <p14:modId xmlns:p14="http://schemas.microsoft.com/office/powerpoint/2010/main" val="934447642"/>
              </p:ext>
            </p:extLst>
          </p:nvPr>
        </p:nvGraphicFramePr>
        <p:xfrm>
          <a:off x="384048" y="1082578"/>
          <a:ext cx="3474720" cy="512064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tblGrid>
              <a:tr h="197152">
                <a:tc>
                  <a:txBody>
                    <a:bodyPr/>
                    <a:lstStyle/>
                    <a:p>
                      <a:pPr marL="0" algn="l" defTabSz="914400" rtl="0" eaLnBrk="1" fontAlgn="t" latinLnBrk="0" hangingPunct="1"/>
                      <a:r>
                        <a:rPr lang="en-US" sz="800" b="0" kern="1200" baseline="0" dirty="0">
                          <a:solidFill>
                            <a:schemeClr val="tx1"/>
                          </a:solidFill>
                          <a:latin typeface="+mn-lt"/>
                          <a:ea typeface="+mn-ea"/>
                          <a:cs typeface="+mn-cs"/>
                        </a:rPr>
                        <a:t>AA</a:t>
                      </a:r>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marL="0" algn="l" defTabSz="914400" rtl="0" eaLnBrk="1" fontAlgn="t" latinLnBrk="0" hangingPunct="1"/>
                      <a:r>
                        <a:rPr lang="en-US" sz="800" b="0" kern="1200" baseline="0" dirty="0">
                          <a:solidFill>
                            <a:schemeClr val="tx1"/>
                          </a:solidFill>
                          <a:latin typeface="+mn-lt"/>
                          <a:ea typeface="+mn-ea"/>
                          <a:cs typeface="+mn-cs"/>
                        </a:rPr>
                        <a:t>Aldosterone Antagonist</a:t>
                      </a: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26275753"/>
                  </a:ext>
                </a:extLst>
              </a:tr>
              <a:tr h="197152">
                <a:tc>
                  <a:txBody>
                    <a:bodyPr/>
                    <a:lstStyle/>
                    <a:p>
                      <a:pPr marL="0" algn="l" defTabSz="914400" rtl="0" eaLnBrk="1" fontAlgn="t" latinLnBrk="0" hangingPunct="1"/>
                      <a:r>
                        <a:rPr lang="en-US" sz="800" b="0" kern="1200" baseline="0" dirty="0">
                          <a:solidFill>
                            <a:schemeClr val="tx1"/>
                          </a:solidFill>
                          <a:latin typeface="+mn-lt"/>
                          <a:ea typeface="+mn-ea"/>
                          <a:cs typeface="+mn-cs"/>
                        </a:rPr>
                        <a:t>ABI</a:t>
                      </a:r>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marL="0" algn="l" defTabSz="914400" rtl="0" eaLnBrk="1" fontAlgn="t" latinLnBrk="0" hangingPunct="1"/>
                      <a:r>
                        <a:rPr lang="x-none" sz="800" dirty="0">
                          <a:effectLst/>
                          <a:latin typeface="+mn-lt"/>
                          <a:ea typeface="Symbol" panose="05050102010706020507" pitchFamily="18" charset="2"/>
                          <a:cs typeface="Times New Roman" panose="02020603050405020304" pitchFamily="18" charset="0"/>
                        </a:rPr>
                        <a:t>Ankle-brachial-index</a:t>
                      </a:r>
                      <a:endParaRPr lang="en-US" sz="800" b="0" kern="1200" baseline="0" dirty="0">
                        <a:solidFill>
                          <a:schemeClr val="tx1"/>
                        </a:solidFill>
                        <a:latin typeface="+mn-lt"/>
                        <a:ea typeface="+mn-ea"/>
                        <a:cs typeface="+mn-cs"/>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46014296"/>
                  </a:ext>
                </a:extLst>
              </a:tr>
              <a:tr h="197152">
                <a:tc>
                  <a:txBody>
                    <a:bodyPr/>
                    <a:lstStyle/>
                    <a:p>
                      <a:pPr marL="0" algn="l" defTabSz="914400" rtl="0" eaLnBrk="1" fontAlgn="t" latinLnBrk="0" hangingPunct="1"/>
                      <a:r>
                        <a:rPr lang="en-US" sz="800" b="0" kern="1200" baseline="0" dirty="0">
                          <a:solidFill>
                            <a:schemeClr val="tx1"/>
                          </a:solidFill>
                          <a:latin typeface="+mn-lt"/>
                          <a:ea typeface="+mn-ea"/>
                          <a:cs typeface="+mn-cs"/>
                        </a:rPr>
                        <a:t>ACEi</a:t>
                      </a:r>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marL="0" algn="l" defTabSz="914400" rtl="0" eaLnBrk="1" fontAlgn="t" latinLnBrk="0" hangingPunct="1"/>
                      <a:r>
                        <a:rPr lang="en-US" sz="800" b="0" kern="1200" baseline="0" dirty="0">
                          <a:solidFill>
                            <a:schemeClr val="tx1"/>
                          </a:solidFill>
                          <a:latin typeface="+mn-lt"/>
                          <a:ea typeface="+mn-ea"/>
                          <a:cs typeface="+mn-cs"/>
                        </a:rPr>
                        <a:t>Angiotensin Converting Enzyme Inhibitor</a:t>
                      </a: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84552415"/>
                  </a:ext>
                </a:extLst>
              </a:tr>
              <a:tr h="0">
                <a:tc>
                  <a:txBody>
                    <a:bodyPr/>
                    <a:lstStyle/>
                    <a:p>
                      <a:pPr marL="0" algn="l" defTabSz="914400" rtl="0" eaLnBrk="1" fontAlgn="t" latinLnBrk="0" hangingPunct="1"/>
                      <a:r>
                        <a:rPr lang="en-US" sz="800" b="0" kern="1200" baseline="0" dirty="0">
                          <a:solidFill>
                            <a:schemeClr val="tx1"/>
                          </a:solidFill>
                          <a:latin typeface="+mn-lt"/>
                          <a:ea typeface="+mn-ea"/>
                          <a:cs typeface="+mn-cs"/>
                        </a:rPr>
                        <a:t>ACM </a:t>
                      </a:r>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marL="0" algn="l" defTabSz="914400" rtl="0" eaLnBrk="1" fontAlgn="t" latinLnBrk="0" hangingPunct="1"/>
                      <a:r>
                        <a:rPr lang="en-GB" sz="800" b="0" dirty="0">
                          <a:solidFill>
                            <a:schemeClr val="tx1"/>
                          </a:solidFill>
                          <a:latin typeface="+mn-lt"/>
                        </a:rPr>
                        <a:t>All-Cause Mortality </a:t>
                      </a:r>
                      <a:endParaRPr lang="en-US" sz="800" b="0" kern="1200" baseline="0" dirty="0">
                        <a:solidFill>
                          <a:schemeClr val="tx1"/>
                        </a:solidFill>
                        <a:latin typeface="+mn-lt"/>
                        <a:ea typeface="+mn-ea"/>
                        <a:cs typeface="+mn-cs"/>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07260836"/>
                  </a:ext>
                </a:extLst>
              </a:tr>
              <a:tr h="0">
                <a:tc>
                  <a:txBody>
                    <a:bodyPr/>
                    <a:lstStyle/>
                    <a:p>
                      <a:pPr marL="0" algn="l" defTabSz="914400" rtl="0" eaLnBrk="1" fontAlgn="t" latinLnBrk="0" hangingPunct="1"/>
                      <a:r>
                        <a:rPr lang="en-US" sz="800" b="0" kern="1200" baseline="0" dirty="0">
                          <a:solidFill>
                            <a:schemeClr val="tx1"/>
                          </a:solidFill>
                          <a:latin typeface="+mn-lt"/>
                          <a:ea typeface="+mn-ea"/>
                          <a:cs typeface="+mn-cs"/>
                        </a:rPr>
                        <a:t>ACR</a:t>
                      </a:r>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marL="0" algn="l" defTabSz="914400" rtl="0" eaLnBrk="1" fontAlgn="t" latinLnBrk="0" hangingPunct="1"/>
                      <a:r>
                        <a:rPr lang="en-US" sz="800" b="0" kern="1200" baseline="0" dirty="0">
                          <a:solidFill>
                            <a:schemeClr val="tx1"/>
                          </a:solidFill>
                          <a:latin typeface="+mn-lt"/>
                          <a:ea typeface="+mn-ea"/>
                          <a:cs typeface="+mn-cs"/>
                        </a:rPr>
                        <a:t>Albumin/Creatinine Ratio</a:t>
                      </a: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8"/>
                  </a:ext>
                </a:extLst>
              </a:tr>
              <a:tr h="0">
                <a:tc>
                  <a:txBody>
                    <a:bodyPr/>
                    <a:lstStyle/>
                    <a:p>
                      <a:pPr marL="0" algn="l" defTabSz="914400" rtl="0" eaLnBrk="1" fontAlgn="t" latinLnBrk="0" hangingPunct="1"/>
                      <a:r>
                        <a:rPr lang="en-US" sz="800" b="0" kern="1200" baseline="0" dirty="0">
                          <a:solidFill>
                            <a:schemeClr val="tx1"/>
                          </a:solidFill>
                          <a:latin typeface="+mn-lt"/>
                          <a:ea typeface="+mn-ea"/>
                          <a:cs typeface="+mn-cs"/>
                        </a:rPr>
                        <a:t>ADA</a:t>
                      </a:r>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marL="0" algn="l" defTabSz="914400" rtl="0" eaLnBrk="1" fontAlgn="t" latinLnBrk="0" hangingPunct="1"/>
                      <a:r>
                        <a:rPr lang="en-US" sz="800" b="0" kern="1200" baseline="0" dirty="0">
                          <a:solidFill>
                            <a:schemeClr val="tx1"/>
                          </a:solidFill>
                          <a:latin typeface="+mn-lt"/>
                          <a:ea typeface="+mn-ea"/>
                          <a:cs typeface="+mn-cs"/>
                        </a:rPr>
                        <a:t>Anti Drug Antibodies</a:t>
                      </a: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63962059"/>
                  </a:ext>
                </a:extLst>
              </a:tr>
              <a:tr h="0">
                <a:tc>
                  <a:txBody>
                    <a:bodyPr/>
                    <a:lstStyle/>
                    <a:p>
                      <a:pPr marL="0" algn="l" defTabSz="914400" rtl="0" eaLnBrk="1" fontAlgn="t" latinLnBrk="0" hangingPunct="1"/>
                      <a:r>
                        <a:rPr lang="en-US" sz="800" b="0" kern="1200" baseline="0" dirty="0">
                          <a:solidFill>
                            <a:schemeClr val="tx1"/>
                          </a:solidFill>
                          <a:latin typeface="+mn-lt"/>
                          <a:ea typeface="+mn-ea"/>
                          <a:cs typeface="+mn-cs"/>
                        </a:rPr>
                        <a:t>ADPKD</a:t>
                      </a:r>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marL="0" algn="l" defTabSz="914400" rtl="0" eaLnBrk="1" fontAlgn="t" latinLnBrk="0" hangingPunct="1"/>
                      <a:r>
                        <a:rPr lang="en-US" sz="800" b="0" kern="1200" baseline="0" dirty="0">
                          <a:solidFill>
                            <a:schemeClr val="tx1"/>
                          </a:solidFill>
                          <a:latin typeface="+mn-lt"/>
                          <a:ea typeface="+mn-ea"/>
                          <a:cs typeface="+mn-cs"/>
                        </a:rPr>
                        <a:t>Autosomal Dominant Polycystic Kidney Disease</a:t>
                      </a: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43259250"/>
                  </a:ext>
                </a:extLst>
              </a:tr>
              <a:tr h="197152">
                <a:tc>
                  <a:txBody>
                    <a:bodyPr/>
                    <a:lstStyle/>
                    <a:p>
                      <a:pPr marL="0" algn="l" defTabSz="914400" rtl="0" eaLnBrk="1" fontAlgn="t" latinLnBrk="0" hangingPunct="1"/>
                      <a:r>
                        <a:rPr lang="en-US" sz="800" b="0" kern="1200" baseline="0" dirty="0">
                          <a:solidFill>
                            <a:schemeClr val="tx1"/>
                          </a:solidFill>
                          <a:latin typeface="+mn-lt"/>
                          <a:ea typeface="+mn-ea"/>
                          <a:cs typeface="+mn-cs"/>
                        </a:rPr>
                        <a:t>AE</a:t>
                      </a:r>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marL="0" algn="l" defTabSz="914400" rtl="0" eaLnBrk="1" fontAlgn="t" latinLnBrk="0" hangingPunct="1"/>
                      <a:r>
                        <a:rPr lang="en-US" sz="800" b="0" kern="1200" baseline="0" dirty="0">
                          <a:solidFill>
                            <a:schemeClr val="tx1"/>
                          </a:solidFill>
                          <a:latin typeface="+mn-lt"/>
                          <a:ea typeface="+mn-ea"/>
                          <a:cs typeface="+mn-cs"/>
                        </a:rPr>
                        <a:t>Adverse Event</a:t>
                      </a: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8961847"/>
                  </a:ext>
                </a:extLst>
              </a:tr>
              <a:tr h="197152">
                <a:tc>
                  <a:txBody>
                    <a:bodyPr/>
                    <a:lstStyle/>
                    <a:p>
                      <a:pPr marL="0" algn="l" defTabSz="914400" rtl="0" eaLnBrk="1" fontAlgn="t" latinLnBrk="0" hangingPunct="1"/>
                      <a:r>
                        <a:rPr lang="en-US" sz="800" b="0" kern="1200" baseline="0" dirty="0">
                          <a:solidFill>
                            <a:schemeClr val="tx1"/>
                          </a:solidFill>
                          <a:latin typeface="+mn-lt"/>
                          <a:ea typeface="+mn-ea"/>
                          <a:cs typeface="+mn-cs"/>
                        </a:rPr>
                        <a:t>AF</a:t>
                      </a:r>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marL="0" algn="l" defTabSz="914400" rtl="0" eaLnBrk="1" fontAlgn="t" latinLnBrk="0" hangingPunct="1"/>
                      <a:r>
                        <a:rPr lang="en-US" sz="800" b="0" kern="1200" baseline="0" dirty="0">
                          <a:solidFill>
                            <a:schemeClr val="tx1"/>
                          </a:solidFill>
                          <a:latin typeface="+mn-lt"/>
                          <a:ea typeface="+mn-ea"/>
                          <a:cs typeface="+mn-cs"/>
                        </a:rPr>
                        <a:t>Atrial Fibrillation</a:t>
                      </a: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24108817"/>
                  </a:ext>
                </a:extLst>
              </a:tr>
              <a:tr h="197152">
                <a:tc>
                  <a:txBody>
                    <a:bodyPr/>
                    <a:lstStyle/>
                    <a:p>
                      <a:pPr marL="0" algn="l" defTabSz="914400" rtl="0" eaLnBrk="1" fontAlgn="t" latinLnBrk="0" hangingPunct="1"/>
                      <a:r>
                        <a:rPr lang="en-US" sz="800" b="0" kern="1200" baseline="0" dirty="0">
                          <a:solidFill>
                            <a:schemeClr val="tx1"/>
                          </a:solidFill>
                          <a:latin typeface="+mn-lt"/>
                          <a:ea typeface="+mn-ea"/>
                          <a:cs typeface="+mn-cs"/>
                        </a:rPr>
                        <a:t>AHI</a:t>
                      </a:r>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marL="0" algn="l" defTabSz="914400" rtl="0" eaLnBrk="1" fontAlgn="t" latinLnBrk="0" hangingPunct="1"/>
                      <a:r>
                        <a:rPr lang="en-US" sz="800" b="0" kern="1200" dirty="0">
                          <a:solidFill>
                            <a:schemeClr val="dk1"/>
                          </a:solidFill>
                          <a:latin typeface="+mn-lt"/>
                          <a:ea typeface="+mn-ea"/>
                          <a:cs typeface="+mn-cs"/>
                        </a:rPr>
                        <a:t>Apnea-Hypopnea Index</a:t>
                      </a:r>
                      <a:endParaRPr lang="en-US" sz="800" b="0" kern="1200" baseline="0" dirty="0">
                        <a:solidFill>
                          <a:schemeClr val="tx1"/>
                        </a:solidFill>
                        <a:latin typeface="+mn-lt"/>
                        <a:ea typeface="+mn-ea"/>
                        <a:cs typeface="+mn-cs"/>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98309253"/>
                  </a:ext>
                </a:extLst>
              </a:tr>
              <a:tr h="197152">
                <a:tc>
                  <a:txBody>
                    <a:bodyPr/>
                    <a:lstStyle/>
                    <a:p>
                      <a:pPr marL="0" algn="l" defTabSz="914400" rtl="0" eaLnBrk="1" fontAlgn="t" latinLnBrk="0" hangingPunct="1"/>
                      <a:r>
                        <a:rPr lang="en-US" sz="800" b="0" kern="1200" baseline="0" dirty="0">
                          <a:solidFill>
                            <a:schemeClr val="tx1"/>
                          </a:solidFill>
                          <a:latin typeface="+mn-lt"/>
                          <a:ea typeface="+mn-ea"/>
                          <a:cs typeface="+mn-cs"/>
                        </a:rPr>
                        <a:t>AHM</a:t>
                      </a:r>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marL="0" algn="l" defTabSz="914400" rtl="0" eaLnBrk="1" fontAlgn="t" latinLnBrk="0" hangingPunct="1"/>
                      <a:r>
                        <a:rPr lang="en-US" sz="800" b="0" i="0" dirty="0">
                          <a:solidFill>
                            <a:schemeClr val="tx1"/>
                          </a:solidFill>
                        </a:rPr>
                        <a:t>Anti-Hyperglycemic Medication</a:t>
                      </a:r>
                      <a:endParaRPr lang="en-US" sz="800" b="0" kern="1200" baseline="0" dirty="0">
                        <a:solidFill>
                          <a:schemeClr val="tx1"/>
                        </a:solidFill>
                        <a:latin typeface="+mn-lt"/>
                        <a:ea typeface="+mn-ea"/>
                        <a:cs typeface="+mn-cs"/>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53388867"/>
                  </a:ext>
                </a:extLst>
              </a:tr>
              <a:tr h="197152">
                <a:tc>
                  <a:txBody>
                    <a:bodyPr/>
                    <a:lstStyle/>
                    <a:p>
                      <a:pPr marL="0" algn="l" defTabSz="914400" rtl="0" eaLnBrk="1" fontAlgn="t" latinLnBrk="0" hangingPunct="1"/>
                      <a:r>
                        <a:rPr lang="en-US" sz="800" b="0" kern="1200" baseline="0" dirty="0">
                          <a:solidFill>
                            <a:schemeClr val="tx1"/>
                          </a:solidFill>
                          <a:latin typeface="+mn-lt"/>
                          <a:ea typeface="+mn-ea"/>
                          <a:cs typeface="+mn-cs"/>
                        </a:rPr>
                        <a:t>AID</a:t>
                      </a:r>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marL="0" algn="l" defTabSz="914400" rtl="0" eaLnBrk="1" fontAlgn="t" latinLnBrk="0" hangingPunct="1"/>
                      <a:r>
                        <a:rPr lang="en-US" sz="800" b="0" kern="1200" baseline="0" dirty="0">
                          <a:solidFill>
                            <a:schemeClr val="tx1"/>
                          </a:solidFill>
                          <a:latin typeface="+mn-lt"/>
                          <a:ea typeface="+mn-ea"/>
                          <a:cs typeface="+mn-cs"/>
                        </a:rPr>
                        <a:t>Automated Insulin Delivery</a:t>
                      </a: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08214841"/>
                  </a:ext>
                </a:extLst>
              </a:tr>
              <a:tr h="197152">
                <a:tc>
                  <a:txBody>
                    <a:bodyPr/>
                    <a:lstStyle/>
                    <a:p>
                      <a:pPr marL="0" algn="l" defTabSz="914400" rtl="0" eaLnBrk="1" fontAlgn="t" latinLnBrk="0" hangingPunct="1"/>
                      <a:r>
                        <a:rPr lang="en-US" sz="800" b="0" kern="1200" baseline="0" dirty="0">
                          <a:solidFill>
                            <a:schemeClr val="tx1"/>
                          </a:solidFill>
                          <a:latin typeface="+mn-lt"/>
                          <a:ea typeface="+mn-ea"/>
                          <a:cs typeface="+mn-cs"/>
                        </a:rPr>
                        <a:t>AKI</a:t>
                      </a:r>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marL="0" algn="l" defTabSz="914400" rtl="0" eaLnBrk="1" fontAlgn="t" latinLnBrk="0" hangingPunct="1"/>
                      <a:r>
                        <a:rPr lang="en-US" sz="800" b="0" kern="1200" baseline="0" dirty="0">
                          <a:solidFill>
                            <a:schemeClr val="tx1"/>
                          </a:solidFill>
                          <a:latin typeface="+mn-lt"/>
                          <a:ea typeface="+mn-ea"/>
                          <a:cs typeface="+mn-cs"/>
                        </a:rPr>
                        <a:t>Acute Kidney Injury</a:t>
                      </a: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9"/>
                  </a:ext>
                </a:extLst>
              </a:tr>
              <a:tr h="197152">
                <a:tc>
                  <a:txBody>
                    <a:bodyPr/>
                    <a:lstStyle/>
                    <a:p>
                      <a:pPr marL="0" algn="l" defTabSz="914400" rtl="0" eaLnBrk="1" fontAlgn="t" latinLnBrk="0" hangingPunct="1"/>
                      <a:r>
                        <a:rPr lang="en-US" sz="800" b="0" kern="1200" baseline="0" dirty="0">
                          <a:solidFill>
                            <a:schemeClr val="tx1"/>
                          </a:solidFill>
                          <a:latin typeface="+mn-lt"/>
                          <a:ea typeface="+mn-ea"/>
                          <a:cs typeface="+mn-cs"/>
                        </a:rPr>
                        <a:t>ALP</a:t>
                      </a:r>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marL="0" algn="l" defTabSz="914400" rtl="0" eaLnBrk="1" fontAlgn="t" latinLnBrk="0" hangingPunct="1"/>
                      <a:r>
                        <a:rPr lang="en-US" sz="800" b="0" kern="1200" baseline="0" dirty="0">
                          <a:solidFill>
                            <a:schemeClr val="tx1"/>
                          </a:solidFill>
                          <a:latin typeface="+mn-lt"/>
                          <a:ea typeface="+mn-ea"/>
                          <a:cs typeface="+mn-cs"/>
                        </a:rPr>
                        <a:t>Alkaline Phosphatase</a:t>
                      </a: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26400881"/>
                  </a:ext>
                </a:extLst>
              </a:tr>
              <a:tr h="197152">
                <a:tc>
                  <a:txBody>
                    <a:bodyPr/>
                    <a:lstStyle/>
                    <a:p>
                      <a:pPr marL="0" algn="l" defTabSz="914400" rtl="0" eaLnBrk="1" fontAlgn="t" latinLnBrk="0" hangingPunct="1"/>
                      <a:r>
                        <a:rPr lang="en-US" sz="800" b="0" kern="1200" baseline="0" dirty="0">
                          <a:solidFill>
                            <a:schemeClr val="tx1"/>
                          </a:solidFill>
                          <a:latin typeface="+mn-lt"/>
                          <a:ea typeface="+mn-ea"/>
                          <a:cs typeface="+mn-cs"/>
                        </a:rPr>
                        <a:t>ALT</a:t>
                      </a:r>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marL="0" algn="l" defTabSz="914400" rtl="0" eaLnBrk="1" fontAlgn="t" latinLnBrk="0" hangingPunct="1"/>
                      <a:r>
                        <a:rPr lang="en-US" sz="800" b="0" kern="1200" baseline="0" dirty="0">
                          <a:solidFill>
                            <a:schemeClr val="tx1"/>
                          </a:solidFill>
                          <a:latin typeface="+mn-lt"/>
                          <a:ea typeface="+mn-ea"/>
                          <a:cs typeface="+mn-cs"/>
                        </a:rPr>
                        <a:t>Alanine Aminotransferase</a:t>
                      </a: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20"/>
                  </a:ext>
                </a:extLst>
              </a:tr>
              <a:tr h="197152">
                <a:tc>
                  <a:txBody>
                    <a:bodyPr/>
                    <a:lstStyle/>
                    <a:p>
                      <a:pPr marL="0" algn="l" defTabSz="914400" rtl="0" eaLnBrk="1" fontAlgn="t" latinLnBrk="0" hangingPunct="1"/>
                      <a:r>
                        <a:rPr lang="en-US" sz="800" b="0" kern="1200" baseline="0" dirty="0">
                          <a:solidFill>
                            <a:schemeClr val="tx1"/>
                          </a:solidFill>
                          <a:latin typeface="+mn-lt"/>
                          <a:ea typeface="+mn-ea"/>
                          <a:cs typeface="+mn-cs"/>
                        </a:rPr>
                        <a:t>AMI</a:t>
                      </a:r>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marL="0" algn="l" defTabSz="914400" rtl="0" eaLnBrk="1" fontAlgn="t" latinLnBrk="0" hangingPunct="1"/>
                      <a:r>
                        <a:rPr lang="en-US" sz="800" b="0" kern="1200" baseline="0" dirty="0">
                          <a:solidFill>
                            <a:schemeClr val="tx1"/>
                          </a:solidFill>
                          <a:latin typeface="+mn-lt"/>
                          <a:ea typeface="+mn-ea"/>
                          <a:cs typeface="+mn-cs"/>
                        </a:rPr>
                        <a:t>Acute Myocardial Infarction</a:t>
                      </a: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12884509"/>
                  </a:ext>
                </a:extLst>
              </a:tr>
              <a:tr h="197152">
                <a:tc>
                  <a:txBody>
                    <a:bodyPr/>
                    <a:lstStyle/>
                    <a:p>
                      <a:pPr marL="0" algn="l" defTabSz="914400" rtl="0" eaLnBrk="1" fontAlgn="t" latinLnBrk="0" hangingPunct="1"/>
                      <a:r>
                        <a:rPr lang="en-US" sz="800" b="0" kern="1200" baseline="0" dirty="0">
                          <a:solidFill>
                            <a:schemeClr val="tx1"/>
                          </a:solidFill>
                          <a:latin typeface="+mn-lt"/>
                          <a:ea typeface="+mn-ea"/>
                          <a:cs typeface="+mn-cs"/>
                        </a:rPr>
                        <a:t>AOM</a:t>
                      </a:r>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marL="0" algn="l" defTabSz="914400" rtl="0" eaLnBrk="1" fontAlgn="t" latinLnBrk="0" hangingPunct="1"/>
                      <a:r>
                        <a:rPr lang="en-US" sz="800" dirty="0">
                          <a:solidFill>
                            <a:schemeClr val="tx1"/>
                          </a:solidFill>
                        </a:rPr>
                        <a:t>Anti-Obesity Medications </a:t>
                      </a:r>
                      <a:endParaRPr lang="en-US" sz="800" b="0" kern="1200" baseline="0" dirty="0">
                        <a:solidFill>
                          <a:schemeClr val="tx1"/>
                        </a:solidFill>
                        <a:latin typeface="+mn-lt"/>
                        <a:ea typeface="+mn-ea"/>
                        <a:cs typeface="+mn-cs"/>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77836656"/>
                  </a:ext>
                </a:extLst>
              </a:tr>
              <a:tr h="197152">
                <a:tc>
                  <a:txBody>
                    <a:bodyPr/>
                    <a:lstStyle/>
                    <a:p>
                      <a:pPr marL="0" algn="l" defTabSz="914400" rtl="0" eaLnBrk="1" fontAlgn="t" latinLnBrk="0" hangingPunct="1"/>
                      <a:r>
                        <a:rPr lang="en-US" sz="800" b="0" kern="1200" baseline="0" dirty="0">
                          <a:solidFill>
                            <a:schemeClr val="tx1"/>
                          </a:solidFill>
                          <a:latin typeface="+mn-lt"/>
                          <a:ea typeface="+mn-ea"/>
                          <a:cs typeface="+mn-cs"/>
                        </a:rPr>
                        <a:t>API</a:t>
                      </a:r>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marL="0" algn="l" defTabSz="914400" rtl="0" eaLnBrk="1" fontAlgn="t" latinLnBrk="0" hangingPunct="1"/>
                      <a:r>
                        <a:rPr lang="en-US" sz="800" b="0" kern="1200" baseline="0" dirty="0">
                          <a:solidFill>
                            <a:schemeClr val="tx1"/>
                          </a:solidFill>
                          <a:latin typeface="+mn-lt"/>
                          <a:ea typeface="+mn-ea"/>
                          <a:cs typeface="+mn-cs"/>
                        </a:rPr>
                        <a:t>Active Pharmaceutical Ingredient</a:t>
                      </a: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65492365"/>
                  </a:ext>
                </a:extLst>
              </a:tr>
              <a:tr h="197152">
                <a:tc>
                  <a:txBody>
                    <a:bodyPr/>
                    <a:lstStyle/>
                    <a:p>
                      <a:pPr marL="0" algn="l" defTabSz="914400" rtl="0" eaLnBrk="1" fontAlgn="t" latinLnBrk="0" hangingPunct="1"/>
                      <a:r>
                        <a:rPr lang="en-US" sz="800" b="0" kern="1200" baseline="0" dirty="0">
                          <a:solidFill>
                            <a:schemeClr val="tx1"/>
                          </a:solidFill>
                          <a:latin typeface="+mn-lt"/>
                          <a:ea typeface="+mn-ea"/>
                          <a:cs typeface="+mn-cs"/>
                        </a:rPr>
                        <a:t>ARB</a:t>
                      </a:r>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marL="0" algn="l" defTabSz="914400" rtl="0" eaLnBrk="1" fontAlgn="t" latinLnBrk="0" hangingPunct="1"/>
                      <a:r>
                        <a:rPr lang="en-US" sz="800" b="0" kern="1200" baseline="0" dirty="0">
                          <a:solidFill>
                            <a:schemeClr val="tx1"/>
                          </a:solidFill>
                          <a:latin typeface="+mn-lt"/>
                          <a:ea typeface="+mn-ea"/>
                          <a:cs typeface="+mn-cs"/>
                        </a:rPr>
                        <a:t>Angiotensin Receptor Blocker</a:t>
                      </a: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05256948"/>
                  </a:ext>
                </a:extLst>
              </a:tr>
              <a:tr h="197152">
                <a:tc>
                  <a:txBody>
                    <a:bodyPr/>
                    <a:lstStyle/>
                    <a:p>
                      <a:pPr marL="0" algn="l" defTabSz="914400" rtl="0" eaLnBrk="1" fontAlgn="t" latinLnBrk="0" hangingPunct="1"/>
                      <a:r>
                        <a:rPr lang="en-US" sz="800" b="0" kern="1200" baseline="0" dirty="0">
                          <a:solidFill>
                            <a:schemeClr val="tx1"/>
                          </a:solidFill>
                          <a:latin typeface="+mn-lt"/>
                          <a:ea typeface="+mn-ea"/>
                          <a:cs typeface="+mn-cs"/>
                        </a:rPr>
                        <a:t>ARF</a:t>
                      </a:r>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marL="0" algn="l" defTabSz="914400" rtl="0" eaLnBrk="1" fontAlgn="t" latinLnBrk="0" hangingPunct="1"/>
                      <a:r>
                        <a:rPr lang="en-US" sz="800" b="0" kern="1200" baseline="0" dirty="0">
                          <a:solidFill>
                            <a:schemeClr val="tx1"/>
                          </a:solidFill>
                          <a:latin typeface="+mn-lt"/>
                          <a:ea typeface="+mn-ea"/>
                          <a:cs typeface="+mn-cs"/>
                        </a:rPr>
                        <a:t>Acute Renal Failure</a:t>
                      </a: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67427646"/>
                  </a:ext>
                </a:extLst>
              </a:tr>
              <a:tr h="0">
                <a:tc>
                  <a:txBody>
                    <a:bodyPr/>
                    <a:lstStyle/>
                    <a:p>
                      <a:pPr marL="0" algn="l" defTabSz="914400" rtl="0" eaLnBrk="1" fontAlgn="t" latinLnBrk="0" hangingPunct="1"/>
                      <a:r>
                        <a:rPr lang="en-US" sz="800" b="0" kern="1200" baseline="0" dirty="0">
                          <a:solidFill>
                            <a:schemeClr val="tx1"/>
                          </a:solidFill>
                          <a:latin typeface="+mn-lt"/>
                          <a:ea typeface="+mn-ea"/>
                          <a:cs typeface="+mn-cs"/>
                        </a:rPr>
                        <a:t>ARNI</a:t>
                      </a:r>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marL="0" algn="l" defTabSz="914400" rtl="0" eaLnBrk="1" fontAlgn="t" latinLnBrk="0" hangingPunct="1"/>
                      <a:r>
                        <a:rPr lang="en-US" sz="800" b="0" kern="1200" baseline="0" dirty="0">
                          <a:solidFill>
                            <a:schemeClr val="tx1"/>
                          </a:solidFill>
                          <a:latin typeface="+mn-lt"/>
                          <a:ea typeface="+mn-ea"/>
                          <a:cs typeface="+mn-cs"/>
                        </a:rPr>
                        <a:t>Aldosterone Receptor Blocker-Neprilysin Inhibitor</a:t>
                      </a: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21"/>
                  </a:ext>
                </a:extLst>
              </a:tr>
              <a:tr h="197152">
                <a:tc>
                  <a:txBody>
                    <a:bodyPr/>
                    <a:lstStyle/>
                    <a:p>
                      <a:pPr marL="0" algn="l" defTabSz="914400" rtl="0" eaLnBrk="1" fontAlgn="t" latinLnBrk="0" hangingPunct="1"/>
                      <a:r>
                        <a:rPr lang="en-US" sz="800" b="0" kern="1200" baseline="0" dirty="0">
                          <a:solidFill>
                            <a:schemeClr val="tx1"/>
                          </a:solidFill>
                          <a:latin typeface="+mn-lt"/>
                          <a:ea typeface="+mn-ea"/>
                          <a:cs typeface="+mn-cs"/>
                        </a:rPr>
                        <a:t>ASCVD</a:t>
                      </a:r>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marL="0" algn="l" defTabSz="914400" rtl="0" eaLnBrk="1" fontAlgn="t" latinLnBrk="0" hangingPunct="1"/>
                      <a:r>
                        <a:rPr lang="en-US" sz="800" b="0" kern="1200" baseline="0" dirty="0">
                          <a:solidFill>
                            <a:schemeClr val="tx1"/>
                          </a:solidFill>
                          <a:latin typeface="+mn-lt"/>
                          <a:ea typeface="+mn-ea"/>
                          <a:cs typeface="+mn-cs"/>
                        </a:rPr>
                        <a:t>Atherosclerotic Cardiovascular Disease</a:t>
                      </a: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96830817"/>
                  </a:ext>
                </a:extLst>
              </a:tr>
              <a:tr h="197152">
                <a:tc>
                  <a:txBody>
                    <a:bodyPr/>
                    <a:lstStyle/>
                    <a:p>
                      <a:pPr marL="0" algn="l" defTabSz="914400" rtl="0" eaLnBrk="1" fontAlgn="t" latinLnBrk="0" hangingPunct="1"/>
                      <a:r>
                        <a:rPr lang="en-US" sz="800" b="0" kern="1200" baseline="0" dirty="0">
                          <a:solidFill>
                            <a:schemeClr val="tx1"/>
                          </a:solidFill>
                          <a:latin typeface="+mn-lt"/>
                          <a:ea typeface="+mn-ea"/>
                          <a:cs typeface="+mn-cs"/>
                        </a:rPr>
                        <a:t>AST</a:t>
                      </a:r>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marL="0" algn="l" defTabSz="914400" rtl="0" eaLnBrk="1" fontAlgn="t" latinLnBrk="0" hangingPunct="1"/>
                      <a:r>
                        <a:rPr lang="en-US" sz="800" b="0" kern="1200" baseline="0" dirty="0">
                          <a:solidFill>
                            <a:schemeClr val="tx1"/>
                          </a:solidFill>
                          <a:latin typeface="+mn-lt"/>
                          <a:ea typeface="+mn-ea"/>
                          <a:cs typeface="+mn-cs"/>
                        </a:rPr>
                        <a:t>Aspartate Transaminase</a:t>
                      </a: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2895201"/>
                  </a:ext>
                </a:extLst>
              </a:tr>
              <a:tr h="197152">
                <a:tc>
                  <a:txBody>
                    <a:bodyPr/>
                    <a:lstStyle/>
                    <a:p>
                      <a:pPr marL="0" algn="l" defTabSz="914400" rtl="0" eaLnBrk="1" fontAlgn="t" latinLnBrk="0" hangingPunct="1"/>
                      <a:r>
                        <a:rPr lang="en-US" sz="800" b="0" kern="1200" baseline="0" dirty="0">
                          <a:solidFill>
                            <a:schemeClr val="tx1"/>
                          </a:solidFill>
                          <a:latin typeface="+mn-lt"/>
                          <a:ea typeface="+mn-ea"/>
                          <a:cs typeface="+mn-cs"/>
                        </a:rPr>
                        <a:t>AUC</a:t>
                      </a:r>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marL="0" algn="l" defTabSz="914400" rtl="0" eaLnBrk="1" fontAlgn="t" latinLnBrk="0" hangingPunct="1"/>
                      <a:r>
                        <a:rPr lang="en-US" sz="800" b="0" kern="1200" baseline="0" dirty="0">
                          <a:solidFill>
                            <a:schemeClr val="tx1"/>
                          </a:solidFill>
                          <a:latin typeface="+mn-lt"/>
                          <a:ea typeface="+mn-ea"/>
                          <a:cs typeface="+mn-cs"/>
                        </a:rPr>
                        <a:t>Area Under Curve</a:t>
                      </a: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72309799"/>
                  </a:ext>
                </a:extLst>
              </a:tr>
            </a:tbl>
          </a:graphicData>
        </a:graphic>
      </p:graphicFrame>
      <p:graphicFrame>
        <p:nvGraphicFramePr>
          <p:cNvPr id="9" name="Table 8">
            <a:extLst>
              <a:ext uri="{FF2B5EF4-FFF2-40B4-BE49-F238E27FC236}">
                <a16:creationId xmlns:a16="http://schemas.microsoft.com/office/drawing/2014/main" id="{5DE18ED1-9A2F-48C8-BDF9-ADB3AC33CEB9}"/>
              </a:ext>
            </a:extLst>
          </p:cNvPr>
          <p:cNvGraphicFramePr>
            <a:graphicFrameLocks noGrp="1"/>
          </p:cNvGraphicFramePr>
          <p:nvPr/>
        </p:nvGraphicFramePr>
        <p:xfrm>
          <a:off x="8438450" y="1082578"/>
          <a:ext cx="3474720" cy="512064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tblGrid>
              <a:tr h="182880">
                <a:tc>
                  <a:txBody>
                    <a:bodyPr/>
                    <a:lstStyle/>
                    <a:p>
                      <a:pPr rtl="0" fontAlgn="t"/>
                      <a:r>
                        <a:rPr lang="en-US" sz="800" b="0" baseline="0" dirty="0">
                          <a:solidFill>
                            <a:srgbClr val="000000"/>
                          </a:solidFill>
                          <a:effectLst/>
                          <a:latin typeface="+mn-lt"/>
                          <a:cs typeface="Arial" panose="020B0604020202020204" pitchFamily="34" charset="0"/>
                        </a:rPr>
                        <a:t>CPR</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mn-lt"/>
                          <a:cs typeface="Arial" panose="020B0604020202020204" pitchFamily="34" charset="0"/>
                        </a:rPr>
                        <a:t>Cardiopulmonary Resuscitation</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80110235"/>
                  </a:ext>
                </a:extLst>
              </a:tr>
              <a:tr h="182880">
                <a:tc>
                  <a:txBody>
                    <a:bodyPr/>
                    <a:lstStyle/>
                    <a:p>
                      <a:pPr rtl="0" fontAlgn="t"/>
                      <a:r>
                        <a:rPr lang="en-US" sz="800" b="0" dirty="0">
                          <a:solidFill>
                            <a:schemeClr val="tx1"/>
                          </a:solidFill>
                          <a:latin typeface="+mn-lt"/>
                        </a:rPr>
                        <a:t>CMDS</a:t>
                      </a:r>
                      <a:endParaRPr lang="en-US" sz="800" b="0" baseline="0" dirty="0">
                        <a:solidFill>
                          <a:srgbClr val="000000"/>
                        </a:solidFill>
                        <a:effectLst/>
                        <a:latin typeface="+mn-lt"/>
                        <a:cs typeface="Arial" panose="020B0604020202020204" pitchFamily="34"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dirty="0">
                          <a:solidFill>
                            <a:schemeClr val="tx1"/>
                          </a:solidFill>
                          <a:latin typeface="+mn-lt"/>
                        </a:rPr>
                        <a:t>Cardiometabolic Disease Scoring</a:t>
                      </a:r>
                      <a:endParaRPr lang="en-US" sz="800" b="0" baseline="0" dirty="0">
                        <a:solidFill>
                          <a:schemeClr val="tx1"/>
                        </a:solidFill>
                        <a:effectLst/>
                        <a:latin typeface="+mn-lt"/>
                        <a:cs typeface="Arial" panose="020B0604020202020204"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74729"/>
                  </a:ext>
                </a:extLst>
              </a:tr>
              <a:tr h="182880">
                <a:tc>
                  <a:txBody>
                    <a:bodyPr/>
                    <a:lstStyle/>
                    <a:p>
                      <a:pPr rtl="0" fontAlgn="t"/>
                      <a:r>
                        <a:rPr lang="en-US" sz="800" b="0" baseline="0" dirty="0">
                          <a:solidFill>
                            <a:srgbClr val="000000"/>
                          </a:solidFill>
                          <a:effectLst/>
                          <a:latin typeface="+mn-lt"/>
                          <a:cs typeface="Arial" panose="020B0604020202020204" pitchFamily="34" charset="0"/>
                        </a:rPr>
                        <a:t>CMS</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mn-lt"/>
                          <a:cs typeface="Arial" panose="020B0604020202020204" pitchFamily="34" charset="0"/>
                        </a:rPr>
                        <a:t>Center for Medicare &amp; Medicaid Services</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82220757"/>
                  </a:ext>
                </a:extLst>
              </a:tr>
              <a:tr h="182880">
                <a:tc>
                  <a:txBody>
                    <a:bodyPr/>
                    <a:lstStyle/>
                    <a:p>
                      <a:pPr rtl="0" fontAlgn="t"/>
                      <a:r>
                        <a:rPr lang="en-US" sz="800" b="0" baseline="0" dirty="0">
                          <a:solidFill>
                            <a:srgbClr val="000000"/>
                          </a:solidFill>
                          <a:effectLst/>
                          <a:latin typeface="+mn-lt"/>
                          <a:cs typeface="Arial" panose="020B0604020202020204" pitchFamily="34" charset="0"/>
                        </a:rPr>
                        <a:t>CPAP</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mn-lt"/>
                          <a:cs typeface="Arial" panose="020B0604020202020204" pitchFamily="34" charset="0"/>
                        </a:rPr>
                        <a:t>Continuous Positive Airway Pressure</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76768172"/>
                  </a:ext>
                </a:extLst>
              </a:tr>
              <a:tr h="182880">
                <a:tc>
                  <a:txBody>
                    <a:bodyPr/>
                    <a:lstStyle/>
                    <a:p>
                      <a:pPr rtl="0" fontAlgn="t"/>
                      <a:r>
                        <a:rPr lang="en-US" sz="800" b="0" baseline="0" dirty="0">
                          <a:solidFill>
                            <a:srgbClr val="000000"/>
                          </a:solidFill>
                          <a:effectLst/>
                          <a:latin typeface="+mn-lt"/>
                          <a:cs typeface="Arial" panose="020B0604020202020204" pitchFamily="34" charset="0"/>
                        </a:rPr>
                        <a:t>CrCl</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mn-lt"/>
                          <a:cs typeface="Arial" panose="020B0604020202020204" pitchFamily="34" charset="0"/>
                        </a:rPr>
                        <a:t>Creatinine Clearance</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46428093"/>
                  </a:ext>
                </a:extLst>
              </a:tr>
              <a:tr h="182880">
                <a:tc>
                  <a:txBody>
                    <a:bodyPr/>
                    <a:lstStyle/>
                    <a:p>
                      <a:pPr rtl="0" fontAlgn="t"/>
                      <a:r>
                        <a:rPr lang="en-US" sz="800" b="0" baseline="0" dirty="0">
                          <a:solidFill>
                            <a:srgbClr val="000000"/>
                          </a:solidFill>
                          <a:effectLst/>
                          <a:latin typeface="+mn-lt"/>
                          <a:cs typeface="Arial" panose="020B0604020202020204" pitchFamily="34" charset="0"/>
                        </a:rPr>
                        <a:t>CRP</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mn-lt"/>
                          <a:cs typeface="Arial" panose="020B0604020202020204" pitchFamily="34" charset="0"/>
                        </a:rPr>
                        <a:t>C-Reactive Protein</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28792515"/>
                  </a:ext>
                </a:extLst>
              </a:tr>
              <a:tr h="182880">
                <a:tc>
                  <a:txBody>
                    <a:bodyPr/>
                    <a:lstStyle/>
                    <a:p>
                      <a:pPr rtl="0" fontAlgn="t"/>
                      <a:r>
                        <a:rPr lang="en-US" sz="800" b="0" baseline="0" dirty="0">
                          <a:solidFill>
                            <a:schemeClr val="tx1"/>
                          </a:solidFill>
                          <a:effectLst/>
                          <a:latin typeface="+mn-lt"/>
                          <a:cs typeface="Arial" panose="020B0604020202020204" pitchFamily="34" charset="0"/>
                        </a:rPr>
                        <a:t>CV</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mn-lt"/>
                          <a:cs typeface="Arial" panose="020B0604020202020204" pitchFamily="34" charset="0"/>
                        </a:rPr>
                        <a:t>Cardiovascular</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03249811"/>
                  </a:ext>
                </a:extLst>
              </a:tr>
              <a:tr h="182880">
                <a:tc>
                  <a:txBody>
                    <a:bodyPr/>
                    <a:lstStyle/>
                    <a:p>
                      <a:pPr rtl="0" fontAlgn="t"/>
                      <a:r>
                        <a:rPr lang="en-GB" sz="800" b="0" dirty="0">
                          <a:solidFill>
                            <a:schemeClr val="tx1">
                              <a:lumMod val="75000"/>
                              <a:lumOff val="25000"/>
                            </a:schemeClr>
                          </a:solidFill>
                          <a:latin typeface="+mn-lt"/>
                        </a:rPr>
                        <a:t>%CV</a:t>
                      </a:r>
                      <a:endParaRPr lang="en-US" sz="800" b="0" baseline="0" dirty="0">
                        <a:solidFill>
                          <a:schemeClr val="tx1">
                            <a:lumMod val="75000"/>
                            <a:lumOff val="25000"/>
                          </a:schemeClr>
                        </a:solidFill>
                        <a:effectLst/>
                        <a:latin typeface="+mn-lt"/>
                        <a:cs typeface="Arial" panose="020B0604020202020204" pitchFamily="34"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GB" sz="800" b="0" dirty="0">
                          <a:solidFill>
                            <a:schemeClr val="tx1">
                              <a:lumMod val="75000"/>
                              <a:lumOff val="25000"/>
                            </a:schemeClr>
                          </a:solidFill>
                          <a:latin typeface="+mn-lt"/>
                        </a:rPr>
                        <a:t>% Coefficient of Variation</a:t>
                      </a:r>
                      <a:endParaRPr lang="en-US" sz="800" b="0" baseline="0" dirty="0">
                        <a:solidFill>
                          <a:schemeClr val="tx1">
                            <a:lumMod val="75000"/>
                            <a:lumOff val="25000"/>
                          </a:schemeClr>
                        </a:solidFill>
                        <a:effectLst/>
                        <a:latin typeface="+mn-lt"/>
                        <a:cs typeface="Arial" panose="020B0604020202020204"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09331905"/>
                  </a:ext>
                </a:extLst>
              </a:tr>
              <a:tr h="182880">
                <a:tc>
                  <a:txBody>
                    <a:bodyPr/>
                    <a:lstStyle/>
                    <a:p>
                      <a:pPr rtl="0" fontAlgn="t"/>
                      <a:r>
                        <a:rPr lang="en-US" sz="800" b="0" baseline="0" dirty="0">
                          <a:solidFill>
                            <a:srgbClr val="000000"/>
                          </a:solidFill>
                          <a:effectLst/>
                          <a:latin typeface="+mn-lt"/>
                          <a:cs typeface="Arial" panose="020B0604020202020204" pitchFamily="34" charset="0"/>
                        </a:rPr>
                        <a:t>CVOT</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mn-lt"/>
                          <a:cs typeface="Arial" panose="020B0604020202020204" pitchFamily="34" charset="0"/>
                        </a:rPr>
                        <a:t>Cardiovascular Outcome Trial</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63472370"/>
                  </a:ext>
                </a:extLst>
              </a:tr>
              <a:tr h="182880">
                <a:tc>
                  <a:txBody>
                    <a:bodyPr/>
                    <a:lstStyle/>
                    <a:p>
                      <a:pPr rtl="0" fontAlgn="t"/>
                      <a:r>
                        <a:rPr lang="en-US" sz="800" b="0" baseline="0" dirty="0">
                          <a:solidFill>
                            <a:srgbClr val="000000"/>
                          </a:solidFill>
                          <a:effectLst/>
                          <a:latin typeface="+mn-lt"/>
                          <a:cs typeface="Arial" panose="020B0604020202020204" pitchFamily="34" charset="0"/>
                        </a:rPr>
                        <a:t>DBP</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mn-lt"/>
                          <a:cs typeface="Arial" panose="020B0604020202020204" pitchFamily="34" charset="0"/>
                        </a:rPr>
                        <a:t>Diastolic Blood Pressure</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85309331"/>
                  </a:ext>
                </a:extLst>
              </a:tr>
              <a:tr h="182880">
                <a:tc>
                  <a:txBody>
                    <a:bodyPr/>
                    <a:lstStyle/>
                    <a:p>
                      <a:pPr rtl="0" fontAlgn="t"/>
                      <a:r>
                        <a:rPr lang="en-US" sz="800" b="0" baseline="0" dirty="0">
                          <a:solidFill>
                            <a:srgbClr val="000000"/>
                          </a:solidFill>
                          <a:effectLst/>
                          <a:latin typeface="+mn-lt"/>
                          <a:cs typeface="Arial" panose="020B0604020202020204" pitchFamily="34" charset="0"/>
                        </a:rPr>
                        <a:t>DGAT</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mn-lt"/>
                          <a:cs typeface="Arial" panose="020B0604020202020204" pitchFamily="34" charset="0"/>
                        </a:rPr>
                        <a:t>Diacylglycerol acyltransferase</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99109896"/>
                  </a:ext>
                </a:extLst>
              </a:tr>
              <a:tr h="182880">
                <a:tc>
                  <a:txBody>
                    <a:bodyPr/>
                    <a:lstStyle/>
                    <a:p>
                      <a:pPr rtl="0" fontAlgn="t"/>
                      <a:r>
                        <a:rPr lang="en-US" sz="800" b="0" baseline="0" dirty="0">
                          <a:solidFill>
                            <a:srgbClr val="000000"/>
                          </a:solidFill>
                          <a:effectLst/>
                          <a:latin typeface="+mn-lt"/>
                          <a:cs typeface="Arial" panose="020B0604020202020204" pitchFamily="34" charset="0"/>
                        </a:rPr>
                        <a:t>DI</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GB" sz="800" dirty="0">
                          <a:solidFill>
                            <a:schemeClr val="tx1"/>
                          </a:solidFill>
                        </a:rPr>
                        <a:t>Disposition Index</a:t>
                      </a:r>
                      <a:endParaRPr lang="en-US" sz="800" b="0" baseline="0" dirty="0">
                        <a:solidFill>
                          <a:schemeClr val="tx1"/>
                        </a:solidFill>
                        <a:effectLst/>
                        <a:latin typeface="+mn-lt"/>
                        <a:cs typeface="Arial" panose="020B0604020202020204"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82662650"/>
                  </a:ext>
                </a:extLst>
              </a:tr>
              <a:tr h="182880">
                <a:tc>
                  <a:txBody>
                    <a:bodyPr/>
                    <a:lstStyle/>
                    <a:p>
                      <a:pPr rtl="0" fontAlgn="t"/>
                      <a:r>
                        <a:rPr lang="en-US" sz="800" b="0" baseline="0" dirty="0">
                          <a:solidFill>
                            <a:srgbClr val="000000"/>
                          </a:solidFill>
                          <a:effectLst/>
                          <a:latin typeface="+mn-lt"/>
                          <a:cs typeface="Arial" panose="020B0604020202020204" pitchFamily="34" charset="0"/>
                        </a:rPr>
                        <a:t>DKA</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mn-lt"/>
                          <a:cs typeface="Arial" panose="020B0604020202020204" pitchFamily="34" charset="0"/>
                        </a:rPr>
                        <a:t>Diabetic Ketoacidosis</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08824118"/>
                  </a:ext>
                </a:extLst>
              </a:tr>
              <a:tr h="182880">
                <a:tc>
                  <a:txBody>
                    <a:bodyPr/>
                    <a:lstStyle/>
                    <a:p>
                      <a:pPr rtl="0" fontAlgn="t"/>
                      <a:r>
                        <a:rPr lang="en-US" sz="800" b="0" baseline="0" dirty="0">
                          <a:solidFill>
                            <a:srgbClr val="000000"/>
                          </a:solidFill>
                          <a:effectLst/>
                          <a:latin typeface="+mn-lt"/>
                          <a:cs typeface="Arial" panose="020B0604020202020204" pitchFamily="34" charset="0"/>
                        </a:rPr>
                        <a:t>DKD</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mn-lt"/>
                          <a:cs typeface="Arial" panose="020B0604020202020204" pitchFamily="34" charset="0"/>
                        </a:rPr>
                        <a:t>Diabetic Kidney Disease</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88267990"/>
                  </a:ext>
                </a:extLst>
              </a:tr>
              <a:tr h="182880">
                <a:tc>
                  <a:txBody>
                    <a:bodyPr/>
                    <a:lstStyle/>
                    <a:p>
                      <a:pPr rtl="0" fontAlgn="t"/>
                      <a:r>
                        <a:rPr lang="en-US" sz="800" b="0" baseline="0" dirty="0">
                          <a:solidFill>
                            <a:srgbClr val="000000"/>
                          </a:solidFill>
                          <a:effectLst/>
                          <a:latin typeface="+mn-lt"/>
                          <a:cs typeface="Arial" panose="020B0604020202020204" pitchFamily="34" charset="0"/>
                        </a:rPr>
                        <a:t>DN</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mn-lt"/>
                          <a:cs typeface="Arial" panose="020B0604020202020204" pitchFamily="34" charset="0"/>
                        </a:rPr>
                        <a:t>Diabetic Nephropathy</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10710767"/>
                  </a:ext>
                </a:extLst>
              </a:tr>
              <a:tr h="182880">
                <a:tc>
                  <a:txBody>
                    <a:bodyPr/>
                    <a:lstStyle/>
                    <a:p>
                      <a:pPr rtl="0" fontAlgn="t"/>
                      <a:r>
                        <a:rPr lang="en-US" sz="800" b="0" baseline="0" dirty="0">
                          <a:solidFill>
                            <a:srgbClr val="000000"/>
                          </a:solidFill>
                          <a:effectLst/>
                          <a:latin typeface="+mn-lt"/>
                          <a:cs typeface="Arial" panose="020B0604020202020204" pitchFamily="34" charset="0"/>
                        </a:rPr>
                        <a:t>DNL</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mn-lt"/>
                          <a:cs typeface="Arial" panose="020B0604020202020204" pitchFamily="34" charset="0"/>
                        </a:rPr>
                        <a:t>De Novo Lipogenesis</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04157737"/>
                  </a:ext>
                </a:extLst>
              </a:tr>
              <a:tr h="182880">
                <a:tc>
                  <a:txBody>
                    <a:bodyPr/>
                    <a:lstStyle/>
                    <a:p>
                      <a:pPr rtl="0" fontAlgn="t"/>
                      <a:r>
                        <a:rPr lang="en-US" sz="800" b="0" baseline="0" dirty="0">
                          <a:solidFill>
                            <a:srgbClr val="000000"/>
                          </a:solidFill>
                          <a:effectLst/>
                          <a:latin typeface="+mn-lt"/>
                          <a:cs typeface="Arial" panose="020B0604020202020204" pitchFamily="34" charset="0"/>
                        </a:rPr>
                        <a:t>DOAC</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mn-lt"/>
                          <a:cs typeface="Arial" panose="020B0604020202020204" pitchFamily="34" charset="0"/>
                        </a:rPr>
                        <a:t>Direct Oral AntiCoagulants </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80560960"/>
                  </a:ext>
                </a:extLst>
              </a:tr>
              <a:tr h="182880">
                <a:tc>
                  <a:txBody>
                    <a:bodyPr/>
                    <a:lstStyle/>
                    <a:p>
                      <a:pPr rtl="0" fontAlgn="t"/>
                      <a:r>
                        <a:rPr lang="en-US" sz="800" b="0" baseline="0" dirty="0">
                          <a:solidFill>
                            <a:srgbClr val="000000"/>
                          </a:solidFill>
                          <a:effectLst/>
                          <a:latin typeface="+mn-lt"/>
                          <a:cs typeface="Arial" panose="020B0604020202020204" pitchFamily="34" charset="0"/>
                        </a:rPr>
                        <a:t>DPP</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mn-lt"/>
                          <a:cs typeface="Arial" panose="020B0604020202020204" pitchFamily="34" charset="0"/>
                        </a:rPr>
                        <a:t>Dipeptidyl Peptidase</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54854419"/>
                  </a:ext>
                </a:extLst>
              </a:tr>
              <a:tr h="182880">
                <a:tc>
                  <a:txBody>
                    <a:bodyPr/>
                    <a:lstStyle/>
                    <a:p>
                      <a:pPr rtl="0" fontAlgn="t"/>
                      <a:r>
                        <a:rPr lang="en-US" sz="800" b="0" baseline="0" dirty="0">
                          <a:solidFill>
                            <a:srgbClr val="000000"/>
                          </a:solidFill>
                          <a:effectLst/>
                          <a:latin typeface="+mn-lt"/>
                          <a:cs typeface="Arial" panose="020B0604020202020204" pitchFamily="34" charset="0"/>
                        </a:rPr>
                        <a:t>DRG</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mn-lt"/>
                          <a:cs typeface="Arial" panose="020B0604020202020204" pitchFamily="34" charset="0"/>
                        </a:rPr>
                        <a:t>Diagnosis-Related Group</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02743857"/>
                  </a:ext>
                </a:extLst>
              </a:tr>
              <a:tr h="182880">
                <a:tc>
                  <a:txBody>
                    <a:bodyPr/>
                    <a:lstStyle/>
                    <a:p>
                      <a:pPr rtl="0" fontAlgn="t"/>
                      <a:r>
                        <a:rPr lang="en-US" sz="800" b="0" baseline="0" dirty="0">
                          <a:solidFill>
                            <a:srgbClr val="000000"/>
                          </a:solidFill>
                          <a:effectLst/>
                          <a:latin typeface="+mn-lt"/>
                          <a:cs typeface="Arial" panose="020B0604020202020204" pitchFamily="34" charset="0"/>
                        </a:rPr>
                        <a:t>DSMB</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mn-lt"/>
                          <a:cs typeface="Arial" panose="020B0604020202020204" pitchFamily="34" charset="0"/>
                        </a:rPr>
                        <a:t>Data Safety Monitoring Board</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7865512"/>
                  </a:ext>
                </a:extLst>
              </a:tr>
              <a:tr h="182880">
                <a:tc>
                  <a:txBody>
                    <a:bodyPr/>
                    <a:lstStyle/>
                    <a:p>
                      <a:pPr rtl="0" fontAlgn="t"/>
                      <a:r>
                        <a:rPr lang="en-US" sz="800" b="0" baseline="0" dirty="0">
                          <a:solidFill>
                            <a:srgbClr val="000000"/>
                          </a:solidFill>
                          <a:effectLst/>
                          <a:latin typeface="+mn-lt"/>
                          <a:cs typeface="Arial" panose="020B0604020202020204" pitchFamily="34" charset="0"/>
                        </a:rPr>
                        <a:t>DTSQ</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mn-lt"/>
                          <a:cs typeface="Arial" panose="020B0604020202020204" pitchFamily="34" charset="0"/>
                        </a:rPr>
                        <a:t>Diabetes Treatment Satisfaction Score</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8568859"/>
                  </a:ext>
                </a:extLst>
              </a:tr>
              <a:tr h="182880">
                <a:tc>
                  <a:txBody>
                    <a:bodyPr/>
                    <a:lstStyle/>
                    <a:p>
                      <a:pPr rtl="0" fontAlgn="t"/>
                      <a:r>
                        <a:rPr lang="en-US" sz="800" b="0" baseline="0" dirty="0">
                          <a:solidFill>
                            <a:srgbClr val="000000"/>
                          </a:solidFill>
                          <a:effectLst/>
                          <a:latin typeface="+mn-lt"/>
                          <a:cs typeface="Arial" panose="020B0604020202020204" pitchFamily="34" charset="0"/>
                        </a:rPr>
                        <a:t>eGFR</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mn-lt"/>
                          <a:cs typeface="Arial" panose="020B0604020202020204" pitchFamily="34" charset="0"/>
                        </a:rPr>
                        <a:t>Estimated Glomerular Filtration Rate </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14247550"/>
                  </a:ext>
                </a:extLst>
              </a:tr>
              <a:tr h="182880">
                <a:tc>
                  <a:txBody>
                    <a:bodyPr/>
                    <a:lstStyle/>
                    <a:p>
                      <a:pPr rtl="0" fontAlgn="t"/>
                      <a:r>
                        <a:rPr lang="en-US" sz="800" b="0" baseline="0" dirty="0">
                          <a:solidFill>
                            <a:srgbClr val="000000"/>
                          </a:solidFill>
                          <a:effectLst/>
                          <a:latin typeface="+mn-lt"/>
                          <a:cs typeface="Arial" panose="020B0604020202020204" pitchFamily="34" charset="0"/>
                        </a:rPr>
                        <a:t>ECG</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mn-lt"/>
                          <a:cs typeface="Arial" panose="020B0604020202020204" pitchFamily="34" charset="0"/>
                        </a:rPr>
                        <a:t>Electrocardiogram</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650531"/>
                  </a:ext>
                </a:extLst>
              </a:tr>
              <a:tr h="182880">
                <a:tc>
                  <a:txBody>
                    <a:bodyPr/>
                    <a:lstStyle/>
                    <a:p>
                      <a:pPr rtl="0" fontAlgn="t"/>
                      <a:r>
                        <a:rPr lang="en-US" sz="800" b="0" baseline="0" dirty="0">
                          <a:solidFill>
                            <a:srgbClr val="000000"/>
                          </a:solidFill>
                          <a:effectLst/>
                          <a:latin typeface="+mn-lt"/>
                          <a:cs typeface="Arial" panose="020B0604020202020204" pitchFamily="34" charset="0"/>
                        </a:rPr>
                        <a:t>EGC</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mn-lt"/>
                          <a:cs typeface="Arial" panose="020B0604020202020204" pitchFamily="34" charset="0"/>
                        </a:rPr>
                        <a:t>Euglycemic</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34472151"/>
                  </a:ext>
                </a:extLst>
              </a:tr>
            </a:tbl>
          </a:graphicData>
        </a:graphic>
      </p:graphicFrame>
      <p:sp>
        <p:nvSpPr>
          <p:cNvPr id="6" name="TextBox 5">
            <a:extLst>
              <a:ext uri="{FF2B5EF4-FFF2-40B4-BE49-F238E27FC236}">
                <a16:creationId xmlns:a16="http://schemas.microsoft.com/office/drawing/2014/main" id="{3F97F7AE-AFEE-5623-F5FE-1DEB0DC27038}"/>
              </a:ext>
            </a:extLst>
          </p:cNvPr>
          <p:cNvSpPr txBox="1"/>
          <p:nvPr/>
        </p:nvSpPr>
        <p:spPr>
          <a:xfrm>
            <a:off x="11034800" y="6062990"/>
            <a:ext cx="777777" cy="261610"/>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prstClr val="black"/>
                </a:solidFill>
                <a:effectLst/>
                <a:uLnTx/>
                <a:uFillTx/>
                <a:latin typeface="Arial" panose="020B0604020202020204"/>
                <a:ea typeface="+mn-ea"/>
                <a:cs typeface="+mn-cs"/>
              </a:rPr>
              <a:t>Continued</a:t>
            </a:r>
          </a:p>
        </p:txBody>
      </p:sp>
    </p:spTree>
    <p:extLst>
      <p:ext uri="{BB962C8B-B14F-4D97-AF65-F5344CB8AC3E}">
        <p14:creationId xmlns:p14="http://schemas.microsoft.com/office/powerpoint/2010/main" val="285622725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D8FD69F-50C8-43EE-8D01-2BC9031B184A}"/>
              </a:ext>
            </a:extLst>
          </p:cNvPr>
          <p:cNvSpPr>
            <a:spLocks noGrp="1"/>
          </p:cNvSpPr>
          <p:nvPr>
            <p:ph type="ctrTitle"/>
          </p:nvPr>
        </p:nvSpPr>
        <p:spPr/>
        <p:txBody>
          <a:bodyPr/>
          <a:lstStyle/>
          <a:p>
            <a:r>
              <a:rPr lang="en-US" dirty="0"/>
              <a:t>Glossary of Acronyms (2 of 4)</a:t>
            </a:r>
          </a:p>
        </p:txBody>
      </p:sp>
      <p:graphicFrame>
        <p:nvGraphicFramePr>
          <p:cNvPr id="7" name="Table 6">
            <a:extLst>
              <a:ext uri="{FF2B5EF4-FFF2-40B4-BE49-F238E27FC236}">
                <a16:creationId xmlns:a16="http://schemas.microsoft.com/office/drawing/2014/main" id="{0285A3CA-C3E1-4C7F-A1E5-76DDBCF83E35}"/>
              </a:ext>
            </a:extLst>
          </p:cNvPr>
          <p:cNvGraphicFramePr>
            <a:graphicFrameLocks noGrp="1"/>
          </p:cNvGraphicFramePr>
          <p:nvPr/>
        </p:nvGraphicFramePr>
        <p:xfrm>
          <a:off x="4411249" y="1082578"/>
          <a:ext cx="3474720" cy="5147065"/>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tblGrid>
              <a:tr h="182880">
                <a:tc>
                  <a:txBody>
                    <a:bodyPr/>
                    <a:lstStyle/>
                    <a:p>
                      <a:pPr rtl="0" fontAlgn="t"/>
                      <a:r>
                        <a:rPr lang="en-US" sz="800" b="0" baseline="0" dirty="0">
                          <a:solidFill>
                            <a:srgbClr val="000000"/>
                          </a:solidFill>
                          <a:effectLst/>
                          <a:latin typeface="Arial" panose="020B0604020202020204" pitchFamily="34" charset="0"/>
                          <a:cs typeface="Arial" panose="020B0604020202020204" pitchFamily="34" charset="0"/>
                        </a:rPr>
                        <a:t>GI</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Gastrointestinal</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34845440"/>
                  </a:ext>
                </a:extLst>
              </a:tr>
              <a:tr h="182880">
                <a:tc>
                  <a:txBody>
                    <a:bodyPr/>
                    <a:lstStyle/>
                    <a:p>
                      <a:pPr rtl="0" fontAlgn="t"/>
                      <a:r>
                        <a:rPr lang="en-US" sz="800" b="0" baseline="0" dirty="0">
                          <a:solidFill>
                            <a:srgbClr val="000000"/>
                          </a:solidFill>
                          <a:effectLst/>
                          <a:latin typeface="Arial" panose="020B0604020202020204" pitchFamily="34" charset="0"/>
                          <a:cs typeface="Arial" panose="020B0604020202020204" pitchFamily="34" charset="0"/>
                        </a:rPr>
                        <a:t>GIP</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b"/>
                      <a:r>
                        <a:rPr lang="en-US" sz="800" b="0" baseline="0" dirty="0">
                          <a:solidFill>
                            <a:schemeClr val="tx1"/>
                          </a:solidFill>
                          <a:effectLst/>
                          <a:latin typeface="Arial" panose="020B0604020202020204" pitchFamily="34" charset="0"/>
                          <a:cs typeface="Arial" panose="020B0604020202020204" pitchFamily="34" charset="0"/>
                        </a:rPr>
                        <a:t>Gastric Inhibitory Polypeptide</a:t>
                      </a:r>
                    </a:p>
                  </a:txBody>
                  <a:tcPr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06679825"/>
                  </a:ext>
                </a:extLst>
              </a:tr>
              <a:tr h="182880">
                <a:tc>
                  <a:txBody>
                    <a:bodyPr/>
                    <a:lstStyle/>
                    <a:p>
                      <a:pPr rtl="0" fontAlgn="t"/>
                      <a:r>
                        <a:rPr lang="en-US" sz="800" b="0" baseline="0" dirty="0">
                          <a:solidFill>
                            <a:srgbClr val="000000"/>
                          </a:solidFill>
                          <a:effectLst/>
                          <a:latin typeface="Arial" panose="020B0604020202020204" pitchFamily="34" charset="0"/>
                          <a:cs typeface="Arial" panose="020B0604020202020204" pitchFamily="34" charset="0"/>
                        </a:rPr>
                        <a:t>GLP</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b"/>
                      <a:r>
                        <a:rPr lang="en-US" sz="800" b="0" baseline="0" dirty="0">
                          <a:solidFill>
                            <a:schemeClr val="tx1"/>
                          </a:solidFill>
                          <a:effectLst/>
                          <a:latin typeface="Arial" panose="020B0604020202020204" pitchFamily="34" charset="0"/>
                          <a:cs typeface="Arial" panose="020B0604020202020204" pitchFamily="34" charset="0"/>
                        </a:rPr>
                        <a:t>Glucagon-Like Peptide</a:t>
                      </a:r>
                    </a:p>
                  </a:txBody>
                  <a:tcPr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11353831"/>
                  </a:ext>
                </a:extLst>
              </a:tr>
              <a:tr h="239785">
                <a:tc>
                  <a:txBody>
                    <a:bodyPr/>
                    <a:lstStyle/>
                    <a:p>
                      <a:pPr rtl="0" fontAlgn="t"/>
                      <a:r>
                        <a:rPr lang="en-US" sz="800" b="0" baseline="0" dirty="0">
                          <a:solidFill>
                            <a:srgbClr val="000000"/>
                          </a:solidFill>
                          <a:effectLst/>
                          <a:latin typeface="Arial" panose="020B0604020202020204" pitchFamily="34" charset="0"/>
                          <a:cs typeface="Arial" panose="020B0604020202020204" pitchFamily="34" charset="0"/>
                        </a:rPr>
                        <a:t>GLT</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b"/>
                      <a:r>
                        <a:rPr lang="en-GB" sz="800" dirty="0">
                          <a:solidFill>
                            <a:schemeClr val="tx1"/>
                          </a:solidFill>
                        </a:rPr>
                        <a:t>Glucose‑Lowering Therapy</a:t>
                      </a:r>
                      <a:endParaRPr lang="en-US" sz="800" b="0" baseline="0" dirty="0">
                        <a:solidFill>
                          <a:schemeClr val="tx1"/>
                        </a:solidFill>
                        <a:effectLst/>
                        <a:latin typeface="Arial" panose="020B0604020202020204" pitchFamily="34" charset="0"/>
                        <a:cs typeface="Arial" panose="020B0604020202020204" pitchFamily="34" charset="0"/>
                      </a:endParaRPr>
                    </a:p>
                  </a:txBody>
                  <a:tcPr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6567872"/>
                  </a:ext>
                </a:extLst>
              </a:tr>
              <a:tr h="182880">
                <a:tc>
                  <a:txBody>
                    <a:bodyPr/>
                    <a:lstStyle/>
                    <a:p>
                      <a:pPr rtl="0" fontAlgn="t"/>
                      <a:r>
                        <a:rPr lang="en-US" sz="800" b="0" baseline="0" dirty="0">
                          <a:solidFill>
                            <a:srgbClr val="000000"/>
                          </a:solidFill>
                          <a:effectLst/>
                          <a:latin typeface="Arial" panose="020B0604020202020204" pitchFamily="34" charset="0"/>
                          <a:cs typeface="Arial" panose="020B0604020202020204" pitchFamily="34" charset="0"/>
                        </a:rPr>
                        <a:t>GMI</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Glucose Management Indicator </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42649525"/>
                  </a:ext>
                </a:extLst>
              </a:tr>
              <a:tr h="182880">
                <a:tc>
                  <a:txBody>
                    <a:bodyPr/>
                    <a:lstStyle/>
                    <a:p>
                      <a:pPr rtl="0" fontAlgn="t"/>
                      <a:r>
                        <a:rPr lang="en-US" sz="800" b="0" baseline="0" dirty="0">
                          <a:solidFill>
                            <a:srgbClr val="000000"/>
                          </a:solidFill>
                          <a:effectLst/>
                          <a:latin typeface="Arial" panose="020B0604020202020204" pitchFamily="34" charset="0"/>
                          <a:cs typeface="Arial" panose="020B0604020202020204" pitchFamily="34" charset="0"/>
                        </a:rPr>
                        <a:t>GP</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General Practitioner</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99926217"/>
                  </a:ext>
                </a:extLst>
              </a:tr>
              <a:tr h="182880">
                <a:tc>
                  <a:txBody>
                    <a:bodyPr/>
                    <a:lstStyle/>
                    <a:p>
                      <a:pPr rtl="0" fontAlgn="t"/>
                      <a:r>
                        <a:rPr lang="en-US" sz="800" b="0" baseline="0" dirty="0">
                          <a:solidFill>
                            <a:srgbClr val="000000"/>
                          </a:solidFill>
                          <a:effectLst/>
                          <a:latin typeface="Arial" panose="020B0604020202020204" pitchFamily="34" charset="0"/>
                          <a:cs typeface="Arial" panose="020B0604020202020204" pitchFamily="34" charset="0"/>
                        </a:rPr>
                        <a:t>GPCR</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dirty="0">
                          <a:solidFill>
                            <a:schemeClr val="tx1"/>
                          </a:solidFill>
                        </a:rPr>
                        <a:t>G Protein-Coupled Receptor</a:t>
                      </a:r>
                      <a:endParaRPr lang="en-US" sz="800" b="0" baseline="0" dirty="0">
                        <a:solidFill>
                          <a:schemeClr val="tx1"/>
                        </a:solidFill>
                        <a:effectLst/>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47792570"/>
                  </a:ext>
                </a:extLst>
              </a:tr>
              <a:tr h="182880">
                <a:tc>
                  <a:txBody>
                    <a:bodyPr/>
                    <a:lstStyle/>
                    <a:p>
                      <a:pPr rtl="0" fontAlgn="t"/>
                      <a:r>
                        <a:rPr lang="en-US" sz="800" b="0" baseline="0" dirty="0">
                          <a:solidFill>
                            <a:srgbClr val="000000"/>
                          </a:solidFill>
                          <a:effectLst/>
                          <a:latin typeface="Arial" panose="020B0604020202020204" pitchFamily="34" charset="0"/>
                          <a:cs typeface="Arial" panose="020B0604020202020204" pitchFamily="34" charset="0"/>
                        </a:rPr>
                        <a:t>GRA</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Glucagon receptor agonist</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06727375"/>
                  </a:ext>
                </a:extLst>
              </a:tr>
              <a:tr h="182880">
                <a:tc>
                  <a:txBody>
                    <a:bodyPr/>
                    <a:lstStyle/>
                    <a:p>
                      <a:pPr rtl="0" fontAlgn="t"/>
                      <a:r>
                        <a:rPr lang="en-US" sz="800" b="0" baseline="0" dirty="0">
                          <a:solidFill>
                            <a:srgbClr val="000000"/>
                          </a:solidFill>
                          <a:effectLst/>
                          <a:latin typeface="Arial" panose="020B0604020202020204" pitchFamily="34" charset="0"/>
                          <a:cs typeface="Arial" panose="020B0604020202020204" pitchFamily="34" charset="0"/>
                        </a:rPr>
                        <a:t>GTI</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Genital Tract Infection</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6551441"/>
                  </a:ext>
                </a:extLst>
              </a:tr>
              <a:tr h="182880">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HDL-C</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High Density Lipoprotein Cholesterol</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85698980"/>
                  </a:ext>
                </a:extLst>
              </a:tr>
              <a:tr h="182880">
                <a:tc>
                  <a:txBody>
                    <a:bodyPr/>
                    <a:lstStyle/>
                    <a:p>
                      <a:pPr rtl="0" fontAlgn="t"/>
                      <a:r>
                        <a:rPr lang="en-US" sz="800" b="0" baseline="0" dirty="0">
                          <a:solidFill>
                            <a:srgbClr val="000000"/>
                          </a:solidFill>
                          <a:effectLst/>
                          <a:latin typeface="Arial" panose="020B0604020202020204" pitchFamily="34" charset="0"/>
                          <a:cs typeface="Arial" panose="020B0604020202020204" pitchFamily="34" charset="0"/>
                        </a:rPr>
                        <a:t>HF</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Heart Failure</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54661497"/>
                  </a:ext>
                </a:extLst>
              </a:tr>
              <a:tr h="182880">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HFD</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High Fat Diet</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82470339"/>
                  </a:ext>
                </a:extLst>
              </a:tr>
              <a:tr h="182880">
                <a:tc>
                  <a:txBody>
                    <a:bodyPr/>
                    <a:lstStyle/>
                    <a:p>
                      <a:pPr rtl="0" fontAlgn="t"/>
                      <a:r>
                        <a:rPr lang="en-US" sz="800" b="0" baseline="0" dirty="0">
                          <a:solidFill>
                            <a:srgbClr val="000000"/>
                          </a:solidFill>
                          <a:effectLst/>
                          <a:latin typeface="Arial" panose="020B0604020202020204" pitchFamily="34" charset="0"/>
                          <a:cs typeface="Arial" panose="020B0604020202020204" pitchFamily="34" charset="0"/>
                        </a:rPr>
                        <a:t>HFH</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Heart Failure Hospitalization</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74464033"/>
                  </a:ext>
                </a:extLst>
              </a:tr>
              <a:tr h="182880">
                <a:tc>
                  <a:txBody>
                    <a:bodyPr/>
                    <a:lstStyle/>
                    <a:p>
                      <a:pPr rtl="0" fontAlgn="t"/>
                      <a:r>
                        <a:rPr lang="en-US" sz="800" b="0" baseline="0" dirty="0">
                          <a:solidFill>
                            <a:srgbClr val="000000"/>
                          </a:solidFill>
                          <a:effectLst/>
                          <a:latin typeface="Arial" panose="020B0604020202020204" pitchFamily="34" charset="0"/>
                          <a:cs typeface="Arial" panose="020B0604020202020204" pitchFamily="34" charset="0"/>
                        </a:rPr>
                        <a:t>HFpEF</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Heart Failure with Preserved Ejection Fraction</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5957203"/>
                  </a:ext>
                </a:extLst>
              </a:tr>
              <a:tr h="182880">
                <a:tc>
                  <a:txBody>
                    <a:bodyPr/>
                    <a:lstStyle/>
                    <a:p>
                      <a:pPr rtl="0" fontAlgn="t"/>
                      <a:r>
                        <a:rPr lang="en-US" sz="800" b="0" baseline="0" dirty="0">
                          <a:solidFill>
                            <a:srgbClr val="000000"/>
                          </a:solidFill>
                          <a:effectLst/>
                          <a:latin typeface="Arial" panose="020B0604020202020204" pitchFamily="34" charset="0"/>
                          <a:cs typeface="Arial" panose="020B0604020202020204" pitchFamily="34" charset="0"/>
                        </a:rPr>
                        <a:t>HFrEF</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Heart Failure with Reduced Ejection Fraction</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74441441"/>
                  </a:ext>
                </a:extLst>
              </a:tr>
              <a:tr h="182880">
                <a:tc>
                  <a:txBody>
                    <a:bodyPr/>
                    <a:lstStyle/>
                    <a:p>
                      <a:pPr rtl="0" fontAlgn="t"/>
                      <a:r>
                        <a:rPr lang="en-US" sz="800" b="0" baseline="0" dirty="0">
                          <a:effectLst/>
                          <a:latin typeface="Arial" panose="020B0604020202020204" pitchFamily="34" charset="0"/>
                          <a:cs typeface="Arial" panose="020B0604020202020204" pitchFamily="34" charset="0"/>
                        </a:rPr>
                        <a:t>Hgb</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Hemoglobin</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58221705"/>
                  </a:ext>
                </a:extLst>
              </a:tr>
              <a:tr h="182880">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HHF</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Hospitalization for Heart Failure</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21816707"/>
                  </a:ext>
                </a:extLst>
              </a:tr>
              <a:tr h="182880">
                <a:tc>
                  <a:txBody>
                    <a:bodyPr/>
                    <a:lstStyle/>
                    <a:p>
                      <a:pPr rtl="0" fontAlgn="t"/>
                      <a:r>
                        <a:rPr lang="en-US" sz="800" b="0" baseline="0" dirty="0">
                          <a:effectLst/>
                          <a:latin typeface="Arial" panose="020B0604020202020204" pitchFamily="34" charset="0"/>
                          <a:cs typeface="Arial" panose="020B0604020202020204" pitchFamily="34" charset="0"/>
                        </a:rPr>
                        <a:t>HIF-PHi</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Hypoxia-inducible Factor–Prolyl Hydroxlase Inhibitor</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15533376"/>
                  </a:ext>
                </a:extLst>
              </a:tr>
              <a:tr h="182880">
                <a:tc>
                  <a:txBody>
                    <a:bodyPr/>
                    <a:lstStyle/>
                    <a:p>
                      <a:pPr rtl="0" fontAlgn="t"/>
                      <a:r>
                        <a:rPr lang="en-GB" sz="800" b="0" dirty="0">
                          <a:solidFill>
                            <a:schemeClr val="tx1"/>
                          </a:solidFill>
                        </a:rPr>
                        <a:t>HOMA2-β</a:t>
                      </a:r>
                      <a:endParaRPr lang="en-US" sz="800" b="0" baseline="0" dirty="0">
                        <a:solidFill>
                          <a:srgbClr val="000000"/>
                        </a:solidFill>
                        <a:effectLst/>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GB" sz="800" b="0" baseline="0" dirty="0">
                          <a:solidFill>
                            <a:schemeClr val="tx1"/>
                          </a:solidFill>
                          <a:effectLst/>
                          <a:latin typeface="Arial" panose="020B0604020202020204" pitchFamily="34" charset="0"/>
                          <a:cs typeface="Arial" panose="020B0604020202020204" pitchFamily="34" charset="0"/>
                        </a:rPr>
                        <a:t>Homeostatic Model Assessment of β-cell function</a:t>
                      </a:r>
                      <a:endParaRPr lang="en-US" sz="800" b="0" baseline="0" dirty="0">
                        <a:solidFill>
                          <a:schemeClr val="tx1"/>
                        </a:solidFill>
                        <a:effectLst/>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27035211"/>
                  </a:ext>
                </a:extLst>
              </a:tr>
              <a:tr h="182880">
                <a:tc>
                  <a:txBody>
                    <a:bodyPr/>
                    <a:lstStyle/>
                    <a:p>
                      <a:pPr rtl="0" fontAlgn="t"/>
                      <a:r>
                        <a:rPr lang="en-GB" sz="800" b="0" baseline="0" dirty="0">
                          <a:solidFill>
                            <a:schemeClr val="tx1"/>
                          </a:solidFill>
                          <a:effectLst/>
                          <a:latin typeface="Arial" panose="020B0604020202020204" pitchFamily="34" charset="0"/>
                          <a:cs typeface="Arial" panose="020B0604020202020204" pitchFamily="34" charset="0"/>
                        </a:rPr>
                        <a:t>HOMA-IR</a:t>
                      </a:r>
                      <a:endParaRPr lang="en-US" sz="800" b="0" baseline="0" dirty="0">
                        <a:solidFill>
                          <a:srgbClr val="000000"/>
                        </a:solidFill>
                        <a:effectLst/>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GB" sz="800" b="0" baseline="0" dirty="0">
                          <a:solidFill>
                            <a:schemeClr val="tx1"/>
                          </a:solidFill>
                          <a:effectLst/>
                          <a:latin typeface="Arial" panose="020B0604020202020204" pitchFamily="34" charset="0"/>
                          <a:cs typeface="Arial" panose="020B0604020202020204" pitchFamily="34" charset="0"/>
                        </a:rPr>
                        <a:t>Homeostatic Model Assessment of Insulin Resistance</a:t>
                      </a:r>
                      <a:endParaRPr lang="en-US" sz="800" b="0" baseline="0" dirty="0">
                        <a:solidFill>
                          <a:schemeClr val="tx1"/>
                        </a:solidFill>
                        <a:effectLst/>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63635468"/>
                  </a:ext>
                </a:extLst>
              </a:tr>
              <a:tr h="182880">
                <a:tc>
                  <a:txBody>
                    <a:bodyPr/>
                    <a:lstStyle/>
                    <a:p>
                      <a:pPr rtl="0" fontAlgn="t"/>
                      <a:r>
                        <a:rPr lang="en-US" sz="800" b="0" baseline="0" dirty="0">
                          <a:solidFill>
                            <a:srgbClr val="000000"/>
                          </a:solidFill>
                          <a:effectLst/>
                          <a:latin typeface="Arial" panose="020B0604020202020204" pitchFamily="34" charset="0"/>
                          <a:cs typeface="Arial" panose="020B0604020202020204" pitchFamily="34" charset="0"/>
                        </a:rPr>
                        <a:t>HR</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Hazard Ratio</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89063431"/>
                  </a:ext>
                </a:extLst>
              </a:tr>
              <a:tr h="182880">
                <a:tc>
                  <a:txBody>
                    <a:bodyPr/>
                    <a:lstStyle/>
                    <a:p>
                      <a:pPr rtl="0" fontAlgn="t"/>
                      <a:r>
                        <a:rPr lang="en-US" sz="800" b="0" baseline="0" dirty="0">
                          <a:solidFill>
                            <a:srgbClr val="000000"/>
                          </a:solidFill>
                          <a:effectLst/>
                          <a:latin typeface="Arial" panose="020B0604020202020204" pitchFamily="34" charset="0"/>
                          <a:cs typeface="Arial" panose="020B0604020202020204" pitchFamily="34" charset="0"/>
                        </a:rPr>
                        <a:t>HRU</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GB" sz="800" dirty="0">
                          <a:solidFill>
                            <a:schemeClr val="tx1"/>
                          </a:solidFill>
                        </a:rPr>
                        <a:t>Healthcare Resource Utilization</a:t>
                      </a:r>
                      <a:endParaRPr lang="en-US" sz="800" b="0" baseline="0" dirty="0">
                        <a:solidFill>
                          <a:schemeClr val="tx1"/>
                        </a:solidFill>
                        <a:effectLst/>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62672432"/>
                  </a:ext>
                </a:extLst>
              </a:tr>
              <a:tr h="182880">
                <a:tc>
                  <a:txBody>
                    <a:bodyPr/>
                    <a:lstStyle/>
                    <a:p>
                      <a:pPr rtl="0" fontAlgn="t"/>
                      <a:r>
                        <a:rPr lang="en-US" sz="800" b="0" baseline="0" dirty="0">
                          <a:solidFill>
                            <a:srgbClr val="000000"/>
                          </a:solidFill>
                          <a:effectLst/>
                          <a:latin typeface="Arial" panose="020B0604020202020204" pitchFamily="34" charset="0"/>
                          <a:cs typeface="Arial" panose="020B0604020202020204" pitchFamily="34" charset="0"/>
                        </a:rPr>
                        <a:t>Hx</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History</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57980787"/>
                  </a:ext>
                </a:extLst>
              </a:tr>
              <a:tr h="182880">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IFG</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Impaired Fasting Glucose</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02203135"/>
                  </a:ext>
                </a:extLst>
              </a:tr>
            </a:tbl>
          </a:graphicData>
        </a:graphic>
      </p:graphicFrame>
      <p:graphicFrame>
        <p:nvGraphicFramePr>
          <p:cNvPr id="8" name="Table 7">
            <a:extLst>
              <a:ext uri="{FF2B5EF4-FFF2-40B4-BE49-F238E27FC236}">
                <a16:creationId xmlns:a16="http://schemas.microsoft.com/office/drawing/2014/main" id="{9C5DB5F3-ACBD-4C48-8D72-03CFED72E459}"/>
              </a:ext>
            </a:extLst>
          </p:cNvPr>
          <p:cNvGraphicFramePr>
            <a:graphicFrameLocks noGrp="1"/>
          </p:cNvGraphicFramePr>
          <p:nvPr/>
        </p:nvGraphicFramePr>
        <p:xfrm>
          <a:off x="384048" y="1082578"/>
          <a:ext cx="3474720" cy="512064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tblGrid>
              <a:tr h="197152">
                <a:tc>
                  <a:txBody>
                    <a:bodyPr/>
                    <a:lstStyle/>
                    <a:p>
                      <a:pPr rtl="0" fontAlgn="t"/>
                      <a:r>
                        <a:rPr lang="en-US" sz="800" b="0" baseline="0" dirty="0">
                          <a:solidFill>
                            <a:srgbClr val="000000"/>
                          </a:solidFill>
                          <a:effectLst/>
                          <a:latin typeface="+mn-lt"/>
                          <a:cs typeface="Arial" panose="020B0604020202020204" pitchFamily="34" charset="0"/>
                        </a:rPr>
                        <a:t>EMA</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mn-lt"/>
                          <a:cs typeface="Arial" panose="020B0604020202020204" pitchFamily="34" charset="0"/>
                        </a:rPr>
                        <a:t>European Medicines Agency</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31349808"/>
                  </a:ext>
                </a:extLst>
              </a:tr>
              <a:tr h="197152">
                <a:tc>
                  <a:txBody>
                    <a:bodyPr/>
                    <a:lstStyle/>
                    <a:p>
                      <a:pPr rtl="0" fontAlgn="t"/>
                      <a:r>
                        <a:rPr lang="en-US" sz="800" b="0" baseline="0" dirty="0">
                          <a:solidFill>
                            <a:srgbClr val="000000"/>
                          </a:solidFill>
                          <a:effectLst/>
                          <a:latin typeface="+mn-lt"/>
                          <a:cs typeface="Arial" panose="020B0604020202020204" pitchFamily="34" charset="0"/>
                        </a:rPr>
                        <a:t>EOR</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mn-lt"/>
                          <a:cs typeface="Arial" panose="020B0604020202020204" pitchFamily="34" charset="0"/>
                        </a:rPr>
                        <a:t>Estimated Odds Ratio</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61452321"/>
                  </a:ext>
                </a:extLst>
              </a:tr>
              <a:tr h="197152">
                <a:tc>
                  <a:txBody>
                    <a:bodyPr/>
                    <a:lstStyle/>
                    <a:p>
                      <a:pPr rtl="0" fontAlgn="t"/>
                      <a:r>
                        <a:rPr lang="en-US" sz="800" b="0" baseline="0" dirty="0">
                          <a:solidFill>
                            <a:srgbClr val="000000"/>
                          </a:solidFill>
                          <a:effectLst/>
                          <a:latin typeface="+mn-lt"/>
                          <a:cs typeface="Arial" panose="020B0604020202020204" pitchFamily="34" charset="0"/>
                        </a:rPr>
                        <a:t>EOT</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mn-lt"/>
                          <a:cs typeface="Arial" panose="020B0604020202020204" pitchFamily="34" charset="0"/>
                        </a:rPr>
                        <a:t>End of Treatment</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07962223"/>
                  </a:ext>
                </a:extLst>
              </a:tr>
              <a:tr h="197152">
                <a:tc>
                  <a:txBody>
                    <a:bodyPr/>
                    <a:lstStyle/>
                    <a:p>
                      <a:pPr rtl="0" fontAlgn="t"/>
                      <a:r>
                        <a:rPr lang="en-US" sz="800" b="0" baseline="0" dirty="0">
                          <a:solidFill>
                            <a:srgbClr val="000000"/>
                          </a:solidFill>
                          <a:effectLst/>
                          <a:latin typeface="Arial" panose="020B0604020202020204" pitchFamily="34" charset="0"/>
                          <a:cs typeface="Arial" panose="020B0604020202020204" pitchFamily="34" charset="0"/>
                        </a:rPr>
                        <a:t>EPO</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Erythropoietin</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13285806"/>
                  </a:ext>
                </a:extLst>
              </a:tr>
              <a:tr h="197152">
                <a:tc>
                  <a:txBody>
                    <a:bodyPr/>
                    <a:lstStyle/>
                    <a:p>
                      <a:pPr rtl="0" fontAlgn="t"/>
                      <a:r>
                        <a:rPr lang="en-US" sz="800" b="0" baseline="0" dirty="0">
                          <a:solidFill>
                            <a:srgbClr val="000000"/>
                          </a:solidFill>
                          <a:effectLst/>
                          <a:latin typeface="Arial" panose="020B0604020202020204" pitchFamily="34" charset="0"/>
                          <a:cs typeface="Arial" panose="020B0604020202020204" pitchFamily="34" charset="0"/>
                        </a:rPr>
                        <a:t>ERPF</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Effective Renal Plasma Flow</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21982546"/>
                  </a:ext>
                </a:extLst>
              </a:tr>
              <a:tr h="197152">
                <a:tc>
                  <a:txBody>
                    <a:bodyPr/>
                    <a:lstStyle/>
                    <a:p>
                      <a:pPr rtl="0" fontAlgn="t"/>
                      <a:r>
                        <a:rPr lang="en-US" sz="800" b="0" baseline="0" dirty="0">
                          <a:solidFill>
                            <a:srgbClr val="000000"/>
                          </a:solidFill>
                          <a:effectLst/>
                          <a:latin typeface="Arial" panose="020B0604020202020204" pitchFamily="34" charset="0"/>
                          <a:cs typeface="Arial" panose="020B0604020202020204" pitchFamily="34" charset="0"/>
                        </a:rPr>
                        <a:t>ESA</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Erythropoietin Stimulating Agent</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57427102"/>
                  </a:ext>
                </a:extLst>
              </a:tr>
              <a:tr h="197152">
                <a:tc>
                  <a:txBody>
                    <a:bodyPr/>
                    <a:lstStyle/>
                    <a:p>
                      <a:pPr rtl="0" fontAlgn="t"/>
                      <a:r>
                        <a:rPr lang="en-US" sz="800" b="0" baseline="0" dirty="0">
                          <a:solidFill>
                            <a:srgbClr val="000000"/>
                          </a:solidFill>
                          <a:effectLst/>
                          <a:latin typeface="Arial" panose="020B0604020202020204" pitchFamily="34" charset="0"/>
                          <a:cs typeface="Arial" panose="020B0604020202020204" pitchFamily="34" charset="0"/>
                        </a:rPr>
                        <a:t>ESC</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European Society of Cardiology</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46693196"/>
                  </a:ext>
                </a:extLst>
              </a:tr>
              <a:tr h="197152">
                <a:tc>
                  <a:txBody>
                    <a:bodyPr/>
                    <a:lstStyle/>
                    <a:p>
                      <a:pPr rtl="0" fontAlgn="t"/>
                      <a:r>
                        <a:rPr lang="en-US" sz="800" b="0" baseline="0" dirty="0">
                          <a:solidFill>
                            <a:srgbClr val="000000"/>
                          </a:solidFill>
                          <a:effectLst/>
                          <a:latin typeface="Arial" panose="020B0604020202020204" pitchFamily="34" charset="0"/>
                          <a:cs typeface="Arial" panose="020B0604020202020204" pitchFamily="34" charset="0"/>
                        </a:rPr>
                        <a:t>ESKD</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800" b="0" baseline="0" dirty="0">
                          <a:solidFill>
                            <a:schemeClr val="tx1"/>
                          </a:solidFill>
                          <a:effectLst/>
                          <a:latin typeface="Arial" panose="020B0604020202020204" pitchFamily="34" charset="0"/>
                          <a:cs typeface="Arial" panose="020B0604020202020204" pitchFamily="34" charset="0"/>
                        </a:rPr>
                        <a:t>End Stage Kidney Disease</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74550189"/>
                  </a:ext>
                </a:extLst>
              </a:tr>
              <a:tr h="197152">
                <a:tc>
                  <a:txBody>
                    <a:bodyPr/>
                    <a:lstStyle/>
                    <a:p>
                      <a:pPr rtl="0" fontAlgn="t"/>
                      <a:r>
                        <a:rPr lang="en-US" sz="800" b="0" baseline="0" dirty="0">
                          <a:solidFill>
                            <a:srgbClr val="000000"/>
                          </a:solidFill>
                          <a:effectLst/>
                          <a:latin typeface="Arial" panose="020B0604020202020204" pitchFamily="34" charset="0"/>
                          <a:cs typeface="Arial" panose="020B0604020202020204" pitchFamily="34" charset="0"/>
                        </a:rPr>
                        <a:t>ESRD</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End Stage Renal Disease</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13809579"/>
                  </a:ext>
                </a:extLst>
              </a:tr>
              <a:tr h="197152">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ETD</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Estimated Treatment Difference</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00072936"/>
                  </a:ext>
                </a:extLst>
              </a:tr>
              <a:tr h="197152">
                <a:tc>
                  <a:txBody>
                    <a:bodyPr/>
                    <a:lstStyle/>
                    <a:p>
                      <a:pPr rtl="0" fontAlgn="t"/>
                      <a:r>
                        <a:rPr lang="en-US" sz="800" b="0" baseline="0" dirty="0">
                          <a:solidFill>
                            <a:srgbClr val="000000"/>
                          </a:solidFill>
                          <a:effectLst/>
                          <a:latin typeface="Arial" panose="020B0604020202020204" pitchFamily="34" charset="0"/>
                          <a:cs typeface="Arial" panose="020B0604020202020204" pitchFamily="34" charset="0"/>
                        </a:rPr>
                        <a:t>ETR</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Estimated Treatment Ratio</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03596954"/>
                  </a:ext>
                </a:extLst>
              </a:tr>
              <a:tr h="197152">
                <a:tc>
                  <a:txBody>
                    <a:bodyPr/>
                    <a:lstStyle/>
                    <a:p>
                      <a:pPr rtl="0" fontAlgn="t"/>
                      <a:r>
                        <a:rPr lang="en-US" sz="800" b="0" baseline="0" dirty="0">
                          <a:solidFill>
                            <a:srgbClr val="000000"/>
                          </a:solidFill>
                          <a:effectLst/>
                          <a:latin typeface="Arial" panose="020B0604020202020204" pitchFamily="34" charset="0"/>
                          <a:cs typeface="Arial" panose="020B0604020202020204" pitchFamily="34" charset="0"/>
                        </a:rPr>
                        <a:t>EU</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European Union</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55397888"/>
                  </a:ext>
                </a:extLst>
              </a:tr>
              <a:tr h="197152">
                <a:tc>
                  <a:txBody>
                    <a:bodyPr/>
                    <a:lstStyle/>
                    <a:p>
                      <a:pPr rtl="0" fontAlgn="t"/>
                      <a:r>
                        <a:rPr lang="en-US" sz="800" b="0" baseline="0" dirty="0">
                          <a:solidFill>
                            <a:srgbClr val="000000"/>
                          </a:solidFill>
                          <a:effectLst/>
                          <a:latin typeface="Arial" panose="020B0604020202020204" pitchFamily="34" charset="0"/>
                          <a:cs typeface="Arial" panose="020B0604020202020204" pitchFamily="34" charset="0"/>
                        </a:rPr>
                        <a:t>FDA</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Federal Drug Administration</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95930276"/>
                  </a:ext>
                </a:extLst>
              </a:tr>
              <a:tr h="197152">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FFA</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Free Fatty Acid</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06437559"/>
                  </a:ext>
                </a:extLst>
              </a:tr>
              <a:tr h="197152">
                <a:tc>
                  <a:txBody>
                    <a:bodyPr/>
                    <a:lstStyle/>
                    <a:p>
                      <a:pPr rtl="0" fontAlgn="t"/>
                      <a:r>
                        <a:rPr lang="en-US" sz="800" b="0" baseline="0" dirty="0">
                          <a:solidFill>
                            <a:srgbClr val="000000"/>
                          </a:solidFill>
                          <a:effectLst/>
                          <a:latin typeface="Arial" panose="020B0604020202020204" pitchFamily="34" charset="0"/>
                          <a:cs typeface="Arial" panose="020B0604020202020204" pitchFamily="34" charset="0"/>
                        </a:rPr>
                        <a:t>FIH</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First in Human</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96932997"/>
                  </a:ext>
                </a:extLst>
              </a:tr>
              <a:tr h="197152">
                <a:tc>
                  <a:txBody>
                    <a:bodyPr/>
                    <a:lstStyle/>
                    <a:p>
                      <a:pPr rtl="0" fontAlgn="t"/>
                      <a:r>
                        <a:rPr lang="en-US" sz="800" b="0" baseline="0" dirty="0">
                          <a:solidFill>
                            <a:srgbClr val="000000"/>
                          </a:solidFill>
                          <a:effectLst/>
                          <a:latin typeface="Arial" panose="020B0604020202020204" pitchFamily="34" charset="0"/>
                          <a:cs typeface="Arial" panose="020B0604020202020204" pitchFamily="34" charset="0"/>
                        </a:rPr>
                        <a:t>FLI</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Fatty Liver Index</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23111164"/>
                  </a:ext>
                </a:extLst>
              </a:tr>
              <a:tr h="197152">
                <a:tc>
                  <a:txBody>
                    <a:bodyPr/>
                    <a:lstStyle/>
                    <a:p>
                      <a:pPr rtl="0" fontAlgn="t"/>
                      <a:r>
                        <a:rPr lang="en-US" sz="800" b="0" baseline="0" dirty="0">
                          <a:solidFill>
                            <a:srgbClr val="000000"/>
                          </a:solidFill>
                          <a:effectLst/>
                          <a:latin typeface="Arial" panose="020B0604020202020204" pitchFamily="34" charset="0"/>
                          <a:cs typeface="Arial" panose="020B0604020202020204" pitchFamily="34" charset="0"/>
                        </a:rPr>
                        <a:t>FPG</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Fasting Plasma Glucose</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59717625"/>
                  </a:ext>
                </a:extLst>
              </a:tr>
              <a:tr h="197152">
                <a:tc>
                  <a:txBody>
                    <a:bodyPr/>
                    <a:lstStyle/>
                    <a:p>
                      <a:pPr rtl="0" fontAlgn="t"/>
                      <a:r>
                        <a:rPr lang="en-US" sz="800" b="0" baseline="0" dirty="0">
                          <a:solidFill>
                            <a:srgbClr val="000000"/>
                          </a:solidFill>
                          <a:effectLst/>
                          <a:latin typeface="Arial" panose="020B0604020202020204" pitchFamily="34" charset="0"/>
                          <a:cs typeface="Arial" panose="020B0604020202020204" pitchFamily="34" charset="0"/>
                        </a:rPr>
                        <a:t>FRC</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Fixed Ratio Combination</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05322588"/>
                  </a:ext>
                </a:extLst>
              </a:tr>
              <a:tr h="197152">
                <a:tc>
                  <a:txBody>
                    <a:bodyPr/>
                    <a:lstStyle/>
                    <a:p>
                      <a:pPr rtl="0" fontAlgn="t"/>
                      <a:r>
                        <a:rPr lang="en-US" sz="800" b="0" baseline="0" dirty="0">
                          <a:solidFill>
                            <a:srgbClr val="000000"/>
                          </a:solidFill>
                          <a:effectLst/>
                          <a:latin typeface="Arial" panose="020B0604020202020204" pitchFamily="34" charset="0"/>
                          <a:cs typeface="Arial" panose="020B0604020202020204" pitchFamily="34" charset="0"/>
                        </a:rPr>
                        <a:t>FRS</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dirty="0">
                          <a:solidFill>
                            <a:schemeClr val="tx1"/>
                          </a:solidFill>
                        </a:rPr>
                        <a:t>Framingham Risk Score</a:t>
                      </a:r>
                      <a:endParaRPr lang="en-US" sz="800" b="0" baseline="0" dirty="0">
                        <a:solidFill>
                          <a:schemeClr val="tx1"/>
                        </a:solidFill>
                        <a:effectLst/>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19281789"/>
                  </a:ext>
                </a:extLst>
              </a:tr>
              <a:tr h="197152">
                <a:tc>
                  <a:txBody>
                    <a:bodyPr/>
                    <a:lstStyle/>
                    <a:p>
                      <a:pPr rtl="0" fontAlgn="t"/>
                      <a:r>
                        <a:rPr lang="en-US" sz="800" b="0" baseline="0" dirty="0">
                          <a:solidFill>
                            <a:srgbClr val="000000"/>
                          </a:solidFill>
                          <a:effectLst/>
                          <a:latin typeface="Arial" panose="020B0604020202020204" pitchFamily="34" charset="0"/>
                          <a:cs typeface="Arial" panose="020B0604020202020204" pitchFamily="34" charset="0"/>
                        </a:rPr>
                        <a:t>FSG</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Fasting Serum Glucose</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41897578"/>
                  </a:ext>
                </a:extLst>
              </a:tr>
              <a:tr h="197152">
                <a:tc>
                  <a:txBody>
                    <a:bodyPr/>
                    <a:lstStyle/>
                    <a:p>
                      <a:pPr rtl="0" fontAlgn="t"/>
                      <a:r>
                        <a:rPr lang="en-US" sz="800" b="0" baseline="0" dirty="0">
                          <a:solidFill>
                            <a:srgbClr val="000000"/>
                          </a:solidFill>
                          <a:effectLst/>
                          <a:latin typeface="Arial" panose="020B0604020202020204" pitchFamily="34" charset="0"/>
                          <a:cs typeface="Arial" panose="020B0604020202020204" pitchFamily="34" charset="0"/>
                        </a:rPr>
                        <a:t>FSGS</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Focal Segmental Glomerulosclerosis</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74363805"/>
                  </a:ext>
                </a:extLst>
              </a:tr>
              <a:tr h="197152">
                <a:tc>
                  <a:txBody>
                    <a:bodyPr/>
                    <a:lstStyle/>
                    <a:p>
                      <a:pPr rtl="0" fontAlgn="t"/>
                      <a:r>
                        <a:rPr lang="en-GB" sz="800" b="0" dirty="0">
                          <a:solidFill>
                            <a:schemeClr val="tx1"/>
                          </a:solidFill>
                        </a:rPr>
                        <a:t>GDF-15</a:t>
                      </a:r>
                      <a:endParaRPr lang="en-US" sz="800" b="0" baseline="0" dirty="0">
                        <a:solidFill>
                          <a:srgbClr val="000000"/>
                        </a:solidFill>
                        <a:effectLst/>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GB" sz="800" b="0" dirty="0">
                          <a:solidFill>
                            <a:schemeClr val="tx1"/>
                          </a:solidFill>
                        </a:rPr>
                        <a:t>Growth Differentiation Factor -15</a:t>
                      </a:r>
                      <a:endParaRPr lang="en-US" sz="800" b="0" baseline="0" dirty="0">
                        <a:solidFill>
                          <a:schemeClr val="tx1"/>
                        </a:solidFill>
                        <a:effectLst/>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97870637"/>
                  </a:ext>
                </a:extLst>
              </a:tr>
              <a:tr h="197152">
                <a:tc>
                  <a:txBody>
                    <a:bodyPr/>
                    <a:lstStyle/>
                    <a:p>
                      <a:pPr rtl="0" fontAlgn="t"/>
                      <a:r>
                        <a:rPr lang="en-US" sz="800" b="0" baseline="0" dirty="0">
                          <a:solidFill>
                            <a:srgbClr val="000000"/>
                          </a:solidFill>
                          <a:effectLst/>
                          <a:latin typeface="Arial" panose="020B0604020202020204" pitchFamily="34" charset="0"/>
                          <a:cs typeface="Arial" panose="020B0604020202020204" pitchFamily="34" charset="0"/>
                        </a:rPr>
                        <a:t>GFR</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Glomerular Filtration Rate</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30493456"/>
                  </a:ext>
                </a:extLst>
              </a:tr>
              <a:tr h="197152">
                <a:tc>
                  <a:txBody>
                    <a:bodyPr/>
                    <a:lstStyle/>
                    <a:p>
                      <a:pPr rtl="0" fontAlgn="t"/>
                      <a:r>
                        <a:rPr lang="en-US" sz="800" b="0" baseline="0" dirty="0">
                          <a:solidFill>
                            <a:srgbClr val="000000"/>
                          </a:solidFill>
                          <a:effectLst/>
                          <a:latin typeface="Arial" panose="020B0604020202020204" pitchFamily="34" charset="0"/>
                          <a:cs typeface="Arial" panose="020B0604020202020204" pitchFamily="34" charset="0"/>
                        </a:rPr>
                        <a:t>GGT</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Gamma-GlutamylTransferase</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47986970"/>
                  </a:ext>
                </a:extLst>
              </a:tr>
            </a:tbl>
          </a:graphicData>
        </a:graphic>
      </p:graphicFrame>
      <p:graphicFrame>
        <p:nvGraphicFramePr>
          <p:cNvPr id="9" name="Table 8">
            <a:extLst>
              <a:ext uri="{FF2B5EF4-FFF2-40B4-BE49-F238E27FC236}">
                <a16:creationId xmlns:a16="http://schemas.microsoft.com/office/drawing/2014/main" id="{5DE18ED1-9A2F-48C8-BDF9-ADB3AC33CEB9}"/>
              </a:ext>
            </a:extLst>
          </p:cNvPr>
          <p:cNvGraphicFramePr>
            <a:graphicFrameLocks noGrp="1"/>
          </p:cNvGraphicFramePr>
          <p:nvPr/>
        </p:nvGraphicFramePr>
        <p:xfrm>
          <a:off x="8438450" y="1082578"/>
          <a:ext cx="3539520" cy="512064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20000"/>
                    </a:ext>
                  </a:extLst>
                </a:gridCol>
                <a:gridCol w="2808000">
                  <a:extLst>
                    <a:ext uri="{9D8B030D-6E8A-4147-A177-3AD203B41FA5}">
                      <a16:colId xmlns:a16="http://schemas.microsoft.com/office/drawing/2014/main" val="20001"/>
                    </a:ext>
                  </a:extLst>
                </a:gridCol>
              </a:tblGrid>
              <a:tr h="182880">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IGI </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GB" sz="800" b="0" dirty="0">
                          <a:solidFill>
                            <a:schemeClr val="tx1"/>
                          </a:solidFill>
                        </a:rPr>
                        <a:t>Insulinogenic Index </a:t>
                      </a:r>
                      <a:endParaRPr lang="en-US" sz="800" b="0" baseline="0" dirty="0">
                        <a:solidFill>
                          <a:schemeClr val="tx1"/>
                        </a:solidFill>
                        <a:effectLst/>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5245654"/>
                  </a:ext>
                </a:extLst>
              </a:tr>
              <a:tr h="182880">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IGT</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Impaired Glucose Tolerance</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43083267"/>
                  </a:ext>
                </a:extLst>
              </a:tr>
              <a:tr h="182880">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ILI</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dirty="0">
                          <a:latin typeface="+mn-lt"/>
                        </a:rPr>
                        <a:t>Intensive Lifestyle Intervention</a:t>
                      </a:r>
                      <a:endParaRPr lang="en-US" sz="800" b="0" baseline="0" dirty="0">
                        <a:solidFill>
                          <a:schemeClr val="tx1"/>
                        </a:solidFill>
                        <a:effectLst/>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24035077"/>
                  </a:ext>
                </a:extLst>
              </a:tr>
              <a:tr h="182880">
                <a:tc>
                  <a:txBody>
                    <a:bodyPr/>
                    <a:lstStyle/>
                    <a:p>
                      <a:pPr rtl="0" fontAlgn="t"/>
                      <a:r>
                        <a:rPr lang="en-US" sz="800" b="0" baseline="0" dirty="0">
                          <a:solidFill>
                            <a:srgbClr val="000000"/>
                          </a:solidFill>
                          <a:effectLst/>
                          <a:latin typeface="Arial" panose="020B0604020202020204" pitchFamily="34" charset="0"/>
                          <a:cs typeface="Arial" panose="020B0604020202020204" pitchFamily="34" charset="0"/>
                        </a:rPr>
                        <a:t>ISR</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GB" sz="800" dirty="0">
                          <a:solidFill>
                            <a:schemeClr val="tx1"/>
                          </a:solidFill>
                        </a:rPr>
                        <a:t>Insulin Secretion Rate</a:t>
                      </a:r>
                      <a:endParaRPr lang="en-US" sz="800" b="0" baseline="0" dirty="0">
                        <a:solidFill>
                          <a:schemeClr val="tx1"/>
                        </a:solidFill>
                        <a:effectLst/>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73210756"/>
                  </a:ext>
                </a:extLst>
              </a:tr>
              <a:tr h="182880">
                <a:tc>
                  <a:txBody>
                    <a:bodyPr/>
                    <a:lstStyle/>
                    <a:p>
                      <a:pPr rtl="0" fontAlgn="t"/>
                      <a:r>
                        <a:rPr lang="en-US" sz="800" b="0" baseline="0" dirty="0">
                          <a:solidFill>
                            <a:srgbClr val="000000"/>
                          </a:solidFill>
                          <a:effectLst/>
                          <a:latin typeface="Arial" panose="020B0604020202020204" pitchFamily="34" charset="0"/>
                          <a:cs typeface="Arial" panose="020B0604020202020204" pitchFamily="34" charset="0"/>
                        </a:rPr>
                        <a:t>ITT</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Intention To Treat</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18408457"/>
                  </a:ext>
                </a:extLst>
              </a:tr>
              <a:tr h="182880">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IV</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Intravenous</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79083393"/>
                  </a:ext>
                </a:extLst>
              </a:tr>
              <a:tr h="182880">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KDIGO</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Kidney Disease Improving Global Outcomes</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22569817"/>
                  </a:ext>
                </a:extLst>
              </a:tr>
              <a:tr h="182880">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KO</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Knock-Out</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38043071"/>
                  </a:ext>
                </a:extLst>
              </a:tr>
              <a:tr h="182880">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KOL</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Key Opinion Leader</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01679931"/>
                  </a:ext>
                </a:extLst>
              </a:tr>
              <a:tr h="182880">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LDL-C</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Low Density Lipoprotein Cholesterol</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20392104"/>
                  </a:ext>
                </a:extLst>
              </a:tr>
              <a:tr h="182880">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LN</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Lupus Nephritis</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93860918"/>
                  </a:ext>
                </a:extLst>
              </a:tr>
              <a:tr h="182880">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LSM</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Least Squares Mean</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85177098"/>
                  </a:ext>
                </a:extLst>
              </a:tr>
              <a:tr h="182880">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LV</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Left Ventricle</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75843383"/>
                  </a:ext>
                </a:extLst>
              </a:tr>
              <a:tr h="182880">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mGFR</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dirty="0">
                          <a:solidFill>
                            <a:schemeClr val="tx1"/>
                          </a:solidFill>
                          <a:latin typeface="+mn-lt"/>
                        </a:rPr>
                        <a:t>measured GFR </a:t>
                      </a:r>
                      <a:endParaRPr lang="en-US" sz="800" b="0" baseline="0" dirty="0">
                        <a:solidFill>
                          <a:schemeClr val="tx1"/>
                        </a:solidFill>
                        <a:effectLst/>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98308193"/>
                  </a:ext>
                </a:extLst>
              </a:tr>
              <a:tr h="182880">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MACE</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Major Adverse Cardiac Events</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50545027"/>
                  </a:ext>
                </a:extLst>
              </a:tr>
              <a:tr h="182880">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MAD</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Multiple Ascending Doses</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84802705"/>
                  </a:ext>
                </a:extLst>
              </a:tr>
              <a:tr h="182880">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MAKE</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Major Adverse Kidney Events</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6643373"/>
                  </a:ext>
                </a:extLst>
              </a:tr>
              <a:tr h="182880">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MAP</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Mean Arterial Pressure</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41138524"/>
                  </a:ext>
                </a:extLst>
              </a:tr>
              <a:tr h="182880">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MARD</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GB" sz="800" b="0" dirty="0">
                          <a:solidFill>
                            <a:schemeClr val="tx1"/>
                          </a:solidFill>
                        </a:rPr>
                        <a:t>Mean Absolute Relative Difference</a:t>
                      </a:r>
                      <a:endParaRPr lang="en-US" sz="800" b="0" baseline="0" dirty="0">
                        <a:solidFill>
                          <a:schemeClr val="tx1"/>
                        </a:solidFill>
                        <a:effectLst/>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63612458"/>
                  </a:ext>
                </a:extLst>
              </a:tr>
              <a:tr h="182880">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MASH</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Metabolic dysfunction-Associated SteatoHepatitis</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20043570"/>
                  </a:ext>
                </a:extLst>
              </a:tr>
              <a:tr h="182880">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MASLD</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GB" sz="800" b="0" baseline="0" dirty="0">
                          <a:solidFill>
                            <a:schemeClr val="tx1"/>
                          </a:solidFill>
                          <a:effectLst/>
                          <a:latin typeface="Arial" panose="020B0604020202020204" pitchFamily="34" charset="0"/>
                          <a:cs typeface="Arial" panose="020B0604020202020204" pitchFamily="34" charset="0"/>
                        </a:rPr>
                        <a:t>Metabolic dysfunction-Associated Steatotic Liver Disease</a:t>
                      </a:r>
                      <a:endParaRPr lang="en-US" sz="800" b="0" baseline="0" dirty="0">
                        <a:solidFill>
                          <a:schemeClr val="tx1"/>
                        </a:solidFill>
                        <a:effectLst/>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19113097"/>
                  </a:ext>
                </a:extLst>
              </a:tr>
              <a:tr h="182880">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MBD</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Mineral and Bone Disease</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39276976"/>
                  </a:ext>
                </a:extLst>
              </a:tr>
              <a:tr h="182880">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MDG</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dirty="0">
                          <a:solidFill>
                            <a:schemeClr val="tx1"/>
                          </a:solidFill>
                        </a:rPr>
                        <a:t>Mean Daily Glucose</a:t>
                      </a:r>
                      <a:endParaRPr lang="en-US" sz="800" b="0" baseline="0" dirty="0">
                        <a:solidFill>
                          <a:schemeClr val="tx1"/>
                        </a:solidFill>
                        <a:effectLst/>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65389934"/>
                  </a:ext>
                </a:extLst>
              </a:tr>
              <a:tr h="182880">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MDRD</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Modification of Diet in Renal Disease</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07822083"/>
                  </a:ext>
                </a:extLst>
              </a:tr>
            </a:tbl>
          </a:graphicData>
        </a:graphic>
      </p:graphicFrame>
      <p:sp>
        <p:nvSpPr>
          <p:cNvPr id="6" name="TextBox 5">
            <a:extLst>
              <a:ext uri="{FF2B5EF4-FFF2-40B4-BE49-F238E27FC236}">
                <a16:creationId xmlns:a16="http://schemas.microsoft.com/office/drawing/2014/main" id="{FF72BFCC-B06D-A9D9-9C9B-27096F2AD876}"/>
              </a:ext>
            </a:extLst>
          </p:cNvPr>
          <p:cNvSpPr txBox="1"/>
          <p:nvPr/>
        </p:nvSpPr>
        <p:spPr>
          <a:xfrm>
            <a:off x="11034800" y="6062990"/>
            <a:ext cx="777777" cy="261610"/>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prstClr val="black"/>
                </a:solidFill>
                <a:effectLst/>
                <a:uLnTx/>
                <a:uFillTx/>
                <a:latin typeface="Arial" panose="020B0604020202020204"/>
                <a:ea typeface="+mn-ea"/>
                <a:cs typeface="+mn-cs"/>
              </a:rPr>
              <a:t>Continued</a:t>
            </a:r>
          </a:p>
        </p:txBody>
      </p:sp>
    </p:spTree>
    <p:extLst>
      <p:ext uri="{BB962C8B-B14F-4D97-AF65-F5344CB8AC3E}">
        <p14:creationId xmlns:p14="http://schemas.microsoft.com/office/powerpoint/2010/main" val="257636132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D8FD69F-50C8-43EE-8D01-2BC9031B184A}"/>
              </a:ext>
            </a:extLst>
          </p:cNvPr>
          <p:cNvSpPr>
            <a:spLocks noGrp="1"/>
          </p:cNvSpPr>
          <p:nvPr>
            <p:ph type="ctrTitle"/>
          </p:nvPr>
        </p:nvSpPr>
        <p:spPr/>
        <p:txBody>
          <a:bodyPr/>
          <a:lstStyle/>
          <a:p>
            <a:r>
              <a:rPr lang="en-US" dirty="0"/>
              <a:t>Glossary of Acronyms (3 of 4)</a:t>
            </a:r>
          </a:p>
        </p:txBody>
      </p:sp>
      <p:sp>
        <p:nvSpPr>
          <p:cNvPr id="5" name="Slide Number Placeholder 4">
            <a:extLst>
              <a:ext uri="{FF2B5EF4-FFF2-40B4-BE49-F238E27FC236}">
                <a16:creationId xmlns:a16="http://schemas.microsoft.com/office/drawing/2014/main" id="{1C185E02-AF43-4C24-B101-596A3E143625}"/>
              </a:ext>
            </a:extLst>
          </p:cNvPr>
          <p:cNvSpPr>
            <a:spLocks noGrp="1"/>
          </p:cNvSpPr>
          <p:nvPr>
            <p:ph type="sldNum" sz="quarter" idx="4294967295"/>
          </p:nvPr>
        </p:nvSpPr>
        <p:spPr>
          <a:xfrm>
            <a:off x="0" y="6499225"/>
            <a:ext cx="2844800" cy="263525"/>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FBFF56B-79AA-8944-A812-EC67F60A84E6}" type="slidenum">
              <a:rPr kumimoji="0" lang="en-US" sz="1000" b="0" i="0" u="none" strike="noStrike" kern="1200" cap="none" spc="0" normalizeH="0" baseline="0" noProof="0" smtClean="0">
                <a:ln>
                  <a:noFill/>
                </a:ln>
                <a:solidFill>
                  <a:prstClr val="white">
                    <a:lumMod val="50000"/>
                  </a:prstClr>
                </a:solidFill>
                <a:effectLst/>
                <a:uLnTx/>
                <a:uFillTx/>
                <a:latin typeface="Arial" panose="020B0604020202020204" pitchFamily="34" charset="0"/>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113</a:t>
            </a:fld>
            <a:endParaRPr kumimoji="0" lang="en-US" sz="10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Arial" panose="020B0604020202020204" pitchFamily="34" charset="0"/>
            </a:endParaRPr>
          </a:p>
        </p:txBody>
      </p:sp>
      <p:graphicFrame>
        <p:nvGraphicFramePr>
          <p:cNvPr id="8" name="Table 7">
            <a:extLst>
              <a:ext uri="{FF2B5EF4-FFF2-40B4-BE49-F238E27FC236}">
                <a16:creationId xmlns:a16="http://schemas.microsoft.com/office/drawing/2014/main" id="{9C5DB5F3-ACBD-4C48-8D72-03CFED72E459}"/>
              </a:ext>
            </a:extLst>
          </p:cNvPr>
          <p:cNvGraphicFramePr>
            <a:graphicFrameLocks noGrp="1"/>
          </p:cNvGraphicFramePr>
          <p:nvPr/>
        </p:nvGraphicFramePr>
        <p:xfrm>
          <a:off x="384048" y="1078992"/>
          <a:ext cx="3271283" cy="5120640"/>
        </p:xfrm>
        <a:graphic>
          <a:graphicData uri="http://schemas.openxmlformats.org/drawingml/2006/table">
            <a:tbl>
              <a:tblPr firstRow="1" bandRow="1">
                <a:tableStyleId>{5C22544A-7EE6-4342-B048-85BDC9FD1C3A}</a:tableStyleId>
              </a:tblPr>
              <a:tblGrid>
                <a:gridCol w="703580">
                  <a:extLst>
                    <a:ext uri="{9D8B030D-6E8A-4147-A177-3AD203B41FA5}">
                      <a16:colId xmlns:a16="http://schemas.microsoft.com/office/drawing/2014/main" val="20000"/>
                    </a:ext>
                  </a:extLst>
                </a:gridCol>
                <a:gridCol w="2567703">
                  <a:extLst>
                    <a:ext uri="{9D8B030D-6E8A-4147-A177-3AD203B41FA5}">
                      <a16:colId xmlns:a16="http://schemas.microsoft.com/office/drawing/2014/main" val="20001"/>
                    </a:ext>
                  </a:extLst>
                </a:gridCol>
              </a:tblGrid>
              <a:tr h="182880">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MI</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Myocardial Infarction</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68232506"/>
                  </a:ext>
                </a:extLst>
              </a:tr>
              <a:tr h="182880">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MMRM</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Mixed Model Repeated Measures</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90974978"/>
                  </a:ext>
                </a:extLst>
              </a:tr>
              <a:tr h="182880">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MMTT</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Mixed Meal Tolerance Test</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6295612"/>
                  </a:ext>
                </a:extLst>
              </a:tr>
              <a:tr h="182880">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MOA</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Mechanism of Action</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8329261"/>
                  </a:ext>
                </a:extLst>
              </a:tr>
              <a:tr h="182880">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MRA</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b"/>
                      <a:r>
                        <a:rPr lang="en-US" sz="800" b="0" baseline="0" dirty="0">
                          <a:solidFill>
                            <a:schemeClr val="tx1"/>
                          </a:solidFill>
                          <a:effectLst/>
                          <a:latin typeface="Arial" panose="020B0604020202020204" pitchFamily="34" charset="0"/>
                          <a:cs typeface="Arial" panose="020B0604020202020204" pitchFamily="34" charset="0"/>
                        </a:rPr>
                        <a:t>Mineralocorticoid Receptor Blocker</a:t>
                      </a:r>
                    </a:p>
                  </a:txBody>
                  <a:tcPr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52431707"/>
                  </a:ext>
                </a:extLst>
              </a:tr>
              <a:tr h="182880">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MRI</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Magnetic Resonance Imaging</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50057522"/>
                  </a:ext>
                </a:extLst>
              </a:tr>
              <a:tr h="182880">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MRS</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Magnetic Resonance Imaging</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93303604"/>
                  </a:ext>
                </a:extLst>
              </a:tr>
              <a:tr h="182880">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MTD</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dirty="0">
                          <a:solidFill>
                            <a:schemeClr val="tx1"/>
                          </a:solidFill>
                          <a:latin typeface="+mn-lt"/>
                        </a:rPr>
                        <a:t>Maximum Tolerated Dose </a:t>
                      </a:r>
                      <a:endParaRPr lang="en-US" sz="800" b="0" baseline="0" dirty="0">
                        <a:solidFill>
                          <a:schemeClr val="tx1"/>
                        </a:solidFill>
                        <a:effectLst/>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99204242"/>
                  </a:ext>
                </a:extLst>
              </a:tr>
              <a:tr h="182880">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MVD</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Microvascular Disease</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53384520"/>
                  </a:ext>
                </a:extLst>
              </a:tr>
              <a:tr h="182880">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NDA</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New Drug Application</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05420352"/>
                  </a:ext>
                </a:extLst>
              </a:tr>
              <a:tr h="182880">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NDD</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Non-Dialysis Dependent</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26030824"/>
                  </a:ext>
                </a:extLst>
              </a:tr>
              <a:tr h="182880">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NEFA</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Non-Esterified Fatty Acid</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04830217"/>
                  </a:ext>
                </a:extLst>
              </a:tr>
              <a:tr h="182880">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NHANES</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National Health and Nutrition Examination Survey</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88155716"/>
                  </a:ext>
                </a:extLst>
              </a:tr>
              <a:tr h="182880">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NHS</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National Health Service</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05563349"/>
                  </a:ext>
                </a:extLst>
              </a:tr>
              <a:tr h="182880">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NNT</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Number Needed to Treat</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02262653"/>
                  </a:ext>
                </a:extLst>
              </a:tr>
              <a:tr h="182880">
                <a:tc>
                  <a:txBody>
                    <a:bodyPr/>
                    <a:lstStyle/>
                    <a:p>
                      <a:pPr rtl="0" fontAlgn="t"/>
                      <a:r>
                        <a:rPr lang="en-US" sz="800" b="0" dirty="0">
                          <a:solidFill>
                            <a:srgbClr val="000000"/>
                          </a:solidFill>
                          <a:effectLst/>
                          <a:latin typeface="Arial" panose="020B0604020202020204" pitchFamily="34" charset="0"/>
                          <a:cs typeface="Arial" panose="020B0604020202020204" pitchFamily="34" charset="0"/>
                        </a:rPr>
                        <a:t>NPH</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dirty="0">
                          <a:solidFill>
                            <a:schemeClr val="tx1"/>
                          </a:solidFill>
                          <a:latin typeface="+mn-lt"/>
                        </a:rPr>
                        <a:t>Neutral Protamine Hagedorn</a:t>
                      </a:r>
                      <a:endParaRPr lang="en-US" sz="800" b="0" dirty="0">
                        <a:solidFill>
                          <a:schemeClr val="tx1"/>
                        </a:solidFill>
                        <a:effectLst/>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56121747"/>
                  </a:ext>
                </a:extLst>
              </a:tr>
              <a:tr h="182880">
                <a:tc>
                  <a:txBody>
                    <a:bodyPr/>
                    <a:lstStyle/>
                    <a:p>
                      <a:pPr rtl="0" fontAlgn="t"/>
                      <a:r>
                        <a:rPr lang="en-US" sz="800" b="0" dirty="0">
                          <a:effectLst/>
                          <a:latin typeface="Arial" panose="020B0604020202020204" pitchFamily="34" charset="0"/>
                          <a:cs typeface="Arial" panose="020B0604020202020204" pitchFamily="34" charset="0"/>
                        </a:rPr>
                        <a:t>NTproBNP</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b"/>
                      <a:r>
                        <a:rPr lang="en-US" sz="800" b="0" dirty="0">
                          <a:solidFill>
                            <a:schemeClr val="tx1"/>
                          </a:solidFill>
                          <a:effectLst/>
                          <a:latin typeface="Arial" panose="020B0604020202020204" pitchFamily="34" charset="0"/>
                          <a:cs typeface="Arial" panose="020B0604020202020204" pitchFamily="34" charset="0"/>
                        </a:rPr>
                        <a:t>N-Terminal Brain Natriuretic Peptide</a:t>
                      </a:r>
                    </a:p>
                  </a:txBody>
                  <a:tcPr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63687855"/>
                  </a:ext>
                </a:extLst>
              </a:tr>
              <a:tr h="182880">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OAD</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Oral Antidiabetic Drug</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06682006"/>
                  </a:ext>
                </a:extLst>
              </a:tr>
              <a:tr h="182880">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OGTT</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Oral Glucose Tolerance Test</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97946636"/>
                  </a:ext>
                </a:extLst>
              </a:tr>
              <a:tr h="182880">
                <a:tc>
                  <a:txBody>
                    <a:bodyPr/>
                    <a:lstStyle/>
                    <a:p>
                      <a:pPr rtl="0" fontAlgn="t"/>
                      <a:r>
                        <a:rPr lang="en-US" sz="800" b="0" dirty="0">
                          <a:solidFill>
                            <a:srgbClr val="000000"/>
                          </a:solidFill>
                          <a:effectLst/>
                          <a:latin typeface="Arial" panose="020B0604020202020204" pitchFamily="34" charset="0"/>
                          <a:cs typeface="Arial" panose="020B0604020202020204" pitchFamily="34" charset="0"/>
                        </a:rPr>
                        <a:t>OLE</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Open Label Extension Study</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64667464"/>
                  </a:ext>
                </a:extLst>
              </a:tr>
              <a:tr h="182880">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OR</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Odds Ratio</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30796377"/>
                  </a:ext>
                </a:extLst>
              </a:tr>
              <a:tr h="182880">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OSA</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kern="1200" dirty="0">
                          <a:solidFill>
                            <a:schemeClr val="dk1"/>
                          </a:solidFill>
                          <a:latin typeface="+mn-lt"/>
                          <a:ea typeface="+mn-ea"/>
                          <a:cs typeface="+mn-cs"/>
                        </a:rPr>
                        <a:t>Obstructive Sleep Apnea </a:t>
                      </a:r>
                      <a:endParaRPr lang="en-US" sz="800" b="0" dirty="0">
                        <a:solidFill>
                          <a:schemeClr val="tx1"/>
                        </a:solidFill>
                        <a:effectLst/>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70331231"/>
                  </a:ext>
                </a:extLst>
              </a:tr>
              <a:tr h="182880">
                <a:tc>
                  <a:txBody>
                    <a:bodyPr/>
                    <a:lstStyle/>
                    <a:p>
                      <a:pPr rtl="0" fontAlgn="t"/>
                      <a:r>
                        <a:rPr lang="en-US" sz="800" b="0" dirty="0">
                          <a:solidFill>
                            <a:srgbClr val="000000"/>
                          </a:solidFill>
                          <a:effectLst/>
                          <a:latin typeface="Arial" panose="020B0604020202020204" pitchFamily="34" charset="0"/>
                          <a:cs typeface="Arial" panose="020B0604020202020204" pitchFamily="34" charset="0"/>
                        </a:rPr>
                        <a:t>PAD</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Peripheral Arterial Disease</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99924281"/>
                  </a:ext>
                </a:extLst>
              </a:tr>
              <a:tr h="182880">
                <a:tc>
                  <a:txBody>
                    <a:bodyPr/>
                    <a:lstStyle/>
                    <a:p>
                      <a:pPr rtl="0" fontAlgn="t"/>
                      <a:r>
                        <a:rPr lang="en-US" sz="800" b="0" dirty="0">
                          <a:solidFill>
                            <a:srgbClr val="000000"/>
                          </a:solidFill>
                          <a:effectLst/>
                          <a:latin typeface="Arial" panose="020B0604020202020204" pitchFamily="34" charset="0"/>
                          <a:cs typeface="Arial" panose="020B0604020202020204" pitchFamily="34" charset="0"/>
                        </a:rPr>
                        <a:t>PCI</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Percutaneous Coronary Intervention</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20246154"/>
                  </a:ext>
                </a:extLst>
              </a:tr>
            </a:tbl>
          </a:graphicData>
        </a:graphic>
      </p:graphicFrame>
      <p:graphicFrame>
        <p:nvGraphicFramePr>
          <p:cNvPr id="6" name="Table 5">
            <a:extLst>
              <a:ext uri="{FF2B5EF4-FFF2-40B4-BE49-F238E27FC236}">
                <a16:creationId xmlns:a16="http://schemas.microsoft.com/office/drawing/2014/main" id="{CFF94651-AEBB-FDB3-C759-F05A6F97E0DB}"/>
              </a:ext>
            </a:extLst>
          </p:cNvPr>
          <p:cNvGraphicFramePr>
            <a:graphicFrameLocks noGrp="1"/>
          </p:cNvGraphicFramePr>
          <p:nvPr/>
        </p:nvGraphicFramePr>
        <p:xfrm>
          <a:off x="4407408" y="1078992"/>
          <a:ext cx="3474720" cy="512064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tblGrid>
              <a:tr h="189763">
                <a:tc>
                  <a:txBody>
                    <a:bodyPr/>
                    <a:lstStyle/>
                    <a:p>
                      <a:pPr rtl="0" fontAlgn="t"/>
                      <a:r>
                        <a:rPr lang="en-US" sz="800" b="0" dirty="0">
                          <a:solidFill>
                            <a:srgbClr val="000000"/>
                          </a:solidFill>
                          <a:effectLst/>
                          <a:latin typeface="Arial" panose="020B0604020202020204" pitchFamily="34" charset="0"/>
                          <a:cs typeface="Arial" panose="020B0604020202020204" pitchFamily="34" charset="0"/>
                        </a:rPr>
                        <a:t>PBO</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Placebo</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99642702"/>
                  </a:ext>
                </a:extLst>
              </a:tr>
              <a:tr h="189763">
                <a:tc>
                  <a:txBody>
                    <a:bodyPr/>
                    <a:lstStyle/>
                    <a:p>
                      <a:pPr rtl="0" fontAlgn="t"/>
                      <a:r>
                        <a:rPr lang="en-US" sz="800" b="0" dirty="0">
                          <a:effectLst/>
                          <a:latin typeface="Arial" panose="020B0604020202020204" pitchFamily="34" charset="0"/>
                          <a:cs typeface="Arial" panose="020B0604020202020204" pitchFamily="34" charset="0"/>
                        </a:rPr>
                        <a:t>PCP</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Primary Care Provider</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86924886"/>
                  </a:ext>
                </a:extLst>
              </a:tr>
              <a:tr h="189763">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PD</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Pharmacodynamics</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7281482"/>
                  </a:ext>
                </a:extLst>
              </a:tr>
              <a:tr h="189763">
                <a:tc>
                  <a:txBody>
                    <a:bodyPr/>
                    <a:lstStyle/>
                    <a:p>
                      <a:pPr rtl="0" fontAlgn="t"/>
                      <a:r>
                        <a:rPr lang="en-US" sz="800" b="0" dirty="0">
                          <a:solidFill>
                            <a:srgbClr val="000000"/>
                          </a:solidFill>
                          <a:effectLst/>
                          <a:latin typeface="Arial" panose="020B0604020202020204" pitchFamily="34" charset="0"/>
                          <a:cs typeface="Arial" panose="020B0604020202020204" pitchFamily="34" charset="0"/>
                        </a:rPr>
                        <a:t>PDC</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GB" sz="800" dirty="0">
                          <a:solidFill>
                            <a:schemeClr val="tx1"/>
                          </a:solidFill>
                        </a:rPr>
                        <a:t>Proportion of Days Covered </a:t>
                      </a:r>
                      <a:endParaRPr lang="en-US" sz="800" b="0" dirty="0">
                        <a:solidFill>
                          <a:schemeClr val="tx1"/>
                        </a:solidFill>
                        <a:effectLst/>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59436111"/>
                  </a:ext>
                </a:extLst>
              </a:tr>
              <a:tr h="189763">
                <a:tc>
                  <a:txBody>
                    <a:bodyPr/>
                    <a:lstStyle/>
                    <a:p>
                      <a:pPr rtl="0" fontAlgn="t"/>
                      <a:r>
                        <a:rPr lang="en-US" sz="800" b="0" dirty="0">
                          <a:solidFill>
                            <a:srgbClr val="000000"/>
                          </a:solidFill>
                          <a:effectLst/>
                          <a:latin typeface="Arial" panose="020B0604020202020204" pitchFamily="34" charset="0"/>
                          <a:cs typeface="Arial" panose="020B0604020202020204" pitchFamily="34" charset="0"/>
                        </a:rPr>
                        <a:t>PDFF</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Proton Density Fat Fraction</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87430309"/>
                  </a:ext>
                </a:extLst>
              </a:tr>
              <a:tr h="189763">
                <a:tc>
                  <a:txBody>
                    <a:bodyPr/>
                    <a:lstStyle/>
                    <a:p>
                      <a:pPr rtl="0" fontAlgn="t"/>
                      <a:r>
                        <a:rPr lang="en-US" sz="800" b="0" dirty="0">
                          <a:effectLst/>
                          <a:latin typeface="Arial" panose="020B0604020202020204" pitchFamily="34" charset="0"/>
                          <a:cs typeface="Arial" panose="020B0604020202020204" pitchFamily="34" charset="0"/>
                        </a:rPr>
                        <a:t>PFC</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GB" sz="800" b="0" dirty="0">
                          <a:solidFill>
                            <a:schemeClr val="tx1"/>
                          </a:solidFill>
                        </a:rPr>
                        <a:t>Prospective Food Consumption</a:t>
                      </a:r>
                      <a:endParaRPr lang="en-US" sz="800" b="0" dirty="0">
                        <a:solidFill>
                          <a:schemeClr val="tx1"/>
                        </a:solidFill>
                        <a:effectLst/>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65212065"/>
                  </a:ext>
                </a:extLst>
              </a:tr>
              <a:tr h="189763">
                <a:tc>
                  <a:txBody>
                    <a:bodyPr/>
                    <a:lstStyle/>
                    <a:p>
                      <a:pPr rtl="0" fontAlgn="t"/>
                      <a:r>
                        <a:rPr lang="en-US" sz="800" b="0" dirty="0">
                          <a:effectLst/>
                          <a:latin typeface="Arial" panose="020B0604020202020204" pitchFamily="34" charset="0"/>
                          <a:cs typeface="Arial" panose="020B0604020202020204" pitchFamily="34" charset="0"/>
                        </a:rPr>
                        <a:t>PH</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Pulmonary Hypertension</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36939349"/>
                  </a:ext>
                </a:extLst>
              </a:tr>
              <a:tr h="189763">
                <a:tc>
                  <a:txBody>
                    <a:bodyPr/>
                    <a:lstStyle/>
                    <a:p>
                      <a:pPr rtl="0" fontAlgn="t"/>
                      <a:r>
                        <a:rPr lang="en-US" sz="800" b="0" dirty="0">
                          <a:effectLst/>
                          <a:latin typeface="Arial" panose="020B0604020202020204" pitchFamily="34" charset="0"/>
                          <a:cs typeface="Arial" panose="020B0604020202020204" pitchFamily="34" charset="0"/>
                        </a:rPr>
                        <a:t>PI</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Primary Investigator</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39686973"/>
                  </a:ext>
                </a:extLst>
              </a:tr>
              <a:tr h="189763">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PK</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Pharmacokinetics</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99071346"/>
                  </a:ext>
                </a:extLst>
              </a:tr>
              <a:tr h="189763">
                <a:tc>
                  <a:txBody>
                    <a:bodyPr/>
                    <a:lstStyle/>
                    <a:p>
                      <a:pPr rtl="0" fontAlgn="t"/>
                      <a:r>
                        <a:rPr lang="en-US" sz="800" b="0" dirty="0">
                          <a:solidFill>
                            <a:srgbClr val="000000"/>
                          </a:solidFill>
                          <a:effectLst/>
                          <a:latin typeface="Arial" panose="020B0604020202020204" pitchFamily="34" charset="0"/>
                          <a:cs typeface="Arial" panose="020B0604020202020204" pitchFamily="34" charset="0"/>
                        </a:rPr>
                        <a:t>PBO</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Placebo</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37414449"/>
                  </a:ext>
                </a:extLst>
              </a:tr>
              <a:tr h="189763">
                <a:tc>
                  <a:txBody>
                    <a:bodyPr/>
                    <a:lstStyle/>
                    <a:p>
                      <a:pPr rtl="0" fontAlgn="t"/>
                      <a:r>
                        <a:rPr lang="en-US" sz="800" b="0" dirty="0">
                          <a:solidFill>
                            <a:srgbClr val="000000"/>
                          </a:solidFill>
                          <a:effectLst/>
                          <a:latin typeface="Arial" panose="020B0604020202020204" pitchFamily="34" charset="0"/>
                          <a:cs typeface="Arial" panose="020B0604020202020204" pitchFamily="34" charset="0"/>
                        </a:rPr>
                        <a:t>PO</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Oral Dosing</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1716353"/>
                  </a:ext>
                </a:extLst>
              </a:tr>
              <a:tr h="189763">
                <a:tc>
                  <a:txBody>
                    <a:bodyPr/>
                    <a:lstStyle/>
                    <a:p>
                      <a:pPr rtl="0" fontAlgn="t"/>
                      <a:r>
                        <a:rPr lang="en-US" sz="800" b="0" dirty="0">
                          <a:solidFill>
                            <a:srgbClr val="000000"/>
                          </a:solidFill>
                          <a:effectLst/>
                          <a:latin typeface="Arial" panose="020B0604020202020204" pitchFamily="34" charset="0"/>
                          <a:cs typeface="Arial" panose="020B0604020202020204" pitchFamily="34" charset="0"/>
                        </a:rPr>
                        <a:t>POC</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Proof of Concept</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72703716"/>
                  </a:ext>
                </a:extLst>
              </a:tr>
              <a:tr h="189763">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800" b="0" dirty="0">
                          <a:solidFill>
                            <a:srgbClr val="000000"/>
                          </a:solidFill>
                          <a:effectLst/>
                          <a:latin typeface="Arial" panose="020B0604020202020204" pitchFamily="34" charset="0"/>
                          <a:cs typeface="Arial" panose="020B0604020202020204" pitchFamily="34" charset="0"/>
                        </a:rPr>
                        <a:t>PPG</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Post Prandial Glucose </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05531021"/>
                  </a:ext>
                </a:extLst>
              </a:tr>
              <a:tr h="189763">
                <a:tc>
                  <a:txBody>
                    <a:bodyPr/>
                    <a:lstStyle/>
                    <a:p>
                      <a:pPr rtl="0" fontAlgn="t"/>
                      <a:r>
                        <a:rPr lang="en-US" sz="800" b="0" dirty="0">
                          <a:solidFill>
                            <a:srgbClr val="000000"/>
                          </a:solidFill>
                          <a:effectLst/>
                          <a:latin typeface="Arial" panose="020B0604020202020204" pitchFamily="34" charset="0"/>
                          <a:cs typeface="Arial" panose="020B0604020202020204" pitchFamily="34" charset="0"/>
                        </a:rPr>
                        <a:t>PRO</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800" b="0" dirty="0">
                          <a:solidFill>
                            <a:schemeClr val="tx1"/>
                          </a:solidFill>
                          <a:effectLst/>
                          <a:latin typeface="Arial" panose="020B0604020202020204" pitchFamily="34" charset="0"/>
                          <a:cs typeface="Arial" panose="020B0604020202020204" pitchFamily="34" charset="0"/>
                        </a:rPr>
                        <a:t>Patient Reported Outcome</a:t>
                      </a:r>
                    </a:p>
                  </a:txBody>
                  <a:tcPr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76216427"/>
                  </a:ext>
                </a:extLst>
              </a:tr>
              <a:tr h="189763">
                <a:tc>
                  <a:txBody>
                    <a:bodyPr/>
                    <a:lstStyle/>
                    <a:p>
                      <a:pPr rtl="0" fontAlgn="t"/>
                      <a:r>
                        <a:rPr lang="en-US" sz="800" b="0" dirty="0">
                          <a:solidFill>
                            <a:srgbClr val="000000"/>
                          </a:solidFill>
                          <a:effectLst/>
                          <a:latin typeface="Arial" panose="020B0604020202020204" pitchFamily="34" charset="0"/>
                          <a:cs typeface="Arial" panose="020B0604020202020204" pitchFamily="34" charset="0"/>
                        </a:rPr>
                        <a:t>PYE</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b"/>
                      <a:r>
                        <a:rPr lang="en-US" sz="800" b="0" dirty="0">
                          <a:solidFill>
                            <a:schemeClr val="tx1"/>
                          </a:solidFill>
                          <a:effectLst/>
                          <a:latin typeface="Arial" panose="020B0604020202020204" pitchFamily="34" charset="0"/>
                          <a:cs typeface="Arial" panose="020B0604020202020204" pitchFamily="34" charset="0"/>
                        </a:rPr>
                        <a:t>Patient Year Exposure</a:t>
                      </a:r>
                    </a:p>
                  </a:txBody>
                  <a:tcPr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80987920"/>
                  </a:ext>
                </a:extLst>
              </a:tr>
              <a:tr h="189763">
                <a:tc>
                  <a:txBody>
                    <a:bodyPr/>
                    <a:lstStyle/>
                    <a:p>
                      <a:pPr rtl="0" fontAlgn="t"/>
                      <a:r>
                        <a:rPr lang="en-US" sz="800" b="0" dirty="0">
                          <a:solidFill>
                            <a:srgbClr val="000000"/>
                          </a:solidFill>
                          <a:effectLst/>
                          <a:latin typeface="Arial" panose="020B0604020202020204" pitchFamily="34" charset="0"/>
                          <a:cs typeface="Arial" panose="020B0604020202020204" pitchFamily="34" charset="0"/>
                        </a:rPr>
                        <a:t>Q2W</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Every Two Weeks</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92182990"/>
                  </a:ext>
                </a:extLst>
              </a:tr>
              <a:tr h="189763">
                <a:tc>
                  <a:txBody>
                    <a:bodyPr/>
                    <a:lstStyle/>
                    <a:p>
                      <a:pPr rtl="0" fontAlgn="t"/>
                      <a:r>
                        <a:rPr lang="en-US" sz="800" b="0" dirty="0">
                          <a:solidFill>
                            <a:srgbClr val="000000"/>
                          </a:solidFill>
                          <a:effectLst/>
                          <a:latin typeface="Arial" panose="020B0604020202020204" pitchFamily="34" charset="0"/>
                          <a:cs typeface="Arial" panose="020B0604020202020204" pitchFamily="34" charset="0"/>
                        </a:rPr>
                        <a:t>Q4D</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Every Four Days</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20201909"/>
                  </a:ext>
                </a:extLst>
              </a:tr>
              <a:tr h="189763">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QD</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Once Daily</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19585375"/>
                  </a:ext>
                </a:extLst>
              </a:tr>
              <a:tr h="189763">
                <a:tc>
                  <a:txBody>
                    <a:bodyPr/>
                    <a:lstStyle/>
                    <a:p>
                      <a:pPr rtl="0" fontAlgn="t"/>
                      <a:r>
                        <a:rPr lang="en-US" sz="800" b="0" dirty="0">
                          <a:solidFill>
                            <a:srgbClr val="000000"/>
                          </a:solidFill>
                          <a:effectLst/>
                          <a:latin typeface="Arial" panose="020B0604020202020204" pitchFamily="34" charset="0"/>
                          <a:cs typeface="Arial" panose="020B0604020202020204" pitchFamily="34" charset="0"/>
                        </a:rPr>
                        <a:t>QOL</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Quality Of Life</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43698254"/>
                  </a:ext>
                </a:extLst>
              </a:tr>
              <a:tr h="182880">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QW</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Once Weekly</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08319487"/>
                  </a:ext>
                </a:extLst>
              </a:tr>
              <a:tr h="182880">
                <a:tc>
                  <a:txBody>
                    <a:bodyPr/>
                    <a:lstStyle/>
                    <a:p>
                      <a:pPr rtl="0" fontAlgn="t"/>
                      <a:r>
                        <a:rPr lang="en-US" sz="800" b="0" dirty="0">
                          <a:effectLst/>
                          <a:latin typeface="Arial" panose="020B0604020202020204" pitchFamily="34" charset="0"/>
                          <a:cs typeface="Arial" panose="020B0604020202020204" pitchFamily="34" charset="0"/>
                        </a:rPr>
                        <a:t>RA</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Renal Anemia</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08371627"/>
                  </a:ext>
                </a:extLst>
              </a:tr>
              <a:tr h="182880">
                <a:tc>
                  <a:txBody>
                    <a:bodyPr/>
                    <a:lstStyle/>
                    <a:p>
                      <a:pPr rtl="0" fontAlgn="t"/>
                      <a:r>
                        <a:rPr lang="en-US" sz="800" b="0" dirty="0">
                          <a:solidFill>
                            <a:srgbClr val="000000"/>
                          </a:solidFill>
                          <a:effectLst/>
                          <a:latin typeface="Arial" panose="020B0604020202020204" pitchFamily="34" charset="0"/>
                          <a:cs typeface="Arial" panose="020B0604020202020204" pitchFamily="34" charset="0"/>
                        </a:rPr>
                        <a:t>RAAS</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Renin-Angiotensin-Aldosterone System</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95306886"/>
                  </a:ext>
                </a:extLst>
              </a:tr>
              <a:tr h="182880">
                <a:tc>
                  <a:txBody>
                    <a:bodyPr/>
                    <a:lstStyle/>
                    <a:p>
                      <a:pPr rtl="0" fontAlgn="t"/>
                      <a:r>
                        <a:rPr lang="en-US" sz="800" b="0" dirty="0">
                          <a:solidFill>
                            <a:srgbClr val="000000"/>
                          </a:solidFill>
                          <a:effectLst/>
                          <a:latin typeface="Arial" panose="020B0604020202020204" pitchFamily="34" charset="0"/>
                          <a:cs typeface="Arial" panose="020B0604020202020204" pitchFamily="34" charset="0"/>
                        </a:rPr>
                        <a:t>RAI</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Rapid Acting Insulin</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74632243"/>
                  </a:ext>
                </a:extLst>
              </a:tr>
              <a:tr h="182880">
                <a:tc>
                  <a:txBody>
                    <a:bodyPr/>
                    <a:lstStyle/>
                    <a:p>
                      <a:pPr rtl="0" fontAlgn="t"/>
                      <a:r>
                        <a:rPr lang="en-US" sz="800" b="0" dirty="0">
                          <a:solidFill>
                            <a:srgbClr val="000000"/>
                          </a:solidFill>
                          <a:effectLst/>
                          <a:latin typeface="Arial" panose="020B0604020202020204" pitchFamily="34" charset="0"/>
                          <a:cs typeface="Arial" panose="020B0604020202020204" pitchFamily="34" charset="0"/>
                        </a:rPr>
                        <a:t>RCT</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Randomized Controlled Trial</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24268314"/>
                  </a:ext>
                </a:extLst>
              </a:tr>
            </a:tbl>
          </a:graphicData>
        </a:graphic>
      </p:graphicFrame>
      <p:graphicFrame>
        <p:nvGraphicFramePr>
          <p:cNvPr id="7" name="Table 6">
            <a:extLst>
              <a:ext uri="{FF2B5EF4-FFF2-40B4-BE49-F238E27FC236}">
                <a16:creationId xmlns:a16="http://schemas.microsoft.com/office/drawing/2014/main" id="{1E48E744-C559-C3A0-3CF8-209C7696FB2C}"/>
              </a:ext>
            </a:extLst>
          </p:cNvPr>
          <p:cNvGraphicFramePr>
            <a:graphicFrameLocks noGrp="1"/>
          </p:cNvGraphicFramePr>
          <p:nvPr/>
        </p:nvGraphicFramePr>
        <p:xfrm>
          <a:off x="8439912" y="1078992"/>
          <a:ext cx="3474720" cy="512064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tblGrid>
              <a:tr h="182880">
                <a:tc>
                  <a:txBody>
                    <a:bodyPr/>
                    <a:lstStyle/>
                    <a:p>
                      <a:pPr rtl="0" fontAlgn="t"/>
                      <a:r>
                        <a:rPr lang="en-US" sz="800" b="0" dirty="0">
                          <a:solidFill>
                            <a:srgbClr val="000000"/>
                          </a:solidFill>
                          <a:effectLst/>
                          <a:latin typeface="Arial" panose="020B0604020202020204" pitchFamily="34" charset="0"/>
                          <a:cs typeface="Arial" panose="020B0604020202020204" pitchFamily="34" charset="0"/>
                        </a:rPr>
                        <a:t>RF</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Risk Factor</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74482988"/>
                  </a:ext>
                </a:extLst>
              </a:tr>
              <a:tr h="182880">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ROA</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Route of Administration</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83516118"/>
                  </a:ext>
                </a:extLst>
              </a:tr>
              <a:tr h="182880">
                <a:tc>
                  <a:txBody>
                    <a:bodyPr/>
                    <a:lstStyle/>
                    <a:p>
                      <a:pPr rtl="0" fontAlgn="t"/>
                      <a:r>
                        <a:rPr lang="en-US" sz="800" b="0" dirty="0">
                          <a:solidFill>
                            <a:srgbClr val="000000"/>
                          </a:solidFill>
                          <a:effectLst/>
                          <a:latin typeface="Arial" panose="020B0604020202020204" pitchFamily="34" charset="0"/>
                          <a:cs typeface="Arial" panose="020B0604020202020204" pitchFamily="34" charset="0"/>
                        </a:rPr>
                        <a:t>RPF</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Renal Plasma Flow</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52644057"/>
                  </a:ext>
                </a:extLst>
              </a:tr>
              <a:tr h="182880">
                <a:tc>
                  <a:txBody>
                    <a:bodyPr/>
                    <a:lstStyle/>
                    <a:p>
                      <a:pPr rtl="0" fontAlgn="t"/>
                      <a:r>
                        <a:rPr lang="en-US" sz="800" b="0" dirty="0">
                          <a:solidFill>
                            <a:srgbClr val="000000"/>
                          </a:solidFill>
                          <a:effectLst/>
                          <a:latin typeface="Arial" panose="020B0604020202020204" pitchFamily="34" charset="0"/>
                          <a:cs typeface="Arial" panose="020B0604020202020204" pitchFamily="34" charset="0"/>
                        </a:rPr>
                        <a:t>RR</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Risk Reduction</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21974850"/>
                  </a:ext>
                </a:extLst>
              </a:tr>
              <a:tr h="182880">
                <a:tc>
                  <a:txBody>
                    <a:bodyPr/>
                    <a:lstStyle/>
                    <a:p>
                      <a:pPr rtl="0" fontAlgn="t"/>
                      <a:r>
                        <a:rPr lang="en-US" sz="800" b="0" dirty="0">
                          <a:solidFill>
                            <a:srgbClr val="000000"/>
                          </a:solidFill>
                          <a:effectLst/>
                          <a:latin typeface="Arial" panose="020B0604020202020204" pitchFamily="34" charset="0"/>
                          <a:cs typeface="Arial" panose="020B0604020202020204" pitchFamily="34" charset="0"/>
                        </a:rPr>
                        <a:t>RVR</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Renal Vascular Resistance</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42112638"/>
                  </a:ext>
                </a:extLst>
              </a:tr>
              <a:tr h="182880">
                <a:tc>
                  <a:txBody>
                    <a:bodyPr/>
                    <a:lstStyle/>
                    <a:p>
                      <a:pPr rtl="0" fontAlgn="t"/>
                      <a:r>
                        <a:rPr lang="en-US" sz="800" b="0" dirty="0">
                          <a:solidFill>
                            <a:srgbClr val="000000"/>
                          </a:solidFill>
                          <a:effectLst/>
                          <a:latin typeface="Arial" panose="020B0604020202020204" pitchFamily="34" charset="0"/>
                          <a:cs typeface="Arial" panose="020B0604020202020204" pitchFamily="34" charset="0"/>
                        </a:rPr>
                        <a:t>SA</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Single Ascending Dose</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92079483"/>
                  </a:ext>
                </a:extLst>
              </a:tr>
              <a:tr h="182880">
                <a:tc>
                  <a:txBody>
                    <a:bodyPr/>
                    <a:lstStyle/>
                    <a:p>
                      <a:pPr rtl="0" fontAlgn="t"/>
                      <a:r>
                        <a:rPr lang="en-US" sz="800" b="0" dirty="0">
                          <a:solidFill>
                            <a:srgbClr val="000000"/>
                          </a:solidFill>
                          <a:effectLst/>
                          <a:latin typeface="Arial" panose="020B0604020202020204" pitchFamily="34" charset="0"/>
                          <a:cs typeface="Arial" panose="020B0604020202020204" pitchFamily="34" charset="0"/>
                        </a:rPr>
                        <a:t>SAE</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Serious Adverse Event</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13019977"/>
                  </a:ext>
                </a:extLst>
              </a:tr>
              <a:tr h="182880">
                <a:tc>
                  <a:txBody>
                    <a:bodyPr/>
                    <a:lstStyle/>
                    <a:p>
                      <a:pPr rtl="0" fontAlgn="t"/>
                      <a:r>
                        <a:rPr lang="en-US" sz="800" b="0" dirty="0">
                          <a:solidFill>
                            <a:srgbClr val="000000"/>
                          </a:solidFill>
                          <a:effectLst/>
                          <a:latin typeface="Arial" panose="020B0604020202020204" pitchFamily="34" charset="0"/>
                          <a:cs typeface="Arial" panose="020B0604020202020204" pitchFamily="34" charset="0"/>
                        </a:rPr>
                        <a:t>SBP</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Systolic Blood Pressure</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3186539"/>
                  </a:ext>
                </a:extLst>
              </a:tr>
              <a:tr h="182880">
                <a:tc>
                  <a:txBody>
                    <a:bodyPr/>
                    <a:lstStyle/>
                    <a:p>
                      <a:pPr rtl="0" fontAlgn="t"/>
                      <a:r>
                        <a:rPr lang="en-US" sz="800" b="0" dirty="0">
                          <a:solidFill>
                            <a:srgbClr val="000000"/>
                          </a:solidFill>
                          <a:effectLst/>
                          <a:latin typeface="Arial" panose="020B0604020202020204" pitchFamily="34" charset="0"/>
                          <a:cs typeface="Arial" panose="020B0604020202020204" pitchFamily="34" charset="0"/>
                        </a:rPr>
                        <a:t>SBS</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dirty="0">
                          <a:solidFill>
                            <a:schemeClr val="tx1"/>
                          </a:solidFill>
                        </a:rPr>
                        <a:t>Short Bowel Syndrome</a:t>
                      </a:r>
                      <a:endParaRPr lang="en-US" sz="800" b="0" dirty="0">
                        <a:solidFill>
                          <a:schemeClr val="tx1"/>
                        </a:solidFill>
                        <a:effectLst/>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31544121"/>
                  </a:ext>
                </a:extLst>
              </a:tr>
              <a:tr h="182880">
                <a:tc>
                  <a:txBody>
                    <a:bodyPr/>
                    <a:lstStyle/>
                    <a:p>
                      <a:pPr rtl="0" fontAlgn="t"/>
                      <a:r>
                        <a:rPr lang="en-US" sz="800" b="0" dirty="0">
                          <a:solidFill>
                            <a:srgbClr val="000000"/>
                          </a:solidFill>
                          <a:effectLst/>
                          <a:latin typeface="Arial" panose="020B0604020202020204" pitchFamily="34" charset="0"/>
                          <a:cs typeface="Arial" panose="020B0604020202020204" pitchFamily="34" charset="0"/>
                        </a:rPr>
                        <a:t>SC</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Subcutaneous</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5009209"/>
                  </a:ext>
                </a:extLst>
              </a:tr>
              <a:tr h="182880">
                <a:tc>
                  <a:txBody>
                    <a:bodyPr/>
                    <a:lstStyle/>
                    <a:p>
                      <a:pPr rtl="0" fontAlgn="t"/>
                      <a:r>
                        <a:rPr lang="en-US" sz="800" b="0" dirty="0">
                          <a:solidFill>
                            <a:srgbClr val="000000"/>
                          </a:solidFill>
                          <a:effectLst/>
                          <a:latin typeface="Arial" panose="020B0604020202020204" pitchFamily="34" charset="0"/>
                          <a:cs typeface="Arial" panose="020B0604020202020204" pitchFamily="34" charset="0"/>
                        </a:rPr>
                        <a:t>SD</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Single Dose</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40130423"/>
                  </a:ext>
                </a:extLst>
              </a:tr>
              <a:tr h="182880">
                <a:tc>
                  <a:txBody>
                    <a:bodyPr/>
                    <a:lstStyle/>
                    <a:p>
                      <a:pPr rtl="0" fontAlgn="t"/>
                      <a:r>
                        <a:rPr lang="en-US" sz="800" b="0" dirty="0">
                          <a:effectLst/>
                          <a:latin typeface="Arial" panose="020B0604020202020204" pitchFamily="34" charset="0"/>
                          <a:cs typeface="Arial" panose="020B0604020202020204" pitchFamily="34" charset="0"/>
                        </a:rPr>
                        <a:t>sGC</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Soluble Guanylate Cyclase</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75796888"/>
                  </a:ext>
                </a:extLst>
              </a:tr>
              <a:tr h="182880">
                <a:tc>
                  <a:txBody>
                    <a:bodyPr/>
                    <a:lstStyle/>
                    <a:p>
                      <a:pPr rtl="0" fontAlgn="t"/>
                      <a:r>
                        <a:rPr lang="en-US" sz="800" b="0" dirty="0">
                          <a:effectLst/>
                          <a:latin typeface="Arial" panose="020B0604020202020204" pitchFamily="34" charset="0"/>
                          <a:cs typeface="Arial" panose="020B0604020202020204" pitchFamily="34" charset="0"/>
                        </a:rPr>
                        <a:t>SGLT-2</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GB" sz="800" b="0" i="0" kern="1200" dirty="0">
                          <a:solidFill>
                            <a:schemeClr val="tx1"/>
                          </a:solidFill>
                          <a:effectLst/>
                          <a:latin typeface="+mn-lt"/>
                          <a:ea typeface="+mn-ea"/>
                          <a:cs typeface="+mn-cs"/>
                        </a:rPr>
                        <a:t>Sodium-glucose cotransporter-2</a:t>
                      </a:r>
                      <a:endParaRPr lang="en-US" sz="800" b="0" dirty="0">
                        <a:solidFill>
                          <a:schemeClr val="tx1"/>
                        </a:solidFill>
                        <a:effectLst/>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4557072"/>
                  </a:ext>
                </a:extLst>
              </a:tr>
              <a:tr h="182880">
                <a:tc>
                  <a:txBody>
                    <a:bodyPr/>
                    <a:lstStyle/>
                    <a:p>
                      <a:pPr rtl="0" fontAlgn="t"/>
                      <a:r>
                        <a:rPr lang="en-US" sz="800" b="0" dirty="0">
                          <a:effectLst/>
                          <a:latin typeface="Arial" panose="020B0604020202020204" pitchFamily="34" charset="0"/>
                          <a:cs typeface="Arial" panose="020B0604020202020204" pitchFamily="34" charset="0"/>
                        </a:rPr>
                        <a:t>SHE</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Severe Hyperglycemic Event</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2447960"/>
                  </a:ext>
                </a:extLst>
              </a:tr>
              <a:tr h="182880">
                <a:tc>
                  <a:txBody>
                    <a:bodyPr/>
                    <a:lstStyle/>
                    <a:p>
                      <a:pPr rtl="0" fontAlgn="t"/>
                      <a:r>
                        <a:rPr lang="en-US" sz="800" b="0" dirty="0">
                          <a:solidFill>
                            <a:schemeClr val="tx1">
                              <a:lumMod val="75000"/>
                              <a:lumOff val="25000"/>
                            </a:schemeClr>
                          </a:solidFill>
                          <a:effectLst/>
                          <a:latin typeface="Arial" panose="020B0604020202020204" pitchFamily="34" charset="0"/>
                          <a:cs typeface="Arial" panose="020B0604020202020204" pitchFamily="34" charset="0"/>
                        </a:rPr>
                        <a:t>SHPT</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dirty="0">
                          <a:solidFill>
                            <a:schemeClr val="tx1">
                              <a:lumMod val="75000"/>
                              <a:lumOff val="25000"/>
                            </a:schemeClr>
                          </a:solidFill>
                          <a:effectLst/>
                          <a:latin typeface="Arial" panose="020B0604020202020204" pitchFamily="34" charset="0"/>
                          <a:cs typeface="Arial" panose="020B0604020202020204" pitchFamily="34" charset="0"/>
                        </a:rPr>
                        <a:t>Secondary Hyperparathyroidism</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73010246"/>
                  </a:ext>
                </a:extLst>
              </a:tr>
              <a:tr h="182880">
                <a:tc>
                  <a:txBody>
                    <a:bodyPr/>
                    <a:lstStyle/>
                    <a:p>
                      <a:pPr rtl="0" fontAlgn="t"/>
                      <a:r>
                        <a:rPr lang="en-US" sz="800" b="0" dirty="0">
                          <a:solidFill>
                            <a:schemeClr val="tx1">
                              <a:lumMod val="75000"/>
                              <a:lumOff val="25000"/>
                            </a:schemeClr>
                          </a:solidFill>
                          <a:effectLst/>
                          <a:latin typeface="Arial" panose="020B0604020202020204" pitchFamily="34" charset="0"/>
                          <a:cs typeface="Arial" panose="020B0604020202020204" pitchFamily="34" charset="0"/>
                        </a:rPr>
                        <a:t>SMBG</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dirty="0">
                          <a:solidFill>
                            <a:schemeClr val="tx1">
                              <a:lumMod val="75000"/>
                              <a:lumOff val="25000"/>
                            </a:schemeClr>
                          </a:solidFill>
                          <a:effectLst/>
                          <a:latin typeface="Arial" panose="020B0604020202020204" pitchFamily="34" charset="0"/>
                          <a:cs typeface="Arial" panose="020B0604020202020204" pitchFamily="34" charset="0"/>
                        </a:rPr>
                        <a:t>Self-Measured Blood Glucose</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26734605"/>
                  </a:ext>
                </a:extLst>
              </a:tr>
              <a:tr h="182880">
                <a:tc>
                  <a:txBody>
                    <a:bodyPr/>
                    <a:lstStyle/>
                    <a:p>
                      <a:pPr rtl="0" fontAlgn="t"/>
                      <a:r>
                        <a:rPr lang="en-US" sz="800" b="0" dirty="0">
                          <a:solidFill>
                            <a:schemeClr val="tx1">
                              <a:lumMod val="75000"/>
                              <a:lumOff val="25000"/>
                            </a:schemeClr>
                          </a:solidFill>
                          <a:effectLst/>
                          <a:latin typeface="Arial" panose="020B0604020202020204" pitchFamily="34" charset="0"/>
                          <a:cs typeface="Arial" panose="020B0604020202020204" pitchFamily="34" charset="0"/>
                        </a:rPr>
                        <a:t>SMPG</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dirty="0">
                          <a:solidFill>
                            <a:schemeClr val="tx1">
                              <a:lumMod val="75000"/>
                              <a:lumOff val="25000"/>
                            </a:schemeClr>
                          </a:solidFill>
                          <a:effectLst/>
                          <a:latin typeface="Arial" panose="020B0604020202020204" pitchFamily="34" charset="0"/>
                          <a:cs typeface="Arial" panose="020B0604020202020204" pitchFamily="34" charset="0"/>
                        </a:rPr>
                        <a:t>Self-Measured Plasma Glucose</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321465"/>
                  </a:ext>
                </a:extLst>
              </a:tr>
              <a:tr h="182880">
                <a:tc>
                  <a:txBody>
                    <a:bodyPr/>
                    <a:lstStyle/>
                    <a:p>
                      <a:pPr rtl="0" fontAlgn="t"/>
                      <a:r>
                        <a:rPr lang="en-US" sz="800" b="0" dirty="0">
                          <a:solidFill>
                            <a:schemeClr val="tx1">
                              <a:lumMod val="75000"/>
                              <a:lumOff val="25000"/>
                            </a:schemeClr>
                          </a:solidFill>
                          <a:effectLst/>
                          <a:latin typeface="Arial" panose="020B0604020202020204" pitchFamily="34" charset="0"/>
                          <a:cs typeface="Arial" panose="020B0604020202020204" pitchFamily="34" charset="0"/>
                        </a:rPr>
                        <a:t>SNAC</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GB" sz="800" b="0" i="0" baseline="0" dirty="0">
                          <a:solidFill>
                            <a:schemeClr val="tx1">
                              <a:lumMod val="75000"/>
                              <a:lumOff val="25000"/>
                            </a:schemeClr>
                          </a:solidFill>
                        </a:rPr>
                        <a:t>Sodium N-[8-(2-hydroxybenzoyl) Amino] Caprylate</a:t>
                      </a:r>
                      <a:endParaRPr lang="en-US" sz="800" b="0" dirty="0">
                        <a:solidFill>
                          <a:schemeClr val="tx1">
                            <a:lumMod val="75000"/>
                            <a:lumOff val="25000"/>
                          </a:schemeClr>
                        </a:solidFill>
                        <a:effectLst/>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62916222"/>
                  </a:ext>
                </a:extLst>
              </a:tr>
              <a:tr h="182880">
                <a:tc>
                  <a:txBody>
                    <a:bodyPr/>
                    <a:lstStyle/>
                    <a:p>
                      <a:pPr rtl="0" fontAlgn="t"/>
                      <a:r>
                        <a:rPr lang="en-US" sz="800" b="0" dirty="0">
                          <a:solidFill>
                            <a:schemeClr val="tx1">
                              <a:lumMod val="75000"/>
                              <a:lumOff val="25000"/>
                            </a:schemeClr>
                          </a:solidFill>
                          <a:effectLst/>
                          <a:latin typeface="Arial" panose="020B0604020202020204" pitchFamily="34" charset="0"/>
                          <a:cs typeface="Arial" panose="020B0604020202020204" pitchFamily="34" charset="0"/>
                        </a:rPr>
                        <a:t>SOC</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Standard Of Care</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45632566"/>
                  </a:ext>
                </a:extLst>
              </a:tr>
              <a:tr h="182880">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SU</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Sulfonylurea</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10544906"/>
                  </a:ext>
                </a:extLst>
              </a:tr>
              <a:tr h="182880">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T1D</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Type 1 Diabetes</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53066334"/>
                  </a:ext>
                </a:extLst>
              </a:tr>
              <a:tr h="182880">
                <a:tc>
                  <a:txBody>
                    <a:bodyPr/>
                    <a:lstStyle/>
                    <a:p>
                      <a:pPr rtl="0" fontAlgn="t"/>
                      <a:r>
                        <a:rPr lang="en-US" sz="800" b="0" dirty="0">
                          <a:effectLst/>
                          <a:latin typeface="Arial" panose="020B0604020202020204" pitchFamily="34" charset="0"/>
                          <a:cs typeface="Arial" panose="020B0604020202020204" pitchFamily="34" charset="0"/>
                        </a:rPr>
                        <a:t>T2D</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Type 2 Diabetes</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61299924"/>
                  </a:ext>
                </a:extLst>
              </a:tr>
              <a:tr h="182880">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TAHR</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800" b="0" baseline="0" dirty="0">
                          <a:solidFill>
                            <a:schemeClr val="tx1"/>
                          </a:solidFill>
                          <a:effectLst/>
                          <a:latin typeface="Arial" panose="020B0604020202020204" pitchFamily="34" charset="0"/>
                          <a:cs typeface="Arial" panose="020B0604020202020204" pitchFamily="34" charset="0"/>
                        </a:rPr>
                        <a:t>Time Above High Range</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06119803"/>
                  </a:ext>
                </a:extLst>
              </a:tr>
              <a:tr h="182880">
                <a:tc>
                  <a:txBody>
                    <a:bodyPr/>
                    <a:lstStyle/>
                    <a:p>
                      <a:pPr rtl="0" fontAlgn="t"/>
                      <a:r>
                        <a:rPr lang="en-US" sz="800" b="0" dirty="0">
                          <a:effectLst/>
                          <a:latin typeface="Arial" panose="020B0604020202020204" pitchFamily="34" charset="0"/>
                          <a:cs typeface="Arial" panose="020B0604020202020204" pitchFamily="34" charset="0"/>
                        </a:rPr>
                        <a:t>TAR</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Time Above Range</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11882033"/>
                  </a:ext>
                </a:extLst>
              </a:tr>
            </a:tbl>
          </a:graphicData>
        </a:graphic>
      </p:graphicFrame>
      <p:sp>
        <p:nvSpPr>
          <p:cNvPr id="2" name="TextBox 1">
            <a:extLst>
              <a:ext uri="{FF2B5EF4-FFF2-40B4-BE49-F238E27FC236}">
                <a16:creationId xmlns:a16="http://schemas.microsoft.com/office/drawing/2014/main" id="{C01BC388-1A74-671C-37FE-2440ECC98E52}"/>
              </a:ext>
            </a:extLst>
          </p:cNvPr>
          <p:cNvSpPr txBox="1"/>
          <p:nvPr/>
        </p:nvSpPr>
        <p:spPr>
          <a:xfrm>
            <a:off x="11034800" y="6062990"/>
            <a:ext cx="777777" cy="261610"/>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prstClr val="black"/>
                </a:solidFill>
                <a:effectLst/>
                <a:uLnTx/>
                <a:uFillTx/>
                <a:latin typeface="Arial" panose="020B0604020202020204"/>
                <a:ea typeface="+mn-ea"/>
                <a:cs typeface="+mn-cs"/>
              </a:rPr>
              <a:t>Continued</a:t>
            </a:r>
          </a:p>
        </p:txBody>
      </p:sp>
    </p:spTree>
    <p:extLst>
      <p:ext uri="{BB962C8B-B14F-4D97-AF65-F5344CB8AC3E}">
        <p14:creationId xmlns:p14="http://schemas.microsoft.com/office/powerpoint/2010/main" val="34659725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D8FD69F-50C8-43EE-8D01-2BC9031B184A}"/>
              </a:ext>
            </a:extLst>
          </p:cNvPr>
          <p:cNvSpPr>
            <a:spLocks noGrp="1"/>
          </p:cNvSpPr>
          <p:nvPr>
            <p:ph type="ctrTitle"/>
          </p:nvPr>
        </p:nvSpPr>
        <p:spPr/>
        <p:txBody>
          <a:bodyPr/>
          <a:lstStyle/>
          <a:p>
            <a:r>
              <a:rPr lang="en-US" dirty="0"/>
              <a:t>Glossary of Acronyms (4 of 4)</a:t>
            </a:r>
          </a:p>
        </p:txBody>
      </p:sp>
      <p:sp>
        <p:nvSpPr>
          <p:cNvPr id="5" name="Slide Number Placeholder 4">
            <a:extLst>
              <a:ext uri="{FF2B5EF4-FFF2-40B4-BE49-F238E27FC236}">
                <a16:creationId xmlns:a16="http://schemas.microsoft.com/office/drawing/2014/main" id="{1C185E02-AF43-4C24-B101-596A3E143625}"/>
              </a:ext>
            </a:extLst>
          </p:cNvPr>
          <p:cNvSpPr>
            <a:spLocks noGrp="1"/>
          </p:cNvSpPr>
          <p:nvPr>
            <p:ph type="sldNum" sz="quarter" idx="4294967295"/>
          </p:nvPr>
        </p:nvSpPr>
        <p:spPr>
          <a:xfrm>
            <a:off x="0" y="6499225"/>
            <a:ext cx="2844800" cy="263525"/>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FBFF56B-79AA-8944-A812-EC67F60A84E6}" type="slidenum">
              <a:rPr kumimoji="0" lang="en-US" sz="1000" b="0" i="0" u="none" strike="noStrike" kern="1200" cap="none" spc="0" normalizeH="0" baseline="0" noProof="0" smtClean="0">
                <a:ln>
                  <a:noFill/>
                </a:ln>
                <a:solidFill>
                  <a:prstClr val="white">
                    <a:lumMod val="50000"/>
                  </a:prstClr>
                </a:solidFill>
                <a:effectLst/>
                <a:uLnTx/>
                <a:uFillTx/>
                <a:latin typeface="Arial" panose="020B0604020202020204" pitchFamily="34" charset="0"/>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114</a:t>
            </a:fld>
            <a:endParaRPr kumimoji="0" lang="en-US" sz="10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Arial" panose="020B0604020202020204" pitchFamily="34" charset="0"/>
            </a:endParaRPr>
          </a:p>
        </p:txBody>
      </p:sp>
      <p:graphicFrame>
        <p:nvGraphicFramePr>
          <p:cNvPr id="8" name="Table 7">
            <a:extLst>
              <a:ext uri="{FF2B5EF4-FFF2-40B4-BE49-F238E27FC236}">
                <a16:creationId xmlns:a16="http://schemas.microsoft.com/office/drawing/2014/main" id="{9C5DB5F3-ACBD-4C48-8D72-03CFED72E459}"/>
              </a:ext>
            </a:extLst>
          </p:cNvPr>
          <p:cNvGraphicFramePr>
            <a:graphicFrameLocks noGrp="1"/>
          </p:cNvGraphicFramePr>
          <p:nvPr/>
        </p:nvGraphicFramePr>
        <p:xfrm>
          <a:off x="384048" y="1078992"/>
          <a:ext cx="3138304" cy="4907280"/>
        </p:xfrm>
        <a:graphic>
          <a:graphicData uri="http://schemas.openxmlformats.org/drawingml/2006/table">
            <a:tbl>
              <a:tblPr firstRow="1" bandRow="1">
                <a:tableStyleId>{5C22544A-7EE6-4342-B048-85BDC9FD1C3A}</a:tableStyleId>
              </a:tblPr>
              <a:tblGrid>
                <a:gridCol w="570601">
                  <a:extLst>
                    <a:ext uri="{9D8B030D-6E8A-4147-A177-3AD203B41FA5}">
                      <a16:colId xmlns:a16="http://schemas.microsoft.com/office/drawing/2014/main" val="20000"/>
                    </a:ext>
                  </a:extLst>
                </a:gridCol>
                <a:gridCol w="2567703">
                  <a:extLst>
                    <a:ext uri="{9D8B030D-6E8A-4147-A177-3AD203B41FA5}">
                      <a16:colId xmlns:a16="http://schemas.microsoft.com/office/drawing/2014/main" val="20001"/>
                    </a:ext>
                  </a:extLst>
                </a:gridCol>
              </a:tblGrid>
              <a:tr h="182880">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TBI</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GB" sz="800" dirty="0">
                          <a:solidFill>
                            <a:schemeClr val="tx1"/>
                          </a:solidFill>
                          <a:effectLst/>
                          <a:latin typeface="+mn-lt"/>
                          <a:ea typeface="Symbol" panose="05050102010706020507" pitchFamily="18" charset="2"/>
                          <a:cs typeface="Times New Roman" panose="02020603050405020304" pitchFamily="18" charset="0"/>
                        </a:rPr>
                        <a:t>T</a:t>
                      </a:r>
                      <a:r>
                        <a:rPr lang="x-none" sz="800" dirty="0">
                          <a:solidFill>
                            <a:schemeClr val="tx1"/>
                          </a:solidFill>
                          <a:effectLst/>
                          <a:latin typeface="+mn-lt"/>
                          <a:ea typeface="Symbol" panose="05050102010706020507" pitchFamily="18" charset="2"/>
                          <a:cs typeface="Times New Roman" panose="02020603050405020304" pitchFamily="18" charset="0"/>
                        </a:rPr>
                        <a:t>oe-</a:t>
                      </a:r>
                      <a:r>
                        <a:rPr lang="en-GB" sz="800" dirty="0">
                          <a:solidFill>
                            <a:schemeClr val="tx1"/>
                          </a:solidFill>
                          <a:effectLst/>
                          <a:latin typeface="+mn-lt"/>
                          <a:ea typeface="Symbol" panose="05050102010706020507" pitchFamily="18" charset="2"/>
                          <a:cs typeface="Times New Roman" panose="02020603050405020304" pitchFamily="18" charset="0"/>
                        </a:rPr>
                        <a:t>B</a:t>
                      </a:r>
                      <a:r>
                        <a:rPr lang="x-none" sz="800" dirty="0">
                          <a:solidFill>
                            <a:schemeClr val="tx1"/>
                          </a:solidFill>
                          <a:effectLst/>
                          <a:latin typeface="+mn-lt"/>
                          <a:ea typeface="Symbol" panose="05050102010706020507" pitchFamily="18" charset="2"/>
                          <a:cs typeface="Times New Roman" panose="02020603050405020304" pitchFamily="18" charset="0"/>
                        </a:rPr>
                        <a:t>rachial </a:t>
                      </a:r>
                      <a:r>
                        <a:rPr lang="en-GB" sz="800" dirty="0">
                          <a:solidFill>
                            <a:schemeClr val="tx1"/>
                          </a:solidFill>
                          <a:effectLst/>
                          <a:latin typeface="+mn-lt"/>
                          <a:ea typeface="Symbol" panose="05050102010706020507" pitchFamily="18" charset="2"/>
                          <a:cs typeface="Times New Roman" panose="02020603050405020304" pitchFamily="18" charset="0"/>
                        </a:rPr>
                        <a:t>I</a:t>
                      </a:r>
                      <a:r>
                        <a:rPr lang="x-none" sz="800" dirty="0">
                          <a:solidFill>
                            <a:schemeClr val="tx1"/>
                          </a:solidFill>
                          <a:effectLst/>
                          <a:latin typeface="+mn-lt"/>
                          <a:ea typeface="Symbol" panose="05050102010706020507" pitchFamily="18" charset="2"/>
                          <a:cs typeface="Times New Roman" panose="02020603050405020304" pitchFamily="18" charset="0"/>
                        </a:rPr>
                        <a:t>ndex </a:t>
                      </a:r>
                      <a:endParaRPr lang="en-US" sz="800" b="0" dirty="0">
                        <a:solidFill>
                          <a:schemeClr val="tx1"/>
                        </a:solidFill>
                        <a:effectLst/>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38561261"/>
                  </a:ext>
                </a:extLst>
              </a:tr>
              <a:tr h="182880">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TBR</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Time Below Range</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78767193"/>
                  </a:ext>
                </a:extLst>
              </a:tr>
              <a:tr h="182880">
                <a:tc>
                  <a:txBody>
                    <a:bodyPr/>
                    <a:lstStyle/>
                    <a:p>
                      <a:pPr rtl="0" fontAlgn="t"/>
                      <a:r>
                        <a:rPr lang="en-US" sz="800" b="0" dirty="0">
                          <a:effectLst/>
                          <a:latin typeface="Arial" panose="020B0604020202020204" pitchFamily="34" charset="0"/>
                          <a:cs typeface="Arial" panose="020B0604020202020204" pitchFamily="34" charset="0"/>
                        </a:rPr>
                        <a:t>TC</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Total Cholesterol</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19958966"/>
                  </a:ext>
                </a:extLst>
              </a:tr>
              <a:tr h="182880">
                <a:tc>
                  <a:txBody>
                    <a:bodyPr/>
                    <a:lstStyle/>
                    <a:p>
                      <a:pPr rtl="0" fontAlgn="t"/>
                      <a:r>
                        <a:rPr lang="en-US" sz="800" b="0" dirty="0">
                          <a:effectLst/>
                          <a:latin typeface="Arial" panose="020B0604020202020204" pitchFamily="34" charset="0"/>
                          <a:cs typeface="Arial" panose="020B0604020202020204" pitchFamily="34" charset="0"/>
                        </a:rPr>
                        <a:t>TDI</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Total Daily Insulin</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77771644"/>
                  </a:ext>
                </a:extLst>
              </a:tr>
              <a:tr h="182880">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TEAE</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Treatment Emergent Adverse Event</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62642166"/>
                  </a:ext>
                </a:extLst>
              </a:tr>
              <a:tr h="182880">
                <a:tc>
                  <a:txBody>
                    <a:bodyPr/>
                    <a:lstStyle/>
                    <a:p>
                      <a:pPr rtl="0" fontAlgn="t"/>
                      <a:r>
                        <a:rPr lang="en-US" sz="800" b="0" dirty="0">
                          <a:effectLst/>
                          <a:latin typeface="Arial" panose="020B0604020202020204" pitchFamily="34" charset="0"/>
                          <a:cs typeface="Arial" panose="020B0604020202020204" pitchFamily="34" charset="0"/>
                        </a:rPr>
                        <a:t>TESAE</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Treatment Emergent Serious Adverse Event</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63104748"/>
                  </a:ext>
                </a:extLst>
              </a:tr>
              <a:tr h="182880">
                <a:tc>
                  <a:txBody>
                    <a:bodyPr/>
                    <a:lstStyle/>
                    <a:p>
                      <a:pPr rtl="0" fontAlgn="t"/>
                      <a:r>
                        <a:rPr lang="en-US" sz="800" b="0" dirty="0">
                          <a:effectLst/>
                          <a:latin typeface="Arial" panose="020B0604020202020204" pitchFamily="34" charset="0"/>
                          <a:cs typeface="Arial" panose="020B0604020202020204" pitchFamily="34" charset="0"/>
                        </a:rPr>
                        <a:t>TG</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Triglyceride</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3635908"/>
                  </a:ext>
                </a:extLst>
              </a:tr>
              <a:tr h="182880">
                <a:tc>
                  <a:txBody>
                    <a:bodyPr/>
                    <a:lstStyle/>
                    <a:p>
                      <a:pPr rtl="0" fontAlgn="t"/>
                      <a:r>
                        <a:rPr lang="en-US" sz="800" b="0" dirty="0">
                          <a:effectLst/>
                          <a:latin typeface="Arial" panose="020B0604020202020204" pitchFamily="34" charset="0"/>
                          <a:cs typeface="Arial" panose="020B0604020202020204" pitchFamily="34" charset="0"/>
                        </a:rPr>
                        <a:t>TGF</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Transforming Growth Factor</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1522531"/>
                  </a:ext>
                </a:extLst>
              </a:tr>
              <a:tr h="182880">
                <a:tc>
                  <a:txBody>
                    <a:bodyPr/>
                    <a:lstStyle/>
                    <a:p>
                      <a:pPr rtl="0" fontAlgn="t"/>
                      <a:r>
                        <a:rPr lang="en-US" sz="800" b="0" dirty="0">
                          <a:effectLst/>
                          <a:latin typeface="Arial" panose="020B0604020202020204" pitchFamily="34" charset="0"/>
                          <a:cs typeface="Arial" panose="020B0604020202020204" pitchFamily="34" charset="0"/>
                        </a:rPr>
                        <a:t>TIA</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dirty="0">
                          <a:solidFill>
                            <a:schemeClr val="tx1"/>
                          </a:solidFill>
                          <a:effectLst/>
                          <a:latin typeface="Arial" panose="020B0604020202020204" pitchFamily="34" charset="0"/>
                          <a:cs typeface="Arial" panose="020B0604020202020204" pitchFamily="34" charset="0"/>
                        </a:rPr>
                        <a:t>Transient Ischemic Attack</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05835315"/>
                  </a:ext>
                </a:extLst>
              </a:tr>
              <a:tr h="182880">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TIR</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Time In Range</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16677407"/>
                  </a:ext>
                </a:extLst>
              </a:tr>
              <a:tr h="182880">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TITR</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800" b="0" baseline="0" dirty="0">
                          <a:solidFill>
                            <a:schemeClr val="tx1"/>
                          </a:solidFill>
                          <a:effectLst/>
                          <a:latin typeface="Arial" panose="020B0604020202020204" pitchFamily="34" charset="0"/>
                          <a:cs typeface="Arial" panose="020B0604020202020204" pitchFamily="34" charset="0"/>
                        </a:rPr>
                        <a:t>Time In Tight Range</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91247482"/>
                  </a:ext>
                </a:extLst>
              </a:tr>
              <a:tr h="182880">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TSAT</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Transferrin Saturation</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57740729"/>
                  </a:ext>
                </a:extLst>
              </a:tr>
              <a:tr h="182880">
                <a:tc>
                  <a:txBody>
                    <a:bodyPr/>
                    <a:lstStyle/>
                    <a:p>
                      <a:pPr rtl="0" fontAlgn="t"/>
                      <a:r>
                        <a:rPr lang="en-US" sz="800" b="0" baseline="0" dirty="0">
                          <a:effectLst/>
                          <a:latin typeface="Arial" panose="020B0604020202020204" pitchFamily="34" charset="0"/>
                          <a:cs typeface="Arial" panose="020B0604020202020204" pitchFamily="34" charset="0"/>
                        </a:rPr>
                        <a:t>Tx</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Treatment</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20064667"/>
                  </a:ext>
                </a:extLst>
              </a:tr>
              <a:tr h="182880">
                <a:tc>
                  <a:txBody>
                    <a:bodyPr/>
                    <a:lstStyle/>
                    <a:p>
                      <a:pPr rtl="0" fontAlgn="t"/>
                      <a:r>
                        <a:rPr lang="en-US" sz="800" b="0" baseline="0" dirty="0">
                          <a:effectLst/>
                          <a:latin typeface="Arial" panose="020B0604020202020204" pitchFamily="34" charset="0"/>
                          <a:cs typeface="Arial" panose="020B0604020202020204" pitchFamily="34" charset="0"/>
                        </a:rPr>
                        <a:t>UA</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Unstable Angina</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57214825"/>
                  </a:ext>
                </a:extLst>
              </a:tr>
              <a:tr h="182880">
                <a:tc>
                  <a:txBody>
                    <a:bodyPr/>
                    <a:lstStyle/>
                    <a:p>
                      <a:pPr rtl="0" fontAlgn="t"/>
                      <a:r>
                        <a:rPr lang="en-US" sz="800" b="0" baseline="0" dirty="0">
                          <a:effectLst/>
                          <a:latin typeface="Arial" panose="020B0604020202020204" pitchFamily="34" charset="0"/>
                          <a:cs typeface="Arial" panose="020B0604020202020204" pitchFamily="34" charset="0"/>
                        </a:rPr>
                        <a:t>UACR</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Urinary Albumin to Serum Creatinine Ratio</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88955207"/>
                  </a:ext>
                </a:extLst>
              </a:tr>
              <a:tr h="182880">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ULN</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Upper Limit of Normal</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82650820"/>
                  </a:ext>
                </a:extLst>
              </a:tr>
              <a:tr h="182880">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UPCR</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Urinary Protein to Creatine Ratio</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95707098"/>
                  </a:ext>
                </a:extLst>
              </a:tr>
              <a:tr h="182880">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USRDS</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United States Renal Data System</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63687855"/>
                  </a:ext>
                </a:extLst>
              </a:tr>
              <a:tr h="182880">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UTI</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Urinary Tract Infection</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06682006"/>
                  </a:ext>
                </a:extLst>
              </a:tr>
              <a:tr h="182880">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VAS</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Visual Analog Scale</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97946636"/>
                  </a:ext>
                </a:extLst>
              </a:tr>
              <a:tr h="182880">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VLDL</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Very Low-Density Lipoprotein</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64667464"/>
                  </a:ext>
                </a:extLst>
              </a:tr>
              <a:tr h="182880">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WC</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Waist Circumference</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46465292"/>
                  </a:ext>
                </a:extLst>
              </a:tr>
              <a:tr h="182880">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WT</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r>
                        <a:rPr lang="en-US" sz="800" b="0" baseline="0" dirty="0">
                          <a:solidFill>
                            <a:schemeClr val="tx1"/>
                          </a:solidFill>
                          <a:effectLst/>
                          <a:latin typeface="Arial" panose="020B0604020202020204" pitchFamily="34" charset="0"/>
                          <a:cs typeface="Arial" panose="020B0604020202020204" pitchFamily="34" charset="0"/>
                        </a:rPr>
                        <a:t>Wild Type</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26491122"/>
                  </a:ext>
                </a:extLst>
              </a:tr>
            </a:tbl>
          </a:graphicData>
        </a:graphic>
      </p:graphicFrame>
      <p:graphicFrame>
        <p:nvGraphicFramePr>
          <p:cNvPr id="6" name="Table 5">
            <a:extLst>
              <a:ext uri="{FF2B5EF4-FFF2-40B4-BE49-F238E27FC236}">
                <a16:creationId xmlns:a16="http://schemas.microsoft.com/office/drawing/2014/main" id="{CFF94651-AEBB-FDB3-C759-F05A6F97E0DB}"/>
              </a:ext>
            </a:extLst>
          </p:cNvPr>
          <p:cNvGraphicFramePr>
            <a:graphicFrameLocks noGrp="1"/>
          </p:cNvGraphicFramePr>
          <p:nvPr/>
        </p:nvGraphicFramePr>
        <p:xfrm>
          <a:off x="4407408" y="1078992"/>
          <a:ext cx="3474720" cy="512064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tblGrid>
              <a:tr h="182880">
                <a:tc>
                  <a:txBody>
                    <a:bodyPr/>
                    <a:lstStyle/>
                    <a:p>
                      <a:pPr rtl="0" fontAlgn="t"/>
                      <a:endParaRPr lang="en-US" sz="800" b="0" dirty="0">
                        <a:solidFill>
                          <a:schemeClr val="tx1"/>
                        </a:solidFill>
                        <a:effectLst/>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endParaRPr lang="en-US" sz="800" b="0" dirty="0">
                        <a:solidFill>
                          <a:schemeClr val="tx1"/>
                        </a:solidFill>
                        <a:effectLst/>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27703343"/>
                  </a:ext>
                </a:extLst>
              </a:tr>
              <a:tr h="182880">
                <a:tc>
                  <a:txBody>
                    <a:bodyPr/>
                    <a:lstStyle/>
                    <a:p>
                      <a:pPr rtl="0" fontAlgn="t"/>
                      <a:endParaRPr lang="en-US" sz="800" b="0" dirty="0">
                        <a:solidFill>
                          <a:srgbClr val="000000"/>
                        </a:solidFill>
                        <a:effectLst/>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endParaRPr lang="en-US" sz="800" b="0" dirty="0">
                        <a:solidFill>
                          <a:schemeClr val="tx1"/>
                        </a:solidFill>
                        <a:effectLst/>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96579826"/>
                  </a:ext>
                </a:extLst>
              </a:tr>
              <a:tr h="182880">
                <a:tc>
                  <a:txBody>
                    <a:bodyPr/>
                    <a:lstStyle/>
                    <a:p>
                      <a:pPr rtl="0" fontAlgn="t"/>
                      <a:endParaRPr lang="en-US" sz="800" b="0" dirty="0">
                        <a:solidFill>
                          <a:srgbClr val="000000"/>
                        </a:solidFill>
                        <a:effectLst/>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endParaRPr lang="en-US" sz="800" b="0" dirty="0">
                        <a:solidFill>
                          <a:schemeClr val="tx1"/>
                        </a:solidFill>
                        <a:effectLst/>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13800640"/>
                  </a:ext>
                </a:extLst>
              </a:tr>
              <a:tr h="182880">
                <a:tc>
                  <a:txBody>
                    <a:bodyPr/>
                    <a:lstStyle/>
                    <a:p>
                      <a:pPr rtl="0" fontAlgn="t"/>
                      <a:endParaRPr lang="en-US" sz="800" b="0" dirty="0">
                        <a:solidFill>
                          <a:srgbClr val="000000"/>
                        </a:solidFill>
                        <a:effectLst/>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endParaRPr lang="en-US" sz="800" b="0" dirty="0">
                        <a:solidFill>
                          <a:schemeClr val="tx1"/>
                        </a:solidFill>
                        <a:effectLst/>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13358136"/>
                  </a:ext>
                </a:extLst>
              </a:tr>
              <a:tr h="189763">
                <a:tc>
                  <a:txBody>
                    <a:bodyPr/>
                    <a:lstStyle/>
                    <a:p>
                      <a:pPr rtl="0" fontAlgn="t"/>
                      <a:endParaRPr lang="en-US" sz="800" b="0" dirty="0">
                        <a:solidFill>
                          <a:srgbClr val="000000"/>
                        </a:solidFill>
                        <a:effectLst/>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endParaRPr lang="en-US" sz="800" b="0" dirty="0">
                        <a:solidFill>
                          <a:schemeClr val="tx1"/>
                        </a:solidFill>
                        <a:effectLst/>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43698254"/>
                  </a:ext>
                </a:extLst>
              </a:tr>
              <a:tr h="207420">
                <a:tc>
                  <a:txBody>
                    <a:bodyPr/>
                    <a:lstStyle/>
                    <a:p>
                      <a:pPr rtl="0" fontAlgn="t"/>
                      <a:endParaRPr lang="en-US" sz="800" b="0" dirty="0">
                        <a:solidFill>
                          <a:srgbClr val="000000"/>
                        </a:solidFill>
                        <a:effectLst/>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endParaRPr lang="en-US" sz="800" b="0" dirty="0">
                        <a:solidFill>
                          <a:schemeClr val="tx1"/>
                        </a:solidFill>
                        <a:effectLst/>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08319487"/>
                  </a:ext>
                </a:extLst>
              </a:tr>
              <a:tr h="182880">
                <a:tc>
                  <a:txBody>
                    <a:bodyPr/>
                    <a:lstStyle/>
                    <a:p>
                      <a:pPr rtl="0" fontAlgn="t"/>
                      <a:endParaRPr lang="en-US" sz="800" b="0" dirty="0">
                        <a:solidFill>
                          <a:srgbClr val="000000"/>
                        </a:solidFill>
                        <a:effectLst/>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endParaRPr lang="en-US" sz="800" b="0" dirty="0">
                        <a:solidFill>
                          <a:schemeClr val="tx1"/>
                        </a:solidFill>
                        <a:effectLst/>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08371627"/>
                  </a:ext>
                </a:extLst>
              </a:tr>
              <a:tr h="182880">
                <a:tc>
                  <a:txBody>
                    <a:bodyPr/>
                    <a:lstStyle/>
                    <a:p>
                      <a:pPr rtl="0" fontAlgn="t"/>
                      <a:endParaRPr lang="en-US" sz="800" b="0" dirty="0">
                        <a:solidFill>
                          <a:srgbClr val="000000"/>
                        </a:solidFill>
                        <a:effectLst/>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endParaRPr lang="en-US" sz="800" b="0" dirty="0">
                        <a:solidFill>
                          <a:schemeClr val="tx1"/>
                        </a:solidFill>
                        <a:effectLst/>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95306886"/>
                  </a:ext>
                </a:extLst>
              </a:tr>
              <a:tr h="182880">
                <a:tc>
                  <a:txBody>
                    <a:bodyPr/>
                    <a:lstStyle/>
                    <a:p>
                      <a:pPr rtl="0" fontAlgn="t"/>
                      <a:endParaRPr lang="en-US" sz="800" b="0" dirty="0">
                        <a:solidFill>
                          <a:srgbClr val="000000"/>
                        </a:solidFill>
                        <a:effectLst/>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endParaRPr lang="en-US" sz="800" b="0" dirty="0">
                        <a:solidFill>
                          <a:schemeClr val="tx1"/>
                        </a:solidFill>
                        <a:effectLst/>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74632243"/>
                  </a:ext>
                </a:extLst>
              </a:tr>
              <a:tr h="182880">
                <a:tc>
                  <a:txBody>
                    <a:bodyPr/>
                    <a:lstStyle/>
                    <a:p>
                      <a:pPr rtl="0" fontAlgn="t"/>
                      <a:endParaRPr lang="en-US" sz="800" b="0" dirty="0">
                        <a:solidFill>
                          <a:srgbClr val="000000"/>
                        </a:solidFill>
                        <a:effectLst/>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endParaRPr lang="en-US" sz="800" b="0" dirty="0">
                        <a:solidFill>
                          <a:schemeClr val="tx1"/>
                        </a:solidFill>
                        <a:effectLst/>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24268314"/>
                  </a:ext>
                </a:extLst>
              </a:tr>
              <a:tr h="182880">
                <a:tc>
                  <a:txBody>
                    <a:bodyPr/>
                    <a:lstStyle/>
                    <a:p>
                      <a:pPr rtl="0" fontAlgn="t"/>
                      <a:endParaRPr lang="en-US" sz="800" b="0" dirty="0">
                        <a:effectLst/>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endParaRPr lang="en-US" sz="800" b="0" dirty="0">
                        <a:solidFill>
                          <a:schemeClr val="tx1"/>
                        </a:solidFill>
                        <a:effectLst/>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21907690"/>
                  </a:ext>
                </a:extLst>
              </a:tr>
              <a:tr h="182880">
                <a:tc>
                  <a:txBody>
                    <a:bodyPr/>
                    <a:lstStyle/>
                    <a:p>
                      <a:pPr rtl="0" fontAlgn="t"/>
                      <a:endParaRPr lang="en-US" sz="800" b="0" dirty="0">
                        <a:effectLst/>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endParaRPr lang="en-US" sz="800" b="0" dirty="0">
                        <a:solidFill>
                          <a:schemeClr val="tx1"/>
                        </a:solidFill>
                        <a:effectLst/>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04454375"/>
                  </a:ext>
                </a:extLst>
              </a:tr>
              <a:tr h="182880">
                <a:tc>
                  <a:txBody>
                    <a:bodyPr/>
                    <a:lstStyle/>
                    <a:p>
                      <a:pPr rtl="0" fontAlgn="t"/>
                      <a:endParaRPr lang="en-US" sz="800" b="0" dirty="0">
                        <a:effectLst/>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endParaRPr lang="en-US" sz="800" b="0" dirty="0">
                        <a:solidFill>
                          <a:schemeClr val="tx1"/>
                        </a:solidFill>
                        <a:effectLst/>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4649415"/>
                  </a:ext>
                </a:extLst>
              </a:tr>
              <a:tr h="182880">
                <a:tc>
                  <a:txBody>
                    <a:bodyPr/>
                    <a:lstStyle/>
                    <a:p>
                      <a:pPr rtl="0" fontAlgn="t"/>
                      <a:endParaRPr lang="en-US" sz="800" b="0" dirty="0">
                        <a:effectLst/>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endParaRPr lang="en-US" sz="800" b="0" dirty="0">
                        <a:solidFill>
                          <a:schemeClr val="tx1"/>
                        </a:solidFill>
                        <a:effectLst/>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05819073"/>
                  </a:ext>
                </a:extLst>
              </a:tr>
              <a:tr h="182880">
                <a:tc>
                  <a:txBody>
                    <a:bodyPr/>
                    <a:lstStyle/>
                    <a:p>
                      <a:pPr rtl="0" fontAlgn="t"/>
                      <a:endParaRPr lang="en-US" sz="800" b="0" dirty="0">
                        <a:effectLst/>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endParaRPr lang="en-US" sz="800" b="0" dirty="0">
                        <a:solidFill>
                          <a:schemeClr val="tx1"/>
                        </a:solidFill>
                        <a:effectLst/>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33218830"/>
                  </a:ext>
                </a:extLst>
              </a:tr>
              <a:tr h="182880">
                <a:tc>
                  <a:txBody>
                    <a:bodyPr/>
                    <a:lstStyle/>
                    <a:p>
                      <a:pPr rtl="0" fontAlgn="t"/>
                      <a:endParaRPr lang="en-US" sz="800" b="0" dirty="0">
                        <a:effectLst/>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endParaRPr lang="en-US" sz="800" b="0" dirty="0">
                        <a:solidFill>
                          <a:schemeClr val="tx1"/>
                        </a:solidFill>
                        <a:effectLst/>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7793677"/>
                  </a:ext>
                </a:extLst>
              </a:tr>
              <a:tr h="182880">
                <a:tc>
                  <a:txBody>
                    <a:bodyPr/>
                    <a:lstStyle/>
                    <a:p>
                      <a:pPr rtl="0" fontAlgn="t"/>
                      <a:endParaRPr lang="en-US" sz="800" b="0" dirty="0">
                        <a:effectLst/>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endParaRPr lang="en-US" sz="800" b="0" dirty="0">
                        <a:solidFill>
                          <a:schemeClr val="tx1"/>
                        </a:solidFill>
                        <a:effectLst/>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86807058"/>
                  </a:ext>
                </a:extLst>
              </a:tr>
              <a:tr h="182880">
                <a:tc>
                  <a:txBody>
                    <a:bodyPr/>
                    <a:lstStyle/>
                    <a:p>
                      <a:pPr rtl="0" fontAlgn="t"/>
                      <a:endParaRPr lang="en-US" sz="800" b="0" dirty="0">
                        <a:effectLst/>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endParaRPr lang="en-US" sz="800" b="0" dirty="0">
                        <a:solidFill>
                          <a:schemeClr val="tx1"/>
                        </a:solidFill>
                        <a:effectLst/>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07938933"/>
                  </a:ext>
                </a:extLst>
              </a:tr>
              <a:tr h="182880">
                <a:tc>
                  <a:txBody>
                    <a:bodyPr/>
                    <a:lstStyle/>
                    <a:p>
                      <a:pPr rtl="0" fontAlgn="t"/>
                      <a:endParaRPr lang="en-US" sz="800" b="0" dirty="0">
                        <a:solidFill>
                          <a:schemeClr val="tx1"/>
                        </a:solidFill>
                        <a:effectLst/>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endParaRPr lang="en-US" sz="800" b="0" dirty="0">
                        <a:solidFill>
                          <a:schemeClr val="tx1"/>
                        </a:solidFill>
                        <a:effectLst/>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7387384"/>
                  </a:ext>
                </a:extLst>
              </a:tr>
              <a:tr h="182880">
                <a:tc>
                  <a:txBody>
                    <a:bodyPr/>
                    <a:lstStyle/>
                    <a:p>
                      <a:pPr rtl="0" fontAlgn="t"/>
                      <a:endParaRPr lang="en-US" sz="800" b="0" dirty="0">
                        <a:solidFill>
                          <a:schemeClr val="tx1"/>
                        </a:solidFill>
                        <a:effectLst/>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endParaRPr lang="en-US" sz="800" b="0" dirty="0">
                        <a:solidFill>
                          <a:schemeClr val="tx1"/>
                        </a:solidFill>
                        <a:effectLst/>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4261536"/>
                  </a:ext>
                </a:extLst>
              </a:tr>
              <a:tr h="182880">
                <a:tc>
                  <a:txBody>
                    <a:bodyPr/>
                    <a:lstStyle/>
                    <a:p>
                      <a:pPr rtl="0" fontAlgn="t"/>
                      <a:endParaRPr lang="en-US" sz="800" b="0" dirty="0">
                        <a:effectLst/>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endParaRPr lang="en-US" sz="800" b="0" dirty="0">
                        <a:solidFill>
                          <a:schemeClr val="tx1"/>
                        </a:solidFill>
                        <a:effectLst/>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05560577"/>
                  </a:ext>
                </a:extLst>
              </a:tr>
              <a:tr h="182880">
                <a:tc>
                  <a:txBody>
                    <a:bodyPr/>
                    <a:lstStyle/>
                    <a:p>
                      <a:pPr rtl="0" fontAlgn="t"/>
                      <a:endParaRPr lang="en-US" sz="800" b="0" dirty="0">
                        <a:effectLst/>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endParaRPr lang="en-US" sz="800" b="0" dirty="0">
                        <a:solidFill>
                          <a:schemeClr val="tx1"/>
                        </a:solidFill>
                        <a:effectLst/>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47106599"/>
                  </a:ext>
                </a:extLst>
              </a:tr>
              <a:tr h="182880">
                <a:tc>
                  <a:txBody>
                    <a:bodyPr/>
                    <a:lstStyle/>
                    <a:p>
                      <a:pPr rtl="0" fontAlgn="t"/>
                      <a:endParaRPr lang="en-US" sz="800" b="0" dirty="0">
                        <a:solidFill>
                          <a:schemeClr val="tx1"/>
                        </a:solidFill>
                        <a:effectLst/>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endParaRPr lang="en-US" sz="800" b="0" dirty="0">
                        <a:solidFill>
                          <a:schemeClr val="tx1"/>
                        </a:solidFill>
                        <a:effectLst/>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03299190"/>
                  </a:ext>
                </a:extLst>
              </a:tr>
              <a:tr h="182880">
                <a:tc>
                  <a:txBody>
                    <a:bodyPr/>
                    <a:lstStyle/>
                    <a:p>
                      <a:pPr rtl="0" fontAlgn="t"/>
                      <a:endParaRPr lang="en-US" sz="800" b="0" dirty="0">
                        <a:effectLst/>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endParaRPr lang="en-US" sz="800" b="0" dirty="0">
                        <a:solidFill>
                          <a:schemeClr val="tx1"/>
                        </a:solidFill>
                        <a:effectLst/>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85261586"/>
                  </a:ext>
                </a:extLst>
              </a:tr>
            </a:tbl>
          </a:graphicData>
        </a:graphic>
      </p:graphicFrame>
      <p:graphicFrame>
        <p:nvGraphicFramePr>
          <p:cNvPr id="7" name="Table 6">
            <a:extLst>
              <a:ext uri="{FF2B5EF4-FFF2-40B4-BE49-F238E27FC236}">
                <a16:creationId xmlns:a16="http://schemas.microsoft.com/office/drawing/2014/main" id="{1E48E744-C559-C3A0-3CF8-209C7696FB2C}"/>
              </a:ext>
            </a:extLst>
          </p:cNvPr>
          <p:cNvGraphicFramePr>
            <a:graphicFrameLocks noGrp="1"/>
          </p:cNvGraphicFramePr>
          <p:nvPr/>
        </p:nvGraphicFramePr>
        <p:xfrm>
          <a:off x="8439912" y="1078992"/>
          <a:ext cx="3474720" cy="512064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tblGrid>
              <a:tr h="182880">
                <a:tc>
                  <a:txBody>
                    <a:bodyPr/>
                    <a:lstStyle/>
                    <a:p>
                      <a:pPr rtl="0" fontAlgn="t"/>
                      <a:endParaRPr lang="en-US" sz="800" b="0" dirty="0">
                        <a:solidFill>
                          <a:schemeClr val="tx1"/>
                        </a:solidFill>
                        <a:effectLst/>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endParaRPr lang="en-US" sz="800" b="0" dirty="0">
                        <a:solidFill>
                          <a:schemeClr val="tx1"/>
                        </a:solidFill>
                        <a:effectLst/>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75102557"/>
                  </a:ext>
                </a:extLst>
              </a:tr>
              <a:tr h="182880">
                <a:tc>
                  <a:txBody>
                    <a:bodyPr/>
                    <a:lstStyle/>
                    <a:p>
                      <a:pPr rtl="0" fontAlgn="t"/>
                      <a:endParaRPr lang="en-US" sz="800" b="0" dirty="0">
                        <a:effectLst/>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endParaRPr lang="en-US" sz="800" b="0" dirty="0">
                        <a:solidFill>
                          <a:schemeClr val="tx1"/>
                        </a:solidFill>
                        <a:effectLst/>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47398792"/>
                  </a:ext>
                </a:extLst>
              </a:tr>
              <a:tr h="182880">
                <a:tc>
                  <a:txBody>
                    <a:bodyPr/>
                    <a:lstStyle/>
                    <a:p>
                      <a:pPr rtl="0" fontAlgn="t"/>
                      <a:endParaRPr lang="en-US" sz="800" b="0" dirty="0">
                        <a:effectLst/>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endParaRPr lang="en-US" sz="800" b="0" dirty="0">
                        <a:solidFill>
                          <a:schemeClr val="tx1"/>
                        </a:solidFill>
                        <a:effectLst/>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53770723"/>
                  </a:ext>
                </a:extLst>
              </a:tr>
              <a:tr h="182880">
                <a:tc>
                  <a:txBody>
                    <a:bodyPr/>
                    <a:lstStyle/>
                    <a:p>
                      <a:pPr rtl="0" fontAlgn="t"/>
                      <a:endParaRPr lang="en-US" sz="800" b="0" dirty="0">
                        <a:effectLst/>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endParaRPr lang="en-US" sz="800" b="0" dirty="0">
                        <a:solidFill>
                          <a:schemeClr val="tx1"/>
                        </a:solidFill>
                        <a:effectLst/>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17713671"/>
                  </a:ext>
                </a:extLst>
              </a:tr>
              <a:tr h="182880">
                <a:tc>
                  <a:txBody>
                    <a:bodyPr/>
                    <a:lstStyle/>
                    <a:p>
                      <a:pPr rtl="0" fontAlgn="t"/>
                      <a:endParaRPr lang="en-US" sz="800" b="0" dirty="0">
                        <a:effectLst/>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endParaRPr lang="en-US" sz="800" b="0" dirty="0">
                        <a:solidFill>
                          <a:schemeClr val="tx1"/>
                        </a:solidFill>
                        <a:effectLst/>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45632566"/>
                  </a:ext>
                </a:extLst>
              </a:tr>
              <a:tr h="182880">
                <a:tc>
                  <a:txBody>
                    <a:bodyPr/>
                    <a:lstStyle/>
                    <a:p>
                      <a:pPr rtl="0" fontAlgn="t"/>
                      <a:endParaRPr lang="en-US" sz="800" b="0" baseline="0" dirty="0">
                        <a:solidFill>
                          <a:schemeClr val="tx1"/>
                        </a:solidFill>
                        <a:effectLst/>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endParaRPr lang="en-US" sz="800" b="0" baseline="0" dirty="0">
                        <a:solidFill>
                          <a:schemeClr val="tx1"/>
                        </a:solidFill>
                        <a:effectLst/>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10544906"/>
                  </a:ext>
                </a:extLst>
              </a:tr>
              <a:tr h="182880">
                <a:tc>
                  <a:txBody>
                    <a:bodyPr/>
                    <a:lstStyle/>
                    <a:p>
                      <a:pPr rtl="0" fontAlgn="t"/>
                      <a:endParaRPr lang="en-US" sz="800" b="0" baseline="0" dirty="0">
                        <a:solidFill>
                          <a:schemeClr val="tx1"/>
                        </a:solidFill>
                        <a:effectLst/>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endParaRPr lang="en-US" sz="800" b="0" baseline="0" dirty="0">
                        <a:solidFill>
                          <a:schemeClr val="tx1"/>
                        </a:solidFill>
                        <a:effectLst/>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53066334"/>
                  </a:ext>
                </a:extLst>
              </a:tr>
              <a:tr h="182880">
                <a:tc>
                  <a:txBody>
                    <a:bodyPr/>
                    <a:lstStyle/>
                    <a:p>
                      <a:pPr rtl="0" fontAlgn="t"/>
                      <a:endParaRPr lang="en-US" sz="800" b="0" baseline="0" dirty="0">
                        <a:solidFill>
                          <a:schemeClr val="tx1"/>
                        </a:solidFill>
                        <a:effectLst/>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endParaRPr lang="en-US" sz="800" b="0" baseline="0" dirty="0">
                        <a:solidFill>
                          <a:schemeClr val="tx1"/>
                        </a:solidFill>
                        <a:effectLst/>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61299924"/>
                  </a:ext>
                </a:extLst>
              </a:tr>
              <a:tr h="182880">
                <a:tc>
                  <a:txBody>
                    <a:bodyPr/>
                    <a:lstStyle/>
                    <a:p>
                      <a:pPr rtl="0" fontAlgn="t"/>
                      <a:endParaRPr lang="en-US" sz="800" b="0" baseline="0" dirty="0">
                        <a:effectLst/>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endParaRPr lang="en-US" sz="800" b="0" baseline="0" dirty="0">
                        <a:solidFill>
                          <a:schemeClr val="tx1"/>
                        </a:solidFill>
                        <a:effectLst/>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11882033"/>
                  </a:ext>
                </a:extLst>
              </a:tr>
              <a:tr h="182880">
                <a:tc>
                  <a:txBody>
                    <a:bodyPr/>
                    <a:lstStyle/>
                    <a:p>
                      <a:pPr rtl="0" fontAlgn="t"/>
                      <a:endParaRPr lang="en-US" sz="800" b="0" baseline="0" dirty="0">
                        <a:effectLst/>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endParaRPr lang="en-US" sz="800" b="0" baseline="0" dirty="0">
                        <a:solidFill>
                          <a:schemeClr val="tx1"/>
                        </a:solidFill>
                        <a:effectLst/>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80655025"/>
                  </a:ext>
                </a:extLst>
              </a:tr>
              <a:tr h="182880">
                <a:tc>
                  <a:txBody>
                    <a:bodyPr/>
                    <a:lstStyle/>
                    <a:p>
                      <a:pPr rtl="0" fontAlgn="t"/>
                      <a:endParaRPr lang="en-US" sz="800" b="0" baseline="0" dirty="0">
                        <a:effectLst/>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endParaRPr lang="en-US" sz="800" b="0" baseline="0" dirty="0">
                        <a:solidFill>
                          <a:schemeClr val="tx1"/>
                        </a:solidFill>
                        <a:effectLst/>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74838739"/>
                  </a:ext>
                </a:extLst>
              </a:tr>
              <a:tr h="182880">
                <a:tc>
                  <a:txBody>
                    <a:bodyPr/>
                    <a:lstStyle/>
                    <a:p>
                      <a:pPr rtl="0" fontAlgn="t"/>
                      <a:endParaRPr lang="en-US" sz="800" b="0" baseline="0" dirty="0">
                        <a:solidFill>
                          <a:schemeClr val="tx1"/>
                        </a:solidFill>
                        <a:effectLst/>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endParaRPr lang="en-US" sz="800" b="0" baseline="0" dirty="0">
                        <a:solidFill>
                          <a:schemeClr val="tx1"/>
                        </a:solidFill>
                        <a:effectLst/>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74749311"/>
                  </a:ext>
                </a:extLst>
              </a:tr>
              <a:tr h="182880">
                <a:tc>
                  <a:txBody>
                    <a:bodyPr/>
                    <a:lstStyle/>
                    <a:p>
                      <a:pPr rtl="0" fontAlgn="t"/>
                      <a:endParaRPr lang="en-US" sz="800" b="0" baseline="0" dirty="0">
                        <a:solidFill>
                          <a:schemeClr val="tx1"/>
                        </a:solidFill>
                        <a:effectLst/>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endParaRPr lang="en-US" sz="800" b="0" baseline="0" dirty="0">
                        <a:solidFill>
                          <a:schemeClr val="tx1"/>
                        </a:solidFill>
                        <a:effectLst/>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34286355"/>
                  </a:ext>
                </a:extLst>
              </a:tr>
              <a:tr h="182880">
                <a:tc>
                  <a:txBody>
                    <a:bodyPr/>
                    <a:lstStyle/>
                    <a:p>
                      <a:pPr rtl="0" fontAlgn="t"/>
                      <a:endParaRPr lang="en-US" sz="800" b="0" baseline="0" dirty="0">
                        <a:solidFill>
                          <a:schemeClr val="tx1"/>
                        </a:solidFill>
                        <a:effectLst/>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endParaRPr lang="en-US" sz="800" b="0" baseline="0" dirty="0">
                        <a:solidFill>
                          <a:schemeClr val="tx1"/>
                        </a:solidFill>
                        <a:effectLst/>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26862520"/>
                  </a:ext>
                </a:extLst>
              </a:tr>
              <a:tr h="182880">
                <a:tc>
                  <a:txBody>
                    <a:bodyPr/>
                    <a:lstStyle/>
                    <a:p>
                      <a:pPr rtl="0" fontAlgn="t"/>
                      <a:endParaRPr lang="en-US" sz="800" b="0" baseline="0" dirty="0">
                        <a:solidFill>
                          <a:schemeClr val="tx1"/>
                        </a:solidFill>
                        <a:effectLst/>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endParaRPr lang="en-US" sz="800" b="0" baseline="0" dirty="0">
                        <a:solidFill>
                          <a:schemeClr val="tx1"/>
                        </a:solidFill>
                        <a:effectLst/>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42289732"/>
                  </a:ext>
                </a:extLst>
              </a:tr>
              <a:tr h="182880">
                <a:tc>
                  <a:txBody>
                    <a:bodyPr/>
                    <a:lstStyle/>
                    <a:p>
                      <a:pPr rtl="0" fontAlgn="t"/>
                      <a:endParaRPr lang="en-US" sz="800" b="0" baseline="0" dirty="0">
                        <a:solidFill>
                          <a:schemeClr val="tx1"/>
                        </a:solidFill>
                        <a:effectLst/>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endParaRPr lang="en-US" sz="800" b="0" baseline="0" dirty="0">
                        <a:solidFill>
                          <a:schemeClr val="tx1"/>
                        </a:solidFill>
                        <a:effectLst/>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64479616"/>
                  </a:ext>
                </a:extLst>
              </a:tr>
              <a:tr h="182880">
                <a:tc>
                  <a:txBody>
                    <a:bodyPr/>
                    <a:lstStyle/>
                    <a:p>
                      <a:pPr rtl="0" fontAlgn="t"/>
                      <a:endParaRPr lang="en-US" sz="800" b="0" baseline="0" dirty="0">
                        <a:solidFill>
                          <a:schemeClr val="tx1"/>
                        </a:solidFill>
                        <a:effectLst/>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endParaRPr lang="en-US" sz="800" b="0" baseline="0" dirty="0">
                        <a:solidFill>
                          <a:schemeClr val="tx1"/>
                        </a:solidFill>
                        <a:effectLst/>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58277103"/>
                  </a:ext>
                </a:extLst>
              </a:tr>
              <a:tr h="182880">
                <a:tc>
                  <a:txBody>
                    <a:bodyPr/>
                    <a:lstStyle/>
                    <a:p>
                      <a:pPr rtl="0" fontAlgn="t"/>
                      <a:endParaRPr lang="en-US" sz="800" b="0" baseline="0" dirty="0">
                        <a:solidFill>
                          <a:schemeClr val="tx1"/>
                        </a:solidFill>
                        <a:effectLst/>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endParaRPr lang="en-US" sz="800" b="0" baseline="0" dirty="0">
                        <a:solidFill>
                          <a:schemeClr val="tx1"/>
                        </a:solidFill>
                        <a:effectLst/>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08629962"/>
                  </a:ext>
                </a:extLst>
              </a:tr>
              <a:tr h="182880">
                <a:tc>
                  <a:txBody>
                    <a:bodyPr/>
                    <a:lstStyle/>
                    <a:p>
                      <a:pPr rtl="0" fontAlgn="t"/>
                      <a:endParaRPr lang="en-US" sz="800" b="0" baseline="0" dirty="0">
                        <a:solidFill>
                          <a:schemeClr val="tx1"/>
                        </a:solidFill>
                        <a:effectLst/>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endParaRPr lang="en-US" sz="800" b="0" baseline="0" dirty="0">
                        <a:solidFill>
                          <a:schemeClr val="tx1"/>
                        </a:solidFill>
                        <a:effectLst/>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8149802"/>
                  </a:ext>
                </a:extLst>
              </a:tr>
              <a:tr h="182880">
                <a:tc>
                  <a:txBody>
                    <a:bodyPr/>
                    <a:lstStyle/>
                    <a:p>
                      <a:pPr rtl="0" fontAlgn="t"/>
                      <a:endParaRPr lang="en-US" sz="800" b="0" baseline="0" dirty="0">
                        <a:solidFill>
                          <a:schemeClr val="tx1"/>
                        </a:solidFill>
                        <a:effectLst/>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endParaRPr lang="en-US" sz="800" b="0" baseline="0" dirty="0">
                        <a:solidFill>
                          <a:schemeClr val="tx1"/>
                        </a:solidFill>
                        <a:effectLst/>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01988385"/>
                  </a:ext>
                </a:extLst>
              </a:tr>
              <a:tr h="182880">
                <a:tc>
                  <a:txBody>
                    <a:bodyPr/>
                    <a:lstStyle/>
                    <a:p>
                      <a:pPr rtl="0" fontAlgn="t"/>
                      <a:endParaRPr lang="en-US" sz="800" b="0" baseline="0" dirty="0">
                        <a:solidFill>
                          <a:schemeClr val="tx1"/>
                        </a:solidFill>
                        <a:effectLst/>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endParaRPr lang="en-US" sz="800" b="0" baseline="0" dirty="0">
                        <a:solidFill>
                          <a:schemeClr val="tx1"/>
                        </a:solidFill>
                        <a:effectLst/>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43750818"/>
                  </a:ext>
                </a:extLst>
              </a:tr>
              <a:tr h="182880">
                <a:tc>
                  <a:txBody>
                    <a:bodyPr/>
                    <a:lstStyle/>
                    <a:p>
                      <a:pPr rtl="0" fontAlgn="t"/>
                      <a:endParaRPr lang="en-US" sz="800" b="0" baseline="0" dirty="0">
                        <a:solidFill>
                          <a:schemeClr val="tx1"/>
                        </a:solidFill>
                        <a:effectLst/>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endParaRPr lang="en-US" sz="800" b="0" baseline="0" dirty="0">
                        <a:solidFill>
                          <a:schemeClr val="tx1"/>
                        </a:solidFill>
                        <a:effectLst/>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80439342"/>
                  </a:ext>
                </a:extLst>
              </a:tr>
              <a:tr h="182880">
                <a:tc>
                  <a:txBody>
                    <a:bodyPr/>
                    <a:lstStyle/>
                    <a:p>
                      <a:pPr rtl="0" fontAlgn="t"/>
                      <a:endParaRPr lang="en-US" sz="800" b="0" baseline="0" dirty="0">
                        <a:solidFill>
                          <a:schemeClr val="tx1"/>
                        </a:solidFill>
                        <a:effectLst/>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endParaRPr lang="en-US" sz="800" b="0" baseline="0" dirty="0">
                        <a:solidFill>
                          <a:schemeClr val="tx1"/>
                        </a:solidFill>
                        <a:effectLst/>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18639971"/>
                  </a:ext>
                </a:extLst>
              </a:tr>
              <a:tr h="182880">
                <a:tc>
                  <a:txBody>
                    <a:bodyPr/>
                    <a:lstStyle/>
                    <a:p>
                      <a:pPr rtl="0" fontAlgn="t"/>
                      <a:endParaRPr lang="en-US" sz="800" b="0" baseline="0" dirty="0">
                        <a:solidFill>
                          <a:schemeClr val="tx1"/>
                        </a:solidFill>
                        <a:effectLst/>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rtl="0" fontAlgn="t"/>
                      <a:endParaRPr lang="en-US" sz="800" b="0" baseline="0" dirty="0">
                        <a:solidFill>
                          <a:schemeClr val="tx1"/>
                        </a:solidFill>
                        <a:effectLst/>
                        <a:latin typeface="Arial" panose="020B0604020202020204" pitchFamily="34" charset="0"/>
                        <a:cs typeface="Arial" panose="020B0604020202020204" pitchFamily="34"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15308220"/>
                  </a:ext>
                </a:extLst>
              </a:tr>
            </a:tbl>
          </a:graphicData>
        </a:graphic>
      </p:graphicFrame>
    </p:spTree>
    <p:extLst>
      <p:ext uri="{BB962C8B-B14F-4D97-AF65-F5344CB8AC3E}">
        <p14:creationId xmlns:p14="http://schemas.microsoft.com/office/powerpoint/2010/main" val="96060193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VRGLogo_PMS187.eps">
            <a:extLst>
              <a:ext uri="{FF2B5EF4-FFF2-40B4-BE49-F238E27FC236}">
                <a16:creationId xmlns:a16="http://schemas.microsoft.com/office/drawing/2014/main" id="{7F7F62A7-9D89-3A4C-A153-E80BA16F62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68695" y="4908535"/>
            <a:ext cx="3854610" cy="1239520"/>
          </a:xfrm>
          <a:prstGeom prst="rect">
            <a:avLst/>
          </a:prstGeom>
        </p:spPr>
      </p:pic>
      <p:sp>
        <p:nvSpPr>
          <p:cNvPr id="54" name="Content Placeholder 2">
            <a:extLst>
              <a:ext uri="{FF2B5EF4-FFF2-40B4-BE49-F238E27FC236}">
                <a16:creationId xmlns:a16="http://schemas.microsoft.com/office/drawing/2014/main" id="{8CCC91DE-6A6A-2341-BFDF-169D5C49E826}"/>
              </a:ext>
            </a:extLst>
          </p:cNvPr>
          <p:cNvSpPr txBox="1">
            <a:spLocks/>
          </p:cNvSpPr>
          <p:nvPr/>
        </p:nvSpPr>
        <p:spPr>
          <a:xfrm>
            <a:off x="381000" y="1254138"/>
            <a:ext cx="11430000" cy="4351338"/>
          </a:xfrm>
        </p:spPr>
        <p:txBody>
          <a:bodyPr lIns="0" tIns="0" rIns="0" bIns="0">
            <a:normAutofit/>
          </a:bodyPr>
          <a:lstStyle>
            <a:lvl1pPr marL="0" indent="0" algn="l" rtl="0" eaLnBrk="1" fontAlgn="base" hangingPunct="1">
              <a:lnSpc>
                <a:spcPts val="1400"/>
              </a:lnSpc>
              <a:spcBef>
                <a:spcPts val="800"/>
              </a:spcBef>
              <a:spcAft>
                <a:spcPts val="800"/>
              </a:spcAft>
              <a:buFontTx/>
              <a:buNone/>
              <a:defRPr sz="1100" kern="1200" spc="20" baseline="0">
                <a:solidFill>
                  <a:schemeClr val="tx1">
                    <a:lumMod val="75000"/>
                    <a:lumOff val="25000"/>
                  </a:schemeClr>
                </a:solidFill>
                <a:latin typeface="+mn-lt"/>
                <a:ea typeface="Calibri"/>
                <a:cs typeface="Calibri"/>
              </a:defRPr>
            </a:lvl1pPr>
            <a:lvl2pPr marL="0" indent="0" algn="l" rtl="0" eaLnBrk="1" fontAlgn="base" hangingPunct="1">
              <a:lnSpc>
                <a:spcPts val="1400"/>
              </a:lnSpc>
              <a:spcBef>
                <a:spcPts val="800"/>
              </a:spcBef>
              <a:spcAft>
                <a:spcPts val="800"/>
              </a:spcAft>
              <a:buFontTx/>
              <a:buNone/>
              <a:defRPr sz="1100" kern="1200" spc="20" baseline="0">
                <a:solidFill>
                  <a:schemeClr val="tx1">
                    <a:lumMod val="75000"/>
                    <a:lumOff val="25000"/>
                  </a:schemeClr>
                </a:solidFill>
                <a:latin typeface="+mn-lt"/>
                <a:ea typeface="Calibri"/>
                <a:cs typeface="+mn-cs"/>
              </a:defRPr>
            </a:lvl2pPr>
            <a:lvl3pPr marL="0" indent="0" algn="l" rtl="0" eaLnBrk="1" fontAlgn="base" hangingPunct="1">
              <a:lnSpc>
                <a:spcPts val="1400"/>
              </a:lnSpc>
              <a:spcBef>
                <a:spcPts val="800"/>
              </a:spcBef>
              <a:spcAft>
                <a:spcPts val="800"/>
              </a:spcAft>
              <a:buFontTx/>
              <a:buNone/>
              <a:defRPr sz="1100" kern="1200" spc="20" baseline="0">
                <a:solidFill>
                  <a:schemeClr val="tx1">
                    <a:lumMod val="75000"/>
                    <a:lumOff val="25000"/>
                  </a:schemeClr>
                </a:solidFill>
                <a:latin typeface="+mn-lt"/>
                <a:ea typeface="Calibri"/>
                <a:cs typeface="+mn-cs"/>
              </a:defRPr>
            </a:lvl3pPr>
            <a:lvl4pPr marL="0" indent="0" algn="l" rtl="0" eaLnBrk="1" fontAlgn="base" hangingPunct="1">
              <a:lnSpc>
                <a:spcPts val="1400"/>
              </a:lnSpc>
              <a:spcBef>
                <a:spcPts val="800"/>
              </a:spcBef>
              <a:spcAft>
                <a:spcPts val="800"/>
              </a:spcAft>
              <a:buFontTx/>
              <a:buNone/>
              <a:defRPr sz="1100" kern="1200" spc="20" baseline="0">
                <a:solidFill>
                  <a:schemeClr val="tx1">
                    <a:lumMod val="75000"/>
                    <a:lumOff val="25000"/>
                  </a:schemeClr>
                </a:solidFill>
                <a:latin typeface="+mn-lt"/>
                <a:ea typeface="Calibri"/>
                <a:cs typeface="+mn-cs"/>
              </a:defRPr>
            </a:lvl4pPr>
            <a:lvl5pPr marL="0" indent="0" algn="l" rtl="0" eaLnBrk="1" fontAlgn="base" hangingPunct="1">
              <a:lnSpc>
                <a:spcPts val="1400"/>
              </a:lnSpc>
              <a:spcBef>
                <a:spcPts val="800"/>
              </a:spcBef>
              <a:spcAft>
                <a:spcPts val="800"/>
              </a:spcAft>
              <a:buFontTx/>
              <a:buNone/>
              <a:defRPr sz="1100" kern="1200" spc="20" baseline="0">
                <a:solidFill>
                  <a:schemeClr val="tx1">
                    <a:lumMod val="75000"/>
                    <a:lumOff val="25000"/>
                  </a:schemeClr>
                </a:solidFill>
                <a:latin typeface="+mn-lt"/>
                <a:ea typeface="Calibri"/>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ts val="1400"/>
              </a:lnSpc>
              <a:spcBef>
                <a:spcPts val="800"/>
              </a:spcBef>
              <a:spcAft>
                <a:spcPts val="800"/>
              </a:spcAft>
              <a:buClrTx/>
              <a:buSzTx/>
              <a:buFontTx/>
              <a:buNone/>
              <a:tabLst/>
              <a:defRPr/>
            </a:pPr>
            <a:r>
              <a:rPr kumimoji="0" lang="en-US" sz="1100" b="0" i="0" u="none" strike="noStrike" kern="1200" cap="none" spc="20" normalizeH="0" baseline="0" noProof="0" dirty="0">
                <a:ln>
                  <a:noFill/>
                </a:ln>
                <a:solidFill>
                  <a:prstClr val="black">
                    <a:lumMod val="75000"/>
                    <a:lumOff val="25000"/>
                  </a:prstClr>
                </a:solidFill>
                <a:effectLst/>
                <a:uLnTx/>
                <a:uFillTx/>
                <a:latin typeface="Arial" panose="020B0604020202020204"/>
                <a:cs typeface="Calibri"/>
                <a:sym typeface="Symbol"/>
              </a:rPr>
              <a:t></a:t>
            </a:r>
            <a:r>
              <a:rPr kumimoji="0" lang="en-US" sz="1100" b="0" i="0" u="none" strike="noStrike" kern="1200" cap="none" spc="20" normalizeH="0" baseline="0" noProof="0" dirty="0">
                <a:ln>
                  <a:noFill/>
                </a:ln>
                <a:solidFill>
                  <a:prstClr val="black">
                    <a:lumMod val="75000"/>
                    <a:lumOff val="25000"/>
                  </a:prstClr>
                </a:solidFill>
                <a:effectLst/>
                <a:uLnTx/>
                <a:uFillTx/>
                <a:latin typeface="Arial" panose="020B0604020202020204"/>
                <a:cs typeface="Calibri"/>
              </a:rPr>
              <a:t>2024 CardioVascular Resource Group, LLC. All rights reserved, CardioVascular Resource Group, LLC, 3647 Evergreen Drive, Palo Alto, CA 94303.</a:t>
            </a:r>
            <a:endParaRPr kumimoji="0" lang="en-GB" sz="1100" b="0" i="0" u="none" strike="noStrike" kern="1200" cap="none" spc="20" normalizeH="0" baseline="0" noProof="0" dirty="0">
              <a:ln>
                <a:noFill/>
              </a:ln>
              <a:solidFill>
                <a:prstClr val="black">
                  <a:lumMod val="75000"/>
                  <a:lumOff val="25000"/>
                </a:prstClr>
              </a:solidFill>
              <a:effectLst/>
              <a:uLnTx/>
              <a:uFillTx/>
              <a:latin typeface="Arial" panose="020B0604020202020204"/>
              <a:cs typeface="Calibri"/>
            </a:endParaRPr>
          </a:p>
          <a:p>
            <a:pPr marL="0" marR="0" lvl="0" indent="0" algn="l" defTabSz="914400" rtl="0" eaLnBrk="1" fontAlgn="base" latinLnBrk="0" hangingPunct="1">
              <a:lnSpc>
                <a:spcPts val="1400"/>
              </a:lnSpc>
              <a:spcBef>
                <a:spcPts val="800"/>
              </a:spcBef>
              <a:spcAft>
                <a:spcPts val="800"/>
              </a:spcAft>
              <a:buClrTx/>
              <a:buSzTx/>
              <a:buFontTx/>
              <a:buNone/>
              <a:tabLst/>
              <a:defRPr/>
            </a:pPr>
            <a:r>
              <a:rPr kumimoji="0" lang="en-US" sz="1100" b="0" i="0" u="none" strike="noStrike" kern="1200" cap="none" spc="20" normalizeH="0" baseline="0" noProof="0" dirty="0">
                <a:ln>
                  <a:noFill/>
                </a:ln>
                <a:solidFill>
                  <a:prstClr val="black">
                    <a:lumMod val="75000"/>
                    <a:lumOff val="25000"/>
                  </a:prstClr>
                </a:solidFill>
                <a:effectLst/>
                <a:uLnTx/>
                <a:uFillTx/>
                <a:latin typeface="Arial" panose="020B0604020202020204"/>
                <a:cs typeface="Calibri"/>
              </a:rPr>
              <a:t>No part of this publication may be stored in a database or retrieval system, without prior permission of CardioVascular Resource Group, LLC. Creation of a database in electronic or structured manual form by downloading and storing all or any part of the pages from this material is prohibited.</a:t>
            </a:r>
            <a:endParaRPr kumimoji="0" lang="en-GB" sz="1100" b="0" i="0" u="none" strike="noStrike" kern="1200" cap="none" spc="20" normalizeH="0" baseline="0" noProof="0" dirty="0">
              <a:ln>
                <a:noFill/>
              </a:ln>
              <a:solidFill>
                <a:prstClr val="black">
                  <a:lumMod val="75000"/>
                  <a:lumOff val="25000"/>
                </a:prstClr>
              </a:solidFill>
              <a:effectLst/>
              <a:uLnTx/>
              <a:uFillTx/>
              <a:latin typeface="Arial" panose="020B0604020202020204"/>
              <a:cs typeface="Calibri"/>
            </a:endParaRPr>
          </a:p>
          <a:p>
            <a:pPr marL="0" marR="0" lvl="0" indent="0" algn="l" defTabSz="914400" rtl="0" eaLnBrk="1" fontAlgn="base" latinLnBrk="0" hangingPunct="1">
              <a:lnSpc>
                <a:spcPts val="1400"/>
              </a:lnSpc>
              <a:spcBef>
                <a:spcPts val="800"/>
              </a:spcBef>
              <a:spcAft>
                <a:spcPts val="800"/>
              </a:spcAft>
              <a:buClrTx/>
              <a:buSzTx/>
              <a:buFontTx/>
              <a:buNone/>
              <a:tabLst/>
              <a:defRPr/>
            </a:pPr>
            <a:r>
              <a:rPr kumimoji="0" lang="en-US" sz="1100" b="0" i="0" u="none" strike="noStrike" kern="1200" cap="none" spc="20" normalizeH="0" baseline="0" noProof="0" dirty="0">
                <a:ln>
                  <a:noFill/>
                </a:ln>
                <a:solidFill>
                  <a:prstClr val="black">
                    <a:lumMod val="75000"/>
                    <a:lumOff val="25000"/>
                  </a:prstClr>
                </a:solidFill>
                <a:effectLst/>
                <a:uLnTx/>
                <a:uFillTx/>
                <a:latin typeface="Arial" panose="020B0604020202020204"/>
                <a:cs typeface="Calibri"/>
              </a:rPr>
              <a:t>Information contained herein is based on posters and oral presentations considered reliable but is </a:t>
            </a:r>
            <a:r>
              <a:rPr kumimoji="0" lang="en-US" sz="1100" b="0" i="0" u="none" strike="noStrike" kern="1200" cap="none" spc="20" normalizeH="0" baseline="0" noProof="0" dirty="0">
                <a:ln>
                  <a:noFill/>
                </a:ln>
                <a:effectLst/>
                <a:uLnTx/>
                <a:uFillTx/>
                <a:latin typeface="Arial" panose="020B0604020202020204"/>
                <a:cs typeface="Calibri"/>
              </a:rPr>
              <a:t>neither all-inclusive, nor guaranteed since not all material presented at </a:t>
            </a:r>
            <a:r>
              <a:rPr lang="en-GB" b="1" dirty="0"/>
              <a:t>ADA</a:t>
            </a:r>
            <a:r>
              <a:rPr lang="en-GB" sz="1100" b="1" dirty="0">
                <a:cs typeface="Calibri"/>
              </a:rPr>
              <a:t> 2024</a:t>
            </a:r>
            <a:r>
              <a:rPr kumimoji="0" lang="en-US" sz="1100" b="0" i="0" u="none" strike="noStrike" kern="1200" cap="none" spc="20" normalizeH="0" baseline="0" noProof="0" dirty="0">
                <a:ln>
                  <a:noFill/>
                </a:ln>
                <a:effectLst/>
                <a:uLnTx/>
                <a:uFillTx/>
                <a:latin typeface="Arial" panose="020B0604020202020204"/>
                <a:cs typeface="Calibri"/>
              </a:rPr>
              <a:t> will ultimately be published in peer reviewed journals. CardioVascular Resource Group, LLC hereby excludes any warranty, express or implied, as to the quality, accuracy, timeliness, completeness, performance, fitness for a particular purpose of the contents. </a:t>
            </a:r>
            <a:r>
              <a:rPr lang="en-GB" sz="1100" dirty="0">
                <a:cs typeface="Calibri"/>
              </a:rPr>
              <a:t>Any reliance you place on this conference report is therefore strictly at your own risk.</a:t>
            </a:r>
            <a:endParaRPr kumimoji="0" lang="en-GB" sz="1100" b="0" i="0" u="none" strike="noStrike" kern="1200" cap="none" spc="20" normalizeH="0" baseline="0" noProof="0" dirty="0">
              <a:ln>
                <a:noFill/>
              </a:ln>
              <a:effectLst/>
              <a:uLnTx/>
              <a:uFillTx/>
              <a:latin typeface="Arial" panose="020B0604020202020204"/>
              <a:cs typeface="Calibri"/>
            </a:endParaRPr>
          </a:p>
          <a:p>
            <a:pPr marL="0" marR="0" lvl="0" indent="0" algn="l" defTabSz="914400" rtl="0" eaLnBrk="1" fontAlgn="base" latinLnBrk="0" hangingPunct="1">
              <a:lnSpc>
                <a:spcPts val="1400"/>
              </a:lnSpc>
              <a:spcBef>
                <a:spcPts val="800"/>
              </a:spcBef>
              <a:spcAft>
                <a:spcPts val="800"/>
              </a:spcAft>
              <a:buClrTx/>
              <a:buSzTx/>
              <a:buFontTx/>
              <a:buNone/>
              <a:tabLst/>
              <a:defRPr/>
            </a:pPr>
            <a:r>
              <a:rPr kumimoji="0" lang="en-US" sz="1100" b="0" i="0" u="none" strike="noStrike" kern="1200" cap="none" spc="20" normalizeH="0" baseline="0" noProof="0" dirty="0">
                <a:ln>
                  <a:noFill/>
                </a:ln>
                <a:effectLst/>
                <a:uLnTx/>
                <a:uFillTx/>
                <a:latin typeface="Arial" panose="020B0604020202020204"/>
                <a:cs typeface="Calibri"/>
              </a:rPr>
              <a:t>Subscriber agrees that CardioVascular Resource Group owns all right, title, and interest in the proprietary method, data, analysis, and study findings contained in CVrg Conference: </a:t>
            </a:r>
            <a:r>
              <a:rPr lang="en-GB" b="1" dirty="0"/>
              <a:t>ADA </a:t>
            </a:r>
            <a:r>
              <a:rPr lang="en-GB" sz="1100" b="1" dirty="0">
                <a:cs typeface="Calibri"/>
              </a:rPr>
              <a:t>2024</a:t>
            </a:r>
            <a:r>
              <a:rPr kumimoji="0" lang="en-US" sz="1100" b="0" i="0" u="none" strike="noStrike" kern="1200" cap="none" spc="20" normalizeH="0" baseline="0" noProof="0" dirty="0">
                <a:ln>
                  <a:noFill/>
                </a:ln>
                <a:effectLst/>
                <a:uLnTx/>
                <a:uFillTx/>
                <a:latin typeface="Arial" panose="020B0604020202020204"/>
                <a:cs typeface="Calibri"/>
              </a:rPr>
              <a:t> including print and electronic formats.</a:t>
            </a:r>
            <a:endParaRPr kumimoji="0" lang="en-GB" sz="1100" b="0" i="0" u="none" strike="noStrike" kern="1200" cap="none" spc="20" normalizeH="0" baseline="0" noProof="0" dirty="0">
              <a:ln>
                <a:noFill/>
              </a:ln>
              <a:effectLst/>
              <a:uLnTx/>
              <a:uFillTx/>
              <a:latin typeface="Arial" panose="020B0604020202020204"/>
              <a:cs typeface="Calibri"/>
            </a:endParaRPr>
          </a:p>
          <a:p>
            <a:pPr marL="0" marR="0" lvl="0" indent="0" algn="l" defTabSz="914400" rtl="0" eaLnBrk="1" fontAlgn="base" latinLnBrk="0" hangingPunct="1">
              <a:lnSpc>
                <a:spcPts val="1400"/>
              </a:lnSpc>
              <a:spcBef>
                <a:spcPts val="800"/>
              </a:spcBef>
              <a:spcAft>
                <a:spcPts val="800"/>
              </a:spcAft>
              <a:buClrTx/>
              <a:buSzTx/>
              <a:buFontTx/>
              <a:buNone/>
              <a:tabLst/>
              <a:defRPr/>
            </a:pPr>
            <a:r>
              <a:rPr kumimoji="0" lang="en-US" sz="1100" b="0" i="0" u="none" strike="noStrike" kern="1200" cap="none" spc="20" normalizeH="0" baseline="0" noProof="0" dirty="0">
                <a:ln>
                  <a:noFill/>
                </a:ln>
                <a:effectLst/>
                <a:uLnTx/>
                <a:uFillTx/>
                <a:latin typeface="Arial" panose="020B0604020202020204"/>
                <a:cs typeface="Calibri"/>
              </a:rPr>
              <a:t>CardioVascular Resource Group grants subscribers a nonexclusive, nontransferable license for internal access to CVrg Conference: </a:t>
            </a:r>
            <a:r>
              <a:rPr lang="en-GB" b="1" dirty="0"/>
              <a:t>ADA</a:t>
            </a:r>
            <a:r>
              <a:rPr lang="en-GB" sz="1100" b="1" dirty="0">
                <a:cs typeface="Calibri"/>
              </a:rPr>
              <a:t> 2024</a:t>
            </a:r>
            <a:r>
              <a:rPr kumimoji="0" lang="en-US" sz="1100" b="0" i="0" u="none" strike="noStrike" kern="1200" cap="none" spc="20" normalizeH="0" baseline="0" noProof="0" dirty="0">
                <a:ln>
                  <a:noFill/>
                </a:ln>
                <a:effectLst/>
                <a:uLnTx/>
                <a:uFillTx/>
                <a:latin typeface="Arial" panose="020B0604020202020204"/>
                <a:cs typeface="Calibri"/>
              </a:rPr>
              <a:t>. Each user must be an employee of a subscriber unless CardioVascular Resource Group agrees otherwise in writing. The subscriber shall not transfer or disclose the report, or any portion thereof, in any form, to any third party (including disclosure to consultants, business partners, and government agencies) without CardioVascular Resource Group’s prior written consent.</a:t>
            </a:r>
            <a:endParaRPr kumimoji="0" lang="en-GB" sz="1100" b="0" i="0" u="none" strike="noStrike" kern="1200" cap="none" spc="20" normalizeH="0" baseline="0" noProof="0" dirty="0">
              <a:ln>
                <a:noFill/>
              </a:ln>
              <a:effectLst/>
              <a:uLnTx/>
              <a:uFillTx/>
              <a:latin typeface="Arial" panose="020B0604020202020204"/>
              <a:cs typeface="Calibri"/>
            </a:endParaRPr>
          </a:p>
          <a:p>
            <a:pPr marL="0" marR="0" lvl="0" indent="0" algn="l" defTabSz="914400" rtl="0" eaLnBrk="1" fontAlgn="base" latinLnBrk="0" hangingPunct="1">
              <a:lnSpc>
                <a:spcPts val="1400"/>
              </a:lnSpc>
              <a:spcBef>
                <a:spcPts val="800"/>
              </a:spcBef>
              <a:spcAft>
                <a:spcPts val="800"/>
              </a:spcAft>
              <a:buClrTx/>
              <a:buSzTx/>
              <a:buFontTx/>
              <a:buNone/>
              <a:tabLst/>
              <a:defRPr/>
            </a:pPr>
            <a:r>
              <a:rPr kumimoji="0" lang="en-US" sz="1100" b="0" i="0" u="none" strike="noStrike" kern="1200" cap="none" spc="20" normalizeH="0" baseline="0" noProof="0" dirty="0">
                <a:ln>
                  <a:noFill/>
                </a:ln>
                <a:effectLst/>
                <a:uLnTx/>
                <a:uFillTx/>
                <a:latin typeface="Arial" panose="020B0604020202020204"/>
                <a:cs typeface="Calibri"/>
              </a:rPr>
              <a:t>Additional licenses may be obtained by contacting CardioVascular Resource Group, LLC. at 3647 Evergreen Drive, Palo Alto, CA </a:t>
            </a:r>
            <a:r>
              <a:rPr kumimoji="0" lang="en-US" sz="1100" b="0" i="0" u="none" strike="noStrike" kern="1200" cap="none" spc="20" normalizeH="0" baseline="0" noProof="0" dirty="0">
                <a:ln>
                  <a:noFill/>
                </a:ln>
                <a:solidFill>
                  <a:prstClr val="black">
                    <a:lumMod val="75000"/>
                    <a:lumOff val="25000"/>
                  </a:prstClr>
                </a:solidFill>
                <a:effectLst/>
                <a:uLnTx/>
                <a:uFillTx/>
                <a:latin typeface="Arial" panose="020B0604020202020204"/>
                <a:cs typeface="Calibri"/>
              </a:rPr>
              <a:t>94303. Telephone: 650-856-7434.</a:t>
            </a:r>
          </a:p>
        </p:txBody>
      </p:sp>
      <p:sp>
        <p:nvSpPr>
          <p:cNvPr id="64" name="TextBox 63">
            <a:extLst>
              <a:ext uri="{FF2B5EF4-FFF2-40B4-BE49-F238E27FC236}">
                <a16:creationId xmlns:a16="http://schemas.microsoft.com/office/drawing/2014/main" id="{2ED473FF-6427-1143-BBD2-8D30A076CEC8}"/>
              </a:ext>
            </a:extLst>
          </p:cNvPr>
          <p:cNvSpPr txBox="1"/>
          <p:nvPr/>
        </p:nvSpPr>
        <p:spPr>
          <a:xfrm>
            <a:off x="5948516" y="167148"/>
            <a:ext cx="18473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19" name="Title 18">
            <a:extLst>
              <a:ext uri="{FF2B5EF4-FFF2-40B4-BE49-F238E27FC236}">
                <a16:creationId xmlns:a16="http://schemas.microsoft.com/office/drawing/2014/main" id="{6F5B271B-1696-4815-A5E5-7A2AE60538B5}"/>
              </a:ext>
            </a:extLst>
          </p:cNvPr>
          <p:cNvSpPr>
            <a:spLocks noGrp="1"/>
          </p:cNvSpPr>
          <p:nvPr>
            <p:ph type="title" idx="4294967295"/>
          </p:nvPr>
        </p:nvSpPr>
        <p:spPr>
          <a:xfrm>
            <a:off x="0" y="6061075"/>
            <a:ext cx="3686175" cy="565150"/>
          </a:xfrm>
          <a:prstGeom prst="rect">
            <a:avLst/>
          </a:prstGeom>
        </p:spPr>
        <p:txBody>
          <a:bodyPr/>
          <a:lstStyle/>
          <a:p>
            <a:r>
              <a:rPr lang="en-US" sz="800" dirty="0">
                <a:solidFill>
                  <a:srgbClr val="C5E3F5"/>
                </a:solidFill>
              </a:rPr>
              <a:t>Copyright</a:t>
            </a:r>
          </a:p>
        </p:txBody>
      </p:sp>
    </p:spTree>
    <p:extLst>
      <p:ext uri="{BB962C8B-B14F-4D97-AF65-F5344CB8AC3E}">
        <p14:creationId xmlns:p14="http://schemas.microsoft.com/office/powerpoint/2010/main" val="166560846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CA772F3C-64E0-2947-94EE-E292162940F4}"/>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4717583" y="3603835"/>
            <a:ext cx="4256890" cy="3242664"/>
          </a:xfrm>
          <a:prstGeom prst="rect">
            <a:avLst/>
          </a:prstGeom>
        </p:spPr>
      </p:pic>
      <p:sp>
        <p:nvSpPr>
          <p:cNvPr id="8" name="object 8"/>
          <p:cNvSpPr txBox="1"/>
          <p:nvPr/>
        </p:nvSpPr>
        <p:spPr>
          <a:xfrm>
            <a:off x="6251258" y="1222039"/>
            <a:ext cx="5559741" cy="566822"/>
          </a:xfrm>
          <a:prstGeom prst="rect">
            <a:avLst/>
          </a:prstGeom>
        </p:spPr>
        <p:txBody>
          <a:bodyPr vert="horz" wrap="square" lIns="0" tIns="12700" rIns="0" bIns="0" rtlCol="0">
            <a:spAutoFit/>
          </a:bodyPr>
          <a:lstStyle/>
          <a:p>
            <a:pPr marL="0" marR="5080" lvl="0" indent="0" algn="just" defTabSz="914400" rtl="0" eaLnBrk="1" fontAlgn="auto" latinLnBrk="0" hangingPunct="1">
              <a:lnSpc>
                <a:spcPct val="100000"/>
              </a:lnSpc>
              <a:spcBef>
                <a:spcPts val="0"/>
              </a:spcBef>
              <a:spcAft>
                <a:spcPts val="0"/>
              </a:spcAft>
              <a:buClrTx/>
              <a:buSzTx/>
              <a:buFontTx/>
              <a:buNone/>
              <a:tabLst/>
              <a:defRPr/>
            </a:pPr>
            <a:r>
              <a:rPr kumimoji="0" sz="900" b="1" i="0" u="none" strike="noStrike" kern="800" cap="none" spc="30" normalizeH="0" baseline="0" noProof="0" dirty="0">
                <a:ln>
                  <a:noFill/>
                </a:ln>
                <a:solidFill>
                  <a:srgbClr val="404040"/>
                </a:solidFill>
                <a:effectLst/>
                <a:uLnTx/>
                <a:uFillTx/>
                <a:latin typeface="Arial" panose="020B0604020202020204" pitchFamily="34" charset="0"/>
                <a:ea typeface="+mn-ea"/>
                <a:cs typeface="Arial" panose="020B0604020202020204" pitchFamily="34" charset="0"/>
              </a:rPr>
              <a:t>CardioVascular Resource Group </a:t>
            </a:r>
            <a:r>
              <a:rPr kumimoji="0" lang="en-US" sz="900" b="0" i="0" u="none" strike="noStrike" kern="800" cap="none" spc="30" normalizeH="0" baseline="0" noProof="0" dirty="0">
                <a:ln>
                  <a:noFill/>
                </a:ln>
                <a:solidFill>
                  <a:srgbClr val="404040"/>
                </a:solidFill>
                <a:effectLst/>
                <a:uLnTx/>
                <a:uFillTx/>
                <a:latin typeface="Arial" panose="020B0604020202020204" pitchFamily="34" charset="0"/>
                <a:ea typeface="+mn-ea"/>
                <a:cs typeface="Arial" panose="020B0604020202020204" pitchFamily="34" charset="0"/>
              </a:rPr>
              <a:t>is an inspired team of senior consultants dedicated to delivering best-in-class, detailed reports analyzing cardiovascular drug and device markets with the most reliable, accurate and comprehensive information available to support key stakeholders and decision makers from early development to global market teams.</a:t>
            </a:r>
            <a:endParaRPr kumimoji="0" sz="900" b="0" i="0" u="none" strike="noStrike" kern="800" cap="none" spc="30" normalizeH="0" baseline="0" noProof="0" dirty="0">
              <a:ln>
                <a:noFill/>
              </a:ln>
              <a:solidFill>
                <a:srgbClr val="404040"/>
              </a:solidFill>
              <a:effectLst/>
              <a:uLnTx/>
              <a:uFillTx/>
              <a:latin typeface="Arial" panose="020B0604020202020204" pitchFamily="34" charset="0"/>
              <a:ea typeface="+mn-ea"/>
              <a:cs typeface="Arial" panose="020B0604020202020204" pitchFamily="34" charset="0"/>
            </a:endParaRPr>
          </a:p>
        </p:txBody>
      </p:sp>
      <p:sp>
        <p:nvSpPr>
          <p:cNvPr id="9" name="object 9"/>
          <p:cNvSpPr/>
          <p:nvPr/>
        </p:nvSpPr>
        <p:spPr>
          <a:xfrm>
            <a:off x="385447" y="3956644"/>
            <a:ext cx="4256890" cy="45719"/>
          </a:xfrm>
          <a:custGeom>
            <a:avLst/>
            <a:gdLst/>
            <a:ahLst/>
            <a:cxnLst/>
            <a:rect l="l" t="t" r="r" b="b"/>
            <a:pathLst>
              <a:path w="4001770">
                <a:moveTo>
                  <a:pt x="0" y="0"/>
                </a:moveTo>
                <a:lnTo>
                  <a:pt x="4001617" y="0"/>
                </a:lnTo>
              </a:path>
            </a:pathLst>
          </a:custGeom>
          <a:ln w="9525">
            <a:solidFill>
              <a:schemeClr val="accent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0" name="object 10"/>
          <p:cNvSpPr/>
          <p:nvPr/>
        </p:nvSpPr>
        <p:spPr>
          <a:xfrm>
            <a:off x="385446" y="5120763"/>
            <a:ext cx="4256891" cy="55000"/>
          </a:xfrm>
          <a:custGeom>
            <a:avLst/>
            <a:gdLst/>
            <a:ahLst/>
            <a:cxnLst/>
            <a:rect l="l" t="t" r="r" b="b"/>
            <a:pathLst>
              <a:path w="4001770">
                <a:moveTo>
                  <a:pt x="0" y="0"/>
                </a:moveTo>
                <a:lnTo>
                  <a:pt x="4001617" y="0"/>
                </a:lnTo>
              </a:path>
            </a:pathLst>
          </a:custGeom>
          <a:ln w="9525">
            <a:solidFill>
              <a:schemeClr val="accent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object 11"/>
          <p:cNvSpPr txBox="1"/>
          <p:nvPr/>
        </p:nvSpPr>
        <p:spPr>
          <a:xfrm>
            <a:off x="3140511" y="3775395"/>
            <a:ext cx="1501001" cy="151323"/>
          </a:xfrm>
          <a:prstGeom prst="rect">
            <a:avLst/>
          </a:prstGeom>
        </p:spPr>
        <p:txBody>
          <a:bodyPr vert="horz" wrap="square" lIns="0" tIns="12700" rIns="0" bIns="0" rtlCol="0">
            <a:spAutoFit/>
          </a:bodyPr>
          <a:lstStyle/>
          <a:p>
            <a:pPr marL="12700" marR="0" lvl="0" indent="0" algn="r" defTabSz="914400" rtl="0" eaLnBrk="1" fontAlgn="auto" latinLnBrk="0" hangingPunct="1">
              <a:lnSpc>
                <a:spcPct val="100000"/>
              </a:lnSpc>
              <a:spcBef>
                <a:spcPts val="100"/>
              </a:spcBef>
              <a:spcAft>
                <a:spcPts val="0"/>
              </a:spcAft>
              <a:buClrTx/>
              <a:buSzTx/>
              <a:buFontTx/>
              <a:buNone/>
              <a:tabLst/>
              <a:defRPr/>
            </a:pPr>
            <a:r>
              <a:rPr kumimoji="0" sz="900" b="1" i="0" u="none" strike="noStrike" kern="1200" cap="none" spc="2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monthly updates</a:t>
            </a:r>
          </a:p>
        </p:txBody>
      </p:sp>
      <p:sp>
        <p:nvSpPr>
          <p:cNvPr id="12" name="object 12"/>
          <p:cNvSpPr txBox="1"/>
          <p:nvPr/>
        </p:nvSpPr>
        <p:spPr>
          <a:xfrm>
            <a:off x="372747" y="4003989"/>
            <a:ext cx="4275970" cy="662297"/>
          </a:xfrm>
          <a:prstGeom prst="rect">
            <a:avLst/>
          </a:prstGeom>
        </p:spPr>
        <p:txBody>
          <a:bodyPr vert="horz" wrap="square" lIns="0" tIns="12700" rIns="0" bIns="0" rtlCol="0">
            <a:spAutoFit/>
          </a:bodyPr>
          <a:lstStyle/>
          <a:p>
            <a:pPr marL="12700" marR="5080" lvl="0" indent="0" algn="just" defTabSz="914400" rtl="0" eaLnBrk="1" fontAlgn="auto" latinLnBrk="0" hangingPunct="1">
              <a:lnSpc>
                <a:spcPct val="120000"/>
              </a:lnSpc>
              <a:spcBef>
                <a:spcPts val="100"/>
              </a:spcBef>
              <a:spcAft>
                <a:spcPts val="0"/>
              </a:spcAft>
              <a:buClrTx/>
              <a:buSzTx/>
              <a:buFontTx/>
              <a:buNone/>
              <a:tabLst/>
              <a:defRPr/>
            </a:pPr>
            <a:r>
              <a:rPr kumimoji="0" lang="en-US" sz="900" b="0" i="0" u="none" strike="noStrike" kern="900" cap="none" spc="10" normalizeH="0" baseline="0" noProof="0" dirty="0">
                <a:ln>
                  <a:noFill/>
                </a:ln>
                <a:solidFill>
                  <a:srgbClr val="323031"/>
                </a:solidFill>
                <a:effectLst/>
                <a:uLnTx/>
                <a:uFillTx/>
                <a:latin typeface="Arial" panose="020B0604020202020204" pitchFamily="34" charset="0"/>
                <a:ea typeface="+mn-ea"/>
                <a:cs typeface="Arial" panose="020B0604020202020204" pitchFamily="34" charset="0"/>
              </a:rPr>
              <a:t>CVrg continuously monitors how new scientific, clinical, regulatory and market developments are changing the commercial potential of cardio-metabolic assets. This monthly report updates to alert and fully inform our subscribers about what is happening in the marketplace and how it might affect their products.</a:t>
            </a:r>
            <a:endParaRPr kumimoji="0" sz="900" b="0" i="0" u="none" strike="noStrike" kern="900" cap="none" spc="1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3" name="object 13"/>
          <p:cNvSpPr txBox="1"/>
          <p:nvPr/>
        </p:nvSpPr>
        <p:spPr>
          <a:xfrm>
            <a:off x="372746" y="4857511"/>
            <a:ext cx="1767839" cy="228268"/>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400" b="1" i="0" u="none" strike="noStrike" kern="1200" cap="none" spc="2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C</a:t>
            </a:r>
            <a:r>
              <a:rPr kumimoji="0" sz="1400" b="1" i="0" u="none" strike="noStrike" kern="1200" cap="none" spc="-3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V</a:t>
            </a:r>
            <a:r>
              <a:rPr kumimoji="0" sz="1400" b="1" i="0" u="none" strike="noStrike" kern="1200" cap="none" spc="2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r</a:t>
            </a:r>
            <a:r>
              <a:rPr kumimoji="0" sz="1400" b="1" i="0" u="none" strike="noStrike" kern="1200" cap="none" spc="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g</a:t>
            </a:r>
            <a:r>
              <a:rPr kumimoji="0" sz="1400" b="1" i="0" u="none" strike="noStrike" kern="1200" cap="none" spc="5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 </a:t>
            </a:r>
            <a:r>
              <a:rPr kumimoji="0" sz="1400" b="1" i="0" u="none" strike="noStrike" kern="1200" cap="none" spc="2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Conference</a:t>
            </a:r>
            <a:r>
              <a:rPr kumimoji="0" sz="825" b="0" i="0" u="none" strike="noStrike" kern="1200" cap="none" spc="44" normalizeH="0" baseline="55555" noProof="0" dirty="0">
                <a:ln>
                  <a:noFill/>
                </a:ln>
                <a:solidFill>
                  <a:srgbClr val="204A78"/>
                </a:solidFill>
                <a:effectLst/>
                <a:uLnTx/>
                <a:uFillTx/>
                <a:latin typeface="Arial" panose="020B0604020202020204" pitchFamily="34" charset="0"/>
                <a:ea typeface="+mn-ea"/>
                <a:cs typeface="Arial" panose="020B0604020202020204" pitchFamily="34" charset="0"/>
              </a:rPr>
              <a:t>™</a:t>
            </a:r>
            <a:endParaRPr kumimoji="0" sz="825" b="0" i="0" u="none" strike="noStrike" kern="1200" cap="none" spc="0" normalizeH="0" baseline="55555" noProof="0" dirty="0">
              <a:ln>
                <a:noFill/>
              </a:ln>
              <a:solidFill>
                <a:srgbClr val="204A78"/>
              </a:solidFill>
              <a:effectLst/>
              <a:uLnTx/>
              <a:uFillTx/>
              <a:latin typeface="Arial" panose="020B0604020202020204" pitchFamily="34" charset="0"/>
              <a:ea typeface="+mn-ea"/>
              <a:cs typeface="Arial" panose="020B0604020202020204" pitchFamily="34" charset="0"/>
            </a:endParaRPr>
          </a:p>
        </p:txBody>
      </p:sp>
      <p:sp>
        <p:nvSpPr>
          <p:cNvPr id="14" name="object 14"/>
          <p:cNvSpPr txBox="1"/>
          <p:nvPr/>
        </p:nvSpPr>
        <p:spPr>
          <a:xfrm>
            <a:off x="3250584" y="4934456"/>
            <a:ext cx="1390729" cy="151323"/>
          </a:xfrm>
          <a:prstGeom prst="rect">
            <a:avLst/>
          </a:prstGeom>
        </p:spPr>
        <p:txBody>
          <a:bodyPr vert="horz" wrap="square" lIns="0" tIns="12700" rIns="0" bIns="0" rtlCol="0">
            <a:spAutoFit/>
          </a:bodyPr>
          <a:lstStyle/>
          <a:p>
            <a:pPr marL="12700" marR="0" lvl="0" indent="0" algn="r" defTabSz="914400" rtl="0" eaLnBrk="1" fontAlgn="auto" latinLnBrk="0" hangingPunct="1">
              <a:lnSpc>
                <a:spcPct val="100000"/>
              </a:lnSpc>
              <a:spcBef>
                <a:spcPts val="100"/>
              </a:spcBef>
              <a:spcAft>
                <a:spcPts val="0"/>
              </a:spcAft>
              <a:buClrTx/>
              <a:buSzTx/>
              <a:buFontTx/>
              <a:buNone/>
              <a:tabLst/>
              <a:defRPr/>
            </a:pPr>
            <a:r>
              <a:rPr kumimoji="0" sz="900" b="1" i="0" u="none" strike="noStrike" kern="1200" cap="none" spc="2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congress reports</a:t>
            </a:r>
          </a:p>
        </p:txBody>
      </p:sp>
      <p:sp>
        <p:nvSpPr>
          <p:cNvPr id="15" name="object 15"/>
          <p:cNvSpPr txBox="1"/>
          <p:nvPr/>
        </p:nvSpPr>
        <p:spPr>
          <a:xfrm>
            <a:off x="372746" y="5170710"/>
            <a:ext cx="4268567" cy="994696"/>
          </a:xfrm>
          <a:prstGeom prst="rect">
            <a:avLst/>
          </a:prstGeom>
        </p:spPr>
        <p:txBody>
          <a:bodyPr vert="horz" wrap="square" lIns="0" tIns="12700" rIns="0" bIns="0" rtlCol="0">
            <a:spAutoFit/>
          </a:bodyPr>
          <a:lstStyle/>
          <a:p>
            <a:pPr marL="12700" marR="5080" lvl="0" indent="0" algn="just" defTabSz="914400" rtl="0" eaLnBrk="1" fontAlgn="auto" latinLnBrk="0" hangingPunct="1">
              <a:lnSpc>
                <a:spcPct val="120000"/>
              </a:lnSpc>
              <a:spcBef>
                <a:spcPts val="100"/>
              </a:spcBef>
              <a:spcAft>
                <a:spcPts val="0"/>
              </a:spcAft>
              <a:buClrTx/>
              <a:buSzTx/>
              <a:buFontTx/>
              <a:buNone/>
              <a:tabLst/>
              <a:defRPr/>
            </a:pPr>
            <a:r>
              <a:rPr kumimoji="0" lang="en-US" sz="900" b="0" i="0" u="none" strike="noStrike" kern="900" cap="none" spc="10" normalizeH="0" baseline="0" noProof="0" dirty="0">
                <a:ln>
                  <a:noFill/>
                </a:ln>
                <a:solidFill>
                  <a:srgbClr val="323031"/>
                </a:solidFill>
                <a:effectLst/>
                <a:uLnTx/>
                <a:uFillTx/>
                <a:latin typeface="Arial" panose="020B0604020202020204" pitchFamily="34" charset="0"/>
                <a:ea typeface="+mn-ea"/>
                <a:cs typeface="Arial" panose="020B0604020202020204" pitchFamily="34" charset="0"/>
              </a:rPr>
              <a:t>CVrg keeps abreast of cutting-edge clinical data by attending cardio-metabolic congresses such as ACC, HF-ESC, ATS, ERA, EASL, ADA, ESC, ERS, EASD, ASN, AASLD, AHA and ASH. Our experts carefully analyze the new data presented as well as how they are received by other attendees. We then deliver incisive, presentation-style reports informing subscribers about what’s new, what’s important, and why.</a:t>
            </a:r>
          </a:p>
        </p:txBody>
      </p:sp>
      <p:sp>
        <p:nvSpPr>
          <p:cNvPr id="19" name="object 19"/>
          <p:cNvSpPr txBox="1"/>
          <p:nvPr/>
        </p:nvSpPr>
        <p:spPr>
          <a:xfrm>
            <a:off x="10508034" y="2484054"/>
            <a:ext cx="1309738" cy="151323"/>
          </a:xfrm>
          <a:prstGeom prst="rect">
            <a:avLst/>
          </a:prstGeom>
        </p:spPr>
        <p:txBody>
          <a:bodyPr vert="horz" wrap="square" lIns="0" tIns="12700" rIns="0" bIns="0" rtlCol="0">
            <a:spAutoFit/>
          </a:bodyPr>
          <a:lstStyle/>
          <a:p>
            <a:pPr marL="12700" marR="0" lvl="0" indent="0" algn="r" defTabSz="914400" rtl="0" eaLnBrk="1" fontAlgn="auto" latinLnBrk="0" hangingPunct="1">
              <a:lnSpc>
                <a:spcPct val="100000"/>
              </a:lnSpc>
              <a:spcBef>
                <a:spcPts val="100"/>
              </a:spcBef>
              <a:spcAft>
                <a:spcPts val="0"/>
              </a:spcAft>
              <a:buClrTx/>
              <a:buSzTx/>
              <a:buFontTx/>
              <a:buNone/>
              <a:tabLst/>
              <a:defRPr/>
            </a:pPr>
            <a:r>
              <a:rPr kumimoji="0" sz="900" b="1" i="0" u="none" strike="noStrike" kern="1200" cap="none" spc="2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primary research</a:t>
            </a:r>
          </a:p>
        </p:txBody>
      </p:sp>
      <p:sp>
        <p:nvSpPr>
          <p:cNvPr id="34" name="object 34"/>
          <p:cNvSpPr/>
          <p:nvPr/>
        </p:nvSpPr>
        <p:spPr>
          <a:xfrm flipV="1">
            <a:off x="393699" y="2577499"/>
            <a:ext cx="5539265" cy="92548"/>
          </a:xfrm>
          <a:custGeom>
            <a:avLst/>
            <a:gdLst/>
            <a:ahLst/>
            <a:cxnLst/>
            <a:rect l="l" t="t" r="r" b="b"/>
            <a:pathLst>
              <a:path w="8232140">
                <a:moveTo>
                  <a:pt x="0" y="0"/>
                </a:moveTo>
                <a:lnTo>
                  <a:pt x="8231835" y="0"/>
                </a:lnTo>
              </a:path>
            </a:pathLst>
          </a:custGeom>
          <a:ln w="9525">
            <a:solidFill>
              <a:schemeClr val="accent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7" name="object 37"/>
          <p:cNvSpPr txBox="1">
            <a:spLocks noGrp="1"/>
          </p:cNvSpPr>
          <p:nvPr>
            <p:ph type="title"/>
          </p:nvPr>
        </p:nvSpPr>
        <p:spPr/>
        <p:txBody>
          <a:bodyPr/>
          <a:lstStyle/>
          <a:p>
            <a:pPr algn="l"/>
            <a:r>
              <a:rPr lang="en-US" dirty="0"/>
              <a:t>CardioVascular Resource Group</a:t>
            </a:r>
          </a:p>
        </p:txBody>
      </p:sp>
      <p:pic>
        <p:nvPicPr>
          <p:cNvPr id="45" name="Picture 44">
            <a:extLst>
              <a:ext uri="{FF2B5EF4-FFF2-40B4-BE49-F238E27FC236}">
                <a16:creationId xmlns:a16="http://schemas.microsoft.com/office/drawing/2014/main" id="{78237099-CC46-F445-89F5-A168F4BC7B5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260648" y="502920"/>
            <a:ext cx="1608017" cy="536006"/>
          </a:xfrm>
          <a:prstGeom prst="rect">
            <a:avLst/>
          </a:prstGeom>
        </p:spPr>
      </p:pic>
      <p:sp>
        <p:nvSpPr>
          <p:cNvPr id="57" name="bk object 19">
            <a:extLst>
              <a:ext uri="{FF2B5EF4-FFF2-40B4-BE49-F238E27FC236}">
                <a16:creationId xmlns:a16="http://schemas.microsoft.com/office/drawing/2014/main" id="{8F0531D8-B1CB-F54C-B805-194832924C04}"/>
              </a:ext>
            </a:extLst>
          </p:cNvPr>
          <p:cNvSpPr/>
          <p:nvPr/>
        </p:nvSpPr>
        <p:spPr>
          <a:xfrm>
            <a:off x="0" y="1927015"/>
            <a:ext cx="12198096" cy="301625"/>
          </a:xfrm>
          <a:custGeom>
            <a:avLst/>
            <a:gdLst/>
            <a:ahLst/>
            <a:cxnLst/>
            <a:rect l="l" t="t" r="r" b="b"/>
            <a:pathLst>
              <a:path w="12192000" h="301625">
                <a:moveTo>
                  <a:pt x="0" y="301332"/>
                </a:moveTo>
                <a:lnTo>
                  <a:pt x="12191695" y="301332"/>
                </a:lnTo>
                <a:lnTo>
                  <a:pt x="12191695" y="0"/>
                </a:lnTo>
                <a:lnTo>
                  <a:pt x="0" y="0"/>
                </a:lnTo>
                <a:lnTo>
                  <a:pt x="0" y="301332"/>
                </a:lnTo>
                <a:close/>
              </a:path>
            </a:pathLst>
          </a:custGeom>
          <a:solidFill>
            <a:schemeClr val="accent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204A78"/>
              </a:solidFill>
              <a:effectLst/>
              <a:uLnTx/>
              <a:uFillTx/>
              <a:latin typeface="Calibri"/>
              <a:ea typeface="+mn-ea"/>
              <a:cs typeface="+mn-cs"/>
            </a:endParaRPr>
          </a:p>
        </p:txBody>
      </p:sp>
      <p:sp>
        <p:nvSpPr>
          <p:cNvPr id="2" name="object 2"/>
          <p:cNvSpPr txBox="1"/>
          <p:nvPr/>
        </p:nvSpPr>
        <p:spPr>
          <a:xfrm>
            <a:off x="381000" y="1985931"/>
            <a:ext cx="11430000" cy="166712"/>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lang="en-US" sz="1000" b="1" i="0" u="none" strike="noStrike" kern="1200" cap="none" spc="0" normalizeH="0" baseline="0" noProof="0" dirty="0">
                <a:ln>
                  <a:noFill/>
                </a:ln>
                <a:solidFill>
                  <a:srgbClr val="C6E4F7"/>
                </a:solidFill>
                <a:effectLst/>
                <a:uLnTx/>
                <a:uFillTx/>
                <a:latin typeface="Arial" panose="020B0604020202020204" pitchFamily="34" charset="0"/>
                <a:ea typeface="+mn-ea"/>
                <a:cs typeface="+mn-cs"/>
              </a:rPr>
              <a:t>RESEARCH AREAS</a:t>
            </a:r>
            <a:r>
              <a:rPr kumimoji="0" lang="en-US" sz="10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        CARDIOVASCULAR         </a:t>
            </a:r>
            <a:r>
              <a:rPr kumimoji="0" lang="en-US" sz="10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ACS         AF / SPAF         DYS / ATH         HF         PAD         PH         VT              </a:t>
            </a:r>
            <a:r>
              <a:rPr kumimoji="0" lang="en-US" sz="10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METABOLIC         </a:t>
            </a:r>
            <a:r>
              <a:rPr kumimoji="0" lang="en-US" sz="10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CKD          MASH         OBE         T1D         T2D</a:t>
            </a:r>
          </a:p>
        </p:txBody>
      </p:sp>
      <p:sp>
        <p:nvSpPr>
          <p:cNvPr id="40" name="object 13">
            <a:extLst>
              <a:ext uri="{FF2B5EF4-FFF2-40B4-BE49-F238E27FC236}">
                <a16:creationId xmlns:a16="http://schemas.microsoft.com/office/drawing/2014/main" id="{D3B0E65D-1B9C-7C46-9963-AE81209BBBF3}"/>
              </a:ext>
            </a:extLst>
          </p:cNvPr>
          <p:cNvSpPr txBox="1"/>
          <p:nvPr/>
        </p:nvSpPr>
        <p:spPr>
          <a:xfrm>
            <a:off x="6259036" y="2407109"/>
            <a:ext cx="1767839" cy="228268"/>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lang="en-US" sz="1400" b="1" i="0" u="none" strike="noStrike" kern="1200" cap="none" spc="2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CVr</a:t>
            </a:r>
            <a:r>
              <a:rPr kumimoji="0" lang="en-US" sz="1400" b="1" i="0" u="none" strike="noStrike" kern="1200" cap="none" spc="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g</a:t>
            </a:r>
            <a:r>
              <a:rPr kumimoji="0" lang="en-US" sz="1400" b="1" i="0" u="none" strike="noStrike" kern="1200" cap="none" spc="5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 </a:t>
            </a:r>
            <a:r>
              <a:rPr kumimoji="0" lang="en-US" sz="1400" b="1" i="0" u="none" strike="noStrike" kern="1200" cap="none" spc="2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Insights</a:t>
            </a:r>
            <a:r>
              <a:rPr kumimoji="0" lang="en-US" sz="825" b="0" i="0" u="none" strike="noStrike" kern="1200" cap="none" spc="44" normalizeH="0" baseline="55555" noProof="0" dirty="0">
                <a:ln>
                  <a:noFill/>
                </a:ln>
                <a:solidFill>
                  <a:srgbClr val="204A78"/>
                </a:solidFill>
                <a:effectLst/>
                <a:uLnTx/>
                <a:uFillTx/>
                <a:latin typeface="Arial" panose="020B0604020202020204" pitchFamily="34" charset="0"/>
                <a:ea typeface="+mn-ea"/>
                <a:cs typeface="Arial" panose="020B0604020202020204" pitchFamily="34" charset="0"/>
              </a:rPr>
              <a:t>™</a:t>
            </a:r>
            <a:endParaRPr kumimoji="0" sz="825" b="0" i="0" u="none" strike="noStrike" kern="1200" cap="none" spc="0" normalizeH="0" baseline="55555" noProof="0" dirty="0">
              <a:ln>
                <a:noFill/>
              </a:ln>
              <a:solidFill>
                <a:srgbClr val="204A78"/>
              </a:solidFill>
              <a:effectLst/>
              <a:uLnTx/>
              <a:uFillTx/>
              <a:latin typeface="Arial" panose="020B0604020202020204" pitchFamily="34" charset="0"/>
              <a:ea typeface="+mn-ea"/>
              <a:cs typeface="Arial" panose="020B0604020202020204" pitchFamily="34" charset="0"/>
            </a:endParaRPr>
          </a:p>
        </p:txBody>
      </p:sp>
      <p:sp>
        <p:nvSpPr>
          <p:cNvPr id="42" name="object 13">
            <a:extLst>
              <a:ext uri="{FF2B5EF4-FFF2-40B4-BE49-F238E27FC236}">
                <a16:creationId xmlns:a16="http://schemas.microsoft.com/office/drawing/2014/main" id="{D894DC93-0E9C-4E4D-ADCC-8D8AE72A714E}"/>
              </a:ext>
            </a:extLst>
          </p:cNvPr>
          <p:cNvSpPr txBox="1"/>
          <p:nvPr/>
        </p:nvSpPr>
        <p:spPr>
          <a:xfrm>
            <a:off x="372746" y="3698450"/>
            <a:ext cx="1767839" cy="228268"/>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400" b="1" i="0" u="none" strike="noStrike" kern="1200" cap="none" spc="2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C</a:t>
            </a:r>
            <a:r>
              <a:rPr kumimoji="0" sz="1400" b="1" i="0" u="none" strike="noStrike" kern="1200" cap="none" spc="-3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V</a:t>
            </a:r>
            <a:r>
              <a:rPr kumimoji="0" sz="1400" b="1" i="0" u="none" strike="noStrike" kern="1200" cap="none" spc="2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r</a:t>
            </a:r>
            <a:r>
              <a:rPr kumimoji="0" sz="1400" b="1" i="0" u="none" strike="noStrike" kern="1200" cap="none" spc="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g</a:t>
            </a:r>
            <a:r>
              <a:rPr kumimoji="0" sz="1400" b="1" i="0" u="none" strike="noStrike" kern="1200" cap="none" spc="5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 </a:t>
            </a:r>
            <a:r>
              <a:rPr kumimoji="0" lang="en-US" sz="1400" b="1" i="0" u="none" strike="noStrike" kern="1200" cap="none" spc="2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Sentinel</a:t>
            </a:r>
            <a:r>
              <a:rPr kumimoji="0" sz="825" b="0" i="0" u="none" strike="noStrike" kern="1200" cap="none" spc="44" normalizeH="0" baseline="55555" noProof="0" dirty="0">
                <a:ln>
                  <a:noFill/>
                </a:ln>
                <a:solidFill>
                  <a:srgbClr val="204A78"/>
                </a:solidFill>
                <a:effectLst/>
                <a:uLnTx/>
                <a:uFillTx/>
                <a:latin typeface="Arial" panose="020B0604020202020204" pitchFamily="34" charset="0"/>
                <a:ea typeface="+mn-ea"/>
                <a:cs typeface="Arial" panose="020B0604020202020204" pitchFamily="34" charset="0"/>
              </a:rPr>
              <a:t>™</a:t>
            </a:r>
            <a:endParaRPr kumimoji="0" sz="825" b="0" i="0" u="none" strike="noStrike" kern="1200" cap="none" spc="0" normalizeH="0" baseline="55555" noProof="0" dirty="0">
              <a:ln>
                <a:noFill/>
              </a:ln>
              <a:solidFill>
                <a:srgbClr val="204A78"/>
              </a:solidFill>
              <a:effectLst/>
              <a:uLnTx/>
              <a:uFillTx/>
              <a:latin typeface="Arial" panose="020B0604020202020204" pitchFamily="34" charset="0"/>
              <a:ea typeface="+mn-ea"/>
              <a:cs typeface="Arial" panose="020B0604020202020204" pitchFamily="34" charset="0"/>
            </a:endParaRPr>
          </a:p>
        </p:txBody>
      </p:sp>
      <p:sp>
        <p:nvSpPr>
          <p:cNvPr id="43" name="object 13">
            <a:extLst>
              <a:ext uri="{FF2B5EF4-FFF2-40B4-BE49-F238E27FC236}">
                <a16:creationId xmlns:a16="http://schemas.microsoft.com/office/drawing/2014/main" id="{1B42440B-92A9-E343-86B4-0AFBD6E5FBD8}"/>
              </a:ext>
            </a:extLst>
          </p:cNvPr>
          <p:cNvSpPr txBox="1"/>
          <p:nvPr/>
        </p:nvSpPr>
        <p:spPr>
          <a:xfrm>
            <a:off x="381000" y="2407109"/>
            <a:ext cx="4060190" cy="228268"/>
          </a:xfrm>
          <a:prstGeom prst="rect">
            <a:avLst/>
          </a:prstGeom>
        </p:spPr>
        <p:txBody>
          <a:bodyPr vert="horz" wrap="square" lIns="0" tIns="12700" rIns="0" bIns="0" rtlCol="0">
            <a:spAutoFit/>
          </a:bodyPr>
          <a:lstStyle/>
          <a:p>
            <a:pPr marL="15875" marR="0" lvl="0" indent="0" algn="l" defTabSz="914400" rtl="0" eaLnBrk="1" fontAlgn="auto" latinLnBrk="0" hangingPunct="1">
              <a:lnSpc>
                <a:spcPct val="100000"/>
              </a:lnSpc>
              <a:spcBef>
                <a:spcPts val="735"/>
              </a:spcBef>
              <a:spcAft>
                <a:spcPts val="0"/>
              </a:spcAft>
              <a:buClrTx/>
              <a:buSzTx/>
              <a:buFontTx/>
              <a:buNone/>
              <a:tabLst/>
              <a:defRPr/>
            </a:pPr>
            <a:r>
              <a:rPr kumimoji="0" lang="en-US" sz="1400" b="1" i="0" u="none" strike="noStrike" kern="1200" cap="none" spc="2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CVr</a:t>
            </a:r>
            <a:r>
              <a:rPr kumimoji="0" lang="en-US" sz="1400" b="1" i="0" u="none" strike="noStrike" kern="1200" cap="none" spc="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g</a:t>
            </a:r>
            <a:r>
              <a:rPr kumimoji="0" lang="en-US" sz="1400" b="1" i="0" u="none" strike="noStrike" kern="1200" cap="none" spc="5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 </a:t>
            </a:r>
            <a:r>
              <a:rPr kumimoji="0" lang="en-US" sz="1400" b="1" i="0" u="none" strike="noStrike" kern="1200" cap="none" spc="2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Marke</a:t>
            </a:r>
            <a:r>
              <a:rPr kumimoji="0" lang="en-US" sz="1400" b="1" i="0" u="none" strike="noStrike" kern="1200" cap="none" spc="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t</a:t>
            </a:r>
            <a:r>
              <a:rPr kumimoji="0" lang="en-US" sz="1400" b="1" i="0" u="none" strike="noStrike" kern="1200" cap="none" spc="5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 </a:t>
            </a:r>
            <a:r>
              <a:rPr kumimoji="0" lang="en-US" sz="1400" b="1" i="0" u="none" strike="noStrike" kern="1200" cap="none" spc="2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Strategies</a:t>
            </a:r>
            <a:r>
              <a:rPr kumimoji="0" lang="en-US" sz="800" b="0" i="0" u="none" strike="noStrike" kern="1200" cap="none" spc="44" normalizeH="0" baseline="55555" noProof="0" dirty="0">
                <a:ln>
                  <a:noFill/>
                </a:ln>
                <a:solidFill>
                  <a:srgbClr val="204A78"/>
                </a:solidFill>
                <a:effectLst/>
                <a:uLnTx/>
                <a:uFillTx/>
                <a:latin typeface="Arial" panose="020B0604020202020204" pitchFamily="34" charset="0"/>
                <a:ea typeface="+mn-ea"/>
                <a:cs typeface="Arial" panose="020B0604020202020204" pitchFamily="34" charset="0"/>
              </a:rPr>
              <a:t>™</a:t>
            </a:r>
            <a:endParaRPr kumimoji="0" lang="en-US" sz="950" b="0" i="0" u="none" strike="noStrike" kern="1200" cap="none" spc="2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endParaRPr>
          </a:p>
        </p:txBody>
      </p:sp>
      <p:sp>
        <p:nvSpPr>
          <p:cNvPr id="39" name="object 10">
            <a:extLst>
              <a:ext uri="{FF2B5EF4-FFF2-40B4-BE49-F238E27FC236}">
                <a16:creationId xmlns:a16="http://schemas.microsoft.com/office/drawing/2014/main" id="{171D275A-F54C-C04F-8D94-A052F0E4A80E}"/>
              </a:ext>
            </a:extLst>
          </p:cNvPr>
          <p:cNvSpPr/>
          <p:nvPr/>
        </p:nvSpPr>
        <p:spPr>
          <a:xfrm flipV="1">
            <a:off x="7386749" y="3714998"/>
            <a:ext cx="4404299" cy="109653"/>
          </a:xfrm>
          <a:custGeom>
            <a:avLst/>
            <a:gdLst/>
            <a:ahLst/>
            <a:cxnLst/>
            <a:rect l="l" t="t" r="r" b="b"/>
            <a:pathLst>
              <a:path w="4001770">
                <a:moveTo>
                  <a:pt x="0" y="0"/>
                </a:moveTo>
                <a:lnTo>
                  <a:pt x="4001617" y="0"/>
                </a:lnTo>
              </a:path>
            </a:pathLst>
          </a:custGeom>
          <a:ln w="9525">
            <a:solidFill>
              <a:schemeClr val="accent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1" name="object 13">
            <a:extLst>
              <a:ext uri="{FF2B5EF4-FFF2-40B4-BE49-F238E27FC236}">
                <a16:creationId xmlns:a16="http://schemas.microsoft.com/office/drawing/2014/main" id="{1E42AA15-F5EF-6747-9B0C-F06AA138952D}"/>
              </a:ext>
            </a:extLst>
          </p:cNvPr>
          <p:cNvSpPr txBox="1"/>
          <p:nvPr/>
        </p:nvSpPr>
        <p:spPr>
          <a:xfrm>
            <a:off x="7386749" y="3558021"/>
            <a:ext cx="1832054" cy="228268"/>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400" b="1" i="0" u="none" strike="noStrike" kern="1200" cap="none" spc="2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C</a:t>
            </a:r>
            <a:r>
              <a:rPr kumimoji="0" sz="1400" b="1" i="0" u="none" strike="noStrike" kern="1200" cap="none" spc="-3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V</a:t>
            </a:r>
            <a:r>
              <a:rPr kumimoji="0" sz="1400" b="1" i="0" u="none" strike="noStrike" kern="1200" cap="none" spc="2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r</a:t>
            </a:r>
            <a:r>
              <a:rPr kumimoji="0" sz="1400" b="1" i="0" u="none" strike="noStrike" kern="1200" cap="none" spc="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g</a:t>
            </a:r>
            <a:r>
              <a:rPr kumimoji="0" sz="1400" b="1" i="0" u="none" strike="noStrike" kern="1200" cap="none" spc="5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 </a:t>
            </a:r>
            <a:r>
              <a:rPr kumimoji="0" lang="en-US" sz="1400" b="1" i="0" u="none" strike="noStrike" kern="1200" cap="none" spc="25"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Advisory</a:t>
            </a:r>
            <a:r>
              <a:rPr kumimoji="0" sz="825" b="0" i="0" u="none" strike="noStrike" kern="1200" cap="none" spc="44" normalizeH="0" baseline="55555" noProof="0" dirty="0">
                <a:ln>
                  <a:noFill/>
                </a:ln>
                <a:solidFill>
                  <a:srgbClr val="204A78"/>
                </a:solidFill>
                <a:effectLst/>
                <a:uLnTx/>
                <a:uFillTx/>
                <a:latin typeface="Arial" panose="020B0604020202020204" pitchFamily="34" charset="0"/>
                <a:ea typeface="+mn-ea"/>
                <a:cs typeface="Arial" panose="020B0604020202020204" pitchFamily="34" charset="0"/>
              </a:rPr>
              <a:t>™</a:t>
            </a:r>
            <a:endParaRPr kumimoji="0" sz="825" b="0" i="0" u="none" strike="noStrike" kern="1200" cap="none" spc="0" normalizeH="0" baseline="55555" noProof="0" dirty="0">
              <a:ln>
                <a:noFill/>
              </a:ln>
              <a:solidFill>
                <a:srgbClr val="204A78"/>
              </a:solidFill>
              <a:effectLst/>
              <a:uLnTx/>
              <a:uFillTx/>
              <a:latin typeface="Arial" panose="020B0604020202020204" pitchFamily="34" charset="0"/>
              <a:ea typeface="+mn-ea"/>
              <a:cs typeface="Arial" panose="020B0604020202020204" pitchFamily="34" charset="0"/>
            </a:endParaRPr>
          </a:p>
        </p:txBody>
      </p:sp>
      <p:sp>
        <p:nvSpPr>
          <p:cNvPr id="44" name="object 14">
            <a:extLst>
              <a:ext uri="{FF2B5EF4-FFF2-40B4-BE49-F238E27FC236}">
                <a16:creationId xmlns:a16="http://schemas.microsoft.com/office/drawing/2014/main" id="{5A8EB8EA-34D4-7D45-B379-88FAE8A034EE}"/>
              </a:ext>
            </a:extLst>
          </p:cNvPr>
          <p:cNvSpPr txBox="1"/>
          <p:nvPr/>
        </p:nvSpPr>
        <p:spPr>
          <a:xfrm>
            <a:off x="9052770" y="3634966"/>
            <a:ext cx="2750575" cy="151323"/>
          </a:xfrm>
          <a:prstGeom prst="rect">
            <a:avLst/>
          </a:prstGeom>
        </p:spPr>
        <p:txBody>
          <a:bodyPr vert="horz" wrap="square" lIns="0" tIns="12700" rIns="0" bIns="0" rtlCol="0">
            <a:spAutoFit/>
          </a:bodyPr>
          <a:lstStyle/>
          <a:p>
            <a:pPr marL="12700" marR="0" lvl="0" indent="0" algn="r" defTabSz="914400" rtl="0" eaLnBrk="1" fontAlgn="auto" latinLnBrk="0" hangingPunct="1">
              <a:lnSpc>
                <a:spcPct val="100000"/>
              </a:lnSpc>
              <a:spcBef>
                <a:spcPts val="100"/>
              </a:spcBef>
              <a:spcAft>
                <a:spcPts val="0"/>
              </a:spcAft>
              <a:buClrTx/>
              <a:buSzTx/>
              <a:buFontTx/>
              <a:buNone/>
              <a:tabLst/>
              <a:defRPr/>
            </a:pPr>
            <a:r>
              <a:rPr kumimoji="0" lang="en-US" sz="900" b="1" i="0" u="none" strike="noStrike" kern="1200" cap="none" spc="2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answers to your ad hoc inquiries</a:t>
            </a:r>
            <a:endParaRPr kumimoji="0" sz="900" b="1" i="0" u="none" strike="noStrike" kern="1200" cap="none" spc="2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endParaRPr>
          </a:p>
        </p:txBody>
      </p:sp>
      <p:sp>
        <p:nvSpPr>
          <p:cNvPr id="47" name="object 15">
            <a:extLst>
              <a:ext uri="{FF2B5EF4-FFF2-40B4-BE49-F238E27FC236}">
                <a16:creationId xmlns:a16="http://schemas.microsoft.com/office/drawing/2014/main" id="{E3FB6221-DE7C-C14A-B778-68D1B8220D73}"/>
              </a:ext>
            </a:extLst>
          </p:cNvPr>
          <p:cNvSpPr txBox="1"/>
          <p:nvPr/>
        </p:nvSpPr>
        <p:spPr>
          <a:xfrm>
            <a:off x="7386750" y="3868250"/>
            <a:ext cx="4416998" cy="662297"/>
          </a:xfrm>
          <a:prstGeom prst="rect">
            <a:avLst/>
          </a:prstGeom>
        </p:spPr>
        <p:txBody>
          <a:bodyPr vert="horz" wrap="square" lIns="0" tIns="12700" rIns="0" bIns="0" rtlCol="0">
            <a:spAutoFit/>
          </a:bodyPr>
          <a:lstStyle/>
          <a:p>
            <a:pPr marL="12700" marR="5080" lvl="0" indent="0" algn="just" defTabSz="914400" rtl="0" eaLnBrk="1" fontAlgn="auto" latinLnBrk="0" hangingPunct="1">
              <a:lnSpc>
                <a:spcPct val="120000"/>
              </a:lnSpc>
              <a:spcBef>
                <a:spcPts val="100"/>
              </a:spcBef>
              <a:spcAft>
                <a:spcPts val="0"/>
              </a:spcAft>
              <a:buClrTx/>
              <a:buSzTx/>
              <a:buFontTx/>
              <a:buNone/>
              <a:tabLst/>
              <a:defRPr/>
            </a:pPr>
            <a:r>
              <a:rPr kumimoji="0" lang="en-US" sz="900" b="0" i="0" u="none" strike="noStrike" kern="900" cap="none" spc="0" normalizeH="0" baseline="0" noProof="0" dirty="0">
                <a:ln>
                  <a:noFill/>
                </a:ln>
                <a:solidFill>
                  <a:srgbClr val="323031"/>
                </a:solidFill>
                <a:effectLst/>
                <a:uLnTx/>
                <a:uFillTx/>
                <a:latin typeface="Arial" panose="020B0604020202020204" pitchFamily="34" charset="0"/>
                <a:ea typeface="+mn-ea"/>
                <a:cs typeface="Arial" panose="020B0604020202020204" pitchFamily="34" charset="0"/>
              </a:rPr>
              <a:t>CVrg is uniquely positioned to deliver quick, thorough and reliable answers to non-proprietary questions in the cardio-metabolic drug markets. We put our best methodologies and efforts behind each inquiry so clients receive the most accurate insight possible within a given timeframe.</a:t>
            </a:r>
            <a:endParaRPr kumimoji="0" lang="en-US" sz="900" b="0" i="0" u="none" strike="noStrike" kern="9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2" name="object 23">
            <a:extLst>
              <a:ext uri="{FF2B5EF4-FFF2-40B4-BE49-F238E27FC236}">
                <a16:creationId xmlns:a16="http://schemas.microsoft.com/office/drawing/2014/main" id="{D1ED2D64-E032-C043-BE64-DB5BF7CF3F64}"/>
              </a:ext>
            </a:extLst>
          </p:cNvPr>
          <p:cNvSpPr txBox="1"/>
          <p:nvPr/>
        </p:nvSpPr>
        <p:spPr>
          <a:xfrm>
            <a:off x="325611" y="6487895"/>
            <a:ext cx="1597456" cy="200055"/>
          </a:xfrm>
          <a:prstGeom prst="rect">
            <a:avLst/>
          </a:prstGeom>
        </p:spPr>
        <p:txBody>
          <a:bodyPr vert="horz" wrap="square" lIns="0" tIns="9144" rIns="0" bIns="0" rtlCol="0" anchor="b">
            <a:spAutoFit/>
          </a:bodyPr>
          <a:lstStyle/>
          <a:p>
            <a:pPr marL="12700" marR="0" lvl="0" indent="0" algn="l" defTabSz="914400" rtl="0" eaLnBrk="1" fontAlgn="auto" latinLnBrk="0" hangingPunct="1">
              <a:lnSpc>
                <a:spcPts val="1500"/>
              </a:lnSpc>
              <a:spcBef>
                <a:spcPts val="100"/>
              </a:spcBef>
              <a:spcAft>
                <a:spcPts val="0"/>
              </a:spcAft>
              <a:buClrTx/>
              <a:buSzTx/>
              <a:buFontTx/>
              <a:buNone/>
              <a:tabLst/>
              <a:defRPr/>
            </a:pPr>
            <a:r>
              <a:rPr kumimoji="0" lang="en-US" sz="1400" b="1" i="0" u="none" strike="noStrike" kern="1200" cap="none" spc="2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 Visit:</a:t>
            </a:r>
            <a:r>
              <a:rPr kumimoji="0" lang="en-US" sz="1400" b="0" i="0" u="none" strike="noStrike" kern="1200" cap="none" spc="2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 </a:t>
            </a:r>
            <a:r>
              <a:rPr kumimoji="0" lang="en-US" sz="1400" b="0" i="0" u="none" strike="noStrike" kern="1200" cap="none" spc="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cv-rg.com</a:t>
            </a:r>
            <a:endParaRPr kumimoji="0" lang="en-US" sz="1400" b="0" i="0" u="none" strike="noStrike" kern="1200" cap="none" spc="2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endParaRPr>
          </a:p>
        </p:txBody>
      </p:sp>
      <p:sp>
        <p:nvSpPr>
          <p:cNvPr id="4" name="object 19">
            <a:extLst>
              <a:ext uri="{FF2B5EF4-FFF2-40B4-BE49-F238E27FC236}">
                <a16:creationId xmlns:a16="http://schemas.microsoft.com/office/drawing/2014/main" id="{437DABD5-364E-6D7F-8367-E41660E6F175}"/>
              </a:ext>
            </a:extLst>
          </p:cNvPr>
          <p:cNvSpPr txBox="1"/>
          <p:nvPr/>
        </p:nvSpPr>
        <p:spPr>
          <a:xfrm>
            <a:off x="4623227" y="2484054"/>
            <a:ext cx="1309738" cy="151323"/>
          </a:xfrm>
          <a:prstGeom prst="rect">
            <a:avLst/>
          </a:prstGeom>
        </p:spPr>
        <p:txBody>
          <a:bodyPr vert="horz" wrap="square" lIns="0" tIns="12700" rIns="0" bIns="0" rtlCol="0">
            <a:spAutoFit/>
          </a:bodyPr>
          <a:lstStyle/>
          <a:p>
            <a:pPr marL="12700" marR="0" lvl="0" indent="0" algn="r" defTabSz="914400" rtl="0" eaLnBrk="1" fontAlgn="auto" latinLnBrk="0" hangingPunct="1">
              <a:lnSpc>
                <a:spcPct val="100000"/>
              </a:lnSpc>
              <a:spcBef>
                <a:spcPts val="100"/>
              </a:spcBef>
              <a:spcAft>
                <a:spcPts val="0"/>
              </a:spcAft>
              <a:buClrTx/>
              <a:buSzTx/>
              <a:buFontTx/>
              <a:buNone/>
              <a:tabLst/>
              <a:defRPr/>
            </a:pPr>
            <a:r>
              <a:rPr kumimoji="0" lang="en-US" sz="900" b="1" i="0" u="none" strike="noStrike" kern="1200" cap="none" spc="2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quarterly updates</a:t>
            </a:r>
            <a:endParaRPr kumimoji="0" sz="900" b="1" i="0" u="none" strike="noStrike" kern="1200" cap="none" spc="2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endParaRPr>
          </a:p>
        </p:txBody>
      </p:sp>
      <p:sp>
        <p:nvSpPr>
          <p:cNvPr id="35" name="Rectangle 34">
            <a:hlinkClick r:id="rId4"/>
            <a:extLst>
              <a:ext uri="{FF2B5EF4-FFF2-40B4-BE49-F238E27FC236}">
                <a16:creationId xmlns:a16="http://schemas.microsoft.com/office/drawing/2014/main" id="{B217F02F-6CD4-D35A-29E7-7DB743CC2F7F}"/>
              </a:ext>
            </a:extLst>
          </p:cNvPr>
          <p:cNvSpPr/>
          <p:nvPr/>
        </p:nvSpPr>
        <p:spPr>
          <a:xfrm>
            <a:off x="381000" y="6491943"/>
            <a:ext cx="1415620" cy="21222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F51EAE08-8A16-E0A0-DAE7-EC3C701816EC}"/>
              </a:ext>
            </a:extLst>
          </p:cNvPr>
          <p:cNvSpPr txBox="1"/>
          <p:nvPr/>
        </p:nvSpPr>
        <p:spPr>
          <a:xfrm>
            <a:off x="9477374" y="4663876"/>
            <a:ext cx="2474716" cy="542264"/>
          </a:xfrm>
          <a:prstGeom prst="rect">
            <a:avLst/>
          </a:prstGeom>
          <a:noFill/>
        </p:spPr>
        <p:txBody>
          <a:bodyPr wrap="square" rtlCol="0">
            <a:spAutoFit/>
          </a:bodyPr>
          <a:lstStyle/>
          <a:p>
            <a:pPr marL="0" marR="0" lvl="0" indent="0" algn="l" defTabSz="914400" rtl="0" eaLnBrk="1" fontAlgn="auto" latinLnBrk="0" hangingPunct="1">
              <a:lnSpc>
                <a:spcPts val="1800"/>
              </a:lnSpc>
              <a:spcBef>
                <a:spcPts val="0"/>
              </a:spcBef>
              <a:spcAft>
                <a:spcPts val="0"/>
              </a:spcAft>
              <a:buClrTx/>
              <a:buSzTx/>
              <a:buFontTx/>
              <a:buNone/>
              <a:tabLst/>
              <a:defRPr/>
            </a:pPr>
            <a:r>
              <a:rPr kumimoji="0" lang="en-US" sz="1400" b="1" i="0" u="none" strike="noStrike" kern="1200" cap="none" spc="2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Pricing and Information:</a:t>
            </a:r>
          </a:p>
          <a:p>
            <a:pPr marL="0" marR="0" lvl="0" indent="0" algn="l" defTabSz="914400" rtl="0" eaLnBrk="1" fontAlgn="auto" latinLnBrk="0" hangingPunct="1">
              <a:lnSpc>
                <a:spcPts val="1800"/>
              </a:lnSpc>
              <a:spcBef>
                <a:spcPts val="0"/>
              </a:spcBef>
              <a:spcAft>
                <a:spcPts val="0"/>
              </a:spcAft>
              <a:buClrTx/>
              <a:buSzTx/>
              <a:buFontTx/>
              <a:buNone/>
              <a:tabLst/>
              <a:defRPr/>
            </a:pPr>
            <a:r>
              <a:rPr kumimoji="0" lang="en-US" sz="1400" b="0" i="0" u="none" strike="noStrike" kern="1200" cap="none" spc="2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clientservices@cv-rg.com</a:t>
            </a:r>
            <a:endPar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grpSp>
        <p:nvGrpSpPr>
          <p:cNvPr id="6" name="Group 5">
            <a:extLst>
              <a:ext uri="{FF2B5EF4-FFF2-40B4-BE49-F238E27FC236}">
                <a16:creationId xmlns:a16="http://schemas.microsoft.com/office/drawing/2014/main" id="{CEE47527-C676-27B4-F116-26BB996142F5}"/>
              </a:ext>
            </a:extLst>
          </p:cNvPr>
          <p:cNvGrpSpPr/>
          <p:nvPr/>
        </p:nvGrpSpPr>
        <p:grpSpPr>
          <a:xfrm>
            <a:off x="9593702" y="5310358"/>
            <a:ext cx="2238949" cy="636284"/>
            <a:chOff x="7997524" y="6104680"/>
            <a:chExt cx="2238949" cy="636284"/>
          </a:xfrm>
        </p:grpSpPr>
        <p:pic>
          <p:nvPicPr>
            <p:cNvPr id="30" name="Picture 29">
              <a:extLst>
                <a:ext uri="{FF2B5EF4-FFF2-40B4-BE49-F238E27FC236}">
                  <a16:creationId xmlns:a16="http://schemas.microsoft.com/office/drawing/2014/main" id="{57A1DAF5-3F33-3D4A-8800-292D6529A83B}"/>
                </a:ext>
              </a:extLst>
            </p:cNvPr>
            <p:cNvPicPr>
              <a:picLocks noChangeAspect="1"/>
            </p:cNvPicPr>
            <p:nvPr/>
          </p:nvPicPr>
          <p:blipFill>
            <a:blip r:embed="rId5" cstate="screen">
              <a:extLst>
                <a:ext uri="{28A0092B-C50C-407E-A947-70E740481C1C}">
                  <a14:useLocalDpi xmlns:a14="http://schemas.microsoft.com/office/drawing/2010/main"/>
                </a:ext>
              </a:extLst>
            </a:blip>
            <a:srcRect/>
            <a:stretch/>
          </p:blipFill>
          <p:spPr>
            <a:xfrm>
              <a:off x="7997524" y="6104680"/>
              <a:ext cx="554984" cy="621251"/>
            </a:xfrm>
            <a:prstGeom prst="rect">
              <a:avLst/>
            </a:prstGeom>
          </p:spPr>
        </p:pic>
        <p:sp>
          <p:nvSpPr>
            <p:cNvPr id="28" name="object 23">
              <a:extLst>
                <a:ext uri="{FF2B5EF4-FFF2-40B4-BE49-F238E27FC236}">
                  <a16:creationId xmlns:a16="http://schemas.microsoft.com/office/drawing/2014/main" id="{29252071-E06D-004F-8B70-87D4F51FC2E3}"/>
                </a:ext>
              </a:extLst>
            </p:cNvPr>
            <p:cNvSpPr txBox="1"/>
            <p:nvPr/>
          </p:nvSpPr>
          <p:spPr>
            <a:xfrm>
              <a:off x="8693898" y="6410168"/>
              <a:ext cx="1542575" cy="330796"/>
            </a:xfrm>
            <a:prstGeom prst="rect">
              <a:avLst/>
            </a:prstGeom>
          </p:spPr>
          <p:txBody>
            <a:bodyPr vert="horz" wrap="square" lIns="0" tIns="12700" rIns="0" bIns="0" rtlCol="0">
              <a:spAutoFit/>
            </a:bodyPr>
            <a:lstStyle/>
            <a:p>
              <a:pPr marL="0" marR="0" lvl="0" indent="0" algn="l" defTabSz="914400" rtl="0" eaLnBrk="1" fontAlgn="auto" latinLnBrk="0" hangingPunct="1">
                <a:lnSpc>
                  <a:spcPts val="128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204A78"/>
                  </a:solidFill>
                  <a:effectLst/>
                  <a:uLnTx/>
                  <a:uFillTx/>
                  <a:latin typeface="Arial" panose="020B0604020202020204" pitchFamily="34" charset="0"/>
                  <a:ea typeface="+mn-ea"/>
                  <a:cs typeface="Arial" panose="020B0604020202020204" pitchFamily="34" charset="0"/>
                </a:rPr>
                <a:t>Brooke Blackwelder</a:t>
              </a:r>
            </a:p>
            <a:p>
              <a:pPr marL="0" marR="0" lvl="0" indent="0" algn="l" defTabSz="914400" rtl="0" eaLnBrk="1" fontAlgn="auto" latinLnBrk="0" hangingPunct="1">
                <a:lnSpc>
                  <a:spcPts val="128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231F20"/>
                  </a:solidFill>
                  <a:effectLst/>
                  <a:uLnTx/>
                  <a:uFillTx/>
                  <a:latin typeface="Arial" panose="020B0604020202020204" pitchFamily="34" charset="0"/>
                  <a:ea typeface="+mn-ea"/>
                  <a:cs typeface="Arial" panose="020B0604020202020204" pitchFamily="34" charset="0"/>
                </a:rPr>
                <a:t>(541) 977-1516</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sp>
        <p:nvSpPr>
          <p:cNvPr id="5" name="object 10">
            <a:extLst>
              <a:ext uri="{FF2B5EF4-FFF2-40B4-BE49-F238E27FC236}">
                <a16:creationId xmlns:a16="http://schemas.microsoft.com/office/drawing/2014/main" id="{A460491F-36AE-42C7-B1C4-D6D0421FFCCB}"/>
              </a:ext>
            </a:extLst>
          </p:cNvPr>
          <p:cNvSpPr/>
          <p:nvPr/>
        </p:nvSpPr>
        <p:spPr>
          <a:xfrm>
            <a:off x="9564274" y="5205610"/>
            <a:ext cx="2253498" cy="132682"/>
          </a:xfrm>
          <a:custGeom>
            <a:avLst/>
            <a:gdLst/>
            <a:ahLst/>
            <a:cxnLst/>
            <a:rect l="l" t="t" r="r" b="b"/>
            <a:pathLst>
              <a:path w="4001770">
                <a:moveTo>
                  <a:pt x="0" y="0"/>
                </a:moveTo>
                <a:lnTo>
                  <a:pt x="4001617" y="0"/>
                </a:lnTo>
              </a:path>
            </a:pathLst>
          </a:custGeom>
          <a:ln w="9525">
            <a:solidFill>
              <a:schemeClr val="accent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grpSp>
        <p:nvGrpSpPr>
          <p:cNvPr id="21" name="Group 20">
            <a:extLst>
              <a:ext uri="{FF2B5EF4-FFF2-40B4-BE49-F238E27FC236}">
                <a16:creationId xmlns:a16="http://schemas.microsoft.com/office/drawing/2014/main" id="{43981E86-49A5-2AE8-EC02-849418893A14}"/>
              </a:ext>
            </a:extLst>
          </p:cNvPr>
          <p:cNvGrpSpPr/>
          <p:nvPr/>
        </p:nvGrpSpPr>
        <p:grpSpPr>
          <a:xfrm>
            <a:off x="9593702" y="6026605"/>
            <a:ext cx="2141160" cy="641421"/>
            <a:chOff x="3197713" y="6104680"/>
            <a:chExt cx="2141160" cy="641421"/>
          </a:xfrm>
        </p:grpSpPr>
        <p:pic>
          <p:nvPicPr>
            <p:cNvPr id="25" name="Picture 24">
              <a:extLst>
                <a:ext uri="{FF2B5EF4-FFF2-40B4-BE49-F238E27FC236}">
                  <a16:creationId xmlns:a16="http://schemas.microsoft.com/office/drawing/2014/main" id="{7F28BCD9-A448-BE7D-DEB1-339BA61186B6}"/>
                </a:ext>
              </a:extLst>
            </p:cNvPr>
            <p:cNvPicPr>
              <a:picLocks noChangeAspect="1"/>
            </p:cNvPicPr>
            <p:nvPr/>
          </p:nvPicPr>
          <p:blipFill>
            <a:blip r:embed="rId6" cstate="screen">
              <a:extLst>
                <a:ext uri="{28A0092B-C50C-407E-A947-70E740481C1C}">
                  <a14:useLocalDpi xmlns:a14="http://schemas.microsoft.com/office/drawing/2010/main"/>
                </a:ext>
              </a:extLst>
            </a:blip>
            <a:srcRect/>
            <a:stretch/>
          </p:blipFill>
          <p:spPr>
            <a:xfrm>
              <a:off x="3197713" y="6104680"/>
              <a:ext cx="554983" cy="621250"/>
            </a:xfrm>
            <a:prstGeom prst="rect">
              <a:avLst/>
            </a:prstGeom>
          </p:spPr>
        </p:pic>
        <p:sp>
          <p:nvSpPr>
            <p:cNvPr id="26" name="object 23">
              <a:extLst>
                <a:ext uri="{FF2B5EF4-FFF2-40B4-BE49-F238E27FC236}">
                  <a16:creationId xmlns:a16="http://schemas.microsoft.com/office/drawing/2014/main" id="{0ED8E768-5DCB-A176-8B72-9A2DE74C3CB3}"/>
                </a:ext>
              </a:extLst>
            </p:cNvPr>
            <p:cNvSpPr txBox="1"/>
            <p:nvPr/>
          </p:nvSpPr>
          <p:spPr>
            <a:xfrm>
              <a:off x="3894087" y="6415305"/>
              <a:ext cx="1444786" cy="330796"/>
            </a:xfrm>
            <a:prstGeom prst="rect">
              <a:avLst/>
            </a:prstGeom>
          </p:spPr>
          <p:txBody>
            <a:bodyPr vert="horz" wrap="square" lIns="0" tIns="12700" rIns="0" bIns="0" rtlCol="0">
              <a:spAutoFit/>
            </a:bodyPr>
            <a:lstStyle/>
            <a:p>
              <a:pPr marL="0" marR="0" lvl="0" indent="0" algn="l" defTabSz="914400" rtl="0" eaLnBrk="1" fontAlgn="auto" latinLnBrk="0" hangingPunct="1">
                <a:lnSpc>
                  <a:spcPts val="128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1E4B78"/>
                  </a:solidFill>
                  <a:effectLst/>
                  <a:uLnTx/>
                  <a:uFillTx/>
                  <a:latin typeface="Arial" panose="020B0604020202020204" pitchFamily="34" charset="0"/>
                  <a:ea typeface="+mn-ea"/>
                  <a:cs typeface="+mn-cs"/>
                </a:rPr>
                <a:t>Kathleen Farber </a:t>
              </a:r>
              <a:endParaRPr kumimoji="0" lang="en-US" sz="1000" b="0" i="0" u="none" strike="noStrike" kern="1200" cap="none" spc="0" normalizeH="0" baseline="0" noProof="0" dirty="0">
                <a:ln>
                  <a:noFill/>
                </a:ln>
                <a:solidFill>
                  <a:srgbClr val="1E4B78"/>
                </a:solidFill>
                <a:effectLst/>
                <a:uLnTx/>
                <a:uFillTx/>
                <a:latin typeface="Arial" panose="020B0604020202020204" pitchFamily="34" charset="0"/>
                <a:ea typeface="+mn-ea"/>
                <a:cs typeface="+mn-cs"/>
              </a:endParaRPr>
            </a:p>
            <a:p>
              <a:pPr marL="0" marR="0" lvl="0" indent="0" algn="just" defTabSz="914400" rtl="0" eaLnBrk="1" fontAlgn="auto" latinLnBrk="0" hangingPunct="1">
                <a:lnSpc>
                  <a:spcPts val="128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(920) 365-9853</a:t>
              </a:r>
            </a:p>
          </p:txBody>
        </p:sp>
      </p:grpSp>
      <p:sp>
        <p:nvSpPr>
          <p:cNvPr id="18" name="TextBox 17">
            <a:extLst>
              <a:ext uri="{FF2B5EF4-FFF2-40B4-BE49-F238E27FC236}">
                <a16:creationId xmlns:a16="http://schemas.microsoft.com/office/drawing/2014/main" id="{DDBAC028-DDA5-DE44-5F05-2DBD300E573D}"/>
              </a:ext>
            </a:extLst>
          </p:cNvPr>
          <p:cNvSpPr txBox="1"/>
          <p:nvPr/>
        </p:nvSpPr>
        <p:spPr>
          <a:xfrm>
            <a:off x="1730853" y="6526755"/>
            <a:ext cx="3015569" cy="184666"/>
          </a:xfrm>
          <a:prstGeom prst="rect">
            <a:avLst/>
          </a:prstGeom>
          <a:noFill/>
        </p:spPr>
        <p:txBody>
          <a:bodyPr wrap="none"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Copyright 2024 BioPharma Resource Groups, LLC  All rights reserved. V022124</a:t>
            </a:r>
          </a:p>
        </p:txBody>
      </p:sp>
      <p:sp>
        <p:nvSpPr>
          <p:cNvPr id="38" name="Rectangle 37">
            <a:hlinkClick r:id="rId7"/>
            <a:extLst>
              <a:ext uri="{FF2B5EF4-FFF2-40B4-BE49-F238E27FC236}">
                <a16:creationId xmlns:a16="http://schemas.microsoft.com/office/drawing/2014/main" id="{8AE1278E-FFF8-2287-74CE-0C5AC405A904}"/>
              </a:ext>
            </a:extLst>
          </p:cNvPr>
          <p:cNvSpPr/>
          <p:nvPr/>
        </p:nvSpPr>
        <p:spPr>
          <a:xfrm>
            <a:off x="9526937" y="4879517"/>
            <a:ext cx="2264111" cy="21092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52" name="object 20">
            <a:extLst>
              <a:ext uri="{FF2B5EF4-FFF2-40B4-BE49-F238E27FC236}">
                <a16:creationId xmlns:a16="http://schemas.microsoft.com/office/drawing/2014/main" id="{99B2F4D8-5710-B615-3B8F-6AD0BC06D817}"/>
              </a:ext>
            </a:extLst>
          </p:cNvPr>
          <p:cNvSpPr txBox="1"/>
          <p:nvPr/>
        </p:nvSpPr>
        <p:spPr>
          <a:xfrm>
            <a:off x="6259036" y="2714286"/>
            <a:ext cx="5559808" cy="662297"/>
          </a:xfrm>
          <a:prstGeom prst="rect">
            <a:avLst/>
          </a:prstGeom>
        </p:spPr>
        <p:txBody>
          <a:bodyPr vert="horz" wrap="square" lIns="0" tIns="12700" rIns="0" bIns="0" rtlCol="0">
            <a:spAutoFit/>
          </a:bodyPr>
          <a:lstStyle/>
          <a:p>
            <a:pPr marL="12700" marR="5080" lvl="0" indent="0" algn="just" defTabSz="914400" rtl="0" eaLnBrk="1" fontAlgn="auto" latinLnBrk="0" hangingPunct="1">
              <a:lnSpc>
                <a:spcPct val="120000"/>
              </a:lnSpc>
              <a:spcBef>
                <a:spcPts val="100"/>
              </a:spcBef>
              <a:spcAft>
                <a:spcPts val="0"/>
              </a:spcAft>
              <a:buClrTx/>
              <a:buSzTx/>
              <a:buFontTx/>
              <a:buNone/>
              <a:tabLst/>
              <a:defRPr/>
            </a:pPr>
            <a:r>
              <a:rPr kumimoji="0" lang="en-US" sz="900" b="0" i="0" u="none" strike="noStrike" kern="900" cap="none" spc="10" normalizeH="0" baseline="0" noProof="0" dirty="0">
                <a:ln>
                  <a:noFill/>
                </a:ln>
                <a:solidFill>
                  <a:srgbClr val="323031"/>
                </a:solidFill>
                <a:effectLst/>
                <a:uLnTx/>
                <a:uFillTx/>
                <a:latin typeface="Arial" panose="020B0604020202020204" pitchFamily="34" charset="0"/>
                <a:ea typeface="+mn-ea"/>
                <a:cs typeface="Arial" panose="020B0604020202020204" pitchFamily="34" charset="0"/>
              </a:rPr>
              <a:t>CVrg experts conduct research in several disease areas using their critical eyes to evaluate emerging trends, pipelines products, and </a:t>
            </a:r>
            <a:r>
              <a:rPr kumimoji="0" lang="en-US" sz="900" b="0" i="0" u="none" strike="noStrike" kern="900" cap="none" spc="1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implications for </a:t>
            </a:r>
            <a:r>
              <a:rPr kumimoji="0" lang="en-US" sz="900" b="0" i="0" u="none" strike="noStrike" kern="900" cap="none" spc="10" normalizeH="0" baseline="0" noProof="0" dirty="0">
                <a:ln>
                  <a:noFill/>
                </a:ln>
                <a:solidFill>
                  <a:srgbClr val="323031"/>
                </a:solidFill>
                <a:effectLst/>
                <a:uLnTx/>
                <a:uFillTx/>
                <a:latin typeface="Arial" panose="020B0604020202020204" pitchFamily="34" charset="0"/>
                <a:ea typeface="+mn-ea"/>
                <a:cs typeface="Arial" panose="020B0604020202020204" pitchFamily="34" charset="0"/>
              </a:rPr>
              <a:t>the field. Clients may review and make suggestions to our discussion guides and receive detailed reports and presentations focused on answering the most pressing issues they face today. Not conducted in all areas.</a:t>
            </a:r>
            <a:endParaRPr kumimoji="0" sz="900" b="0" i="0" u="none" strike="noStrike" kern="900" cap="none" spc="1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6" name="object 36">
            <a:extLst>
              <a:ext uri="{FF2B5EF4-FFF2-40B4-BE49-F238E27FC236}">
                <a16:creationId xmlns:a16="http://schemas.microsoft.com/office/drawing/2014/main" id="{9D6DD864-65C1-46F3-0A99-3700AA08689A}"/>
              </a:ext>
            </a:extLst>
          </p:cNvPr>
          <p:cNvSpPr txBox="1"/>
          <p:nvPr/>
        </p:nvSpPr>
        <p:spPr>
          <a:xfrm>
            <a:off x="381001" y="2714286"/>
            <a:ext cx="5551965" cy="828497"/>
          </a:xfrm>
          <a:prstGeom prst="rect">
            <a:avLst/>
          </a:prstGeom>
        </p:spPr>
        <p:txBody>
          <a:bodyPr vert="horz" wrap="square" lIns="0" tIns="12700" rIns="0" bIns="0" rtlCol="0">
            <a:spAutoFit/>
          </a:bodyPr>
          <a:lstStyle/>
          <a:p>
            <a:pPr marL="9144" marR="0" lvl="0" indent="0" algn="just" defTabSz="914400" rtl="0" eaLnBrk="1" fontAlgn="auto" latinLnBrk="0" hangingPunct="1">
              <a:lnSpc>
                <a:spcPct val="120000"/>
              </a:lnSpc>
              <a:spcBef>
                <a:spcPts val="0"/>
              </a:spcBef>
              <a:spcAft>
                <a:spcPts val="0"/>
              </a:spcAft>
              <a:buClrTx/>
              <a:buSzTx/>
              <a:buFontTx/>
              <a:buNone/>
              <a:tabLst/>
              <a:defRPr/>
            </a:pPr>
            <a:r>
              <a:rPr kumimoji="0" lang="en-US" sz="900" b="0" i="0" u="none" strike="noStrike" kern="900" cap="none" spc="10" normalizeH="0" baseline="0" noProof="0" dirty="0">
                <a:ln>
                  <a:noFill/>
                </a:ln>
                <a:solidFill>
                  <a:srgbClr val="404040"/>
                </a:solidFill>
                <a:effectLst/>
                <a:uLnTx/>
                <a:uFillTx/>
                <a:latin typeface="Arial" panose="020B0604020202020204" pitchFamily="34" charset="0"/>
                <a:ea typeface="+mn-ea"/>
                <a:cs typeface="Arial" panose="020B0604020202020204" pitchFamily="34" charset="0"/>
              </a:rPr>
              <a:t>Each of CVrg’s cutting-edge market analysis reports provides a highly granular assessment of new product development, emerging trends, unmet needs, epidemiology, current treatment, and market landscapes. KOL comments, SWOTs, trial tracking, launch estimations and target patient populations are included for products ≥Ph 2 along with regional coverage of USA, EU5, and Japan. Updated quarterly and enhanced by expert analysis, this is a “go to” report that’s evergreen throughout the year.</a:t>
            </a:r>
          </a:p>
        </p:txBody>
      </p:sp>
      <p:sp>
        <p:nvSpPr>
          <p:cNvPr id="58" name="object 34">
            <a:extLst>
              <a:ext uri="{FF2B5EF4-FFF2-40B4-BE49-F238E27FC236}">
                <a16:creationId xmlns:a16="http://schemas.microsoft.com/office/drawing/2014/main" id="{0C75C4D5-603D-9770-B685-968CE9F9C03C}"/>
              </a:ext>
            </a:extLst>
          </p:cNvPr>
          <p:cNvSpPr/>
          <p:nvPr/>
        </p:nvSpPr>
        <p:spPr>
          <a:xfrm flipV="1">
            <a:off x="6258922" y="2577499"/>
            <a:ext cx="5539265" cy="92548"/>
          </a:xfrm>
          <a:custGeom>
            <a:avLst/>
            <a:gdLst/>
            <a:ahLst/>
            <a:cxnLst/>
            <a:rect l="l" t="t" r="r" b="b"/>
            <a:pathLst>
              <a:path w="8232140">
                <a:moveTo>
                  <a:pt x="0" y="0"/>
                </a:moveTo>
                <a:lnTo>
                  <a:pt x="8231835" y="0"/>
                </a:lnTo>
              </a:path>
            </a:pathLst>
          </a:custGeom>
          <a:ln w="9525">
            <a:solidFill>
              <a:schemeClr val="accent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29511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72D6AD16-175D-489F-BE05-D09863BF96F2}"/>
              </a:ext>
            </a:extLst>
          </p:cNvPr>
          <p:cNvGraphicFramePr>
            <a:graphicFrameLocks noGrp="1"/>
          </p:cNvGraphicFramePr>
          <p:nvPr>
            <p:extLst>
              <p:ext uri="{D42A27DB-BD31-4B8C-83A1-F6EECF244321}">
                <p14:modId xmlns:p14="http://schemas.microsoft.com/office/powerpoint/2010/main" val="1369361925"/>
              </p:ext>
            </p:extLst>
          </p:nvPr>
        </p:nvGraphicFramePr>
        <p:xfrm>
          <a:off x="2663687" y="914400"/>
          <a:ext cx="9147313" cy="5273040"/>
        </p:xfrm>
        <a:graphic>
          <a:graphicData uri="http://schemas.openxmlformats.org/drawingml/2006/table">
            <a:tbl>
              <a:tblPr firstRow="1" bandRow="1">
                <a:tableStyleId>{5C22544A-7EE6-4342-B048-85BDC9FD1C3A}</a:tableStyleId>
              </a:tblPr>
              <a:tblGrid>
                <a:gridCol w="3593678">
                  <a:extLst>
                    <a:ext uri="{9D8B030D-6E8A-4147-A177-3AD203B41FA5}">
                      <a16:colId xmlns:a16="http://schemas.microsoft.com/office/drawing/2014/main" val="20000"/>
                    </a:ext>
                  </a:extLst>
                </a:gridCol>
                <a:gridCol w="5553635">
                  <a:extLst>
                    <a:ext uri="{9D8B030D-6E8A-4147-A177-3AD203B41FA5}">
                      <a16:colId xmlns:a16="http://schemas.microsoft.com/office/drawing/2014/main" val="1229989169"/>
                    </a:ext>
                  </a:extLst>
                </a:gridCol>
              </a:tblGrid>
              <a:tr h="0">
                <a:tc gridSpan="2">
                  <a:txBody>
                    <a:bodyPr/>
                    <a:lstStyle/>
                    <a:p>
                      <a:r>
                        <a:rPr lang="en-GB" sz="900" b="0" i="1" dirty="0">
                          <a:solidFill>
                            <a:schemeClr val="tx1"/>
                          </a:solidFill>
                        </a:rPr>
                        <a:t>The first dedicated kidney outcome trial with a GLP-1 agonist QW semaglutide and the FLOW trial results</a:t>
                      </a:r>
                      <a:r>
                        <a:rPr lang="en-US" sz="900" b="0" i="1" dirty="0">
                          <a:solidFill>
                            <a:schemeClr val="tx1"/>
                          </a:solidFill>
                        </a:rPr>
                        <a:t>. K.R.Tuttle, R.E.Pratley, V.Perkovic, K.W.Mahaffey, J.F.E.Mann, P.Rossing, and S.Rosas</a:t>
                      </a:r>
                    </a:p>
                    <a:p>
                      <a:endParaRPr lang="en-US" sz="400" b="1" i="1" dirty="0">
                        <a:solidFill>
                          <a:schemeClr val="tx1"/>
                        </a:solidFill>
                      </a:endParaRPr>
                    </a:p>
                    <a:p>
                      <a:r>
                        <a:rPr lang="en-US" sz="1000" b="1" dirty="0">
                          <a:solidFill>
                            <a:schemeClr val="tx1"/>
                          </a:solidFill>
                        </a:rPr>
                        <a:t>Background</a:t>
                      </a:r>
                      <a:r>
                        <a:rPr lang="en-US" sz="1000" b="0" dirty="0">
                          <a:solidFill>
                            <a:schemeClr val="tx1"/>
                          </a:solidFill>
                        </a:rPr>
                        <a:t>: Semaglutide SC (0.5 and 1.0mg) QW (Ozempic) was approved for T2D in the US in 2017, and in the EU and Japan in 2018. The higher 2.4mg QW dose (Wegovy) was approved in the US for Obesity in June 2021, in the EU in January 2022, and in Japan in March 2023 (Ugobi). </a:t>
                      </a:r>
                      <a:r>
                        <a:rPr lang="en-US" sz="1000" b="0" i="0" u="none" strike="noStrike" baseline="0" dirty="0">
                          <a:solidFill>
                            <a:srgbClr val="000000"/>
                          </a:solidFill>
                          <a:latin typeface="Arial" panose="020B0604020202020204" pitchFamily="34" charset="0"/>
                        </a:rPr>
                        <a:t>Several CV outcomes studies with GLP-1 agonists have demonstrated positive renal protective effects in T2D patients in secondary endpoint analyses, including </a:t>
                      </a:r>
                      <a:r>
                        <a:rPr lang="en-US" sz="1000" b="0" i="0" u="none" strike="noStrike" baseline="0" dirty="0">
                          <a:solidFill>
                            <a:srgbClr val="0000FF"/>
                          </a:solidFill>
                          <a:latin typeface="Arial" panose="020B0604020202020204" pitchFamily="34" charset="0"/>
                          <a:hlinkClick r:id="rId2"/>
                        </a:rPr>
                        <a:t>LEADER</a:t>
                      </a:r>
                      <a:r>
                        <a:rPr lang="en-US" sz="1000" b="0" i="0" u="none" strike="noStrike" baseline="0" dirty="0">
                          <a:solidFill>
                            <a:srgbClr val="0000FF"/>
                          </a:solidFill>
                          <a:latin typeface="Arial" panose="020B0604020202020204" pitchFamily="34" charset="0"/>
                        </a:rPr>
                        <a:t> (</a:t>
                      </a:r>
                      <a:r>
                        <a:rPr lang="en-US" sz="1000" b="0" i="0" u="none" strike="noStrike" baseline="0" dirty="0">
                          <a:solidFill>
                            <a:srgbClr val="000000"/>
                          </a:solidFill>
                          <a:latin typeface="Arial" panose="020B0604020202020204" pitchFamily="34" charset="0"/>
                        </a:rPr>
                        <a:t>liraglutide), </a:t>
                      </a:r>
                      <a:r>
                        <a:rPr lang="en-US" sz="1000" b="0" i="0" u="none" strike="noStrike" baseline="0" dirty="0">
                          <a:solidFill>
                            <a:srgbClr val="0000FF"/>
                          </a:solidFill>
                          <a:latin typeface="Arial" panose="020B0604020202020204" pitchFamily="34" charset="0"/>
                          <a:hlinkClick r:id="rId3"/>
                        </a:rPr>
                        <a:t>AWARD-7</a:t>
                      </a:r>
                      <a:r>
                        <a:rPr lang="en-US" sz="1000" b="0" i="0" u="none" strike="noStrike" baseline="0" dirty="0">
                          <a:solidFill>
                            <a:srgbClr val="0000FF"/>
                          </a:solidFill>
                          <a:latin typeface="Arial" panose="020B0604020202020204" pitchFamily="34" charset="0"/>
                        </a:rPr>
                        <a:t> (</a:t>
                      </a:r>
                      <a:r>
                        <a:rPr lang="en-US" sz="1000" b="0" i="0" u="none" strike="noStrike" baseline="0" dirty="0">
                          <a:solidFill>
                            <a:srgbClr val="000000"/>
                          </a:solidFill>
                          <a:latin typeface="Arial" panose="020B0604020202020204" pitchFamily="34" charset="0"/>
                        </a:rPr>
                        <a:t>dulaglutide), and </a:t>
                      </a:r>
                      <a:r>
                        <a:rPr lang="en-US" sz="1000" b="0" i="0" u="none" strike="noStrike" baseline="0" dirty="0">
                          <a:solidFill>
                            <a:srgbClr val="0000FF"/>
                          </a:solidFill>
                          <a:latin typeface="Arial" panose="020B0604020202020204" pitchFamily="34" charset="0"/>
                          <a:hlinkClick r:id="rId4"/>
                        </a:rPr>
                        <a:t>SUSTAIN 6</a:t>
                      </a:r>
                      <a:r>
                        <a:rPr lang="en-US" sz="1000" b="0" i="0" u="none" strike="noStrike" baseline="0" dirty="0">
                          <a:solidFill>
                            <a:srgbClr val="0000FF"/>
                          </a:solidFill>
                          <a:latin typeface="Arial" panose="020B0604020202020204" pitchFamily="34" charset="0"/>
                        </a:rPr>
                        <a:t> </a:t>
                      </a:r>
                      <a:r>
                        <a:rPr lang="en-US" sz="1000" b="0" i="0" u="none" strike="noStrike" baseline="0" dirty="0">
                          <a:solidFill>
                            <a:schemeClr val="tx1"/>
                          </a:solidFill>
                          <a:latin typeface="Arial" panose="020B0604020202020204" pitchFamily="34" charset="0"/>
                        </a:rPr>
                        <a:t>(</a:t>
                      </a:r>
                      <a:r>
                        <a:rPr lang="en-US" sz="1000" b="0" i="0" u="none" strike="noStrike" baseline="0" dirty="0">
                          <a:solidFill>
                            <a:srgbClr val="000000"/>
                          </a:solidFill>
                          <a:latin typeface="Arial" panose="020B0604020202020204" pitchFamily="34" charset="0"/>
                        </a:rPr>
                        <a:t>semaglutide SC), </a:t>
                      </a:r>
                      <a:r>
                        <a:rPr lang="en-US" sz="1000" b="0" i="0" u="none" strike="noStrike" baseline="0" dirty="0">
                          <a:solidFill>
                            <a:schemeClr val="tx1"/>
                          </a:solidFill>
                          <a:latin typeface="Arial" panose="020B0604020202020204" pitchFamily="34" charset="0"/>
                        </a:rPr>
                        <a:t>setting the stage for </a:t>
                      </a:r>
                      <a:r>
                        <a:rPr lang="en-US" sz="1000" b="0" i="0" u="none" strike="noStrike" baseline="0" dirty="0">
                          <a:solidFill>
                            <a:srgbClr val="000000"/>
                          </a:solidFill>
                          <a:latin typeface="Arial" panose="020B0604020202020204" pitchFamily="34" charset="0"/>
                        </a:rPr>
                        <a:t>a renal outcomes study in this class, though many of the effects were seen in patients with mild kidney disease. Phase III FLOW was the first dedicated renal outcomes trial for a GLP-1. </a:t>
                      </a:r>
                      <a:r>
                        <a:rPr lang="en-US" sz="1000" b="0" i="0" u="none" strike="noStrike" baseline="0" dirty="0">
                          <a:solidFill>
                            <a:schemeClr val="tx1"/>
                          </a:solidFill>
                          <a:latin typeface="Arial" panose="020B0604020202020204" pitchFamily="34" charset="0"/>
                        </a:rPr>
                        <a:t>The highly anticipated trial results were first presented in an ERA 2024 Late Breaking Session and concurrently published in the </a:t>
                      </a:r>
                      <a:r>
                        <a:rPr lang="en-US" sz="1000" b="0" i="1" u="none" strike="noStrike" baseline="0" dirty="0">
                          <a:solidFill>
                            <a:srgbClr val="000000"/>
                          </a:solidFill>
                          <a:latin typeface="Arial" panose="020B0604020202020204" pitchFamily="34" charset="0"/>
                          <a:hlinkClick r:id="rId5"/>
                        </a:rPr>
                        <a:t>NEJM</a:t>
                      </a:r>
                      <a:r>
                        <a:rPr lang="en-US" sz="1000" b="0" i="0" u="none" strike="noStrike" baseline="0" dirty="0">
                          <a:solidFill>
                            <a:srgbClr val="000000"/>
                          </a:solidFill>
                          <a:latin typeface="Arial" panose="020B0604020202020204" pitchFamily="34" charset="0"/>
                        </a:rPr>
                        <a:t>. These data were also presented in an ADA 2024 symposium in addition to SGLT-2i subgroup analyses, which were subsequently published in </a:t>
                      </a:r>
                      <a:r>
                        <a:rPr lang="en-US" sz="1000" b="0" i="1" u="none" strike="noStrike" baseline="0" dirty="0">
                          <a:solidFill>
                            <a:srgbClr val="000000"/>
                          </a:solidFill>
                          <a:latin typeface="Arial" panose="020B0604020202020204" pitchFamily="34" charset="0"/>
                          <a:hlinkClick r:id="rId6"/>
                        </a:rPr>
                        <a:t>Nature Medicine</a:t>
                      </a:r>
                      <a:r>
                        <a:rPr lang="en-US" sz="1000" b="0" i="0" u="none" strike="noStrike" baseline="0" dirty="0">
                          <a:solidFill>
                            <a:srgbClr val="000000"/>
                          </a:solidFill>
                          <a:latin typeface="Arial" panose="020B0604020202020204" pitchFamily="34" charset="0"/>
                        </a:rPr>
                        <a:t>.</a:t>
                      </a:r>
                      <a:endParaRPr lang="en-US" sz="10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20000"/>
                        <a:lumOff val="80000"/>
                      </a:schemeClr>
                    </a:solidFill>
                  </a:tcPr>
                </a:tc>
                <a:tc hMerge="1">
                  <a:txBody>
                    <a:bodyPr/>
                    <a:lstStyle/>
                    <a:p>
                      <a:endParaRPr lang="en-US"/>
                    </a:p>
                  </a:txBody>
                  <a:tcPr/>
                </a:tc>
                <a:extLst>
                  <a:ext uri="{0D108BD9-81ED-4DB2-BD59-A6C34878D82A}">
                    <a16:rowId xmlns:a16="http://schemas.microsoft.com/office/drawing/2014/main" val="882866917"/>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mn-lt"/>
                        </a:rPr>
                        <a:t>Patients &amp; Treatment</a:t>
                      </a:r>
                      <a:r>
                        <a:rPr lang="en-US" sz="1000" dirty="0">
                          <a:latin typeface="+mn-lt"/>
                        </a:rPr>
                        <a:t>: 3,533 T2D patients (mean baseline age 67 years; A1c 7.8%; BMI 32kg/m</a:t>
                      </a:r>
                      <a:r>
                        <a:rPr lang="en-US" sz="1000" baseline="30000" dirty="0">
                          <a:latin typeface="+mn-lt"/>
                        </a:rPr>
                        <a:t>2</a:t>
                      </a:r>
                      <a:r>
                        <a:rPr lang="en-US" sz="1000" baseline="0" dirty="0">
                          <a:latin typeface="+mn-lt"/>
                        </a:rPr>
                        <a:t>;</a:t>
                      </a:r>
                      <a:r>
                        <a:rPr lang="en-US" sz="1000" baseline="30000" dirty="0">
                          <a:latin typeface="+mn-lt"/>
                        </a:rPr>
                        <a:t> </a:t>
                      </a:r>
                      <a:r>
                        <a:rPr lang="en-US" sz="1000" baseline="0" dirty="0">
                          <a:latin typeface="+mn-lt"/>
                        </a:rPr>
                        <a:t>weight 90kg; SBP 138mmHg; DBP 76mmHg; </a:t>
                      </a:r>
                      <a:r>
                        <a:rPr lang="en-US" sz="1000" dirty="0">
                          <a:latin typeface="+mn-lt"/>
                        </a:rPr>
                        <a:t>30% female) with renal impairment defined either by eGFR 50–75mL/min/1.73m</a:t>
                      </a:r>
                      <a:r>
                        <a:rPr lang="en-US" sz="1000" baseline="30000" dirty="0">
                          <a:latin typeface="+mn-lt"/>
                        </a:rPr>
                        <a:t>2</a:t>
                      </a:r>
                      <a:r>
                        <a:rPr lang="en-US" sz="1000" dirty="0">
                          <a:latin typeface="+mn-lt"/>
                        </a:rPr>
                        <a:t> and UACR &gt;300 to &lt;5,000mg/g or eGFR 25 to &lt;50mL/min/1.73m</a:t>
                      </a:r>
                      <a:r>
                        <a:rPr lang="en-US" sz="1000" baseline="30000" dirty="0">
                          <a:latin typeface="+mn-lt"/>
                        </a:rPr>
                        <a:t>2</a:t>
                      </a:r>
                      <a:r>
                        <a:rPr lang="en-US" sz="1000" dirty="0">
                          <a:latin typeface="+mn-lt"/>
                        </a:rPr>
                        <a:t> and UACR &gt;100 to &lt;5,000mg/g received </a:t>
                      </a:r>
                      <a:r>
                        <a:rPr lang="en-US" sz="1000" b="0" dirty="0">
                          <a:latin typeface="+mn-lt"/>
                        </a:rPr>
                        <a:t>semaglutide</a:t>
                      </a:r>
                      <a:r>
                        <a:rPr lang="en-US" sz="1000" b="1" dirty="0">
                          <a:latin typeface="+mn-lt"/>
                        </a:rPr>
                        <a:t> </a:t>
                      </a:r>
                      <a:r>
                        <a:rPr lang="en-US" sz="1000" dirty="0">
                          <a:latin typeface="+mn-lt"/>
                        </a:rPr>
                        <a:t>(SC 0.25mg QW for 4 weeks increased to 0.5mg for 4 weeks and then to 1mg at 8 weeks for the remainder of the study) vs. placebo for up to 5 years; patients were excluded if uncontrolled/potentially unstable diabetic retinopathy or maculopathy was present.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i="0" dirty="0">
                          <a:latin typeface="+mn-lt"/>
                        </a:rPr>
                        <a:t>Primary Endpoint: </a:t>
                      </a:r>
                      <a:r>
                        <a:rPr lang="en-US" sz="1000" dirty="0">
                          <a:latin typeface="+mn-lt"/>
                        </a:rPr>
                        <a:t>Time to first occurrence of the composite of persistent eGFR decline ≥50%, ESRD onset, death from kidney disease, or death from cardiovascular disease</a:t>
                      </a:r>
                      <a:r>
                        <a:rPr lang="en-US" sz="1000" strike="noStrike" dirty="0">
                          <a:solidFill>
                            <a:schemeClr val="tx1"/>
                          </a:solidFill>
                          <a:latin typeface="+mn-lt"/>
                        </a:rPr>
                        <a:t> </a:t>
                      </a:r>
                      <a:r>
                        <a:rPr lang="en-US" sz="1000" dirty="0">
                          <a:latin typeface="+mn-lt"/>
                        </a:rPr>
                        <a:t>up to 61 months</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00"/>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Results</a:t>
                      </a:r>
                      <a:r>
                        <a:rPr lang="en-US" sz="1000" dirty="0"/>
                        <a:t>:</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US"/>
                    </a:p>
                  </a:txBody>
                  <a:tcPr/>
                </a:tc>
                <a:extLst>
                  <a:ext uri="{0D108BD9-81ED-4DB2-BD59-A6C34878D82A}">
                    <a16:rowId xmlns:a16="http://schemas.microsoft.com/office/drawing/2014/main" val="10001"/>
                  </a:ext>
                </a:extLst>
              </a:tr>
              <a:tr h="914400">
                <a:tc>
                  <a:txBody>
                    <a:bodyPr/>
                    <a:lstStyle/>
                    <a:p>
                      <a:pPr marL="171450" indent="-171450">
                        <a:spcAft>
                          <a:spcPts val="600"/>
                        </a:spcAft>
                        <a:buFont typeface="Arial" panose="020B0604020202020204" pitchFamily="34" charset="0"/>
                        <a:buChar char="•"/>
                      </a:pPr>
                      <a:r>
                        <a:rPr lang="en-US" sz="1000" dirty="0"/>
                        <a:t>At baseline, FLOW patients had T2D and were high risk of CVD and CKD progression, with ~16% taking SGLT-2i (see figure).</a:t>
                      </a:r>
                    </a:p>
                    <a:p>
                      <a:pPr marL="171450" indent="-171450">
                        <a:spcAft>
                          <a:spcPts val="600"/>
                        </a:spcAft>
                        <a:buFont typeface="Arial" panose="020B0604020202020204" pitchFamily="34" charset="0"/>
                        <a:buChar char="•"/>
                      </a:pPr>
                      <a:r>
                        <a:rPr lang="en-US" sz="1000" dirty="0"/>
                        <a:t>93% of patients were at high or very high KDIGO risk at baseline.</a:t>
                      </a:r>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000" dirty="0"/>
                        <a:t>A1c change from baseline at week 104 was -0.87% for semaglutide vs. -0.06% for placebo; (ETD -0.81%, 95%CI -0.90, -0.72).</a:t>
                      </a:r>
                    </a:p>
                    <a:p>
                      <a:pPr marL="171450" indent="-171450">
                        <a:spcAft>
                          <a:spcPts val="600"/>
                        </a:spcAft>
                        <a:buFont typeface="Arial" panose="020B0604020202020204" pitchFamily="34" charset="0"/>
                        <a:buChar char="•"/>
                      </a:pPr>
                      <a:r>
                        <a:rPr lang="en-US" sz="1000" dirty="0"/>
                        <a:t>In patients who were insulin naïve at randomization, semaglutide significantly reduced the time to first insulin initiation with HR=0.58, P&lt;0.0001.</a:t>
                      </a:r>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000" dirty="0"/>
                        <a:t>Change in body weight at week 104 from baseline was -5.55kg for semaglutide vs. -1.45kg for placebo (ETD -4.10kg, 95% CI: -4.56, -3.65).</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1000" dirty="0"/>
                    </a:p>
                  </a:txBody>
                  <a:tcPr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92350044"/>
                  </a:ext>
                </a:extLst>
              </a:tr>
            </a:tbl>
          </a:graphicData>
        </a:graphic>
      </p:graphicFrame>
      <p:sp>
        <p:nvSpPr>
          <p:cNvPr id="3" name="Title 2"/>
          <p:cNvSpPr>
            <a:spLocks noGrp="1"/>
          </p:cNvSpPr>
          <p:nvPr>
            <p:ph type="ctrTitle"/>
          </p:nvPr>
        </p:nvSpPr>
        <p:spPr/>
        <p:txBody>
          <a:bodyPr/>
          <a:lstStyle/>
          <a:p>
            <a:r>
              <a:rPr lang="en-US" dirty="0"/>
              <a:t>GLP-1: FLOW, Semaglutide</a:t>
            </a:r>
            <a:r>
              <a:rPr lang="en-US" dirty="0">
                <a:solidFill>
                  <a:schemeClr val="accent3">
                    <a:lumMod val="50000"/>
                  </a:schemeClr>
                </a:solidFill>
              </a:rPr>
              <a:t>, significant renal, MACE, &amp; all-cause death benefits consistent with SGLT-2i</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86450337"/>
              </p:ext>
            </p:extLst>
          </p:nvPr>
        </p:nvGraphicFramePr>
        <p:xfrm>
          <a:off x="384048" y="914400"/>
          <a:ext cx="2194560" cy="484632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2940743716"/>
                    </a:ext>
                  </a:extLst>
                </a:gridCol>
              </a:tblGrid>
              <a:tr h="242614">
                <a:tc>
                  <a:txBody>
                    <a:bodyPr/>
                    <a:lstStyle/>
                    <a:p>
                      <a:r>
                        <a:rPr lang="en-US" sz="1000" b="1" dirty="0">
                          <a:solidFill>
                            <a:schemeClr val="tx1"/>
                          </a:solidFill>
                        </a:rPr>
                        <a:t>Product (MOA)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88286691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Ozempic; semaglutide SC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(GLP-1 agonist)</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en-US" sz="1000" b="1" dirty="0">
                          <a:latin typeface="+mn-lt"/>
                        </a:rPr>
                        <a:t>Company</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7"/>
                        </a:rPr>
                        <a:t>Novo Nordisk</a:t>
                      </a:r>
                      <a:endParaRPr lang="en-US" sz="1000"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4786">
                <a:tc>
                  <a:txBody>
                    <a:bodyPr/>
                    <a:lstStyle/>
                    <a:p>
                      <a:r>
                        <a:rPr lang="en-US" sz="1000" b="1" dirty="0">
                          <a:latin typeface="+mn-lt"/>
                        </a:rPr>
                        <a:t>Phase and Trial ID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407347513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Phase III </a:t>
                      </a:r>
                      <a:r>
                        <a:rPr lang="en-US" sz="1000" dirty="0">
                          <a:solidFill>
                            <a:schemeClr val="tx1"/>
                          </a:solidFill>
                          <a:hlinkClick r:id="rId8" tooltip="Current version of study  on ClinicalTrials.gov"/>
                        </a:rPr>
                        <a:t>FLOW</a:t>
                      </a:r>
                      <a:r>
                        <a:rPr lang="en-US" sz="1000" dirty="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Global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7515929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Indication(s)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24271795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T2D, OBE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61053568"/>
                  </a:ext>
                </a:extLst>
              </a:tr>
              <a:tr h="0">
                <a:tc>
                  <a:txBody>
                    <a:bodyPr/>
                    <a:lstStyle/>
                    <a:p>
                      <a:r>
                        <a:rPr lang="en-US" sz="1000" b="1" dirty="0">
                          <a:latin typeface="+mn-lt"/>
                        </a:rPr>
                        <a:t>Abstract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7586671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9"/>
                        </a:rPr>
                        <a:t>Symposium</a:t>
                      </a:r>
                      <a:endParaRPr lang="en-US" sz="1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32568609"/>
                  </a:ext>
                </a:extLst>
              </a:tr>
              <a:tr h="182880">
                <a:tc>
                  <a:txBody>
                    <a:bodyPr/>
                    <a:lstStyle/>
                    <a:p>
                      <a:r>
                        <a:rPr lang="en-US" sz="1100" b="1" dirty="0">
                          <a:solidFill>
                            <a:schemeClr val="tx1"/>
                          </a:solidFill>
                        </a:rPr>
                        <a:t>CVrg Brief</a:t>
                      </a:r>
                      <a:r>
                        <a:rPr lang="en-US" sz="1100" b="0" dirty="0">
                          <a:solidFill>
                            <a:schemeClr val="tx1"/>
                          </a:solidFill>
                        </a:rPr>
                        <a:t>:</a:t>
                      </a:r>
                      <a:r>
                        <a:rPr lang="en-US" sz="1100" b="1" dirty="0">
                          <a:solidFill>
                            <a:schemeClr val="tx1"/>
                          </a:solidFill>
                        </a:rPr>
                        <a:t> </a:t>
                      </a:r>
                      <a:r>
                        <a:rPr lang="en-US" sz="1100" b="0" dirty="0">
                          <a:solidFill>
                            <a:schemeClr val="tx1"/>
                          </a:solidFill>
                        </a:rPr>
                        <a:t>Data from the FLOW trial demonstrated DKD patients treated with semaglutide were 24% less likely to have major kidney disease events, 29% less likely to die from heart attacks or other CV incidents and 20% less likely to die from any cause; these results were consistent irrespective of baseline SGLT-2i use.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3592350044"/>
                  </a:ext>
                </a:extLst>
              </a:tr>
            </a:tbl>
          </a:graphicData>
        </a:graphic>
      </p:graphicFrame>
      <p:sp>
        <p:nvSpPr>
          <p:cNvPr id="8" name="TextBox 7">
            <a:extLst>
              <a:ext uri="{FF2B5EF4-FFF2-40B4-BE49-F238E27FC236}">
                <a16:creationId xmlns:a16="http://schemas.microsoft.com/office/drawing/2014/main" id="{67354443-A89C-B94C-89BA-C1E8DF44C52A}"/>
              </a:ext>
            </a:extLst>
          </p:cNvPr>
          <p:cNvSpPr txBox="1"/>
          <p:nvPr/>
        </p:nvSpPr>
        <p:spPr>
          <a:xfrm>
            <a:off x="11047624" y="6062990"/>
            <a:ext cx="76495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prstClr val="black"/>
                </a:solidFill>
                <a:effectLst/>
                <a:uLnTx/>
                <a:uFillTx/>
                <a:latin typeface="Arial" panose="020B0604020202020204"/>
                <a:ea typeface="+mn-ea"/>
                <a:cs typeface="+mn-cs"/>
              </a:rPr>
              <a:t>Continued</a:t>
            </a:r>
          </a:p>
        </p:txBody>
      </p:sp>
      <p:grpSp>
        <p:nvGrpSpPr>
          <p:cNvPr id="19" name="Group 18">
            <a:extLst>
              <a:ext uri="{FF2B5EF4-FFF2-40B4-BE49-F238E27FC236}">
                <a16:creationId xmlns:a16="http://schemas.microsoft.com/office/drawing/2014/main" id="{5ED42CEA-09E0-EAA1-25FD-D87C63F9C54F}"/>
              </a:ext>
            </a:extLst>
          </p:cNvPr>
          <p:cNvGrpSpPr/>
          <p:nvPr/>
        </p:nvGrpSpPr>
        <p:grpSpPr>
          <a:xfrm>
            <a:off x="6681946" y="3733461"/>
            <a:ext cx="5214133" cy="2301579"/>
            <a:chOff x="6807456" y="3575637"/>
            <a:chExt cx="5214133" cy="2301579"/>
          </a:xfrm>
        </p:grpSpPr>
        <p:pic>
          <p:nvPicPr>
            <p:cNvPr id="56" name="Picture 55">
              <a:extLst>
                <a:ext uri="{FF2B5EF4-FFF2-40B4-BE49-F238E27FC236}">
                  <a16:creationId xmlns:a16="http://schemas.microsoft.com/office/drawing/2014/main" id="{69E941DE-8FB6-8D5B-C22D-A5B7346335D3}"/>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6809033" y="3575637"/>
              <a:ext cx="5212556" cy="2086135"/>
            </a:xfrm>
            <a:prstGeom prst="rect">
              <a:avLst/>
            </a:prstGeom>
          </p:spPr>
        </p:pic>
        <p:sp>
          <p:nvSpPr>
            <p:cNvPr id="16" name="TextBox 15">
              <a:extLst>
                <a:ext uri="{FF2B5EF4-FFF2-40B4-BE49-F238E27FC236}">
                  <a16:creationId xmlns:a16="http://schemas.microsoft.com/office/drawing/2014/main" id="{E3AB69BF-4CEE-456F-9FF7-A1BA5D7FB1E7}"/>
                </a:ext>
              </a:extLst>
            </p:cNvPr>
            <p:cNvSpPr txBox="1"/>
            <p:nvPr/>
          </p:nvSpPr>
          <p:spPr>
            <a:xfrm>
              <a:off x="6807456" y="5661772"/>
              <a:ext cx="2922595"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panose="020B0604020202020204"/>
                  <a:ea typeface="+mn-ea"/>
                  <a:cs typeface="+mn-cs"/>
                </a:rPr>
                <a:t>Source: Adapted from Novo Nordisk ERA 2024 presentation</a:t>
              </a:r>
            </a:p>
          </p:txBody>
        </p:sp>
      </p:grpSp>
    </p:spTree>
    <p:extLst>
      <p:ext uri="{BB962C8B-B14F-4D97-AF65-F5344CB8AC3E}">
        <p14:creationId xmlns:p14="http://schemas.microsoft.com/office/powerpoint/2010/main" val="160319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72D6AD16-175D-489F-BE05-D09863BF96F2}"/>
              </a:ext>
            </a:extLst>
          </p:cNvPr>
          <p:cNvGraphicFramePr>
            <a:graphicFrameLocks noGrp="1"/>
          </p:cNvGraphicFramePr>
          <p:nvPr>
            <p:extLst>
              <p:ext uri="{D42A27DB-BD31-4B8C-83A1-F6EECF244321}">
                <p14:modId xmlns:p14="http://schemas.microsoft.com/office/powerpoint/2010/main" val="1518442877"/>
              </p:ext>
            </p:extLst>
          </p:nvPr>
        </p:nvGraphicFramePr>
        <p:xfrm>
          <a:off x="372535" y="914400"/>
          <a:ext cx="11430000" cy="5180488"/>
        </p:xfrm>
        <a:graphic>
          <a:graphicData uri="http://schemas.openxmlformats.org/drawingml/2006/table">
            <a:tbl>
              <a:tblPr firstRow="1" bandRow="1">
                <a:tableStyleId>{5C22544A-7EE6-4342-B048-85BDC9FD1C3A}</a:tableStyleId>
              </a:tblPr>
              <a:tblGrid>
                <a:gridCol w="4035005">
                  <a:extLst>
                    <a:ext uri="{9D8B030D-6E8A-4147-A177-3AD203B41FA5}">
                      <a16:colId xmlns:a16="http://schemas.microsoft.com/office/drawing/2014/main" val="20000"/>
                    </a:ext>
                  </a:extLst>
                </a:gridCol>
                <a:gridCol w="2137985">
                  <a:extLst>
                    <a:ext uri="{9D8B030D-6E8A-4147-A177-3AD203B41FA5}">
                      <a16:colId xmlns:a16="http://schemas.microsoft.com/office/drawing/2014/main" val="4236849671"/>
                    </a:ext>
                  </a:extLst>
                </a:gridCol>
                <a:gridCol w="1361733">
                  <a:extLst>
                    <a:ext uri="{9D8B030D-6E8A-4147-A177-3AD203B41FA5}">
                      <a16:colId xmlns:a16="http://schemas.microsoft.com/office/drawing/2014/main" val="2769042283"/>
                    </a:ext>
                  </a:extLst>
                </a:gridCol>
                <a:gridCol w="3895277">
                  <a:extLst>
                    <a:ext uri="{9D8B030D-6E8A-4147-A177-3AD203B41FA5}">
                      <a16:colId xmlns:a16="http://schemas.microsoft.com/office/drawing/2014/main" val="1229989169"/>
                    </a:ext>
                  </a:extLst>
                </a:gridCol>
              </a:tblGrid>
              <a:tr h="0">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Results, continued</a:t>
                      </a:r>
                      <a:r>
                        <a:rPr lang="en-US" sz="1000" b="0" dirty="0">
                          <a:solidFill>
                            <a:schemeClr val="tx1"/>
                          </a:solidFill>
                        </a:rPr>
                        <a:t>:</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GB"/>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1602889">
                <a:tc gridSpan="3">
                  <a:txBody>
                    <a:bodyPr/>
                    <a:lstStyle/>
                    <a:p>
                      <a:pPr marL="171450" indent="-171450">
                        <a:spcAft>
                          <a:spcPts val="200"/>
                        </a:spcAft>
                        <a:buFont typeface="Arial" panose="020B0604020202020204" pitchFamily="34" charset="0"/>
                        <a:buChar char="•"/>
                      </a:pPr>
                      <a:r>
                        <a:rPr lang="en-US" sz="1000" dirty="0"/>
                        <a:t>The risk of the </a:t>
                      </a:r>
                      <a:r>
                        <a:rPr lang="en-US" sz="1000" b="1" dirty="0"/>
                        <a:t>primary-outcome</a:t>
                      </a:r>
                      <a:r>
                        <a:rPr lang="en-US" sz="1000" dirty="0"/>
                        <a:t> was 24% lower with semaglutide vs. placebo (see top table, P=0.0003)</a:t>
                      </a:r>
                    </a:p>
                    <a:p>
                      <a:pPr marL="361950" lvl="1" indent="-184150">
                        <a:spcAft>
                          <a:spcPts val="200"/>
                        </a:spcAft>
                        <a:buFont typeface="Courier New" panose="02070309020205020404" pitchFamily="49" charset="0"/>
                        <a:buChar char="o"/>
                      </a:pPr>
                      <a:r>
                        <a:rPr lang="en-US" sz="1000" dirty="0"/>
                        <a:t>The absolute risk difference at week 104 was -2.7% with NNT=37 and the absolute risk difference at week 156 was -4.9% with NNT=20.</a:t>
                      </a:r>
                    </a:p>
                    <a:p>
                      <a:pPr marL="361950" lvl="1" indent="-184150">
                        <a:spcAft>
                          <a:spcPts val="200"/>
                        </a:spcAft>
                        <a:buFont typeface="Courier New" panose="02070309020205020404" pitchFamily="49" charset="0"/>
                        <a:buChar char="o"/>
                      </a:pPr>
                      <a:r>
                        <a:rPr lang="en-US" sz="1000" dirty="0"/>
                        <a:t>Results were consistent for a composite of the kidney-specific components of the primary outcome and for death from CV causes.</a:t>
                      </a:r>
                    </a:p>
                    <a:p>
                      <a:pPr marL="361950" lvl="1" indent="-184150">
                        <a:buFont typeface="Courier New" panose="02070309020205020404" pitchFamily="49" charset="0"/>
                        <a:buChar char="o"/>
                      </a:pPr>
                      <a:r>
                        <a:rPr lang="en-US" sz="1000" dirty="0"/>
                        <a:t>Subgroup analyses demonstrated that the effects of semaglutide were consistent across a range of pre-specified variables including age, sex, BMI, diabetes duration, A1c, eGFR, UACR, CVD, and HF </a:t>
                      </a:r>
                      <a:r>
                        <a:rPr lang="en-US" sz="1000" dirty="0">
                          <a:solidFill>
                            <a:schemeClr val="tx1"/>
                          </a:solidFill>
                        </a:rPr>
                        <a:t>(P</a:t>
                      </a:r>
                      <a:r>
                        <a:rPr lang="en-US" sz="1000" baseline="-25000" dirty="0">
                          <a:solidFill>
                            <a:schemeClr val="tx1"/>
                          </a:solidFill>
                        </a:rPr>
                        <a:t>Het</a:t>
                      </a:r>
                      <a:r>
                        <a:rPr lang="en-US" sz="1000" dirty="0">
                          <a:solidFill>
                            <a:schemeClr val="tx1"/>
                          </a:solidFill>
                        </a:rPr>
                        <a:t> all &gt;0.05).</a:t>
                      </a:r>
                    </a:p>
                    <a:p>
                      <a:pPr marL="171450" lvl="0" indent="-171450">
                        <a:buFont typeface="Arial" panose="020B0604020202020204" pitchFamily="34" charset="0"/>
                        <a:buChar char="•"/>
                      </a:pPr>
                      <a:endParaRPr lang="en-US" sz="1000" dirty="0"/>
                    </a:p>
                  </a:txBody>
                  <a:tcPr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en-GB"/>
                    </a:p>
                  </a:txBody>
                  <a:tcPr/>
                </a:tc>
                <a:tc hMerge="1">
                  <a:txBody>
                    <a:bodyPr/>
                    <a:lstStyle/>
                    <a:p>
                      <a:endParaRPr lang="en-GB"/>
                    </a:p>
                  </a:txBody>
                  <a:tcPr/>
                </a:tc>
                <a:tc>
                  <a:txBody>
                    <a:bodyPr/>
                    <a:lstStyle/>
                    <a:p>
                      <a:endParaRPr lang="en-US" sz="1000" dirty="0"/>
                    </a:p>
                  </a:txBody>
                  <a:tcPr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02534321"/>
                  </a:ext>
                </a:extLst>
              </a:tr>
              <a:tr h="1515119">
                <a:tc gridSpan="2">
                  <a:txBody>
                    <a:bodyPr/>
                    <a:lstStyle/>
                    <a:p>
                      <a:pPr marL="171450" lvl="0" indent="-171450">
                        <a:spcAft>
                          <a:spcPts val="200"/>
                        </a:spcAft>
                        <a:buFont typeface="Arial" panose="020B0604020202020204" pitchFamily="34" charset="0"/>
                        <a:buChar char="•"/>
                      </a:pPr>
                      <a:r>
                        <a:rPr lang="en-US" sz="1000" dirty="0"/>
                        <a:t>The mean annual eGFR slope was less steep by 1.16mL/min/1.73m</a:t>
                      </a:r>
                      <a:r>
                        <a:rPr lang="en-US" sz="1000" baseline="30000" dirty="0"/>
                        <a:t>2</a:t>
                      </a:r>
                      <a:r>
                        <a:rPr lang="en-US" sz="1000" dirty="0"/>
                        <a:t> in the semaglutide group (see middle table, P&lt;0.001).</a:t>
                      </a:r>
                    </a:p>
                    <a:p>
                      <a:pPr marL="361950" lvl="1" indent="-184150">
                        <a:spcAft>
                          <a:spcPts val="200"/>
                        </a:spcAft>
                        <a:buFont typeface="Courier New" panose="02070309020205020404" pitchFamily="49" charset="0"/>
                        <a:buChar char="o"/>
                      </a:pPr>
                      <a:r>
                        <a:rPr lang="en-US" sz="1000" dirty="0"/>
                        <a:t>Loss of kidney function, via cystatin C–based eGFR, was lower by 3.39mL/min/1.73m</a:t>
                      </a:r>
                      <a:r>
                        <a:rPr lang="en-US" sz="1000" baseline="30000" dirty="0"/>
                        <a:t>2</a:t>
                      </a:r>
                      <a:r>
                        <a:rPr lang="en-US" sz="1000" dirty="0"/>
                        <a:t> with semaglutide vs. placebo at week 104. A </a:t>
                      </a:r>
                      <a:r>
                        <a:rPr lang="en-US" sz="1000" i="1" dirty="0"/>
                        <a:t>post-hoc </a:t>
                      </a:r>
                      <a:r>
                        <a:rPr lang="en-US" sz="1000" dirty="0"/>
                        <a:t>analysis of the change in creatinine-based eGFR from baseline to week 104 showed a consistent difference of 3.30mL/min/1.73m</a:t>
                      </a:r>
                      <a:r>
                        <a:rPr lang="en-US" sz="1000" baseline="30000" dirty="0"/>
                        <a:t>2</a:t>
                      </a:r>
                      <a:r>
                        <a:rPr lang="en-US" sz="1000" dirty="0"/>
                        <a:t> with semaglutide.</a:t>
                      </a:r>
                    </a:p>
                    <a:p>
                      <a:pPr marL="171450" lvl="0" indent="-171450">
                        <a:spcAft>
                          <a:spcPts val="200"/>
                        </a:spcAft>
                        <a:buFont typeface="Arial" panose="020B0604020202020204" pitchFamily="34" charset="0"/>
                        <a:buChar char="•"/>
                      </a:pPr>
                      <a:r>
                        <a:rPr lang="en-US" sz="1000" dirty="0"/>
                        <a:t>UACR was lower with semaglutide early on and sustained with the estimated treatment ratio at week 104 of 0.68 (95% CI: 0.62, 0.75).</a:t>
                      </a:r>
                    </a:p>
                  </a:txBody>
                  <a:tcPr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pPr marL="171450" lvl="0" indent="-171450">
                        <a:buFont typeface="Arial" panose="020B0604020202020204" pitchFamily="34" charset="0"/>
                        <a:buChar char="•"/>
                      </a:pPr>
                      <a:endParaRPr lang="en-US" sz="1000" dirty="0"/>
                    </a:p>
                  </a:txBody>
                  <a:tcPr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gridSpan="2">
                  <a:txBody>
                    <a:bodyPr/>
                    <a:lstStyle/>
                    <a:p>
                      <a:endParaRPr lang="en-US" dirty="0"/>
                    </a:p>
                  </a:txBody>
                  <a:tcPr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hMerge="1">
                  <a:txBody>
                    <a:bodyPr/>
                    <a:lstStyle/>
                    <a:p>
                      <a:endParaRPr lang="en-US" sz="1000" dirty="0"/>
                    </a:p>
                  </a:txBody>
                  <a:tcPr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92350044"/>
                  </a:ext>
                </a:extLst>
              </a:tr>
              <a:tr h="1108550">
                <a:tc>
                  <a:txBody>
                    <a:bodyPr/>
                    <a:lstStyle/>
                    <a:p>
                      <a:pPr marL="171450" indent="-171450">
                        <a:spcAft>
                          <a:spcPts val="200"/>
                        </a:spcAft>
                        <a:buFont typeface="Arial" panose="020B0604020202020204" pitchFamily="34" charset="0"/>
                        <a:buChar char="•"/>
                      </a:pPr>
                      <a:r>
                        <a:rPr lang="en-US" sz="1000" dirty="0"/>
                        <a:t>The risk of major CV events was 18% lower and the risk of death from any cause was 20% lower with semaglutide vs. placebo (see bottom </a:t>
                      </a:r>
                      <a:r>
                        <a:rPr lang="en-US" sz="1000" dirty="0">
                          <a:solidFill>
                            <a:schemeClr val="tx1">
                              <a:lumMod val="75000"/>
                              <a:lumOff val="25000"/>
                            </a:schemeClr>
                          </a:solidFill>
                        </a:rPr>
                        <a:t>right</a:t>
                      </a:r>
                      <a:r>
                        <a:rPr lang="en-US" sz="1000" dirty="0">
                          <a:solidFill>
                            <a:schemeClr val="bg2">
                              <a:lumMod val="60000"/>
                              <a:lumOff val="40000"/>
                            </a:schemeClr>
                          </a:solidFill>
                        </a:rPr>
                        <a:t> </a:t>
                      </a:r>
                      <a:r>
                        <a:rPr lang="en-US" sz="1000" dirty="0"/>
                        <a:t>table and figure).</a:t>
                      </a:r>
                    </a:p>
                    <a:p>
                      <a:pPr marL="361950" lvl="1" indent="-184150">
                        <a:spcAft>
                          <a:spcPts val="200"/>
                        </a:spcAft>
                        <a:buFont typeface="Courier New" panose="02070309020205020404" pitchFamily="49" charset="0"/>
                        <a:buChar char="o"/>
                      </a:pPr>
                      <a:r>
                        <a:rPr lang="en-US" sz="1000" dirty="0"/>
                        <a:t>Effects on the individual components of the composite CV outcome were consistent with those in the primary analysis, except for non-fatal stroke, which favored placebo numerically.</a:t>
                      </a:r>
                    </a:p>
                    <a:p>
                      <a:pPr marL="361950" lvl="1" indent="-184150">
                        <a:spcAft>
                          <a:spcPts val="200"/>
                        </a:spcAft>
                        <a:buFont typeface="Courier New" panose="02070309020205020404" pitchFamily="49" charset="0"/>
                        <a:buChar char="o"/>
                      </a:pPr>
                      <a:r>
                        <a:rPr lang="en-US" sz="1000" dirty="0"/>
                        <a:t>Over 3 years, 45 persons (95% CI: 23, 623) would need to be treated to prevent one major CV event, and 39 (95% CI: 21, 238) would need to be treated to prevent one death from any cause.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3">
                  <a:txBody>
                    <a:bodyPr/>
                    <a:lstStyle/>
                    <a:p>
                      <a:pPr marL="628650" lvl="1" indent="-171450">
                        <a:buFont typeface="Courier New" panose="02070309020205020404" pitchFamily="49" charset="0"/>
                        <a:buChar char="o"/>
                      </a:pPr>
                      <a:endParaRPr lang="en-US" sz="1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marL="171450" indent="-171450">
                        <a:buFont typeface="Arial" panose="020B0604020202020204" pitchFamily="34" charset="0"/>
                        <a:buChar char="•"/>
                      </a:pPr>
                      <a:endParaRPr lang="en-US" sz="1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sz="1100" dirty="0"/>
                    </a:p>
                  </a:txBody>
                  <a:tcPr>
                    <a:lnT>
                      <a:noFill/>
                    </a:lnT>
                    <a:solidFill>
                      <a:schemeClr val="accent6">
                        <a:lumMod val="40000"/>
                        <a:lumOff val="60000"/>
                      </a:schemeClr>
                    </a:solidFill>
                  </a:tcPr>
                </a:tc>
                <a:extLst>
                  <a:ext uri="{0D108BD9-81ED-4DB2-BD59-A6C34878D82A}">
                    <a16:rowId xmlns:a16="http://schemas.microsoft.com/office/drawing/2014/main" val="1601392873"/>
                  </a:ext>
                </a:extLst>
              </a:tr>
            </a:tbl>
          </a:graphicData>
        </a:graphic>
      </p:graphicFrame>
      <p:sp>
        <p:nvSpPr>
          <p:cNvPr id="3" name="Title 2"/>
          <p:cNvSpPr>
            <a:spLocks noGrp="1"/>
          </p:cNvSpPr>
          <p:nvPr>
            <p:ph type="ctrTitle"/>
          </p:nvPr>
        </p:nvSpPr>
        <p:spPr/>
        <p:txBody>
          <a:bodyPr/>
          <a:lstStyle/>
          <a:p>
            <a:r>
              <a:rPr lang="en-US" dirty="0">
                <a:solidFill>
                  <a:schemeClr val="accent3">
                    <a:lumMod val="50000"/>
                  </a:schemeClr>
                </a:solidFill>
              </a:rPr>
              <a:t>FLOW (2 of 3)</a:t>
            </a:r>
          </a:p>
        </p:txBody>
      </p:sp>
      <p:graphicFrame>
        <p:nvGraphicFramePr>
          <p:cNvPr id="2" name="Table 1">
            <a:extLst>
              <a:ext uri="{FF2B5EF4-FFF2-40B4-BE49-F238E27FC236}">
                <a16:creationId xmlns:a16="http://schemas.microsoft.com/office/drawing/2014/main" id="{741A8D33-F9AD-6D8E-CC41-F9B364212AAA}"/>
              </a:ext>
            </a:extLst>
          </p:cNvPr>
          <p:cNvGraphicFramePr>
            <a:graphicFrameLocks noGrp="1"/>
          </p:cNvGraphicFramePr>
          <p:nvPr/>
        </p:nvGraphicFramePr>
        <p:xfrm>
          <a:off x="8022535" y="1243051"/>
          <a:ext cx="3780000" cy="1426464"/>
        </p:xfrm>
        <a:graphic>
          <a:graphicData uri="http://schemas.openxmlformats.org/drawingml/2006/table">
            <a:tbl>
              <a:tblPr firstRow="1" bandRow="1">
                <a:tableStyleId>{C083E6E3-FA7D-4D7B-A595-EF9225AFEA82}</a:tableStyleId>
              </a:tblPr>
              <a:tblGrid>
                <a:gridCol w="2592000">
                  <a:extLst>
                    <a:ext uri="{9D8B030D-6E8A-4147-A177-3AD203B41FA5}">
                      <a16:colId xmlns:a16="http://schemas.microsoft.com/office/drawing/2014/main" val="20000"/>
                    </a:ext>
                  </a:extLst>
                </a:gridCol>
                <a:gridCol w="432000">
                  <a:extLst>
                    <a:ext uri="{9D8B030D-6E8A-4147-A177-3AD203B41FA5}">
                      <a16:colId xmlns:a16="http://schemas.microsoft.com/office/drawing/2014/main" val="20001"/>
                    </a:ext>
                  </a:extLst>
                </a:gridCol>
                <a:gridCol w="756000">
                  <a:extLst>
                    <a:ext uri="{9D8B030D-6E8A-4147-A177-3AD203B41FA5}">
                      <a16:colId xmlns:a16="http://schemas.microsoft.com/office/drawing/2014/main" val="20002"/>
                    </a:ext>
                  </a:extLst>
                </a:gridCol>
              </a:tblGrid>
              <a:tr h="0">
                <a:tc>
                  <a:txBody>
                    <a:bodyPr/>
                    <a:lstStyle/>
                    <a:p>
                      <a:r>
                        <a:rPr lang="en-US" sz="900" dirty="0"/>
                        <a:t>Kidney Outcomes</a:t>
                      </a:r>
                    </a:p>
                  </a:txBody>
                  <a:tcPr marT="27432" marB="27432" anchor="ctr"/>
                </a:tc>
                <a:tc>
                  <a:txBody>
                    <a:bodyPr/>
                    <a:lstStyle/>
                    <a:p>
                      <a:pPr algn="ctr"/>
                      <a:r>
                        <a:rPr lang="en-US" sz="900" dirty="0"/>
                        <a:t>HR</a:t>
                      </a:r>
                    </a:p>
                  </a:txBody>
                  <a:tcPr marT="27432" marB="27432" anchor="ctr"/>
                </a:tc>
                <a:tc>
                  <a:txBody>
                    <a:bodyPr/>
                    <a:lstStyle/>
                    <a:p>
                      <a:pPr algn="ctr"/>
                      <a:r>
                        <a:rPr lang="en-US" sz="900" dirty="0"/>
                        <a:t>95% CI</a:t>
                      </a:r>
                    </a:p>
                  </a:txBody>
                  <a:tcPr marT="27432" marB="27432" anchor="ctr"/>
                </a:tc>
                <a:extLst>
                  <a:ext uri="{0D108BD9-81ED-4DB2-BD59-A6C34878D82A}">
                    <a16:rowId xmlns:a16="http://schemas.microsoft.com/office/drawing/2014/main" val="10000"/>
                  </a:ext>
                </a:extLst>
              </a:tr>
              <a:tr h="0">
                <a:tc>
                  <a:txBody>
                    <a:bodyPr/>
                    <a:lstStyle/>
                    <a:p>
                      <a:r>
                        <a:rPr lang="en-US" sz="900" b="1" dirty="0"/>
                        <a:t>Primary outcome</a:t>
                      </a:r>
                      <a:r>
                        <a:rPr lang="en-US" sz="900" dirty="0"/>
                        <a:t>: Composite kidney outcome</a:t>
                      </a:r>
                    </a:p>
                  </a:txBody>
                  <a:tcPr marT="27432" marB="27432" anchor="ctr"/>
                </a:tc>
                <a:tc>
                  <a:txBody>
                    <a:bodyPr/>
                    <a:lstStyle/>
                    <a:p>
                      <a:pPr algn="ctr"/>
                      <a:r>
                        <a:rPr lang="en-US" sz="900" dirty="0"/>
                        <a:t>0.76</a:t>
                      </a:r>
                    </a:p>
                  </a:txBody>
                  <a:tcPr marT="27432" marB="27432" anchor="ctr"/>
                </a:tc>
                <a:tc>
                  <a:txBody>
                    <a:bodyPr/>
                    <a:lstStyle/>
                    <a:p>
                      <a:pPr algn="ctr"/>
                      <a:r>
                        <a:rPr lang="en-US" sz="900" dirty="0"/>
                        <a:t>0.66, 0.88</a:t>
                      </a:r>
                    </a:p>
                  </a:txBody>
                  <a:tcPr marT="27432" marB="27432" anchor="ctr"/>
                </a:tc>
                <a:extLst>
                  <a:ext uri="{0D108BD9-81ED-4DB2-BD59-A6C34878D82A}">
                    <a16:rowId xmlns:a16="http://schemas.microsoft.com/office/drawing/2014/main" val="10001"/>
                  </a:ext>
                </a:extLst>
              </a:tr>
              <a:tr h="0">
                <a:tc>
                  <a:txBody>
                    <a:bodyPr/>
                    <a:lstStyle/>
                    <a:p>
                      <a:r>
                        <a:rPr lang="en-US" sz="900" b="1" dirty="0"/>
                        <a:t>Kidney failure</a:t>
                      </a:r>
                    </a:p>
                    <a:p>
                      <a:r>
                        <a:rPr lang="en-US" sz="900" dirty="0"/>
                        <a:t>   Initiation of CRT</a:t>
                      </a:r>
                    </a:p>
                    <a:p>
                      <a:r>
                        <a:rPr lang="en-US" sz="900" dirty="0"/>
                        <a:t>   Onset of persistent eGFR &lt;15</a:t>
                      </a:r>
                    </a:p>
                  </a:txBody>
                  <a:tcPr marT="27432" marB="27432" anchor="ctr"/>
                </a:tc>
                <a:tc>
                  <a:txBody>
                    <a:bodyPr/>
                    <a:lstStyle/>
                    <a:p>
                      <a:pPr algn="ctr"/>
                      <a:r>
                        <a:rPr lang="en-US" sz="900" dirty="0"/>
                        <a:t>0.83</a:t>
                      </a:r>
                    </a:p>
                    <a:p>
                      <a:pPr algn="ctr"/>
                      <a:r>
                        <a:rPr lang="en-US" sz="900" dirty="0"/>
                        <a:t>0.84</a:t>
                      </a:r>
                    </a:p>
                    <a:p>
                      <a:pPr algn="ctr"/>
                      <a:r>
                        <a:rPr lang="en-US" sz="900" dirty="0"/>
                        <a:t>0.80</a:t>
                      </a:r>
                    </a:p>
                  </a:txBody>
                  <a:tcPr marT="27432" marB="27432"/>
                </a:tc>
                <a:tc>
                  <a:txBody>
                    <a:bodyPr/>
                    <a:lstStyle/>
                    <a:p>
                      <a:pPr algn="ctr"/>
                      <a:r>
                        <a:rPr lang="en-US" sz="900" dirty="0"/>
                        <a:t>0.66, 1.03</a:t>
                      </a:r>
                    </a:p>
                    <a:p>
                      <a:pPr algn="ctr"/>
                      <a:r>
                        <a:rPr lang="en-US" sz="900" dirty="0"/>
                        <a:t>0.63, 1.12</a:t>
                      </a:r>
                    </a:p>
                    <a:p>
                      <a:pPr algn="ctr"/>
                      <a:r>
                        <a:rPr lang="en-US" sz="900" dirty="0"/>
                        <a:t>0.61, 1.06</a:t>
                      </a:r>
                    </a:p>
                  </a:txBody>
                  <a:tcPr marT="27432" marB="27432"/>
                </a:tc>
                <a:extLst>
                  <a:ext uri="{0D108BD9-81ED-4DB2-BD59-A6C34878D82A}">
                    <a16:rowId xmlns:a16="http://schemas.microsoft.com/office/drawing/2014/main" val="10002"/>
                  </a:ext>
                </a:extLst>
              </a:tr>
              <a:tr h="154352">
                <a:tc>
                  <a:txBody>
                    <a:bodyPr/>
                    <a:lstStyle/>
                    <a:p>
                      <a:r>
                        <a:rPr lang="en-US" sz="900" dirty="0"/>
                        <a:t>Onset of persistent ≥50% reduction in eGFR</a:t>
                      </a:r>
                    </a:p>
                  </a:txBody>
                  <a:tcPr marT="27432" marB="27432" anchor="ctr"/>
                </a:tc>
                <a:tc>
                  <a:txBody>
                    <a:bodyPr/>
                    <a:lstStyle/>
                    <a:p>
                      <a:pPr algn="ctr"/>
                      <a:r>
                        <a:rPr lang="en-US" sz="900" dirty="0"/>
                        <a:t>0.73</a:t>
                      </a:r>
                    </a:p>
                  </a:txBody>
                  <a:tcPr marT="27432" marB="27432" anchor="ctr"/>
                </a:tc>
                <a:tc>
                  <a:txBody>
                    <a:bodyPr/>
                    <a:lstStyle/>
                    <a:p>
                      <a:pPr algn="ctr"/>
                      <a:r>
                        <a:rPr lang="en-US" sz="900" dirty="0"/>
                        <a:t>0.59, 0.89</a:t>
                      </a:r>
                    </a:p>
                  </a:txBody>
                  <a:tcPr marT="27432" marB="27432" anchor="ctr"/>
                </a:tc>
                <a:extLst>
                  <a:ext uri="{0D108BD9-81ED-4DB2-BD59-A6C34878D82A}">
                    <a16:rowId xmlns:a16="http://schemas.microsoft.com/office/drawing/2014/main" val="10003"/>
                  </a:ext>
                </a:extLst>
              </a:tr>
              <a:tr h="154352">
                <a:tc>
                  <a:txBody>
                    <a:bodyPr/>
                    <a:lstStyle/>
                    <a:p>
                      <a:r>
                        <a:rPr lang="en-US" sz="900" dirty="0"/>
                        <a:t>Kidney death</a:t>
                      </a:r>
                    </a:p>
                  </a:txBody>
                  <a:tcPr marT="27432" marB="27432" anchor="ctr"/>
                </a:tc>
                <a:tc>
                  <a:txBody>
                    <a:bodyPr/>
                    <a:lstStyle/>
                    <a:p>
                      <a:pPr algn="ctr"/>
                      <a:r>
                        <a:rPr lang="en-US" sz="900" dirty="0"/>
                        <a:t>0.97</a:t>
                      </a:r>
                    </a:p>
                  </a:txBody>
                  <a:tcPr marT="27432" marB="27432" anchor="ctr"/>
                </a:tc>
                <a:tc>
                  <a:txBody>
                    <a:bodyPr/>
                    <a:lstStyle/>
                    <a:p>
                      <a:pPr algn="ctr"/>
                      <a:r>
                        <a:rPr lang="en-US" sz="900" dirty="0"/>
                        <a:t>0.27, 3.49</a:t>
                      </a:r>
                    </a:p>
                  </a:txBody>
                  <a:tcPr marT="27432" marB="27432" anchor="ctr"/>
                </a:tc>
                <a:extLst>
                  <a:ext uri="{0D108BD9-81ED-4DB2-BD59-A6C34878D82A}">
                    <a16:rowId xmlns:a16="http://schemas.microsoft.com/office/drawing/2014/main" val="2947489161"/>
                  </a:ext>
                </a:extLst>
              </a:tr>
              <a:tr h="154352">
                <a:tc>
                  <a:txBody>
                    <a:bodyPr/>
                    <a:lstStyle/>
                    <a:p>
                      <a:r>
                        <a:rPr lang="en-US" sz="900" dirty="0"/>
                        <a:t>CV death</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0.71</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0.56, 0.89</a:t>
                      </a:r>
                    </a:p>
                  </a:txBody>
                  <a:tcPr marT="27432" marB="27432" anchor="ctr">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3835911894"/>
                  </a:ext>
                </a:extLst>
              </a:tr>
            </a:tbl>
          </a:graphicData>
        </a:graphic>
      </p:graphicFrame>
      <p:graphicFrame>
        <p:nvGraphicFramePr>
          <p:cNvPr id="5" name="Table 4">
            <a:extLst>
              <a:ext uri="{FF2B5EF4-FFF2-40B4-BE49-F238E27FC236}">
                <a16:creationId xmlns:a16="http://schemas.microsoft.com/office/drawing/2014/main" id="{7CBC28E4-C4A6-E81F-DEEE-71E6C89ADB0F}"/>
              </a:ext>
            </a:extLst>
          </p:cNvPr>
          <p:cNvGraphicFramePr>
            <a:graphicFrameLocks noGrp="1"/>
          </p:cNvGraphicFramePr>
          <p:nvPr>
            <p:extLst>
              <p:ext uri="{D42A27DB-BD31-4B8C-83A1-F6EECF244321}">
                <p14:modId xmlns:p14="http://schemas.microsoft.com/office/powerpoint/2010/main" val="3260966629"/>
              </p:ext>
            </p:extLst>
          </p:nvPr>
        </p:nvGraphicFramePr>
        <p:xfrm>
          <a:off x="6928734" y="2823493"/>
          <a:ext cx="4883843" cy="1411224"/>
        </p:xfrm>
        <a:graphic>
          <a:graphicData uri="http://schemas.openxmlformats.org/drawingml/2006/table">
            <a:tbl>
              <a:tblPr firstRow="1" bandRow="1">
                <a:tableStyleId>{C083E6E3-FA7D-4D7B-A595-EF9225AFEA82}</a:tableStyleId>
              </a:tblPr>
              <a:tblGrid>
                <a:gridCol w="1639577">
                  <a:extLst>
                    <a:ext uri="{9D8B030D-6E8A-4147-A177-3AD203B41FA5}">
                      <a16:colId xmlns:a16="http://schemas.microsoft.com/office/drawing/2014/main" val="20000"/>
                    </a:ext>
                  </a:extLst>
                </a:gridCol>
                <a:gridCol w="648000">
                  <a:extLst>
                    <a:ext uri="{9D8B030D-6E8A-4147-A177-3AD203B41FA5}">
                      <a16:colId xmlns:a16="http://schemas.microsoft.com/office/drawing/2014/main" val="20001"/>
                    </a:ext>
                  </a:extLst>
                </a:gridCol>
                <a:gridCol w="900953">
                  <a:extLst>
                    <a:ext uri="{9D8B030D-6E8A-4147-A177-3AD203B41FA5}">
                      <a16:colId xmlns:a16="http://schemas.microsoft.com/office/drawing/2014/main" val="20002"/>
                    </a:ext>
                  </a:extLst>
                </a:gridCol>
                <a:gridCol w="899896">
                  <a:extLst>
                    <a:ext uri="{9D8B030D-6E8A-4147-A177-3AD203B41FA5}">
                      <a16:colId xmlns:a16="http://schemas.microsoft.com/office/drawing/2014/main" val="2809129612"/>
                    </a:ext>
                  </a:extLst>
                </a:gridCol>
                <a:gridCol w="795417">
                  <a:extLst>
                    <a:ext uri="{9D8B030D-6E8A-4147-A177-3AD203B41FA5}">
                      <a16:colId xmlns:a16="http://schemas.microsoft.com/office/drawing/2014/main" val="4023463153"/>
                    </a:ext>
                  </a:extLst>
                </a:gridCol>
              </a:tblGrid>
              <a:tr h="0">
                <a:tc>
                  <a:txBody>
                    <a:bodyPr/>
                    <a:lstStyle/>
                    <a:p>
                      <a:r>
                        <a:rPr lang="en-US" sz="900" dirty="0"/>
                        <a:t>eGFR outcomes</a:t>
                      </a:r>
                    </a:p>
                  </a:txBody>
                  <a:tcPr marT="27432" marB="27432" anchor="ctr"/>
                </a:tc>
                <a:tc>
                  <a:txBody>
                    <a:bodyPr/>
                    <a:lstStyle/>
                    <a:p>
                      <a:pPr algn="ctr"/>
                      <a:r>
                        <a:rPr lang="en-US" sz="900" dirty="0"/>
                        <a:t>placebo</a:t>
                      </a:r>
                    </a:p>
                  </a:txBody>
                  <a:tcPr marT="27432" marB="27432" anchor="ctr"/>
                </a:tc>
                <a:tc>
                  <a:txBody>
                    <a:bodyPr/>
                    <a:lstStyle/>
                    <a:p>
                      <a:pPr algn="ctr"/>
                      <a:r>
                        <a:rPr lang="en-US" sz="900" dirty="0"/>
                        <a:t>semaglutide</a:t>
                      </a:r>
                    </a:p>
                  </a:txBody>
                  <a:tcPr marT="27432" marB="27432" anchor="ctr"/>
                </a:tc>
                <a:tc>
                  <a:txBody>
                    <a:bodyPr/>
                    <a:lstStyle/>
                    <a:p>
                      <a:pPr algn="ctr"/>
                      <a:r>
                        <a:rPr lang="en-US" sz="900" dirty="0"/>
                        <a:t>eGFR slope difference</a:t>
                      </a:r>
                    </a:p>
                  </a:txBody>
                  <a:tcPr marT="27432" marB="27432" anchor="ctr"/>
                </a:tc>
                <a:tc>
                  <a:txBody>
                    <a:bodyPr/>
                    <a:lstStyle/>
                    <a:p>
                      <a:pPr algn="ctr"/>
                      <a:r>
                        <a:rPr lang="en-US" sz="900" dirty="0"/>
                        <a:t>95% CI</a:t>
                      </a:r>
                    </a:p>
                  </a:txBody>
                  <a:tcPr marT="27432" marB="27432" anchor="ctr"/>
                </a:tc>
                <a:extLst>
                  <a:ext uri="{0D108BD9-81ED-4DB2-BD59-A6C34878D82A}">
                    <a16:rowId xmlns:a16="http://schemas.microsoft.com/office/drawing/2014/main" val="10000"/>
                  </a:ext>
                </a:extLst>
              </a:tr>
              <a:tr h="0">
                <a:tc>
                  <a:txBody>
                    <a:bodyPr/>
                    <a:lstStyle/>
                    <a:p>
                      <a:r>
                        <a:rPr lang="en-US" sz="900" b="1" dirty="0"/>
                        <a:t>Annual rate of change in eGFR </a:t>
                      </a:r>
                      <a:r>
                        <a:rPr lang="en-US" sz="900" b="0" dirty="0"/>
                        <a:t>(mL/min/1.73m</a:t>
                      </a:r>
                      <a:r>
                        <a:rPr lang="en-US" sz="900" b="0" baseline="30000" dirty="0"/>
                        <a:t>2</a:t>
                      </a:r>
                      <a:r>
                        <a:rPr lang="en-US" sz="900" b="0" dirty="0"/>
                        <a:t>/year)</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-3.36</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-2.19</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+1.16</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0.86, 1.47</a:t>
                      </a:r>
                    </a:p>
                  </a:txBody>
                  <a:tcPr marT="27432" marB="27432" anchor="ctr">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10001"/>
                  </a:ext>
                </a:extLst>
              </a:tr>
              <a:tr h="154352">
                <a:tc>
                  <a:txBody>
                    <a:bodyPr/>
                    <a:lstStyle/>
                    <a:p>
                      <a:r>
                        <a:rPr lang="en-US" sz="900" b="1" dirty="0"/>
                        <a:t>∆ in eGFR at week 104</a:t>
                      </a:r>
                    </a:p>
                  </a:txBody>
                  <a:tcPr marT="27432" marB="27432"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bg1">
                        <a:lumMod val="85000"/>
                      </a:schemeClr>
                    </a:solidFill>
                  </a:tcPr>
                </a:tc>
                <a:tc gridSpan="2">
                  <a:txBody>
                    <a:bodyPr/>
                    <a:lstStyle/>
                    <a:p>
                      <a:pPr algn="ctr"/>
                      <a:r>
                        <a:rPr lang="en-US" sz="900" b="1" dirty="0"/>
                        <a:t>ETD</a:t>
                      </a:r>
                    </a:p>
                  </a:txBody>
                  <a:tcPr marT="27432" marB="27432"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bg1">
                        <a:lumMod val="85000"/>
                      </a:schemeClr>
                    </a:solidFill>
                  </a:tcPr>
                </a:tc>
                <a:tc hMerge="1">
                  <a:txBody>
                    <a:bodyPr/>
                    <a:lstStyle/>
                    <a:p>
                      <a:pPr algn="ctr"/>
                      <a:endParaRPr lang="en-US" sz="900" dirty="0"/>
                    </a:p>
                  </a:txBody>
                  <a:tcPr marT="27432" marB="27432" anchor="ctr">
                    <a:lnT w="12700" cap="flat" cmpd="sng" algn="ctr">
                      <a:solidFill>
                        <a:schemeClr val="accent3"/>
                      </a:solidFill>
                      <a:prstDash val="solid"/>
                      <a:round/>
                      <a:headEnd type="none" w="med" len="med"/>
                      <a:tailEnd type="none" w="med" len="med"/>
                    </a:lnT>
                  </a:tcPr>
                </a:tc>
                <a:tc gridSpan="2">
                  <a:txBody>
                    <a:bodyPr/>
                    <a:lstStyle/>
                    <a:p>
                      <a:pPr algn="ctr"/>
                      <a:r>
                        <a:rPr lang="en-US" sz="900" b="1" dirty="0"/>
                        <a:t>95% CI</a:t>
                      </a:r>
                    </a:p>
                  </a:txBody>
                  <a:tcPr marT="27432" marB="27432"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bg1">
                        <a:lumMod val="85000"/>
                      </a:schemeClr>
                    </a:solidFill>
                  </a:tcPr>
                </a:tc>
                <a:tc hMerge="1">
                  <a:txBody>
                    <a:bodyPr/>
                    <a:lstStyle/>
                    <a:p>
                      <a:pPr algn="ctr"/>
                      <a:endParaRPr lang="en-US" sz="900" dirty="0"/>
                    </a:p>
                  </a:txBody>
                  <a:tcPr marT="27432" marB="27432" anchor="ctr">
                    <a:lnT w="12700" cap="flat" cmpd="sng" algn="ctr">
                      <a:solidFill>
                        <a:schemeClr val="accent3"/>
                      </a:solidFill>
                      <a:prstDash val="solid"/>
                      <a:round/>
                      <a:headEnd type="none" w="med" len="med"/>
                      <a:tailEnd type="none" w="med" len="med"/>
                    </a:lnT>
                  </a:tcPr>
                </a:tc>
                <a:extLst>
                  <a:ext uri="{0D108BD9-81ED-4DB2-BD59-A6C34878D82A}">
                    <a16:rowId xmlns:a16="http://schemas.microsoft.com/office/drawing/2014/main" val="2947489161"/>
                  </a:ext>
                </a:extLst>
              </a:tr>
              <a:tr h="154352">
                <a:tc>
                  <a:txBody>
                    <a:bodyPr/>
                    <a:lstStyle/>
                    <a:p>
                      <a:r>
                        <a:rPr lang="en-US" sz="900" dirty="0"/>
                        <a:t>By cystatin C</a:t>
                      </a:r>
                    </a:p>
                  </a:txBody>
                  <a:tcPr marT="27432" marB="27432" anchor="ctr">
                    <a:lnT w="12700" cap="flat" cmpd="sng" algn="ctr">
                      <a:solidFill>
                        <a:schemeClr val="accent3"/>
                      </a:solidFill>
                      <a:prstDash val="solid"/>
                      <a:round/>
                      <a:headEnd type="none" w="med" len="med"/>
                      <a:tailEnd type="none" w="med" len="med"/>
                    </a:lnT>
                  </a:tcPr>
                </a:tc>
                <a:tc gridSpan="2">
                  <a:txBody>
                    <a:bodyPr/>
                    <a:lstStyle/>
                    <a:p>
                      <a:pPr algn="ctr"/>
                      <a:r>
                        <a:rPr lang="en-US" sz="900" dirty="0"/>
                        <a:t>3.39mL/min/1.73m</a:t>
                      </a:r>
                      <a:r>
                        <a:rPr lang="en-US" sz="900" baseline="30000" dirty="0"/>
                        <a:t>2</a:t>
                      </a:r>
                    </a:p>
                  </a:txBody>
                  <a:tcPr marT="27432" marB="27432" anchor="ctr">
                    <a:lnT w="12700" cap="flat" cmpd="sng" algn="ctr">
                      <a:solidFill>
                        <a:schemeClr val="accent3"/>
                      </a:solidFill>
                      <a:prstDash val="solid"/>
                      <a:round/>
                      <a:headEnd type="none" w="med" len="med"/>
                      <a:tailEnd type="none" w="med" len="med"/>
                    </a:lnT>
                  </a:tcPr>
                </a:tc>
                <a:tc hMerge="1">
                  <a:txBody>
                    <a:bodyPr/>
                    <a:lstStyle/>
                    <a:p>
                      <a:pPr algn="ctr"/>
                      <a:endParaRPr lang="en-US" sz="900" dirty="0"/>
                    </a:p>
                  </a:txBody>
                  <a:tcPr marT="27432" marB="27432" anchor="ctr">
                    <a:lnT w="12700" cap="flat" cmpd="sng" algn="ctr">
                      <a:solidFill>
                        <a:schemeClr val="accent3"/>
                      </a:solidFill>
                      <a:prstDash val="solid"/>
                      <a:round/>
                      <a:headEnd type="none" w="med" len="med"/>
                      <a:tailEnd type="none" w="med" len="med"/>
                    </a:lnT>
                  </a:tcPr>
                </a:tc>
                <a:tc gridSpan="2">
                  <a:txBody>
                    <a:bodyPr/>
                    <a:lstStyle/>
                    <a:p>
                      <a:pPr algn="ctr"/>
                      <a:r>
                        <a:rPr lang="en-US" sz="900" dirty="0"/>
                        <a:t>2.63, 4.15</a:t>
                      </a:r>
                    </a:p>
                  </a:txBody>
                  <a:tcPr marT="27432" marB="27432" anchor="ctr">
                    <a:lnT w="12700" cap="flat" cmpd="sng" algn="ctr">
                      <a:solidFill>
                        <a:schemeClr val="accent3"/>
                      </a:solidFill>
                      <a:prstDash val="solid"/>
                      <a:round/>
                      <a:headEnd type="none" w="med" len="med"/>
                      <a:tailEnd type="none" w="med" len="med"/>
                    </a:lnT>
                  </a:tcPr>
                </a:tc>
                <a:tc hMerge="1">
                  <a:txBody>
                    <a:bodyPr/>
                    <a:lstStyle/>
                    <a:p>
                      <a:pPr algn="ctr"/>
                      <a:endParaRPr lang="en-US" sz="900" dirty="0"/>
                    </a:p>
                  </a:txBody>
                  <a:tcPr marT="27432" marB="27432" anchor="ctr">
                    <a:lnT w="12700" cap="flat" cmpd="sng" algn="ctr">
                      <a:solidFill>
                        <a:schemeClr val="accent3"/>
                      </a:solidFill>
                      <a:prstDash val="solid"/>
                      <a:round/>
                      <a:headEnd type="none" w="med" len="med"/>
                      <a:tailEnd type="none" w="med" len="med"/>
                    </a:lnT>
                  </a:tcPr>
                </a:tc>
                <a:extLst>
                  <a:ext uri="{0D108BD9-81ED-4DB2-BD59-A6C34878D82A}">
                    <a16:rowId xmlns:a16="http://schemas.microsoft.com/office/drawing/2014/main" val="355040712"/>
                  </a:ext>
                </a:extLst>
              </a:tr>
              <a:tr h="154352">
                <a:tc>
                  <a:txBody>
                    <a:bodyPr/>
                    <a:lstStyle/>
                    <a:p>
                      <a:r>
                        <a:rPr lang="en-US" sz="900" dirty="0"/>
                        <a:t>By serum creatinine</a:t>
                      </a:r>
                    </a:p>
                  </a:txBody>
                  <a:tcPr marT="27432" marB="27432" anchor="ctr">
                    <a:lnB w="12700" cap="flat" cmpd="sng" algn="ctr">
                      <a:solidFill>
                        <a:schemeClr val="accent3"/>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3.30mL/min/1.73m</a:t>
                      </a:r>
                      <a:r>
                        <a:rPr lang="en-US" sz="900" baseline="30000" dirty="0"/>
                        <a:t>2</a:t>
                      </a:r>
                    </a:p>
                  </a:txBody>
                  <a:tcPr marT="27432" marB="27432" anchor="ctr">
                    <a:lnB w="12700" cap="flat" cmpd="sng" algn="ctr">
                      <a:solidFill>
                        <a:schemeClr val="accent3"/>
                      </a:solidFill>
                      <a:prstDash val="solid"/>
                      <a:round/>
                      <a:headEnd type="none" w="med" len="med"/>
                      <a:tailEnd type="none" w="med" len="med"/>
                    </a:lnB>
                  </a:tcPr>
                </a:tc>
                <a:tc hMerge="1">
                  <a:txBody>
                    <a:bodyPr/>
                    <a:lstStyle/>
                    <a:p>
                      <a:pPr algn="ctr"/>
                      <a:endParaRPr lang="en-US" sz="900" dirty="0"/>
                    </a:p>
                  </a:txBody>
                  <a:tcPr marT="27432" marB="27432" anchor="ctr"/>
                </a:tc>
                <a:tc gridSpan="2">
                  <a:txBody>
                    <a:bodyPr/>
                    <a:lstStyle/>
                    <a:p>
                      <a:pPr algn="ctr"/>
                      <a:r>
                        <a:rPr lang="en-US" sz="900" dirty="0"/>
                        <a:t>2.43, 4.17</a:t>
                      </a:r>
                    </a:p>
                  </a:txBody>
                  <a:tcPr marT="27432" marB="27432" anchor="ctr">
                    <a:lnB w="12700" cap="flat" cmpd="sng" algn="ctr">
                      <a:solidFill>
                        <a:schemeClr val="accent3"/>
                      </a:solidFill>
                      <a:prstDash val="solid"/>
                      <a:round/>
                      <a:headEnd type="none" w="med" len="med"/>
                      <a:tailEnd type="none" w="med" len="med"/>
                    </a:lnB>
                  </a:tcPr>
                </a:tc>
                <a:tc hMerge="1">
                  <a:txBody>
                    <a:bodyPr/>
                    <a:lstStyle/>
                    <a:p>
                      <a:pPr algn="ctr"/>
                      <a:endParaRPr lang="en-US" sz="900" dirty="0"/>
                    </a:p>
                  </a:txBody>
                  <a:tcPr marT="27432" marB="27432" anchor="ctr"/>
                </a:tc>
                <a:extLst>
                  <a:ext uri="{0D108BD9-81ED-4DB2-BD59-A6C34878D82A}">
                    <a16:rowId xmlns:a16="http://schemas.microsoft.com/office/drawing/2014/main" val="354129802"/>
                  </a:ext>
                </a:extLst>
              </a:tr>
              <a:tr h="154352">
                <a:tc gridSpan="3">
                  <a:txBody>
                    <a:bodyPr/>
                    <a:lstStyle/>
                    <a:p>
                      <a:r>
                        <a:rPr lang="en-US" sz="800" dirty="0"/>
                        <a:t>ETD= estimated treatment difference</a:t>
                      </a:r>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800" dirty="0"/>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sz="800" dirty="0"/>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983658322"/>
                  </a:ext>
                </a:extLst>
              </a:tr>
            </a:tbl>
          </a:graphicData>
        </a:graphic>
      </p:graphicFrame>
      <p:graphicFrame>
        <p:nvGraphicFramePr>
          <p:cNvPr id="6" name="Table 5">
            <a:extLst>
              <a:ext uri="{FF2B5EF4-FFF2-40B4-BE49-F238E27FC236}">
                <a16:creationId xmlns:a16="http://schemas.microsoft.com/office/drawing/2014/main" id="{0DAC4976-31D0-904A-643D-1FBF5BA0F769}"/>
              </a:ext>
            </a:extLst>
          </p:cNvPr>
          <p:cNvGraphicFramePr>
            <a:graphicFrameLocks noGrp="1"/>
          </p:cNvGraphicFramePr>
          <p:nvPr>
            <p:extLst>
              <p:ext uri="{D42A27DB-BD31-4B8C-83A1-F6EECF244321}">
                <p14:modId xmlns:p14="http://schemas.microsoft.com/office/powerpoint/2010/main" val="3309493142"/>
              </p:ext>
            </p:extLst>
          </p:nvPr>
        </p:nvGraphicFramePr>
        <p:xfrm>
          <a:off x="9630669" y="4317013"/>
          <a:ext cx="2206524" cy="1426464"/>
        </p:xfrm>
        <a:graphic>
          <a:graphicData uri="http://schemas.openxmlformats.org/drawingml/2006/table">
            <a:tbl>
              <a:tblPr firstRow="1" bandRow="1">
                <a:tableStyleId>{C083E6E3-FA7D-4D7B-A595-EF9225AFEA82}</a:tableStyleId>
              </a:tblPr>
              <a:tblGrid>
                <a:gridCol w="1044000">
                  <a:extLst>
                    <a:ext uri="{9D8B030D-6E8A-4147-A177-3AD203B41FA5}">
                      <a16:colId xmlns:a16="http://schemas.microsoft.com/office/drawing/2014/main" val="20000"/>
                    </a:ext>
                  </a:extLst>
                </a:gridCol>
                <a:gridCol w="442524">
                  <a:extLst>
                    <a:ext uri="{9D8B030D-6E8A-4147-A177-3AD203B41FA5}">
                      <a16:colId xmlns:a16="http://schemas.microsoft.com/office/drawing/2014/main" val="20001"/>
                    </a:ext>
                  </a:extLst>
                </a:gridCol>
                <a:gridCol w="720000">
                  <a:extLst>
                    <a:ext uri="{9D8B030D-6E8A-4147-A177-3AD203B41FA5}">
                      <a16:colId xmlns:a16="http://schemas.microsoft.com/office/drawing/2014/main" val="20002"/>
                    </a:ext>
                  </a:extLst>
                </a:gridCol>
              </a:tblGrid>
              <a:tr h="0">
                <a:tc>
                  <a:txBody>
                    <a:bodyPr/>
                    <a:lstStyle/>
                    <a:p>
                      <a:r>
                        <a:rPr lang="en-US" sz="900" dirty="0"/>
                        <a:t>CV outcomes &amp; all-cause death</a:t>
                      </a:r>
                    </a:p>
                  </a:txBody>
                  <a:tcPr marT="27432" marB="27432" anchor="ctr"/>
                </a:tc>
                <a:tc>
                  <a:txBody>
                    <a:bodyPr/>
                    <a:lstStyle/>
                    <a:p>
                      <a:pPr algn="ctr"/>
                      <a:r>
                        <a:rPr lang="en-US" sz="900" dirty="0"/>
                        <a:t>HR</a:t>
                      </a:r>
                    </a:p>
                  </a:txBody>
                  <a:tcPr marT="27432" marB="27432" anchor="ctr"/>
                </a:tc>
                <a:tc>
                  <a:txBody>
                    <a:bodyPr/>
                    <a:lstStyle/>
                    <a:p>
                      <a:pPr algn="ctr"/>
                      <a:r>
                        <a:rPr lang="en-US" sz="900" dirty="0"/>
                        <a:t>95% CI</a:t>
                      </a:r>
                    </a:p>
                  </a:txBody>
                  <a:tcPr marT="27432" marB="27432" anchor="ctr"/>
                </a:tc>
                <a:extLst>
                  <a:ext uri="{0D108BD9-81ED-4DB2-BD59-A6C34878D82A}">
                    <a16:rowId xmlns:a16="http://schemas.microsoft.com/office/drawing/2014/main" val="10000"/>
                  </a:ext>
                </a:extLst>
              </a:tr>
              <a:tr h="0">
                <a:tc>
                  <a:txBody>
                    <a:bodyPr/>
                    <a:lstStyle/>
                    <a:p>
                      <a:r>
                        <a:rPr lang="en-US" sz="900" dirty="0"/>
                        <a:t>CV death, non-fatal MI or stroke</a:t>
                      </a:r>
                    </a:p>
                  </a:txBody>
                  <a:tcPr marT="27432" marB="27432" anchor="ctr"/>
                </a:tc>
                <a:tc>
                  <a:txBody>
                    <a:bodyPr/>
                    <a:lstStyle/>
                    <a:p>
                      <a:pPr algn="ctr"/>
                      <a:r>
                        <a:rPr lang="en-US" sz="900" dirty="0"/>
                        <a:t>0.82</a:t>
                      </a:r>
                    </a:p>
                  </a:txBody>
                  <a:tcPr marT="27432" marB="27432" anchor="ctr"/>
                </a:tc>
                <a:tc>
                  <a:txBody>
                    <a:bodyPr/>
                    <a:lstStyle/>
                    <a:p>
                      <a:pPr algn="ctr"/>
                      <a:r>
                        <a:rPr lang="en-US" sz="900" dirty="0"/>
                        <a:t>0.68, 0.98</a:t>
                      </a:r>
                    </a:p>
                  </a:txBody>
                  <a:tcPr marT="27432" marB="27432" anchor="ctr"/>
                </a:tc>
                <a:extLst>
                  <a:ext uri="{0D108BD9-81ED-4DB2-BD59-A6C34878D82A}">
                    <a16:rowId xmlns:a16="http://schemas.microsoft.com/office/drawing/2014/main" val="10001"/>
                  </a:ext>
                </a:extLst>
              </a:tr>
              <a:tr h="0">
                <a:tc>
                  <a:txBody>
                    <a:bodyPr/>
                    <a:lstStyle/>
                    <a:p>
                      <a:r>
                        <a:rPr lang="en-US" sz="900" dirty="0"/>
                        <a:t>CV death</a:t>
                      </a:r>
                    </a:p>
                  </a:txBody>
                  <a:tcPr marT="27432" marB="27432" anchor="ctr"/>
                </a:tc>
                <a:tc>
                  <a:txBody>
                    <a:bodyPr/>
                    <a:lstStyle/>
                    <a:p>
                      <a:pPr algn="ctr"/>
                      <a:r>
                        <a:rPr lang="en-US" sz="900" dirty="0"/>
                        <a:t>0.71</a:t>
                      </a:r>
                    </a:p>
                  </a:txBody>
                  <a:tcPr marT="27432" marB="27432"/>
                </a:tc>
                <a:tc>
                  <a:txBody>
                    <a:bodyPr/>
                    <a:lstStyle/>
                    <a:p>
                      <a:pPr algn="ctr"/>
                      <a:r>
                        <a:rPr lang="en-US" sz="900" dirty="0"/>
                        <a:t>0.56, 0.89</a:t>
                      </a:r>
                    </a:p>
                  </a:txBody>
                  <a:tcPr marT="27432" marB="27432"/>
                </a:tc>
                <a:extLst>
                  <a:ext uri="{0D108BD9-81ED-4DB2-BD59-A6C34878D82A}">
                    <a16:rowId xmlns:a16="http://schemas.microsoft.com/office/drawing/2014/main" val="10002"/>
                  </a:ext>
                </a:extLst>
              </a:tr>
              <a:tr h="154352">
                <a:tc>
                  <a:txBody>
                    <a:bodyPr/>
                    <a:lstStyle/>
                    <a:p>
                      <a:r>
                        <a:rPr lang="en-US" sz="900" dirty="0"/>
                        <a:t>Non-fatal MI</a:t>
                      </a:r>
                    </a:p>
                  </a:txBody>
                  <a:tcPr marT="27432" marB="27432" anchor="ctr"/>
                </a:tc>
                <a:tc>
                  <a:txBody>
                    <a:bodyPr/>
                    <a:lstStyle/>
                    <a:p>
                      <a:pPr algn="ctr"/>
                      <a:r>
                        <a:rPr lang="en-US" sz="900" dirty="0"/>
                        <a:t>0.80</a:t>
                      </a:r>
                    </a:p>
                  </a:txBody>
                  <a:tcPr marT="27432" marB="27432" anchor="ctr"/>
                </a:tc>
                <a:tc>
                  <a:txBody>
                    <a:bodyPr/>
                    <a:lstStyle/>
                    <a:p>
                      <a:pPr algn="ctr"/>
                      <a:r>
                        <a:rPr lang="en-US" sz="900" dirty="0"/>
                        <a:t>0.55, 1.15</a:t>
                      </a:r>
                    </a:p>
                  </a:txBody>
                  <a:tcPr marT="27432" marB="27432" anchor="ctr"/>
                </a:tc>
                <a:extLst>
                  <a:ext uri="{0D108BD9-81ED-4DB2-BD59-A6C34878D82A}">
                    <a16:rowId xmlns:a16="http://schemas.microsoft.com/office/drawing/2014/main" val="10003"/>
                  </a:ext>
                </a:extLst>
              </a:tr>
              <a:tr h="154352">
                <a:tc>
                  <a:txBody>
                    <a:bodyPr/>
                    <a:lstStyle/>
                    <a:p>
                      <a:r>
                        <a:rPr lang="en-US" sz="900" dirty="0"/>
                        <a:t>Non-fatal stroke</a:t>
                      </a:r>
                    </a:p>
                  </a:txBody>
                  <a:tcPr marT="27432" marB="27432" anchor="ctr"/>
                </a:tc>
                <a:tc>
                  <a:txBody>
                    <a:bodyPr/>
                    <a:lstStyle/>
                    <a:p>
                      <a:pPr algn="ctr"/>
                      <a:r>
                        <a:rPr lang="en-US" sz="900" dirty="0"/>
                        <a:t>1.22</a:t>
                      </a:r>
                    </a:p>
                  </a:txBody>
                  <a:tcPr marT="27432" marB="27432" anchor="ctr"/>
                </a:tc>
                <a:tc>
                  <a:txBody>
                    <a:bodyPr/>
                    <a:lstStyle/>
                    <a:p>
                      <a:pPr algn="ctr"/>
                      <a:r>
                        <a:rPr lang="en-US" sz="900" dirty="0"/>
                        <a:t>0.84, 1.77</a:t>
                      </a:r>
                    </a:p>
                  </a:txBody>
                  <a:tcPr marT="27432" marB="27432" anchor="ctr"/>
                </a:tc>
                <a:extLst>
                  <a:ext uri="{0D108BD9-81ED-4DB2-BD59-A6C34878D82A}">
                    <a16:rowId xmlns:a16="http://schemas.microsoft.com/office/drawing/2014/main" val="2947489161"/>
                  </a:ext>
                </a:extLst>
              </a:tr>
              <a:tr h="87762">
                <a:tc>
                  <a:txBody>
                    <a:bodyPr/>
                    <a:lstStyle/>
                    <a:p>
                      <a:r>
                        <a:rPr lang="en-US" sz="900" dirty="0"/>
                        <a:t>All-cause death</a:t>
                      </a:r>
                    </a:p>
                  </a:txBody>
                  <a:tcPr marT="27432" marB="27432" anchor="ctr"/>
                </a:tc>
                <a:tc>
                  <a:txBody>
                    <a:bodyPr/>
                    <a:lstStyle/>
                    <a:p>
                      <a:pPr algn="ctr"/>
                      <a:r>
                        <a:rPr lang="en-US" sz="900" dirty="0"/>
                        <a:t>0.80</a:t>
                      </a:r>
                    </a:p>
                  </a:txBody>
                  <a:tcPr marT="27432" marB="27432" anchor="ctr"/>
                </a:tc>
                <a:tc>
                  <a:txBody>
                    <a:bodyPr/>
                    <a:lstStyle/>
                    <a:p>
                      <a:pPr algn="ctr"/>
                      <a:r>
                        <a:rPr lang="en-US" sz="900" dirty="0"/>
                        <a:t>0.67, 0.95</a:t>
                      </a:r>
                    </a:p>
                  </a:txBody>
                  <a:tcPr marT="27432" marB="27432" anchor="ctr"/>
                </a:tc>
                <a:extLst>
                  <a:ext uri="{0D108BD9-81ED-4DB2-BD59-A6C34878D82A}">
                    <a16:rowId xmlns:a16="http://schemas.microsoft.com/office/drawing/2014/main" val="3835911894"/>
                  </a:ext>
                </a:extLst>
              </a:tr>
            </a:tbl>
          </a:graphicData>
        </a:graphic>
      </p:graphicFrame>
      <p:pic>
        <p:nvPicPr>
          <p:cNvPr id="11" name="Picture 10">
            <a:extLst>
              <a:ext uri="{FF2B5EF4-FFF2-40B4-BE49-F238E27FC236}">
                <a16:creationId xmlns:a16="http://schemas.microsoft.com/office/drawing/2014/main" id="{26228A22-A0CE-E857-6DD9-3AAFAA5066C5}"/>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14735"/>
          <a:stretch/>
        </p:blipFill>
        <p:spPr>
          <a:xfrm>
            <a:off x="4403422" y="4482803"/>
            <a:ext cx="5123272" cy="1580187"/>
          </a:xfrm>
          <a:prstGeom prst="rect">
            <a:avLst/>
          </a:prstGeom>
        </p:spPr>
      </p:pic>
      <p:sp>
        <p:nvSpPr>
          <p:cNvPr id="12" name="TextBox 11">
            <a:extLst>
              <a:ext uri="{FF2B5EF4-FFF2-40B4-BE49-F238E27FC236}">
                <a16:creationId xmlns:a16="http://schemas.microsoft.com/office/drawing/2014/main" id="{65493661-8A3F-C9CD-25B6-EC332948A73E}"/>
              </a:ext>
            </a:extLst>
          </p:cNvPr>
          <p:cNvSpPr txBox="1"/>
          <p:nvPr/>
        </p:nvSpPr>
        <p:spPr>
          <a:xfrm>
            <a:off x="11047624" y="6062990"/>
            <a:ext cx="76495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prstClr val="black"/>
                </a:solidFill>
                <a:effectLst/>
                <a:uLnTx/>
                <a:uFillTx/>
                <a:latin typeface="Arial" panose="020B0604020202020204"/>
                <a:ea typeface="+mn-ea"/>
                <a:cs typeface="+mn-cs"/>
              </a:rPr>
              <a:t>Continued</a:t>
            </a:r>
          </a:p>
        </p:txBody>
      </p:sp>
    </p:spTree>
    <p:extLst>
      <p:ext uri="{BB962C8B-B14F-4D97-AF65-F5344CB8AC3E}">
        <p14:creationId xmlns:p14="http://schemas.microsoft.com/office/powerpoint/2010/main" val="4083307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72D6AD16-175D-489F-BE05-D09863BF96F2}"/>
              </a:ext>
            </a:extLst>
          </p:cNvPr>
          <p:cNvGraphicFramePr>
            <a:graphicFrameLocks noGrp="1"/>
          </p:cNvGraphicFramePr>
          <p:nvPr/>
        </p:nvGraphicFramePr>
        <p:xfrm>
          <a:off x="372535" y="914400"/>
          <a:ext cx="11430000" cy="5410200"/>
        </p:xfrm>
        <a:graphic>
          <a:graphicData uri="http://schemas.openxmlformats.org/drawingml/2006/table">
            <a:tbl>
              <a:tblPr firstRow="1" bandRow="1">
                <a:tableStyleId>{5C22544A-7EE6-4342-B048-85BDC9FD1C3A}</a:tableStyleId>
              </a:tblPr>
              <a:tblGrid>
                <a:gridCol w="6790265">
                  <a:extLst>
                    <a:ext uri="{9D8B030D-6E8A-4147-A177-3AD203B41FA5}">
                      <a16:colId xmlns:a16="http://schemas.microsoft.com/office/drawing/2014/main" val="20000"/>
                    </a:ext>
                  </a:extLst>
                </a:gridCol>
                <a:gridCol w="755374">
                  <a:extLst>
                    <a:ext uri="{9D8B030D-6E8A-4147-A177-3AD203B41FA5}">
                      <a16:colId xmlns:a16="http://schemas.microsoft.com/office/drawing/2014/main" val="1229989169"/>
                    </a:ext>
                  </a:extLst>
                </a:gridCol>
                <a:gridCol w="3884361">
                  <a:extLst>
                    <a:ext uri="{9D8B030D-6E8A-4147-A177-3AD203B41FA5}">
                      <a16:colId xmlns:a16="http://schemas.microsoft.com/office/drawing/2014/main" val="793827552"/>
                    </a:ext>
                  </a:extLst>
                </a:gridCol>
              </a:tblGrid>
              <a:tr h="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Results, continued</a:t>
                      </a:r>
                      <a:r>
                        <a:rPr lang="en-US" sz="1000" b="0" dirty="0">
                          <a:solidFill>
                            <a:schemeClr val="tx1"/>
                          </a:solidFill>
                        </a:rPr>
                        <a:t>:</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US"/>
                    </a:p>
                  </a:txBody>
                  <a:tcPr>
                    <a:lnL w="12700" cmpd="sng">
                      <a:noFill/>
                    </a:ln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solidFill>
                          <a:schemeClr val="tx1"/>
                        </a:solidFill>
                      </a:endParaRP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0">
                <a:tc>
                  <a:txBody>
                    <a:bodyPr/>
                    <a:lstStyle/>
                    <a:p>
                      <a:pPr marL="171450" indent="-171450">
                        <a:buFont typeface="Arial" panose="020B0604020202020204" pitchFamily="34" charset="0"/>
                        <a:buChar char="•"/>
                      </a:pPr>
                      <a:r>
                        <a:rPr lang="en-US" sz="1000" dirty="0"/>
                        <a:t>SAEs were reported less frequently in patients on semaglutide vs. placebo (49.6% vs. 53.8%, respectively).</a:t>
                      </a:r>
                    </a:p>
                    <a:p>
                      <a:pPr marL="357188" lvl="1" indent="-177800">
                        <a:buFont typeface="Arial" panose="020B0604020202020204" pitchFamily="34" charset="0"/>
                        <a:buChar char="•"/>
                      </a:pPr>
                      <a:r>
                        <a:rPr lang="en-US" sz="1000" dirty="0"/>
                        <a:t>This difference was mainly driven by infections and infestations (including COVID-19 related events) or cardiac disorders.</a:t>
                      </a:r>
                    </a:p>
                    <a:p>
                      <a:pPr marL="171450" lvl="0" indent="-171450">
                        <a:buFont typeface="Arial" panose="020B0604020202020204" pitchFamily="34" charset="0"/>
                        <a:buChar char="•"/>
                      </a:pPr>
                      <a:r>
                        <a:rPr lang="en-US" sz="1000" dirty="0"/>
                        <a:t>AEs leading to permanent discontinuation were more common with semaglutide vs. placebo (13.2% vs. 11.9%, respectively) – this was primarily attributed to discontinuations due to GI disorders (see top figure).</a:t>
                      </a:r>
                    </a:p>
                    <a:p>
                      <a:pPr marL="0" lvl="0" indent="0">
                        <a:buFont typeface="Arial" panose="020B0604020202020204" pitchFamily="34" charset="0"/>
                        <a:buNone/>
                      </a:pPr>
                      <a:r>
                        <a:rPr lang="en-US" sz="1000" b="1" i="1" dirty="0"/>
                        <a:t>New at ADA 2024:</a:t>
                      </a:r>
                    </a:p>
                    <a:p>
                      <a:pPr marL="171450" lvl="0" indent="-171450">
                        <a:buFont typeface="Arial" panose="020B0604020202020204" pitchFamily="34" charset="0"/>
                        <a:buChar char="•"/>
                      </a:pPr>
                      <a:r>
                        <a:rPr lang="en-US" sz="1000" dirty="0"/>
                        <a:t>Although power was limited due to sample size, a pre-specified subgroup analysis showed that the benefits of semaglutide on the primary outcome, MACE, and all-cause death were consistent irrespective of baseline SGLT-2i use (see table, all P</a:t>
                      </a:r>
                      <a:r>
                        <a:rPr lang="en-US" sz="1000" baseline="-25000" dirty="0"/>
                        <a:t>int</a:t>
                      </a:r>
                      <a:r>
                        <a:rPr lang="en-US" sz="1000" dirty="0"/>
                        <a:t> values&gt;0.1)</a:t>
                      </a:r>
                    </a:p>
                    <a:p>
                      <a:pPr marL="628650" lvl="1" indent="-171450">
                        <a:buFont typeface="Arial" panose="020B0604020202020204" pitchFamily="34" charset="0"/>
                        <a:buChar char="‒"/>
                      </a:pPr>
                      <a:r>
                        <a:rPr lang="en-US" sz="1000" dirty="0"/>
                        <a:t>Benefits with respect to the annual rate of decline in eGFR were also consistent with semaglutide regardless of baseline </a:t>
                      </a:r>
                      <a:r>
                        <a:rPr lang="en-US" sz="1000" dirty="0">
                          <a:solidFill>
                            <a:schemeClr val="tx1"/>
                          </a:solidFill>
                        </a:rPr>
                        <a:t>SGLT-2i use</a:t>
                      </a:r>
                      <a:r>
                        <a:rPr lang="en-US" sz="1000" dirty="0">
                          <a:solidFill>
                            <a:schemeClr val="bg2">
                              <a:lumMod val="60000"/>
                              <a:lumOff val="40000"/>
                            </a:schemeClr>
                          </a:solidFill>
                        </a:rPr>
                        <a:t> </a:t>
                      </a:r>
                      <a:r>
                        <a:rPr lang="en-US" sz="1000" dirty="0"/>
                        <a:t>(Pint =0.237, see bottom figure) </a:t>
                      </a:r>
                    </a:p>
                    <a:p>
                      <a:pPr marL="628650" lvl="1" indent="-171450">
                        <a:buFont typeface="Arial" panose="020B0604020202020204" pitchFamily="34" charset="0"/>
                        <a:buChar char="‒"/>
                      </a:pPr>
                      <a:r>
                        <a:rPr lang="en-US" sz="1000" dirty="0"/>
                        <a:t>Similar results were observed with change in eGFR at week 104 when eGFR was calculated by serum creatinine or cystatin C and in UACR (P</a:t>
                      </a:r>
                      <a:r>
                        <a:rPr lang="en-US" sz="1000" baseline="-25000" dirty="0"/>
                        <a:t>Int </a:t>
                      </a:r>
                      <a:r>
                        <a:rPr lang="en-US" sz="1000" dirty="0"/>
                        <a:t>=0.686, 0.901, and 0.279, respectively)</a:t>
                      </a:r>
                    </a:p>
                    <a:p>
                      <a:pPr marL="0" lvl="0" indent="0">
                        <a:buFont typeface="Arial" panose="020B0604020202020204" pitchFamily="34" charset="0"/>
                        <a:buNone/>
                      </a:pPr>
                      <a:endParaRPr lang="en-US" sz="1000" dirty="0"/>
                    </a:p>
                    <a:p>
                      <a:pPr marL="0" lvl="0" indent="0">
                        <a:buFont typeface="Arial" panose="020B0604020202020204" pitchFamily="34" charset="0"/>
                        <a:buNone/>
                      </a:pPr>
                      <a:endParaRPr lang="en-US" sz="1000" dirty="0"/>
                    </a:p>
                    <a:p>
                      <a:pPr marL="0" lvl="0" indent="0">
                        <a:buFont typeface="Arial" panose="020B0604020202020204" pitchFamily="34" charset="0"/>
                        <a:buNone/>
                      </a:pPr>
                      <a:endParaRPr lang="en-US" sz="1000" dirty="0"/>
                    </a:p>
                    <a:p>
                      <a:pPr marL="0" lvl="0" indent="0">
                        <a:buFont typeface="Arial" panose="020B0604020202020204" pitchFamily="34" charset="0"/>
                        <a:buNone/>
                      </a:pPr>
                      <a:endParaRPr lang="en-US" sz="1000" dirty="0"/>
                    </a:p>
                    <a:p>
                      <a:pPr marL="0" lvl="0" indent="0">
                        <a:buFont typeface="Arial" panose="020B0604020202020204" pitchFamily="34" charset="0"/>
                        <a:buNone/>
                      </a:pPr>
                      <a:endParaRPr lang="en-US" sz="1000" dirty="0"/>
                    </a:p>
                    <a:p>
                      <a:pPr marL="0" lvl="0" indent="0">
                        <a:buFont typeface="Arial" panose="020B0604020202020204" pitchFamily="34" charset="0"/>
                        <a:buNone/>
                      </a:pPr>
                      <a:endParaRPr lang="en-US" sz="1000" dirty="0"/>
                    </a:p>
                    <a:p>
                      <a:pPr marL="0" lvl="0" indent="0">
                        <a:buFont typeface="Arial" panose="020B0604020202020204" pitchFamily="34" charset="0"/>
                        <a:buNone/>
                      </a:pPr>
                      <a:endParaRPr lang="en-US" sz="1000" dirty="0"/>
                    </a:p>
                    <a:p>
                      <a:pPr marL="0" lvl="0" indent="0">
                        <a:buFont typeface="Arial" panose="020B0604020202020204" pitchFamily="34" charset="0"/>
                        <a:buNone/>
                      </a:pPr>
                      <a:endParaRPr lang="en-US" sz="1000" dirty="0"/>
                    </a:p>
                  </a:txBody>
                  <a:tcPr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gridSpan="2">
                  <a:txBody>
                    <a:bodyPr/>
                    <a:lstStyle/>
                    <a:p>
                      <a:endParaRPr lang="en-US" sz="1000" dirty="0"/>
                    </a:p>
                  </a:txBody>
                  <a:tcPr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hMerge="1">
                  <a:txBody>
                    <a:bodyPr/>
                    <a:lstStyle/>
                    <a:p>
                      <a:endParaRPr lang="en-US" sz="1000" dirty="0"/>
                    </a:p>
                  </a:txBody>
                  <a:tcPr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92350044"/>
                  </a:ext>
                </a:extLst>
              </a:tr>
              <a:tr h="139800">
                <a:tc gridSpan="2">
                  <a:txBody>
                    <a:bodyPr/>
                    <a:lstStyle/>
                    <a:p>
                      <a:r>
                        <a:rPr lang="en-US" sz="1000" b="1" dirty="0"/>
                        <a:t>CVrg Implications</a:t>
                      </a:r>
                      <a:r>
                        <a:rPr lang="en-US" sz="1000" b="0" dirty="0"/>
                        <a:t>: While the conclusion that semaglutide had positive renal benefits was not necessarily surprising as previous outcomes studies had alluded to these effects, this was the first dedicated renal trial to demonstrate that these effects are indeed consistent, however, the mortality benefits were striking as this was a high-risk population. The new SGLT-2i subgroup results, concurrently published in </a:t>
                      </a:r>
                      <a:r>
                        <a:rPr lang="en-US" sz="1000" b="0" i="1" u="none" strike="noStrike" baseline="0" dirty="0">
                          <a:solidFill>
                            <a:srgbClr val="000000"/>
                          </a:solidFill>
                          <a:latin typeface="Arial" panose="020B0604020202020204" pitchFamily="34" charset="0"/>
                          <a:hlinkClick r:id="rId2"/>
                        </a:rPr>
                        <a:t>Nature Medicine</a:t>
                      </a:r>
                      <a:r>
                        <a:rPr lang="en-US" sz="1000" b="0" dirty="0"/>
                        <a:t>, were a popular topic for audience questions and while several attendees expressed concerns regarding the straightforward manner in which the data were analyzed, the speakers emphasized that this analysis was limited due to only 15% of patients taking SGLT-2i at baseline. However, Dr. Mann discussed that the appendix of the publication includes additional analyses that were consistent with those presented and noted that the majority of patients who were taking SGLT-2i at baseline continued throughout the study and by the end of the trial 33% of patients were receiving SGLT-2i. In response to a question about the stroke signal with semaglutide, Dr. Perkovic commented that they have not seen this signal in previous studies, so while the current theory is that this was due to chance due to the small numbers of MI and stroke, further analyses are looking more closely into this observation. Based on these results Novo Nordisk will be </a:t>
                      </a:r>
                      <a:r>
                        <a:rPr lang="en-US" sz="1000" b="0" dirty="0">
                          <a:hlinkClick r:id="rId3"/>
                        </a:rPr>
                        <a:t>filing</a:t>
                      </a:r>
                      <a:r>
                        <a:rPr lang="en-US" sz="1000" b="0" dirty="0"/>
                        <a:t> for a renal label expansion for Ozempic in the US and EU in 2024.</a:t>
                      </a:r>
                    </a:p>
                  </a:txBody>
                  <a:tcPr>
                    <a:lnT w="12700" cmpd="sng">
                      <a:noFill/>
                    </a:lnT>
                    <a:solidFill>
                      <a:srgbClr val="FEF4EC"/>
                    </a:solidFill>
                  </a:tcPr>
                </a:tc>
                <a:tc hMerge="1">
                  <a:txBody>
                    <a:bodyPr/>
                    <a:lstStyle/>
                    <a:p>
                      <a:endParaRPr lang="en-US" dirty="0"/>
                    </a:p>
                  </a:txBody>
                  <a:tcPr>
                    <a:lnT w="12700" cmpd="sng">
                      <a:noFill/>
                    </a:lnT>
                    <a:noFill/>
                  </a:tcPr>
                </a:tc>
                <a:tc>
                  <a:txBody>
                    <a:bodyPr/>
                    <a:lstStyle/>
                    <a:p>
                      <a:endParaRPr lang="en-US" sz="1000" b="0" dirty="0"/>
                    </a:p>
                  </a:txBody>
                  <a:tcPr>
                    <a:lnT w="12700" cmpd="sng">
                      <a:noFill/>
                    </a:lnT>
                    <a:noFill/>
                  </a:tcPr>
                </a:tc>
                <a:extLst>
                  <a:ext uri="{0D108BD9-81ED-4DB2-BD59-A6C34878D82A}">
                    <a16:rowId xmlns:a16="http://schemas.microsoft.com/office/drawing/2014/main" val="10003"/>
                  </a:ext>
                </a:extLst>
              </a:tr>
            </a:tbl>
          </a:graphicData>
        </a:graphic>
      </p:graphicFrame>
      <p:sp>
        <p:nvSpPr>
          <p:cNvPr id="3" name="Title 2"/>
          <p:cNvSpPr>
            <a:spLocks noGrp="1"/>
          </p:cNvSpPr>
          <p:nvPr>
            <p:ph type="ctrTitle"/>
          </p:nvPr>
        </p:nvSpPr>
        <p:spPr/>
        <p:txBody>
          <a:bodyPr/>
          <a:lstStyle/>
          <a:p>
            <a:r>
              <a:rPr lang="en-US" dirty="0"/>
              <a:t>FLOW (3 of 3)</a:t>
            </a:r>
          </a:p>
        </p:txBody>
      </p:sp>
      <p:pic>
        <p:nvPicPr>
          <p:cNvPr id="6" name="Picture 5">
            <a:extLst>
              <a:ext uri="{FF2B5EF4-FFF2-40B4-BE49-F238E27FC236}">
                <a16:creationId xmlns:a16="http://schemas.microsoft.com/office/drawing/2014/main" id="{0DD9682F-0059-37A0-753F-9226946AEEB0}"/>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104924" y="1248613"/>
            <a:ext cx="4714541" cy="2544103"/>
          </a:xfrm>
          <a:prstGeom prst="rect">
            <a:avLst/>
          </a:prstGeom>
        </p:spPr>
      </p:pic>
      <p:graphicFrame>
        <p:nvGraphicFramePr>
          <p:cNvPr id="2" name="Table 1">
            <a:extLst>
              <a:ext uri="{FF2B5EF4-FFF2-40B4-BE49-F238E27FC236}">
                <a16:creationId xmlns:a16="http://schemas.microsoft.com/office/drawing/2014/main" id="{B5366581-3F24-65A7-6CB7-1FB17ABF9CE8}"/>
              </a:ext>
            </a:extLst>
          </p:cNvPr>
          <p:cNvGraphicFramePr>
            <a:graphicFrameLocks noGrp="1"/>
          </p:cNvGraphicFramePr>
          <p:nvPr>
            <p:extLst>
              <p:ext uri="{D42A27DB-BD31-4B8C-83A1-F6EECF244321}">
                <p14:modId xmlns:p14="http://schemas.microsoft.com/office/powerpoint/2010/main" val="2586090159"/>
              </p:ext>
            </p:extLst>
          </p:nvPr>
        </p:nvGraphicFramePr>
        <p:xfrm>
          <a:off x="857855" y="3271508"/>
          <a:ext cx="6015414" cy="1042416"/>
        </p:xfrm>
        <a:graphic>
          <a:graphicData uri="http://schemas.openxmlformats.org/drawingml/2006/table">
            <a:tbl>
              <a:tblPr firstRow="1" bandRow="1">
                <a:tableStyleId>{C083E6E3-FA7D-4D7B-A595-EF9225AFEA82}</a:tableStyleId>
              </a:tblPr>
              <a:tblGrid>
                <a:gridCol w="1463040">
                  <a:extLst>
                    <a:ext uri="{9D8B030D-6E8A-4147-A177-3AD203B41FA5}">
                      <a16:colId xmlns:a16="http://schemas.microsoft.com/office/drawing/2014/main" val="20000"/>
                    </a:ext>
                  </a:extLst>
                </a:gridCol>
                <a:gridCol w="496444">
                  <a:extLst>
                    <a:ext uri="{9D8B030D-6E8A-4147-A177-3AD203B41FA5}">
                      <a16:colId xmlns:a16="http://schemas.microsoft.com/office/drawing/2014/main" val="20001"/>
                    </a:ext>
                  </a:extLst>
                </a:gridCol>
                <a:gridCol w="496444">
                  <a:extLst>
                    <a:ext uri="{9D8B030D-6E8A-4147-A177-3AD203B41FA5}">
                      <a16:colId xmlns:a16="http://schemas.microsoft.com/office/drawing/2014/main" val="20002"/>
                    </a:ext>
                  </a:extLst>
                </a:gridCol>
                <a:gridCol w="612773">
                  <a:extLst>
                    <a:ext uri="{9D8B030D-6E8A-4147-A177-3AD203B41FA5}">
                      <a16:colId xmlns:a16="http://schemas.microsoft.com/office/drawing/2014/main" val="87032789"/>
                    </a:ext>
                  </a:extLst>
                </a:gridCol>
                <a:gridCol w="484080">
                  <a:extLst>
                    <a:ext uri="{9D8B030D-6E8A-4147-A177-3AD203B41FA5}">
                      <a16:colId xmlns:a16="http://schemas.microsoft.com/office/drawing/2014/main" val="1064078516"/>
                    </a:ext>
                  </a:extLst>
                </a:gridCol>
                <a:gridCol w="53849">
                  <a:extLst>
                    <a:ext uri="{9D8B030D-6E8A-4147-A177-3AD203B41FA5}">
                      <a16:colId xmlns:a16="http://schemas.microsoft.com/office/drawing/2014/main" val="918178343"/>
                    </a:ext>
                  </a:extLst>
                </a:gridCol>
                <a:gridCol w="575390">
                  <a:extLst>
                    <a:ext uri="{9D8B030D-6E8A-4147-A177-3AD203B41FA5}">
                      <a16:colId xmlns:a16="http://schemas.microsoft.com/office/drawing/2014/main" val="20004"/>
                    </a:ext>
                  </a:extLst>
                </a:gridCol>
                <a:gridCol w="482473">
                  <a:extLst>
                    <a:ext uri="{9D8B030D-6E8A-4147-A177-3AD203B41FA5}">
                      <a16:colId xmlns:a16="http://schemas.microsoft.com/office/drawing/2014/main" val="2233890447"/>
                    </a:ext>
                  </a:extLst>
                </a:gridCol>
                <a:gridCol w="496257">
                  <a:extLst>
                    <a:ext uri="{9D8B030D-6E8A-4147-A177-3AD203B41FA5}">
                      <a16:colId xmlns:a16="http://schemas.microsoft.com/office/drawing/2014/main" val="2439217458"/>
                    </a:ext>
                  </a:extLst>
                </a:gridCol>
                <a:gridCol w="441118">
                  <a:extLst>
                    <a:ext uri="{9D8B030D-6E8A-4147-A177-3AD203B41FA5}">
                      <a16:colId xmlns:a16="http://schemas.microsoft.com/office/drawing/2014/main" val="3484239525"/>
                    </a:ext>
                  </a:extLst>
                </a:gridCol>
                <a:gridCol w="413546">
                  <a:extLst>
                    <a:ext uri="{9D8B030D-6E8A-4147-A177-3AD203B41FA5}">
                      <a16:colId xmlns:a16="http://schemas.microsoft.com/office/drawing/2014/main" val="496654881"/>
                    </a:ext>
                  </a:extLst>
                </a:gridCol>
              </a:tblGrid>
              <a:tr h="0">
                <a:tc rowSpan="2">
                  <a:txBody>
                    <a:bodyPr/>
                    <a:lstStyle/>
                    <a:p>
                      <a:r>
                        <a:rPr lang="en-US" sz="900" b="1" dirty="0"/>
                        <a:t>Outcomes based on baseline SGLT-2i use, % patients</a:t>
                      </a:r>
                    </a:p>
                  </a:txBody>
                  <a:tcPr marT="27432" marB="27432" anchor="ctr"/>
                </a:tc>
                <a:tc gridSpan="4">
                  <a:txBody>
                    <a:bodyPr/>
                    <a:lstStyle/>
                    <a:p>
                      <a:pPr algn="ctr"/>
                      <a:r>
                        <a:rPr lang="en-US" sz="900" b="1" dirty="0"/>
                        <a:t>No SGLT-2i use (N=2,983)</a:t>
                      </a:r>
                    </a:p>
                  </a:txBody>
                  <a:tcPr marT="27432" marB="27432" anchor="ctr">
                    <a:lnB w="12700" cap="flat" cmpd="sng" algn="ctr">
                      <a:solidFill>
                        <a:schemeClr val="accent3"/>
                      </a:solidFill>
                      <a:prstDash val="solid"/>
                      <a:round/>
                      <a:headEnd type="none" w="med" len="med"/>
                      <a:tailEnd type="none" w="med" len="med"/>
                    </a:lnB>
                  </a:tcPr>
                </a:tc>
                <a:tc hMerge="1">
                  <a:txBody>
                    <a:bodyPr/>
                    <a:lstStyle/>
                    <a:p>
                      <a:pPr algn="ctr"/>
                      <a:endParaRPr lang="en-US" sz="1000" dirty="0"/>
                    </a:p>
                  </a:txBody>
                  <a:tcPr marT="27432" marB="27432">
                    <a:lnB w="12700" cap="flat" cmpd="sng" algn="ctr">
                      <a:noFill/>
                      <a:prstDash val="solid"/>
                      <a:round/>
                      <a:headEnd type="none" w="med" len="med"/>
                      <a:tailEnd type="none" w="med" len="med"/>
                    </a:lnB>
                  </a:tcPr>
                </a:tc>
                <a:tc hMerge="1">
                  <a:txBody>
                    <a:bodyPr/>
                    <a:lstStyle/>
                    <a:p>
                      <a:pPr algn="ctr"/>
                      <a:endParaRPr lang="en-US" sz="900" b="1" dirty="0"/>
                    </a:p>
                  </a:txBody>
                  <a:tcPr marT="27432" marB="27432" anchor="ctr">
                    <a:lnB w="12700" cap="flat" cmpd="sng" algn="ctr">
                      <a:solidFill>
                        <a:schemeClr val="accent3"/>
                      </a:solidFill>
                      <a:prstDash val="solid"/>
                      <a:round/>
                      <a:headEnd type="none" w="med" len="med"/>
                      <a:tailEnd type="none" w="med" len="med"/>
                    </a:lnB>
                  </a:tcPr>
                </a:tc>
                <a:tc hMerge="1">
                  <a:txBody>
                    <a:bodyPr/>
                    <a:lstStyle/>
                    <a:p>
                      <a:pPr algn="ctr"/>
                      <a:endParaRPr lang="en-US" sz="900" b="1" dirty="0"/>
                    </a:p>
                  </a:txBody>
                  <a:tcPr marT="27432" marB="27432" anchor="ctr">
                    <a:lnB w="12700" cap="flat" cmpd="sng" algn="ctr">
                      <a:solidFill>
                        <a:schemeClr val="accent3"/>
                      </a:solidFill>
                      <a:prstDash val="solid"/>
                      <a:round/>
                      <a:headEnd type="none" w="med" len="med"/>
                      <a:tailEnd type="none" w="med" len="med"/>
                    </a:lnB>
                  </a:tcPr>
                </a:tc>
                <a:tc>
                  <a:txBody>
                    <a:bodyPr/>
                    <a:lstStyle/>
                    <a:p>
                      <a:pPr algn="ctr"/>
                      <a:endParaRPr lang="en-US" sz="900" b="1" dirty="0"/>
                    </a:p>
                  </a:txBody>
                  <a:tcPr marL="0" marR="0" marT="0" marB="0" anchor="ctr">
                    <a:lnB w="12700" cmpd="sng">
                      <a:noFill/>
                    </a:lnB>
                  </a:tcPr>
                </a:tc>
                <a:tc gridSpan="4">
                  <a:txBody>
                    <a:bodyPr/>
                    <a:lstStyle/>
                    <a:p>
                      <a:pPr algn="ctr"/>
                      <a:r>
                        <a:rPr lang="en-US" sz="900" b="1" dirty="0"/>
                        <a:t>SGLT-2i use (N=550)</a:t>
                      </a:r>
                    </a:p>
                  </a:txBody>
                  <a:tcPr marT="27432" marB="27432" anchor="ctr">
                    <a:lnB w="12700" cap="flat" cmpd="sng" algn="ctr">
                      <a:solidFill>
                        <a:schemeClr val="accent3"/>
                      </a:solidFill>
                      <a:prstDash val="solid"/>
                      <a:round/>
                      <a:headEnd type="none" w="med" len="med"/>
                      <a:tailEnd type="none" w="med" len="med"/>
                    </a:lnB>
                  </a:tcPr>
                </a:tc>
                <a:tc hMerge="1">
                  <a:txBody>
                    <a:bodyPr/>
                    <a:lstStyle/>
                    <a:p>
                      <a:pPr algn="ctr"/>
                      <a:endParaRPr lang="en-US" sz="1000" dirty="0"/>
                    </a:p>
                  </a:txBody>
                  <a:tcPr marT="27432" marB="27432">
                    <a:lnB w="12700" cap="flat" cmpd="sng" algn="ctr">
                      <a:noFill/>
                      <a:prstDash val="solid"/>
                      <a:round/>
                      <a:headEnd type="none" w="med" len="med"/>
                      <a:tailEnd type="none" w="med" len="med"/>
                    </a:lnB>
                  </a:tcPr>
                </a:tc>
                <a:tc hMerge="1">
                  <a:txBody>
                    <a:bodyPr/>
                    <a:lstStyle/>
                    <a:p>
                      <a:pPr algn="ctr"/>
                      <a:endParaRPr lang="en-US" sz="900" b="1" dirty="0"/>
                    </a:p>
                  </a:txBody>
                  <a:tcPr marT="27432" marB="27432" anchor="ctr">
                    <a:lnB w="12700" cap="flat" cmpd="sng" algn="ctr">
                      <a:solidFill>
                        <a:schemeClr val="accent3"/>
                      </a:solidFill>
                      <a:prstDash val="solid"/>
                      <a:round/>
                      <a:headEnd type="none" w="med" len="med"/>
                      <a:tailEnd type="none" w="med" len="med"/>
                    </a:lnB>
                  </a:tcPr>
                </a:tc>
                <a:tc hMerge="1">
                  <a:txBody>
                    <a:bodyPr/>
                    <a:lstStyle/>
                    <a:p>
                      <a:pPr algn="ctr"/>
                      <a:endParaRPr lang="en-US" sz="900" b="1" dirty="0"/>
                    </a:p>
                  </a:txBody>
                  <a:tcPr marT="27432" marB="27432" anchor="ctr">
                    <a:lnB w="12700" cap="flat" cmpd="sng" algn="ctr">
                      <a:solidFill>
                        <a:schemeClr val="accent3"/>
                      </a:solidFill>
                      <a:prstDash val="solid"/>
                      <a:round/>
                      <a:headEnd type="none" w="med" len="med"/>
                      <a:tailEnd type="none" w="med" len="med"/>
                    </a:lnB>
                  </a:tcPr>
                </a:tc>
                <a:tc>
                  <a:txBody>
                    <a:bodyPr/>
                    <a:lstStyle/>
                    <a:p>
                      <a:pPr algn="ctr"/>
                      <a:endParaRPr lang="en-US" sz="800" b="1" dirty="0"/>
                    </a:p>
                  </a:txBody>
                  <a:tcPr marL="0" marR="0" marT="0" marB="0" anchor="ctr">
                    <a:lnB w="12700" cmpd="sng">
                      <a:noFill/>
                    </a:lnB>
                  </a:tcPr>
                </a:tc>
                <a:extLst>
                  <a:ext uri="{0D108BD9-81ED-4DB2-BD59-A6C34878D82A}">
                    <a16:rowId xmlns:a16="http://schemas.microsoft.com/office/drawing/2014/main" val="428820243"/>
                  </a:ext>
                </a:extLst>
              </a:tr>
              <a:tr h="0">
                <a:tc vMerge="1">
                  <a:txBody>
                    <a:bodyPr/>
                    <a:lstStyle/>
                    <a:p>
                      <a:endParaRPr lang="en-US" sz="1000" b="1" dirty="0"/>
                    </a:p>
                  </a:txBody>
                  <a:tcPr marT="27432" marB="27432">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ctr"/>
                      <a:r>
                        <a:rPr lang="en-US" sz="900" b="1" dirty="0"/>
                        <a:t>Total</a:t>
                      </a:r>
                    </a:p>
                  </a:txBody>
                  <a:tcPr marT="27432" marB="27432" anchor="ctr">
                    <a:lnL w="12700" cmpd="sng">
                      <a:noFill/>
                    </a:lnL>
                    <a:lnR>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t>pbo</a:t>
                      </a:r>
                    </a:p>
                  </a:txBody>
                  <a:tcPr marT="27432" marB="27432" anchor="ctr">
                    <a:lnL>
                      <a:noFill/>
                    </a:lnL>
                    <a:lnR>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t>sema</a:t>
                      </a:r>
                    </a:p>
                  </a:txBody>
                  <a:tcPr marT="27432" marB="27432" anchor="ctr">
                    <a:lnL>
                      <a:noFill/>
                    </a:lnL>
                    <a:lnR>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t>HR</a:t>
                      </a:r>
                    </a:p>
                  </a:txBody>
                  <a:tcPr marT="27432" marB="27432" anchor="ctr">
                    <a:lnL>
                      <a:noFill/>
                    </a:lnL>
                    <a:lnR>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900" b="1" dirty="0"/>
                    </a:p>
                  </a:txBody>
                  <a:tcPr marL="0" marR="0" marT="0" marB="0" anchor="ctr">
                    <a:lnL>
                      <a:noFill/>
                    </a:lnL>
                    <a:lnR>
                      <a:noFill/>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900" b="1" kern="1200" dirty="0">
                          <a:solidFill>
                            <a:schemeClr val="tx1"/>
                          </a:solidFill>
                          <a:latin typeface="+mn-lt"/>
                          <a:ea typeface="+mn-ea"/>
                          <a:cs typeface="+mn-cs"/>
                        </a:rPr>
                        <a:t>Total</a:t>
                      </a:r>
                    </a:p>
                  </a:txBody>
                  <a:tcPr marT="27432" marB="27432" anchor="ctr">
                    <a:lnL>
                      <a:noFill/>
                    </a:lnL>
                    <a:lnR>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t>pbo</a:t>
                      </a:r>
                    </a:p>
                  </a:txBody>
                  <a:tcPr marT="27432" marB="27432" anchor="ctr">
                    <a:lnL>
                      <a:noFill/>
                    </a:lnL>
                    <a:lnR>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t>sema</a:t>
                      </a:r>
                    </a:p>
                  </a:txBody>
                  <a:tcPr marT="27432" marB="27432" anchor="ctr">
                    <a:lnL>
                      <a:noFill/>
                    </a:lnL>
                    <a:lnR>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t>HR</a:t>
                      </a:r>
                    </a:p>
                  </a:txBody>
                  <a:tcPr marT="27432" marB="27432" anchor="ctr">
                    <a:lnL>
                      <a:noFill/>
                    </a:lnL>
                    <a:lnR>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b="1" dirty="0"/>
                        <a:t>P</a:t>
                      </a:r>
                      <a:r>
                        <a:rPr lang="en-US" sz="800" b="1" baseline="-25000" dirty="0"/>
                        <a:t>Int</a:t>
                      </a:r>
                    </a:p>
                  </a:txBody>
                  <a:tcPr marL="0" marR="0" marT="0" marB="0" anchor="ctr">
                    <a:lnL>
                      <a:noFill/>
                    </a:lnL>
                    <a:lnR>
                      <a:noFill/>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en-US" sz="900" dirty="0"/>
                        <a:t>Primary outcome</a:t>
                      </a:r>
                    </a:p>
                  </a:txBody>
                  <a:tcPr marT="27432" marB="27432" anchor="ctr">
                    <a:solidFill>
                      <a:srgbClr val="E5ECF4"/>
                    </a:solidFill>
                  </a:tcPr>
                </a:tc>
                <a:tc>
                  <a:txBody>
                    <a:bodyPr/>
                    <a:lstStyle/>
                    <a:p>
                      <a:pPr algn="ctr"/>
                      <a:r>
                        <a:rPr lang="en-US" sz="900" dirty="0"/>
                        <a:t>22.2</a:t>
                      </a:r>
                    </a:p>
                  </a:txBody>
                  <a:tcPr marT="27432" marB="27432" anchor="ctr">
                    <a:lnT w="12700" cap="flat" cmpd="sng" algn="ctr">
                      <a:solidFill>
                        <a:schemeClr val="accent3"/>
                      </a:solidFill>
                      <a:prstDash val="solid"/>
                      <a:round/>
                      <a:headEnd type="none" w="med" len="med"/>
                      <a:tailEnd type="none" w="med" len="med"/>
                    </a:lnT>
                    <a:solidFill>
                      <a:srgbClr val="E5ECF4"/>
                    </a:solidFill>
                  </a:tcPr>
                </a:tc>
                <a:tc>
                  <a:txBody>
                    <a:bodyPr/>
                    <a:lstStyle/>
                    <a:p>
                      <a:pPr algn="ctr"/>
                      <a:r>
                        <a:rPr lang="en-US" sz="900" dirty="0"/>
                        <a:t>24.9</a:t>
                      </a:r>
                    </a:p>
                  </a:txBody>
                  <a:tcPr marT="27432" marB="27432" anchor="ctr">
                    <a:lnT w="12700" cap="flat" cmpd="sng" algn="ctr">
                      <a:solidFill>
                        <a:schemeClr val="accent3"/>
                      </a:solidFill>
                      <a:prstDash val="solid"/>
                      <a:round/>
                      <a:headEnd type="none" w="med" len="med"/>
                      <a:tailEnd type="none" w="med" len="med"/>
                    </a:lnT>
                    <a:solidFill>
                      <a:srgbClr val="E5ECF4"/>
                    </a:solidFill>
                  </a:tcPr>
                </a:tc>
                <a:tc>
                  <a:txBody>
                    <a:bodyPr/>
                    <a:lstStyle/>
                    <a:p>
                      <a:pPr algn="ctr"/>
                      <a:r>
                        <a:rPr lang="en-US" sz="900" dirty="0"/>
                        <a:t>19.5</a:t>
                      </a:r>
                    </a:p>
                  </a:txBody>
                  <a:tcPr marT="27432" marB="27432" anchor="ctr">
                    <a:lnT w="12700" cap="flat" cmpd="sng" algn="ctr">
                      <a:solidFill>
                        <a:schemeClr val="accent3"/>
                      </a:solidFill>
                      <a:prstDash val="solid"/>
                      <a:round/>
                      <a:headEnd type="none" w="med" len="med"/>
                      <a:tailEnd type="none" w="med" len="med"/>
                    </a:lnT>
                    <a:solidFill>
                      <a:srgbClr val="E5ECF4"/>
                    </a:solidFill>
                  </a:tcPr>
                </a:tc>
                <a:tc>
                  <a:txBody>
                    <a:bodyPr/>
                    <a:lstStyle/>
                    <a:p>
                      <a:pPr algn="ctr"/>
                      <a:r>
                        <a:rPr lang="en-US" sz="900" dirty="0"/>
                        <a:t>0.73</a:t>
                      </a:r>
                    </a:p>
                  </a:txBody>
                  <a:tcPr marT="27432" marB="27432" anchor="ctr">
                    <a:lnT w="12700" cap="flat" cmpd="sng" algn="ctr">
                      <a:solidFill>
                        <a:schemeClr val="accent3"/>
                      </a:solidFill>
                      <a:prstDash val="solid"/>
                      <a:round/>
                      <a:headEnd type="none" w="med" len="med"/>
                      <a:tailEnd type="none" w="med" len="med"/>
                    </a:lnT>
                    <a:solidFill>
                      <a:srgbClr val="E5ECF4"/>
                    </a:solidFill>
                  </a:tcPr>
                </a:tc>
                <a:tc>
                  <a:txBody>
                    <a:bodyPr/>
                    <a:lstStyle/>
                    <a:p>
                      <a:pPr algn="ctr"/>
                      <a:endParaRPr lang="en-US" sz="900" dirty="0"/>
                    </a:p>
                  </a:txBody>
                  <a:tcPr marL="0" marR="0" marT="0" marB="0" anchor="ctr">
                    <a:lnT w="12700" cap="flat" cmpd="sng" algn="ctr">
                      <a:solidFill>
                        <a:schemeClr val="accent3"/>
                      </a:solidFill>
                      <a:prstDash val="solid"/>
                      <a:round/>
                      <a:headEnd type="none" w="med" len="med"/>
                      <a:tailEnd type="none" w="med" len="med"/>
                    </a:lnT>
                    <a:solidFill>
                      <a:srgbClr val="E5ECF4"/>
                    </a:solidFill>
                  </a:tcPr>
                </a:tc>
                <a:tc>
                  <a:txBody>
                    <a:bodyPr/>
                    <a:lstStyle/>
                    <a:p>
                      <a:pPr algn="ctr"/>
                      <a:r>
                        <a:rPr lang="en-US" sz="900" dirty="0"/>
                        <a:t>14.4</a:t>
                      </a:r>
                    </a:p>
                  </a:txBody>
                  <a:tcPr marT="27432" marB="27432" anchor="ctr">
                    <a:lnT w="12700" cap="flat" cmpd="sng" algn="ctr">
                      <a:solidFill>
                        <a:schemeClr val="accent3"/>
                      </a:solidFill>
                      <a:prstDash val="solid"/>
                      <a:round/>
                      <a:headEnd type="none" w="med" len="med"/>
                      <a:tailEnd type="none" w="med" len="med"/>
                    </a:lnT>
                    <a:solidFill>
                      <a:srgbClr val="E5ECF4"/>
                    </a:solidFill>
                  </a:tcPr>
                </a:tc>
                <a:tc>
                  <a:txBody>
                    <a:bodyPr/>
                    <a:lstStyle/>
                    <a:p>
                      <a:pPr algn="ctr"/>
                      <a:r>
                        <a:rPr lang="en-US" sz="900" dirty="0"/>
                        <a:t>13.9</a:t>
                      </a:r>
                    </a:p>
                  </a:txBody>
                  <a:tcPr marT="27432" marB="27432" anchor="ctr">
                    <a:lnT w="12700" cap="flat" cmpd="sng" algn="ctr">
                      <a:solidFill>
                        <a:schemeClr val="accent3"/>
                      </a:solidFill>
                      <a:prstDash val="solid"/>
                      <a:round/>
                      <a:headEnd type="none" w="med" len="med"/>
                      <a:tailEnd type="none" w="med" len="med"/>
                    </a:lnT>
                    <a:solidFill>
                      <a:srgbClr val="E5ECF4"/>
                    </a:solidFill>
                  </a:tcPr>
                </a:tc>
                <a:tc>
                  <a:txBody>
                    <a:bodyPr/>
                    <a:lstStyle/>
                    <a:p>
                      <a:pPr algn="ctr"/>
                      <a:r>
                        <a:rPr lang="en-US" sz="900" dirty="0"/>
                        <a:t>14.8</a:t>
                      </a:r>
                    </a:p>
                  </a:txBody>
                  <a:tcPr marT="27432" marB="27432" anchor="ctr">
                    <a:lnT w="12700" cap="flat" cmpd="sng" algn="ctr">
                      <a:solidFill>
                        <a:schemeClr val="accent3"/>
                      </a:solidFill>
                      <a:prstDash val="solid"/>
                      <a:round/>
                      <a:headEnd type="none" w="med" len="med"/>
                      <a:tailEnd type="none" w="med" len="med"/>
                    </a:lnT>
                    <a:solidFill>
                      <a:srgbClr val="E5ECF4"/>
                    </a:solidFill>
                  </a:tcPr>
                </a:tc>
                <a:tc>
                  <a:txBody>
                    <a:bodyPr/>
                    <a:lstStyle/>
                    <a:p>
                      <a:pPr algn="ctr"/>
                      <a:r>
                        <a:rPr lang="en-US" sz="900" dirty="0"/>
                        <a:t>1.07</a:t>
                      </a:r>
                    </a:p>
                  </a:txBody>
                  <a:tcPr marT="27432" marB="27432" anchor="ctr">
                    <a:lnT w="12700" cap="flat" cmpd="sng" algn="ctr">
                      <a:solidFill>
                        <a:schemeClr val="accent3"/>
                      </a:solidFill>
                      <a:prstDash val="solid"/>
                      <a:round/>
                      <a:headEnd type="none" w="med" len="med"/>
                      <a:tailEnd type="none" w="med" len="med"/>
                    </a:lnT>
                    <a:solidFill>
                      <a:srgbClr val="E5ECF4"/>
                    </a:solidFill>
                  </a:tcPr>
                </a:tc>
                <a:tc>
                  <a:txBody>
                    <a:bodyPr/>
                    <a:lstStyle/>
                    <a:p>
                      <a:pPr algn="ctr"/>
                      <a:r>
                        <a:rPr lang="en-US" sz="800" dirty="0"/>
                        <a:t>0.109</a:t>
                      </a:r>
                    </a:p>
                  </a:txBody>
                  <a:tcPr marL="0" marR="0" marT="0" marB="0" anchor="ctr">
                    <a:lnT w="12700" cap="flat" cmpd="sng" algn="ctr">
                      <a:solidFill>
                        <a:schemeClr val="accent3"/>
                      </a:solidFill>
                      <a:prstDash val="solid"/>
                      <a:round/>
                      <a:headEnd type="none" w="med" len="med"/>
                      <a:tailEnd type="none" w="med" len="med"/>
                    </a:lnT>
                    <a:solidFill>
                      <a:srgbClr val="E5ECF4"/>
                    </a:solidFill>
                  </a:tcPr>
                </a:tc>
                <a:extLst>
                  <a:ext uri="{0D108BD9-81ED-4DB2-BD59-A6C34878D82A}">
                    <a16:rowId xmlns:a16="http://schemas.microsoft.com/office/drawing/2014/main" val="10001"/>
                  </a:ext>
                </a:extLst>
              </a:tr>
              <a:tr h="0">
                <a:tc>
                  <a:txBody>
                    <a:bodyPr/>
                    <a:lstStyle/>
                    <a:p>
                      <a:r>
                        <a:rPr lang="en-US" sz="900" dirty="0"/>
                        <a:t>MACE</a:t>
                      </a:r>
                    </a:p>
                  </a:txBody>
                  <a:tcPr marT="27432" marB="27432" anchor="ctr">
                    <a:noFill/>
                  </a:tcPr>
                </a:tc>
                <a:tc>
                  <a:txBody>
                    <a:bodyPr/>
                    <a:lstStyle/>
                    <a:p>
                      <a:pPr algn="ctr"/>
                      <a:r>
                        <a:rPr lang="en-US" sz="900" dirty="0"/>
                        <a:t>13.7</a:t>
                      </a:r>
                    </a:p>
                  </a:txBody>
                  <a:tcPr marT="27432" marB="27432" anchor="ctr">
                    <a:noFill/>
                  </a:tcPr>
                </a:tc>
                <a:tc>
                  <a:txBody>
                    <a:bodyPr/>
                    <a:lstStyle/>
                    <a:p>
                      <a:pPr algn="ctr"/>
                      <a:r>
                        <a:rPr lang="en-US" sz="900" dirty="0"/>
                        <a:t>14.9</a:t>
                      </a:r>
                    </a:p>
                  </a:txBody>
                  <a:tcPr marT="27432" marB="27432" anchor="ctr">
                    <a:noFill/>
                  </a:tcPr>
                </a:tc>
                <a:tc>
                  <a:txBody>
                    <a:bodyPr/>
                    <a:lstStyle/>
                    <a:p>
                      <a:pPr algn="ctr"/>
                      <a:r>
                        <a:rPr lang="en-US" sz="900" dirty="0"/>
                        <a:t>12.6</a:t>
                      </a:r>
                    </a:p>
                  </a:txBody>
                  <a:tcPr marT="27432" marB="27432" anchor="ctr">
                    <a:noFill/>
                  </a:tcPr>
                </a:tc>
                <a:tc>
                  <a:txBody>
                    <a:bodyPr/>
                    <a:lstStyle/>
                    <a:p>
                      <a:pPr algn="ctr"/>
                      <a:r>
                        <a:rPr lang="en-US" sz="900" dirty="0"/>
                        <a:t>0.83</a:t>
                      </a:r>
                    </a:p>
                  </a:txBody>
                  <a:tcPr marT="27432" marB="27432" anchor="ctr">
                    <a:noFill/>
                  </a:tcPr>
                </a:tc>
                <a:tc>
                  <a:txBody>
                    <a:bodyPr/>
                    <a:lstStyle/>
                    <a:p>
                      <a:pPr algn="ctr"/>
                      <a:endParaRPr lang="en-US" sz="900" dirty="0"/>
                    </a:p>
                  </a:txBody>
                  <a:tcPr marL="0" marR="0" marT="0" marB="0" anchor="ctr">
                    <a:noFill/>
                  </a:tcPr>
                </a:tc>
                <a:tc>
                  <a:txBody>
                    <a:bodyPr/>
                    <a:lstStyle/>
                    <a:p>
                      <a:pPr algn="ctr"/>
                      <a:r>
                        <a:rPr lang="en-US" sz="900" dirty="0"/>
                        <a:t>10.4</a:t>
                      </a:r>
                    </a:p>
                  </a:txBody>
                  <a:tcPr marT="27432" marB="27432" anchor="ctr">
                    <a:noFill/>
                  </a:tcPr>
                </a:tc>
                <a:tc>
                  <a:txBody>
                    <a:bodyPr/>
                    <a:lstStyle/>
                    <a:p>
                      <a:pPr algn="ctr"/>
                      <a:r>
                        <a:rPr lang="en-US" sz="900" dirty="0"/>
                        <a:t>11.7</a:t>
                      </a:r>
                    </a:p>
                  </a:txBody>
                  <a:tcPr marT="27432" marB="27432" anchor="ctr">
                    <a:noFill/>
                  </a:tcPr>
                </a:tc>
                <a:tc>
                  <a:txBody>
                    <a:bodyPr/>
                    <a:lstStyle/>
                    <a:p>
                      <a:pPr algn="ctr"/>
                      <a:r>
                        <a:rPr lang="en-US" sz="900" dirty="0"/>
                        <a:t>9.0</a:t>
                      </a:r>
                    </a:p>
                  </a:txBody>
                  <a:tcPr marT="27432" marB="27432" anchor="ctr">
                    <a:noFill/>
                  </a:tcPr>
                </a:tc>
                <a:tc>
                  <a:txBody>
                    <a:bodyPr/>
                    <a:lstStyle/>
                    <a:p>
                      <a:pPr algn="ctr"/>
                      <a:r>
                        <a:rPr lang="en-US" sz="900" dirty="0"/>
                        <a:t>0.75</a:t>
                      </a:r>
                    </a:p>
                  </a:txBody>
                  <a:tcPr marT="27432" marB="27432" anchor="ctr">
                    <a:noFill/>
                  </a:tcPr>
                </a:tc>
                <a:tc>
                  <a:txBody>
                    <a:bodyPr/>
                    <a:lstStyle/>
                    <a:p>
                      <a:pPr algn="ctr"/>
                      <a:r>
                        <a:rPr lang="en-US" sz="800" dirty="0"/>
                        <a:t>0.741</a:t>
                      </a:r>
                    </a:p>
                  </a:txBody>
                  <a:tcPr marL="0" marR="0" marT="0" marB="0" anchor="ctr">
                    <a:noFill/>
                  </a:tcPr>
                </a:tc>
                <a:extLst>
                  <a:ext uri="{0D108BD9-81ED-4DB2-BD59-A6C34878D82A}">
                    <a16:rowId xmlns:a16="http://schemas.microsoft.com/office/drawing/2014/main" val="10002"/>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All-cause death</a:t>
                      </a:r>
                    </a:p>
                  </a:txBody>
                  <a:tcPr marT="27432" marB="27432" anchor="ctr">
                    <a:lnB w="12700" cap="flat" cmpd="sng" algn="ctr">
                      <a:solidFill>
                        <a:schemeClr val="accent3"/>
                      </a:solidFill>
                      <a:prstDash val="solid"/>
                      <a:round/>
                      <a:headEnd type="none" w="med" len="med"/>
                      <a:tailEnd type="none" w="med" len="med"/>
                    </a:lnB>
                    <a:solidFill>
                      <a:srgbClr val="E5ECF4"/>
                    </a:solidFill>
                  </a:tcPr>
                </a:tc>
                <a:tc>
                  <a:txBody>
                    <a:bodyPr/>
                    <a:lstStyle/>
                    <a:p>
                      <a:pPr algn="ctr"/>
                      <a:r>
                        <a:rPr lang="en-US" sz="900" dirty="0"/>
                        <a:t>15.6</a:t>
                      </a:r>
                    </a:p>
                  </a:txBody>
                  <a:tcPr marT="27432" marB="27432" anchor="ctr">
                    <a:lnB w="12700" cap="flat" cmpd="sng" algn="ctr">
                      <a:solidFill>
                        <a:schemeClr val="accent3"/>
                      </a:solidFill>
                      <a:prstDash val="solid"/>
                      <a:round/>
                      <a:headEnd type="none" w="med" len="med"/>
                      <a:tailEnd type="none" w="med" len="med"/>
                    </a:lnB>
                    <a:solidFill>
                      <a:srgbClr val="E5ECF4"/>
                    </a:solidFill>
                  </a:tcPr>
                </a:tc>
                <a:tc>
                  <a:txBody>
                    <a:bodyPr/>
                    <a:lstStyle/>
                    <a:p>
                      <a:pPr algn="ctr"/>
                      <a:r>
                        <a:rPr lang="en-US" sz="900" dirty="0"/>
                        <a:t>17.1</a:t>
                      </a:r>
                    </a:p>
                  </a:txBody>
                  <a:tcPr marT="27432" marB="27432" anchor="ctr">
                    <a:lnB w="12700" cap="flat" cmpd="sng" algn="ctr">
                      <a:solidFill>
                        <a:schemeClr val="accent3"/>
                      </a:solidFill>
                      <a:prstDash val="solid"/>
                      <a:round/>
                      <a:headEnd type="none" w="med" len="med"/>
                      <a:tailEnd type="none" w="med" len="med"/>
                    </a:lnB>
                    <a:solidFill>
                      <a:srgbClr val="E5ECF4"/>
                    </a:solidFill>
                  </a:tcPr>
                </a:tc>
                <a:tc>
                  <a:txBody>
                    <a:bodyPr/>
                    <a:lstStyle/>
                    <a:p>
                      <a:pPr algn="ctr"/>
                      <a:r>
                        <a:rPr lang="en-US" sz="900" dirty="0"/>
                        <a:t>14.0</a:t>
                      </a:r>
                    </a:p>
                  </a:txBody>
                  <a:tcPr marT="27432" marB="27432" anchor="ctr">
                    <a:lnB w="12700" cap="flat" cmpd="sng" algn="ctr">
                      <a:solidFill>
                        <a:schemeClr val="accent3"/>
                      </a:solidFill>
                      <a:prstDash val="solid"/>
                      <a:round/>
                      <a:headEnd type="none" w="med" len="med"/>
                      <a:tailEnd type="none" w="med" len="med"/>
                    </a:lnB>
                    <a:solidFill>
                      <a:srgbClr val="E5ECF4"/>
                    </a:solidFill>
                  </a:tcPr>
                </a:tc>
                <a:tc>
                  <a:txBody>
                    <a:bodyPr/>
                    <a:lstStyle/>
                    <a:p>
                      <a:pPr algn="ctr"/>
                      <a:r>
                        <a:rPr lang="en-US" sz="900" dirty="0"/>
                        <a:t>0.80</a:t>
                      </a:r>
                    </a:p>
                  </a:txBody>
                  <a:tcPr marT="27432" marB="27432" anchor="ctr">
                    <a:lnB w="12700" cap="flat" cmpd="sng" algn="ctr">
                      <a:solidFill>
                        <a:schemeClr val="accent3"/>
                      </a:solidFill>
                      <a:prstDash val="solid"/>
                      <a:round/>
                      <a:headEnd type="none" w="med" len="med"/>
                      <a:tailEnd type="none" w="med" len="med"/>
                    </a:lnB>
                    <a:solidFill>
                      <a:srgbClr val="E5ECF4"/>
                    </a:solidFill>
                  </a:tcPr>
                </a:tc>
                <a:tc>
                  <a:txBody>
                    <a:bodyPr/>
                    <a:lstStyle/>
                    <a:p>
                      <a:pPr algn="ctr"/>
                      <a:endParaRPr lang="en-US" sz="900" dirty="0"/>
                    </a:p>
                  </a:txBody>
                  <a:tcPr marL="0" marR="0" marT="0" marB="0" anchor="ctr">
                    <a:lnB w="12700" cap="flat" cmpd="sng" algn="ctr">
                      <a:solidFill>
                        <a:schemeClr val="accent3"/>
                      </a:solidFill>
                      <a:prstDash val="solid"/>
                      <a:round/>
                      <a:headEnd type="none" w="med" len="med"/>
                      <a:tailEnd type="none" w="med" len="med"/>
                    </a:lnB>
                    <a:solidFill>
                      <a:srgbClr val="E5ECF4"/>
                    </a:solidFill>
                  </a:tcPr>
                </a:tc>
                <a:tc>
                  <a:txBody>
                    <a:bodyPr/>
                    <a:lstStyle/>
                    <a:p>
                      <a:pPr algn="ctr"/>
                      <a:r>
                        <a:rPr lang="en-US" sz="900" dirty="0"/>
                        <a:t>7.5</a:t>
                      </a:r>
                    </a:p>
                  </a:txBody>
                  <a:tcPr marT="27432" marB="27432" anchor="ctr">
                    <a:lnB w="12700" cap="flat" cmpd="sng" algn="ctr">
                      <a:solidFill>
                        <a:schemeClr val="accent3"/>
                      </a:solidFill>
                      <a:prstDash val="solid"/>
                      <a:round/>
                      <a:headEnd type="none" w="med" len="med"/>
                      <a:tailEnd type="none" w="med" len="med"/>
                    </a:lnB>
                    <a:solidFill>
                      <a:srgbClr val="E5ECF4"/>
                    </a:solidFill>
                  </a:tcPr>
                </a:tc>
                <a:tc>
                  <a:txBody>
                    <a:bodyPr/>
                    <a:lstStyle/>
                    <a:p>
                      <a:pPr algn="ctr"/>
                      <a:r>
                        <a:rPr lang="en-US" sz="900" dirty="0"/>
                        <a:t>8.4</a:t>
                      </a:r>
                    </a:p>
                  </a:txBody>
                  <a:tcPr marT="27432" marB="27432" anchor="ctr">
                    <a:lnB w="12700" cap="flat" cmpd="sng" algn="ctr">
                      <a:solidFill>
                        <a:schemeClr val="accent3"/>
                      </a:solidFill>
                      <a:prstDash val="solid"/>
                      <a:round/>
                      <a:headEnd type="none" w="med" len="med"/>
                      <a:tailEnd type="none" w="med" len="med"/>
                    </a:lnB>
                    <a:solidFill>
                      <a:srgbClr val="E5ECF4"/>
                    </a:solidFill>
                  </a:tcPr>
                </a:tc>
                <a:tc>
                  <a:txBody>
                    <a:bodyPr/>
                    <a:lstStyle/>
                    <a:p>
                      <a:pPr algn="ctr"/>
                      <a:r>
                        <a:rPr lang="en-US" sz="900" dirty="0"/>
                        <a:t>6.5</a:t>
                      </a:r>
                    </a:p>
                  </a:txBody>
                  <a:tcPr marT="27432" marB="27432" anchor="ctr">
                    <a:lnB w="12700" cap="flat" cmpd="sng" algn="ctr">
                      <a:solidFill>
                        <a:schemeClr val="accent3"/>
                      </a:solidFill>
                      <a:prstDash val="solid"/>
                      <a:round/>
                      <a:headEnd type="none" w="med" len="med"/>
                      <a:tailEnd type="none" w="med" len="med"/>
                    </a:lnB>
                    <a:solidFill>
                      <a:srgbClr val="E5ECF4"/>
                    </a:solidFill>
                  </a:tcPr>
                </a:tc>
                <a:tc>
                  <a:txBody>
                    <a:bodyPr/>
                    <a:lstStyle/>
                    <a:p>
                      <a:pPr algn="ctr"/>
                      <a:r>
                        <a:rPr lang="en-US" sz="900" dirty="0"/>
                        <a:t>0.77</a:t>
                      </a:r>
                    </a:p>
                  </a:txBody>
                  <a:tcPr marT="27432" marB="27432" anchor="ctr">
                    <a:lnB w="12700" cap="flat" cmpd="sng" algn="ctr">
                      <a:solidFill>
                        <a:schemeClr val="accent3"/>
                      </a:solidFill>
                      <a:prstDash val="solid"/>
                      <a:round/>
                      <a:headEnd type="none" w="med" len="med"/>
                      <a:tailEnd type="none" w="med" len="med"/>
                    </a:lnB>
                    <a:solidFill>
                      <a:srgbClr val="E5ECF4"/>
                    </a:solidFill>
                  </a:tcPr>
                </a:tc>
                <a:tc>
                  <a:txBody>
                    <a:bodyPr/>
                    <a:lstStyle/>
                    <a:p>
                      <a:pPr algn="ctr"/>
                      <a:r>
                        <a:rPr lang="en-US" sz="800" dirty="0"/>
                        <a:t>0.901</a:t>
                      </a:r>
                    </a:p>
                  </a:txBody>
                  <a:tcPr marL="0" marR="0" marT="0" marB="0" anchor="ctr">
                    <a:lnB w="12700" cap="flat" cmpd="sng" algn="ctr">
                      <a:solidFill>
                        <a:schemeClr val="accent3"/>
                      </a:solidFill>
                      <a:prstDash val="solid"/>
                      <a:round/>
                      <a:headEnd type="none" w="med" len="med"/>
                      <a:tailEnd type="none" w="med" len="med"/>
                    </a:lnB>
                    <a:solidFill>
                      <a:srgbClr val="E5ECF4"/>
                    </a:solidFill>
                  </a:tcPr>
                </a:tc>
                <a:extLst>
                  <a:ext uri="{0D108BD9-81ED-4DB2-BD59-A6C34878D82A}">
                    <a16:rowId xmlns:a16="http://schemas.microsoft.com/office/drawing/2014/main" val="3835911894"/>
                  </a:ext>
                </a:extLst>
              </a:tr>
            </a:tbl>
          </a:graphicData>
        </a:graphic>
      </p:graphicFrame>
      <p:pic>
        <p:nvPicPr>
          <p:cNvPr id="10" name="Picture 9">
            <a:extLst>
              <a:ext uri="{FF2B5EF4-FFF2-40B4-BE49-F238E27FC236}">
                <a16:creationId xmlns:a16="http://schemas.microsoft.com/office/drawing/2014/main" id="{014CA7E9-0716-E75D-9CB9-7C527F077266}"/>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r="8235"/>
          <a:stretch/>
        </p:blipFill>
        <p:spPr>
          <a:xfrm>
            <a:off x="8050046" y="3792716"/>
            <a:ext cx="3752489" cy="1936413"/>
          </a:xfrm>
          <a:prstGeom prst="rect">
            <a:avLst/>
          </a:prstGeom>
        </p:spPr>
      </p:pic>
    </p:spTree>
    <p:extLst>
      <p:ext uri="{BB962C8B-B14F-4D97-AF65-F5344CB8AC3E}">
        <p14:creationId xmlns:p14="http://schemas.microsoft.com/office/powerpoint/2010/main" val="800535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72D6AD16-175D-489F-BE05-D09863BF96F2}"/>
              </a:ext>
            </a:extLst>
          </p:cNvPr>
          <p:cNvGraphicFramePr>
            <a:graphicFrameLocks noGrp="1"/>
          </p:cNvGraphicFramePr>
          <p:nvPr>
            <p:extLst>
              <p:ext uri="{D42A27DB-BD31-4B8C-83A1-F6EECF244321}">
                <p14:modId xmlns:p14="http://schemas.microsoft.com/office/powerpoint/2010/main" val="2036893621"/>
              </p:ext>
            </p:extLst>
          </p:nvPr>
        </p:nvGraphicFramePr>
        <p:xfrm>
          <a:off x="2663687" y="914400"/>
          <a:ext cx="9147313" cy="5125720"/>
        </p:xfrm>
        <a:graphic>
          <a:graphicData uri="http://schemas.openxmlformats.org/drawingml/2006/table">
            <a:tbl>
              <a:tblPr firstRow="1" bandRow="1">
                <a:tableStyleId>{5C22544A-7EE6-4342-B048-85BDC9FD1C3A}</a:tableStyleId>
              </a:tblPr>
              <a:tblGrid>
                <a:gridCol w="4880113">
                  <a:extLst>
                    <a:ext uri="{9D8B030D-6E8A-4147-A177-3AD203B41FA5}">
                      <a16:colId xmlns:a16="http://schemas.microsoft.com/office/drawing/2014/main" val="20000"/>
                    </a:ext>
                  </a:extLst>
                </a:gridCol>
                <a:gridCol w="4267200">
                  <a:extLst>
                    <a:ext uri="{9D8B030D-6E8A-4147-A177-3AD203B41FA5}">
                      <a16:colId xmlns:a16="http://schemas.microsoft.com/office/drawing/2014/main" val="1229989169"/>
                    </a:ext>
                  </a:extLst>
                </a:gridCol>
              </a:tblGrid>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0" i="1" dirty="0">
                          <a:solidFill>
                            <a:schemeClr val="tx1"/>
                          </a:solidFill>
                        </a:rPr>
                        <a:t>SELECT Trial - New looks at glycemia, inflammation, and heart failure. </a:t>
                      </a:r>
                      <a:r>
                        <a:rPr lang="en-GB" sz="900" b="0" i="1" u="none" strike="noStrike" dirty="0">
                          <a:solidFill>
                            <a:schemeClr val="tx1"/>
                          </a:solidFill>
                          <a:effectLst/>
                        </a:rPr>
                        <a:t>D.H. Ryan, S.E. Khan, I. Lingvay, J. Plutzky, and S. Misra</a:t>
                      </a:r>
                      <a:r>
                        <a:rPr lang="en-GB" sz="1000" b="0" i="1" u="none" strike="noStrike" dirty="0">
                          <a:solidFill>
                            <a:schemeClr val="tx1"/>
                          </a:solidFill>
                          <a:effectLst/>
                          <a:latin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400" b="0" i="1" u="none" strike="noStrike" dirty="0">
                        <a:solidFill>
                          <a:schemeClr val="tx1"/>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Background</a:t>
                      </a:r>
                      <a:r>
                        <a:rPr lang="en-US" sz="1000" b="0" dirty="0">
                          <a:solidFill>
                            <a:schemeClr val="tx1"/>
                          </a:solidFill>
                        </a:rPr>
                        <a:t>: Primary results from Phase III CVOT SELECT (</a:t>
                      </a:r>
                      <a:r>
                        <a:rPr lang="en-US" sz="1000" b="0" dirty="0">
                          <a:solidFill>
                            <a:schemeClr val="tx1"/>
                          </a:solidFill>
                          <a:hlinkClick r:id="rId2"/>
                        </a:rPr>
                        <a:t>AHA 2023</a:t>
                      </a:r>
                      <a:r>
                        <a:rPr lang="en-US" sz="1000" b="0" dirty="0">
                          <a:solidFill>
                            <a:schemeClr val="tx1"/>
                          </a:solidFill>
                        </a:rPr>
                        <a:t> and </a:t>
                      </a:r>
                      <a:r>
                        <a:rPr lang="en-US" sz="1000" b="0" i="1" dirty="0">
                          <a:solidFill>
                            <a:schemeClr val="tx1"/>
                          </a:solidFill>
                          <a:hlinkClick r:id="rId3"/>
                        </a:rPr>
                        <a:t>NEJM</a:t>
                      </a:r>
                      <a:r>
                        <a:rPr lang="en-US" sz="1000" b="0" dirty="0">
                          <a:solidFill>
                            <a:schemeClr val="tx1"/>
                          </a:solidFill>
                        </a:rPr>
                        <a:t>) showed a 20% reduction in MACE with semaglutide SC vs. placebo in over 17,000 overweight/obese patients without T2D, which supported approval for CV risk reduction in these patients in the US in March 2024 (</a:t>
                      </a:r>
                      <a:r>
                        <a:rPr lang="en-US" sz="1000" b="0" dirty="0">
                          <a:solidFill>
                            <a:schemeClr val="tx1"/>
                          </a:solidFill>
                          <a:hlinkClick r:id="rId4"/>
                        </a:rPr>
                        <a:t>1</a:t>
                      </a:r>
                      <a:r>
                        <a:rPr lang="en-US" sz="1000" b="0" dirty="0">
                          <a:solidFill>
                            <a:schemeClr val="tx1"/>
                          </a:solidFill>
                        </a:rPr>
                        <a:t>, </a:t>
                      </a:r>
                      <a:r>
                        <a:rPr lang="en-US" sz="1000" b="0" dirty="0">
                          <a:solidFill>
                            <a:schemeClr val="tx1"/>
                          </a:solidFill>
                          <a:hlinkClick r:id="rId5"/>
                        </a:rPr>
                        <a:t>2</a:t>
                      </a:r>
                      <a:r>
                        <a:rPr lang="en-US" sz="1000" b="0" dirty="0">
                          <a:solidFill>
                            <a:schemeClr val="tx1"/>
                          </a:solidFill>
                        </a:rPr>
                        <a:t>) with a decision in the EU expected later this year. Prespecified analyses assessing the effects of semaglutide and changes in body weight on glycemic outcomes and the CV benefits by A1c, HF status (also presented at </a:t>
                      </a:r>
                      <a:r>
                        <a:rPr lang="en-US" sz="1000" b="0" dirty="0">
                          <a:solidFill>
                            <a:schemeClr val="tx1"/>
                          </a:solidFill>
                          <a:hlinkClick r:id="rId6"/>
                        </a:rPr>
                        <a:t>HF ESC 2024</a:t>
                      </a:r>
                      <a:r>
                        <a:rPr lang="en-US" sz="1000" b="0" dirty="0">
                          <a:solidFill>
                            <a:schemeClr val="tx1"/>
                          </a:solidFill>
                        </a:rPr>
                        <a:t>), and inflammatory markers were presented at ADA 2024 and published in </a:t>
                      </a:r>
                      <a:r>
                        <a:rPr lang="en-US" sz="1000" b="0" i="1" dirty="0">
                          <a:solidFill>
                            <a:schemeClr val="tx1"/>
                          </a:solidFill>
                          <a:hlinkClick r:id="rId7"/>
                        </a:rPr>
                        <a:t>Diabetes Care</a:t>
                      </a:r>
                      <a:r>
                        <a:rPr lang="en-US" sz="1000" b="0" i="0" dirty="0">
                          <a:solidFill>
                            <a:schemeClr val="tx1"/>
                          </a:solidFill>
                        </a:rPr>
                        <a:t>.</a:t>
                      </a:r>
                      <a:endParaRPr lang="en-US" sz="1000" b="0"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20000"/>
                        <a:lumOff val="80000"/>
                      </a:schemeClr>
                    </a:solidFill>
                  </a:tcPr>
                </a:tc>
                <a:tc hMerge="1">
                  <a:txBody>
                    <a:bodyPr/>
                    <a:lstStyle/>
                    <a:p>
                      <a:endParaRPr lang="en-US"/>
                    </a:p>
                  </a:txBody>
                  <a:tcPr/>
                </a:tc>
                <a:extLst>
                  <a:ext uri="{0D108BD9-81ED-4DB2-BD59-A6C34878D82A}">
                    <a16:rowId xmlns:a16="http://schemas.microsoft.com/office/drawing/2014/main" val="882866917"/>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mn-lt"/>
                        </a:rPr>
                        <a:t>Patients &amp; Treatment</a:t>
                      </a:r>
                      <a:r>
                        <a:rPr lang="en-US" sz="1000" dirty="0">
                          <a:latin typeface="+mn-lt"/>
                        </a:rPr>
                        <a:t>: 17,604 non-diabetic patients with overweight/obesity and established CVD (mean baseline age 62 years; 28% female; BMI 33.3kg/m</a:t>
                      </a:r>
                      <a:r>
                        <a:rPr lang="en-US" sz="1000" baseline="30000" dirty="0">
                          <a:latin typeface="+mn-lt"/>
                        </a:rPr>
                        <a:t>2</a:t>
                      </a:r>
                      <a:r>
                        <a:rPr lang="en-US" sz="1000" dirty="0">
                          <a:latin typeface="+mn-lt"/>
                        </a:rPr>
                        <a:t>; 71% BMI ≥30; A1c 5.8%; 66% A1c 5.7–6.4%; 76% prior MI; 24% prior HF; SBP 131mmHg; 88% on statin; LDL-C 78mg/dL; TG 134mg/dL) received semaglutide (SC 2.4mg QW) vs. placebo for 31 to 59 months; dose escalation every 4 weeks from 0.24 to 2.4mg and 77% of patients were at target dose by week 104</a:t>
                      </a:r>
                      <a:endParaRPr lang="en-US" sz="1000" dirty="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1" dirty="0">
                          <a:latin typeface="+mn-lt"/>
                        </a:rPr>
                        <a:t>Primary Endpoint </a:t>
                      </a:r>
                      <a:r>
                        <a:rPr lang="en-US" sz="1000" b="0" dirty="0">
                          <a:latin typeface="+mn-lt"/>
                        </a:rPr>
                        <a:t>(composite):</a:t>
                      </a:r>
                      <a:r>
                        <a:rPr lang="en-US" sz="1000" b="1" dirty="0">
                          <a:latin typeface="+mn-lt"/>
                        </a:rPr>
                        <a:t> </a:t>
                      </a:r>
                      <a:r>
                        <a:rPr lang="en-US" sz="1000" b="0" dirty="0">
                          <a:latin typeface="+mn-lt"/>
                        </a:rPr>
                        <a:t>Time to first CV death, non-fatal MI, or non-fatal stroke (MACE) from baseline to 59 months </a:t>
                      </a:r>
                      <a:r>
                        <a:rPr lang="en-US" sz="1000" dirty="0"/>
                        <a:t>(HR 0.80, P&lt;0.001)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latin typeface="+mn-lt"/>
                        </a:rPr>
                        <a:t>Baseline (HF subgroup): 62 years old, 73% male, 90% White, BMI 33.9kg/m</a:t>
                      </a:r>
                      <a:r>
                        <a:rPr lang="en-US" sz="1000" baseline="30000" dirty="0">
                          <a:latin typeface="+mn-lt"/>
                        </a:rPr>
                        <a:t>2</a:t>
                      </a:r>
                      <a:r>
                        <a:rPr lang="en-US" sz="1000" baseline="0" dirty="0">
                          <a:latin typeface="+mn-lt"/>
                        </a:rPr>
                        <a:t>, 32/59/9% NYHA class I/II/III, 71% prior MI, 70% on BB, 45/40% on ACEi/ARB</a:t>
                      </a:r>
                      <a:endParaRPr lang="en-US" sz="1000" dirty="0"/>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00"/>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Results</a:t>
                      </a:r>
                      <a:r>
                        <a:rPr lang="en-US" sz="1000" dirty="0"/>
                        <a:t>:</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US"/>
                    </a:p>
                  </a:txBody>
                  <a:tcPr/>
                </a:tc>
                <a:extLst>
                  <a:ext uri="{0D108BD9-81ED-4DB2-BD59-A6C34878D82A}">
                    <a16:rowId xmlns:a16="http://schemas.microsoft.com/office/drawing/2014/main" val="10001"/>
                  </a:ext>
                </a:extLst>
              </a:tr>
              <a:tr h="3114040">
                <a:tc>
                  <a:txBody>
                    <a:bodyPr/>
                    <a:lstStyle/>
                    <a:p>
                      <a:pPr marL="0" indent="0">
                        <a:spcBef>
                          <a:spcPts val="600"/>
                        </a:spcBef>
                        <a:buFont typeface="Arial" panose="020B0604020202020204" pitchFamily="34" charset="0"/>
                        <a:buNone/>
                      </a:pPr>
                      <a:r>
                        <a:rPr lang="en-US" sz="1000" b="1" i="1" dirty="0"/>
                        <a:t>Semaglutide and Glycemic Outcomes, Diabetes Progression/Regression  (S.E. Khan)</a:t>
                      </a:r>
                    </a:p>
                    <a:p>
                      <a:pPr marL="171450" indent="-171450">
                        <a:spcBef>
                          <a:spcPts val="600"/>
                        </a:spcBef>
                        <a:buFont typeface="Arial" panose="020B0604020202020204" pitchFamily="34" charset="0"/>
                        <a:buChar char="•"/>
                      </a:pPr>
                      <a:r>
                        <a:rPr lang="en-US" sz="1000" b="0" dirty="0"/>
                        <a:t>A1c reduced 0.3% with semaglutide vs. placebo among all patients at week 20 and maintained throughout the trial; reduction was greater in higher A1c tertiles:</a:t>
                      </a:r>
                    </a:p>
                    <a:p>
                      <a:pPr marL="357188" indent="-177800">
                        <a:spcBef>
                          <a:spcPts val="600"/>
                        </a:spcBef>
                        <a:buFont typeface="Arial" panose="020B0604020202020204" pitchFamily="34" charset="0"/>
                        <a:buChar char="•"/>
                      </a:pPr>
                      <a:r>
                        <a:rPr lang="en-US" sz="1000" b="0" dirty="0"/>
                        <a:t>0.2% for A1c &lt;5.7% (N=5,905) vs. 0.3% for A1c 5.7 to &lt;6.0% (N=6,086) vs. 0.4% for A1c 6.0 to &lt;6.5% (N=5,610).</a:t>
                      </a:r>
                    </a:p>
                    <a:p>
                      <a:pPr marL="171450" indent="-171450">
                        <a:spcBef>
                          <a:spcPts val="600"/>
                        </a:spcBef>
                        <a:buFont typeface="Arial" panose="020B0604020202020204" pitchFamily="34" charset="0"/>
                        <a:buChar char="•"/>
                      </a:pPr>
                      <a:r>
                        <a:rPr lang="en-US" sz="1000" b="0" dirty="0"/>
                        <a:t>Risk of progression to diabetes reduced 73% with semaglutide vs. placebo at week 156 among all patients (see table), which was consistent irrespective of baseline body weight or BMI and greater in patients with prediabetes vs. normoglycemia (A1c 5.7 to &lt;6.5% vs. &lt;5.7%).</a:t>
                      </a:r>
                    </a:p>
                    <a:p>
                      <a:pPr marL="171450" indent="-171450">
                        <a:spcBef>
                          <a:spcPts val="600"/>
                        </a:spcBef>
                        <a:buFont typeface="Arial" panose="020B0604020202020204" pitchFamily="34" charset="0"/>
                        <a:buChar char="•"/>
                      </a:pPr>
                      <a:r>
                        <a:rPr lang="en-US" sz="1000" b="0" dirty="0"/>
                        <a:t>~33% of all patients were normoglycemic (A1c &lt;5.7%) at baseline, which increased at week 20 to ~75% with semaglutide vs. remaining at ~33% with placebo (both changes maintained throughout the trial).</a:t>
                      </a:r>
                    </a:p>
                    <a:p>
                      <a:pPr marL="171450" indent="-171450">
                        <a:spcBef>
                          <a:spcPts val="600"/>
                        </a:spcBef>
                        <a:buFont typeface="Arial" panose="020B0604020202020204" pitchFamily="34" charset="0"/>
                        <a:buChar char="•"/>
                      </a:pPr>
                      <a:r>
                        <a:rPr lang="en-US" sz="1000" b="0" dirty="0"/>
                        <a:t>For patients with prediabetes at baseline, normoglycemia with semaglutide vs. placebo was achieved at week 20 in ~80% vs. 33% with A1c 5.7 to &lt;6.0% and ~50% vs. &lt;10% with A1c 6.0 to &lt;6.5% (both maintained throughout the trial).</a:t>
                      </a:r>
                    </a:p>
                  </a:txBody>
                  <a:tcPr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1000" dirty="0"/>
                    </a:p>
                  </a:txBody>
                  <a:tcPr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92350044"/>
                  </a:ext>
                </a:extLst>
              </a:tr>
            </a:tbl>
          </a:graphicData>
        </a:graphic>
      </p:graphicFrame>
      <p:sp>
        <p:nvSpPr>
          <p:cNvPr id="3" name="Title 2"/>
          <p:cNvSpPr>
            <a:spLocks noGrp="1"/>
          </p:cNvSpPr>
          <p:nvPr>
            <p:ph type="ctrTitle"/>
          </p:nvPr>
        </p:nvSpPr>
        <p:spPr/>
        <p:txBody>
          <a:bodyPr/>
          <a:lstStyle/>
          <a:p>
            <a:r>
              <a:rPr lang="en-US" dirty="0"/>
              <a:t>GLP-1: SELECT, Semaglutide SC CV benefits consistent irrespective of A1c, HF status, &amp; inflammation</a:t>
            </a:r>
            <a:endParaRPr lang="en-US" dirty="0">
              <a:solidFill>
                <a:srgbClr val="00B05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551136949"/>
              </p:ext>
            </p:extLst>
          </p:nvPr>
        </p:nvGraphicFramePr>
        <p:xfrm>
          <a:off x="384048" y="914400"/>
          <a:ext cx="2194560" cy="533400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2940743716"/>
                    </a:ext>
                  </a:extLst>
                </a:gridCol>
              </a:tblGrid>
              <a:tr h="242614">
                <a:tc>
                  <a:txBody>
                    <a:bodyPr/>
                    <a:lstStyle/>
                    <a:p>
                      <a:r>
                        <a:rPr lang="en-US" sz="1000" b="1" dirty="0">
                          <a:solidFill>
                            <a:schemeClr val="tx1"/>
                          </a:solidFill>
                        </a:rPr>
                        <a:t>Product (MOA)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88286691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Wegovy; semaglutide SC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(GLP-1 agonist)</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en-US" sz="1000" b="1" dirty="0">
                          <a:latin typeface="+mn-lt"/>
                        </a:rPr>
                        <a:t>Company</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8"/>
                        </a:rPr>
                        <a:t>Novo Nordisk</a:t>
                      </a:r>
                      <a:endParaRPr lang="en-US" sz="1000"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4786">
                <a:tc>
                  <a:txBody>
                    <a:bodyPr/>
                    <a:lstStyle/>
                    <a:p>
                      <a:r>
                        <a:rPr lang="en-US" sz="1000" b="1" dirty="0">
                          <a:latin typeface="+mn-lt"/>
                        </a:rPr>
                        <a:t>Phase and Trial ID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407347513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Phase III </a:t>
                      </a:r>
                      <a:r>
                        <a:rPr lang="en-US" sz="1000" dirty="0">
                          <a:solidFill>
                            <a:schemeClr val="tx1"/>
                          </a:solidFill>
                          <a:hlinkClick r:id="rId9" tooltip="Current version of study  on ClinicalTrials.gov"/>
                        </a:rPr>
                        <a:t>SELECT</a:t>
                      </a:r>
                      <a:endParaRPr lang="en-US" sz="10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Global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7515929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Indication(s)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24271795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T2D, OBE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61053568"/>
                  </a:ext>
                </a:extLst>
              </a:tr>
              <a:tr h="0">
                <a:tc>
                  <a:txBody>
                    <a:bodyPr/>
                    <a:lstStyle/>
                    <a:p>
                      <a:r>
                        <a:rPr lang="en-US" sz="1000" b="1" dirty="0">
                          <a:latin typeface="+mn-lt"/>
                        </a:rPr>
                        <a:t>Abstract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7586671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10"/>
                        </a:rPr>
                        <a:t>Symposium</a:t>
                      </a:r>
                      <a:r>
                        <a:rPr lang="en-US" sz="1000" dirty="0">
                          <a:solidFill>
                            <a:schemeClr val="tx1"/>
                          </a:solidFill>
                        </a:rPr>
                        <a:t>, </a:t>
                      </a:r>
                      <a:r>
                        <a:rPr lang="en-US" sz="1000" i="1" dirty="0">
                          <a:solidFill>
                            <a:schemeClr val="tx1"/>
                          </a:solidFill>
                        </a:rPr>
                        <a:t>Diabetes Care </a:t>
                      </a:r>
                      <a:r>
                        <a:rPr lang="en-US" sz="1000" i="0" dirty="0">
                          <a:solidFill>
                            <a:schemeClr val="tx1"/>
                          </a:solidFill>
                        </a:rPr>
                        <a:t>(</a:t>
                      </a:r>
                      <a:r>
                        <a:rPr lang="en-US" sz="1000" i="0" dirty="0">
                          <a:solidFill>
                            <a:schemeClr val="tx1"/>
                          </a:solidFill>
                          <a:hlinkClick r:id="rId11"/>
                        </a:rPr>
                        <a:t>Khan</a:t>
                      </a:r>
                      <a:r>
                        <a:rPr lang="en-US" sz="1000" i="0" dirty="0">
                          <a:solidFill>
                            <a:schemeClr val="tx1"/>
                          </a:solidFill>
                        </a:rPr>
                        <a:t>, </a:t>
                      </a:r>
                      <a:r>
                        <a:rPr lang="en-US" sz="1000" i="0" dirty="0">
                          <a:solidFill>
                            <a:schemeClr val="tx1"/>
                          </a:solidFill>
                          <a:hlinkClick r:id="rId7"/>
                        </a:rPr>
                        <a:t>Lingvay</a:t>
                      </a:r>
                      <a:r>
                        <a:rPr lang="en-US" sz="1000" i="0" dirty="0">
                          <a:solidFill>
                            <a:schemeClr val="tx1"/>
                          </a:solidFill>
                        </a:rPr>
                        <a:t>, </a:t>
                      </a:r>
                      <a:r>
                        <a:rPr lang="en-US" sz="1000" i="0" dirty="0">
                          <a:solidFill>
                            <a:schemeClr val="tx1"/>
                          </a:solidFill>
                          <a:hlinkClick r:id="rId12"/>
                        </a:rPr>
                        <a:t>Misra</a:t>
                      </a:r>
                      <a:r>
                        <a:rPr lang="en-US" sz="1000" i="0" dirty="0">
                          <a:solidFill>
                            <a:schemeClr val="tx1"/>
                          </a:solidFill>
                        </a:rPr>
                        <a:t>)</a:t>
                      </a:r>
                      <a:endParaRPr lang="en-US" sz="1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32568609"/>
                  </a:ext>
                </a:extLst>
              </a:tr>
              <a:tr h="182880">
                <a:tc>
                  <a:txBody>
                    <a:bodyPr/>
                    <a:lstStyle/>
                    <a:p>
                      <a:r>
                        <a:rPr lang="en-US" sz="1100" b="1" dirty="0">
                          <a:solidFill>
                            <a:schemeClr val="tx1"/>
                          </a:solidFill>
                        </a:rPr>
                        <a:t>CVrg Brief</a:t>
                      </a:r>
                      <a:r>
                        <a:rPr lang="en-US" sz="1100" b="0" dirty="0">
                          <a:solidFill>
                            <a:schemeClr val="tx1"/>
                          </a:solidFill>
                        </a:rPr>
                        <a:t>:</a:t>
                      </a:r>
                      <a:r>
                        <a:rPr lang="en-US" sz="1100" b="1" dirty="0">
                          <a:solidFill>
                            <a:schemeClr val="tx1"/>
                          </a:solidFill>
                        </a:rPr>
                        <a:t> </a:t>
                      </a:r>
                      <a:r>
                        <a:rPr lang="en-US" sz="1100" b="0" dirty="0">
                          <a:solidFill>
                            <a:schemeClr val="tx1"/>
                          </a:solidFill>
                        </a:rPr>
                        <a:t>Three sets of prespecified analyses from the Phase III CVOT SELECT suggest that the CV benefits of semaglutide vs. placebo are consistent regardless of A1c (baseline &amp; change at week 20), HF status &amp; subtype, and inflammation (baseline hsCRP). Additionally, these data indicate semaglutide reduces A1c, risk of progression to diabetes, and inflammation irrespective of the degree of body weight change.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3592350044"/>
                  </a:ext>
                </a:extLst>
              </a:tr>
            </a:tbl>
          </a:graphicData>
        </a:graphic>
      </p:graphicFrame>
      <p:sp>
        <p:nvSpPr>
          <p:cNvPr id="8" name="TextBox 7">
            <a:extLst>
              <a:ext uri="{FF2B5EF4-FFF2-40B4-BE49-F238E27FC236}">
                <a16:creationId xmlns:a16="http://schemas.microsoft.com/office/drawing/2014/main" id="{67354443-A89C-B94C-89BA-C1E8DF44C52A}"/>
              </a:ext>
            </a:extLst>
          </p:cNvPr>
          <p:cNvSpPr txBox="1"/>
          <p:nvPr/>
        </p:nvSpPr>
        <p:spPr>
          <a:xfrm>
            <a:off x="11047624" y="6062990"/>
            <a:ext cx="764953" cy="246221"/>
          </a:xfrm>
          <a:prstGeom prst="rect">
            <a:avLst/>
          </a:prstGeom>
          <a:noFill/>
        </p:spPr>
        <p:txBody>
          <a:bodyPr wrap="none" rtlCol="0">
            <a:spAutoFit/>
          </a:bodyPr>
          <a:lstStyle/>
          <a:p>
            <a:pPr algn="r"/>
            <a:r>
              <a:rPr lang="en-US" sz="1000" i="1" dirty="0">
                <a:solidFill>
                  <a:prstClr val="black"/>
                </a:solidFill>
              </a:rPr>
              <a:t>Continued</a:t>
            </a:r>
          </a:p>
        </p:txBody>
      </p:sp>
      <p:graphicFrame>
        <p:nvGraphicFramePr>
          <p:cNvPr id="2" name="Table 1">
            <a:extLst>
              <a:ext uri="{FF2B5EF4-FFF2-40B4-BE49-F238E27FC236}">
                <a16:creationId xmlns:a16="http://schemas.microsoft.com/office/drawing/2014/main" id="{3FB5C6A7-583C-0C3D-1F64-0967E9B7F89C}"/>
              </a:ext>
            </a:extLst>
          </p:cNvPr>
          <p:cNvGraphicFramePr>
            <a:graphicFrameLocks noGrp="1"/>
          </p:cNvGraphicFramePr>
          <p:nvPr/>
        </p:nvGraphicFramePr>
        <p:xfrm>
          <a:off x="7585202" y="3068955"/>
          <a:ext cx="4225798" cy="2880360"/>
        </p:xfrm>
        <a:graphic>
          <a:graphicData uri="http://schemas.openxmlformats.org/drawingml/2006/table">
            <a:tbl>
              <a:tblPr firstRow="1" bandRow="1">
                <a:tableStyleId>{C083E6E3-FA7D-4D7B-A595-EF9225AFEA82}</a:tableStyleId>
              </a:tblPr>
              <a:tblGrid>
                <a:gridCol w="676656">
                  <a:extLst>
                    <a:ext uri="{9D8B030D-6E8A-4147-A177-3AD203B41FA5}">
                      <a16:colId xmlns:a16="http://schemas.microsoft.com/office/drawing/2014/main" val="20000"/>
                    </a:ext>
                  </a:extLst>
                </a:gridCol>
                <a:gridCol w="795528">
                  <a:extLst>
                    <a:ext uri="{9D8B030D-6E8A-4147-A177-3AD203B41FA5}">
                      <a16:colId xmlns:a16="http://schemas.microsoft.com/office/drawing/2014/main" val="1447771270"/>
                    </a:ext>
                  </a:extLst>
                </a:gridCol>
                <a:gridCol w="1052830">
                  <a:extLst>
                    <a:ext uri="{9D8B030D-6E8A-4147-A177-3AD203B41FA5}">
                      <a16:colId xmlns:a16="http://schemas.microsoft.com/office/drawing/2014/main" val="20001"/>
                    </a:ext>
                  </a:extLst>
                </a:gridCol>
                <a:gridCol w="850392">
                  <a:extLst>
                    <a:ext uri="{9D8B030D-6E8A-4147-A177-3AD203B41FA5}">
                      <a16:colId xmlns:a16="http://schemas.microsoft.com/office/drawing/2014/main" val="20002"/>
                    </a:ext>
                  </a:extLst>
                </a:gridCol>
                <a:gridCol w="850392">
                  <a:extLst>
                    <a:ext uri="{9D8B030D-6E8A-4147-A177-3AD203B41FA5}">
                      <a16:colId xmlns:a16="http://schemas.microsoft.com/office/drawing/2014/main" val="20003"/>
                    </a:ext>
                  </a:extLst>
                </a:gridCol>
              </a:tblGrid>
              <a:tr h="164592">
                <a:tc rowSpan="2" gridSpan="2">
                  <a:txBody>
                    <a:bodyPr/>
                    <a:lstStyle/>
                    <a:p>
                      <a:r>
                        <a:rPr lang="en-US" sz="900" dirty="0">
                          <a:latin typeface="+mj-lt"/>
                        </a:rPr>
                        <a:t>Progression to diabetes at week 156</a:t>
                      </a:r>
                    </a:p>
                  </a:txBody>
                  <a:tcPr marT="27432" marB="27432" anchor="ctr"/>
                </a:tc>
                <a:tc rowSpan="2" hMerge="1">
                  <a:txBody>
                    <a:bodyPr/>
                    <a:lstStyle/>
                    <a:p>
                      <a:endParaRPr lang="en-US"/>
                    </a:p>
                  </a:txBody>
                  <a:tcPr/>
                </a:tc>
                <a:tc rowSpan="2">
                  <a:txBody>
                    <a:bodyPr/>
                    <a:lstStyle/>
                    <a:p>
                      <a:pPr algn="ctr"/>
                      <a:r>
                        <a:rPr lang="en-US" sz="900" dirty="0">
                          <a:latin typeface="+mj-lt"/>
                        </a:rPr>
                        <a:t>HR (95%CI)</a:t>
                      </a:r>
                    </a:p>
                  </a:txBody>
                  <a:tcPr marT="27432" marB="27432" anchor="ctr">
                    <a:lnR>
                      <a:noFill/>
                    </a:lnR>
                  </a:tcPr>
                </a:tc>
                <a:tc gridSpan="2">
                  <a:txBody>
                    <a:bodyPr/>
                    <a:lstStyle/>
                    <a:p>
                      <a:pPr algn="ctr"/>
                      <a:r>
                        <a:rPr lang="en-US" sz="900" dirty="0">
                          <a:latin typeface="+mj-lt"/>
                        </a:rPr>
                        <a:t>Events/patients</a:t>
                      </a:r>
                    </a:p>
                  </a:txBody>
                  <a:tcPr marT="27432" marB="27432" anchor="ctr">
                    <a:lnL>
                      <a:noFill/>
                    </a:lnL>
                    <a:lnR>
                      <a:noFill/>
                    </a:lnR>
                    <a:lnT w="127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pPr algn="ctr"/>
                      <a:endParaRPr lang="en-US" sz="900" dirty="0"/>
                    </a:p>
                  </a:txBody>
                  <a:tcPr marT="27432" marB="27432" anchor="ctr">
                    <a:lnL>
                      <a:noFill/>
                    </a:lnL>
                    <a:lnR>
                      <a:noFill/>
                    </a:lnR>
                    <a:lnT w="127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4592">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algn="ctr"/>
                      <a:r>
                        <a:rPr lang="en-US" sz="900" b="1" dirty="0">
                          <a:latin typeface="+mj-lt"/>
                        </a:rPr>
                        <a:t>semaglutide</a:t>
                      </a:r>
                    </a:p>
                  </a:txBody>
                  <a:tcPr marT="27432" marB="27432" anchor="ctr">
                    <a:lnL w="12700" cmpd="sng">
                      <a:noFill/>
                    </a:lnL>
                    <a:lnR>
                      <a:noFill/>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latin typeface="+mj-lt"/>
                        </a:rPr>
                        <a:t>placebo</a:t>
                      </a:r>
                    </a:p>
                  </a:txBody>
                  <a:tcPr marT="27432" marB="27432" anchor="ctr">
                    <a:lnL>
                      <a:noFill/>
                    </a:lnL>
                    <a:lnR w="12700" cmpd="sng">
                      <a:noFill/>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33064463"/>
                  </a:ext>
                </a:extLst>
              </a:tr>
              <a:tr h="0">
                <a:tc>
                  <a:txBody>
                    <a:bodyPr/>
                    <a:lstStyle/>
                    <a:p>
                      <a:r>
                        <a:rPr lang="en-US" sz="900" b="1" dirty="0">
                          <a:latin typeface="+mj-lt"/>
                        </a:rPr>
                        <a:t>All</a:t>
                      </a:r>
                    </a:p>
                  </a:txBody>
                  <a:tcPr marT="27432" marB="27432" anchor="ctr">
                    <a:lnB w="12700" cap="flat" cmpd="sng" algn="ctr">
                      <a:solidFill>
                        <a:schemeClr val="accent3">
                          <a:lumMod val="60000"/>
                          <a:lumOff val="40000"/>
                        </a:schemeClr>
                      </a:solidFill>
                      <a:prstDash val="solid"/>
                      <a:round/>
                      <a:headEnd type="none" w="med" len="med"/>
                      <a:tailEnd type="none" w="med" len="med"/>
                    </a:lnB>
                    <a:noFill/>
                  </a:tcPr>
                </a:tc>
                <a:tc>
                  <a:txBody>
                    <a:bodyPr/>
                    <a:lstStyle/>
                    <a:p>
                      <a:endParaRPr lang="en-US" sz="900" b="1" dirty="0">
                        <a:latin typeface="+mj-lt"/>
                      </a:endParaRPr>
                    </a:p>
                  </a:txBody>
                  <a:tcPr marT="27432" marB="27432" anchor="ctr">
                    <a:lnB w="12700" cap="flat" cmpd="sng" algn="ctr">
                      <a:solidFill>
                        <a:schemeClr val="accent3">
                          <a:lumMod val="60000"/>
                          <a:lumOff val="40000"/>
                        </a:schemeClr>
                      </a:solidFill>
                      <a:prstDash val="solid"/>
                      <a:round/>
                      <a:headEnd type="none" w="med" len="med"/>
                      <a:tailEnd type="none" w="med" len="med"/>
                    </a:lnB>
                  </a:tcPr>
                </a:tc>
                <a:tc>
                  <a:txBody>
                    <a:bodyPr/>
                    <a:lstStyle/>
                    <a:p>
                      <a:pPr algn="ctr"/>
                      <a:r>
                        <a:rPr lang="en-US" sz="900" b="1" dirty="0">
                          <a:latin typeface="+mj-lt"/>
                        </a:rPr>
                        <a:t>0.27 (0.24, 0.31)</a:t>
                      </a:r>
                    </a:p>
                  </a:txBody>
                  <a:tcPr marT="27432" marB="27432" anchor="ctr">
                    <a:lnB w="12700" cap="flat" cmpd="sng" algn="ctr">
                      <a:solidFill>
                        <a:schemeClr val="accent3">
                          <a:lumMod val="60000"/>
                          <a:lumOff val="40000"/>
                        </a:schemeClr>
                      </a:solidFill>
                      <a:prstDash val="solid"/>
                      <a:round/>
                      <a:headEnd type="none" w="med" len="med"/>
                      <a:tailEnd type="none" w="med" len="med"/>
                    </a:lnB>
                  </a:tcPr>
                </a:tc>
                <a:tc>
                  <a:txBody>
                    <a:bodyPr/>
                    <a:lstStyle/>
                    <a:p>
                      <a:pPr algn="ctr"/>
                      <a:r>
                        <a:rPr lang="en-US" sz="900" b="1" dirty="0">
                          <a:latin typeface="+mj-lt"/>
                        </a:rPr>
                        <a:t>306 / 8,799</a:t>
                      </a:r>
                    </a:p>
                  </a:txBody>
                  <a:tcPr marT="27432" marB="27432" anchor="ctr">
                    <a:lnT w="12700" cap="flat" cmpd="sng" algn="ctr">
                      <a:solidFill>
                        <a:schemeClr val="accent3"/>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tcPr>
                </a:tc>
                <a:tc>
                  <a:txBody>
                    <a:bodyPr/>
                    <a:lstStyle/>
                    <a:p>
                      <a:pPr algn="ctr"/>
                      <a:r>
                        <a:rPr lang="en-US" sz="900" b="1" dirty="0">
                          <a:latin typeface="+mj-lt"/>
                        </a:rPr>
                        <a:t>1,059 / 8,795</a:t>
                      </a:r>
                    </a:p>
                  </a:txBody>
                  <a:tcPr marT="27432" marB="27432" anchor="ctr">
                    <a:lnT w="12700" cap="flat" cmpd="sng" algn="ctr">
                      <a:solidFill>
                        <a:schemeClr val="accent3"/>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1747237188"/>
                  </a:ext>
                </a:extLst>
              </a:tr>
              <a:tr h="0">
                <a:tc rowSpan="4">
                  <a:txBody>
                    <a:bodyPr/>
                    <a:lstStyle/>
                    <a:p>
                      <a:r>
                        <a:rPr lang="en-US" sz="900" dirty="0">
                          <a:latin typeface="+mj-lt"/>
                        </a:rPr>
                        <a:t>Body weight</a:t>
                      </a:r>
                    </a:p>
                    <a:p>
                      <a:r>
                        <a:rPr lang="en-US" sz="900" dirty="0">
                          <a:latin typeface="+mj-lt"/>
                        </a:rPr>
                        <a:t>(kg)</a:t>
                      </a:r>
                    </a:p>
                    <a:p>
                      <a:pPr>
                        <a:spcBef>
                          <a:spcPts val="300"/>
                        </a:spcBef>
                      </a:pPr>
                      <a:r>
                        <a:rPr lang="en-US" sz="900" dirty="0">
                          <a:latin typeface="+mj-lt"/>
                        </a:rPr>
                        <a:t>P=0.3038</a:t>
                      </a:r>
                    </a:p>
                  </a:txBody>
                  <a:tcPr marT="27432" marB="27432" anchor="ct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noFill/>
                  </a:tcPr>
                </a:tc>
                <a:tc>
                  <a:txBody>
                    <a:bodyPr/>
                    <a:lstStyle/>
                    <a:p>
                      <a:r>
                        <a:rPr lang="en-US" sz="900" dirty="0">
                          <a:latin typeface="+mj-lt"/>
                        </a:rPr>
                        <a:t>&lt;90</a:t>
                      </a:r>
                    </a:p>
                  </a:txBody>
                  <a:tcPr marT="27432" marB="27432" anchor="ctr">
                    <a:lnT w="12700" cap="flat" cmpd="sng" algn="ctr">
                      <a:solidFill>
                        <a:schemeClr val="accent3">
                          <a:lumMod val="60000"/>
                          <a:lumOff val="40000"/>
                        </a:schemeClr>
                      </a:solidFill>
                      <a:prstDash val="solid"/>
                      <a:round/>
                      <a:headEnd type="none" w="med" len="med"/>
                      <a:tailEnd type="none" w="med" len="med"/>
                    </a:lnT>
                  </a:tcPr>
                </a:tc>
                <a:tc>
                  <a:txBody>
                    <a:bodyPr/>
                    <a:lstStyle/>
                    <a:p>
                      <a:pPr algn="ctr"/>
                      <a:r>
                        <a:rPr lang="en-US" sz="900" dirty="0">
                          <a:latin typeface="+mj-lt"/>
                        </a:rPr>
                        <a:t>0.31 (0.25, 0.38)</a:t>
                      </a:r>
                    </a:p>
                  </a:txBody>
                  <a:tcPr marT="27432" marB="27432" anchor="ctr">
                    <a:lnT w="12700" cap="flat" cmpd="sng" algn="ctr">
                      <a:solidFill>
                        <a:schemeClr val="accent3">
                          <a:lumMod val="60000"/>
                          <a:lumOff val="40000"/>
                        </a:schemeClr>
                      </a:solidFill>
                      <a:prstDash val="solid"/>
                      <a:round/>
                      <a:headEnd type="none" w="med" len="med"/>
                      <a:tailEnd type="none" w="med" len="med"/>
                    </a:lnT>
                  </a:tcPr>
                </a:tc>
                <a:tc>
                  <a:txBody>
                    <a:bodyPr/>
                    <a:lstStyle/>
                    <a:p>
                      <a:pPr algn="ctr"/>
                      <a:r>
                        <a:rPr lang="en-US" sz="900" dirty="0">
                          <a:latin typeface="+mj-lt"/>
                        </a:rPr>
                        <a:t>122/3,428</a:t>
                      </a:r>
                    </a:p>
                  </a:txBody>
                  <a:tcPr marT="27432" marB="27432" anchor="ctr">
                    <a:lnT w="12700" cap="flat" cmpd="sng" algn="ctr">
                      <a:solidFill>
                        <a:schemeClr val="accent3">
                          <a:lumMod val="60000"/>
                          <a:lumOff val="40000"/>
                        </a:schemeClr>
                      </a:solidFill>
                      <a:prstDash val="solid"/>
                      <a:round/>
                      <a:headEnd type="none" w="med" len="med"/>
                      <a:tailEnd type="none" w="med" len="med"/>
                    </a:lnT>
                  </a:tcPr>
                </a:tc>
                <a:tc>
                  <a:txBody>
                    <a:bodyPr/>
                    <a:lstStyle/>
                    <a:p>
                      <a:pPr algn="ctr"/>
                      <a:r>
                        <a:rPr lang="en-US" sz="900" kern="1200" dirty="0">
                          <a:solidFill>
                            <a:schemeClr val="tx1"/>
                          </a:solidFill>
                          <a:latin typeface="+mn-lt"/>
                          <a:ea typeface="+mn-ea"/>
                          <a:cs typeface="+mn-cs"/>
                        </a:rPr>
                        <a:t>376/3,454</a:t>
                      </a:r>
                      <a:endParaRPr lang="en-US" sz="900" dirty="0">
                        <a:latin typeface="+mj-lt"/>
                      </a:endParaRPr>
                    </a:p>
                  </a:txBody>
                  <a:tcPr marT="27432" marB="27432" anchor="ctr">
                    <a:lnT w="12700" cap="flat" cmpd="sng" algn="ctr">
                      <a:solidFill>
                        <a:schemeClr val="accent3">
                          <a:lumMod val="60000"/>
                          <a:lumOff val="40000"/>
                        </a:schemeClr>
                      </a:solidFill>
                      <a:prstDash val="solid"/>
                      <a:round/>
                      <a:headEnd type="none" w="med" len="med"/>
                      <a:tailEnd type="none" w="med" len="med"/>
                    </a:lnT>
                  </a:tcPr>
                </a:tc>
                <a:extLst>
                  <a:ext uri="{0D108BD9-81ED-4DB2-BD59-A6C34878D82A}">
                    <a16:rowId xmlns:a16="http://schemas.microsoft.com/office/drawing/2014/main" val="3115648208"/>
                  </a:ext>
                </a:extLst>
              </a:tr>
              <a:tr h="0">
                <a:tc vMerge="1">
                  <a:txBody>
                    <a:bodyPr/>
                    <a:lstStyle/>
                    <a:p>
                      <a:endParaRPr lang="en-US" sz="900" dirty="0"/>
                    </a:p>
                  </a:txBody>
                  <a:tcPr marT="27432" marB="27432"/>
                </a:tc>
                <a:tc>
                  <a:txBody>
                    <a:bodyPr/>
                    <a:lstStyle/>
                    <a:p>
                      <a:r>
                        <a:rPr lang="en-US" sz="900" dirty="0">
                          <a:latin typeface="+mj-lt"/>
                        </a:rPr>
                        <a:t>90 to &lt;100</a:t>
                      </a:r>
                    </a:p>
                  </a:txBody>
                  <a:tcPr marT="27432" marB="27432" anchor="ctr"/>
                </a:tc>
                <a:tc>
                  <a:txBody>
                    <a:bodyPr/>
                    <a:lstStyle/>
                    <a:p>
                      <a:pPr algn="ctr"/>
                      <a:r>
                        <a:rPr lang="en-US" sz="900" dirty="0">
                          <a:latin typeface="+mj-lt"/>
                        </a:rPr>
                        <a:t>0.22 (0.16, 0.29)</a:t>
                      </a:r>
                    </a:p>
                  </a:txBody>
                  <a:tcPr marT="27432" marB="27432" anchor="ctr"/>
                </a:tc>
                <a:tc>
                  <a:txBody>
                    <a:bodyPr/>
                    <a:lstStyle/>
                    <a:p>
                      <a:pPr algn="ctr"/>
                      <a:r>
                        <a:rPr lang="en-US" sz="900" dirty="0">
                          <a:latin typeface="+mj-lt"/>
                        </a:rPr>
                        <a:t>55/2,157</a:t>
                      </a:r>
                    </a:p>
                  </a:txBody>
                  <a:tcPr marT="27432" marB="27432" anchor="ctr"/>
                </a:tc>
                <a:tc>
                  <a:txBody>
                    <a:bodyPr/>
                    <a:lstStyle/>
                    <a:p>
                      <a:pPr algn="ctr"/>
                      <a:r>
                        <a:rPr lang="en-US" sz="900" kern="1200" dirty="0">
                          <a:solidFill>
                            <a:schemeClr val="tx1"/>
                          </a:solidFill>
                          <a:latin typeface="+mn-lt"/>
                          <a:ea typeface="+mn-ea"/>
                          <a:cs typeface="+mn-cs"/>
                        </a:rPr>
                        <a:t>227/2,048</a:t>
                      </a:r>
                      <a:endParaRPr lang="en-US" sz="900" dirty="0">
                        <a:latin typeface="+mj-lt"/>
                      </a:endParaRPr>
                    </a:p>
                  </a:txBody>
                  <a:tcPr marT="27432" marB="27432" anchor="ctr"/>
                </a:tc>
                <a:extLst>
                  <a:ext uri="{0D108BD9-81ED-4DB2-BD59-A6C34878D82A}">
                    <a16:rowId xmlns:a16="http://schemas.microsoft.com/office/drawing/2014/main" val="2780330977"/>
                  </a:ext>
                </a:extLst>
              </a:tr>
              <a:tr h="0">
                <a:tc vMerge="1">
                  <a:txBody>
                    <a:bodyPr/>
                    <a:lstStyle/>
                    <a:p>
                      <a:endParaRPr lang="en-US" sz="900" dirty="0"/>
                    </a:p>
                  </a:txBody>
                  <a:tcPr marT="27432" marB="2743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mj-lt"/>
                        </a:rPr>
                        <a:t>100 to &lt;115</a:t>
                      </a:r>
                    </a:p>
                  </a:txBody>
                  <a:tcPr marT="27432" marB="27432" anchor="ctr"/>
                </a:tc>
                <a:tc>
                  <a:txBody>
                    <a:bodyPr/>
                    <a:lstStyle/>
                    <a:p>
                      <a:pPr algn="ctr"/>
                      <a:r>
                        <a:rPr lang="en-US" sz="900" dirty="0">
                          <a:latin typeface="+mj-lt"/>
                        </a:rPr>
                        <a:t>0.28 (0.21, 0.35)</a:t>
                      </a:r>
                    </a:p>
                  </a:txBody>
                  <a:tcPr marT="27432" marB="27432" anchor="ctr"/>
                </a:tc>
                <a:tc>
                  <a:txBody>
                    <a:bodyPr/>
                    <a:lstStyle/>
                    <a:p>
                      <a:pPr algn="ctr"/>
                      <a:r>
                        <a:rPr lang="en-US" sz="900" dirty="0">
                          <a:latin typeface="+mj-lt"/>
                        </a:rPr>
                        <a:t>77/2,011</a:t>
                      </a:r>
                    </a:p>
                  </a:txBody>
                  <a:tcPr marT="27432" marB="27432" anchor="ctr"/>
                </a:tc>
                <a:tc>
                  <a:txBody>
                    <a:bodyPr/>
                    <a:lstStyle/>
                    <a:p>
                      <a:pPr algn="ctr"/>
                      <a:r>
                        <a:rPr lang="en-US" sz="900" kern="1200" dirty="0">
                          <a:solidFill>
                            <a:schemeClr val="tx1"/>
                          </a:solidFill>
                          <a:latin typeface="+mn-lt"/>
                          <a:ea typeface="+mn-ea"/>
                          <a:cs typeface="+mn-cs"/>
                        </a:rPr>
                        <a:t>266/2,041</a:t>
                      </a:r>
                      <a:endParaRPr lang="en-US" sz="900" dirty="0">
                        <a:latin typeface="+mj-lt"/>
                      </a:endParaRPr>
                    </a:p>
                  </a:txBody>
                  <a:tcPr marT="27432" marB="27432" anchor="ctr"/>
                </a:tc>
                <a:extLst>
                  <a:ext uri="{0D108BD9-81ED-4DB2-BD59-A6C34878D82A}">
                    <a16:rowId xmlns:a16="http://schemas.microsoft.com/office/drawing/2014/main" val="3671691111"/>
                  </a:ext>
                </a:extLst>
              </a:tr>
              <a:tr h="0">
                <a:tc vMerge="1">
                  <a:txBody>
                    <a:bodyPr/>
                    <a:lstStyle/>
                    <a:p>
                      <a:endParaRPr lang="en-US" sz="900" dirty="0"/>
                    </a:p>
                  </a:txBody>
                  <a:tcPr marT="27432" marB="2743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mn-cs"/>
                        </a:rPr>
                        <a:t>≥115</a:t>
                      </a:r>
                      <a:endParaRPr lang="en-US" sz="900" dirty="0">
                        <a:latin typeface="+mj-lt"/>
                      </a:endParaRPr>
                    </a:p>
                  </a:txBody>
                  <a:tcPr marT="27432" marB="27432" anchor="ctr">
                    <a:lnB w="12700" cap="flat" cmpd="sng" algn="ctr">
                      <a:solidFill>
                        <a:schemeClr val="accent3">
                          <a:lumMod val="60000"/>
                          <a:lumOff val="40000"/>
                        </a:schemeClr>
                      </a:solidFill>
                      <a:prstDash val="solid"/>
                      <a:round/>
                      <a:headEnd type="none" w="med" len="med"/>
                      <a:tailEnd type="none" w="med" len="med"/>
                    </a:lnB>
                  </a:tcPr>
                </a:tc>
                <a:tc>
                  <a:txBody>
                    <a:bodyPr/>
                    <a:lstStyle/>
                    <a:p>
                      <a:pPr algn="ctr"/>
                      <a:r>
                        <a:rPr lang="en-US" sz="900" dirty="0">
                          <a:latin typeface="+mj-lt"/>
                        </a:rPr>
                        <a:t>0.27 (0.19, 0.36)</a:t>
                      </a:r>
                    </a:p>
                  </a:txBody>
                  <a:tcPr marT="27432" marB="27432" anchor="ctr">
                    <a:lnB w="12700" cap="flat" cmpd="sng" algn="ctr">
                      <a:solidFill>
                        <a:schemeClr val="accent3">
                          <a:lumMod val="60000"/>
                          <a:lumOff val="40000"/>
                        </a:schemeClr>
                      </a:solidFill>
                      <a:prstDash val="solid"/>
                      <a:round/>
                      <a:headEnd type="none" w="med" len="med"/>
                      <a:tailEnd type="none" w="med" len="med"/>
                    </a:lnB>
                  </a:tcPr>
                </a:tc>
                <a:tc>
                  <a:txBody>
                    <a:bodyPr/>
                    <a:lstStyle/>
                    <a:p>
                      <a:pPr algn="ctr"/>
                      <a:r>
                        <a:rPr lang="en-US" sz="900" dirty="0">
                          <a:latin typeface="+mj-lt"/>
                        </a:rPr>
                        <a:t>52/1,203</a:t>
                      </a:r>
                    </a:p>
                  </a:txBody>
                  <a:tcPr marT="27432" marB="27432" anchor="ctr">
                    <a:lnB w="12700" cap="flat" cmpd="sng" algn="ctr">
                      <a:solidFill>
                        <a:schemeClr val="accent3">
                          <a:lumMod val="60000"/>
                          <a:lumOff val="40000"/>
                        </a:schemeClr>
                      </a:solidFill>
                      <a:prstDash val="solid"/>
                      <a:round/>
                      <a:headEnd type="none" w="med" len="med"/>
                      <a:tailEnd type="none" w="med" len="med"/>
                    </a:lnB>
                  </a:tcPr>
                </a:tc>
                <a:tc>
                  <a:txBody>
                    <a:bodyPr/>
                    <a:lstStyle/>
                    <a:p>
                      <a:pPr algn="ctr"/>
                      <a:r>
                        <a:rPr lang="en-US" sz="900" kern="1200" dirty="0">
                          <a:solidFill>
                            <a:schemeClr val="tx1"/>
                          </a:solidFill>
                          <a:latin typeface="+mn-lt"/>
                          <a:ea typeface="+mn-ea"/>
                          <a:cs typeface="+mn-cs"/>
                        </a:rPr>
                        <a:t>190/1,252</a:t>
                      </a:r>
                      <a:endParaRPr lang="en-US" sz="900" dirty="0">
                        <a:latin typeface="+mj-lt"/>
                      </a:endParaRPr>
                    </a:p>
                  </a:txBody>
                  <a:tcPr marT="27432" marB="27432" anchor="ctr">
                    <a:lnB w="12700"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3930285816"/>
                  </a:ext>
                </a:extLst>
              </a:tr>
              <a:tr h="0">
                <a:tc rowSpan="5">
                  <a:txBody>
                    <a:bodyPr/>
                    <a:lstStyle/>
                    <a:p>
                      <a:r>
                        <a:rPr lang="en-US" sz="900" dirty="0">
                          <a:latin typeface="+mj-lt"/>
                        </a:rPr>
                        <a:t>BMI</a:t>
                      </a:r>
                    </a:p>
                    <a:p>
                      <a:r>
                        <a:rPr lang="en-US" sz="900" dirty="0">
                          <a:latin typeface="+mj-lt"/>
                        </a:rPr>
                        <a:t>(kg/m</a:t>
                      </a:r>
                      <a:r>
                        <a:rPr lang="en-US" sz="900" baseline="30000" dirty="0">
                          <a:latin typeface="+mj-lt"/>
                        </a:rPr>
                        <a:t>2</a:t>
                      </a:r>
                      <a:r>
                        <a:rPr lang="en-US" sz="900" dirty="0">
                          <a:latin typeface="+mj-lt"/>
                        </a:rPr>
                        <a:t>)</a:t>
                      </a:r>
                    </a:p>
                    <a:p>
                      <a:pPr>
                        <a:spcBef>
                          <a:spcPts val="300"/>
                        </a:spcBef>
                      </a:pPr>
                      <a:r>
                        <a:rPr lang="en-US" sz="900" dirty="0">
                          <a:latin typeface="+mj-lt"/>
                        </a:rPr>
                        <a:t>P=0.8397</a:t>
                      </a:r>
                    </a:p>
                  </a:txBody>
                  <a:tcPr marT="27432" marB="27432" anchor="ct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noFill/>
                  </a:tcPr>
                </a:tc>
                <a:tc>
                  <a:txBody>
                    <a:bodyPr/>
                    <a:lstStyle/>
                    <a:p>
                      <a:r>
                        <a:rPr lang="en-US" sz="900" dirty="0">
                          <a:latin typeface="+mj-lt"/>
                        </a:rPr>
                        <a:t>&lt;30</a:t>
                      </a:r>
                    </a:p>
                  </a:txBody>
                  <a:tcPr marT="27432" marB="27432" anchor="ctr">
                    <a:lnT w="12700" cap="flat" cmpd="sng" algn="ctr">
                      <a:solidFill>
                        <a:schemeClr val="accent3">
                          <a:lumMod val="60000"/>
                          <a:lumOff val="40000"/>
                        </a:schemeClr>
                      </a:solidFill>
                      <a:prstDash val="solid"/>
                      <a:round/>
                      <a:headEnd type="none" w="med" len="med"/>
                      <a:tailEnd type="none" w="med" len="med"/>
                    </a:lnT>
                  </a:tcPr>
                </a:tc>
                <a:tc>
                  <a:txBody>
                    <a:bodyPr/>
                    <a:lstStyle/>
                    <a:p>
                      <a:pPr algn="ctr"/>
                      <a:r>
                        <a:rPr lang="en-US" sz="900" dirty="0">
                          <a:latin typeface="+mj-lt"/>
                        </a:rPr>
                        <a:t>0.29 (0.23, 0.37)</a:t>
                      </a:r>
                    </a:p>
                  </a:txBody>
                  <a:tcPr marT="27432" marB="27432" anchor="ctr">
                    <a:lnT w="12700" cap="flat" cmpd="sng" algn="ctr">
                      <a:solidFill>
                        <a:schemeClr val="accent3">
                          <a:lumMod val="60000"/>
                          <a:lumOff val="40000"/>
                        </a:schemeClr>
                      </a:solidFill>
                      <a:prstDash val="solid"/>
                      <a:round/>
                      <a:headEnd type="none" w="med" len="med"/>
                      <a:tailEnd type="none" w="med" len="med"/>
                    </a:lnT>
                  </a:tcPr>
                </a:tc>
                <a:tc>
                  <a:txBody>
                    <a:bodyPr/>
                    <a:lstStyle/>
                    <a:p>
                      <a:pPr algn="ctr"/>
                      <a:r>
                        <a:rPr lang="en-US" sz="900" dirty="0">
                          <a:latin typeface="+mj-lt"/>
                        </a:rPr>
                        <a:t>80/2,555</a:t>
                      </a:r>
                    </a:p>
                  </a:txBody>
                  <a:tcPr marT="27432" marB="27432" anchor="ctr">
                    <a:lnT w="12700" cap="flat" cmpd="sng" algn="ctr">
                      <a:solidFill>
                        <a:schemeClr val="accent3">
                          <a:lumMod val="60000"/>
                          <a:lumOff val="40000"/>
                        </a:schemeClr>
                      </a:solidFill>
                      <a:prstDash val="solid"/>
                      <a:round/>
                      <a:headEnd type="none" w="med" len="med"/>
                      <a:tailEnd type="none" w="med" len="med"/>
                    </a:lnT>
                  </a:tcPr>
                </a:tc>
                <a:tc>
                  <a:txBody>
                    <a:bodyPr/>
                    <a:lstStyle/>
                    <a:p>
                      <a:pPr algn="ctr"/>
                      <a:r>
                        <a:rPr lang="en-US" sz="900" kern="1200" dirty="0">
                          <a:solidFill>
                            <a:schemeClr val="tx1"/>
                          </a:solidFill>
                          <a:latin typeface="+mn-lt"/>
                          <a:ea typeface="+mn-ea"/>
                          <a:cs typeface="+mn-cs"/>
                        </a:rPr>
                        <a:t>251/2,468</a:t>
                      </a:r>
                      <a:endParaRPr lang="en-US" sz="900" dirty="0">
                        <a:latin typeface="+mj-lt"/>
                      </a:endParaRPr>
                    </a:p>
                  </a:txBody>
                  <a:tcPr marT="27432" marB="27432" anchor="ctr">
                    <a:lnT w="12700" cap="flat" cmpd="sng" algn="ctr">
                      <a:solidFill>
                        <a:schemeClr val="accent3">
                          <a:lumMod val="60000"/>
                          <a:lumOff val="40000"/>
                        </a:schemeClr>
                      </a:solidFill>
                      <a:prstDash val="solid"/>
                      <a:round/>
                      <a:headEnd type="none" w="med" len="med"/>
                      <a:tailEnd type="none" w="med" len="med"/>
                    </a:lnT>
                  </a:tcPr>
                </a:tc>
                <a:extLst>
                  <a:ext uri="{0D108BD9-81ED-4DB2-BD59-A6C34878D82A}">
                    <a16:rowId xmlns:a16="http://schemas.microsoft.com/office/drawing/2014/main" val="2917381402"/>
                  </a:ext>
                </a:extLst>
              </a:tr>
              <a:tr h="0">
                <a:tc vMerge="1">
                  <a:txBody>
                    <a:bodyPr/>
                    <a:lstStyle/>
                    <a:p>
                      <a:endParaRPr lang="en-US" sz="900" dirty="0"/>
                    </a:p>
                  </a:txBody>
                  <a:tcPr marT="27432" marB="27432" anchor="ctr"/>
                </a:tc>
                <a:tc>
                  <a:txBody>
                    <a:bodyPr/>
                    <a:lstStyle/>
                    <a:p>
                      <a:r>
                        <a:rPr lang="en-US" sz="900" dirty="0">
                          <a:latin typeface="+mj-lt"/>
                        </a:rPr>
                        <a:t>30 to &lt;35</a:t>
                      </a:r>
                    </a:p>
                  </a:txBody>
                  <a:tcPr marT="27432" marB="27432" anchor="ctr"/>
                </a:tc>
                <a:tc>
                  <a:txBody>
                    <a:bodyPr/>
                    <a:lstStyle/>
                    <a:p>
                      <a:pPr algn="ctr"/>
                      <a:r>
                        <a:rPr lang="en-US" sz="900" dirty="0">
                          <a:latin typeface="+mj-lt"/>
                        </a:rPr>
                        <a:t>0.28 (0.23, 0.35)</a:t>
                      </a:r>
                    </a:p>
                  </a:txBody>
                  <a:tcPr marT="27432" marB="27432" anchor="ctr"/>
                </a:tc>
                <a:tc>
                  <a:txBody>
                    <a:bodyPr/>
                    <a:lstStyle/>
                    <a:p>
                      <a:pPr algn="ctr"/>
                      <a:r>
                        <a:rPr lang="en-US" sz="900" dirty="0">
                          <a:latin typeface="+mj-lt"/>
                        </a:rPr>
                        <a:t>124/3,691</a:t>
                      </a:r>
                    </a:p>
                  </a:txBody>
                  <a:tcPr marT="27432" marB="27432" anchor="ctr"/>
                </a:tc>
                <a:tc>
                  <a:txBody>
                    <a:bodyPr/>
                    <a:lstStyle/>
                    <a:p>
                      <a:pPr algn="ctr"/>
                      <a:r>
                        <a:rPr lang="en-US" sz="900" kern="1200" dirty="0">
                          <a:solidFill>
                            <a:schemeClr val="tx1"/>
                          </a:solidFill>
                          <a:latin typeface="+mn-lt"/>
                          <a:ea typeface="+mn-ea"/>
                          <a:cs typeface="+mn-cs"/>
                        </a:rPr>
                        <a:t>422/3,780</a:t>
                      </a:r>
                      <a:endParaRPr lang="en-US" sz="900" dirty="0">
                        <a:latin typeface="+mj-lt"/>
                      </a:endParaRPr>
                    </a:p>
                  </a:txBody>
                  <a:tcPr marT="27432" marB="27432" anchor="ctr"/>
                </a:tc>
                <a:extLst>
                  <a:ext uri="{0D108BD9-81ED-4DB2-BD59-A6C34878D82A}">
                    <a16:rowId xmlns:a16="http://schemas.microsoft.com/office/drawing/2014/main" val="359206279"/>
                  </a:ext>
                </a:extLst>
              </a:tr>
              <a:tr h="0">
                <a:tc vMerge="1">
                  <a:txBody>
                    <a:bodyPr/>
                    <a:lstStyle/>
                    <a:p>
                      <a:endParaRPr lang="en-US" sz="900" dirty="0"/>
                    </a:p>
                  </a:txBody>
                  <a:tcPr marT="27432" marB="2743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mj-lt"/>
                        </a:rPr>
                        <a:t>35 to &lt;40</a:t>
                      </a:r>
                    </a:p>
                  </a:txBody>
                  <a:tcPr marT="27432" marB="27432" anchor="ctr"/>
                </a:tc>
                <a:tc>
                  <a:txBody>
                    <a:bodyPr/>
                    <a:lstStyle/>
                    <a:p>
                      <a:pPr algn="ctr"/>
                      <a:r>
                        <a:rPr lang="en-US" sz="900" dirty="0">
                          <a:latin typeface="+mj-lt"/>
                        </a:rPr>
                        <a:t>0.25 (0.19, 0.32)</a:t>
                      </a:r>
                    </a:p>
                  </a:txBody>
                  <a:tcPr marT="27432" marB="27432" anchor="ctr"/>
                </a:tc>
                <a:tc>
                  <a:txBody>
                    <a:bodyPr/>
                    <a:lstStyle/>
                    <a:p>
                      <a:pPr algn="ctr"/>
                      <a:r>
                        <a:rPr lang="en-US" sz="900" dirty="0">
                          <a:latin typeface="+mj-lt"/>
                        </a:rPr>
                        <a:t>66/1,686</a:t>
                      </a:r>
                    </a:p>
                  </a:txBody>
                  <a:tcPr marT="27432" marB="27432" anchor="ctr"/>
                </a:tc>
                <a:tc>
                  <a:txBody>
                    <a:bodyPr/>
                    <a:lstStyle/>
                    <a:p>
                      <a:pPr algn="ctr"/>
                      <a:r>
                        <a:rPr lang="en-US" sz="900" kern="1200" dirty="0">
                          <a:solidFill>
                            <a:schemeClr val="tx1"/>
                          </a:solidFill>
                          <a:latin typeface="+mn-lt"/>
                          <a:ea typeface="+mn-ea"/>
                          <a:cs typeface="+mn-cs"/>
                        </a:rPr>
                        <a:t>248/1,655</a:t>
                      </a:r>
                      <a:endParaRPr lang="en-US" sz="900" dirty="0">
                        <a:latin typeface="+mj-lt"/>
                      </a:endParaRPr>
                    </a:p>
                  </a:txBody>
                  <a:tcPr marT="27432" marB="27432" anchor="ctr"/>
                </a:tc>
                <a:extLst>
                  <a:ext uri="{0D108BD9-81ED-4DB2-BD59-A6C34878D82A}">
                    <a16:rowId xmlns:a16="http://schemas.microsoft.com/office/drawing/2014/main" val="408857800"/>
                  </a:ext>
                </a:extLst>
              </a:tr>
              <a:tr h="0">
                <a:tc vMerge="1">
                  <a:txBody>
                    <a:bodyPr/>
                    <a:lstStyle/>
                    <a:p>
                      <a:endParaRPr lang="en-US" sz="900" dirty="0"/>
                    </a:p>
                  </a:txBody>
                  <a:tcPr marT="27432" marB="2743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mj-lt"/>
                        </a:rPr>
                        <a:t>40 to &lt;45</a:t>
                      </a:r>
                    </a:p>
                  </a:txBody>
                  <a:tcPr marT="27432" marB="27432" anchor="ctr"/>
                </a:tc>
                <a:tc>
                  <a:txBody>
                    <a:bodyPr/>
                    <a:lstStyle/>
                    <a:p>
                      <a:pPr algn="ctr"/>
                      <a:r>
                        <a:rPr lang="en-US" sz="900" dirty="0">
                          <a:latin typeface="+mj-lt"/>
                        </a:rPr>
                        <a:t>0.26 (0.16, 0.40)</a:t>
                      </a:r>
                    </a:p>
                  </a:txBody>
                  <a:tcPr marT="27432" marB="27432" anchor="ctr"/>
                </a:tc>
                <a:tc>
                  <a:txBody>
                    <a:bodyPr/>
                    <a:lstStyle/>
                    <a:p>
                      <a:pPr algn="ctr"/>
                      <a:r>
                        <a:rPr lang="en-US" sz="900" dirty="0">
                          <a:latin typeface="+mj-lt"/>
                        </a:rPr>
                        <a:t>25/579</a:t>
                      </a:r>
                    </a:p>
                  </a:txBody>
                  <a:tcPr marT="27432" marB="27432" anchor="ctr"/>
                </a:tc>
                <a:tc>
                  <a:txBody>
                    <a:bodyPr/>
                    <a:lstStyle/>
                    <a:p>
                      <a:pPr algn="ctr"/>
                      <a:r>
                        <a:rPr lang="en-US" sz="900" kern="1200" dirty="0">
                          <a:solidFill>
                            <a:schemeClr val="tx1"/>
                          </a:solidFill>
                          <a:latin typeface="+mn-lt"/>
                          <a:ea typeface="+mn-ea"/>
                          <a:cs typeface="+mn-cs"/>
                        </a:rPr>
                        <a:t>92/595</a:t>
                      </a:r>
                      <a:endParaRPr lang="en-US" sz="900" dirty="0">
                        <a:latin typeface="+mj-lt"/>
                      </a:endParaRPr>
                    </a:p>
                  </a:txBody>
                  <a:tcPr marT="27432" marB="27432" anchor="ctr"/>
                </a:tc>
                <a:extLst>
                  <a:ext uri="{0D108BD9-81ED-4DB2-BD59-A6C34878D82A}">
                    <a16:rowId xmlns:a16="http://schemas.microsoft.com/office/drawing/2014/main" val="1521637501"/>
                  </a:ext>
                </a:extLst>
              </a:tr>
              <a:tr h="0">
                <a:tc vMerge="1">
                  <a:txBody>
                    <a:bodyPr/>
                    <a:lstStyle/>
                    <a:p>
                      <a:endParaRPr lang="en-US" sz="900" dirty="0"/>
                    </a:p>
                  </a:txBody>
                  <a:tcPr marT="27432" marB="2743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mj-lt"/>
                        </a:rPr>
                        <a:t>≥45</a:t>
                      </a:r>
                    </a:p>
                  </a:txBody>
                  <a:tcPr marT="27432" marB="27432" anchor="ctr">
                    <a:lnB w="12700" cap="flat" cmpd="sng" algn="ctr">
                      <a:solidFill>
                        <a:schemeClr val="accent3">
                          <a:lumMod val="60000"/>
                          <a:lumOff val="40000"/>
                        </a:schemeClr>
                      </a:solidFill>
                      <a:prstDash val="solid"/>
                      <a:round/>
                      <a:headEnd type="none" w="med" len="med"/>
                      <a:tailEnd type="none" w="med" len="med"/>
                    </a:lnB>
                  </a:tcPr>
                </a:tc>
                <a:tc>
                  <a:txBody>
                    <a:bodyPr/>
                    <a:lstStyle/>
                    <a:p>
                      <a:pPr algn="ctr"/>
                      <a:r>
                        <a:rPr lang="en-US" sz="900" dirty="0">
                          <a:latin typeface="+mj-lt"/>
                        </a:rPr>
                        <a:t>0.22 (0.11, 0.41)</a:t>
                      </a:r>
                    </a:p>
                  </a:txBody>
                  <a:tcPr marT="27432" marB="27432" anchor="ctr">
                    <a:lnB w="12700" cap="flat" cmpd="sng" algn="ctr">
                      <a:solidFill>
                        <a:schemeClr val="accent3">
                          <a:lumMod val="60000"/>
                          <a:lumOff val="40000"/>
                        </a:schemeClr>
                      </a:solidFill>
                      <a:prstDash val="solid"/>
                      <a:round/>
                      <a:headEnd type="none" w="med" len="med"/>
                      <a:tailEnd type="none" w="med" len="med"/>
                    </a:lnB>
                  </a:tcPr>
                </a:tc>
                <a:tc>
                  <a:txBody>
                    <a:bodyPr/>
                    <a:lstStyle/>
                    <a:p>
                      <a:pPr algn="ctr"/>
                      <a:r>
                        <a:rPr lang="en-US" sz="900" dirty="0">
                          <a:latin typeface="+mj-lt"/>
                        </a:rPr>
                        <a:t>11/288</a:t>
                      </a:r>
                    </a:p>
                  </a:txBody>
                  <a:tcPr marT="27432" marB="27432" anchor="ctr">
                    <a:lnB w="12700" cap="flat" cmpd="sng" algn="ctr">
                      <a:solidFill>
                        <a:schemeClr val="accent3">
                          <a:lumMod val="60000"/>
                          <a:lumOff val="40000"/>
                        </a:schemeClr>
                      </a:solidFill>
                      <a:prstDash val="solid"/>
                      <a:round/>
                      <a:headEnd type="none" w="med" len="med"/>
                      <a:tailEnd type="none" w="med" len="med"/>
                    </a:lnB>
                  </a:tcPr>
                </a:tc>
                <a:tc>
                  <a:txBody>
                    <a:bodyPr/>
                    <a:lstStyle/>
                    <a:p>
                      <a:pPr algn="ctr"/>
                      <a:r>
                        <a:rPr lang="en-US" sz="900" kern="1200" dirty="0">
                          <a:solidFill>
                            <a:schemeClr val="tx1"/>
                          </a:solidFill>
                          <a:latin typeface="+mn-lt"/>
                          <a:ea typeface="+mn-ea"/>
                          <a:cs typeface="+mn-cs"/>
                        </a:rPr>
                        <a:t>46/297</a:t>
                      </a:r>
                      <a:endParaRPr lang="en-US" sz="900" dirty="0">
                        <a:latin typeface="+mj-lt"/>
                      </a:endParaRPr>
                    </a:p>
                  </a:txBody>
                  <a:tcPr marT="27432" marB="27432" anchor="ctr">
                    <a:lnB w="12700"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2357095484"/>
                  </a:ext>
                </a:extLst>
              </a:tr>
              <a:tr h="154352">
                <a:tc rowSpan="3">
                  <a:txBody>
                    <a:bodyPr/>
                    <a:lstStyle/>
                    <a:p>
                      <a:r>
                        <a:rPr lang="en-US" sz="900" dirty="0">
                          <a:latin typeface="+mj-lt"/>
                        </a:rPr>
                        <a:t>A1c</a:t>
                      </a:r>
                    </a:p>
                    <a:p>
                      <a:r>
                        <a:rPr lang="en-US" sz="900" dirty="0">
                          <a:latin typeface="+mj-lt"/>
                        </a:rPr>
                        <a:t>(%)</a:t>
                      </a:r>
                    </a:p>
                    <a:p>
                      <a:pPr>
                        <a:spcBef>
                          <a:spcPts val="300"/>
                        </a:spcBef>
                      </a:pPr>
                      <a:r>
                        <a:rPr lang="en-US" sz="900" b="1" dirty="0">
                          <a:latin typeface="+mj-lt"/>
                        </a:rPr>
                        <a:t>P&lt;0.0001</a:t>
                      </a:r>
                    </a:p>
                  </a:txBody>
                  <a:tcPr marT="27432" marB="27432" anchor="ctr">
                    <a:lnT w="12700" cap="flat" cmpd="sng" algn="ctr">
                      <a:solidFill>
                        <a:schemeClr val="accent3">
                          <a:lumMod val="60000"/>
                          <a:lumOff val="40000"/>
                        </a:schemeClr>
                      </a:solidFill>
                      <a:prstDash val="solid"/>
                      <a:round/>
                      <a:headEnd type="none" w="med" len="med"/>
                      <a:tailEnd type="none" w="med" len="med"/>
                    </a:lnT>
                    <a:noFill/>
                  </a:tcPr>
                </a:tc>
                <a:tc>
                  <a:txBody>
                    <a:bodyPr/>
                    <a:lstStyle/>
                    <a:p>
                      <a:r>
                        <a:rPr lang="en-US" sz="900" dirty="0">
                          <a:latin typeface="+mj-lt"/>
                        </a:rPr>
                        <a:t>&lt;5.7</a:t>
                      </a:r>
                    </a:p>
                  </a:txBody>
                  <a:tcPr marT="27432" marB="27432" anchor="ctr">
                    <a:lnT w="12700" cap="flat" cmpd="sng" algn="ctr">
                      <a:solidFill>
                        <a:schemeClr val="accent3">
                          <a:lumMod val="60000"/>
                          <a:lumOff val="40000"/>
                        </a:schemeClr>
                      </a:solidFill>
                      <a:prstDash val="solid"/>
                      <a:round/>
                      <a:headEnd type="none" w="med" len="med"/>
                      <a:tailEnd type="none" w="med" len="med"/>
                    </a:lnT>
                  </a:tcPr>
                </a:tc>
                <a:tc>
                  <a:txBody>
                    <a:bodyPr/>
                    <a:lstStyle/>
                    <a:p>
                      <a:pPr algn="ctr"/>
                      <a:r>
                        <a:rPr lang="en-US" sz="900" dirty="0">
                          <a:latin typeface="+mj-lt"/>
                        </a:rPr>
                        <a:t>0.59 (0.42, 0.84)</a:t>
                      </a:r>
                    </a:p>
                  </a:txBody>
                  <a:tcPr marT="27432" marB="27432" anchor="ctr">
                    <a:lnT w="12700" cap="flat" cmpd="sng" algn="ctr">
                      <a:solidFill>
                        <a:schemeClr val="accent3">
                          <a:lumMod val="60000"/>
                          <a:lumOff val="40000"/>
                        </a:schemeClr>
                      </a:solidFill>
                      <a:prstDash val="solid"/>
                      <a:round/>
                      <a:headEnd type="none" w="med" len="med"/>
                      <a:tailEnd type="none" w="med" len="med"/>
                    </a:lnT>
                  </a:tcPr>
                </a:tc>
                <a:tc>
                  <a:txBody>
                    <a:bodyPr/>
                    <a:lstStyle/>
                    <a:p>
                      <a:pPr algn="ctr"/>
                      <a:r>
                        <a:rPr lang="en-US" sz="900" dirty="0">
                          <a:latin typeface="+mj-lt"/>
                        </a:rPr>
                        <a:t>50/2,925</a:t>
                      </a:r>
                    </a:p>
                  </a:txBody>
                  <a:tcPr marT="27432" marB="27432" anchor="ctr">
                    <a:lnT w="12700" cap="flat" cmpd="sng" algn="ctr">
                      <a:solidFill>
                        <a:schemeClr val="accent3">
                          <a:lumMod val="60000"/>
                          <a:lumOff val="40000"/>
                        </a:schemeClr>
                      </a:solidFill>
                      <a:prstDash val="solid"/>
                      <a:round/>
                      <a:headEnd type="none" w="med" len="med"/>
                      <a:tailEnd type="none" w="med" len="med"/>
                    </a:lnT>
                  </a:tcPr>
                </a:tc>
                <a:tc>
                  <a:txBody>
                    <a:bodyPr/>
                    <a:lstStyle/>
                    <a:p>
                      <a:pPr algn="ctr"/>
                      <a:r>
                        <a:rPr lang="en-US" sz="900" kern="1200" dirty="0">
                          <a:solidFill>
                            <a:schemeClr val="tx1"/>
                          </a:solidFill>
                          <a:latin typeface="+mn-lt"/>
                          <a:ea typeface="+mn-ea"/>
                          <a:cs typeface="+mn-cs"/>
                        </a:rPr>
                        <a:t>85/2,980</a:t>
                      </a:r>
                      <a:endParaRPr lang="en-US" sz="900" dirty="0">
                        <a:latin typeface="+mj-lt"/>
                      </a:endParaRPr>
                    </a:p>
                  </a:txBody>
                  <a:tcPr marT="27432" marB="27432" anchor="ctr">
                    <a:lnT w="12700" cap="flat" cmpd="sng" algn="ctr">
                      <a:solidFill>
                        <a:schemeClr val="accent3">
                          <a:lumMod val="60000"/>
                          <a:lumOff val="40000"/>
                        </a:schemeClr>
                      </a:solidFill>
                      <a:prstDash val="solid"/>
                      <a:round/>
                      <a:headEnd type="none" w="med" len="med"/>
                      <a:tailEnd type="none" w="med" len="med"/>
                    </a:lnT>
                  </a:tcPr>
                </a:tc>
                <a:extLst>
                  <a:ext uri="{0D108BD9-81ED-4DB2-BD59-A6C34878D82A}">
                    <a16:rowId xmlns:a16="http://schemas.microsoft.com/office/drawing/2014/main" val="10003"/>
                  </a:ext>
                </a:extLst>
              </a:tr>
              <a:tr h="154352">
                <a:tc vMerge="1">
                  <a:txBody>
                    <a:bodyPr/>
                    <a:lstStyle/>
                    <a:p>
                      <a:endParaRPr lang="en-US"/>
                    </a:p>
                  </a:txBody>
                  <a:tcPr/>
                </a:tc>
                <a:tc>
                  <a:txBody>
                    <a:bodyPr/>
                    <a:lstStyle/>
                    <a:p>
                      <a:r>
                        <a:rPr lang="en-US" sz="900" dirty="0">
                          <a:latin typeface="+mj-lt"/>
                        </a:rPr>
                        <a:t>5.7 to &lt;6.0</a:t>
                      </a:r>
                    </a:p>
                  </a:txBody>
                  <a:tcPr marT="27432" marB="27432" anchor="ctr"/>
                </a:tc>
                <a:tc>
                  <a:txBody>
                    <a:bodyPr/>
                    <a:lstStyle/>
                    <a:p>
                      <a:pPr algn="ctr"/>
                      <a:r>
                        <a:rPr lang="en-US" sz="900" dirty="0">
                          <a:latin typeface="+mj-lt"/>
                        </a:rPr>
                        <a:t>0.24 (0.17, 0.33)</a:t>
                      </a:r>
                    </a:p>
                  </a:txBody>
                  <a:tcPr marT="27432" marB="27432" anchor="ctr"/>
                </a:tc>
                <a:tc>
                  <a:txBody>
                    <a:bodyPr/>
                    <a:lstStyle/>
                    <a:p>
                      <a:pPr algn="ctr"/>
                      <a:r>
                        <a:rPr lang="en-US" sz="900" dirty="0">
                          <a:latin typeface="+mj-lt"/>
                        </a:rPr>
                        <a:t>49/3,065</a:t>
                      </a:r>
                    </a:p>
                  </a:txBody>
                  <a:tcPr marT="27432" marB="27432" anchor="ctr"/>
                </a:tc>
                <a:tc>
                  <a:txBody>
                    <a:bodyPr/>
                    <a:lstStyle/>
                    <a:p>
                      <a:pPr algn="ctr"/>
                      <a:r>
                        <a:rPr lang="en-US" sz="900" kern="1200" dirty="0">
                          <a:solidFill>
                            <a:schemeClr val="tx1"/>
                          </a:solidFill>
                          <a:latin typeface="+mn-lt"/>
                          <a:ea typeface="+mn-ea"/>
                          <a:cs typeface="+mn-cs"/>
                        </a:rPr>
                        <a:t>196/3,021</a:t>
                      </a:r>
                      <a:endParaRPr lang="en-US" sz="900" dirty="0">
                        <a:latin typeface="+mj-lt"/>
                      </a:endParaRPr>
                    </a:p>
                  </a:txBody>
                  <a:tcPr marT="27432" marB="27432" anchor="ctr"/>
                </a:tc>
                <a:extLst>
                  <a:ext uri="{0D108BD9-81ED-4DB2-BD59-A6C34878D82A}">
                    <a16:rowId xmlns:a16="http://schemas.microsoft.com/office/drawing/2014/main" val="2595053384"/>
                  </a:ext>
                </a:extLst>
              </a:tr>
              <a:tr h="154352">
                <a:tc vMerge="1">
                  <a:txBody>
                    <a:bodyPr/>
                    <a:lstStyle/>
                    <a:p>
                      <a:endParaRPr lang="en-US" sz="900" dirty="0"/>
                    </a:p>
                  </a:txBody>
                  <a:tcPr marT="27432" marB="2743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mj-lt"/>
                        </a:rPr>
                        <a:t>6.0 to &lt;6.5</a:t>
                      </a:r>
                    </a:p>
                  </a:txBody>
                  <a:tcPr marT="27432" marB="27432" anchor="ctr"/>
                </a:tc>
                <a:tc>
                  <a:txBody>
                    <a:bodyPr/>
                    <a:lstStyle/>
                    <a:p>
                      <a:pPr algn="ctr"/>
                      <a:r>
                        <a:rPr lang="en-US" sz="900" dirty="0">
                          <a:latin typeface="+mj-lt"/>
                        </a:rPr>
                        <a:t>0.23 (0.19, 0.26)</a:t>
                      </a:r>
                    </a:p>
                  </a:txBody>
                  <a:tcPr marT="27432" marB="27432" anchor="ctr"/>
                </a:tc>
                <a:tc>
                  <a:txBody>
                    <a:bodyPr/>
                    <a:lstStyle/>
                    <a:p>
                      <a:pPr algn="ctr"/>
                      <a:r>
                        <a:rPr lang="en-US" sz="900" dirty="0">
                          <a:latin typeface="+mj-lt"/>
                        </a:rPr>
                        <a:t>207/2,809</a:t>
                      </a:r>
                    </a:p>
                  </a:txBody>
                  <a:tcPr marT="27432" marB="27432" anchor="ctr"/>
                </a:tc>
                <a:tc>
                  <a:txBody>
                    <a:bodyPr/>
                    <a:lstStyle/>
                    <a:p>
                      <a:pPr algn="ctr"/>
                      <a:r>
                        <a:rPr lang="en-US" sz="900" kern="1200" dirty="0">
                          <a:solidFill>
                            <a:schemeClr val="tx1"/>
                          </a:solidFill>
                          <a:latin typeface="+mn-lt"/>
                          <a:ea typeface="+mn-ea"/>
                          <a:cs typeface="+mn-cs"/>
                        </a:rPr>
                        <a:t>778/2,794</a:t>
                      </a:r>
                      <a:endParaRPr lang="en-US" sz="900" dirty="0">
                        <a:latin typeface="+mj-lt"/>
                      </a:endParaRPr>
                    </a:p>
                  </a:txBody>
                  <a:tcPr marT="27432" marB="27432" anchor="ctr"/>
                </a:tc>
                <a:extLst>
                  <a:ext uri="{0D108BD9-81ED-4DB2-BD59-A6C34878D82A}">
                    <a16:rowId xmlns:a16="http://schemas.microsoft.com/office/drawing/2014/main" val="1951323073"/>
                  </a:ext>
                </a:extLst>
              </a:tr>
            </a:tbl>
          </a:graphicData>
        </a:graphic>
      </p:graphicFrame>
    </p:spTree>
    <p:extLst>
      <p:ext uri="{BB962C8B-B14F-4D97-AF65-F5344CB8AC3E}">
        <p14:creationId xmlns:p14="http://schemas.microsoft.com/office/powerpoint/2010/main" val="2669833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72D6AD16-175D-489F-BE05-D09863BF96F2}"/>
              </a:ext>
            </a:extLst>
          </p:cNvPr>
          <p:cNvGraphicFramePr>
            <a:graphicFrameLocks noGrp="1"/>
          </p:cNvGraphicFramePr>
          <p:nvPr/>
        </p:nvGraphicFramePr>
        <p:xfrm>
          <a:off x="372535" y="914400"/>
          <a:ext cx="11430000" cy="4594860"/>
        </p:xfrm>
        <a:graphic>
          <a:graphicData uri="http://schemas.openxmlformats.org/drawingml/2006/table">
            <a:tbl>
              <a:tblPr firstRow="1" bandRow="1">
                <a:tableStyleId>{5C22544A-7EE6-4342-B048-85BDC9FD1C3A}</a:tableStyleId>
              </a:tblPr>
              <a:tblGrid>
                <a:gridCol w="5399615">
                  <a:extLst>
                    <a:ext uri="{9D8B030D-6E8A-4147-A177-3AD203B41FA5}">
                      <a16:colId xmlns:a16="http://schemas.microsoft.com/office/drawing/2014/main" val="20000"/>
                    </a:ext>
                  </a:extLst>
                </a:gridCol>
                <a:gridCol w="923925">
                  <a:extLst>
                    <a:ext uri="{9D8B030D-6E8A-4147-A177-3AD203B41FA5}">
                      <a16:colId xmlns:a16="http://schemas.microsoft.com/office/drawing/2014/main" val="3150960462"/>
                    </a:ext>
                  </a:extLst>
                </a:gridCol>
                <a:gridCol w="5106460">
                  <a:extLst>
                    <a:ext uri="{9D8B030D-6E8A-4147-A177-3AD203B41FA5}">
                      <a16:colId xmlns:a16="http://schemas.microsoft.com/office/drawing/2014/main" val="1229989169"/>
                    </a:ext>
                  </a:extLst>
                </a:gridCol>
              </a:tblGrid>
              <a:tr h="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Results, continued</a:t>
                      </a:r>
                      <a:r>
                        <a:rPr lang="en-US" sz="1000" b="0" dirty="0">
                          <a:solidFill>
                            <a:schemeClr val="tx1"/>
                          </a:solidFill>
                        </a:rPr>
                        <a:t>:</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1554480">
                <a:tc gridSpan="2">
                  <a:txBody>
                    <a:bodyPr/>
                    <a:lstStyle/>
                    <a:p>
                      <a:pPr marL="0" indent="0">
                        <a:spcBef>
                          <a:spcPts val="600"/>
                        </a:spcBef>
                        <a:buFont typeface="Arial" panose="020B0604020202020204" pitchFamily="34" charset="0"/>
                        <a:buNone/>
                      </a:pPr>
                      <a:r>
                        <a:rPr lang="en-US" sz="1000" b="1" i="1" dirty="0"/>
                        <a:t>Semaglutide and Glycemic Outcomes, Diabetes Progression/Regression (continued)</a:t>
                      </a:r>
                    </a:p>
                    <a:p>
                      <a:pPr marL="171450" indent="-171450">
                        <a:spcBef>
                          <a:spcPts val="600"/>
                        </a:spcBef>
                        <a:buFont typeface="Arial" panose="020B0604020202020204" pitchFamily="34" charset="0"/>
                        <a:buChar char="•"/>
                      </a:pPr>
                      <a:r>
                        <a:rPr lang="en-US" sz="1000" b="0" dirty="0"/>
                        <a:t>As body weight loss increased, the proportion of patients progressing to diabetes decreased and regressing to normoglycemia increased, with greater improvements in semaglutide- vs. placebo-treated patients (see top table).</a:t>
                      </a:r>
                    </a:p>
                    <a:p>
                      <a:pPr marL="360363" indent="-180975">
                        <a:spcBef>
                          <a:spcPts val="300"/>
                        </a:spcBef>
                        <a:buFont typeface="Arial" panose="020B0604020202020204" pitchFamily="34" charset="0"/>
                        <a:buChar char="•"/>
                      </a:pPr>
                      <a:r>
                        <a:rPr lang="en-US" sz="1000" b="0" dirty="0"/>
                        <a:t>Mediation analyses in all patients suggest that body weight loss mediated 34.5% of the prevention of progression to diabetes and 27.1% of the regression to normoglycemia.</a:t>
                      </a:r>
                    </a:p>
                  </a:txBody>
                  <a:tcPr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en-US"/>
                    </a:p>
                  </a:txBody>
                  <a:tcPr/>
                </a:tc>
                <a:tc>
                  <a:txBody>
                    <a:bodyPr/>
                    <a:lstStyle/>
                    <a:p>
                      <a:endParaRPr lang="en-US" sz="1000" dirty="0"/>
                    </a:p>
                  </a:txBody>
                  <a:tcPr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92350044"/>
                  </a:ext>
                </a:extLst>
              </a:tr>
              <a:tr h="1108550">
                <a:tc>
                  <a:txBody>
                    <a:bodyPr/>
                    <a:lstStyle/>
                    <a:p>
                      <a:pPr marL="0" indent="0">
                        <a:spcBef>
                          <a:spcPts val="600"/>
                        </a:spcBef>
                        <a:buFont typeface="Arial" panose="020B0604020202020204" pitchFamily="34" charset="0"/>
                        <a:buNone/>
                      </a:pPr>
                      <a:r>
                        <a:rPr lang="en-US" sz="1000" b="1" i="1" dirty="0"/>
                        <a:t>Semaglutide and CV Effects by A1c (baseline and change; I. Lingvay)</a:t>
                      </a:r>
                    </a:p>
                    <a:p>
                      <a:pPr marL="171450" indent="-171450">
                        <a:spcBef>
                          <a:spcPts val="600"/>
                        </a:spcBef>
                        <a:buFont typeface="Arial" panose="020B0604020202020204" pitchFamily="34" charset="0"/>
                        <a:buChar char="•"/>
                      </a:pPr>
                      <a:r>
                        <a:rPr lang="en-US" sz="1000" b="0" dirty="0"/>
                        <a:t>Cardiovascular effects of semaglutide vs. placebo were consistent across baseline A1c groups for all CV endpoints except for all-cause death (in-trial period; see bottom table), for which there was a significantly lower risk in patients with high-range prediabetes (A1c 6.0 to &lt;6.5%).</a:t>
                      </a:r>
                    </a:p>
                    <a:p>
                      <a:pPr marL="171450" indent="-171450">
                        <a:spcBef>
                          <a:spcPts val="600"/>
                        </a:spcBef>
                        <a:buFont typeface="Arial" panose="020B0604020202020204" pitchFamily="34" charset="0"/>
                        <a:buChar char="•"/>
                      </a:pPr>
                      <a:r>
                        <a:rPr lang="en-US" sz="1000" b="0" dirty="0"/>
                        <a:t>Risk of recurrent CV events (in-trial period </a:t>
                      </a:r>
                      <a:r>
                        <a:rPr lang="en-US" sz="1000" b="0" dirty="0">
                          <a:solidFill>
                            <a:schemeClr val="tx1"/>
                          </a:solidFill>
                        </a:rPr>
                        <a:t>mean ratio) </a:t>
                      </a:r>
                      <a:r>
                        <a:rPr lang="en-US" sz="1000" b="0" dirty="0"/>
                        <a:t>was also consistently lower across baseline A1c groups (&lt;5.7% vs. 5.7 to &lt;6.0% vs. 6.0 to &lt;6.5%; P</a:t>
                      </a:r>
                      <a:r>
                        <a:rPr lang="en-US" sz="1000" b="0" baseline="-25000" dirty="0"/>
                        <a:t>int</a:t>
                      </a:r>
                      <a:r>
                        <a:rPr lang="en-US" sz="1000" b="0" baseline="0" dirty="0"/>
                        <a:t>&gt;0.05</a:t>
                      </a:r>
                      <a:r>
                        <a:rPr lang="en-US" sz="1000" b="0" dirty="0"/>
                        <a:t>), including:</a:t>
                      </a:r>
                    </a:p>
                    <a:p>
                      <a:pPr marL="360363" indent="-180975">
                        <a:spcBef>
                          <a:spcPts val="300"/>
                        </a:spcBef>
                        <a:buFont typeface="Arial" panose="020B0604020202020204" pitchFamily="34" charset="0"/>
                        <a:buChar char="•"/>
                      </a:pPr>
                      <a:r>
                        <a:rPr lang="en-US" sz="1000" b="0" dirty="0"/>
                        <a:t>HFH or urgent HF visit: 1.02 vs. 0.58 vs. 0.97; P</a:t>
                      </a:r>
                      <a:r>
                        <a:rPr lang="en-US" sz="1000" b="0" baseline="-25000" dirty="0"/>
                        <a:t>int</a:t>
                      </a:r>
                      <a:r>
                        <a:rPr lang="en-US" sz="1000" b="0" baseline="0" dirty="0"/>
                        <a:t>=0.38)</a:t>
                      </a:r>
                    </a:p>
                    <a:p>
                      <a:pPr marL="360363" indent="-180975">
                        <a:spcBef>
                          <a:spcPts val="300"/>
                        </a:spcBef>
                        <a:buFont typeface="Arial" panose="020B0604020202020204" pitchFamily="34" charset="0"/>
                        <a:buChar char="•"/>
                      </a:pPr>
                      <a:r>
                        <a:rPr lang="en-US" sz="1000" b="0" dirty="0"/>
                        <a:t>Non-fatal and fatal MI: 0.63 vs. 0.59 vs. 0.85; P</a:t>
                      </a:r>
                      <a:r>
                        <a:rPr lang="en-US" sz="1000" b="0" baseline="-25000" dirty="0"/>
                        <a:t>int</a:t>
                      </a:r>
                      <a:r>
                        <a:rPr lang="en-US" sz="1000" b="0" baseline="0" dirty="0"/>
                        <a:t>=0.18)</a:t>
                      </a:r>
                    </a:p>
                    <a:p>
                      <a:pPr marL="360363" indent="-180975">
                        <a:spcBef>
                          <a:spcPts val="300"/>
                        </a:spcBef>
                        <a:buFont typeface="Arial" panose="020B0604020202020204" pitchFamily="34" charset="0"/>
                        <a:buChar char="•"/>
                      </a:pPr>
                      <a:r>
                        <a:rPr lang="en-US" sz="1000" b="0" dirty="0"/>
                        <a:t>Non-fatal and fatal stroke: 1.02 vs. 0.86 vs. 0.88; P</a:t>
                      </a:r>
                      <a:r>
                        <a:rPr lang="en-US" sz="1000" b="0" baseline="-25000" dirty="0"/>
                        <a:t>int</a:t>
                      </a:r>
                      <a:r>
                        <a:rPr lang="en-US" sz="1000" b="0" baseline="0" dirty="0"/>
                        <a:t>=0.81)</a:t>
                      </a:r>
                    </a:p>
                    <a:p>
                      <a:pPr marL="360363" indent="-180975">
                        <a:spcBef>
                          <a:spcPts val="300"/>
                        </a:spcBef>
                        <a:buFont typeface="Arial" panose="020B0604020202020204" pitchFamily="34" charset="0"/>
                        <a:buChar char="•"/>
                      </a:pPr>
                      <a:r>
                        <a:rPr lang="en-US" sz="1000" b="0" dirty="0"/>
                        <a:t>Unstable angina requiring hospitalization: 1.02 vs. 0.67 vs. 0.97; P</a:t>
                      </a:r>
                      <a:r>
                        <a:rPr lang="en-US" sz="1000" b="0" baseline="-25000" dirty="0"/>
                        <a:t>int</a:t>
                      </a:r>
                      <a:r>
                        <a:rPr lang="en-US" sz="1000" b="0" baseline="0" dirty="0"/>
                        <a:t>=0.42)</a:t>
                      </a:r>
                    </a:p>
                    <a:p>
                      <a:pPr marL="360363" indent="-180975">
                        <a:spcBef>
                          <a:spcPts val="300"/>
                        </a:spcBef>
                        <a:buFont typeface="Arial" panose="020B0604020202020204" pitchFamily="34" charset="0"/>
                        <a:buChar char="•"/>
                      </a:pPr>
                      <a:r>
                        <a:rPr lang="en-US" sz="1000" b="0" dirty="0"/>
                        <a:t>Coronary revascularization: 0.71 vs. 0.76 vs. 0.73; P</a:t>
                      </a:r>
                      <a:r>
                        <a:rPr lang="en-US" sz="1000" b="0" baseline="-25000" dirty="0"/>
                        <a:t>int</a:t>
                      </a:r>
                      <a:r>
                        <a:rPr lang="en-US" sz="1000" b="0" baseline="0" dirty="0"/>
                        <a:t>=0.91)</a:t>
                      </a:r>
                      <a:endParaRPr lang="en-US" sz="1000" b="0" dirty="0"/>
                    </a:p>
                    <a:p>
                      <a:pPr marL="171450" indent="-171450">
                        <a:spcBef>
                          <a:spcPts val="600"/>
                        </a:spcBef>
                        <a:buFont typeface="Arial" panose="020B0604020202020204" pitchFamily="34" charset="0"/>
                        <a:buChar char="•"/>
                      </a:pPr>
                      <a:r>
                        <a:rPr lang="en-US" sz="1000" b="0" dirty="0"/>
                        <a:t>Cardiovascular effects of semaglutide vs. placebo were consistent across tertiles of patients by change in A1c from baseline to week 20 for all CV endpoints (in-trial period; see bottom table).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2">
                  <a:txBody>
                    <a:bodyPr/>
                    <a:lstStyle/>
                    <a:p>
                      <a:pPr marL="171450" indent="-171450">
                        <a:buFont typeface="Arial" panose="020B0604020202020204" pitchFamily="34" charset="0"/>
                        <a:buChar char="•"/>
                      </a:pPr>
                      <a:endParaRPr lang="en-US" sz="1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sz="1100" dirty="0"/>
                    </a:p>
                  </a:txBody>
                  <a:tcPr>
                    <a:solidFill>
                      <a:schemeClr val="accent6">
                        <a:lumMod val="40000"/>
                        <a:lumOff val="60000"/>
                      </a:schemeClr>
                    </a:solidFill>
                  </a:tcPr>
                </a:tc>
                <a:extLst>
                  <a:ext uri="{0D108BD9-81ED-4DB2-BD59-A6C34878D82A}">
                    <a16:rowId xmlns:a16="http://schemas.microsoft.com/office/drawing/2014/main" val="1601392873"/>
                  </a:ext>
                </a:extLst>
              </a:tr>
            </a:tbl>
          </a:graphicData>
        </a:graphic>
      </p:graphicFrame>
      <p:sp>
        <p:nvSpPr>
          <p:cNvPr id="3" name="Title 2"/>
          <p:cNvSpPr>
            <a:spLocks noGrp="1"/>
          </p:cNvSpPr>
          <p:nvPr>
            <p:ph type="ctrTitle"/>
          </p:nvPr>
        </p:nvSpPr>
        <p:spPr/>
        <p:txBody>
          <a:bodyPr/>
          <a:lstStyle/>
          <a:p>
            <a:r>
              <a:rPr lang="en-US" dirty="0"/>
              <a:t>SELECT (2 of 3)</a:t>
            </a:r>
          </a:p>
        </p:txBody>
      </p:sp>
      <p:sp>
        <p:nvSpPr>
          <p:cNvPr id="8" name="TextBox 7">
            <a:extLst>
              <a:ext uri="{FF2B5EF4-FFF2-40B4-BE49-F238E27FC236}">
                <a16:creationId xmlns:a16="http://schemas.microsoft.com/office/drawing/2014/main" id="{001FA6AB-A9ED-F142-BE2D-17100B38684D}"/>
              </a:ext>
            </a:extLst>
          </p:cNvPr>
          <p:cNvSpPr txBox="1"/>
          <p:nvPr/>
        </p:nvSpPr>
        <p:spPr>
          <a:xfrm>
            <a:off x="11047624" y="6062990"/>
            <a:ext cx="764953" cy="246221"/>
          </a:xfrm>
          <a:prstGeom prst="rect">
            <a:avLst/>
          </a:prstGeom>
          <a:noFill/>
        </p:spPr>
        <p:txBody>
          <a:bodyPr wrap="none" rtlCol="0">
            <a:spAutoFit/>
          </a:bodyPr>
          <a:lstStyle/>
          <a:p>
            <a:pPr algn="r"/>
            <a:r>
              <a:rPr lang="en-US" sz="1000" i="1" dirty="0">
                <a:solidFill>
                  <a:prstClr val="black"/>
                </a:solidFill>
              </a:rPr>
              <a:t>Continued</a:t>
            </a:r>
          </a:p>
        </p:txBody>
      </p:sp>
      <p:graphicFrame>
        <p:nvGraphicFramePr>
          <p:cNvPr id="7" name="Table 6">
            <a:extLst>
              <a:ext uri="{FF2B5EF4-FFF2-40B4-BE49-F238E27FC236}">
                <a16:creationId xmlns:a16="http://schemas.microsoft.com/office/drawing/2014/main" id="{3B2DFA15-17EF-443E-D38F-22387C617511}"/>
              </a:ext>
            </a:extLst>
          </p:cNvPr>
          <p:cNvGraphicFramePr>
            <a:graphicFrameLocks noGrp="1"/>
          </p:cNvGraphicFramePr>
          <p:nvPr/>
        </p:nvGraphicFramePr>
        <p:xfrm>
          <a:off x="6739553" y="1244096"/>
          <a:ext cx="5062982" cy="1520952"/>
        </p:xfrm>
        <a:graphic>
          <a:graphicData uri="http://schemas.openxmlformats.org/drawingml/2006/table">
            <a:tbl>
              <a:tblPr firstRow="1" bandRow="1">
                <a:tableStyleId>{C083E6E3-FA7D-4D7B-A595-EF9225AFEA82}</a:tableStyleId>
              </a:tblPr>
              <a:tblGrid>
                <a:gridCol w="1560830">
                  <a:extLst>
                    <a:ext uri="{9D8B030D-6E8A-4147-A177-3AD203B41FA5}">
                      <a16:colId xmlns:a16="http://schemas.microsoft.com/office/drawing/2014/main" val="20000"/>
                    </a:ext>
                  </a:extLst>
                </a:gridCol>
                <a:gridCol w="850392">
                  <a:extLst>
                    <a:ext uri="{9D8B030D-6E8A-4147-A177-3AD203B41FA5}">
                      <a16:colId xmlns:a16="http://schemas.microsoft.com/office/drawing/2014/main" val="20001"/>
                    </a:ext>
                  </a:extLst>
                </a:gridCol>
                <a:gridCol w="731520">
                  <a:extLst>
                    <a:ext uri="{9D8B030D-6E8A-4147-A177-3AD203B41FA5}">
                      <a16:colId xmlns:a16="http://schemas.microsoft.com/office/drawing/2014/main" val="20002"/>
                    </a:ext>
                  </a:extLst>
                </a:gridCol>
                <a:gridCol w="91440">
                  <a:extLst>
                    <a:ext uri="{9D8B030D-6E8A-4147-A177-3AD203B41FA5}">
                      <a16:colId xmlns:a16="http://schemas.microsoft.com/office/drawing/2014/main" val="918178343"/>
                    </a:ext>
                  </a:extLst>
                </a:gridCol>
                <a:gridCol w="914400">
                  <a:extLst>
                    <a:ext uri="{9D8B030D-6E8A-4147-A177-3AD203B41FA5}">
                      <a16:colId xmlns:a16="http://schemas.microsoft.com/office/drawing/2014/main" val="20004"/>
                    </a:ext>
                  </a:extLst>
                </a:gridCol>
                <a:gridCol w="914400">
                  <a:extLst>
                    <a:ext uri="{9D8B030D-6E8A-4147-A177-3AD203B41FA5}">
                      <a16:colId xmlns:a16="http://schemas.microsoft.com/office/drawing/2014/main" val="2233890447"/>
                    </a:ext>
                  </a:extLst>
                </a:gridCol>
              </a:tblGrid>
              <a:tr h="0">
                <a:tc rowSpan="2">
                  <a:txBody>
                    <a:bodyPr/>
                    <a:lstStyle/>
                    <a:p>
                      <a:r>
                        <a:rPr lang="en-US" sz="900" b="1" dirty="0"/>
                        <a:t>Outcome by body</a:t>
                      </a:r>
                    </a:p>
                    <a:p>
                      <a:r>
                        <a:rPr lang="en-US" sz="900" b="1" dirty="0"/>
                        <a:t>weight loss (% patients)*</a:t>
                      </a:r>
                    </a:p>
                  </a:txBody>
                  <a:tcPr marT="27432" marB="27432" anchor="ctr"/>
                </a:tc>
                <a:tc gridSpan="2">
                  <a:txBody>
                    <a:bodyPr/>
                    <a:lstStyle/>
                    <a:p>
                      <a:pPr algn="ctr"/>
                      <a:r>
                        <a:rPr lang="en-US" sz="900" b="1" dirty="0"/>
                        <a:t>Progression to diabetes</a:t>
                      </a:r>
                    </a:p>
                  </a:txBody>
                  <a:tcPr marT="27432" marB="27432" anchor="ctr">
                    <a:lnB w="12700" cap="flat" cmpd="sng" algn="ctr">
                      <a:solidFill>
                        <a:schemeClr val="accent3"/>
                      </a:solidFill>
                      <a:prstDash val="solid"/>
                      <a:round/>
                      <a:headEnd type="none" w="med" len="med"/>
                      <a:tailEnd type="none" w="med" len="med"/>
                    </a:lnB>
                  </a:tcPr>
                </a:tc>
                <a:tc hMerge="1">
                  <a:txBody>
                    <a:bodyPr/>
                    <a:lstStyle/>
                    <a:p>
                      <a:pPr algn="ctr"/>
                      <a:endParaRPr lang="en-US" sz="1000" dirty="0"/>
                    </a:p>
                  </a:txBody>
                  <a:tcPr marT="27432" marB="27432">
                    <a:lnB w="12700" cap="flat" cmpd="sng" algn="ctr">
                      <a:noFill/>
                      <a:prstDash val="solid"/>
                      <a:round/>
                      <a:headEnd type="none" w="med" len="med"/>
                      <a:tailEnd type="none" w="med" len="med"/>
                    </a:lnB>
                  </a:tcPr>
                </a:tc>
                <a:tc>
                  <a:txBody>
                    <a:bodyPr/>
                    <a:lstStyle/>
                    <a:p>
                      <a:pPr algn="ctr"/>
                      <a:endParaRPr lang="en-US" sz="900" b="1" dirty="0"/>
                    </a:p>
                  </a:txBody>
                  <a:tcPr marL="0" marR="0" marT="0" marB="0" anchor="ctr">
                    <a:lnB w="12700" cmpd="sng">
                      <a:noFill/>
                    </a:lnB>
                  </a:tcPr>
                </a:tc>
                <a:tc gridSpan="2">
                  <a:txBody>
                    <a:bodyPr/>
                    <a:lstStyle/>
                    <a:p>
                      <a:pPr algn="ctr"/>
                      <a:r>
                        <a:rPr lang="en-US" sz="900" b="1" dirty="0"/>
                        <a:t>Regression to normoglycemia</a:t>
                      </a:r>
                    </a:p>
                  </a:txBody>
                  <a:tcPr marT="27432" marB="27432" anchor="ctr">
                    <a:lnB w="12700" cap="flat" cmpd="sng" algn="ctr">
                      <a:solidFill>
                        <a:schemeClr val="accent3"/>
                      </a:solidFill>
                      <a:prstDash val="solid"/>
                      <a:round/>
                      <a:headEnd type="none" w="med" len="med"/>
                      <a:tailEnd type="none" w="med" len="med"/>
                    </a:lnB>
                  </a:tcPr>
                </a:tc>
                <a:tc hMerge="1">
                  <a:txBody>
                    <a:bodyPr/>
                    <a:lstStyle/>
                    <a:p>
                      <a:pPr algn="ctr"/>
                      <a:endParaRPr lang="en-US" sz="1000" dirty="0"/>
                    </a:p>
                  </a:txBody>
                  <a:tcPr marT="27432" marB="27432">
                    <a:lnB w="12700" cap="flat" cmpd="sng" algn="ctr">
                      <a:noFill/>
                      <a:prstDash val="solid"/>
                      <a:round/>
                      <a:headEnd type="none" w="med" len="med"/>
                      <a:tailEnd type="none" w="med" len="med"/>
                    </a:lnB>
                  </a:tcPr>
                </a:tc>
                <a:extLst>
                  <a:ext uri="{0D108BD9-81ED-4DB2-BD59-A6C34878D82A}">
                    <a16:rowId xmlns:a16="http://schemas.microsoft.com/office/drawing/2014/main" val="428820243"/>
                  </a:ext>
                </a:extLst>
              </a:tr>
              <a:tr h="0">
                <a:tc vMerge="1">
                  <a:txBody>
                    <a:bodyPr/>
                    <a:lstStyle/>
                    <a:p>
                      <a:endParaRPr lang="en-US" sz="1000" b="1" dirty="0"/>
                    </a:p>
                  </a:txBody>
                  <a:tcPr marT="27432" marB="27432">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ctr"/>
                      <a:r>
                        <a:rPr lang="en-US" sz="900" b="1" dirty="0"/>
                        <a:t>semaglutide</a:t>
                      </a:r>
                    </a:p>
                  </a:txBody>
                  <a:tcPr marT="27432" marB="27432" anchor="ctr">
                    <a:lnL w="12700" cmpd="sng">
                      <a:noFill/>
                    </a:lnL>
                    <a:lnR>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t>placebo</a:t>
                      </a:r>
                    </a:p>
                  </a:txBody>
                  <a:tcPr marT="27432" marB="27432" anchor="ctr">
                    <a:lnL>
                      <a:noFill/>
                    </a:lnL>
                    <a:lnR>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900" b="1" dirty="0"/>
                    </a:p>
                  </a:txBody>
                  <a:tcPr marL="0" marR="0" marT="0" marB="0" anchor="ctr">
                    <a:lnL>
                      <a:noFill/>
                    </a:lnL>
                    <a:lnR>
                      <a:noFill/>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t>semaglutide</a:t>
                      </a:r>
                    </a:p>
                  </a:txBody>
                  <a:tcPr marT="27432" marB="27432" anchor="ctr">
                    <a:lnL>
                      <a:noFill/>
                    </a:lnL>
                    <a:lnR>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t>placebo</a:t>
                      </a:r>
                    </a:p>
                  </a:txBody>
                  <a:tcPr marT="27432" marB="27432" anchor="ctr">
                    <a:lnL>
                      <a:noFill/>
                    </a:lnL>
                    <a:lnR>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en-US" sz="900" dirty="0"/>
                        <a:t>&lt;2%</a:t>
                      </a:r>
                    </a:p>
                  </a:txBody>
                  <a:tcPr marT="27432" marB="27432" anchor="ctr">
                    <a:solidFill>
                      <a:srgbClr val="E5ECF4"/>
                    </a:solidFill>
                  </a:tcPr>
                </a:tc>
                <a:tc>
                  <a:txBody>
                    <a:bodyPr/>
                    <a:lstStyle/>
                    <a:p>
                      <a:pPr algn="ctr"/>
                      <a:r>
                        <a:rPr lang="en-US" sz="900" dirty="0"/>
                        <a:t>9.3</a:t>
                      </a:r>
                    </a:p>
                  </a:txBody>
                  <a:tcPr marT="27432" marB="27432" anchor="ctr">
                    <a:lnT w="12700" cap="flat" cmpd="sng" algn="ctr">
                      <a:solidFill>
                        <a:schemeClr val="accent3"/>
                      </a:solidFill>
                      <a:prstDash val="solid"/>
                      <a:round/>
                      <a:headEnd type="none" w="med" len="med"/>
                      <a:tailEnd type="none" w="med" len="med"/>
                    </a:lnT>
                    <a:solidFill>
                      <a:srgbClr val="E5ECF4"/>
                    </a:solidFill>
                  </a:tcPr>
                </a:tc>
                <a:tc>
                  <a:txBody>
                    <a:bodyPr/>
                    <a:lstStyle/>
                    <a:p>
                      <a:pPr algn="ctr"/>
                      <a:r>
                        <a:rPr lang="en-US" sz="900" dirty="0"/>
                        <a:t>13.3</a:t>
                      </a:r>
                    </a:p>
                  </a:txBody>
                  <a:tcPr marT="27432" marB="27432" anchor="ctr">
                    <a:lnT w="12700" cap="flat" cmpd="sng" algn="ctr">
                      <a:solidFill>
                        <a:schemeClr val="accent3"/>
                      </a:solidFill>
                      <a:prstDash val="solid"/>
                      <a:round/>
                      <a:headEnd type="none" w="med" len="med"/>
                      <a:tailEnd type="none" w="med" len="med"/>
                    </a:lnT>
                    <a:solidFill>
                      <a:srgbClr val="E5ECF4"/>
                    </a:solidFill>
                  </a:tcPr>
                </a:tc>
                <a:tc>
                  <a:txBody>
                    <a:bodyPr/>
                    <a:lstStyle/>
                    <a:p>
                      <a:pPr algn="ctr"/>
                      <a:endParaRPr lang="en-US" sz="900" dirty="0"/>
                    </a:p>
                  </a:txBody>
                  <a:tcPr marL="0" marR="0" marT="0" marB="0" anchor="ctr">
                    <a:lnT w="12700" cap="flat" cmpd="sng" algn="ctr">
                      <a:solidFill>
                        <a:schemeClr val="accent3"/>
                      </a:solidFill>
                      <a:prstDash val="solid"/>
                      <a:round/>
                      <a:headEnd type="none" w="med" len="med"/>
                      <a:tailEnd type="none" w="med" len="med"/>
                    </a:lnT>
                    <a:solidFill>
                      <a:srgbClr val="E5ECF4"/>
                    </a:solidFill>
                  </a:tcPr>
                </a:tc>
                <a:tc>
                  <a:txBody>
                    <a:bodyPr/>
                    <a:lstStyle/>
                    <a:p>
                      <a:pPr algn="ctr"/>
                      <a:r>
                        <a:rPr lang="en-US" sz="900" dirty="0"/>
                        <a:t>61.4</a:t>
                      </a:r>
                    </a:p>
                  </a:txBody>
                  <a:tcPr marT="27432" marB="27432" anchor="ctr">
                    <a:lnT w="12700" cap="flat" cmpd="sng" algn="ctr">
                      <a:solidFill>
                        <a:schemeClr val="accent3"/>
                      </a:solidFill>
                      <a:prstDash val="solid"/>
                      <a:round/>
                      <a:headEnd type="none" w="med" len="med"/>
                      <a:tailEnd type="none" w="med" len="med"/>
                    </a:lnT>
                    <a:solidFill>
                      <a:srgbClr val="E5ECF4"/>
                    </a:solidFill>
                  </a:tcPr>
                </a:tc>
                <a:tc>
                  <a:txBody>
                    <a:bodyPr/>
                    <a:lstStyle/>
                    <a:p>
                      <a:pPr algn="ctr"/>
                      <a:r>
                        <a:rPr lang="en-US" sz="900" dirty="0"/>
                        <a:t>32.7</a:t>
                      </a:r>
                    </a:p>
                  </a:txBody>
                  <a:tcPr marT="27432" marB="27432" anchor="ctr">
                    <a:lnT w="12700" cap="flat" cmpd="sng" algn="ctr">
                      <a:solidFill>
                        <a:schemeClr val="accent3"/>
                      </a:solidFill>
                      <a:prstDash val="solid"/>
                      <a:round/>
                      <a:headEnd type="none" w="med" len="med"/>
                      <a:tailEnd type="none" w="med" len="med"/>
                    </a:lnT>
                    <a:solidFill>
                      <a:srgbClr val="E5ECF4"/>
                    </a:solidFill>
                  </a:tcPr>
                </a:tc>
                <a:extLst>
                  <a:ext uri="{0D108BD9-81ED-4DB2-BD59-A6C34878D82A}">
                    <a16:rowId xmlns:a16="http://schemas.microsoft.com/office/drawing/2014/main" val="10001"/>
                  </a:ext>
                </a:extLst>
              </a:tr>
              <a:tr h="0">
                <a:tc>
                  <a:txBody>
                    <a:bodyPr/>
                    <a:lstStyle/>
                    <a:p>
                      <a:r>
                        <a:rPr lang="en-US" sz="900" dirty="0"/>
                        <a:t>2 to &lt;5%</a:t>
                      </a:r>
                    </a:p>
                  </a:txBody>
                  <a:tcPr marT="27432" marB="27432" anchor="ctr">
                    <a:noFill/>
                  </a:tcPr>
                </a:tc>
                <a:tc>
                  <a:txBody>
                    <a:bodyPr/>
                    <a:lstStyle/>
                    <a:p>
                      <a:pPr algn="ctr"/>
                      <a:r>
                        <a:rPr lang="en-US" sz="900" dirty="0"/>
                        <a:t>5.3</a:t>
                      </a:r>
                    </a:p>
                  </a:txBody>
                  <a:tcPr marT="27432" marB="27432" anchor="ctr">
                    <a:noFill/>
                  </a:tcPr>
                </a:tc>
                <a:tc>
                  <a:txBody>
                    <a:bodyPr/>
                    <a:lstStyle/>
                    <a:p>
                      <a:pPr algn="ctr"/>
                      <a:r>
                        <a:rPr lang="en-US" sz="900" dirty="0"/>
                        <a:t>11.2</a:t>
                      </a:r>
                    </a:p>
                  </a:txBody>
                  <a:tcPr marT="27432" marB="27432" anchor="ctr">
                    <a:noFill/>
                  </a:tcPr>
                </a:tc>
                <a:tc>
                  <a:txBody>
                    <a:bodyPr/>
                    <a:lstStyle/>
                    <a:p>
                      <a:pPr algn="ctr"/>
                      <a:endParaRPr lang="en-US" sz="900" dirty="0"/>
                    </a:p>
                  </a:txBody>
                  <a:tcPr marL="0" marR="0" marT="0" marB="0" anchor="ctr">
                    <a:noFill/>
                  </a:tcPr>
                </a:tc>
                <a:tc>
                  <a:txBody>
                    <a:bodyPr/>
                    <a:lstStyle/>
                    <a:p>
                      <a:pPr algn="ctr"/>
                      <a:r>
                        <a:rPr lang="en-US" sz="900" dirty="0"/>
                        <a:t>73.0</a:t>
                      </a:r>
                    </a:p>
                  </a:txBody>
                  <a:tcPr marT="27432" marB="27432" anchor="ctr">
                    <a:noFill/>
                  </a:tcPr>
                </a:tc>
                <a:tc>
                  <a:txBody>
                    <a:bodyPr/>
                    <a:lstStyle/>
                    <a:p>
                      <a:pPr algn="ctr"/>
                      <a:r>
                        <a:rPr lang="en-US" sz="900" dirty="0"/>
                        <a:t>39.5</a:t>
                      </a:r>
                    </a:p>
                  </a:txBody>
                  <a:tcPr marT="27432" marB="27432" anchor="ctr">
                    <a:noFill/>
                  </a:tcPr>
                </a:tc>
                <a:extLst>
                  <a:ext uri="{0D108BD9-81ED-4DB2-BD59-A6C34878D82A}">
                    <a16:rowId xmlns:a16="http://schemas.microsoft.com/office/drawing/2014/main" val="10002"/>
                  </a:ext>
                </a:extLst>
              </a:tr>
              <a:tr h="0">
                <a:tc>
                  <a:txBody>
                    <a:bodyPr/>
                    <a:lstStyle/>
                    <a:p>
                      <a:r>
                        <a:rPr lang="en-US" sz="900" dirty="0"/>
                        <a:t>5 to &lt;10%</a:t>
                      </a:r>
                    </a:p>
                  </a:txBody>
                  <a:tcPr marT="27432" marB="27432" anchor="ctr">
                    <a:solidFill>
                      <a:srgbClr val="E5ECF4"/>
                    </a:solidFill>
                  </a:tcPr>
                </a:tc>
                <a:tc>
                  <a:txBody>
                    <a:bodyPr/>
                    <a:lstStyle/>
                    <a:p>
                      <a:pPr algn="ctr"/>
                      <a:r>
                        <a:rPr lang="en-US" sz="900" dirty="0"/>
                        <a:t>3.0</a:t>
                      </a:r>
                    </a:p>
                  </a:txBody>
                  <a:tcPr marT="27432" marB="27432" anchor="ctr">
                    <a:solidFill>
                      <a:srgbClr val="E5ECF4"/>
                    </a:solidFill>
                  </a:tcPr>
                </a:tc>
                <a:tc>
                  <a:txBody>
                    <a:bodyPr/>
                    <a:lstStyle/>
                    <a:p>
                      <a:pPr algn="ctr"/>
                      <a:r>
                        <a:rPr lang="en-US" sz="900" dirty="0"/>
                        <a:t>8.5</a:t>
                      </a:r>
                    </a:p>
                  </a:txBody>
                  <a:tcPr marT="27432" marB="27432" anchor="ctr">
                    <a:solidFill>
                      <a:srgbClr val="E5ECF4"/>
                    </a:solidFill>
                  </a:tcPr>
                </a:tc>
                <a:tc>
                  <a:txBody>
                    <a:bodyPr/>
                    <a:lstStyle/>
                    <a:p>
                      <a:pPr algn="ctr"/>
                      <a:endParaRPr lang="en-US" sz="900" dirty="0"/>
                    </a:p>
                  </a:txBody>
                  <a:tcPr marL="0" marR="0" marT="0" marB="0" anchor="ctr">
                    <a:solidFill>
                      <a:srgbClr val="E5ECF4"/>
                    </a:solidFill>
                  </a:tcPr>
                </a:tc>
                <a:tc>
                  <a:txBody>
                    <a:bodyPr/>
                    <a:lstStyle/>
                    <a:p>
                      <a:pPr algn="ctr"/>
                      <a:r>
                        <a:rPr lang="en-US" sz="900" dirty="0"/>
                        <a:t>77.2</a:t>
                      </a:r>
                    </a:p>
                  </a:txBody>
                  <a:tcPr marT="27432" marB="27432" anchor="ctr">
                    <a:solidFill>
                      <a:srgbClr val="E5ECF4"/>
                    </a:solidFill>
                  </a:tcPr>
                </a:tc>
                <a:tc>
                  <a:txBody>
                    <a:bodyPr/>
                    <a:lstStyle/>
                    <a:p>
                      <a:pPr algn="ctr"/>
                      <a:r>
                        <a:rPr lang="en-US" sz="900" dirty="0"/>
                        <a:t>50.6</a:t>
                      </a:r>
                    </a:p>
                  </a:txBody>
                  <a:tcPr marT="27432" marB="27432" anchor="ctr">
                    <a:solidFill>
                      <a:srgbClr val="E5ECF4"/>
                    </a:solidFill>
                  </a:tcPr>
                </a:tc>
                <a:extLst>
                  <a:ext uri="{0D108BD9-81ED-4DB2-BD59-A6C34878D82A}">
                    <a16:rowId xmlns:a16="http://schemas.microsoft.com/office/drawing/2014/main" val="275747677"/>
                  </a:ext>
                </a:extLst>
              </a:tr>
              <a:tr h="0">
                <a:tc>
                  <a:txBody>
                    <a:bodyPr/>
                    <a:lstStyle/>
                    <a:p>
                      <a:r>
                        <a:rPr lang="en-US" sz="900" dirty="0"/>
                        <a:t>10 to &lt;15%</a:t>
                      </a:r>
                    </a:p>
                  </a:txBody>
                  <a:tcPr marT="27432" marB="27432" anchor="ctr">
                    <a:noFill/>
                  </a:tcPr>
                </a:tc>
                <a:tc>
                  <a:txBody>
                    <a:bodyPr/>
                    <a:lstStyle/>
                    <a:p>
                      <a:pPr algn="ctr"/>
                      <a:r>
                        <a:rPr lang="en-US" sz="900" dirty="0"/>
                        <a:t>1.5</a:t>
                      </a:r>
                    </a:p>
                  </a:txBody>
                  <a:tcPr marT="27432" marB="27432" anchor="ctr">
                    <a:noFill/>
                  </a:tcPr>
                </a:tc>
                <a:tc>
                  <a:txBody>
                    <a:bodyPr/>
                    <a:lstStyle/>
                    <a:p>
                      <a:pPr algn="ctr"/>
                      <a:r>
                        <a:rPr lang="en-US" sz="900" dirty="0"/>
                        <a:t>7.0</a:t>
                      </a:r>
                    </a:p>
                  </a:txBody>
                  <a:tcPr marT="27432" marB="27432" anchor="ctr">
                    <a:noFill/>
                  </a:tcPr>
                </a:tc>
                <a:tc>
                  <a:txBody>
                    <a:bodyPr/>
                    <a:lstStyle/>
                    <a:p>
                      <a:pPr algn="ctr"/>
                      <a:endParaRPr lang="en-US" sz="900" dirty="0"/>
                    </a:p>
                  </a:txBody>
                  <a:tcPr marL="0" marR="0" marT="0" marB="0" anchor="ctr">
                    <a:noFill/>
                  </a:tcPr>
                </a:tc>
                <a:tc>
                  <a:txBody>
                    <a:bodyPr/>
                    <a:lstStyle/>
                    <a:p>
                      <a:pPr algn="ctr"/>
                      <a:r>
                        <a:rPr lang="en-US" sz="900" dirty="0"/>
                        <a:t>87.2</a:t>
                      </a:r>
                    </a:p>
                  </a:txBody>
                  <a:tcPr marT="27432" marB="27432" anchor="ctr">
                    <a:noFill/>
                  </a:tcPr>
                </a:tc>
                <a:tc>
                  <a:txBody>
                    <a:bodyPr/>
                    <a:lstStyle/>
                    <a:p>
                      <a:pPr algn="ctr"/>
                      <a:r>
                        <a:rPr lang="en-US" sz="900" dirty="0"/>
                        <a:t>58.0</a:t>
                      </a:r>
                    </a:p>
                  </a:txBody>
                  <a:tcPr marT="27432" marB="27432" anchor="ctr">
                    <a:noFill/>
                  </a:tcPr>
                </a:tc>
                <a:extLst>
                  <a:ext uri="{0D108BD9-81ED-4DB2-BD59-A6C34878D82A}">
                    <a16:rowId xmlns:a16="http://schemas.microsoft.com/office/drawing/2014/main" val="1292432668"/>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≥15%</a:t>
                      </a:r>
                    </a:p>
                  </a:txBody>
                  <a:tcPr marT="27432" marB="27432" anchor="ctr">
                    <a:lnB w="12700" cap="flat" cmpd="sng" algn="ctr">
                      <a:solidFill>
                        <a:schemeClr val="accent3"/>
                      </a:solidFill>
                      <a:prstDash val="solid"/>
                      <a:round/>
                      <a:headEnd type="none" w="med" len="med"/>
                      <a:tailEnd type="none" w="med" len="med"/>
                    </a:lnB>
                    <a:solidFill>
                      <a:srgbClr val="E5ECF4"/>
                    </a:solidFill>
                  </a:tcPr>
                </a:tc>
                <a:tc>
                  <a:txBody>
                    <a:bodyPr/>
                    <a:lstStyle/>
                    <a:p>
                      <a:pPr algn="ctr"/>
                      <a:r>
                        <a:rPr lang="en-US" sz="900" dirty="0"/>
                        <a:t>0.7</a:t>
                      </a:r>
                    </a:p>
                  </a:txBody>
                  <a:tcPr marT="27432" marB="27432" anchor="ctr">
                    <a:lnB w="12700" cap="flat" cmpd="sng" algn="ctr">
                      <a:solidFill>
                        <a:schemeClr val="accent3"/>
                      </a:solidFill>
                      <a:prstDash val="solid"/>
                      <a:round/>
                      <a:headEnd type="none" w="med" len="med"/>
                      <a:tailEnd type="none" w="med" len="med"/>
                    </a:lnB>
                    <a:solidFill>
                      <a:srgbClr val="E5ECF4"/>
                    </a:solidFill>
                  </a:tcPr>
                </a:tc>
                <a:tc>
                  <a:txBody>
                    <a:bodyPr/>
                    <a:lstStyle/>
                    <a:p>
                      <a:pPr algn="ctr"/>
                      <a:r>
                        <a:rPr lang="en-US" sz="900" dirty="0"/>
                        <a:t>5.8</a:t>
                      </a:r>
                    </a:p>
                  </a:txBody>
                  <a:tcPr marT="27432" marB="27432" anchor="ctr">
                    <a:lnB w="12700" cap="flat" cmpd="sng" algn="ctr">
                      <a:solidFill>
                        <a:schemeClr val="accent3"/>
                      </a:solidFill>
                      <a:prstDash val="solid"/>
                      <a:round/>
                      <a:headEnd type="none" w="med" len="med"/>
                      <a:tailEnd type="none" w="med" len="med"/>
                    </a:lnB>
                    <a:solidFill>
                      <a:srgbClr val="E5ECF4"/>
                    </a:solidFill>
                  </a:tcPr>
                </a:tc>
                <a:tc>
                  <a:txBody>
                    <a:bodyPr/>
                    <a:lstStyle/>
                    <a:p>
                      <a:pPr algn="ctr"/>
                      <a:endParaRPr lang="en-US" sz="900" dirty="0"/>
                    </a:p>
                  </a:txBody>
                  <a:tcPr marL="0" marR="0" marT="0" marB="0" anchor="ctr">
                    <a:lnB w="12700" cap="flat" cmpd="sng" algn="ctr">
                      <a:solidFill>
                        <a:schemeClr val="accent3"/>
                      </a:solidFill>
                      <a:prstDash val="solid"/>
                      <a:round/>
                      <a:headEnd type="none" w="med" len="med"/>
                      <a:tailEnd type="none" w="med" len="med"/>
                    </a:lnB>
                    <a:solidFill>
                      <a:srgbClr val="E5ECF4"/>
                    </a:solidFill>
                  </a:tcPr>
                </a:tc>
                <a:tc>
                  <a:txBody>
                    <a:bodyPr/>
                    <a:lstStyle/>
                    <a:p>
                      <a:pPr algn="ctr"/>
                      <a:r>
                        <a:rPr lang="en-US" sz="900" dirty="0"/>
                        <a:t>96.5</a:t>
                      </a:r>
                    </a:p>
                  </a:txBody>
                  <a:tcPr marT="27432" marB="27432" anchor="ctr">
                    <a:lnB w="12700" cap="flat" cmpd="sng" algn="ctr">
                      <a:solidFill>
                        <a:schemeClr val="accent3"/>
                      </a:solidFill>
                      <a:prstDash val="solid"/>
                      <a:round/>
                      <a:headEnd type="none" w="med" len="med"/>
                      <a:tailEnd type="none" w="med" len="med"/>
                    </a:lnB>
                    <a:solidFill>
                      <a:srgbClr val="E5ECF4"/>
                    </a:solidFill>
                  </a:tcPr>
                </a:tc>
                <a:tc>
                  <a:txBody>
                    <a:bodyPr/>
                    <a:lstStyle/>
                    <a:p>
                      <a:pPr algn="ctr"/>
                      <a:r>
                        <a:rPr lang="en-US" sz="900" dirty="0"/>
                        <a:t>53.7</a:t>
                      </a:r>
                    </a:p>
                  </a:txBody>
                  <a:tcPr marT="27432" marB="27432" anchor="ctr">
                    <a:lnB w="12700" cap="flat" cmpd="sng" algn="ctr">
                      <a:solidFill>
                        <a:schemeClr val="accent3"/>
                      </a:solidFill>
                      <a:prstDash val="solid"/>
                      <a:round/>
                      <a:headEnd type="none" w="med" len="med"/>
                      <a:tailEnd type="none" w="med" len="med"/>
                    </a:lnB>
                    <a:solidFill>
                      <a:srgbClr val="E5ECF4"/>
                    </a:solidFill>
                  </a:tcPr>
                </a:tc>
                <a:extLst>
                  <a:ext uri="{0D108BD9-81ED-4DB2-BD59-A6C34878D82A}">
                    <a16:rowId xmlns:a16="http://schemas.microsoft.com/office/drawing/2014/main" val="3835911894"/>
                  </a:ext>
                </a:extLst>
              </a:tr>
              <a:tr h="154352">
                <a:tc gridSpan="6">
                  <a:txBody>
                    <a:bodyPr/>
                    <a:lstStyle/>
                    <a:p>
                      <a:r>
                        <a:rPr lang="en-US" sz="800" dirty="0"/>
                        <a:t>*Data from </a:t>
                      </a:r>
                      <a:r>
                        <a:rPr lang="en-US" sz="800" dirty="0">
                          <a:hlinkClick r:id="rId2"/>
                        </a:rPr>
                        <a:t>Khan et al. 2024</a:t>
                      </a:r>
                      <a:endParaRPr lang="en-US" sz="800" dirty="0"/>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pPr algn="ctr"/>
                      <a:endParaRPr lang="en-US" sz="1000" dirty="0"/>
                    </a:p>
                  </a:txBody>
                  <a:tcPr marT="27432" marB="27432">
                    <a:lnT w="635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9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983658322"/>
                  </a:ext>
                </a:extLst>
              </a:tr>
            </a:tbl>
          </a:graphicData>
        </a:graphic>
      </p:graphicFrame>
      <p:graphicFrame>
        <p:nvGraphicFramePr>
          <p:cNvPr id="10" name="Table 9">
            <a:extLst>
              <a:ext uri="{FF2B5EF4-FFF2-40B4-BE49-F238E27FC236}">
                <a16:creationId xmlns:a16="http://schemas.microsoft.com/office/drawing/2014/main" id="{A654F238-374C-CD56-B38F-5EF29C61976F}"/>
              </a:ext>
            </a:extLst>
          </p:cNvPr>
          <p:cNvGraphicFramePr>
            <a:graphicFrameLocks noGrp="1"/>
          </p:cNvGraphicFramePr>
          <p:nvPr/>
        </p:nvGraphicFramePr>
        <p:xfrm>
          <a:off x="5748494" y="2999744"/>
          <a:ext cx="6054041" cy="2724912"/>
        </p:xfrm>
        <a:graphic>
          <a:graphicData uri="http://schemas.openxmlformats.org/drawingml/2006/table">
            <a:tbl>
              <a:tblPr firstRow="1" bandRow="1">
                <a:tableStyleId>{C083E6E3-FA7D-4D7B-A595-EF9225AFEA82}</a:tableStyleId>
              </a:tblPr>
              <a:tblGrid>
                <a:gridCol w="1554480">
                  <a:extLst>
                    <a:ext uri="{9D8B030D-6E8A-4147-A177-3AD203B41FA5}">
                      <a16:colId xmlns:a16="http://schemas.microsoft.com/office/drawing/2014/main" val="20000"/>
                    </a:ext>
                  </a:extLst>
                </a:gridCol>
                <a:gridCol w="411480">
                  <a:extLst>
                    <a:ext uri="{9D8B030D-6E8A-4147-A177-3AD203B41FA5}">
                      <a16:colId xmlns:a16="http://schemas.microsoft.com/office/drawing/2014/main" val="20001"/>
                    </a:ext>
                  </a:extLst>
                </a:gridCol>
                <a:gridCol w="740664">
                  <a:extLst>
                    <a:ext uri="{9D8B030D-6E8A-4147-A177-3AD203B41FA5}">
                      <a16:colId xmlns:a16="http://schemas.microsoft.com/office/drawing/2014/main" val="20002"/>
                    </a:ext>
                  </a:extLst>
                </a:gridCol>
                <a:gridCol w="740664">
                  <a:extLst>
                    <a:ext uri="{9D8B030D-6E8A-4147-A177-3AD203B41FA5}">
                      <a16:colId xmlns:a16="http://schemas.microsoft.com/office/drawing/2014/main" val="3027047415"/>
                    </a:ext>
                  </a:extLst>
                </a:gridCol>
                <a:gridCol w="436880">
                  <a:extLst>
                    <a:ext uri="{9D8B030D-6E8A-4147-A177-3AD203B41FA5}">
                      <a16:colId xmlns:a16="http://schemas.microsoft.com/office/drawing/2014/main" val="1133145324"/>
                    </a:ext>
                  </a:extLst>
                </a:gridCol>
                <a:gridCol w="59923">
                  <a:extLst>
                    <a:ext uri="{9D8B030D-6E8A-4147-A177-3AD203B41FA5}">
                      <a16:colId xmlns:a16="http://schemas.microsoft.com/office/drawing/2014/main" val="918178343"/>
                    </a:ext>
                  </a:extLst>
                </a:gridCol>
                <a:gridCol w="509905">
                  <a:extLst>
                    <a:ext uri="{9D8B030D-6E8A-4147-A177-3AD203B41FA5}">
                      <a16:colId xmlns:a16="http://schemas.microsoft.com/office/drawing/2014/main" val="20004"/>
                    </a:ext>
                  </a:extLst>
                </a:gridCol>
                <a:gridCol w="741680">
                  <a:extLst>
                    <a:ext uri="{9D8B030D-6E8A-4147-A177-3AD203B41FA5}">
                      <a16:colId xmlns:a16="http://schemas.microsoft.com/office/drawing/2014/main" val="2233890447"/>
                    </a:ext>
                  </a:extLst>
                </a:gridCol>
                <a:gridCol w="419453">
                  <a:extLst>
                    <a:ext uri="{9D8B030D-6E8A-4147-A177-3AD203B41FA5}">
                      <a16:colId xmlns:a16="http://schemas.microsoft.com/office/drawing/2014/main" val="3291524465"/>
                    </a:ext>
                  </a:extLst>
                </a:gridCol>
                <a:gridCol w="438912">
                  <a:extLst>
                    <a:ext uri="{9D8B030D-6E8A-4147-A177-3AD203B41FA5}">
                      <a16:colId xmlns:a16="http://schemas.microsoft.com/office/drawing/2014/main" val="1745736413"/>
                    </a:ext>
                  </a:extLst>
                </a:gridCol>
              </a:tblGrid>
              <a:tr h="0">
                <a:tc rowSpan="2">
                  <a:txBody>
                    <a:bodyPr/>
                    <a:lstStyle/>
                    <a:p>
                      <a:r>
                        <a:rPr lang="en-US" sz="900" b="1" dirty="0"/>
                        <a:t>Semaglutide 2.4mg vs.</a:t>
                      </a:r>
                    </a:p>
                    <a:p>
                      <a:r>
                        <a:rPr lang="en-US" sz="900" b="1" dirty="0"/>
                        <a:t>placebo, hazard ratio</a:t>
                      </a:r>
                    </a:p>
                  </a:txBody>
                  <a:tcPr marT="27432" marB="27432" anchor="ctr"/>
                </a:tc>
                <a:tc gridSpan="4">
                  <a:txBody>
                    <a:bodyPr/>
                    <a:lstStyle/>
                    <a:p>
                      <a:pPr algn="ctr"/>
                      <a:r>
                        <a:rPr lang="en-US" sz="900" b="1" dirty="0"/>
                        <a:t>Baseline A1c (%)*</a:t>
                      </a:r>
                    </a:p>
                  </a:txBody>
                  <a:tcPr marT="27432" marB="27432" anchor="ctr">
                    <a:lnB w="12700" cap="flat" cmpd="sng" algn="ctr">
                      <a:solidFill>
                        <a:schemeClr val="accent3"/>
                      </a:solidFill>
                      <a:prstDash val="solid"/>
                      <a:round/>
                      <a:headEnd type="none" w="med" len="med"/>
                      <a:tailEnd type="none" w="med" len="med"/>
                    </a:lnB>
                  </a:tcPr>
                </a:tc>
                <a:tc hMerge="1">
                  <a:txBody>
                    <a:bodyPr/>
                    <a:lstStyle/>
                    <a:p>
                      <a:pPr algn="ctr"/>
                      <a:endParaRPr lang="en-US" sz="1000" dirty="0"/>
                    </a:p>
                  </a:txBody>
                  <a:tcPr marT="27432" marB="27432">
                    <a:lnB w="12700" cap="flat" cmpd="sng" algn="ctr">
                      <a:noFill/>
                      <a:prstDash val="solid"/>
                      <a:round/>
                      <a:headEnd type="none" w="med" len="med"/>
                      <a:tailEnd type="none" w="med" len="med"/>
                    </a:lnB>
                  </a:tcPr>
                </a:tc>
                <a:tc hMerge="1">
                  <a:txBody>
                    <a:bodyPr/>
                    <a:lstStyle/>
                    <a:p>
                      <a:pPr algn="ctr"/>
                      <a:endParaRPr lang="en-US" sz="900" b="1" dirty="0"/>
                    </a:p>
                  </a:txBody>
                  <a:tcPr marT="27432" marB="27432" anchor="ctr">
                    <a:lnB w="12700" cap="flat" cmpd="sng" algn="ctr">
                      <a:solidFill>
                        <a:schemeClr val="accent3"/>
                      </a:solidFill>
                      <a:prstDash val="solid"/>
                      <a:round/>
                      <a:headEnd type="none" w="med" len="med"/>
                      <a:tailEnd type="none" w="med" len="med"/>
                    </a:lnB>
                  </a:tcPr>
                </a:tc>
                <a:tc hMerge="1">
                  <a:txBody>
                    <a:bodyPr/>
                    <a:lstStyle/>
                    <a:p>
                      <a:pPr algn="ctr"/>
                      <a:endParaRPr lang="en-US" sz="900" b="1" dirty="0"/>
                    </a:p>
                  </a:txBody>
                  <a:tcPr marT="27432" marB="27432" anchor="ctr">
                    <a:lnB w="12700" cap="flat" cmpd="sng" algn="ctr">
                      <a:solidFill>
                        <a:schemeClr val="accent3"/>
                      </a:solidFill>
                      <a:prstDash val="solid"/>
                      <a:round/>
                      <a:headEnd type="none" w="med" len="med"/>
                      <a:tailEnd type="none" w="med" len="med"/>
                    </a:lnB>
                  </a:tcPr>
                </a:tc>
                <a:tc>
                  <a:txBody>
                    <a:bodyPr/>
                    <a:lstStyle/>
                    <a:p>
                      <a:pPr algn="ctr"/>
                      <a:endParaRPr lang="en-US" sz="900" b="1" dirty="0"/>
                    </a:p>
                  </a:txBody>
                  <a:tcPr marL="0" marR="0" marT="0" marB="0" anchor="ctr">
                    <a:lnB w="12700" cmpd="sng">
                      <a:noFill/>
                    </a:lnB>
                  </a:tcPr>
                </a:tc>
                <a:tc gridSpan="4">
                  <a:txBody>
                    <a:bodyPr/>
                    <a:lstStyle/>
                    <a:p>
                      <a:pPr algn="ctr"/>
                      <a:r>
                        <a:rPr lang="en-US" sz="900" b="1" dirty="0"/>
                        <a:t>Week 20 A1c </a:t>
                      </a:r>
                      <a:r>
                        <a:rPr lang="el-GR" sz="900" b="1" dirty="0"/>
                        <a:t>Δ</a:t>
                      </a:r>
                      <a:r>
                        <a:rPr lang="en-US" sz="900" b="1" dirty="0"/>
                        <a:t>**</a:t>
                      </a:r>
                    </a:p>
                  </a:txBody>
                  <a:tcPr marT="27432" marB="27432" anchor="ctr">
                    <a:lnB w="12700" cap="flat" cmpd="sng" algn="ctr">
                      <a:solidFill>
                        <a:schemeClr val="accent3"/>
                      </a:solidFill>
                      <a:prstDash val="solid"/>
                      <a:round/>
                      <a:headEnd type="none" w="med" len="med"/>
                      <a:tailEnd type="none" w="med" len="med"/>
                    </a:lnB>
                  </a:tcPr>
                </a:tc>
                <a:tc hMerge="1">
                  <a:txBody>
                    <a:bodyPr/>
                    <a:lstStyle/>
                    <a:p>
                      <a:pPr algn="ctr"/>
                      <a:endParaRPr lang="en-US" sz="1000" dirty="0"/>
                    </a:p>
                  </a:txBody>
                  <a:tcPr marT="27432" marB="27432">
                    <a:lnB w="12700" cap="flat" cmpd="sng" algn="ctr">
                      <a:noFill/>
                      <a:prstDash val="solid"/>
                      <a:round/>
                      <a:headEnd type="none" w="med" len="med"/>
                      <a:tailEnd type="none" w="med" len="med"/>
                    </a:lnB>
                  </a:tcPr>
                </a:tc>
                <a:tc hMerge="1">
                  <a:txBody>
                    <a:bodyPr/>
                    <a:lstStyle/>
                    <a:p>
                      <a:pPr algn="ctr"/>
                      <a:endParaRPr lang="en-US" sz="900" b="1" dirty="0"/>
                    </a:p>
                  </a:txBody>
                  <a:tcPr marT="27432" marB="27432" anchor="ctr">
                    <a:lnB w="12700" cap="flat" cmpd="sng" algn="ctr">
                      <a:solidFill>
                        <a:schemeClr val="accent3"/>
                      </a:solidFill>
                      <a:prstDash val="solid"/>
                      <a:round/>
                      <a:headEnd type="none" w="med" len="med"/>
                      <a:tailEnd type="none" w="med" len="med"/>
                    </a:lnB>
                  </a:tcPr>
                </a:tc>
                <a:tc hMerge="1">
                  <a:txBody>
                    <a:bodyPr/>
                    <a:lstStyle/>
                    <a:p>
                      <a:pPr algn="ctr"/>
                      <a:endParaRPr lang="en-US" sz="900" b="1" dirty="0"/>
                    </a:p>
                  </a:txBody>
                  <a:tcPr marT="27432" marB="27432" anchor="ctr">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428820243"/>
                  </a:ext>
                </a:extLst>
              </a:tr>
              <a:tr h="0">
                <a:tc vMerge="1">
                  <a:txBody>
                    <a:bodyPr/>
                    <a:lstStyle/>
                    <a:p>
                      <a:endParaRPr lang="en-US" sz="1000" b="1" dirty="0"/>
                    </a:p>
                  </a:txBody>
                  <a:tcPr marT="27432" marB="27432">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ctr"/>
                      <a:r>
                        <a:rPr lang="en-US" sz="900" b="1" dirty="0"/>
                        <a:t>&lt;5.7</a:t>
                      </a:r>
                    </a:p>
                  </a:txBody>
                  <a:tcPr marT="27432" marB="27432" anchor="ctr">
                    <a:lnL w="12700" cmpd="sng">
                      <a:noFill/>
                    </a:lnL>
                    <a:lnR>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t>5.7 to &lt;6.0</a:t>
                      </a:r>
                    </a:p>
                  </a:txBody>
                  <a:tcPr marT="27432" marB="27432" anchor="ctr">
                    <a:lnL>
                      <a:noFill/>
                    </a:lnL>
                    <a:lnR>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t>6.0 to &lt;6.5</a:t>
                      </a:r>
                    </a:p>
                  </a:txBody>
                  <a:tcPr marT="27432" marB="27432" anchor="ctr">
                    <a:lnL>
                      <a:noFill/>
                    </a:lnL>
                    <a:lnR>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t>P</a:t>
                      </a:r>
                      <a:r>
                        <a:rPr lang="en-US" sz="900" b="1" baseline="-25000" dirty="0"/>
                        <a:t>int</a:t>
                      </a:r>
                      <a:endParaRPr lang="en-US" sz="900" b="1" dirty="0"/>
                    </a:p>
                  </a:txBody>
                  <a:tcPr marT="27432" marB="27432" anchor="ctr">
                    <a:lnL>
                      <a:noFill/>
                    </a:lnL>
                    <a:lnR>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900" b="1" dirty="0"/>
                    </a:p>
                  </a:txBody>
                  <a:tcPr marL="0" marR="0" marT="0" marB="0" anchor="ctr">
                    <a:lnL>
                      <a:noFill/>
                    </a:lnL>
                    <a:lnR>
                      <a:noFill/>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t>&lt; -0.3</a:t>
                      </a:r>
                    </a:p>
                  </a:txBody>
                  <a:tcPr marT="27432" marB="27432" anchor="ctr">
                    <a:lnL>
                      <a:noFill/>
                    </a:lnL>
                    <a:lnR>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t>-0.3 to 0.3</a:t>
                      </a:r>
                    </a:p>
                  </a:txBody>
                  <a:tcPr marT="27432" marB="27432" anchor="ctr">
                    <a:lnL>
                      <a:noFill/>
                    </a:lnL>
                    <a:lnR>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t>&gt;0.3</a:t>
                      </a:r>
                    </a:p>
                  </a:txBody>
                  <a:tcPr marT="27432" marB="27432" anchor="ctr">
                    <a:lnL>
                      <a:noFill/>
                    </a:lnL>
                    <a:lnR>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t>P</a:t>
                      </a:r>
                      <a:r>
                        <a:rPr lang="en-US" sz="900" b="1" baseline="-25000" dirty="0"/>
                        <a:t>int</a:t>
                      </a:r>
                      <a:endParaRPr lang="en-US" sz="900" b="1" dirty="0"/>
                    </a:p>
                  </a:txBody>
                  <a:tcPr marT="27432" marB="27432" anchor="ctr">
                    <a:lnL>
                      <a:noFill/>
                    </a:lnL>
                    <a:lnR>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en-US" sz="900" dirty="0"/>
                        <a:t>MACE </a:t>
                      </a:r>
                      <a:r>
                        <a:rPr lang="en-US" sz="900" b="1" dirty="0"/>
                        <a:t>(primary endpoint</a:t>
                      </a:r>
                      <a:r>
                        <a:rPr lang="en-US" sz="900" b="0" dirty="0"/>
                        <a:t>)</a:t>
                      </a:r>
                      <a:endParaRPr lang="en-US" sz="900" dirty="0"/>
                    </a:p>
                  </a:txBody>
                  <a:tcPr marT="27432" marB="27432" anchor="ctr">
                    <a:solidFill>
                      <a:srgbClr val="E5ECF4"/>
                    </a:solidFill>
                  </a:tcPr>
                </a:tc>
                <a:tc>
                  <a:txBody>
                    <a:bodyPr/>
                    <a:lstStyle/>
                    <a:p>
                      <a:pPr algn="ctr"/>
                      <a:r>
                        <a:rPr lang="en-US" sz="900" dirty="0">
                          <a:solidFill>
                            <a:schemeClr val="accent6">
                              <a:lumMod val="75000"/>
                            </a:schemeClr>
                          </a:solidFill>
                        </a:rPr>
                        <a:t>0.82</a:t>
                      </a:r>
                    </a:p>
                  </a:txBody>
                  <a:tcPr marT="27432" marB="27432" anchor="ctr">
                    <a:lnT w="12700" cap="flat" cmpd="sng" algn="ctr">
                      <a:solidFill>
                        <a:schemeClr val="accent3"/>
                      </a:solidFill>
                      <a:prstDash val="solid"/>
                      <a:round/>
                      <a:headEnd type="none" w="med" len="med"/>
                      <a:tailEnd type="none" w="med" len="med"/>
                    </a:lnT>
                    <a:solidFill>
                      <a:srgbClr val="E5ECF4"/>
                    </a:solidFill>
                  </a:tcPr>
                </a:tc>
                <a:tc>
                  <a:txBody>
                    <a:bodyPr/>
                    <a:lstStyle/>
                    <a:p>
                      <a:pPr algn="ctr"/>
                      <a:r>
                        <a:rPr lang="en-US" sz="900" dirty="0">
                          <a:solidFill>
                            <a:schemeClr val="accent6">
                              <a:lumMod val="75000"/>
                            </a:schemeClr>
                          </a:solidFill>
                        </a:rPr>
                        <a:t>0.77</a:t>
                      </a:r>
                    </a:p>
                  </a:txBody>
                  <a:tcPr marT="27432" marB="27432" anchor="ctr">
                    <a:lnT w="12700" cap="flat" cmpd="sng" algn="ctr">
                      <a:solidFill>
                        <a:schemeClr val="accent3"/>
                      </a:solidFill>
                      <a:prstDash val="solid"/>
                      <a:round/>
                      <a:headEnd type="none" w="med" len="med"/>
                      <a:tailEnd type="none" w="med" len="med"/>
                    </a:lnT>
                    <a:solidFill>
                      <a:srgbClr val="E5ECF4"/>
                    </a:solidFill>
                  </a:tcPr>
                </a:tc>
                <a:tc>
                  <a:txBody>
                    <a:bodyPr/>
                    <a:lstStyle/>
                    <a:p>
                      <a:pPr algn="ctr"/>
                      <a:r>
                        <a:rPr lang="en-US" sz="900" dirty="0">
                          <a:solidFill>
                            <a:schemeClr val="tx1"/>
                          </a:solidFill>
                        </a:rPr>
                        <a:t>0.81</a:t>
                      </a:r>
                    </a:p>
                  </a:txBody>
                  <a:tcPr marT="27432" marB="27432" anchor="ctr">
                    <a:lnT w="12700" cap="flat" cmpd="sng" algn="ctr">
                      <a:solidFill>
                        <a:schemeClr val="accent3"/>
                      </a:solidFill>
                      <a:prstDash val="solid"/>
                      <a:round/>
                      <a:headEnd type="none" w="med" len="med"/>
                      <a:tailEnd type="none" w="med" len="med"/>
                    </a:lnT>
                    <a:solidFill>
                      <a:srgbClr val="E5ECF4"/>
                    </a:solidFill>
                  </a:tcPr>
                </a:tc>
                <a:tc>
                  <a:txBody>
                    <a:bodyPr/>
                    <a:lstStyle/>
                    <a:p>
                      <a:pPr algn="ctr"/>
                      <a:r>
                        <a:rPr lang="en-US" sz="900" dirty="0"/>
                        <a:t>0.89</a:t>
                      </a:r>
                    </a:p>
                  </a:txBody>
                  <a:tcPr marT="27432" marB="27432" anchor="ctr">
                    <a:lnT w="12700" cap="flat" cmpd="sng" algn="ctr">
                      <a:solidFill>
                        <a:schemeClr val="accent3"/>
                      </a:solidFill>
                      <a:prstDash val="solid"/>
                      <a:round/>
                      <a:headEnd type="none" w="med" len="med"/>
                      <a:tailEnd type="none" w="med" len="med"/>
                    </a:lnT>
                    <a:solidFill>
                      <a:srgbClr val="E5ECF4"/>
                    </a:solidFill>
                  </a:tcPr>
                </a:tc>
                <a:tc>
                  <a:txBody>
                    <a:bodyPr/>
                    <a:lstStyle/>
                    <a:p>
                      <a:pPr algn="ctr"/>
                      <a:endParaRPr lang="en-US" sz="900" dirty="0"/>
                    </a:p>
                  </a:txBody>
                  <a:tcPr marL="0" marR="0" marT="0" marB="0" anchor="ctr">
                    <a:lnT w="12700" cap="flat" cmpd="sng" algn="ctr">
                      <a:solidFill>
                        <a:schemeClr val="accent3"/>
                      </a:solidFill>
                      <a:prstDash val="solid"/>
                      <a:round/>
                      <a:headEnd type="none" w="med" len="med"/>
                      <a:tailEnd type="none" w="med" len="med"/>
                    </a:lnT>
                    <a:solidFill>
                      <a:srgbClr val="E5ECF4"/>
                    </a:solidFill>
                  </a:tcPr>
                </a:tc>
                <a:tc>
                  <a:txBody>
                    <a:bodyPr/>
                    <a:lstStyle/>
                    <a:p>
                      <a:pPr algn="ctr"/>
                      <a:r>
                        <a:rPr lang="en-US" sz="900" dirty="0">
                          <a:solidFill>
                            <a:schemeClr val="tx1"/>
                          </a:solidFill>
                        </a:rPr>
                        <a:t>0.83</a:t>
                      </a:r>
                    </a:p>
                  </a:txBody>
                  <a:tcPr marT="27432" marB="27432" anchor="ctr">
                    <a:lnT w="12700" cap="flat" cmpd="sng" algn="ctr">
                      <a:solidFill>
                        <a:schemeClr val="accent3"/>
                      </a:solidFill>
                      <a:prstDash val="solid"/>
                      <a:round/>
                      <a:headEnd type="none" w="med" len="med"/>
                      <a:tailEnd type="none" w="med" len="med"/>
                    </a:lnT>
                    <a:solidFill>
                      <a:srgbClr val="E5ECF4"/>
                    </a:solidFill>
                  </a:tcPr>
                </a:tc>
                <a:tc>
                  <a:txBody>
                    <a:bodyPr/>
                    <a:lstStyle/>
                    <a:p>
                      <a:pPr algn="ctr"/>
                      <a:r>
                        <a:rPr lang="en-US" sz="900" dirty="0">
                          <a:solidFill>
                            <a:schemeClr val="accent6">
                              <a:lumMod val="75000"/>
                            </a:schemeClr>
                          </a:solidFill>
                        </a:rPr>
                        <a:t>0.84</a:t>
                      </a:r>
                    </a:p>
                  </a:txBody>
                  <a:tcPr marT="27432" marB="27432" anchor="ctr">
                    <a:lnT w="12700" cap="flat" cmpd="sng" algn="ctr">
                      <a:solidFill>
                        <a:schemeClr val="accent3"/>
                      </a:solidFill>
                      <a:prstDash val="solid"/>
                      <a:round/>
                      <a:headEnd type="none" w="med" len="med"/>
                      <a:tailEnd type="none" w="med" len="med"/>
                    </a:lnT>
                    <a:solidFill>
                      <a:srgbClr val="E5ECF4"/>
                    </a:solidFill>
                  </a:tcPr>
                </a:tc>
                <a:tc>
                  <a:txBody>
                    <a:bodyPr/>
                    <a:lstStyle/>
                    <a:p>
                      <a:pPr algn="ctr"/>
                      <a:r>
                        <a:rPr lang="en-US" sz="900" dirty="0">
                          <a:solidFill>
                            <a:schemeClr val="tx1"/>
                          </a:solidFill>
                        </a:rPr>
                        <a:t>0.55</a:t>
                      </a:r>
                    </a:p>
                  </a:txBody>
                  <a:tcPr marT="27432" marB="27432" anchor="ctr">
                    <a:lnT w="12700" cap="flat" cmpd="sng" algn="ctr">
                      <a:solidFill>
                        <a:schemeClr val="accent3"/>
                      </a:solidFill>
                      <a:prstDash val="solid"/>
                      <a:round/>
                      <a:headEnd type="none" w="med" len="med"/>
                      <a:tailEnd type="none" w="med" len="med"/>
                    </a:lnT>
                    <a:solidFill>
                      <a:srgbClr val="E5ECF4"/>
                    </a:solidFill>
                  </a:tcPr>
                </a:tc>
                <a:tc>
                  <a:txBody>
                    <a:bodyPr/>
                    <a:lstStyle/>
                    <a:p>
                      <a:pPr algn="ctr"/>
                      <a:r>
                        <a:rPr lang="en-US" sz="900" dirty="0"/>
                        <a:t>0.62</a:t>
                      </a:r>
                    </a:p>
                  </a:txBody>
                  <a:tcPr marT="27432" marB="27432" anchor="ctr">
                    <a:lnT w="12700" cap="flat" cmpd="sng" algn="ctr">
                      <a:solidFill>
                        <a:schemeClr val="accent3"/>
                      </a:solidFill>
                      <a:prstDash val="solid"/>
                      <a:round/>
                      <a:headEnd type="none" w="med" len="med"/>
                      <a:tailEnd type="none" w="med" len="med"/>
                    </a:lnT>
                    <a:solidFill>
                      <a:srgbClr val="E5ECF4"/>
                    </a:solidFill>
                  </a:tcPr>
                </a:tc>
                <a:extLst>
                  <a:ext uri="{0D108BD9-81ED-4DB2-BD59-A6C34878D82A}">
                    <a16:rowId xmlns:a16="http://schemas.microsoft.com/office/drawing/2014/main" val="10001"/>
                  </a:ext>
                </a:extLst>
              </a:tr>
              <a:tr h="0">
                <a:tc>
                  <a:txBody>
                    <a:bodyPr/>
                    <a:lstStyle/>
                    <a:p>
                      <a:r>
                        <a:rPr lang="en-US" sz="900" dirty="0"/>
                        <a:t>Expanded MACE</a:t>
                      </a:r>
                    </a:p>
                  </a:txBody>
                  <a:tcPr marT="27432" marB="27432" anchor="ctr">
                    <a:noFill/>
                  </a:tcPr>
                </a:tc>
                <a:tc>
                  <a:txBody>
                    <a:bodyPr/>
                    <a:lstStyle/>
                    <a:p>
                      <a:pPr algn="ctr"/>
                      <a:r>
                        <a:rPr lang="en-US" sz="900" dirty="0">
                          <a:solidFill>
                            <a:schemeClr val="accent6">
                              <a:lumMod val="75000"/>
                            </a:schemeClr>
                          </a:solidFill>
                        </a:rPr>
                        <a:t>0.82</a:t>
                      </a:r>
                    </a:p>
                  </a:txBody>
                  <a:tcPr marT="27432" marB="27432" anchor="ctr">
                    <a:noFill/>
                  </a:tcPr>
                </a:tc>
                <a:tc>
                  <a:txBody>
                    <a:bodyPr/>
                    <a:lstStyle/>
                    <a:p>
                      <a:pPr algn="ctr"/>
                      <a:r>
                        <a:rPr lang="en-US" sz="900" dirty="0">
                          <a:solidFill>
                            <a:schemeClr val="accent6">
                              <a:lumMod val="75000"/>
                            </a:schemeClr>
                          </a:solidFill>
                        </a:rPr>
                        <a:t>0.80</a:t>
                      </a:r>
                    </a:p>
                  </a:txBody>
                  <a:tcPr marT="27432" marB="27432" anchor="ctr">
                    <a:noFill/>
                  </a:tcPr>
                </a:tc>
                <a:tc>
                  <a:txBody>
                    <a:bodyPr/>
                    <a:lstStyle/>
                    <a:p>
                      <a:pPr algn="ctr"/>
                      <a:r>
                        <a:rPr lang="en-US" sz="900" dirty="0">
                          <a:solidFill>
                            <a:schemeClr val="accent6">
                              <a:lumMod val="75000"/>
                            </a:schemeClr>
                          </a:solidFill>
                        </a:rPr>
                        <a:t>0.78</a:t>
                      </a:r>
                    </a:p>
                  </a:txBody>
                  <a:tcPr marT="27432" marB="27432" anchor="ctr">
                    <a:noFill/>
                  </a:tcPr>
                </a:tc>
                <a:tc>
                  <a:txBody>
                    <a:bodyPr/>
                    <a:lstStyle/>
                    <a:p>
                      <a:pPr algn="ctr"/>
                      <a:r>
                        <a:rPr lang="en-US" sz="900" dirty="0"/>
                        <a:t>0.93</a:t>
                      </a:r>
                    </a:p>
                  </a:txBody>
                  <a:tcPr marT="27432" marB="27432" anchor="ctr">
                    <a:noFill/>
                  </a:tcPr>
                </a:tc>
                <a:tc>
                  <a:txBody>
                    <a:bodyPr/>
                    <a:lstStyle/>
                    <a:p>
                      <a:pPr algn="ctr"/>
                      <a:endParaRPr lang="en-US" sz="900" dirty="0"/>
                    </a:p>
                  </a:txBody>
                  <a:tcPr marL="0" marR="0" marT="0" marB="0" anchor="ctr">
                    <a:noFill/>
                  </a:tcPr>
                </a:tc>
                <a:tc>
                  <a:txBody>
                    <a:bodyPr/>
                    <a:lstStyle/>
                    <a:p>
                      <a:pPr algn="ctr"/>
                      <a:r>
                        <a:rPr lang="en-US" sz="900" dirty="0">
                          <a:solidFill>
                            <a:schemeClr val="tx1"/>
                          </a:solidFill>
                        </a:rPr>
                        <a:t>0.82</a:t>
                      </a:r>
                    </a:p>
                  </a:txBody>
                  <a:tcPr marT="27432" marB="27432" anchor="ctr">
                    <a:noFill/>
                  </a:tcPr>
                </a:tc>
                <a:tc>
                  <a:txBody>
                    <a:bodyPr/>
                    <a:lstStyle/>
                    <a:p>
                      <a:pPr algn="ctr"/>
                      <a:r>
                        <a:rPr lang="en-US" sz="900" dirty="0">
                          <a:solidFill>
                            <a:schemeClr val="accent6">
                              <a:lumMod val="75000"/>
                            </a:schemeClr>
                          </a:solidFill>
                        </a:rPr>
                        <a:t>0.82</a:t>
                      </a:r>
                    </a:p>
                  </a:txBody>
                  <a:tcPr marT="27432" marB="27432" anchor="ctr">
                    <a:noFill/>
                  </a:tcPr>
                </a:tc>
                <a:tc>
                  <a:txBody>
                    <a:bodyPr/>
                    <a:lstStyle/>
                    <a:p>
                      <a:pPr algn="ctr"/>
                      <a:r>
                        <a:rPr lang="en-US" sz="900" dirty="0">
                          <a:solidFill>
                            <a:schemeClr val="tx1"/>
                          </a:solidFill>
                        </a:rPr>
                        <a:t>0.46</a:t>
                      </a:r>
                    </a:p>
                  </a:txBody>
                  <a:tcPr marT="27432" marB="27432" anchor="ctr">
                    <a:noFill/>
                  </a:tcPr>
                </a:tc>
                <a:tc>
                  <a:txBody>
                    <a:bodyPr/>
                    <a:lstStyle/>
                    <a:p>
                      <a:pPr algn="ctr"/>
                      <a:r>
                        <a:rPr lang="en-US" sz="900" dirty="0"/>
                        <a:t>0.35</a:t>
                      </a:r>
                    </a:p>
                  </a:txBody>
                  <a:tcPr marT="27432" marB="27432" anchor="ctr">
                    <a:noFill/>
                  </a:tcPr>
                </a:tc>
                <a:extLst>
                  <a:ext uri="{0D108BD9-81ED-4DB2-BD59-A6C34878D82A}">
                    <a16:rowId xmlns:a16="http://schemas.microsoft.com/office/drawing/2014/main" val="10002"/>
                  </a:ext>
                </a:extLst>
              </a:tr>
              <a:tr h="0">
                <a:tc>
                  <a:txBody>
                    <a:bodyPr/>
                    <a:lstStyle/>
                    <a:p>
                      <a:r>
                        <a:rPr lang="en-US" sz="900" dirty="0"/>
                        <a:t>MACE + all-cause death</a:t>
                      </a:r>
                    </a:p>
                  </a:txBody>
                  <a:tcPr marT="27432" marB="27432" anchor="ctr">
                    <a:solidFill>
                      <a:srgbClr val="E5ECF4"/>
                    </a:solidFill>
                  </a:tcPr>
                </a:tc>
                <a:tc>
                  <a:txBody>
                    <a:bodyPr/>
                    <a:lstStyle/>
                    <a:p>
                      <a:pPr algn="ctr"/>
                      <a:r>
                        <a:rPr lang="en-US" sz="900" dirty="0">
                          <a:solidFill>
                            <a:schemeClr val="tx1"/>
                          </a:solidFill>
                        </a:rPr>
                        <a:t>0.87</a:t>
                      </a:r>
                    </a:p>
                  </a:txBody>
                  <a:tcPr marT="27432" marB="27432" anchor="ctr">
                    <a:solidFill>
                      <a:srgbClr val="E5ECF4"/>
                    </a:solidFill>
                  </a:tcPr>
                </a:tc>
                <a:tc>
                  <a:txBody>
                    <a:bodyPr/>
                    <a:lstStyle/>
                    <a:p>
                      <a:pPr algn="ctr"/>
                      <a:r>
                        <a:rPr lang="en-US" sz="900" dirty="0">
                          <a:solidFill>
                            <a:schemeClr val="accent6">
                              <a:lumMod val="75000"/>
                            </a:schemeClr>
                          </a:solidFill>
                        </a:rPr>
                        <a:t>0.80</a:t>
                      </a:r>
                    </a:p>
                  </a:txBody>
                  <a:tcPr marT="27432" marB="27432" anchor="ctr">
                    <a:solidFill>
                      <a:srgbClr val="E5ECF4"/>
                    </a:solidFill>
                  </a:tcPr>
                </a:tc>
                <a:tc>
                  <a:txBody>
                    <a:bodyPr/>
                    <a:lstStyle/>
                    <a:p>
                      <a:pPr algn="ctr"/>
                      <a:r>
                        <a:rPr lang="en-US" sz="900" dirty="0">
                          <a:solidFill>
                            <a:schemeClr val="accent6">
                              <a:lumMod val="75000"/>
                            </a:schemeClr>
                          </a:solidFill>
                        </a:rPr>
                        <a:t>0.74</a:t>
                      </a:r>
                    </a:p>
                  </a:txBody>
                  <a:tcPr marT="27432" marB="27432" anchor="ctr">
                    <a:solidFill>
                      <a:srgbClr val="E5ECF4"/>
                    </a:solidFill>
                  </a:tcPr>
                </a:tc>
                <a:tc>
                  <a:txBody>
                    <a:bodyPr/>
                    <a:lstStyle/>
                    <a:p>
                      <a:pPr algn="ctr"/>
                      <a:r>
                        <a:rPr lang="en-US" sz="900" dirty="0"/>
                        <a:t>0.45</a:t>
                      </a:r>
                    </a:p>
                  </a:txBody>
                  <a:tcPr marT="27432" marB="27432" anchor="ctr">
                    <a:solidFill>
                      <a:srgbClr val="E5ECF4"/>
                    </a:solidFill>
                  </a:tcPr>
                </a:tc>
                <a:tc>
                  <a:txBody>
                    <a:bodyPr/>
                    <a:lstStyle/>
                    <a:p>
                      <a:pPr algn="ctr"/>
                      <a:endParaRPr lang="en-US" sz="900" dirty="0"/>
                    </a:p>
                  </a:txBody>
                  <a:tcPr marL="0" marR="0" marT="0" marB="0" anchor="ctr">
                    <a:solidFill>
                      <a:srgbClr val="E5ECF4"/>
                    </a:solidFill>
                  </a:tcPr>
                </a:tc>
                <a:tc>
                  <a:txBody>
                    <a:bodyPr/>
                    <a:lstStyle/>
                    <a:p>
                      <a:pPr algn="ctr"/>
                      <a:r>
                        <a:rPr lang="en-US" sz="900" dirty="0">
                          <a:solidFill>
                            <a:schemeClr val="tx1"/>
                          </a:solidFill>
                        </a:rPr>
                        <a:t>0.77</a:t>
                      </a:r>
                    </a:p>
                  </a:txBody>
                  <a:tcPr marT="27432" marB="27432" anchor="ctr">
                    <a:solidFill>
                      <a:srgbClr val="E5ECF4"/>
                    </a:solidFill>
                  </a:tcPr>
                </a:tc>
                <a:tc>
                  <a:txBody>
                    <a:bodyPr/>
                    <a:lstStyle/>
                    <a:p>
                      <a:pPr algn="ctr"/>
                      <a:r>
                        <a:rPr lang="en-US" sz="900" dirty="0">
                          <a:solidFill>
                            <a:schemeClr val="accent6">
                              <a:lumMod val="75000"/>
                            </a:schemeClr>
                          </a:solidFill>
                        </a:rPr>
                        <a:t>0.84</a:t>
                      </a:r>
                    </a:p>
                  </a:txBody>
                  <a:tcPr marT="27432" marB="27432" anchor="ctr">
                    <a:solidFill>
                      <a:srgbClr val="E5ECF4"/>
                    </a:solidFill>
                  </a:tcPr>
                </a:tc>
                <a:tc>
                  <a:txBody>
                    <a:bodyPr/>
                    <a:lstStyle/>
                    <a:p>
                      <a:pPr algn="ctr"/>
                      <a:r>
                        <a:rPr lang="en-US" sz="900" dirty="0">
                          <a:solidFill>
                            <a:schemeClr val="tx1"/>
                          </a:solidFill>
                        </a:rPr>
                        <a:t>0.76</a:t>
                      </a:r>
                    </a:p>
                  </a:txBody>
                  <a:tcPr marT="27432" marB="27432" anchor="ctr">
                    <a:solidFill>
                      <a:srgbClr val="E5ECF4"/>
                    </a:solidFill>
                  </a:tcPr>
                </a:tc>
                <a:tc>
                  <a:txBody>
                    <a:bodyPr/>
                    <a:lstStyle/>
                    <a:p>
                      <a:pPr algn="ctr"/>
                      <a:r>
                        <a:rPr lang="en-US" sz="900" dirty="0"/>
                        <a:t>0.81</a:t>
                      </a:r>
                    </a:p>
                  </a:txBody>
                  <a:tcPr marT="27432" marB="27432" anchor="ctr">
                    <a:solidFill>
                      <a:srgbClr val="E5ECF4"/>
                    </a:solidFill>
                  </a:tcPr>
                </a:tc>
                <a:extLst>
                  <a:ext uri="{0D108BD9-81ED-4DB2-BD59-A6C34878D82A}">
                    <a16:rowId xmlns:a16="http://schemas.microsoft.com/office/drawing/2014/main" val="275747677"/>
                  </a:ext>
                </a:extLst>
              </a:tr>
              <a:tr h="0">
                <a:tc>
                  <a:txBody>
                    <a:bodyPr/>
                    <a:lstStyle/>
                    <a:p>
                      <a:r>
                        <a:rPr lang="en-US" sz="900" dirty="0"/>
                        <a:t>Coronary revasc.</a:t>
                      </a:r>
                    </a:p>
                  </a:txBody>
                  <a:tcPr marT="27432" marB="27432" anchor="ctr">
                    <a:noFill/>
                  </a:tcPr>
                </a:tc>
                <a:tc>
                  <a:txBody>
                    <a:bodyPr/>
                    <a:lstStyle/>
                    <a:p>
                      <a:pPr algn="ctr"/>
                      <a:r>
                        <a:rPr lang="en-US" sz="900" dirty="0">
                          <a:solidFill>
                            <a:schemeClr val="accent6">
                              <a:lumMod val="75000"/>
                            </a:schemeClr>
                          </a:solidFill>
                        </a:rPr>
                        <a:t>0.75</a:t>
                      </a:r>
                    </a:p>
                  </a:txBody>
                  <a:tcPr marT="27432" marB="27432" anchor="ctr">
                    <a:noFill/>
                  </a:tcPr>
                </a:tc>
                <a:tc>
                  <a:txBody>
                    <a:bodyPr/>
                    <a:lstStyle/>
                    <a:p>
                      <a:pPr algn="ctr"/>
                      <a:r>
                        <a:rPr lang="en-US" sz="900" dirty="0">
                          <a:solidFill>
                            <a:schemeClr val="accent6">
                              <a:lumMod val="75000"/>
                            </a:schemeClr>
                          </a:solidFill>
                        </a:rPr>
                        <a:t>0.77</a:t>
                      </a:r>
                    </a:p>
                  </a:txBody>
                  <a:tcPr marT="27432" marB="27432" anchor="ctr">
                    <a:noFill/>
                  </a:tcPr>
                </a:tc>
                <a:tc>
                  <a:txBody>
                    <a:bodyPr/>
                    <a:lstStyle/>
                    <a:p>
                      <a:pPr algn="ctr"/>
                      <a:r>
                        <a:rPr lang="en-US" sz="900" dirty="0">
                          <a:solidFill>
                            <a:schemeClr val="accent6">
                              <a:lumMod val="75000"/>
                            </a:schemeClr>
                          </a:solidFill>
                        </a:rPr>
                        <a:t>0.78</a:t>
                      </a:r>
                    </a:p>
                  </a:txBody>
                  <a:tcPr marT="27432" marB="27432" anchor="ctr">
                    <a:noFill/>
                  </a:tcPr>
                </a:tc>
                <a:tc>
                  <a:txBody>
                    <a:bodyPr/>
                    <a:lstStyle/>
                    <a:p>
                      <a:pPr algn="ctr"/>
                      <a:r>
                        <a:rPr lang="en-US" sz="900" dirty="0"/>
                        <a:t>0.98</a:t>
                      </a:r>
                    </a:p>
                  </a:txBody>
                  <a:tcPr marT="27432" marB="27432" anchor="ctr">
                    <a:noFill/>
                  </a:tcPr>
                </a:tc>
                <a:tc>
                  <a:txBody>
                    <a:bodyPr/>
                    <a:lstStyle/>
                    <a:p>
                      <a:pPr algn="ctr"/>
                      <a:endParaRPr lang="en-US" sz="900" dirty="0"/>
                    </a:p>
                  </a:txBody>
                  <a:tcPr marL="0" marR="0" marT="0" marB="0" anchor="ctr">
                    <a:noFill/>
                  </a:tcPr>
                </a:tc>
                <a:tc>
                  <a:txBody>
                    <a:bodyPr/>
                    <a:lstStyle/>
                    <a:p>
                      <a:pPr algn="ctr"/>
                      <a:r>
                        <a:rPr lang="en-US" sz="900" dirty="0">
                          <a:solidFill>
                            <a:schemeClr val="tx1"/>
                          </a:solidFill>
                        </a:rPr>
                        <a:t>0.76</a:t>
                      </a:r>
                    </a:p>
                  </a:txBody>
                  <a:tcPr marT="27432" marB="27432" anchor="ctr">
                    <a:noFill/>
                  </a:tcPr>
                </a:tc>
                <a:tc>
                  <a:txBody>
                    <a:bodyPr/>
                    <a:lstStyle/>
                    <a:p>
                      <a:pPr algn="ctr"/>
                      <a:r>
                        <a:rPr lang="en-US" sz="900" dirty="0">
                          <a:solidFill>
                            <a:schemeClr val="accent6">
                              <a:lumMod val="75000"/>
                            </a:schemeClr>
                          </a:solidFill>
                        </a:rPr>
                        <a:t>0.74</a:t>
                      </a:r>
                    </a:p>
                  </a:txBody>
                  <a:tcPr marT="27432" marB="27432" anchor="ctr">
                    <a:noFill/>
                  </a:tcPr>
                </a:tc>
                <a:tc>
                  <a:txBody>
                    <a:bodyPr/>
                    <a:lstStyle/>
                    <a:p>
                      <a:pPr algn="ctr"/>
                      <a:r>
                        <a:rPr lang="en-US" sz="900" dirty="0">
                          <a:solidFill>
                            <a:schemeClr val="tx1"/>
                          </a:solidFill>
                        </a:rPr>
                        <a:t>0.44</a:t>
                      </a:r>
                    </a:p>
                  </a:txBody>
                  <a:tcPr marT="27432" marB="27432" anchor="ctr">
                    <a:noFill/>
                  </a:tcPr>
                </a:tc>
                <a:tc>
                  <a:txBody>
                    <a:bodyPr/>
                    <a:lstStyle/>
                    <a:p>
                      <a:pPr algn="ctr"/>
                      <a:r>
                        <a:rPr lang="en-US" sz="900" dirty="0"/>
                        <a:t>0.67</a:t>
                      </a:r>
                    </a:p>
                  </a:txBody>
                  <a:tcPr marT="27432" marB="27432" anchor="ctr">
                    <a:noFill/>
                  </a:tcPr>
                </a:tc>
                <a:extLst>
                  <a:ext uri="{0D108BD9-81ED-4DB2-BD59-A6C34878D82A}">
                    <a16:rowId xmlns:a16="http://schemas.microsoft.com/office/drawing/2014/main" val="1292432668"/>
                  </a:ext>
                </a:extLst>
              </a:tr>
              <a:tr h="0">
                <a:tc>
                  <a:txBody>
                    <a:bodyPr/>
                    <a:lstStyle/>
                    <a:p>
                      <a:r>
                        <a:rPr lang="en-US" sz="900" dirty="0"/>
                        <a:t>CV death</a:t>
                      </a:r>
                    </a:p>
                  </a:txBody>
                  <a:tcPr marT="27432" marB="27432" anchor="ctr">
                    <a:solidFill>
                      <a:srgbClr val="E5ECF4"/>
                    </a:solidFill>
                  </a:tcPr>
                </a:tc>
                <a:tc>
                  <a:txBody>
                    <a:bodyPr/>
                    <a:lstStyle/>
                    <a:p>
                      <a:pPr algn="ctr"/>
                      <a:r>
                        <a:rPr lang="en-US" sz="900" dirty="0">
                          <a:solidFill>
                            <a:schemeClr val="tx1"/>
                          </a:solidFill>
                        </a:rPr>
                        <a:t>0.98</a:t>
                      </a:r>
                    </a:p>
                  </a:txBody>
                  <a:tcPr marT="27432" marB="27432" anchor="ctr">
                    <a:solidFill>
                      <a:srgbClr val="E5ECF4"/>
                    </a:solidFill>
                  </a:tcPr>
                </a:tc>
                <a:tc>
                  <a:txBody>
                    <a:bodyPr/>
                    <a:lstStyle/>
                    <a:p>
                      <a:pPr algn="ctr"/>
                      <a:r>
                        <a:rPr lang="en-US" sz="900" dirty="0">
                          <a:solidFill>
                            <a:schemeClr val="tx1"/>
                          </a:solidFill>
                        </a:rPr>
                        <a:t>0.87</a:t>
                      </a:r>
                    </a:p>
                  </a:txBody>
                  <a:tcPr marT="27432" marB="27432" anchor="ctr">
                    <a:solidFill>
                      <a:schemeClr val="accent3">
                        <a:lumMod val="20000"/>
                        <a:lumOff val="80000"/>
                      </a:schemeClr>
                    </a:solidFill>
                  </a:tcPr>
                </a:tc>
                <a:tc>
                  <a:txBody>
                    <a:bodyPr/>
                    <a:lstStyle/>
                    <a:p>
                      <a:pPr algn="ctr"/>
                      <a:r>
                        <a:rPr lang="en-US" sz="900" dirty="0">
                          <a:solidFill>
                            <a:schemeClr val="accent6">
                              <a:lumMod val="75000"/>
                            </a:schemeClr>
                          </a:solidFill>
                        </a:rPr>
                        <a:t>0.72</a:t>
                      </a:r>
                    </a:p>
                  </a:txBody>
                  <a:tcPr marT="27432" marB="27432" anchor="ctr">
                    <a:solidFill>
                      <a:srgbClr val="E5ECF4"/>
                    </a:solidFill>
                  </a:tcPr>
                </a:tc>
                <a:tc>
                  <a:txBody>
                    <a:bodyPr/>
                    <a:lstStyle/>
                    <a:p>
                      <a:pPr algn="ctr"/>
                      <a:r>
                        <a:rPr lang="en-US" sz="900" dirty="0"/>
                        <a:t>0.36</a:t>
                      </a:r>
                    </a:p>
                  </a:txBody>
                  <a:tcPr marT="27432" marB="27432" anchor="ctr">
                    <a:solidFill>
                      <a:srgbClr val="E5ECF4"/>
                    </a:solidFill>
                  </a:tcPr>
                </a:tc>
                <a:tc>
                  <a:txBody>
                    <a:bodyPr/>
                    <a:lstStyle/>
                    <a:p>
                      <a:pPr algn="ctr"/>
                      <a:endParaRPr lang="en-US" sz="900" dirty="0"/>
                    </a:p>
                  </a:txBody>
                  <a:tcPr marL="0" marR="0" marT="0" marB="0" anchor="ctr">
                    <a:solidFill>
                      <a:srgbClr val="E5ECF4"/>
                    </a:solidFill>
                  </a:tcPr>
                </a:tc>
                <a:tc>
                  <a:txBody>
                    <a:bodyPr/>
                    <a:lstStyle/>
                    <a:p>
                      <a:pPr algn="ctr"/>
                      <a:r>
                        <a:rPr lang="en-US" sz="900" dirty="0">
                          <a:solidFill>
                            <a:schemeClr val="tx1"/>
                          </a:solidFill>
                        </a:rPr>
                        <a:t>0.94</a:t>
                      </a:r>
                    </a:p>
                  </a:txBody>
                  <a:tcPr marT="27432" marB="27432" anchor="ctr">
                    <a:solidFill>
                      <a:srgbClr val="E5ECF4"/>
                    </a:solidFill>
                  </a:tcPr>
                </a:tc>
                <a:tc>
                  <a:txBody>
                    <a:bodyPr/>
                    <a:lstStyle/>
                    <a:p>
                      <a:pPr algn="ctr"/>
                      <a:r>
                        <a:rPr lang="en-US" sz="900" dirty="0">
                          <a:solidFill>
                            <a:schemeClr val="tx1"/>
                          </a:solidFill>
                        </a:rPr>
                        <a:t>0.90</a:t>
                      </a:r>
                    </a:p>
                  </a:txBody>
                  <a:tcPr marT="27432" marB="27432" anchor="ctr">
                    <a:solidFill>
                      <a:srgbClr val="E5ECF4"/>
                    </a:solidFill>
                  </a:tcPr>
                </a:tc>
                <a:tc>
                  <a:txBody>
                    <a:bodyPr/>
                    <a:lstStyle/>
                    <a:p>
                      <a:pPr algn="ctr"/>
                      <a:r>
                        <a:rPr lang="en-US" sz="900" dirty="0">
                          <a:solidFill>
                            <a:schemeClr val="tx1"/>
                          </a:solidFill>
                        </a:rPr>
                        <a:t>0.86</a:t>
                      </a:r>
                    </a:p>
                  </a:txBody>
                  <a:tcPr marT="27432" marB="27432" anchor="ctr">
                    <a:solidFill>
                      <a:srgbClr val="E5ECF4"/>
                    </a:solidFill>
                  </a:tcPr>
                </a:tc>
                <a:tc>
                  <a:txBody>
                    <a:bodyPr/>
                    <a:lstStyle/>
                    <a:p>
                      <a:pPr algn="ctr"/>
                      <a:r>
                        <a:rPr lang="en-US" sz="900" dirty="0"/>
                        <a:t>0.98</a:t>
                      </a:r>
                    </a:p>
                  </a:txBody>
                  <a:tcPr marT="27432" marB="27432" anchor="ctr">
                    <a:solidFill>
                      <a:srgbClr val="E5ECF4"/>
                    </a:solidFill>
                  </a:tcPr>
                </a:tc>
                <a:extLst>
                  <a:ext uri="{0D108BD9-81ED-4DB2-BD59-A6C34878D82A}">
                    <a16:rowId xmlns:a16="http://schemas.microsoft.com/office/drawing/2014/main" val="99648543"/>
                  </a:ext>
                </a:extLst>
              </a:tr>
              <a:tr h="154352">
                <a:tc>
                  <a:txBody>
                    <a:bodyPr/>
                    <a:lstStyle/>
                    <a:p>
                      <a:r>
                        <a:rPr lang="en-US" sz="900" dirty="0"/>
                        <a:t>Non-fatal MI</a:t>
                      </a:r>
                    </a:p>
                  </a:txBody>
                  <a:tcPr marT="27432" marB="27432" anchor="ctr">
                    <a:noFill/>
                  </a:tcPr>
                </a:tc>
                <a:tc>
                  <a:txBody>
                    <a:bodyPr/>
                    <a:lstStyle/>
                    <a:p>
                      <a:pPr algn="ctr"/>
                      <a:r>
                        <a:rPr lang="en-US" sz="900" dirty="0">
                          <a:solidFill>
                            <a:schemeClr val="accent6">
                              <a:lumMod val="75000"/>
                            </a:schemeClr>
                          </a:solidFill>
                        </a:rPr>
                        <a:t>0.64</a:t>
                      </a:r>
                    </a:p>
                  </a:txBody>
                  <a:tcPr marT="27432" marB="27432" anchor="ctr">
                    <a:noFill/>
                  </a:tcPr>
                </a:tc>
                <a:tc>
                  <a:txBody>
                    <a:bodyPr/>
                    <a:lstStyle/>
                    <a:p>
                      <a:pPr algn="ctr"/>
                      <a:r>
                        <a:rPr lang="en-US" sz="900" dirty="0">
                          <a:solidFill>
                            <a:schemeClr val="accent6">
                              <a:lumMod val="75000"/>
                            </a:schemeClr>
                          </a:solidFill>
                        </a:rPr>
                        <a:t>0.63</a:t>
                      </a:r>
                    </a:p>
                  </a:txBody>
                  <a:tcPr marT="27432" marB="27432" anchor="ctr">
                    <a:noFill/>
                  </a:tcPr>
                </a:tc>
                <a:tc>
                  <a:txBody>
                    <a:bodyPr/>
                    <a:lstStyle/>
                    <a:p>
                      <a:pPr algn="ctr"/>
                      <a:r>
                        <a:rPr lang="en-US" sz="900" dirty="0">
                          <a:solidFill>
                            <a:schemeClr val="tx1"/>
                          </a:solidFill>
                        </a:rPr>
                        <a:t>0.89</a:t>
                      </a:r>
                    </a:p>
                  </a:txBody>
                  <a:tcPr marT="27432" marB="27432" anchor="ctr">
                    <a:noFill/>
                  </a:tcPr>
                </a:tc>
                <a:tc>
                  <a:txBody>
                    <a:bodyPr/>
                    <a:lstStyle/>
                    <a:p>
                      <a:pPr algn="ctr"/>
                      <a:r>
                        <a:rPr lang="en-US" sz="900" dirty="0"/>
                        <a:t>0.16</a:t>
                      </a:r>
                    </a:p>
                  </a:txBody>
                  <a:tcPr marT="27432" marB="27432" anchor="ctr">
                    <a:noFill/>
                  </a:tcPr>
                </a:tc>
                <a:tc>
                  <a:txBody>
                    <a:bodyPr/>
                    <a:lstStyle/>
                    <a:p>
                      <a:pPr algn="ctr"/>
                      <a:endParaRPr lang="en-US" sz="900" dirty="0"/>
                    </a:p>
                  </a:txBody>
                  <a:tcPr marL="0" marR="0" marT="0" marB="0" anchor="ctr">
                    <a:noFill/>
                  </a:tcPr>
                </a:tc>
                <a:tc>
                  <a:txBody>
                    <a:bodyPr/>
                    <a:lstStyle/>
                    <a:p>
                      <a:pPr algn="ctr"/>
                      <a:r>
                        <a:rPr lang="en-US" sz="900" dirty="0">
                          <a:solidFill>
                            <a:schemeClr val="tx1"/>
                          </a:solidFill>
                        </a:rPr>
                        <a:t>0.74</a:t>
                      </a:r>
                    </a:p>
                  </a:txBody>
                  <a:tcPr marT="27432" marB="27432" anchor="ctr">
                    <a:noFill/>
                  </a:tcPr>
                </a:tc>
                <a:tc>
                  <a:txBody>
                    <a:bodyPr/>
                    <a:lstStyle/>
                    <a:p>
                      <a:pPr algn="ctr"/>
                      <a:r>
                        <a:rPr lang="en-US" sz="900" dirty="0">
                          <a:solidFill>
                            <a:schemeClr val="accent6">
                              <a:lumMod val="75000"/>
                            </a:schemeClr>
                          </a:solidFill>
                        </a:rPr>
                        <a:t>0.68</a:t>
                      </a:r>
                    </a:p>
                  </a:txBody>
                  <a:tcPr marT="27432" marB="27432" anchor="ctr">
                    <a:noFill/>
                  </a:tcPr>
                </a:tc>
                <a:tc>
                  <a:txBody>
                    <a:bodyPr/>
                    <a:lstStyle/>
                    <a:p>
                      <a:pPr algn="ctr"/>
                      <a:r>
                        <a:rPr lang="en-US" sz="900" dirty="0">
                          <a:solidFill>
                            <a:schemeClr val="tx1"/>
                          </a:solidFill>
                        </a:rPr>
                        <a:t>0.21</a:t>
                      </a:r>
                    </a:p>
                  </a:txBody>
                  <a:tcPr marT="27432" marB="27432" anchor="ctr">
                    <a:noFill/>
                  </a:tcPr>
                </a:tc>
                <a:tc>
                  <a:txBody>
                    <a:bodyPr/>
                    <a:lstStyle/>
                    <a:p>
                      <a:pPr algn="ctr"/>
                      <a:r>
                        <a:rPr lang="en-US" sz="900" dirty="0"/>
                        <a:t>0.44</a:t>
                      </a:r>
                    </a:p>
                  </a:txBody>
                  <a:tcPr marT="27432" marB="27432" anchor="ctr">
                    <a:noFill/>
                  </a:tcPr>
                </a:tc>
                <a:extLst>
                  <a:ext uri="{0D108BD9-81ED-4DB2-BD59-A6C34878D82A}">
                    <a16:rowId xmlns:a16="http://schemas.microsoft.com/office/drawing/2014/main" val="10003"/>
                  </a:ext>
                </a:extLst>
              </a:tr>
              <a:tr h="154352">
                <a:tc>
                  <a:txBody>
                    <a:bodyPr/>
                    <a:lstStyle/>
                    <a:p>
                      <a:r>
                        <a:rPr lang="en-US" sz="900" dirty="0"/>
                        <a:t>Non-fatal stroke</a:t>
                      </a:r>
                    </a:p>
                  </a:txBody>
                  <a:tcPr marT="27432" marB="27432" anchor="ctr">
                    <a:solidFill>
                      <a:schemeClr val="accent3">
                        <a:lumMod val="20000"/>
                        <a:lumOff val="80000"/>
                      </a:schemeClr>
                    </a:solidFill>
                  </a:tcPr>
                </a:tc>
                <a:tc>
                  <a:txBody>
                    <a:bodyPr/>
                    <a:lstStyle/>
                    <a:p>
                      <a:pPr algn="ctr"/>
                      <a:r>
                        <a:rPr lang="en-US" sz="900" dirty="0">
                          <a:solidFill>
                            <a:schemeClr val="tx1"/>
                          </a:solidFill>
                        </a:rPr>
                        <a:t>1.02</a:t>
                      </a:r>
                    </a:p>
                  </a:txBody>
                  <a:tcPr marT="27432" marB="27432" anchor="ctr">
                    <a:solidFill>
                      <a:schemeClr val="accent3">
                        <a:lumMod val="20000"/>
                        <a:lumOff val="80000"/>
                      </a:schemeClr>
                    </a:solidFill>
                  </a:tcPr>
                </a:tc>
                <a:tc>
                  <a:txBody>
                    <a:bodyPr/>
                    <a:lstStyle/>
                    <a:p>
                      <a:pPr algn="ctr"/>
                      <a:r>
                        <a:rPr lang="en-US" sz="900" dirty="0">
                          <a:solidFill>
                            <a:schemeClr val="tx1"/>
                          </a:solidFill>
                        </a:rPr>
                        <a:t>0.89</a:t>
                      </a:r>
                    </a:p>
                  </a:txBody>
                  <a:tcPr marT="27432" marB="27432" anchor="ctr">
                    <a:solidFill>
                      <a:schemeClr val="accent3">
                        <a:lumMod val="20000"/>
                        <a:lumOff val="80000"/>
                      </a:schemeClr>
                    </a:solidFill>
                  </a:tcPr>
                </a:tc>
                <a:tc>
                  <a:txBody>
                    <a:bodyPr/>
                    <a:lstStyle/>
                    <a:p>
                      <a:pPr algn="ctr"/>
                      <a:r>
                        <a:rPr lang="en-US" sz="900" dirty="0">
                          <a:solidFill>
                            <a:schemeClr val="tx1"/>
                          </a:solidFill>
                        </a:rPr>
                        <a:t>0.87</a:t>
                      </a:r>
                    </a:p>
                  </a:txBody>
                  <a:tcPr marT="27432" marB="27432" anchor="ctr">
                    <a:solidFill>
                      <a:schemeClr val="accent3">
                        <a:lumMod val="20000"/>
                        <a:lumOff val="80000"/>
                      </a:schemeClr>
                    </a:solidFill>
                  </a:tcPr>
                </a:tc>
                <a:tc>
                  <a:txBody>
                    <a:bodyPr/>
                    <a:lstStyle/>
                    <a:p>
                      <a:pPr algn="ctr"/>
                      <a:r>
                        <a:rPr lang="en-US" sz="900" dirty="0"/>
                        <a:t>0.83</a:t>
                      </a:r>
                    </a:p>
                  </a:txBody>
                  <a:tcPr marT="27432" marB="27432" anchor="ctr">
                    <a:lnB w="12700" cap="flat" cmpd="sng" algn="ctr">
                      <a:solidFill>
                        <a:schemeClr val="accent6"/>
                      </a:solidFill>
                      <a:prstDash val="solid"/>
                      <a:round/>
                      <a:headEnd type="none" w="med" len="med"/>
                      <a:tailEnd type="none" w="med" len="med"/>
                    </a:lnB>
                    <a:solidFill>
                      <a:schemeClr val="accent3">
                        <a:lumMod val="20000"/>
                        <a:lumOff val="80000"/>
                      </a:schemeClr>
                    </a:solidFill>
                  </a:tcPr>
                </a:tc>
                <a:tc>
                  <a:txBody>
                    <a:bodyPr/>
                    <a:lstStyle/>
                    <a:p>
                      <a:pPr algn="ctr"/>
                      <a:endParaRPr lang="en-US" sz="900" dirty="0"/>
                    </a:p>
                  </a:txBody>
                  <a:tcPr marL="0" marR="0" marT="0" marB="0" anchor="ctr">
                    <a:solidFill>
                      <a:schemeClr val="accent3">
                        <a:lumMod val="20000"/>
                        <a:lumOff val="80000"/>
                      </a:schemeClr>
                    </a:solidFill>
                  </a:tcPr>
                </a:tc>
                <a:tc>
                  <a:txBody>
                    <a:bodyPr/>
                    <a:lstStyle/>
                    <a:p>
                      <a:pPr algn="ctr"/>
                      <a:r>
                        <a:rPr lang="en-US" sz="900" dirty="0">
                          <a:solidFill>
                            <a:schemeClr val="tx1"/>
                          </a:solidFill>
                        </a:rPr>
                        <a:t>0.91</a:t>
                      </a:r>
                    </a:p>
                  </a:txBody>
                  <a:tcPr marT="27432" marB="27432" anchor="ctr">
                    <a:solidFill>
                      <a:schemeClr val="accent3">
                        <a:lumMod val="20000"/>
                        <a:lumOff val="80000"/>
                      </a:schemeClr>
                    </a:solidFill>
                  </a:tcPr>
                </a:tc>
                <a:tc>
                  <a:txBody>
                    <a:bodyPr/>
                    <a:lstStyle/>
                    <a:p>
                      <a:pPr algn="ctr"/>
                      <a:r>
                        <a:rPr lang="en-US" sz="900" dirty="0">
                          <a:solidFill>
                            <a:schemeClr val="tx1"/>
                          </a:solidFill>
                        </a:rPr>
                        <a:t>1.03</a:t>
                      </a:r>
                    </a:p>
                  </a:txBody>
                  <a:tcPr marT="27432" marB="27432" anchor="ctr">
                    <a:solidFill>
                      <a:schemeClr val="accent3">
                        <a:lumMod val="20000"/>
                        <a:lumOff val="80000"/>
                      </a:schemeClr>
                    </a:solidFill>
                  </a:tcPr>
                </a:tc>
                <a:tc>
                  <a:txBody>
                    <a:bodyPr/>
                    <a:lstStyle/>
                    <a:p>
                      <a:pPr algn="ctr"/>
                      <a:r>
                        <a:rPr lang="en-US" sz="900" dirty="0">
                          <a:solidFill>
                            <a:schemeClr val="tx1"/>
                          </a:solidFill>
                        </a:rPr>
                        <a:t>0.34</a:t>
                      </a:r>
                    </a:p>
                  </a:txBody>
                  <a:tcPr marT="27432" marB="27432" anchor="ctr">
                    <a:solidFill>
                      <a:schemeClr val="accent3">
                        <a:lumMod val="20000"/>
                        <a:lumOff val="80000"/>
                      </a:schemeClr>
                    </a:solidFill>
                  </a:tcPr>
                </a:tc>
                <a:tc>
                  <a:txBody>
                    <a:bodyPr/>
                    <a:lstStyle/>
                    <a:p>
                      <a:pPr algn="ctr"/>
                      <a:r>
                        <a:rPr lang="en-US" sz="900" dirty="0"/>
                        <a:t>0.51</a:t>
                      </a:r>
                    </a:p>
                  </a:txBody>
                  <a:tcPr marT="27432" marB="27432" anchor="ctr">
                    <a:solidFill>
                      <a:schemeClr val="accent3">
                        <a:lumMod val="20000"/>
                        <a:lumOff val="80000"/>
                      </a:schemeClr>
                    </a:solidFill>
                  </a:tcPr>
                </a:tc>
                <a:extLst>
                  <a:ext uri="{0D108BD9-81ED-4DB2-BD59-A6C34878D82A}">
                    <a16:rowId xmlns:a16="http://schemas.microsoft.com/office/drawing/2014/main" val="662583656"/>
                  </a:ext>
                </a:extLst>
              </a:tr>
              <a:tr h="154352">
                <a:tc>
                  <a:txBody>
                    <a:bodyPr/>
                    <a:lstStyle/>
                    <a:p>
                      <a:r>
                        <a:rPr lang="en-US" sz="900" dirty="0"/>
                        <a:t>All-cause death</a:t>
                      </a:r>
                    </a:p>
                  </a:txBody>
                  <a:tcPr marT="27432" marB="27432" anchor="ctr">
                    <a:noFill/>
                  </a:tcPr>
                </a:tc>
                <a:tc>
                  <a:txBody>
                    <a:bodyPr/>
                    <a:lstStyle/>
                    <a:p>
                      <a:pPr algn="ctr"/>
                      <a:r>
                        <a:rPr lang="en-US" sz="900" dirty="0">
                          <a:solidFill>
                            <a:schemeClr val="tx1"/>
                          </a:solidFill>
                        </a:rPr>
                        <a:t>0.99</a:t>
                      </a:r>
                    </a:p>
                  </a:txBody>
                  <a:tcPr marT="27432" marB="27432" anchor="ctr">
                    <a:noFill/>
                  </a:tcPr>
                </a:tc>
                <a:tc>
                  <a:txBody>
                    <a:bodyPr/>
                    <a:lstStyle/>
                    <a:p>
                      <a:pPr algn="ctr"/>
                      <a:r>
                        <a:rPr lang="en-US" sz="900" dirty="0">
                          <a:solidFill>
                            <a:schemeClr val="tx1"/>
                          </a:solidFill>
                        </a:rPr>
                        <a:t>0.88</a:t>
                      </a:r>
                    </a:p>
                  </a:txBody>
                  <a:tcPr marT="27432" marB="27432" anchor="ctr">
                    <a:noFill/>
                  </a:tcPr>
                </a:tc>
                <a:tc>
                  <a:txBody>
                    <a:bodyPr/>
                    <a:lstStyle/>
                    <a:p>
                      <a:pPr algn="ctr"/>
                      <a:r>
                        <a:rPr lang="en-US" sz="900" dirty="0">
                          <a:solidFill>
                            <a:schemeClr val="accent6">
                              <a:lumMod val="75000"/>
                            </a:schemeClr>
                          </a:solidFill>
                        </a:rPr>
                        <a:t>0.64</a:t>
                      </a:r>
                    </a:p>
                  </a:txBody>
                  <a:tcPr marT="27432" marB="27432" anchor="ctr">
                    <a:lnR w="12700" cap="flat" cmpd="sng" algn="ctr">
                      <a:solidFill>
                        <a:schemeClr val="accent6"/>
                      </a:solidFill>
                      <a:prstDash val="solid"/>
                      <a:round/>
                      <a:headEnd type="none" w="med" len="med"/>
                      <a:tailEnd type="none" w="med" len="med"/>
                    </a:lnR>
                    <a:noFill/>
                  </a:tcPr>
                </a:tc>
                <a:tc>
                  <a:txBody>
                    <a:bodyPr/>
                    <a:lstStyle/>
                    <a:p>
                      <a:pPr algn="ctr"/>
                      <a:r>
                        <a:rPr lang="en-US" sz="900" b="1" dirty="0"/>
                        <a:t>0.03</a:t>
                      </a:r>
                    </a:p>
                  </a:txBody>
                  <a:tcPr marT="27432" marB="27432"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pPr algn="ctr"/>
                      <a:endParaRPr lang="en-US" sz="900" dirty="0"/>
                    </a:p>
                  </a:txBody>
                  <a:tcPr marL="0" marR="0" marT="0" marB="0" anchor="ctr">
                    <a:lnL w="12700" cap="flat" cmpd="sng" algn="ctr">
                      <a:solidFill>
                        <a:schemeClr val="accent6"/>
                      </a:solidFill>
                      <a:prstDash val="solid"/>
                      <a:round/>
                      <a:headEnd type="none" w="med" len="med"/>
                      <a:tailEnd type="none" w="med" len="med"/>
                    </a:lnL>
                    <a:noFill/>
                  </a:tcPr>
                </a:tc>
                <a:tc>
                  <a:txBody>
                    <a:bodyPr/>
                    <a:lstStyle/>
                    <a:p>
                      <a:pPr algn="ctr"/>
                      <a:r>
                        <a:rPr lang="en-US" sz="900" dirty="0">
                          <a:solidFill>
                            <a:schemeClr val="tx1"/>
                          </a:solidFill>
                        </a:rPr>
                        <a:t>0.79</a:t>
                      </a:r>
                    </a:p>
                  </a:txBody>
                  <a:tcPr marT="27432" marB="27432" anchor="ctr">
                    <a:noFill/>
                  </a:tcPr>
                </a:tc>
                <a:tc>
                  <a:txBody>
                    <a:bodyPr/>
                    <a:lstStyle/>
                    <a:p>
                      <a:pPr algn="ctr"/>
                      <a:r>
                        <a:rPr lang="en-US" sz="900" dirty="0">
                          <a:solidFill>
                            <a:schemeClr val="tx1"/>
                          </a:solidFill>
                        </a:rPr>
                        <a:t>0.88</a:t>
                      </a:r>
                    </a:p>
                  </a:txBody>
                  <a:tcPr marT="27432" marB="27432" anchor="ctr">
                    <a:noFill/>
                  </a:tcPr>
                </a:tc>
                <a:tc>
                  <a:txBody>
                    <a:bodyPr/>
                    <a:lstStyle/>
                    <a:p>
                      <a:pPr algn="ctr"/>
                      <a:r>
                        <a:rPr lang="en-US" sz="900" dirty="0">
                          <a:solidFill>
                            <a:schemeClr val="tx1"/>
                          </a:solidFill>
                        </a:rPr>
                        <a:t>1.10</a:t>
                      </a:r>
                    </a:p>
                  </a:txBody>
                  <a:tcPr marT="27432" marB="27432" anchor="ctr">
                    <a:noFill/>
                  </a:tcPr>
                </a:tc>
                <a:tc>
                  <a:txBody>
                    <a:bodyPr/>
                    <a:lstStyle/>
                    <a:p>
                      <a:pPr algn="ctr"/>
                      <a:r>
                        <a:rPr lang="en-US" sz="900" dirty="0"/>
                        <a:t>0.71</a:t>
                      </a:r>
                    </a:p>
                  </a:txBody>
                  <a:tcPr marT="27432" marB="27432" anchor="ctr">
                    <a:noFill/>
                  </a:tcPr>
                </a:tc>
                <a:extLst>
                  <a:ext uri="{0D108BD9-81ED-4DB2-BD59-A6C34878D82A}">
                    <a16:rowId xmlns:a16="http://schemas.microsoft.com/office/drawing/2014/main" val="1616270178"/>
                  </a:ext>
                </a:extLst>
              </a:tr>
              <a:tr h="154352">
                <a:tc>
                  <a:txBody>
                    <a:bodyPr/>
                    <a:lstStyle/>
                    <a:p>
                      <a:r>
                        <a:rPr lang="en-US" sz="900" dirty="0"/>
                        <a:t>HF composite</a:t>
                      </a:r>
                    </a:p>
                  </a:txBody>
                  <a:tcPr marT="27432" marB="27432" anchor="ctr">
                    <a:solidFill>
                      <a:schemeClr val="accent3">
                        <a:lumMod val="20000"/>
                        <a:lumOff val="80000"/>
                      </a:schemeClr>
                    </a:solidFill>
                  </a:tcPr>
                </a:tc>
                <a:tc>
                  <a:txBody>
                    <a:bodyPr/>
                    <a:lstStyle/>
                    <a:p>
                      <a:pPr algn="ctr"/>
                      <a:r>
                        <a:rPr lang="en-US" sz="900" dirty="0">
                          <a:solidFill>
                            <a:schemeClr val="tx1"/>
                          </a:solidFill>
                        </a:rPr>
                        <a:t>0.90</a:t>
                      </a:r>
                    </a:p>
                  </a:txBody>
                  <a:tcPr marT="27432" marB="27432" anchor="ctr">
                    <a:solidFill>
                      <a:schemeClr val="accent3">
                        <a:lumMod val="20000"/>
                        <a:lumOff val="80000"/>
                      </a:schemeClr>
                    </a:solidFill>
                  </a:tcPr>
                </a:tc>
                <a:tc>
                  <a:txBody>
                    <a:bodyPr/>
                    <a:lstStyle/>
                    <a:p>
                      <a:pPr algn="ctr"/>
                      <a:r>
                        <a:rPr lang="en-US" sz="900" dirty="0">
                          <a:solidFill>
                            <a:schemeClr val="tx1"/>
                          </a:solidFill>
                        </a:rPr>
                        <a:t>0.83</a:t>
                      </a:r>
                    </a:p>
                  </a:txBody>
                  <a:tcPr marT="27432" marB="27432" anchor="ctr">
                    <a:solidFill>
                      <a:schemeClr val="accent3">
                        <a:lumMod val="20000"/>
                        <a:lumOff val="80000"/>
                      </a:schemeClr>
                    </a:solidFill>
                  </a:tcPr>
                </a:tc>
                <a:tc>
                  <a:txBody>
                    <a:bodyPr/>
                    <a:lstStyle/>
                    <a:p>
                      <a:pPr algn="ctr"/>
                      <a:r>
                        <a:rPr lang="en-US" sz="900" dirty="0">
                          <a:solidFill>
                            <a:schemeClr val="accent6">
                              <a:lumMod val="75000"/>
                            </a:schemeClr>
                          </a:solidFill>
                        </a:rPr>
                        <a:t>0.75</a:t>
                      </a:r>
                    </a:p>
                  </a:txBody>
                  <a:tcPr marT="27432" marB="27432" anchor="ctr">
                    <a:solidFill>
                      <a:schemeClr val="accent3">
                        <a:lumMod val="20000"/>
                        <a:lumOff val="80000"/>
                      </a:schemeClr>
                    </a:solidFill>
                  </a:tcPr>
                </a:tc>
                <a:tc>
                  <a:txBody>
                    <a:bodyPr/>
                    <a:lstStyle/>
                    <a:p>
                      <a:pPr algn="ctr"/>
                      <a:r>
                        <a:rPr lang="en-US" sz="900" dirty="0"/>
                        <a:t>0.65</a:t>
                      </a:r>
                    </a:p>
                  </a:txBody>
                  <a:tcPr marT="27432" marB="27432" anchor="ctr">
                    <a:lnT w="12700" cap="flat" cmpd="sng" algn="ctr">
                      <a:solidFill>
                        <a:schemeClr val="accent6"/>
                      </a:solidFill>
                      <a:prstDash val="solid"/>
                      <a:round/>
                      <a:headEnd type="none" w="med" len="med"/>
                      <a:tailEnd type="none" w="med" len="med"/>
                    </a:lnT>
                    <a:solidFill>
                      <a:schemeClr val="accent3">
                        <a:lumMod val="20000"/>
                        <a:lumOff val="80000"/>
                      </a:schemeClr>
                    </a:solidFill>
                  </a:tcPr>
                </a:tc>
                <a:tc>
                  <a:txBody>
                    <a:bodyPr/>
                    <a:lstStyle/>
                    <a:p>
                      <a:pPr algn="ctr"/>
                      <a:endParaRPr lang="en-US" sz="900" dirty="0"/>
                    </a:p>
                  </a:txBody>
                  <a:tcPr marL="0" marR="0" marT="0" marB="0" anchor="ctr">
                    <a:solidFill>
                      <a:schemeClr val="accent3">
                        <a:lumMod val="20000"/>
                        <a:lumOff val="80000"/>
                      </a:schemeClr>
                    </a:solidFill>
                  </a:tcPr>
                </a:tc>
                <a:tc>
                  <a:txBody>
                    <a:bodyPr/>
                    <a:lstStyle/>
                    <a:p>
                      <a:pPr algn="ctr"/>
                      <a:r>
                        <a:rPr lang="en-US" sz="900" dirty="0">
                          <a:solidFill>
                            <a:schemeClr val="tx1"/>
                          </a:solidFill>
                        </a:rPr>
                        <a:t>1.02</a:t>
                      </a:r>
                    </a:p>
                  </a:txBody>
                  <a:tcPr marT="27432" marB="27432" anchor="ctr">
                    <a:solidFill>
                      <a:schemeClr val="accent3">
                        <a:lumMod val="20000"/>
                        <a:lumOff val="80000"/>
                      </a:schemeClr>
                    </a:solidFill>
                  </a:tcPr>
                </a:tc>
                <a:tc>
                  <a:txBody>
                    <a:bodyPr/>
                    <a:lstStyle/>
                    <a:p>
                      <a:pPr algn="ctr"/>
                      <a:r>
                        <a:rPr lang="en-US" sz="900" dirty="0">
                          <a:solidFill>
                            <a:schemeClr val="tx1"/>
                          </a:solidFill>
                        </a:rPr>
                        <a:t>0.88</a:t>
                      </a:r>
                    </a:p>
                  </a:txBody>
                  <a:tcPr marT="27432" marB="27432" anchor="ctr">
                    <a:solidFill>
                      <a:schemeClr val="accent3">
                        <a:lumMod val="20000"/>
                        <a:lumOff val="80000"/>
                      </a:schemeClr>
                    </a:solidFill>
                  </a:tcPr>
                </a:tc>
                <a:tc>
                  <a:txBody>
                    <a:bodyPr/>
                    <a:lstStyle/>
                    <a:p>
                      <a:pPr algn="ctr"/>
                      <a:r>
                        <a:rPr lang="en-US" sz="900" dirty="0">
                          <a:solidFill>
                            <a:schemeClr val="tx1"/>
                          </a:solidFill>
                        </a:rPr>
                        <a:t>0.84</a:t>
                      </a:r>
                    </a:p>
                  </a:txBody>
                  <a:tcPr marT="27432" marB="27432" anchor="ctr">
                    <a:solidFill>
                      <a:schemeClr val="accent3">
                        <a:lumMod val="20000"/>
                        <a:lumOff val="80000"/>
                      </a:schemeClr>
                    </a:solidFill>
                  </a:tcPr>
                </a:tc>
                <a:tc>
                  <a:txBody>
                    <a:bodyPr/>
                    <a:lstStyle/>
                    <a:p>
                      <a:pPr algn="ctr"/>
                      <a:r>
                        <a:rPr lang="en-US" sz="900" dirty="0"/>
                        <a:t>0.84</a:t>
                      </a:r>
                    </a:p>
                  </a:txBody>
                  <a:tcPr marT="27432" marB="27432" anchor="ctr">
                    <a:solidFill>
                      <a:schemeClr val="accent3">
                        <a:lumMod val="20000"/>
                        <a:lumOff val="80000"/>
                      </a:schemeClr>
                    </a:solidFill>
                  </a:tcPr>
                </a:tc>
                <a:extLst>
                  <a:ext uri="{0D108BD9-81ED-4DB2-BD59-A6C34878D82A}">
                    <a16:rowId xmlns:a16="http://schemas.microsoft.com/office/drawing/2014/main" val="463168472"/>
                  </a:ext>
                </a:extLst>
              </a:tr>
              <a:tr h="154352">
                <a:tc>
                  <a:txBody>
                    <a:bodyPr/>
                    <a:lstStyle/>
                    <a:p>
                      <a:r>
                        <a:rPr lang="en-US" sz="900" dirty="0"/>
                        <a:t>HFH or urgent HF visit</a:t>
                      </a:r>
                    </a:p>
                  </a:txBody>
                  <a:tcPr marT="27432" marB="27432" anchor="ctr">
                    <a:lnB w="12700" cap="flat" cmpd="sng" algn="ctr">
                      <a:solidFill>
                        <a:schemeClr val="accent3"/>
                      </a:solidFill>
                      <a:prstDash val="solid"/>
                      <a:round/>
                      <a:headEnd type="none" w="med" len="med"/>
                      <a:tailEnd type="none" w="med" len="med"/>
                    </a:lnB>
                    <a:noFill/>
                  </a:tcPr>
                </a:tc>
                <a:tc>
                  <a:txBody>
                    <a:bodyPr/>
                    <a:lstStyle/>
                    <a:p>
                      <a:pPr algn="ctr"/>
                      <a:r>
                        <a:rPr lang="en-US" sz="900" dirty="0">
                          <a:solidFill>
                            <a:schemeClr val="tx1"/>
                          </a:solidFill>
                        </a:rPr>
                        <a:t>0.80</a:t>
                      </a:r>
                    </a:p>
                  </a:txBody>
                  <a:tcPr marT="27432" marB="27432" anchor="ctr">
                    <a:lnB w="12700" cap="flat" cmpd="sng" algn="ctr">
                      <a:solidFill>
                        <a:schemeClr val="accent3"/>
                      </a:solidFill>
                      <a:prstDash val="solid"/>
                      <a:round/>
                      <a:headEnd type="none" w="med" len="med"/>
                      <a:tailEnd type="none" w="med" len="med"/>
                    </a:lnB>
                    <a:noFill/>
                  </a:tcPr>
                </a:tc>
                <a:tc>
                  <a:txBody>
                    <a:bodyPr/>
                    <a:lstStyle/>
                    <a:p>
                      <a:pPr algn="ctr"/>
                      <a:r>
                        <a:rPr lang="en-US" sz="900" dirty="0">
                          <a:solidFill>
                            <a:schemeClr val="tx1"/>
                          </a:solidFill>
                        </a:rPr>
                        <a:t>0.80</a:t>
                      </a:r>
                    </a:p>
                  </a:txBody>
                  <a:tcPr marT="27432" marB="27432" anchor="ctr">
                    <a:lnB w="12700" cap="flat" cmpd="sng" algn="ctr">
                      <a:solidFill>
                        <a:schemeClr val="accent3"/>
                      </a:solidFill>
                      <a:prstDash val="solid"/>
                      <a:round/>
                      <a:headEnd type="none" w="med" len="med"/>
                      <a:tailEnd type="none" w="med" len="med"/>
                    </a:lnB>
                    <a:noFill/>
                  </a:tcPr>
                </a:tc>
                <a:tc>
                  <a:txBody>
                    <a:bodyPr/>
                    <a:lstStyle/>
                    <a:p>
                      <a:pPr algn="ctr"/>
                      <a:r>
                        <a:rPr lang="en-US" sz="900" dirty="0">
                          <a:solidFill>
                            <a:schemeClr val="tx1"/>
                          </a:solidFill>
                        </a:rPr>
                        <a:t>0.78</a:t>
                      </a:r>
                    </a:p>
                  </a:txBody>
                  <a:tcPr marT="27432" marB="27432" anchor="ctr">
                    <a:lnB w="12700" cap="flat" cmpd="sng" algn="ctr">
                      <a:solidFill>
                        <a:schemeClr val="accent3"/>
                      </a:solidFill>
                      <a:prstDash val="solid"/>
                      <a:round/>
                      <a:headEnd type="none" w="med" len="med"/>
                      <a:tailEnd type="none" w="med" len="med"/>
                    </a:lnB>
                    <a:noFill/>
                  </a:tcPr>
                </a:tc>
                <a:tc>
                  <a:txBody>
                    <a:bodyPr/>
                    <a:lstStyle/>
                    <a:p>
                      <a:pPr algn="ctr"/>
                      <a:r>
                        <a:rPr lang="en-US" sz="900" dirty="0"/>
                        <a:t>1.00</a:t>
                      </a:r>
                    </a:p>
                  </a:txBody>
                  <a:tcPr marT="27432" marB="27432" anchor="ctr">
                    <a:lnB w="12700" cap="flat" cmpd="sng" algn="ctr">
                      <a:solidFill>
                        <a:schemeClr val="accent3"/>
                      </a:solidFill>
                      <a:prstDash val="solid"/>
                      <a:round/>
                      <a:headEnd type="none" w="med" len="med"/>
                      <a:tailEnd type="none" w="med" len="med"/>
                    </a:lnB>
                    <a:noFill/>
                  </a:tcPr>
                </a:tc>
                <a:tc>
                  <a:txBody>
                    <a:bodyPr/>
                    <a:lstStyle/>
                    <a:p>
                      <a:pPr algn="ctr"/>
                      <a:endParaRPr lang="en-US" sz="900" dirty="0"/>
                    </a:p>
                  </a:txBody>
                  <a:tcPr marL="0" marR="0" marT="0" marB="0" anchor="ctr">
                    <a:lnB w="12700" cap="flat" cmpd="sng" algn="ctr">
                      <a:solidFill>
                        <a:schemeClr val="accent3"/>
                      </a:solidFill>
                      <a:prstDash val="solid"/>
                      <a:round/>
                      <a:headEnd type="none" w="med" len="med"/>
                      <a:tailEnd type="none" w="med" len="med"/>
                    </a:lnB>
                    <a:noFill/>
                  </a:tcPr>
                </a:tc>
                <a:tc>
                  <a:txBody>
                    <a:bodyPr/>
                    <a:lstStyle/>
                    <a:p>
                      <a:pPr algn="ctr"/>
                      <a:r>
                        <a:rPr lang="en-US" sz="900" dirty="0">
                          <a:solidFill>
                            <a:schemeClr val="tx1"/>
                          </a:solidFill>
                        </a:rPr>
                        <a:t>1.14</a:t>
                      </a:r>
                    </a:p>
                  </a:txBody>
                  <a:tcPr marT="27432" marB="27432" anchor="ctr">
                    <a:lnB w="12700" cap="flat" cmpd="sng" algn="ctr">
                      <a:solidFill>
                        <a:schemeClr val="accent3"/>
                      </a:solidFill>
                      <a:prstDash val="solid"/>
                      <a:round/>
                      <a:headEnd type="none" w="med" len="med"/>
                      <a:tailEnd type="none" w="med" len="med"/>
                    </a:lnB>
                    <a:noFill/>
                  </a:tcPr>
                </a:tc>
                <a:tc>
                  <a:txBody>
                    <a:bodyPr/>
                    <a:lstStyle/>
                    <a:p>
                      <a:pPr algn="ctr"/>
                      <a:r>
                        <a:rPr lang="en-US" sz="900" dirty="0">
                          <a:solidFill>
                            <a:schemeClr val="tx1"/>
                          </a:solidFill>
                        </a:rPr>
                        <a:t>0.83</a:t>
                      </a:r>
                    </a:p>
                  </a:txBody>
                  <a:tcPr marT="27432" marB="27432" anchor="ctr">
                    <a:lnB w="12700" cap="flat" cmpd="sng" algn="ctr">
                      <a:solidFill>
                        <a:schemeClr val="accent3"/>
                      </a:solidFill>
                      <a:prstDash val="solid"/>
                      <a:round/>
                      <a:headEnd type="none" w="med" len="med"/>
                      <a:tailEnd type="none" w="med" len="med"/>
                    </a:lnB>
                    <a:noFill/>
                  </a:tcPr>
                </a:tc>
                <a:tc>
                  <a:txBody>
                    <a:bodyPr/>
                    <a:lstStyle/>
                    <a:p>
                      <a:pPr algn="ctr"/>
                      <a:r>
                        <a:rPr lang="en-US" sz="900" dirty="0">
                          <a:solidFill>
                            <a:schemeClr val="tx1"/>
                          </a:solidFill>
                        </a:rPr>
                        <a:t>1.04</a:t>
                      </a:r>
                    </a:p>
                  </a:txBody>
                  <a:tcPr marT="27432" marB="27432" anchor="ctr">
                    <a:lnB w="12700" cap="flat" cmpd="sng" algn="ctr">
                      <a:solidFill>
                        <a:schemeClr val="accent3"/>
                      </a:solidFill>
                      <a:prstDash val="solid"/>
                      <a:round/>
                      <a:headEnd type="none" w="med" len="med"/>
                      <a:tailEnd type="none" w="med" len="med"/>
                    </a:lnB>
                    <a:noFill/>
                  </a:tcPr>
                </a:tc>
                <a:tc>
                  <a:txBody>
                    <a:bodyPr/>
                    <a:lstStyle/>
                    <a:p>
                      <a:pPr algn="ctr"/>
                      <a:r>
                        <a:rPr lang="en-US" sz="900" dirty="0"/>
                        <a:t>0.52</a:t>
                      </a:r>
                    </a:p>
                  </a:txBody>
                  <a:tcPr marT="27432" marB="27432" anchor="ctr">
                    <a:lnB w="12700" cap="flat" cmpd="sng" algn="ctr">
                      <a:solidFill>
                        <a:schemeClr val="accent3"/>
                      </a:solidFill>
                      <a:prstDash val="solid"/>
                      <a:round/>
                      <a:headEnd type="none" w="med" len="med"/>
                      <a:tailEnd type="none" w="med" len="med"/>
                    </a:lnB>
                    <a:noFill/>
                  </a:tcPr>
                </a:tc>
                <a:extLst>
                  <a:ext uri="{0D108BD9-81ED-4DB2-BD59-A6C34878D82A}">
                    <a16:rowId xmlns:a16="http://schemas.microsoft.com/office/drawing/2014/main" val="3835911894"/>
                  </a:ext>
                </a:extLst>
              </a:tr>
              <a:tr h="154352">
                <a:tc gridSpan="10">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*Time-to-first event, **Time-to-occurrence after 20 weeks; expanded MACE = CV death, non-fatal MI, non-fatal stroke, coronary revascularization, or hospitalization for unstable angina; HF composite = HF hospitalization (HFH), urgent HF visit, or CV death; </a:t>
                      </a:r>
                      <a:r>
                        <a:rPr lang="en-US" sz="800" dirty="0">
                          <a:solidFill>
                            <a:schemeClr val="accent6">
                              <a:lumMod val="75000"/>
                            </a:schemeClr>
                          </a:solidFill>
                        </a:rPr>
                        <a:t>Orange text = HR 95% CI does not cross 1.0</a:t>
                      </a:r>
                      <a:endParaRPr lang="en-US" sz="800" dirty="0">
                        <a:solidFill>
                          <a:schemeClr val="bg2"/>
                        </a:solidFill>
                      </a:endParaRPr>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sz="1000" dirty="0"/>
                    </a:p>
                  </a:txBody>
                  <a:tcPr marT="27432" marB="27432">
                    <a:lnT w="635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9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sz="800" dirty="0"/>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sz="800" dirty="0"/>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983658322"/>
                  </a:ext>
                </a:extLst>
              </a:tr>
            </a:tbl>
          </a:graphicData>
        </a:graphic>
      </p:graphicFrame>
    </p:spTree>
    <p:extLst>
      <p:ext uri="{BB962C8B-B14F-4D97-AF65-F5344CB8AC3E}">
        <p14:creationId xmlns:p14="http://schemas.microsoft.com/office/powerpoint/2010/main" val="1596420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72D6AD16-175D-489F-BE05-D09863BF96F2}"/>
              </a:ext>
            </a:extLst>
          </p:cNvPr>
          <p:cNvGraphicFramePr>
            <a:graphicFrameLocks noGrp="1"/>
          </p:cNvGraphicFramePr>
          <p:nvPr>
            <p:extLst>
              <p:ext uri="{D42A27DB-BD31-4B8C-83A1-F6EECF244321}">
                <p14:modId xmlns:p14="http://schemas.microsoft.com/office/powerpoint/2010/main" val="1457408462"/>
              </p:ext>
            </p:extLst>
          </p:nvPr>
        </p:nvGraphicFramePr>
        <p:xfrm>
          <a:off x="372535" y="914400"/>
          <a:ext cx="11430000" cy="5345927"/>
        </p:xfrm>
        <a:graphic>
          <a:graphicData uri="http://schemas.openxmlformats.org/drawingml/2006/table">
            <a:tbl>
              <a:tblPr firstRow="1" bandRow="1">
                <a:tableStyleId>{5C22544A-7EE6-4342-B048-85BDC9FD1C3A}</a:tableStyleId>
              </a:tblPr>
              <a:tblGrid>
                <a:gridCol w="5701694">
                  <a:extLst>
                    <a:ext uri="{9D8B030D-6E8A-4147-A177-3AD203B41FA5}">
                      <a16:colId xmlns:a16="http://schemas.microsoft.com/office/drawing/2014/main" val="20000"/>
                    </a:ext>
                  </a:extLst>
                </a:gridCol>
                <a:gridCol w="5728306">
                  <a:extLst>
                    <a:ext uri="{9D8B030D-6E8A-4147-A177-3AD203B41FA5}">
                      <a16:colId xmlns:a16="http://schemas.microsoft.com/office/drawing/2014/main" val="1229989169"/>
                    </a:ext>
                  </a:extLst>
                </a:gridCol>
              </a:tblGrid>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Results, continued</a:t>
                      </a:r>
                      <a:r>
                        <a:rPr lang="en-US" sz="1000" b="0" dirty="0">
                          <a:solidFill>
                            <a:schemeClr val="tx1"/>
                          </a:solidFill>
                        </a:rPr>
                        <a:t>:</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US"/>
                    </a:p>
                  </a:txBody>
                  <a:tcPr/>
                </a:tc>
                <a:extLst>
                  <a:ext uri="{0D108BD9-81ED-4DB2-BD59-A6C34878D82A}">
                    <a16:rowId xmlns:a16="http://schemas.microsoft.com/office/drawing/2014/main" val="10001"/>
                  </a:ext>
                </a:extLst>
              </a:tr>
              <a:tr h="2194560">
                <a:tc>
                  <a:txBody>
                    <a:bodyPr/>
                    <a:lstStyle/>
                    <a:p>
                      <a:pPr marL="0" indent="0">
                        <a:spcBef>
                          <a:spcPts val="600"/>
                        </a:spcBef>
                        <a:buFont typeface="Arial" panose="020B0604020202020204" pitchFamily="34" charset="0"/>
                        <a:buNone/>
                      </a:pPr>
                      <a:r>
                        <a:rPr lang="en-US" sz="1000" b="1" i="1" dirty="0"/>
                        <a:t>Semaglutide and CV Effects by Heart Failure Status (J. Plutzky)</a:t>
                      </a:r>
                    </a:p>
                    <a:p>
                      <a:pPr marL="171450" indent="-171450">
                        <a:spcBef>
                          <a:spcPts val="400"/>
                        </a:spcBef>
                        <a:buFont typeface="Arial" panose="020B0604020202020204" pitchFamily="34" charset="0"/>
                        <a:buChar char="•"/>
                      </a:pPr>
                      <a:r>
                        <a:rPr lang="en-US" sz="1000" dirty="0"/>
                        <a:t>Semaglutide significantly reduced MACE (</a:t>
                      </a:r>
                      <a:r>
                        <a:rPr lang="en-US" sz="1000" b="1" dirty="0"/>
                        <a:t>primary endpoint</a:t>
                      </a:r>
                      <a:r>
                        <a:rPr lang="en-US" sz="1000" b="0" dirty="0"/>
                        <a:t>) irrespective</a:t>
                      </a:r>
                      <a:r>
                        <a:rPr lang="en-US" sz="1000" dirty="0"/>
                        <a:t> of HF status (P</a:t>
                      </a:r>
                      <a:r>
                        <a:rPr lang="en-US" sz="1000" baseline="-25000" dirty="0"/>
                        <a:t>int</a:t>
                      </a:r>
                      <a:r>
                        <a:rPr lang="en-US" sz="1000" baseline="0" dirty="0"/>
                        <a:t> 0.193) or HF subtype (P</a:t>
                      </a:r>
                      <a:r>
                        <a:rPr lang="en-US" sz="1000" baseline="-25000" dirty="0"/>
                        <a:t>int</a:t>
                      </a:r>
                      <a:r>
                        <a:rPr lang="en-US" sz="1000" baseline="0" dirty="0"/>
                        <a:t> 0.815), (see table).</a:t>
                      </a:r>
                    </a:p>
                    <a:p>
                      <a:pPr marL="365760" indent="-171450">
                        <a:spcBef>
                          <a:spcPts val="200"/>
                        </a:spcBef>
                        <a:buFont typeface="Arial" panose="020B0604020202020204" pitchFamily="34" charset="0"/>
                        <a:buChar char="•"/>
                      </a:pPr>
                      <a:r>
                        <a:rPr lang="en-US" sz="1000" baseline="0" dirty="0"/>
                        <a:t>Subgroup analyses in all HF patients and by HFrEF/pEF subtype suggest consistent effects of semaglutide on MACE by sex, age, BMI, A1c, and NYHA class.</a:t>
                      </a:r>
                      <a:endParaRPr lang="en-US" sz="1000" dirty="0"/>
                    </a:p>
                    <a:p>
                      <a:pPr marL="171450" indent="-171450">
                        <a:spcBef>
                          <a:spcPts val="400"/>
                        </a:spcBef>
                        <a:buFont typeface="Arial" panose="020B0604020202020204" pitchFamily="34" charset="0"/>
                        <a:buChar char="•"/>
                      </a:pPr>
                      <a:r>
                        <a:rPr lang="en-US" sz="1000" dirty="0"/>
                        <a:t>Significant reductions in a HF composite endpoint (HR 0.82) and all-cause death (HR 0.81) with semaglutide were also consistent irrespective of HF status or subtype (P</a:t>
                      </a:r>
                      <a:r>
                        <a:rPr lang="en-US" sz="1000" baseline="-25000" dirty="0"/>
                        <a:t>int</a:t>
                      </a:r>
                      <a:r>
                        <a:rPr lang="en-US" sz="1000" baseline="0" dirty="0"/>
                        <a:t> 0.560–0.980).</a:t>
                      </a:r>
                      <a:endParaRPr lang="en-US" sz="1000" dirty="0"/>
                    </a:p>
                    <a:p>
                      <a:pPr marL="171450" indent="-171450">
                        <a:spcBef>
                          <a:spcPts val="400"/>
                        </a:spcBef>
                        <a:buFont typeface="Arial" panose="020B0604020202020204" pitchFamily="34" charset="0"/>
                        <a:buChar char="•"/>
                      </a:pPr>
                      <a:r>
                        <a:rPr lang="en-US" sz="1000" dirty="0"/>
                        <a:t>Serious AE rates were generally similar or lower with semaglutide vs. placebo regardless of assessment by HF status (HF/no HF) or subtype (HFrEF/pEF):</a:t>
                      </a:r>
                    </a:p>
                    <a:p>
                      <a:pPr marL="365760" indent="-171450">
                        <a:spcBef>
                          <a:spcPts val="200"/>
                        </a:spcBef>
                        <a:buFont typeface="Arial" panose="020B0604020202020204" pitchFamily="34" charset="0"/>
                        <a:buChar char="•"/>
                      </a:pPr>
                      <a:r>
                        <a:rPr lang="en-US" sz="1000" dirty="0"/>
                        <a:t>Total events (32–44% vs. 35–48%), cardiac (10–21% vs. 11–27%), vascular (2–4% vs. 3–4%), GI (4% vs. 4%), renal/urinary (2% vs. 2–5%), hepatobiliary (1–2% vs. 1%), and AEs leading to permanent discontinuation (13–17% vs. 8–10%).</a:t>
                      </a:r>
                      <a:endParaRPr lang="en-US" sz="1000" b="0" dirty="0"/>
                    </a:p>
                  </a:txBody>
                  <a:tcPr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1000" dirty="0"/>
                    </a:p>
                  </a:txBody>
                  <a:tcPr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92350044"/>
                  </a:ext>
                </a:extLst>
              </a:tr>
              <a:tr h="2054087">
                <a:tc gridSpan="2">
                  <a:txBody>
                    <a:bodyPr/>
                    <a:lstStyle/>
                    <a:p>
                      <a:pPr marL="0" indent="0">
                        <a:spcBef>
                          <a:spcPts val="600"/>
                        </a:spcBef>
                        <a:buFont typeface="Arial" panose="020B0604020202020204" pitchFamily="34" charset="0"/>
                        <a:buNone/>
                      </a:pPr>
                      <a:r>
                        <a:rPr lang="en-US" sz="1000" b="1" i="1" dirty="0"/>
                        <a:t>Semaglutide and CV Effects by Inflammatory Markers (hsCRP; J. Plutzky)</a:t>
                      </a:r>
                    </a:p>
                    <a:p>
                      <a:pPr marL="171450" indent="-171450">
                        <a:spcBef>
                          <a:spcPts val="600"/>
                        </a:spcBef>
                        <a:buFont typeface="Arial" panose="020B0604020202020204" pitchFamily="34" charset="0"/>
                        <a:buChar char="•"/>
                      </a:pPr>
                      <a:r>
                        <a:rPr lang="en-US" sz="1000" dirty="0"/>
                        <a:t>Median hsCRP was similar between semaglutide vs. placebo at baseline (1.87 vs. 1.80mg/L) and significantly reduced by 38% (95% CI -39.6, -35.9) with semaglutide at 104 weeks.</a:t>
                      </a:r>
                      <a:endParaRPr lang="en-US" sz="1000" b="0" dirty="0"/>
                    </a:p>
                    <a:p>
                      <a:pPr marL="357188" indent="-177800">
                        <a:spcBef>
                          <a:spcPts val="300"/>
                        </a:spcBef>
                        <a:buFont typeface="Arial" panose="020B0604020202020204" pitchFamily="34" charset="0"/>
                        <a:buChar char="•"/>
                      </a:pPr>
                      <a:r>
                        <a:rPr lang="en-US" sz="1000" b="0" dirty="0"/>
                        <a:t>Ratio to baseline hsCRP reduced with semaglutide in all patient subgroups by sex, baseline hsCRP, LDL-C, CV eligibility criteria, statin use, BMI, A1c, and UACR (estimated treatment ratio [ETR] 0.56–0.65); reduction was significantly greater in females vs. males (ETR 0.56 vs. 0.65, P</a:t>
                      </a:r>
                      <a:r>
                        <a:rPr lang="en-US" sz="1000" b="0" baseline="-25000" dirty="0"/>
                        <a:t>int</a:t>
                      </a:r>
                      <a:r>
                        <a:rPr lang="en-US" sz="1000" b="0" i="0" baseline="0" dirty="0"/>
                        <a:t>&lt;0.0001).</a:t>
                      </a:r>
                    </a:p>
                    <a:p>
                      <a:pPr marL="171450" indent="-171450">
                        <a:spcBef>
                          <a:spcPts val="600"/>
                        </a:spcBef>
                        <a:buFont typeface="Arial" panose="020B0604020202020204" pitchFamily="34" charset="0"/>
                        <a:buChar char="•"/>
                      </a:pPr>
                      <a:r>
                        <a:rPr lang="en-US" sz="1000" b="0" dirty="0"/>
                        <a:t>Higher baseline hsCRP values were associated with increased risk of MACE (including CV and all-cause death), which was reduced with semaglutide across all hsCRP subgroups by clinical cutpoints or tertiles of &lt;2mg/L, 2 to &lt;10mg/L, and ≥10mg/L (exact data not provided).</a:t>
                      </a:r>
                    </a:p>
                    <a:p>
                      <a:pPr marL="171450" indent="-171450">
                        <a:spcBef>
                          <a:spcPts val="600"/>
                        </a:spcBef>
                        <a:buFont typeface="Arial" panose="020B0604020202020204" pitchFamily="34" charset="0"/>
                        <a:buChar char="•"/>
                      </a:pPr>
                      <a:r>
                        <a:rPr lang="en-US" sz="1000" b="0" dirty="0"/>
                        <a:t>Greater weight loss was associated with larger hsCRP reductions at week 104 in both treatment arms, but hsCRP reductions were greater with semaglutide vs. placebo in all weight loss quartiles.</a:t>
                      </a:r>
                    </a:p>
                    <a:p>
                      <a:pPr marL="357188" indent="-177800">
                        <a:spcBef>
                          <a:spcPts val="300"/>
                        </a:spcBef>
                        <a:buFont typeface="Arial" panose="020B0604020202020204" pitchFamily="34" charset="0"/>
                        <a:buChar char="•"/>
                      </a:pPr>
                      <a:r>
                        <a:rPr lang="en-US" sz="1000" b="0" dirty="0"/>
                        <a:t>hsCRP estimated treatment ratio (95% CI) by change in body weight: &lt;5% = 0.81 (0.78, 0.85), 5 to &lt;10% = 0.71 (0.66, 0.77), 10 to &lt;15% = 0.59 (0.53, 0.66), ≥15% = 0.59 (0.49, 0.70).</a:t>
                      </a:r>
                    </a:p>
                    <a:p>
                      <a:pPr marL="171450" indent="-171450">
                        <a:spcBef>
                          <a:spcPts val="600"/>
                        </a:spcBef>
                        <a:buFont typeface="Arial" panose="020B0604020202020204" pitchFamily="34" charset="0"/>
                        <a:buChar char="•"/>
                      </a:pPr>
                      <a:r>
                        <a:rPr lang="en-US" sz="1000" b="0" dirty="0"/>
                        <a:t>Semaglutide significantly reduced the ratio to baseline hsCRP in patients with and without weight loss (body weight </a:t>
                      </a:r>
                      <a:r>
                        <a:rPr lang="el-GR" sz="1000" b="0" dirty="0"/>
                        <a:t>Δ</a:t>
                      </a:r>
                      <a:r>
                        <a:rPr lang="en-US" sz="1000" b="0" dirty="0"/>
                        <a:t> ≥2% vs. &lt;2%): </a:t>
                      </a:r>
                      <a:r>
                        <a:rPr lang="en-US" sz="1000" b="0" dirty="0">
                          <a:solidFill>
                            <a:schemeClr val="tx1"/>
                          </a:solidFill>
                        </a:rPr>
                        <a:t>ETR 0.60 </a:t>
                      </a:r>
                      <a:r>
                        <a:rPr lang="en-US" sz="1000" b="0" dirty="0"/>
                        <a:t>vs. 0.85, P</a:t>
                      </a:r>
                      <a:r>
                        <a:rPr lang="en-US" sz="1000" b="0" baseline="-25000" dirty="0"/>
                        <a:t>int</a:t>
                      </a:r>
                      <a:r>
                        <a:rPr lang="en-US" sz="1000" b="0" baseline="0" dirty="0"/>
                        <a:t>&lt;0.0001.</a:t>
                      </a:r>
                      <a:endParaRPr lang="en-US" sz="1000" b="0" dirty="0"/>
                    </a:p>
                    <a:p>
                      <a:pPr marL="357188" marR="0" lvl="0" indent="-177800" algn="l" defTabSz="914400" rtl="0" eaLnBrk="1" fontAlgn="auto" latinLnBrk="0" hangingPunct="1">
                        <a:lnSpc>
                          <a:spcPct val="100000"/>
                        </a:lnSpc>
                        <a:spcBef>
                          <a:spcPts val="300"/>
                        </a:spcBef>
                        <a:spcAft>
                          <a:spcPts val="0"/>
                        </a:spcAft>
                        <a:buClrTx/>
                        <a:buSzTx/>
                        <a:buFont typeface="Arial" panose="020B0604020202020204" pitchFamily="34" charset="0"/>
                        <a:buChar char="•"/>
                        <a:tabLst/>
                        <a:defRPr/>
                      </a:pPr>
                      <a:r>
                        <a:rPr lang="en-US" sz="1000" b="0" i="0" dirty="0"/>
                        <a:t>In all patients, reductions in hsCRP with semaglutide evident as early as weeks 4 and 8 (ratio to baseline hsCRP -12% and -20%), prior to major weight loss (-2% and -3% at weeks 4 and 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sz="1100" dirty="0"/>
                    </a:p>
                  </a:txBody>
                  <a:tcPr>
                    <a:solidFill>
                      <a:schemeClr val="accent6">
                        <a:lumMod val="40000"/>
                        <a:lumOff val="60000"/>
                      </a:schemeClr>
                    </a:solidFill>
                  </a:tcPr>
                </a:tc>
                <a:extLst>
                  <a:ext uri="{0D108BD9-81ED-4DB2-BD59-A6C34878D82A}">
                    <a16:rowId xmlns:a16="http://schemas.microsoft.com/office/drawing/2014/main" val="1601392873"/>
                  </a:ext>
                </a:extLst>
              </a:tr>
              <a:tr h="277823">
                <a:tc gridSpan="2">
                  <a:txBody>
                    <a:bodyPr/>
                    <a:lstStyle/>
                    <a:p>
                      <a:r>
                        <a:rPr lang="en-US" sz="1000" b="1" dirty="0"/>
                        <a:t>CVrg Implications</a:t>
                      </a:r>
                      <a:r>
                        <a:rPr lang="en-US" sz="1000" b="0" dirty="0"/>
                        <a:t>: Based on the primary results from SELECT, t</a:t>
                      </a:r>
                      <a:r>
                        <a:rPr lang="en-US" sz="1000" kern="1200" dirty="0">
                          <a:solidFill>
                            <a:schemeClr val="tx1"/>
                          </a:solidFill>
                          <a:effectLst/>
                          <a:latin typeface="+mn-lt"/>
                          <a:ea typeface="+mn-ea"/>
                          <a:cs typeface="+mn-cs"/>
                        </a:rPr>
                        <a:t>he US FDA approved a label extension for semaglutide to reduce risk of MACE including CV death, non-fatal MI, and non-fatal stroke in </a:t>
                      </a:r>
                      <a:r>
                        <a:rPr lang="en-US" sz="1000" kern="1200" dirty="0">
                          <a:solidFill>
                            <a:schemeClr val="tx1"/>
                          </a:solidFill>
                          <a:effectLst/>
                          <a:latin typeface="+mn-lt"/>
                          <a:ea typeface="+mn-ea"/>
                          <a:cs typeface="+mn-cs"/>
                          <a:hlinkClick r:id="rId2"/>
                        </a:rPr>
                        <a:t>March 2024</a:t>
                      </a:r>
                      <a:r>
                        <a:rPr lang="en-US" sz="1000" kern="1200" dirty="0">
                          <a:solidFill>
                            <a:schemeClr val="tx1"/>
                          </a:solidFill>
                          <a:effectLst/>
                          <a:latin typeface="+mn-lt"/>
                          <a:ea typeface="+mn-ea"/>
                          <a:cs typeface="+mn-cs"/>
                        </a:rPr>
                        <a:t> (EU decision </a:t>
                      </a:r>
                      <a:r>
                        <a:rPr lang="en-US" sz="1000" kern="1200" dirty="0">
                          <a:solidFill>
                            <a:schemeClr val="tx1"/>
                          </a:solidFill>
                          <a:effectLst/>
                          <a:latin typeface="+mn-lt"/>
                          <a:ea typeface="+mn-ea"/>
                          <a:cs typeface="+mn-cs"/>
                          <a:hlinkClick r:id="rId3"/>
                        </a:rPr>
                        <a:t>expected</a:t>
                      </a:r>
                      <a:r>
                        <a:rPr lang="en-US" sz="1000" kern="1200" dirty="0">
                          <a:solidFill>
                            <a:schemeClr val="tx1"/>
                          </a:solidFill>
                          <a:effectLst/>
                          <a:latin typeface="+mn-lt"/>
                          <a:ea typeface="+mn-ea"/>
                          <a:cs typeface="+mn-cs"/>
                        </a:rPr>
                        <a:t> in 2H 2024), making it the first anti-obesity drug indicated for prevention of CV events in non-diabetic patients with overweight/obesity and established CVD. While the results from these subanalyses at ADA 2024 are not included in the expanded labeling for semaglutide, they could increase the already extremely high demand for this therapy along with providing insight into the potential mechanisms underlying the CV benefits of semaglutide in </a:t>
                      </a:r>
                      <a:r>
                        <a:rPr lang="en-US" sz="1000" b="0" dirty="0">
                          <a:solidFill>
                            <a:schemeClr val="tx1"/>
                          </a:solidFill>
                        </a:rPr>
                        <a:t>overweight/obese patients without T2D, which the evidence continues to suggest are due at least in part to effects that are independent from weight loss and glucose lowering.</a:t>
                      </a:r>
                      <a:endParaRPr lang="en-US" sz="1000" b="0" dirty="0"/>
                    </a:p>
                  </a:txBody>
                  <a:tcPr>
                    <a:lnT w="12700" cmpd="sng">
                      <a:noFill/>
                    </a:lnT>
                    <a:solidFill>
                      <a:srgbClr val="FEF4EC"/>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3" name="Title 2"/>
          <p:cNvSpPr>
            <a:spLocks noGrp="1"/>
          </p:cNvSpPr>
          <p:nvPr>
            <p:ph type="ctrTitle"/>
          </p:nvPr>
        </p:nvSpPr>
        <p:spPr/>
        <p:txBody>
          <a:bodyPr/>
          <a:lstStyle/>
          <a:p>
            <a:r>
              <a:rPr lang="en-US" dirty="0"/>
              <a:t>SELECT (3 of 3)</a:t>
            </a:r>
          </a:p>
        </p:txBody>
      </p:sp>
      <p:graphicFrame>
        <p:nvGraphicFramePr>
          <p:cNvPr id="4" name="Table 3">
            <a:extLst>
              <a:ext uri="{FF2B5EF4-FFF2-40B4-BE49-F238E27FC236}">
                <a16:creationId xmlns:a16="http://schemas.microsoft.com/office/drawing/2014/main" id="{BB5E3C94-7B58-A6E0-8C03-843E05C98EBD}"/>
              </a:ext>
            </a:extLst>
          </p:cNvPr>
          <p:cNvGraphicFramePr>
            <a:graphicFrameLocks noGrp="1"/>
          </p:cNvGraphicFramePr>
          <p:nvPr/>
        </p:nvGraphicFramePr>
        <p:xfrm>
          <a:off x="6198348" y="1382784"/>
          <a:ext cx="5604187" cy="1685544"/>
        </p:xfrm>
        <a:graphic>
          <a:graphicData uri="http://schemas.openxmlformats.org/drawingml/2006/table">
            <a:tbl>
              <a:tblPr firstRow="1" bandRow="1">
                <a:tableStyleId>{C083E6E3-FA7D-4D7B-A595-EF9225AFEA82}</a:tableStyleId>
              </a:tblPr>
              <a:tblGrid>
                <a:gridCol w="1487837">
                  <a:extLst>
                    <a:ext uri="{9D8B030D-6E8A-4147-A177-3AD203B41FA5}">
                      <a16:colId xmlns:a16="http://schemas.microsoft.com/office/drawing/2014/main" val="20000"/>
                    </a:ext>
                  </a:extLst>
                </a:gridCol>
                <a:gridCol w="768096">
                  <a:extLst>
                    <a:ext uri="{9D8B030D-6E8A-4147-A177-3AD203B41FA5}">
                      <a16:colId xmlns:a16="http://schemas.microsoft.com/office/drawing/2014/main" val="20001"/>
                    </a:ext>
                  </a:extLst>
                </a:gridCol>
                <a:gridCol w="768096">
                  <a:extLst>
                    <a:ext uri="{9D8B030D-6E8A-4147-A177-3AD203B41FA5}">
                      <a16:colId xmlns:a16="http://schemas.microsoft.com/office/drawing/2014/main" val="20002"/>
                    </a:ext>
                  </a:extLst>
                </a:gridCol>
                <a:gridCol w="475488">
                  <a:extLst>
                    <a:ext uri="{9D8B030D-6E8A-4147-A177-3AD203B41FA5}">
                      <a16:colId xmlns:a16="http://schemas.microsoft.com/office/drawing/2014/main" val="345123393"/>
                    </a:ext>
                  </a:extLst>
                </a:gridCol>
                <a:gridCol w="92990">
                  <a:extLst>
                    <a:ext uri="{9D8B030D-6E8A-4147-A177-3AD203B41FA5}">
                      <a16:colId xmlns:a16="http://schemas.microsoft.com/office/drawing/2014/main" val="918178343"/>
                    </a:ext>
                  </a:extLst>
                </a:gridCol>
                <a:gridCol w="768096">
                  <a:extLst>
                    <a:ext uri="{9D8B030D-6E8A-4147-A177-3AD203B41FA5}">
                      <a16:colId xmlns:a16="http://schemas.microsoft.com/office/drawing/2014/main" val="20004"/>
                    </a:ext>
                  </a:extLst>
                </a:gridCol>
                <a:gridCol w="768096">
                  <a:extLst>
                    <a:ext uri="{9D8B030D-6E8A-4147-A177-3AD203B41FA5}">
                      <a16:colId xmlns:a16="http://schemas.microsoft.com/office/drawing/2014/main" val="2233890447"/>
                    </a:ext>
                  </a:extLst>
                </a:gridCol>
                <a:gridCol w="475488">
                  <a:extLst>
                    <a:ext uri="{9D8B030D-6E8A-4147-A177-3AD203B41FA5}">
                      <a16:colId xmlns:a16="http://schemas.microsoft.com/office/drawing/2014/main" val="4274972691"/>
                    </a:ext>
                  </a:extLst>
                </a:gridCol>
              </a:tblGrid>
              <a:tr h="0">
                <a:tc rowSpan="2">
                  <a:txBody>
                    <a:bodyPr/>
                    <a:lstStyle/>
                    <a:p>
                      <a:r>
                        <a:rPr lang="en-US" sz="900" b="1" dirty="0"/>
                        <a:t>Semaglutide 2.4mg vs. placebo, HR (95% CI)</a:t>
                      </a:r>
                    </a:p>
                  </a:txBody>
                  <a:tcPr marT="27432" marB="27432" anchor="ctr"/>
                </a:tc>
                <a:tc gridSpan="3">
                  <a:txBody>
                    <a:bodyPr/>
                    <a:lstStyle/>
                    <a:p>
                      <a:pPr algn="ctr"/>
                      <a:r>
                        <a:rPr lang="en-US" sz="900" b="1" dirty="0"/>
                        <a:t>HF status</a:t>
                      </a:r>
                    </a:p>
                  </a:txBody>
                  <a:tcPr marT="27432" marB="27432" anchor="ctr">
                    <a:lnB w="12700" cap="flat" cmpd="sng" algn="ctr">
                      <a:solidFill>
                        <a:schemeClr val="accent3"/>
                      </a:solidFill>
                      <a:prstDash val="solid"/>
                      <a:round/>
                      <a:headEnd type="none" w="med" len="med"/>
                      <a:tailEnd type="none" w="med" len="med"/>
                    </a:lnB>
                  </a:tcPr>
                </a:tc>
                <a:tc hMerge="1">
                  <a:txBody>
                    <a:bodyPr/>
                    <a:lstStyle/>
                    <a:p>
                      <a:pPr algn="ctr"/>
                      <a:endParaRPr lang="en-US" sz="1000" dirty="0"/>
                    </a:p>
                  </a:txBody>
                  <a:tcPr marT="27432" marB="27432">
                    <a:lnB w="12700" cap="flat" cmpd="sng" algn="ctr">
                      <a:noFill/>
                      <a:prstDash val="solid"/>
                      <a:round/>
                      <a:headEnd type="none" w="med" len="med"/>
                      <a:tailEnd type="none" w="med" len="med"/>
                    </a:lnB>
                  </a:tcPr>
                </a:tc>
                <a:tc hMerge="1">
                  <a:txBody>
                    <a:bodyPr/>
                    <a:lstStyle/>
                    <a:p>
                      <a:pPr algn="ctr"/>
                      <a:endParaRPr lang="en-US" sz="900" b="1" dirty="0"/>
                    </a:p>
                  </a:txBody>
                  <a:tcPr marT="27432" marB="27432" anchor="ctr">
                    <a:lnB w="12700" cap="flat" cmpd="sng" algn="ctr">
                      <a:solidFill>
                        <a:schemeClr val="accent3"/>
                      </a:solidFill>
                      <a:prstDash val="solid"/>
                      <a:round/>
                      <a:headEnd type="none" w="med" len="med"/>
                      <a:tailEnd type="none" w="med" len="med"/>
                    </a:lnB>
                  </a:tcPr>
                </a:tc>
                <a:tc>
                  <a:txBody>
                    <a:bodyPr/>
                    <a:lstStyle/>
                    <a:p>
                      <a:pPr algn="ctr"/>
                      <a:endParaRPr lang="en-US" sz="900" b="1" dirty="0"/>
                    </a:p>
                  </a:txBody>
                  <a:tcPr marL="0" marR="0" marT="0" marB="0" anchor="ctr">
                    <a:lnB w="12700" cmpd="sng">
                      <a:noFill/>
                    </a:lnB>
                  </a:tcPr>
                </a:tc>
                <a:tc gridSpan="3">
                  <a:txBody>
                    <a:bodyPr/>
                    <a:lstStyle/>
                    <a:p>
                      <a:pPr algn="ctr"/>
                      <a:r>
                        <a:rPr lang="en-US" sz="900" b="1" dirty="0"/>
                        <a:t>HF subtype</a:t>
                      </a:r>
                    </a:p>
                  </a:txBody>
                  <a:tcPr marT="27432" marB="27432" anchor="ctr">
                    <a:lnB w="12700" cap="flat" cmpd="sng" algn="ctr">
                      <a:solidFill>
                        <a:schemeClr val="accent3"/>
                      </a:solidFill>
                      <a:prstDash val="solid"/>
                      <a:round/>
                      <a:headEnd type="none" w="med" len="med"/>
                      <a:tailEnd type="none" w="med" len="med"/>
                    </a:lnB>
                  </a:tcPr>
                </a:tc>
                <a:tc hMerge="1">
                  <a:txBody>
                    <a:bodyPr/>
                    <a:lstStyle/>
                    <a:p>
                      <a:pPr algn="ctr"/>
                      <a:endParaRPr lang="en-US" sz="1000" dirty="0"/>
                    </a:p>
                  </a:txBody>
                  <a:tcPr marT="27432" marB="27432">
                    <a:lnB w="12700" cap="flat" cmpd="sng" algn="ctr">
                      <a:noFill/>
                      <a:prstDash val="solid"/>
                      <a:round/>
                      <a:headEnd type="none" w="med" len="med"/>
                      <a:tailEnd type="none" w="med" len="med"/>
                    </a:lnB>
                  </a:tcPr>
                </a:tc>
                <a:tc hMerge="1">
                  <a:txBody>
                    <a:bodyPr/>
                    <a:lstStyle/>
                    <a:p>
                      <a:pPr algn="ctr"/>
                      <a:endParaRPr lang="en-US" sz="900" b="1" dirty="0"/>
                    </a:p>
                  </a:txBody>
                  <a:tcPr marT="27432" marB="27432" anchor="ctr">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428820243"/>
                  </a:ext>
                </a:extLst>
              </a:tr>
              <a:tr h="0">
                <a:tc vMerge="1">
                  <a:txBody>
                    <a:bodyPr/>
                    <a:lstStyle/>
                    <a:p>
                      <a:endParaRPr lang="en-US" sz="1000" b="1" dirty="0"/>
                    </a:p>
                  </a:txBody>
                  <a:tcPr marT="27432" marB="27432">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ctr"/>
                      <a:r>
                        <a:rPr lang="en-US" sz="900" b="1" dirty="0"/>
                        <a:t>Yes</a:t>
                      </a:r>
                    </a:p>
                    <a:p>
                      <a:pPr algn="ctr"/>
                      <a:r>
                        <a:rPr lang="en-US" sz="900" b="1" dirty="0"/>
                        <a:t>(N=4,286)</a:t>
                      </a:r>
                    </a:p>
                  </a:txBody>
                  <a:tcPr marT="27432" marB="27432" anchor="ctr">
                    <a:lnL w="12700" cmpd="sng">
                      <a:noFill/>
                    </a:lnL>
                    <a:lnR>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t>No</a:t>
                      </a:r>
                    </a:p>
                    <a:p>
                      <a:pPr algn="ctr"/>
                      <a:r>
                        <a:rPr lang="en-US" sz="900" b="1" dirty="0"/>
                        <a:t>(N=13,314)</a:t>
                      </a:r>
                    </a:p>
                  </a:txBody>
                  <a:tcPr marT="27432" marB="27432" anchor="ctr">
                    <a:lnL>
                      <a:noFill/>
                    </a:lnL>
                    <a:lnR>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t>P</a:t>
                      </a:r>
                      <a:r>
                        <a:rPr lang="en-US" sz="900" b="1" baseline="-25000" dirty="0"/>
                        <a:t>int</a:t>
                      </a:r>
                      <a:endParaRPr lang="en-US" sz="900" b="1" dirty="0"/>
                    </a:p>
                  </a:txBody>
                  <a:tcPr marT="27432" marB="27432" anchor="ctr">
                    <a:lnL>
                      <a:noFill/>
                    </a:lnL>
                    <a:lnR>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900" b="1" dirty="0"/>
                    </a:p>
                  </a:txBody>
                  <a:tcPr marL="0" marR="0" marT="0" marB="0" anchor="ctr">
                    <a:lnL>
                      <a:noFill/>
                    </a:lnL>
                    <a:lnR>
                      <a:noFill/>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t>HFrEF</a:t>
                      </a:r>
                    </a:p>
                    <a:p>
                      <a:pPr algn="ctr"/>
                      <a:r>
                        <a:rPr lang="en-US" sz="900" b="1" dirty="0"/>
                        <a:t>(N=1,347)</a:t>
                      </a:r>
                    </a:p>
                  </a:txBody>
                  <a:tcPr marT="27432" marB="27432" anchor="ctr">
                    <a:lnL>
                      <a:noFill/>
                    </a:lnL>
                    <a:lnR>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t>HFpEF</a:t>
                      </a:r>
                    </a:p>
                    <a:p>
                      <a:pPr algn="ctr"/>
                      <a:r>
                        <a:rPr lang="en-US" sz="900" b="1" dirty="0"/>
                        <a:t>(N=2,273)</a:t>
                      </a:r>
                    </a:p>
                  </a:txBody>
                  <a:tcPr marT="27432" marB="27432" anchor="ctr">
                    <a:lnL>
                      <a:noFill/>
                    </a:lnL>
                    <a:lnR>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t>P</a:t>
                      </a:r>
                      <a:r>
                        <a:rPr lang="en-US" sz="900" b="1" baseline="-25000" dirty="0"/>
                        <a:t>int</a:t>
                      </a:r>
                      <a:endParaRPr lang="en-US" sz="900" b="1" dirty="0"/>
                    </a:p>
                  </a:txBody>
                  <a:tcPr marT="27432" marB="27432" anchor="ctr">
                    <a:lnL>
                      <a:noFill/>
                    </a:lnL>
                    <a:lnR>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en-US" sz="900" dirty="0"/>
                        <a:t>MACE</a:t>
                      </a:r>
                    </a:p>
                  </a:txBody>
                  <a:tcPr marT="27432" marB="27432" anchor="ctr">
                    <a:solidFill>
                      <a:srgbClr val="E5ECF4"/>
                    </a:solidFill>
                  </a:tcPr>
                </a:tc>
                <a:tc>
                  <a:txBody>
                    <a:bodyPr/>
                    <a:lstStyle/>
                    <a:p>
                      <a:pPr algn="ctr"/>
                      <a:r>
                        <a:rPr lang="en-US" sz="900" dirty="0"/>
                        <a:t>0.72</a:t>
                      </a:r>
                    </a:p>
                    <a:p>
                      <a:pPr algn="ctr"/>
                      <a:r>
                        <a:rPr lang="en-US" sz="900" dirty="0"/>
                        <a:t>(0.60, 0.87)</a:t>
                      </a:r>
                    </a:p>
                  </a:txBody>
                  <a:tcPr marT="27432" marB="27432" anchor="ctr">
                    <a:lnT w="12700" cap="flat" cmpd="sng" algn="ctr">
                      <a:solidFill>
                        <a:schemeClr val="accent3"/>
                      </a:solidFill>
                      <a:prstDash val="solid"/>
                      <a:round/>
                      <a:headEnd type="none" w="med" len="med"/>
                      <a:tailEnd type="none" w="med" len="med"/>
                    </a:lnT>
                    <a:solidFill>
                      <a:srgbClr val="E5ECF4"/>
                    </a:solidFill>
                  </a:tcPr>
                </a:tc>
                <a:tc>
                  <a:txBody>
                    <a:bodyPr/>
                    <a:lstStyle/>
                    <a:p>
                      <a:pPr algn="ctr"/>
                      <a:r>
                        <a:rPr lang="en-US" sz="900" dirty="0"/>
                        <a:t>0.84</a:t>
                      </a:r>
                    </a:p>
                    <a:p>
                      <a:pPr algn="ctr"/>
                      <a:r>
                        <a:rPr lang="en-US" sz="900" dirty="0"/>
                        <a:t>(0.74, 0.97)</a:t>
                      </a:r>
                    </a:p>
                  </a:txBody>
                  <a:tcPr marT="27432" marB="27432" anchor="ctr">
                    <a:lnT w="12700" cap="flat" cmpd="sng" algn="ctr">
                      <a:solidFill>
                        <a:schemeClr val="accent3"/>
                      </a:solidFill>
                      <a:prstDash val="solid"/>
                      <a:round/>
                      <a:headEnd type="none" w="med" len="med"/>
                      <a:tailEnd type="none" w="med" len="med"/>
                    </a:lnT>
                    <a:solidFill>
                      <a:srgbClr val="E5ECF4"/>
                    </a:solidFill>
                  </a:tcPr>
                </a:tc>
                <a:tc>
                  <a:txBody>
                    <a:bodyPr/>
                    <a:lstStyle/>
                    <a:p>
                      <a:pPr algn="ctr"/>
                      <a:r>
                        <a:rPr lang="en-US" sz="900" dirty="0"/>
                        <a:t>0.193</a:t>
                      </a:r>
                    </a:p>
                  </a:txBody>
                  <a:tcPr marT="27432" marB="27432" anchor="ctr">
                    <a:lnT w="12700" cap="flat" cmpd="sng" algn="ctr">
                      <a:solidFill>
                        <a:schemeClr val="accent3"/>
                      </a:solidFill>
                      <a:prstDash val="solid"/>
                      <a:round/>
                      <a:headEnd type="none" w="med" len="med"/>
                      <a:tailEnd type="none" w="med" len="med"/>
                    </a:lnT>
                    <a:solidFill>
                      <a:srgbClr val="E5ECF4"/>
                    </a:solidFill>
                  </a:tcPr>
                </a:tc>
                <a:tc>
                  <a:txBody>
                    <a:bodyPr/>
                    <a:lstStyle/>
                    <a:p>
                      <a:pPr algn="ctr"/>
                      <a:endParaRPr lang="en-US" sz="900" dirty="0"/>
                    </a:p>
                  </a:txBody>
                  <a:tcPr marL="0" marR="0" marT="0" marB="0" anchor="ctr">
                    <a:lnT w="12700" cap="flat" cmpd="sng" algn="ctr">
                      <a:solidFill>
                        <a:schemeClr val="accent3"/>
                      </a:solidFill>
                      <a:prstDash val="solid"/>
                      <a:round/>
                      <a:headEnd type="none" w="med" len="med"/>
                      <a:tailEnd type="none" w="med" len="med"/>
                    </a:lnT>
                    <a:solidFill>
                      <a:srgbClr val="E5ECF4"/>
                    </a:solidFill>
                  </a:tcPr>
                </a:tc>
                <a:tc>
                  <a:txBody>
                    <a:bodyPr/>
                    <a:lstStyle/>
                    <a:p>
                      <a:pPr algn="ctr"/>
                      <a:r>
                        <a:rPr lang="en-US" sz="900" dirty="0"/>
                        <a:t>0.65</a:t>
                      </a:r>
                    </a:p>
                    <a:p>
                      <a:pPr algn="ctr"/>
                      <a:r>
                        <a:rPr lang="en-US" sz="900" dirty="0"/>
                        <a:t>(0.49, 0.87)</a:t>
                      </a:r>
                    </a:p>
                  </a:txBody>
                  <a:tcPr marT="27432" marB="27432" anchor="ctr">
                    <a:lnT w="12700" cap="flat" cmpd="sng" algn="ctr">
                      <a:solidFill>
                        <a:schemeClr val="accent3"/>
                      </a:solidFill>
                      <a:prstDash val="solid"/>
                      <a:round/>
                      <a:headEnd type="none" w="med" len="med"/>
                      <a:tailEnd type="none" w="med" len="med"/>
                    </a:lnT>
                    <a:solidFill>
                      <a:srgbClr val="E5ECF4"/>
                    </a:solidFill>
                  </a:tcPr>
                </a:tc>
                <a:tc>
                  <a:txBody>
                    <a:bodyPr/>
                    <a:lstStyle/>
                    <a:p>
                      <a:pPr algn="ctr"/>
                      <a:r>
                        <a:rPr lang="en-US" sz="900" dirty="0"/>
                        <a:t>0.69</a:t>
                      </a:r>
                    </a:p>
                    <a:p>
                      <a:pPr algn="ctr"/>
                      <a:r>
                        <a:rPr lang="en-US" sz="900" dirty="0"/>
                        <a:t>(0.51, 0.91)</a:t>
                      </a:r>
                    </a:p>
                  </a:txBody>
                  <a:tcPr marT="27432" marB="27432" anchor="ctr">
                    <a:lnT w="12700" cap="flat" cmpd="sng" algn="ctr">
                      <a:solidFill>
                        <a:schemeClr val="accent3"/>
                      </a:solidFill>
                      <a:prstDash val="solid"/>
                      <a:round/>
                      <a:headEnd type="none" w="med" len="med"/>
                      <a:tailEnd type="none" w="med" len="med"/>
                    </a:lnT>
                    <a:solidFill>
                      <a:srgbClr val="E5ECF4"/>
                    </a:solidFill>
                  </a:tcPr>
                </a:tc>
                <a:tc>
                  <a:txBody>
                    <a:bodyPr/>
                    <a:lstStyle/>
                    <a:p>
                      <a:pPr algn="ctr"/>
                      <a:r>
                        <a:rPr lang="en-US" sz="900" dirty="0"/>
                        <a:t>0.815</a:t>
                      </a:r>
                    </a:p>
                  </a:txBody>
                  <a:tcPr marT="27432" marB="27432" anchor="ctr">
                    <a:lnT w="12700" cap="flat" cmpd="sng" algn="ctr">
                      <a:solidFill>
                        <a:schemeClr val="accent3"/>
                      </a:solidFill>
                      <a:prstDash val="solid"/>
                      <a:round/>
                      <a:headEnd type="none" w="med" len="med"/>
                      <a:tailEnd type="none" w="med" len="med"/>
                    </a:lnT>
                    <a:solidFill>
                      <a:srgbClr val="E5ECF4"/>
                    </a:solidFill>
                  </a:tcPr>
                </a:tc>
                <a:extLst>
                  <a:ext uri="{0D108BD9-81ED-4DB2-BD59-A6C34878D82A}">
                    <a16:rowId xmlns:a16="http://schemas.microsoft.com/office/drawing/2014/main" val="10001"/>
                  </a:ext>
                </a:extLst>
              </a:tr>
              <a:tr h="0">
                <a:tc>
                  <a:txBody>
                    <a:bodyPr/>
                    <a:lstStyle/>
                    <a:p>
                      <a:r>
                        <a:rPr lang="en-US" sz="900" dirty="0"/>
                        <a:t>HF hospitalization, urgent HF visit, or CV death</a:t>
                      </a:r>
                    </a:p>
                  </a:txBody>
                  <a:tcPr marT="27432" marB="27432" anchor="ctr">
                    <a:noFill/>
                  </a:tcPr>
                </a:tc>
                <a:tc>
                  <a:txBody>
                    <a:bodyPr/>
                    <a:lstStyle/>
                    <a:p>
                      <a:pPr algn="ctr"/>
                      <a:r>
                        <a:rPr lang="en-US" sz="900" dirty="0"/>
                        <a:t>0.79</a:t>
                      </a:r>
                    </a:p>
                    <a:p>
                      <a:pPr algn="ctr"/>
                      <a:r>
                        <a:rPr lang="en-US" sz="900" dirty="0"/>
                        <a:t>(0.64, 0.98)</a:t>
                      </a:r>
                    </a:p>
                  </a:txBody>
                  <a:tcPr marT="27432" marB="27432" anchor="ctr">
                    <a:noFill/>
                  </a:tcPr>
                </a:tc>
                <a:tc>
                  <a:txBody>
                    <a:bodyPr/>
                    <a:lstStyle/>
                    <a:p>
                      <a:pPr algn="ctr"/>
                      <a:r>
                        <a:rPr lang="en-US" sz="900" dirty="0"/>
                        <a:t>0.85</a:t>
                      </a:r>
                    </a:p>
                    <a:p>
                      <a:pPr algn="ctr"/>
                      <a:r>
                        <a:rPr lang="en-US" sz="900" dirty="0"/>
                        <a:t>(0.68, 1.06)</a:t>
                      </a:r>
                    </a:p>
                  </a:txBody>
                  <a:tcPr marT="27432" marB="27432" anchor="ctr">
                    <a:noFill/>
                  </a:tcPr>
                </a:tc>
                <a:tc>
                  <a:txBody>
                    <a:bodyPr/>
                    <a:lstStyle/>
                    <a:p>
                      <a:pPr algn="ctr"/>
                      <a:r>
                        <a:rPr lang="en-US" sz="900" dirty="0"/>
                        <a:t>0.638</a:t>
                      </a:r>
                    </a:p>
                  </a:txBody>
                  <a:tcPr marT="27432" marB="27432" anchor="ctr">
                    <a:noFill/>
                  </a:tcPr>
                </a:tc>
                <a:tc>
                  <a:txBody>
                    <a:bodyPr/>
                    <a:lstStyle/>
                    <a:p>
                      <a:pPr algn="ctr"/>
                      <a:endParaRPr lang="en-US" sz="900" dirty="0"/>
                    </a:p>
                  </a:txBody>
                  <a:tcPr marL="0" marR="0" marT="0" marB="0" anchor="ctr">
                    <a:noFill/>
                  </a:tcPr>
                </a:tc>
                <a:tc>
                  <a:txBody>
                    <a:bodyPr/>
                    <a:lstStyle/>
                    <a:p>
                      <a:pPr algn="ctr"/>
                      <a:r>
                        <a:rPr lang="en-US" sz="900" dirty="0"/>
                        <a:t>0.79</a:t>
                      </a:r>
                    </a:p>
                    <a:p>
                      <a:pPr algn="ctr"/>
                      <a:r>
                        <a:rPr lang="en-US" sz="900" dirty="0"/>
                        <a:t>(0.58, 1.08)</a:t>
                      </a:r>
                    </a:p>
                  </a:txBody>
                  <a:tcPr marT="27432" marB="27432" anchor="ctr">
                    <a:noFill/>
                  </a:tcPr>
                </a:tc>
                <a:tc>
                  <a:txBody>
                    <a:bodyPr/>
                    <a:lstStyle/>
                    <a:p>
                      <a:pPr algn="ctr"/>
                      <a:r>
                        <a:rPr lang="en-US" sz="900" dirty="0"/>
                        <a:t>0.75</a:t>
                      </a:r>
                    </a:p>
                    <a:p>
                      <a:pPr algn="ctr"/>
                      <a:r>
                        <a:rPr lang="en-US" sz="900" dirty="0"/>
                        <a:t>(0.52, 1.07)</a:t>
                      </a:r>
                    </a:p>
                  </a:txBody>
                  <a:tcPr marT="27432" marB="27432" anchor="ctr">
                    <a:noFill/>
                  </a:tcPr>
                </a:tc>
                <a:tc>
                  <a:txBody>
                    <a:bodyPr/>
                    <a:lstStyle/>
                    <a:p>
                      <a:pPr algn="ctr"/>
                      <a:r>
                        <a:rPr lang="en-US" sz="900" dirty="0"/>
                        <a:t>0.795</a:t>
                      </a:r>
                    </a:p>
                  </a:txBody>
                  <a:tcPr marT="27432" marB="27432" anchor="ctr">
                    <a:noFill/>
                  </a:tcPr>
                </a:tc>
                <a:extLst>
                  <a:ext uri="{0D108BD9-81ED-4DB2-BD59-A6C34878D82A}">
                    <a16:rowId xmlns:a16="http://schemas.microsoft.com/office/drawing/2014/main" val="10002"/>
                  </a:ext>
                </a:extLst>
              </a:tr>
              <a:tr h="154352">
                <a:tc>
                  <a:txBody>
                    <a:bodyPr/>
                    <a:lstStyle/>
                    <a:p>
                      <a:r>
                        <a:rPr lang="en-US" sz="900" dirty="0"/>
                        <a:t>All-cause death</a:t>
                      </a:r>
                    </a:p>
                  </a:txBody>
                  <a:tcPr marT="27432" marB="27432" anchor="ctr">
                    <a:lnB w="12700" cap="flat" cmpd="sng" algn="ctr">
                      <a:solidFill>
                        <a:schemeClr val="accent3"/>
                      </a:solidFill>
                      <a:prstDash val="solid"/>
                      <a:round/>
                      <a:headEnd type="none" w="med" len="med"/>
                      <a:tailEnd type="none" w="med" len="med"/>
                    </a:lnB>
                    <a:solidFill>
                      <a:srgbClr val="E5ECF4"/>
                    </a:solidFill>
                  </a:tcPr>
                </a:tc>
                <a:tc>
                  <a:txBody>
                    <a:bodyPr/>
                    <a:lstStyle/>
                    <a:p>
                      <a:pPr algn="ctr"/>
                      <a:r>
                        <a:rPr lang="en-US" sz="900" dirty="0"/>
                        <a:t>0.81</a:t>
                      </a:r>
                    </a:p>
                    <a:p>
                      <a:pPr algn="ctr"/>
                      <a:r>
                        <a:rPr lang="en-US" sz="900" dirty="0"/>
                        <a:t>(0.66, 1.00)</a:t>
                      </a:r>
                    </a:p>
                  </a:txBody>
                  <a:tcPr marT="27432" marB="27432" anchor="ctr">
                    <a:lnB w="12700" cap="flat" cmpd="sng" algn="ctr">
                      <a:solidFill>
                        <a:schemeClr val="accent3"/>
                      </a:solidFill>
                      <a:prstDash val="solid"/>
                      <a:round/>
                      <a:headEnd type="none" w="med" len="med"/>
                      <a:tailEnd type="none" w="med" len="med"/>
                    </a:lnB>
                    <a:solidFill>
                      <a:srgbClr val="E5ECF4"/>
                    </a:solidFill>
                  </a:tcPr>
                </a:tc>
                <a:tc>
                  <a:txBody>
                    <a:bodyPr/>
                    <a:lstStyle/>
                    <a:p>
                      <a:pPr algn="ctr"/>
                      <a:r>
                        <a:rPr lang="en-US" sz="900" dirty="0"/>
                        <a:t>0.81</a:t>
                      </a:r>
                    </a:p>
                    <a:p>
                      <a:pPr algn="ctr"/>
                      <a:r>
                        <a:rPr lang="en-US" sz="900" dirty="0"/>
                        <a:t>(0.67, 0.97)</a:t>
                      </a:r>
                    </a:p>
                  </a:txBody>
                  <a:tcPr marT="27432" marB="27432" anchor="ctr">
                    <a:lnB w="12700" cap="flat" cmpd="sng" algn="ctr">
                      <a:solidFill>
                        <a:schemeClr val="accent3"/>
                      </a:solidFill>
                      <a:prstDash val="solid"/>
                      <a:round/>
                      <a:headEnd type="none" w="med" len="med"/>
                      <a:tailEnd type="none" w="med" len="med"/>
                    </a:lnB>
                    <a:solidFill>
                      <a:srgbClr val="E5ECF4"/>
                    </a:solidFill>
                  </a:tcPr>
                </a:tc>
                <a:tc>
                  <a:txBody>
                    <a:bodyPr/>
                    <a:lstStyle/>
                    <a:p>
                      <a:pPr algn="ctr"/>
                      <a:r>
                        <a:rPr lang="en-US" sz="900" dirty="0"/>
                        <a:t>0.980</a:t>
                      </a:r>
                    </a:p>
                  </a:txBody>
                  <a:tcPr marT="27432" marB="27432" anchor="ctr">
                    <a:lnB w="12700" cap="flat" cmpd="sng" algn="ctr">
                      <a:solidFill>
                        <a:schemeClr val="accent3"/>
                      </a:solidFill>
                      <a:prstDash val="solid"/>
                      <a:round/>
                      <a:headEnd type="none" w="med" len="med"/>
                      <a:tailEnd type="none" w="med" len="med"/>
                    </a:lnB>
                    <a:solidFill>
                      <a:srgbClr val="E5ECF4"/>
                    </a:solidFill>
                  </a:tcPr>
                </a:tc>
                <a:tc>
                  <a:txBody>
                    <a:bodyPr/>
                    <a:lstStyle/>
                    <a:p>
                      <a:pPr algn="ctr"/>
                      <a:endParaRPr lang="en-US" sz="900" dirty="0"/>
                    </a:p>
                  </a:txBody>
                  <a:tcPr marL="0" marR="0" marT="0" marB="0" anchor="ctr">
                    <a:lnB w="12700" cap="flat" cmpd="sng" algn="ctr">
                      <a:solidFill>
                        <a:schemeClr val="accent3"/>
                      </a:solidFill>
                      <a:prstDash val="solid"/>
                      <a:round/>
                      <a:headEnd type="none" w="med" len="med"/>
                      <a:tailEnd type="none" w="med" len="med"/>
                    </a:lnB>
                    <a:solidFill>
                      <a:srgbClr val="E5ECF4"/>
                    </a:solidFill>
                  </a:tcPr>
                </a:tc>
                <a:tc>
                  <a:txBody>
                    <a:bodyPr/>
                    <a:lstStyle/>
                    <a:p>
                      <a:pPr algn="ctr"/>
                      <a:r>
                        <a:rPr lang="en-US" sz="900" dirty="0"/>
                        <a:t>0.72</a:t>
                      </a:r>
                    </a:p>
                    <a:p>
                      <a:pPr algn="ctr"/>
                      <a:r>
                        <a:rPr lang="en-US" sz="900" dirty="0"/>
                        <a:t>(0.53, 0.99)</a:t>
                      </a:r>
                    </a:p>
                  </a:txBody>
                  <a:tcPr marT="27432" marB="27432" anchor="ctr">
                    <a:lnB w="12700" cap="flat" cmpd="sng" algn="ctr">
                      <a:solidFill>
                        <a:schemeClr val="accent3"/>
                      </a:solidFill>
                      <a:prstDash val="solid"/>
                      <a:round/>
                      <a:headEnd type="none" w="med" len="med"/>
                      <a:tailEnd type="none" w="med" len="med"/>
                    </a:lnB>
                    <a:solidFill>
                      <a:srgbClr val="E5ECF4"/>
                    </a:solidFill>
                  </a:tcPr>
                </a:tc>
                <a:tc>
                  <a:txBody>
                    <a:bodyPr/>
                    <a:lstStyle/>
                    <a:p>
                      <a:pPr algn="ctr"/>
                      <a:r>
                        <a:rPr lang="en-US" sz="900" dirty="0"/>
                        <a:t>0.83</a:t>
                      </a:r>
                    </a:p>
                    <a:p>
                      <a:pPr algn="ctr"/>
                      <a:r>
                        <a:rPr lang="en-US" sz="900" dirty="0"/>
                        <a:t>(0.59, 1.16)</a:t>
                      </a:r>
                    </a:p>
                  </a:txBody>
                  <a:tcPr marT="27432" marB="27432" anchor="ctr">
                    <a:lnB w="12700" cap="flat" cmpd="sng" algn="ctr">
                      <a:solidFill>
                        <a:schemeClr val="accent3"/>
                      </a:solidFill>
                      <a:prstDash val="solid"/>
                      <a:round/>
                      <a:headEnd type="none" w="med" len="med"/>
                      <a:tailEnd type="none" w="med" len="med"/>
                    </a:lnB>
                    <a:solidFill>
                      <a:srgbClr val="E5ECF4"/>
                    </a:solidFill>
                  </a:tcPr>
                </a:tc>
                <a:tc>
                  <a:txBody>
                    <a:bodyPr/>
                    <a:lstStyle/>
                    <a:p>
                      <a:pPr algn="ctr"/>
                      <a:r>
                        <a:rPr lang="en-US" sz="900" dirty="0"/>
                        <a:t>0.560</a:t>
                      </a:r>
                    </a:p>
                  </a:txBody>
                  <a:tcPr marT="27432" marB="27432" anchor="ctr">
                    <a:lnB w="12700" cap="flat" cmpd="sng" algn="ctr">
                      <a:solidFill>
                        <a:schemeClr val="accent3"/>
                      </a:solidFill>
                      <a:prstDash val="solid"/>
                      <a:round/>
                      <a:headEnd type="none" w="med" len="med"/>
                      <a:tailEnd type="none" w="med" len="med"/>
                    </a:lnB>
                    <a:solidFill>
                      <a:srgbClr val="E5ECF4"/>
                    </a:solidFill>
                  </a:tcPr>
                </a:tc>
                <a:extLst>
                  <a:ext uri="{0D108BD9-81ED-4DB2-BD59-A6C34878D82A}">
                    <a16:rowId xmlns:a16="http://schemas.microsoft.com/office/drawing/2014/main" val="3835911894"/>
                  </a:ext>
                </a:extLst>
              </a:tr>
              <a:tr h="154352">
                <a:tc gridSpan="8">
                  <a:txBody>
                    <a:bodyPr/>
                    <a:lstStyle/>
                    <a:p>
                      <a:r>
                        <a:rPr lang="en-US" sz="800" dirty="0"/>
                        <a:t>HR &lt;1.0 favors semaglutide, MACE (composite of CV death, nonfatal MI, or nonfatal stroke)</a:t>
                      </a:r>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pPr algn="ctr"/>
                      <a:endParaRPr lang="en-US" sz="1000" dirty="0"/>
                    </a:p>
                  </a:txBody>
                  <a:tcPr marT="27432" marB="27432">
                    <a:lnT w="635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9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sz="800" dirty="0"/>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983658322"/>
                  </a:ext>
                </a:extLst>
              </a:tr>
            </a:tbl>
          </a:graphicData>
        </a:graphic>
      </p:graphicFrame>
    </p:spTree>
    <p:extLst>
      <p:ext uri="{BB962C8B-B14F-4D97-AF65-F5344CB8AC3E}">
        <p14:creationId xmlns:p14="http://schemas.microsoft.com/office/powerpoint/2010/main" val="673703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72D6AD16-175D-489F-BE05-D09863BF96F2}"/>
              </a:ext>
            </a:extLst>
          </p:cNvPr>
          <p:cNvGraphicFramePr>
            <a:graphicFrameLocks noGrp="1"/>
          </p:cNvGraphicFramePr>
          <p:nvPr>
            <p:extLst>
              <p:ext uri="{D42A27DB-BD31-4B8C-83A1-F6EECF244321}">
                <p14:modId xmlns:p14="http://schemas.microsoft.com/office/powerpoint/2010/main" val="2032091492"/>
              </p:ext>
            </p:extLst>
          </p:nvPr>
        </p:nvGraphicFramePr>
        <p:xfrm>
          <a:off x="2663687" y="914401"/>
          <a:ext cx="9147313" cy="5389880"/>
        </p:xfrm>
        <a:graphic>
          <a:graphicData uri="http://schemas.openxmlformats.org/drawingml/2006/table">
            <a:tbl>
              <a:tblPr firstRow="1" bandRow="1">
                <a:tableStyleId>{5C22544A-7EE6-4342-B048-85BDC9FD1C3A}</a:tableStyleId>
              </a:tblPr>
              <a:tblGrid>
                <a:gridCol w="4222888">
                  <a:extLst>
                    <a:ext uri="{9D8B030D-6E8A-4147-A177-3AD203B41FA5}">
                      <a16:colId xmlns:a16="http://schemas.microsoft.com/office/drawing/2014/main" val="20000"/>
                    </a:ext>
                  </a:extLst>
                </a:gridCol>
                <a:gridCol w="4924425">
                  <a:extLst>
                    <a:ext uri="{9D8B030D-6E8A-4147-A177-3AD203B41FA5}">
                      <a16:colId xmlns:a16="http://schemas.microsoft.com/office/drawing/2014/main" val="1229989169"/>
                    </a:ext>
                  </a:extLst>
                </a:gridCol>
              </a:tblGrid>
              <a:tr h="1280160">
                <a:tc gridSpan="2">
                  <a:txBody>
                    <a:bodyPr/>
                    <a:lstStyle/>
                    <a:p>
                      <a:r>
                        <a:rPr lang="en-GB" sz="900" b="0" i="1" dirty="0">
                          <a:solidFill>
                            <a:schemeClr val="tx1"/>
                          </a:solidFill>
                        </a:rPr>
                        <a:t>THE STEP-HFpEF and STEP-HFpEF-DM trials - Targeting obesity to treat heart failure. M. Kosiborod, M.J. Davies, J. Butler, S. Verma, V.R. Aroda.</a:t>
                      </a:r>
                    </a:p>
                    <a:p>
                      <a:endParaRPr lang="en-US" sz="400" b="1" dirty="0">
                        <a:solidFill>
                          <a:schemeClr val="tx1"/>
                        </a:solidFill>
                      </a:endParaRPr>
                    </a:p>
                    <a:p>
                      <a:r>
                        <a:rPr lang="en-US" sz="1000" b="1" dirty="0">
                          <a:solidFill>
                            <a:schemeClr val="tx1"/>
                          </a:solidFill>
                        </a:rPr>
                        <a:t>Background</a:t>
                      </a:r>
                      <a:r>
                        <a:rPr lang="en-US" sz="1000" b="0" dirty="0">
                          <a:solidFill>
                            <a:schemeClr val="tx1"/>
                          </a:solidFill>
                        </a:rPr>
                        <a:t>: Primary results from the Phase III </a:t>
                      </a:r>
                      <a:r>
                        <a:rPr lang="en-US" sz="1000" b="0" i="0" kern="1200" baseline="0" dirty="0">
                          <a:solidFill>
                            <a:schemeClr val="tx1"/>
                          </a:solidFill>
                          <a:effectLst/>
                          <a:latin typeface="+mn-lt"/>
                          <a:ea typeface="+mn-ea"/>
                          <a:cs typeface="+mn-cs"/>
                          <a:hlinkClick r:id="rId2"/>
                        </a:rPr>
                        <a:t>STEP-HFpEF</a:t>
                      </a:r>
                      <a:r>
                        <a:rPr lang="en-US" sz="1000" b="0" i="0" kern="1200" baseline="0" dirty="0">
                          <a:solidFill>
                            <a:schemeClr val="tx1"/>
                          </a:solidFill>
                          <a:effectLst/>
                          <a:latin typeface="+mn-lt"/>
                          <a:ea typeface="+mn-ea"/>
                          <a:cs typeface="+mn-cs"/>
                        </a:rPr>
                        <a:t> (</a:t>
                      </a:r>
                      <a:r>
                        <a:rPr kumimoji="0" lang="en-US" sz="1000" b="0" u="none" strike="noStrike" cap="none" normalizeH="0" baseline="0" dirty="0">
                          <a:ln>
                            <a:noFill/>
                          </a:ln>
                          <a:solidFill>
                            <a:schemeClr val="tx1"/>
                          </a:solidFill>
                          <a:effectLst/>
                          <a:hlinkClick r:id="rId3"/>
                        </a:rPr>
                        <a:t>ESC 2023</a:t>
                      </a:r>
                      <a:r>
                        <a:rPr lang="en-US" sz="1000" b="0" i="0" kern="1200" baseline="0" dirty="0">
                          <a:solidFill>
                            <a:schemeClr val="tx1"/>
                          </a:solidFill>
                          <a:effectLst/>
                          <a:latin typeface="+mn-lt"/>
                          <a:ea typeface="+mn-ea"/>
                          <a:cs typeface="+mn-cs"/>
                        </a:rPr>
                        <a:t>) &amp; </a:t>
                      </a:r>
                      <a:r>
                        <a:rPr lang="en-US" sz="1000" b="0" i="0" kern="1200" baseline="0" dirty="0">
                          <a:solidFill>
                            <a:schemeClr val="tx1"/>
                          </a:solidFill>
                          <a:effectLst/>
                          <a:latin typeface="+mn-lt"/>
                          <a:ea typeface="+mn-ea"/>
                          <a:cs typeface="+mn-cs"/>
                          <a:hlinkClick r:id="rId4"/>
                        </a:rPr>
                        <a:t>STEP HFpEF DM</a:t>
                      </a:r>
                      <a:r>
                        <a:rPr lang="en-US" sz="1000" b="0" i="0" kern="1200" baseline="0" dirty="0">
                          <a:solidFill>
                            <a:schemeClr val="tx1"/>
                          </a:solidFill>
                          <a:effectLst/>
                          <a:latin typeface="+mn-lt"/>
                          <a:ea typeface="+mn-ea"/>
                          <a:cs typeface="+mn-cs"/>
                        </a:rPr>
                        <a:t> (</a:t>
                      </a:r>
                      <a:r>
                        <a:rPr kumimoji="0" lang="en-US" sz="1000" b="0" u="none" strike="noStrike" cap="none" normalizeH="0" baseline="0" dirty="0">
                          <a:ln>
                            <a:noFill/>
                          </a:ln>
                          <a:solidFill>
                            <a:schemeClr val="tx1"/>
                          </a:solidFill>
                          <a:effectLst/>
                          <a:hlinkClick r:id="rId5"/>
                        </a:rPr>
                        <a:t>ACC 2024</a:t>
                      </a:r>
                      <a:r>
                        <a:rPr lang="en-US" sz="1000" b="0" i="0" kern="1200" baseline="0" dirty="0">
                          <a:solidFill>
                            <a:schemeClr val="tx1"/>
                          </a:solidFill>
                          <a:effectLst/>
                          <a:latin typeface="+mn-lt"/>
                          <a:ea typeface="+mn-ea"/>
                          <a:cs typeface="+mn-cs"/>
                        </a:rPr>
                        <a:t>) trials in obesity-related HFmrEF/pEF patients without and with T2D, respectively, demonstrated consistent benefits of semaglutide vs. placebo regardless of diabetes status on the co-primary endpoints of changes in KCCQ-CSS (</a:t>
                      </a:r>
                      <a:r>
                        <a:rPr lang="en-US" sz="1000" b="0" i="0" dirty="0">
                          <a:solidFill>
                            <a:schemeClr val="tx1"/>
                          </a:solidFill>
                        </a:rPr>
                        <a:t>16.6 vs. 8.7 points &amp; 13.7 vs. 6.4 points) and body weight (-13.3 vs. -2.6% &amp; -9.8 vs. -3.4%) at 52 weeks. The collective STEP HFpEF program data supported </a:t>
                      </a:r>
                      <a:r>
                        <a:rPr lang="en-US" sz="1000" b="0" dirty="0">
                          <a:hlinkClick r:id="rId6"/>
                        </a:rPr>
                        <a:t>supplementary filings</a:t>
                      </a:r>
                      <a:r>
                        <a:rPr lang="en-US" sz="1000" b="0" dirty="0"/>
                        <a:t> </a:t>
                      </a:r>
                      <a:r>
                        <a:rPr lang="en-US" sz="1000" b="0" dirty="0">
                          <a:solidFill>
                            <a:schemeClr val="tx1"/>
                          </a:solidFill>
                        </a:rPr>
                        <a:t>for approval in the US and EU in January 2024, with a decision in the US expected in </a:t>
                      </a:r>
                      <a:r>
                        <a:rPr lang="en-US" sz="1000" b="0" dirty="0">
                          <a:solidFill>
                            <a:schemeClr val="tx1"/>
                          </a:solidFill>
                          <a:hlinkClick r:id="rId7"/>
                        </a:rPr>
                        <a:t>July 2024</a:t>
                      </a:r>
                      <a:r>
                        <a:rPr lang="en-US" sz="1000" b="0" dirty="0">
                          <a:solidFill>
                            <a:schemeClr val="tx1"/>
                          </a:solidFill>
                        </a:rPr>
                        <a:t> (Priority Review) following an FDA advisory committee meeting </a:t>
                      </a:r>
                      <a:r>
                        <a:rPr lang="en-US" sz="1000" b="0" i="0" kern="1200" baseline="0" dirty="0">
                          <a:solidFill>
                            <a:schemeClr val="tx1"/>
                          </a:solidFill>
                          <a:effectLst/>
                          <a:latin typeface="+mn-lt"/>
                          <a:ea typeface="+mn-ea"/>
                          <a:cs typeface="+mn-cs"/>
                        </a:rPr>
                        <a:t>(date </a:t>
                      </a:r>
                      <a:r>
                        <a:rPr lang="en-US" sz="1000" b="0" i="0" kern="1200" baseline="0" dirty="0">
                          <a:solidFill>
                            <a:schemeClr val="tx1"/>
                          </a:solidFill>
                          <a:effectLst/>
                          <a:latin typeface="+mn-lt"/>
                          <a:ea typeface="+mn-ea"/>
                          <a:cs typeface="+mn-cs"/>
                          <a:hlinkClick r:id="rId8"/>
                        </a:rPr>
                        <a:t>not disclosed</a:t>
                      </a:r>
                      <a:r>
                        <a:rPr lang="en-US" sz="1000" b="0" i="0" kern="1200" baseline="0" dirty="0">
                          <a:solidFill>
                            <a:schemeClr val="tx1"/>
                          </a:solidFill>
                          <a:effectLst/>
                          <a:latin typeface="+mn-lt"/>
                          <a:ea typeface="+mn-ea"/>
                          <a:cs typeface="+mn-cs"/>
                        </a:rPr>
                        <a:t> as of June 26)</a:t>
                      </a:r>
                      <a:r>
                        <a:rPr lang="en-US" sz="1000" b="0" dirty="0">
                          <a:solidFill>
                            <a:schemeClr val="tx1"/>
                          </a:solidFill>
                        </a:rPr>
                        <a:t>. At ADA 2024, new results were presented from a STEP HFpEF DM glycemia-focused prespecified analysis and pooled STEP HFpEF program secondary analyses by sex and NYHA class (simultaneous </a:t>
                      </a:r>
                      <a:r>
                        <a:rPr lang="en-US" sz="1000" b="0" i="1" dirty="0">
                          <a:solidFill>
                            <a:schemeClr val="tx1"/>
                          </a:solidFill>
                        </a:rPr>
                        <a:t>JACC </a:t>
                      </a:r>
                      <a:r>
                        <a:rPr lang="en-US" sz="1000" b="0" i="0" dirty="0">
                          <a:solidFill>
                            <a:schemeClr val="tx1"/>
                          </a:solidFill>
                        </a:rPr>
                        <a:t>publications </a:t>
                      </a:r>
                      <a:r>
                        <a:rPr lang="en-US" sz="1000" b="0" i="0" dirty="0">
                          <a:solidFill>
                            <a:schemeClr val="tx1"/>
                          </a:solidFill>
                          <a:hlinkClick r:id="rId9"/>
                        </a:rPr>
                        <a:t>1</a:t>
                      </a:r>
                      <a:r>
                        <a:rPr lang="en-US" sz="1000" b="0" i="0" dirty="0">
                          <a:solidFill>
                            <a:schemeClr val="tx1"/>
                          </a:solidFill>
                        </a:rPr>
                        <a:t>, </a:t>
                      </a:r>
                      <a:r>
                        <a:rPr lang="en-US" sz="1000" b="0" i="0" dirty="0">
                          <a:solidFill>
                            <a:schemeClr val="tx1"/>
                          </a:solidFill>
                          <a:hlinkClick r:id="rId10"/>
                        </a:rPr>
                        <a:t>2</a:t>
                      </a:r>
                      <a:r>
                        <a:rPr lang="en-US" sz="1000" b="0" i="0" dirty="0">
                          <a:solidFill>
                            <a:schemeClr val="tx1"/>
                          </a:solidFill>
                        </a:rPr>
                        <a:t>), along with previously reported pooled secondary analyses of the primary and secondary outcomes (</a:t>
                      </a:r>
                      <a:r>
                        <a:rPr lang="en-US" sz="1000" b="0" i="1" dirty="0">
                          <a:solidFill>
                            <a:schemeClr val="tx1"/>
                          </a:solidFill>
                          <a:hlinkClick r:id="rId11"/>
                        </a:rPr>
                        <a:t>Lancet</a:t>
                      </a:r>
                      <a:r>
                        <a:rPr lang="en-US" sz="1000" b="0" i="0" dirty="0">
                          <a:solidFill>
                            <a:schemeClr val="tx1"/>
                          </a:solidFill>
                        </a:rPr>
                        <a:t> April 2024) and NTproBNP (</a:t>
                      </a:r>
                      <a:r>
                        <a:rPr lang="en-US" sz="1000" b="0" dirty="0">
                          <a:solidFill>
                            <a:schemeClr val="tx1"/>
                          </a:solidFill>
                          <a:hlinkClick r:id="rId12"/>
                        </a:rPr>
                        <a:t>HF ESC 2024</a:t>
                      </a:r>
                      <a:r>
                        <a:rPr lang="en-US" sz="1000" b="0" dirty="0">
                          <a:solidFill>
                            <a:schemeClr val="tx1"/>
                          </a:solidFill>
                        </a:rPr>
                        <a:t> and </a:t>
                      </a:r>
                      <a:r>
                        <a:rPr lang="en-US" sz="1000" b="0" i="1" dirty="0">
                          <a:solidFill>
                            <a:schemeClr val="tx1"/>
                          </a:solidFill>
                          <a:hlinkClick r:id="rId13"/>
                        </a:rPr>
                        <a:t>JACC</a:t>
                      </a:r>
                      <a:r>
                        <a:rPr lang="en-US" sz="1000" b="0" i="0"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20000"/>
                        <a:lumOff val="80000"/>
                      </a:schemeClr>
                    </a:solidFill>
                  </a:tcPr>
                </a:tc>
                <a:tc hMerge="1">
                  <a:txBody>
                    <a:bodyPr/>
                    <a:lstStyle/>
                    <a:p>
                      <a:endParaRPr lang="en-US"/>
                    </a:p>
                  </a:txBody>
                  <a:tcPr/>
                </a:tc>
                <a:extLst>
                  <a:ext uri="{0D108BD9-81ED-4DB2-BD59-A6C34878D82A}">
                    <a16:rowId xmlns:a16="http://schemas.microsoft.com/office/drawing/2014/main" val="882866917"/>
                  </a:ext>
                </a:extLst>
              </a:tr>
              <a:tr h="982105">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mn-lt"/>
                        </a:rPr>
                        <a:t>Patients &amp; Treatment (STEP-HFpEF &amp; STEP HFpEF DM)</a:t>
                      </a:r>
                      <a:r>
                        <a:rPr lang="en-US" sz="1000" dirty="0">
                          <a:latin typeface="+mn-lt"/>
                        </a:rPr>
                        <a:t>: 529 non-diabetic and 616 diabetic (</a:t>
                      </a:r>
                      <a:r>
                        <a:rPr lang="en-US" sz="1000" dirty="0">
                          <a:solidFill>
                            <a:schemeClr val="tx1"/>
                          </a:solidFill>
                        </a:rPr>
                        <a:t>T2D diagnosed for ≥90 days, A1c ≤10%</a:t>
                      </a:r>
                      <a:r>
                        <a:rPr lang="en-US" sz="1000" dirty="0">
                          <a:latin typeface="+mn-lt"/>
                        </a:rPr>
                        <a:t>), obese (BMI ≥30kg/m</a:t>
                      </a:r>
                      <a:r>
                        <a:rPr lang="en-US" sz="1000" baseline="30000" dirty="0">
                          <a:latin typeface="+mn-lt"/>
                        </a:rPr>
                        <a:t>2</a:t>
                      </a:r>
                      <a:r>
                        <a:rPr lang="en-US" sz="1000" dirty="0">
                          <a:latin typeface="+mn-lt"/>
                        </a:rPr>
                        <a:t>) NYHA class II–IV HFmrEF/pEF (EF ≥45%) patients received semaglutide (SC 2.4mg QW) vs. placebo for 52 weeks. </a:t>
                      </a:r>
                      <a:endParaRPr lang="en-US" sz="10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dirty="0">
                          <a:solidFill>
                            <a:schemeClr val="tx1"/>
                          </a:solidFill>
                          <a:latin typeface="+mn-lt"/>
                        </a:rPr>
                        <a:t>Baseline (STEP-HFpEF): 56% female, 69 years old, 96% White, 66% BMI ≥35kg/m</a:t>
                      </a:r>
                      <a:r>
                        <a:rPr lang="en-US" sz="1000" b="0" baseline="30000" dirty="0">
                          <a:solidFill>
                            <a:schemeClr val="tx1"/>
                          </a:solidFill>
                          <a:latin typeface="+mn-lt"/>
                        </a:rPr>
                        <a:t>2</a:t>
                      </a:r>
                      <a:r>
                        <a:rPr lang="en-US" sz="1000" b="0" baseline="0" dirty="0">
                          <a:solidFill>
                            <a:schemeClr val="tx1"/>
                          </a:solidFill>
                          <a:latin typeface="+mn-lt"/>
                        </a:rPr>
                        <a:t>, LVEF 57%, 34% NYHA class III–IV, KCCQ-CSS 59 points, 6MWD 320m, NTproBNP 451pg/mL, 52% AF, 82% HTN, 79%BB, 80% ACEi/ARB/ARNI, 81% diuretics (62% loop diuretics), 35% MRA, 4% SGLT-2i</a:t>
                      </a:r>
                      <a:endParaRPr lang="en-US" sz="1000" b="0" dirty="0">
                        <a:solidFill>
                          <a:schemeClr val="tx1"/>
                        </a:solidFill>
                        <a:latin typeface="+mn-lt"/>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dirty="0">
                          <a:solidFill>
                            <a:schemeClr val="tx1"/>
                          </a:solidFill>
                          <a:latin typeface="+mn-lt"/>
                        </a:rPr>
                        <a:t>Baseline (STEP HFpEF DM): 44% female, 69 years old, 84% White, 64% BMI ≥35kg/m</a:t>
                      </a:r>
                      <a:r>
                        <a:rPr lang="en-US" sz="1000" b="0" baseline="30000" dirty="0">
                          <a:solidFill>
                            <a:schemeClr val="tx1"/>
                          </a:solidFill>
                          <a:latin typeface="+mn-lt"/>
                        </a:rPr>
                        <a:t>2</a:t>
                      </a:r>
                      <a:r>
                        <a:rPr lang="en-US" sz="1000" b="0" baseline="0" dirty="0">
                          <a:solidFill>
                            <a:schemeClr val="tx1"/>
                          </a:solidFill>
                          <a:latin typeface="+mn-lt"/>
                        </a:rPr>
                        <a:t>, A1c 6.8%, LVEF 56%, 29% NYHA class III–IV, KCCQ-CSS 59 points, 6MWD 280m, NTproBNP 493pg/mL, 39% AF, 85% HTN, 83%BB, 81% ACEi/ARB/ARNI, 81% diuretics (61% loop diuretics), 33% MRA, 33% SGLT-2i</a:t>
                      </a:r>
                      <a:endParaRPr lang="en-US" sz="1000" dirty="0">
                        <a:solidFill>
                          <a:schemeClr val="tx1"/>
                        </a:solidFill>
                        <a:latin typeface="+mn-lt"/>
                      </a:endParaRP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00"/>
                  </a:ext>
                </a:extLst>
              </a:tr>
              <a:tr h="235001">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Results</a:t>
                      </a:r>
                      <a:r>
                        <a:rPr lang="en-US" sz="1000" dirty="0"/>
                        <a:t>:</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US"/>
                    </a:p>
                  </a:txBody>
                  <a:tcPr/>
                </a:tc>
                <a:extLst>
                  <a:ext uri="{0D108BD9-81ED-4DB2-BD59-A6C34878D82A}">
                    <a16:rowId xmlns:a16="http://schemas.microsoft.com/office/drawing/2014/main" val="10001"/>
                  </a:ext>
                </a:extLst>
              </a:tr>
              <a:tr h="2194560">
                <a:tc>
                  <a:txBody>
                    <a:bodyPr/>
                    <a:lstStyle/>
                    <a:p>
                      <a:pPr marL="0" indent="0">
                        <a:spcBef>
                          <a:spcPts val="600"/>
                        </a:spcBef>
                        <a:buFont typeface="Arial" panose="020B0604020202020204" pitchFamily="34" charset="0"/>
                        <a:buNone/>
                      </a:pPr>
                      <a:r>
                        <a:rPr lang="en-US" sz="1000" b="1" i="1" dirty="0"/>
                        <a:t>STEP HFpEF DM Glycemia Analysis (M.J. Davies)</a:t>
                      </a:r>
                    </a:p>
                    <a:p>
                      <a:pPr marL="171450" indent="-171450">
                        <a:spcBef>
                          <a:spcPts val="300"/>
                        </a:spcBef>
                        <a:buFont typeface="Arial" panose="020B0604020202020204" pitchFamily="34" charset="0"/>
                        <a:buChar char="•"/>
                      </a:pPr>
                      <a:r>
                        <a:rPr lang="en-US" sz="1000" dirty="0"/>
                        <a:t>Patients in the highest vs. lowest 2 A1c tertiles (A1c ≥7.5% vs. 6.5 to &lt;7.5% &amp; &lt;6.5%) were younger (45 vs. 29 &amp; 24% &lt;65 yrs old), had longer median T2D duration (11.5 vs. 8.0 &amp; 5.9 yrs), higher median hsCRP (4.2 vs. 3.4 &amp; 3.0mg/L), less history of AF (32 vs. 41 &amp; 44%), and were more likely to be on SGLT-2i (42 vs. 33 &amp; 26%), insulin &amp; analogues (46 vs. 17 &amp; 7%), and SUs (26 vs. 18 &amp; 10%).</a:t>
                      </a:r>
                      <a:endParaRPr lang="en-US" sz="1000" baseline="0" dirty="0"/>
                    </a:p>
                    <a:p>
                      <a:pPr marL="171450" indent="-171450">
                        <a:spcBef>
                          <a:spcPts val="300"/>
                        </a:spcBef>
                        <a:buFont typeface="Arial" panose="020B0604020202020204" pitchFamily="34" charset="0"/>
                        <a:buChar char="•"/>
                      </a:pPr>
                      <a:r>
                        <a:rPr lang="en-US" sz="1000" baseline="0" dirty="0"/>
                        <a:t>Improvements in KCCQ-CSS and body weight (</a:t>
                      </a:r>
                      <a:r>
                        <a:rPr lang="en-US" sz="1000" b="1" baseline="0" dirty="0"/>
                        <a:t>co-primary endpoints</a:t>
                      </a:r>
                      <a:r>
                        <a:rPr lang="en-US" sz="1000" baseline="0" dirty="0"/>
                        <a:t>) with semaglutide vs. placebo were consistent across baseline A1c tertiles, as were secondary and exploratory endpoints, with trends for greater reductions in </a:t>
                      </a:r>
                      <a:r>
                        <a:rPr lang="en-US" sz="1000" baseline="0" dirty="0">
                          <a:solidFill>
                            <a:schemeClr val="tx1"/>
                          </a:solidFill>
                        </a:rPr>
                        <a:t>hsCRP and </a:t>
                      </a:r>
                      <a:r>
                        <a:rPr lang="en-US" sz="1000" baseline="0" dirty="0"/>
                        <a:t>A1c in the highest A1c tertile (see table).</a:t>
                      </a:r>
                    </a:p>
                    <a:p>
                      <a:pPr marL="365760" indent="-171450">
                        <a:spcBef>
                          <a:spcPts val="200"/>
                        </a:spcBef>
                        <a:buFont typeface="Arial" panose="020B0604020202020204" pitchFamily="34" charset="0"/>
                        <a:buChar char="–"/>
                      </a:pPr>
                      <a:r>
                        <a:rPr lang="en-US" sz="1000" baseline="0" dirty="0"/>
                        <a:t>Effects of semaglutide on </a:t>
                      </a:r>
                      <a:r>
                        <a:rPr lang="en-US" sz="1000" baseline="0" dirty="0">
                          <a:solidFill>
                            <a:schemeClr val="tx1"/>
                          </a:solidFill>
                        </a:rPr>
                        <a:t>KCCQ-CSS and body weight </a:t>
                      </a:r>
                      <a:r>
                        <a:rPr lang="en-US" sz="1000" baseline="0" dirty="0"/>
                        <a:t>also consistent by baseline A1c as a continuous variable (P=0.965 and 0.171).</a:t>
                      </a:r>
                      <a:endParaRPr lang="en-US" sz="1000" dirty="0"/>
                    </a:p>
                  </a:txBody>
                  <a:tcPr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1000" dirty="0"/>
                    </a:p>
                  </a:txBody>
                  <a:tcPr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92350044"/>
                  </a:ext>
                </a:extLst>
              </a:tr>
              <a:tr h="0">
                <a:tc gridSpan="2">
                  <a:txBody>
                    <a:bodyPr/>
                    <a:lstStyle/>
                    <a:p>
                      <a:pPr marL="171450" indent="-171450">
                        <a:spcBef>
                          <a:spcPts val="400"/>
                        </a:spcBef>
                        <a:buFont typeface="Arial" panose="020B0604020202020204" pitchFamily="34" charset="0"/>
                        <a:buChar char="•"/>
                      </a:pPr>
                      <a:r>
                        <a:rPr lang="en-US" sz="1000" baseline="0" dirty="0"/>
                        <a:t>Improvements all </a:t>
                      </a:r>
                      <a:r>
                        <a:rPr lang="en-US" sz="1000" baseline="0" dirty="0">
                          <a:hlinkClick r:id="rId14"/>
                        </a:rPr>
                        <a:t>KCCQ score domains</a:t>
                      </a:r>
                      <a:r>
                        <a:rPr lang="en-US" sz="1000" baseline="0" dirty="0"/>
                        <a:t> (overall summary, total symptom, physical limitation, social limitation, &amp; quality of life) with semaglutide vs. placebo were also consistent irrespective of baseline A1c (P</a:t>
                      </a:r>
                      <a:r>
                        <a:rPr lang="en-US" sz="1000" baseline="-25000" dirty="0"/>
                        <a:t>int</a:t>
                      </a:r>
                      <a:r>
                        <a:rPr lang="en-US" sz="1000" baseline="0" dirty="0"/>
                        <a:t>=0.276–0.941, P</a:t>
                      </a:r>
                      <a:r>
                        <a:rPr lang="en-US" sz="1000" baseline="-25000" dirty="0"/>
                        <a:t>trend</a:t>
                      </a:r>
                      <a:r>
                        <a:rPr lang="en-US" sz="1000" baseline="0" dirty="0"/>
                        <a:t>=0.119–0.745).</a:t>
                      </a:r>
                      <a:endParaRPr lang="en-US" sz="1000" dirty="0"/>
                    </a:p>
                  </a:txBody>
                  <a:tcPr marT="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sz="1100" dirty="0"/>
                    </a:p>
                  </a:txBody>
                  <a:tcPr>
                    <a:solidFill>
                      <a:schemeClr val="accent6">
                        <a:lumMod val="40000"/>
                        <a:lumOff val="60000"/>
                      </a:schemeClr>
                    </a:solidFill>
                  </a:tcPr>
                </a:tc>
                <a:extLst>
                  <a:ext uri="{0D108BD9-81ED-4DB2-BD59-A6C34878D82A}">
                    <a16:rowId xmlns:a16="http://schemas.microsoft.com/office/drawing/2014/main" val="1601392873"/>
                  </a:ext>
                </a:extLst>
              </a:tr>
            </a:tbl>
          </a:graphicData>
        </a:graphic>
      </p:graphicFrame>
      <p:sp>
        <p:nvSpPr>
          <p:cNvPr id="3" name="Title 2"/>
          <p:cNvSpPr>
            <a:spLocks noGrp="1"/>
          </p:cNvSpPr>
          <p:nvPr>
            <p:ph type="ctrTitle"/>
          </p:nvPr>
        </p:nvSpPr>
        <p:spPr/>
        <p:txBody>
          <a:bodyPr/>
          <a:lstStyle/>
          <a:p>
            <a:r>
              <a:rPr lang="en-US" sz="1750" b="1" dirty="0">
                <a:latin typeface="Arial" panose="020B0604020202020204" pitchFamily="34" charset="0"/>
                <a:cs typeface="Arial" panose="020B0604020202020204" pitchFamily="34" charset="0"/>
              </a:rPr>
              <a:t>GLP-1: STEP HFpEF program, Semaglutide effects in obese HFpEF by A1c, NTproBNP, sex, NYHA class </a:t>
            </a:r>
            <a:endParaRPr lang="en-US" sz="1750" dirty="0">
              <a:solidFill>
                <a:srgbClr val="00B05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805795848"/>
              </p:ext>
            </p:extLst>
          </p:nvPr>
        </p:nvGraphicFramePr>
        <p:xfrm>
          <a:off x="384048" y="914400"/>
          <a:ext cx="2194560" cy="537210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2940743716"/>
                    </a:ext>
                  </a:extLst>
                </a:gridCol>
              </a:tblGrid>
              <a:tr h="242614">
                <a:tc>
                  <a:txBody>
                    <a:bodyPr/>
                    <a:lstStyle/>
                    <a:p>
                      <a:r>
                        <a:rPr lang="en-US" sz="1000" b="1" dirty="0">
                          <a:solidFill>
                            <a:schemeClr val="tx1"/>
                          </a:solidFill>
                        </a:rPr>
                        <a:t>Product (MOA)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88286691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Wegovy; semaglutide SC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(GLP-1 agonist)</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en-US" sz="1000" b="1" dirty="0">
                          <a:latin typeface="+mn-lt"/>
                        </a:rPr>
                        <a:t>Company</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15"/>
                        </a:rPr>
                        <a:t>Novo Nordisk</a:t>
                      </a:r>
                      <a:endParaRPr lang="en-US" sz="1000"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4786">
                <a:tc>
                  <a:txBody>
                    <a:bodyPr/>
                    <a:lstStyle/>
                    <a:p>
                      <a:r>
                        <a:rPr lang="en-US" sz="1000" b="1" dirty="0">
                          <a:latin typeface="+mn-lt"/>
                        </a:rPr>
                        <a:t>Phase and Trial ID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407347513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Phase III </a:t>
                      </a:r>
                      <a:r>
                        <a:rPr lang="en-US" sz="1000" dirty="0">
                          <a:solidFill>
                            <a:schemeClr val="tx1"/>
                          </a:solidFill>
                          <a:hlinkClick r:id="rId16"/>
                        </a:rPr>
                        <a:t>STEP-HFpEF</a:t>
                      </a:r>
                      <a:r>
                        <a:rPr lang="en-US" sz="1000" dirty="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Phase III </a:t>
                      </a:r>
                      <a:r>
                        <a:rPr lang="en-US" sz="1000" dirty="0">
                          <a:solidFill>
                            <a:schemeClr val="tx1"/>
                          </a:solidFill>
                          <a:hlinkClick r:id="rId17"/>
                        </a:rPr>
                        <a:t>STEP HFpEF DM</a:t>
                      </a:r>
                      <a:endParaRPr lang="en-US" sz="10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Global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7515929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Indication(s)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24271795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T2D, OBE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61053568"/>
                  </a:ext>
                </a:extLst>
              </a:tr>
              <a:tr h="0">
                <a:tc>
                  <a:txBody>
                    <a:bodyPr/>
                    <a:lstStyle/>
                    <a:p>
                      <a:r>
                        <a:rPr lang="en-US" sz="1000" b="1" dirty="0">
                          <a:latin typeface="+mn-lt"/>
                        </a:rPr>
                        <a:t>Abstract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7586671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18"/>
                        </a:rPr>
                        <a:t>Symposium</a:t>
                      </a:r>
                      <a:endParaRPr lang="en-US" sz="1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32568609"/>
                  </a:ext>
                </a:extLst>
              </a:tr>
              <a:tr h="182880">
                <a:tc>
                  <a:txBody>
                    <a:bodyPr/>
                    <a:lstStyle/>
                    <a:p>
                      <a:r>
                        <a:rPr lang="en-US" sz="1100" b="1" dirty="0">
                          <a:solidFill>
                            <a:schemeClr val="tx1"/>
                          </a:solidFill>
                        </a:rPr>
                        <a:t>CVrg Brief</a:t>
                      </a:r>
                      <a:r>
                        <a:rPr lang="en-US" sz="1100" b="0" dirty="0">
                          <a:solidFill>
                            <a:schemeClr val="tx1"/>
                          </a:solidFill>
                        </a:rPr>
                        <a:t>:</a:t>
                      </a:r>
                      <a:r>
                        <a:rPr lang="en-US" sz="1100" b="1" dirty="0">
                          <a:solidFill>
                            <a:schemeClr val="tx1"/>
                          </a:solidFill>
                        </a:rPr>
                        <a:t> </a:t>
                      </a:r>
                      <a:r>
                        <a:rPr lang="en-US" sz="1100" b="0" dirty="0">
                          <a:solidFill>
                            <a:schemeClr val="tx1"/>
                          </a:solidFill>
                        </a:rPr>
                        <a:t>A prespecified analysis of STEP HFpEF DM suggests previously reported benefits of semaglutide SC in HFpEF patients with obesity and T2D are consistent across A1c tertiles, with an added benefit being a lower rate of initiating new diabetes medications. </a:t>
                      </a:r>
                    </a:p>
                    <a:p>
                      <a:pPr>
                        <a:spcBef>
                          <a:spcPts val="300"/>
                        </a:spcBef>
                      </a:pPr>
                      <a:r>
                        <a:rPr lang="en-US" sz="1100" b="0" dirty="0">
                          <a:solidFill>
                            <a:schemeClr val="tx1"/>
                          </a:solidFill>
                        </a:rPr>
                        <a:t>Additional pooled STEP HFpEF secondary analyses continue to suggest semaglutide has weight loss-independent benefits in obese HFpEF.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3592350044"/>
                  </a:ext>
                </a:extLst>
              </a:tr>
            </a:tbl>
          </a:graphicData>
        </a:graphic>
      </p:graphicFrame>
      <p:sp>
        <p:nvSpPr>
          <p:cNvPr id="8" name="TextBox 7">
            <a:extLst>
              <a:ext uri="{FF2B5EF4-FFF2-40B4-BE49-F238E27FC236}">
                <a16:creationId xmlns:a16="http://schemas.microsoft.com/office/drawing/2014/main" id="{67354443-A89C-B94C-89BA-C1E8DF44C52A}"/>
              </a:ext>
            </a:extLst>
          </p:cNvPr>
          <p:cNvSpPr txBox="1"/>
          <p:nvPr/>
        </p:nvSpPr>
        <p:spPr>
          <a:xfrm>
            <a:off x="11047624" y="6062990"/>
            <a:ext cx="764953" cy="246221"/>
          </a:xfrm>
          <a:prstGeom prst="rect">
            <a:avLst/>
          </a:prstGeom>
          <a:noFill/>
        </p:spPr>
        <p:txBody>
          <a:bodyPr wrap="none" rtlCol="0">
            <a:spAutoFit/>
          </a:bodyPr>
          <a:lstStyle/>
          <a:p>
            <a:pPr algn="r"/>
            <a:r>
              <a:rPr lang="en-US" sz="1000" i="1" dirty="0">
                <a:solidFill>
                  <a:prstClr val="black"/>
                </a:solidFill>
              </a:rPr>
              <a:t>Continued</a:t>
            </a:r>
          </a:p>
        </p:txBody>
      </p:sp>
      <p:graphicFrame>
        <p:nvGraphicFramePr>
          <p:cNvPr id="2" name="Table 1">
            <a:extLst>
              <a:ext uri="{FF2B5EF4-FFF2-40B4-BE49-F238E27FC236}">
                <a16:creationId xmlns:a16="http://schemas.microsoft.com/office/drawing/2014/main" id="{D00753B3-A3E2-F54F-40B8-0A5DA172DB7F}"/>
              </a:ext>
            </a:extLst>
          </p:cNvPr>
          <p:cNvGraphicFramePr>
            <a:graphicFrameLocks noGrp="1"/>
          </p:cNvGraphicFramePr>
          <p:nvPr/>
        </p:nvGraphicFramePr>
        <p:xfrm>
          <a:off x="6867714" y="3692836"/>
          <a:ext cx="4943286" cy="2109216"/>
        </p:xfrm>
        <a:graphic>
          <a:graphicData uri="http://schemas.openxmlformats.org/drawingml/2006/table">
            <a:tbl>
              <a:tblPr firstRow="1" bandRow="1">
                <a:tableStyleId>{C083E6E3-FA7D-4D7B-A595-EF9225AFEA82}</a:tableStyleId>
              </a:tblPr>
              <a:tblGrid>
                <a:gridCol w="1837944">
                  <a:extLst>
                    <a:ext uri="{9D8B030D-6E8A-4147-A177-3AD203B41FA5}">
                      <a16:colId xmlns:a16="http://schemas.microsoft.com/office/drawing/2014/main" val="20000"/>
                    </a:ext>
                  </a:extLst>
                </a:gridCol>
                <a:gridCol w="606267">
                  <a:extLst>
                    <a:ext uri="{9D8B030D-6E8A-4147-A177-3AD203B41FA5}">
                      <a16:colId xmlns:a16="http://schemas.microsoft.com/office/drawing/2014/main" val="20001"/>
                    </a:ext>
                  </a:extLst>
                </a:gridCol>
                <a:gridCol w="813816">
                  <a:extLst>
                    <a:ext uri="{9D8B030D-6E8A-4147-A177-3AD203B41FA5}">
                      <a16:colId xmlns:a16="http://schemas.microsoft.com/office/drawing/2014/main" val="20002"/>
                    </a:ext>
                  </a:extLst>
                </a:gridCol>
                <a:gridCol w="606267">
                  <a:extLst>
                    <a:ext uri="{9D8B030D-6E8A-4147-A177-3AD203B41FA5}">
                      <a16:colId xmlns:a16="http://schemas.microsoft.com/office/drawing/2014/main" val="20003"/>
                    </a:ext>
                  </a:extLst>
                </a:gridCol>
                <a:gridCol w="539496">
                  <a:extLst>
                    <a:ext uri="{9D8B030D-6E8A-4147-A177-3AD203B41FA5}">
                      <a16:colId xmlns:a16="http://schemas.microsoft.com/office/drawing/2014/main" val="20004"/>
                    </a:ext>
                  </a:extLst>
                </a:gridCol>
                <a:gridCol w="539496">
                  <a:extLst>
                    <a:ext uri="{9D8B030D-6E8A-4147-A177-3AD203B41FA5}">
                      <a16:colId xmlns:a16="http://schemas.microsoft.com/office/drawing/2014/main" val="1687799877"/>
                    </a:ext>
                  </a:extLst>
                </a:gridCol>
              </a:tblGrid>
              <a:tr h="0">
                <a:tc>
                  <a:txBody>
                    <a:bodyPr/>
                    <a:lstStyle/>
                    <a:p>
                      <a:r>
                        <a:rPr lang="en-US" sz="900" dirty="0"/>
                        <a:t>Semaglutide vs. placebo</a:t>
                      </a:r>
                    </a:p>
                    <a:p>
                      <a:r>
                        <a:rPr lang="en-US" sz="900" dirty="0"/>
                        <a:t>at 52 weeks by baseline A1c</a:t>
                      </a:r>
                    </a:p>
                    <a:p>
                      <a:r>
                        <a:rPr lang="en-US" sz="900" dirty="0"/>
                        <a:t>(mean difference* / win ratio**</a:t>
                      </a:r>
                      <a:r>
                        <a:rPr lang="en-US" sz="900" baseline="0" dirty="0"/>
                        <a:t>)</a:t>
                      </a:r>
                      <a:endParaRPr lang="en-US" sz="900" dirty="0"/>
                    </a:p>
                  </a:txBody>
                  <a:tcPr marT="27432" marB="27432" anchor="ctr"/>
                </a:tc>
                <a:tc>
                  <a:txBody>
                    <a:bodyPr/>
                    <a:lstStyle/>
                    <a:p>
                      <a:pPr algn="ctr"/>
                      <a:r>
                        <a:rPr lang="en-US" sz="900" dirty="0"/>
                        <a:t>&lt;6.5%</a:t>
                      </a:r>
                    </a:p>
                    <a:p>
                      <a:pPr algn="ctr"/>
                      <a:r>
                        <a:rPr lang="en-US" sz="900" dirty="0"/>
                        <a:t>(N=227)</a:t>
                      </a:r>
                    </a:p>
                  </a:txBody>
                  <a:tcPr marT="27432" marB="27432" anchor="ctr"/>
                </a:tc>
                <a:tc>
                  <a:txBody>
                    <a:bodyPr/>
                    <a:lstStyle/>
                    <a:p>
                      <a:pPr algn="ctr"/>
                      <a:r>
                        <a:rPr lang="en-US" sz="900" dirty="0"/>
                        <a:t>6.5 to&lt;7.5%</a:t>
                      </a:r>
                    </a:p>
                    <a:p>
                      <a:pPr algn="ctr"/>
                      <a:r>
                        <a:rPr lang="en-US" sz="900" dirty="0"/>
                        <a:t>(N=226)</a:t>
                      </a:r>
                    </a:p>
                  </a:txBody>
                  <a:tcPr marT="27432" marB="27432" anchor="ctr"/>
                </a:tc>
                <a:tc>
                  <a:txBody>
                    <a:bodyPr/>
                    <a:lstStyle/>
                    <a:p>
                      <a:pPr algn="ctr"/>
                      <a:r>
                        <a:rPr lang="en-US" sz="900" dirty="0"/>
                        <a:t>≥7.5%</a:t>
                      </a:r>
                    </a:p>
                    <a:p>
                      <a:pPr algn="ctr"/>
                      <a:r>
                        <a:rPr lang="en-US" sz="900" dirty="0"/>
                        <a:t>(N=163)</a:t>
                      </a:r>
                    </a:p>
                  </a:txBody>
                  <a:tcPr marT="27432" marB="27432" anchor="ctr"/>
                </a:tc>
                <a:tc>
                  <a:txBody>
                    <a:bodyPr/>
                    <a:lstStyle/>
                    <a:p>
                      <a:pPr algn="ctr"/>
                      <a:r>
                        <a:rPr lang="en-US" sz="900" dirty="0"/>
                        <a:t>P</a:t>
                      </a:r>
                      <a:r>
                        <a:rPr lang="en-US" sz="900" baseline="-25000" dirty="0"/>
                        <a:t>int</a:t>
                      </a:r>
                      <a:endParaRPr lang="en-US" sz="900" dirty="0"/>
                    </a:p>
                  </a:txBody>
                  <a:tcPr marT="27432" marB="27432" anchor="ctr"/>
                </a:tc>
                <a:tc>
                  <a:txBody>
                    <a:bodyPr/>
                    <a:lstStyle/>
                    <a:p>
                      <a:pPr algn="ctr"/>
                      <a:r>
                        <a:rPr lang="en-US" sz="900" dirty="0"/>
                        <a:t>P</a:t>
                      </a:r>
                      <a:r>
                        <a:rPr lang="en-US" sz="900" baseline="-25000" dirty="0"/>
                        <a:t>trend</a:t>
                      </a:r>
                      <a:endParaRPr lang="en-US" sz="900" dirty="0"/>
                    </a:p>
                  </a:txBody>
                  <a:tcPr marT="27432" marB="27432" anchor="ctr"/>
                </a:tc>
                <a:extLst>
                  <a:ext uri="{0D108BD9-81ED-4DB2-BD59-A6C34878D82A}">
                    <a16:rowId xmlns:a16="http://schemas.microsoft.com/office/drawing/2014/main" val="10000"/>
                  </a:ext>
                </a:extLst>
              </a:tr>
              <a:tr h="0">
                <a:tc>
                  <a:txBody>
                    <a:bodyPr/>
                    <a:lstStyle/>
                    <a:p>
                      <a:r>
                        <a:rPr lang="en-US" sz="900" dirty="0"/>
                        <a:t>KCCQ-CSS (points)*</a:t>
                      </a:r>
                    </a:p>
                  </a:txBody>
                  <a:tcPr marT="27432" marB="27432" anchor="ctr"/>
                </a:tc>
                <a:tc>
                  <a:txBody>
                    <a:bodyPr/>
                    <a:lstStyle/>
                    <a:p>
                      <a:pPr algn="ctr"/>
                      <a:r>
                        <a:rPr lang="en-US" sz="900" dirty="0"/>
                        <a:t>6.7</a:t>
                      </a:r>
                    </a:p>
                  </a:txBody>
                  <a:tcPr marT="27432" marB="27432" anchor="ctr"/>
                </a:tc>
                <a:tc>
                  <a:txBody>
                    <a:bodyPr/>
                    <a:lstStyle/>
                    <a:p>
                      <a:pPr algn="ctr"/>
                      <a:r>
                        <a:rPr lang="en-US" sz="900" dirty="0"/>
                        <a:t>6.0</a:t>
                      </a:r>
                    </a:p>
                  </a:txBody>
                  <a:tcPr marT="27432" marB="27432" anchor="ctr"/>
                </a:tc>
                <a:tc>
                  <a:txBody>
                    <a:bodyPr/>
                    <a:lstStyle/>
                    <a:p>
                      <a:pPr algn="ctr"/>
                      <a:r>
                        <a:rPr lang="en-US" sz="900" dirty="0"/>
                        <a:t>9.6</a:t>
                      </a:r>
                    </a:p>
                  </a:txBody>
                  <a:tcPr marT="27432" marB="27432" anchor="ctr"/>
                </a:tc>
                <a:tc>
                  <a:txBody>
                    <a:bodyPr/>
                    <a:lstStyle/>
                    <a:p>
                      <a:pPr algn="ctr"/>
                      <a:r>
                        <a:rPr lang="en-US" sz="900" dirty="0"/>
                        <a:t>0.636</a:t>
                      </a:r>
                    </a:p>
                  </a:txBody>
                  <a:tcPr marT="27432" marB="27432" anchor="ctr"/>
                </a:tc>
                <a:tc>
                  <a:txBody>
                    <a:bodyPr/>
                    <a:lstStyle/>
                    <a:p>
                      <a:pPr algn="ctr"/>
                      <a:r>
                        <a:rPr lang="en-US" sz="900" dirty="0"/>
                        <a:t>0.462</a:t>
                      </a:r>
                    </a:p>
                  </a:txBody>
                  <a:tcPr marT="27432" marB="27432" anchor="ctr"/>
                </a:tc>
                <a:extLst>
                  <a:ext uri="{0D108BD9-81ED-4DB2-BD59-A6C34878D82A}">
                    <a16:rowId xmlns:a16="http://schemas.microsoft.com/office/drawing/2014/main" val="10001"/>
                  </a:ext>
                </a:extLst>
              </a:tr>
              <a:tr h="0">
                <a:tc>
                  <a:txBody>
                    <a:bodyPr/>
                    <a:lstStyle/>
                    <a:p>
                      <a:r>
                        <a:rPr lang="en-US" sz="900" dirty="0"/>
                        <a:t>Body weight (%)*</a:t>
                      </a:r>
                    </a:p>
                  </a:txBody>
                  <a:tcPr marT="27432" marB="27432" anchor="ctr"/>
                </a:tc>
                <a:tc>
                  <a:txBody>
                    <a:bodyPr/>
                    <a:lstStyle/>
                    <a:p>
                      <a:pPr algn="ctr"/>
                      <a:r>
                        <a:rPr lang="en-US" sz="900" dirty="0"/>
                        <a:t>-7.5</a:t>
                      </a:r>
                    </a:p>
                  </a:txBody>
                  <a:tcPr marT="27432" marB="27432" anchor="ctr"/>
                </a:tc>
                <a:tc>
                  <a:txBody>
                    <a:bodyPr/>
                    <a:lstStyle/>
                    <a:p>
                      <a:pPr algn="ctr"/>
                      <a:r>
                        <a:rPr lang="en-US" sz="900" dirty="0"/>
                        <a:t>-6.3</a:t>
                      </a:r>
                    </a:p>
                  </a:txBody>
                  <a:tcPr marT="27432" marB="27432" anchor="ctr"/>
                </a:tc>
                <a:tc>
                  <a:txBody>
                    <a:bodyPr/>
                    <a:lstStyle/>
                    <a:p>
                      <a:pPr algn="ctr"/>
                      <a:r>
                        <a:rPr lang="en-US" sz="900" dirty="0"/>
                        <a:t>-5.0</a:t>
                      </a:r>
                    </a:p>
                  </a:txBody>
                  <a:tcPr marT="27432" marB="27432" anchor="ctr"/>
                </a:tc>
                <a:tc>
                  <a:txBody>
                    <a:bodyPr/>
                    <a:lstStyle/>
                    <a:p>
                      <a:pPr algn="ctr"/>
                      <a:r>
                        <a:rPr lang="en-US" sz="900" dirty="0"/>
                        <a:t>0.221</a:t>
                      </a:r>
                    </a:p>
                  </a:txBody>
                  <a:tcPr marT="27432" marB="27432" anchor="ctr"/>
                </a:tc>
                <a:tc>
                  <a:txBody>
                    <a:bodyPr/>
                    <a:lstStyle/>
                    <a:p>
                      <a:pPr algn="ctr"/>
                      <a:r>
                        <a:rPr lang="en-US" sz="900" dirty="0"/>
                        <a:t>0.083</a:t>
                      </a:r>
                    </a:p>
                  </a:txBody>
                  <a:tcPr marT="27432" marB="27432" anchor="ctr"/>
                </a:tc>
                <a:extLst>
                  <a:ext uri="{0D108BD9-81ED-4DB2-BD59-A6C34878D82A}">
                    <a16:rowId xmlns:a16="http://schemas.microsoft.com/office/drawing/2014/main" val="10002"/>
                  </a:ext>
                </a:extLst>
              </a:tr>
              <a:tr h="154352">
                <a:tc>
                  <a:txBody>
                    <a:bodyPr/>
                    <a:lstStyle/>
                    <a:p>
                      <a:r>
                        <a:rPr lang="en-US" sz="900" dirty="0"/>
                        <a:t>Hierarchical composite**</a:t>
                      </a:r>
                    </a:p>
                  </a:txBody>
                  <a:tcPr marT="27432" marB="27432" anchor="ctr"/>
                </a:tc>
                <a:tc>
                  <a:txBody>
                    <a:bodyPr/>
                    <a:lstStyle/>
                    <a:p>
                      <a:pPr algn="ctr"/>
                      <a:r>
                        <a:rPr lang="en-US" sz="900" dirty="0"/>
                        <a:t>1.73</a:t>
                      </a:r>
                    </a:p>
                  </a:txBody>
                  <a:tcPr marT="27432" marB="27432" anchor="ctr"/>
                </a:tc>
                <a:tc>
                  <a:txBody>
                    <a:bodyPr/>
                    <a:lstStyle/>
                    <a:p>
                      <a:pPr algn="ctr"/>
                      <a:r>
                        <a:rPr lang="en-US" sz="900" dirty="0"/>
                        <a:t>1.41</a:t>
                      </a:r>
                    </a:p>
                  </a:txBody>
                  <a:tcPr marT="27432" marB="27432" anchor="ctr"/>
                </a:tc>
                <a:tc>
                  <a:txBody>
                    <a:bodyPr/>
                    <a:lstStyle/>
                    <a:p>
                      <a:pPr algn="ctr"/>
                      <a:r>
                        <a:rPr lang="en-US" sz="900" dirty="0"/>
                        <a:t>1.64</a:t>
                      </a:r>
                    </a:p>
                  </a:txBody>
                  <a:tcPr marT="27432" marB="27432" anchor="ctr"/>
                </a:tc>
                <a:tc>
                  <a:txBody>
                    <a:bodyPr/>
                    <a:lstStyle/>
                    <a:p>
                      <a:pPr algn="ctr"/>
                      <a:r>
                        <a:rPr lang="en-US" sz="900" dirty="0"/>
                        <a:t>0.665</a:t>
                      </a:r>
                    </a:p>
                  </a:txBody>
                  <a:tcPr marT="27432" marB="27432" anchor="ctr"/>
                </a:tc>
                <a:tc>
                  <a:txBody>
                    <a:bodyPr/>
                    <a:lstStyle/>
                    <a:p>
                      <a:pPr algn="ctr"/>
                      <a:r>
                        <a:rPr lang="en-US" sz="900" dirty="0"/>
                        <a:t>–</a:t>
                      </a:r>
                    </a:p>
                  </a:txBody>
                  <a:tcPr marT="27432" marB="27432" anchor="ctr"/>
                </a:tc>
                <a:extLst>
                  <a:ext uri="{0D108BD9-81ED-4DB2-BD59-A6C34878D82A}">
                    <a16:rowId xmlns:a16="http://schemas.microsoft.com/office/drawing/2014/main" val="1817344465"/>
                  </a:ext>
                </a:extLst>
              </a:tr>
              <a:tr h="154352">
                <a:tc>
                  <a:txBody>
                    <a:bodyPr/>
                    <a:lstStyle/>
                    <a:p>
                      <a:r>
                        <a:rPr lang="en-US" sz="900" dirty="0"/>
                        <a:t>6MWD (m)*</a:t>
                      </a:r>
                    </a:p>
                  </a:txBody>
                  <a:tcPr marT="27432" marB="27432" anchor="ctr"/>
                </a:tc>
                <a:tc>
                  <a:txBody>
                    <a:bodyPr/>
                    <a:lstStyle/>
                    <a:p>
                      <a:pPr algn="ctr"/>
                      <a:r>
                        <a:rPr lang="en-US" sz="900" dirty="0"/>
                        <a:t>16.2</a:t>
                      </a:r>
                    </a:p>
                  </a:txBody>
                  <a:tcPr marT="27432" marB="27432" anchor="ctr"/>
                </a:tc>
                <a:tc>
                  <a:txBody>
                    <a:bodyPr/>
                    <a:lstStyle/>
                    <a:p>
                      <a:pPr algn="ctr"/>
                      <a:r>
                        <a:rPr lang="en-US" sz="900" dirty="0"/>
                        <a:t>13.6</a:t>
                      </a:r>
                    </a:p>
                  </a:txBody>
                  <a:tcPr marT="27432" marB="27432" anchor="ctr"/>
                </a:tc>
                <a:tc>
                  <a:txBody>
                    <a:bodyPr/>
                    <a:lstStyle/>
                    <a:p>
                      <a:pPr algn="ctr"/>
                      <a:r>
                        <a:rPr lang="en-US" sz="900" dirty="0"/>
                        <a:t>11.4</a:t>
                      </a:r>
                    </a:p>
                  </a:txBody>
                  <a:tcPr marT="27432" marB="27432" anchor="ctr"/>
                </a:tc>
                <a:tc>
                  <a:txBody>
                    <a:bodyPr/>
                    <a:lstStyle/>
                    <a:p>
                      <a:pPr algn="ctr"/>
                      <a:r>
                        <a:rPr lang="en-US" sz="900" dirty="0"/>
                        <a:t>0.937</a:t>
                      </a:r>
                    </a:p>
                  </a:txBody>
                  <a:tcPr marT="27432" marB="27432" anchor="ctr"/>
                </a:tc>
                <a:tc>
                  <a:txBody>
                    <a:bodyPr/>
                    <a:lstStyle/>
                    <a:p>
                      <a:pPr algn="ctr"/>
                      <a:r>
                        <a:rPr lang="en-US" sz="900" dirty="0"/>
                        <a:t>0.720</a:t>
                      </a:r>
                    </a:p>
                  </a:txBody>
                  <a:tcPr marT="27432" marB="27432" anchor="ctr"/>
                </a:tc>
                <a:extLst>
                  <a:ext uri="{0D108BD9-81ED-4DB2-BD59-A6C34878D82A}">
                    <a16:rowId xmlns:a16="http://schemas.microsoft.com/office/drawing/2014/main" val="2732059197"/>
                  </a:ext>
                </a:extLst>
              </a:tr>
              <a:tr h="154352">
                <a:tc>
                  <a:txBody>
                    <a:bodyPr/>
                    <a:lstStyle/>
                    <a:p>
                      <a:r>
                        <a:rPr lang="en-US" sz="900" dirty="0"/>
                        <a:t>hsCRP ratio (mg/L)*</a:t>
                      </a:r>
                    </a:p>
                  </a:txBody>
                  <a:tcPr marT="27432" marB="27432" anchor="ctr"/>
                </a:tc>
                <a:tc>
                  <a:txBody>
                    <a:bodyPr/>
                    <a:lstStyle/>
                    <a:p>
                      <a:pPr algn="ctr"/>
                      <a:r>
                        <a:rPr lang="en-US" sz="900" dirty="0"/>
                        <a:t>0.84</a:t>
                      </a:r>
                    </a:p>
                  </a:txBody>
                  <a:tcPr marT="27432" marB="27432" anchor="ctr"/>
                </a:tc>
                <a:tc>
                  <a:txBody>
                    <a:bodyPr/>
                    <a:lstStyle/>
                    <a:p>
                      <a:pPr algn="ctr"/>
                      <a:r>
                        <a:rPr lang="en-US" sz="900" dirty="0"/>
                        <a:t>0.60</a:t>
                      </a:r>
                    </a:p>
                  </a:txBody>
                  <a:tcPr marT="27432" marB="27432" anchor="ctr"/>
                </a:tc>
                <a:tc>
                  <a:txBody>
                    <a:bodyPr/>
                    <a:lstStyle/>
                    <a:p>
                      <a:pPr algn="ctr"/>
                      <a:r>
                        <a:rPr lang="en-US" sz="900" dirty="0"/>
                        <a:t>0.54</a:t>
                      </a:r>
                    </a:p>
                  </a:txBody>
                  <a:tcPr marT="27432" marB="27432" anchor="ctr"/>
                </a:tc>
                <a:tc>
                  <a:txBody>
                    <a:bodyPr/>
                    <a:lstStyle/>
                    <a:p>
                      <a:pPr algn="ctr"/>
                      <a:r>
                        <a:rPr lang="en-US" sz="900" dirty="0"/>
                        <a:t>0.088</a:t>
                      </a:r>
                    </a:p>
                  </a:txBody>
                  <a:tcPr marT="27432" marB="27432" anchor="ctr"/>
                </a:tc>
                <a:tc>
                  <a:txBody>
                    <a:bodyPr/>
                    <a:lstStyle/>
                    <a:p>
                      <a:pPr algn="ctr"/>
                      <a:r>
                        <a:rPr lang="en-US" sz="900" b="1" dirty="0"/>
                        <a:t>0.044</a:t>
                      </a:r>
                    </a:p>
                  </a:txBody>
                  <a:tcPr marT="27432" marB="27432" anchor="ctr"/>
                </a:tc>
                <a:extLst>
                  <a:ext uri="{0D108BD9-81ED-4DB2-BD59-A6C34878D82A}">
                    <a16:rowId xmlns:a16="http://schemas.microsoft.com/office/drawing/2014/main" val="2784550967"/>
                  </a:ext>
                </a:extLst>
              </a:tr>
              <a:tr h="154352">
                <a:tc>
                  <a:txBody>
                    <a:bodyPr/>
                    <a:lstStyle/>
                    <a:p>
                      <a:r>
                        <a:rPr lang="en-US" sz="900" dirty="0"/>
                        <a:t>NTproBNP ratio (pg/mL)*</a:t>
                      </a:r>
                    </a:p>
                  </a:txBody>
                  <a:tcPr marT="27432" marB="27432" anchor="ctr"/>
                </a:tc>
                <a:tc>
                  <a:txBody>
                    <a:bodyPr/>
                    <a:lstStyle/>
                    <a:p>
                      <a:pPr algn="ctr"/>
                      <a:r>
                        <a:rPr lang="en-US" sz="900" dirty="0"/>
                        <a:t>0.76</a:t>
                      </a:r>
                    </a:p>
                  </a:txBody>
                  <a:tcPr marT="27432" marB="27432" anchor="ctr"/>
                </a:tc>
                <a:tc>
                  <a:txBody>
                    <a:bodyPr/>
                    <a:lstStyle/>
                    <a:p>
                      <a:pPr algn="ctr"/>
                      <a:r>
                        <a:rPr lang="en-US" sz="900" dirty="0"/>
                        <a:t>0.87</a:t>
                      </a:r>
                    </a:p>
                  </a:txBody>
                  <a:tcPr marT="27432" marB="27432" anchor="ctr"/>
                </a:tc>
                <a:tc>
                  <a:txBody>
                    <a:bodyPr/>
                    <a:lstStyle/>
                    <a:p>
                      <a:pPr algn="ctr"/>
                      <a:r>
                        <a:rPr lang="en-US" sz="900" dirty="0"/>
                        <a:t>0.79</a:t>
                      </a:r>
                    </a:p>
                  </a:txBody>
                  <a:tcPr marT="27432" marB="27432" anchor="ctr"/>
                </a:tc>
                <a:tc>
                  <a:txBody>
                    <a:bodyPr/>
                    <a:lstStyle/>
                    <a:p>
                      <a:pPr algn="ctr"/>
                      <a:r>
                        <a:rPr lang="en-US" sz="900" dirty="0"/>
                        <a:t>0.705</a:t>
                      </a:r>
                    </a:p>
                  </a:txBody>
                  <a:tcPr marT="27432" marB="27432" anchor="ctr"/>
                </a:tc>
                <a:tc>
                  <a:txBody>
                    <a:bodyPr/>
                    <a:lstStyle/>
                    <a:p>
                      <a:pPr algn="ctr"/>
                      <a:r>
                        <a:rPr lang="en-US" sz="900" dirty="0"/>
                        <a:t>0.795</a:t>
                      </a:r>
                    </a:p>
                  </a:txBody>
                  <a:tcPr marT="27432" marB="27432" anchor="ctr"/>
                </a:tc>
                <a:extLst>
                  <a:ext uri="{0D108BD9-81ED-4DB2-BD59-A6C34878D82A}">
                    <a16:rowId xmlns:a16="http://schemas.microsoft.com/office/drawing/2014/main" val="10003"/>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A1c (%)*</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-0.4</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-0.9</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-1.2</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b="1" dirty="0"/>
                        <a:t>&lt;0.001</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b="1" dirty="0"/>
                        <a:t>&lt;0.001</a:t>
                      </a:r>
                    </a:p>
                  </a:txBody>
                  <a:tcPr marT="27432" marB="27432" anchor="ctr">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3835911894"/>
                  </a:ext>
                </a:extLst>
              </a:tr>
              <a:tr h="154352">
                <a:tc gridSpan="6">
                  <a:txBody>
                    <a:bodyPr/>
                    <a:lstStyle/>
                    <a:p>
                      <a:r>
                        <a:rPr lang="en-US" sz="800" dirty="0"/>
                        <a:t>Hierarchical composite: all-cause death, number &amp; timing of HF events, </a:t>
                      </a:r>
                      <a:r>
                        <a:rPr lang="el-GR" sz="800" dirty="0"/>
                        <a:t>Δ</a:t>
                      </a:r>
                      <a:r>
                        <a:rPr lang="en-US" sz="800" dirty="0"/>
                        <a:t> KCCQ-CSS ≥15, 10, or 5 points, and </a:t>
                      </a:r>
                      <a:r>
                        <a:rPr lang="el-GR" sz="800" dirty="0"/>
                        <a:t>Δ</a:t>
                      </a:r>
                      <a:r>
                        <a:rPr lang="en-US" sz="800" dirty="0"/>
                        <a:t> 6MWD ≥30m</a:t>
                      </a:r>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800" dirty="0"/>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983658322"/>
                  </a:ext>
                </a:extLst>
              </a:tr>
            </a:tbl>
          </a:graphicData>
        </a:graphic>
      </p:graphicFrame>
    </p:spTree>
    <p:extLst>
      <p:ext uri="{BB962C8B-B14F-4D97-AF65-F5344CB8AC3E}">
        <p14:creationId xmlns:p14="http://schemas.microsoft.com/office/powerpoint/2010/main" val="3102138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72D6AD16-175D-489F-BE05-D09863BF96F2}"/>
              </a:ext>
            </a:extLst>
          </p:cNvPr>
          <p:cNvGraphicFramePr>
            <a:graphicFrameLocks noGrp="1"/>
          </p:cNvGraphicFramePr>
          <p:nvPr/>
        </p:nvGraphicFramePr>
        <p:xfrm>
          <a:off x="372535" y="914400"/>
          <a:ext cx="11430000" cy="5217160"/>
        </p:xfrm>
        <a:graphic>
          <a:graphicData uri="http://schemas.openxmlformats.org/drawingml/2006/table">
            <a:tbl>
              <a:tblPr firstRow="1" bandRow="1">
                <a:tableStyleId>{5C22544A-7EE6-4342-B048-85BDC9FD1C3A}</a:tableStyleId>
              </a:tblPr>
              <a:tblGrid>
                <a:gridCol w="4828115">
                  <a:extLst>
                    <a:ext uri="{9D8B030D-6E8A-4147-A177-3AD203B41FA5}">
                      <a16:colId xmlns:a16="http://schemas.microsoft.com/office/drawing/2014/main" val="20000"/>
                    </a:ext>
                  </a:extLst>
                </a:gridCol>
                <a:gridCol w="1314450">
                  <a:extLst>
                    <a:ext uri="{9D8B030D-6E8A-4147-A177-3AD203B41FA5}">
                      <a16:colId xmlns:a16="http://schemas.microsoft.com/office/drawing/2014/main" val="1469113868"/>
                    </a:ext>
                  </a:extLst>
                </a:gridCol>
                <a:gridCol w="5287435">
                  <a:extLst>
                    <a:ext uri="{9D8B030D-6E8A-4147-A177-3AD203B41FA5}">
                      <a16:colId xmlns:a16="http://schemas.microsoft.com/office/drawing/2014/main" val="1229989169"/>
                    </a:ext>
                  </a:extLst>
                </a:gridCol>
              </a:tblGrid>
              <a:tr h="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Results, continued</a:t>
                      </a:r>
                      <a:r>
                        <a:rPr lang="en-US" sz="1000" b="0" dirty="0">
                          <a:solidFill>
                            <a:schemeClr val="tx1"/>
                          </a:solidFill>
                        </a:rPr>
                        <a:t>:</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468880">
                <a:tc gridSpan="2">
                  <a:txBody>
                    <a:bodyPr/>
                    <a:lstStyle/>
                    <a:p>
                      <a:pPr marL="0" indent="0">
                        <a:spcBef>
                          <a:spcPts val="600"/>
                        </a:spcBef>
                        <a:buFont typeface="Arial" panose="020B0604020202020204" pitchFamily="34" charset="0"/>
                        <a:buNone/>
                      </a:pPr>
                      <a:r>
                        <a:rPr lang="en-US" sz="1000" b="1" i="1" dirty="0"/>
                        <a:t>STEP HFpEF DM Glycemia Analysis (continued)</a:t>
                      </a:r>
                    </a:p>
                    <a:p>
                      <a:pPr marL="171450" indent="-171450">
                        <a:spcBef>
                          <a:spcPts val="400"/>
                        </a:spcBef>
                        <a:buFont typeface="Arial" panose="020B0604020202020204" pitchFamily="34" charset="0"/>
                        <a:buChar char="•"/>
                      </a:pPr>
                      <a:r>
                        <a:rPr lang="en-US" sz="1000" baseline="0" dirty="0"/>
                        <a:t>Semaglutide reduced the rate of </a:t>
                      </a:r>
                      <a:r>
                        <a:rPr lang="en-US" sz="1000" b="1" baseline="0" dirty="0"/>
                        <a:t>initiating</a:t>
                      </a:r>
                      <a:r>
                        <a:rPr lang="en-US" sz="1000" baseline="0" dirty="0"/>
                        <a:t> any diabetes medication </a:t>
                      </a:r>
                      <a:r>
                        <a:rPr lang="en-US" sz="1000" b="1" baseline="0" dirty="0"/>
                        <a:t>among non-users </a:t>
                      </a:r>
                      <a:r>
                        <a:rPr lang="en-US" sz="1000" b="0" baseline="0" dirty="0"/>
                        <a:t>at baseline by 56% (HR 0.44, P&lt;0.001), which was driven by significant or trending effects for all medications (P=0.02–0.09; see top table).</a:t>
                      </a:r>
                      <a:endParaRPr lang="en-US" sz="1000" baseline="0" dirty="0"/>
                    </a:p>
                    <a:p>
                      <a:pPr marL="171450" indent="-171450">
                        <a:spcBef>
                          <a:spcPts val="400"/>
                        </a:spcBef>
                        <a:buFont typeface="Arial" panose="020B0604020202020204" pitchFamily="34" charset="0"/>
                        <a:buChar char="•"/>
                      </a:pPr>
                      <a:r>
                        <a:rPr lang="en-US" sz="1000" baseline="0" dirty="0"/>
                        <a:t>Semaglutide increased the rate of </a:t>
                      </a:r>
                      <a:r>
                        <a:rPr lang="en-US" sz="1000" b="1" baseline="0" dirty="0"/>
                        <a:t>discontinuing</a:t>
                      </a:r>
                      <a:r>
                        <a:rPr lang="en-US" sz="1000" baseline="0" dirty="0"/>
                        <a:t> any diabetes medication </a:t>
                      </a:r>
                      <a:r>
                        <a:rPr lang="en-US" sz="1000" b="1" baseline="0" dirty="0"/>
                        <a:t>among users </a:t>
                      </a:r>
                      <a:r>
                        <a:rPr lang="en-US" sz="1000" b="0" baseline="0" dirty="0"/>
                        <a:t>at baseline by 65% (HR 1.65, P=0.033), which was driven by a significant increase in the discontinuation of metformin (HR 2.52, P=0.001; see top table).</a:t>
                      </a:r>
                      <a:endParaRPr lang="en-US" sz="1000" baseline="0" dirty="0"/>
                    </a:p>
                    <a:p>
                      <a:pPr marL="171450" indent="-171450">
                        <a:spcBef>
                          <a:spcPts val="400"/>
                        </a:spcBef>
                        <a:buFont typeface="Arial" panose="020B0604020202020204" pitchFamily="34" charset="0"/>
                        <a:buChar char="•"/>
                      </a:pPr>
                      <a:r>
                        <a:rPr lang="en-US" sz="1000" baseline="0" dirty="0"/>
                        <a:t>More patients had at least 1 hypoglycemia event with semaglutide vs. placebo (9.7 vs. 6.9%), but the hypoglycemia event rate per 100 patient years was lower with semaglutide vs. placebo (22.9 vs. 29.5)</a:t>
                      </a:r>
                    </a:p>
                    <a:p>
                      <a:pPr marL="365760" indent="-171450">
                        <a:spcBef>
                          <a:spcPts val="200"/>
                        </a:spcBef>
                        <a:buFont typeface="Arial" panose="020B0604020202020204" pitchFamily="34" charset="0"/>
                        <a:buChar char="–"/>
                      </a:pPr>
                      <a:r>
                        <a:rPr lang="en-US" sz="1000" baseline="0" dirty="0"/>
                        <a:t>Insulin was the most common treatment when hypoglycemia occurred in semaglutide- and placebo-treated patients (4.8 vs. 6.2%).</a:t>
                      </a:r>
                    </a:p>
                  </a:txBody>
                  <a:tcPr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en-US"/>
                    </a:p>
                  </a:txBody>
                  <a:tcPr/>
                </a:tc>
                <a:tc>
                  <a:txBody>
                    <a:bodyPr/>
                    <a:lstStyle/>
                    <a:p>
                      <a:endParaRPr lang="en-US" sz="1000" dirty="0"/>
                    </a:p>
                  </a:txBody>
                  <a:tcPr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92350044"/>
                  </a:ext>
                </a:extLst>
              </a:tr>
              <a:tr h="1108550">
                <a:tc>
                  <a:txBody>
                    <a:bodyPr/>
                    <a:lstStyle/>
                    <a:p>
                      <a:pPr marL="0" indent="0">
                        <a:spcBef>
                          <a:spcPts val="1200"/>
                        </a:spcBef>
                        <a:buFont typeface="Arial" panose="020B0604020202020204" pitchFamily="34" charset="0"/>
                        <a:buNone/>
                      </a:pPr>
                      <a:r>
                        <a:rPr lang="en-US" sz="1000" b="1" i="1" dirty="0"/>
                        <a:t>Pooled STEP HFpEF NTproBNP and HF Events Analysis (J. Butler)</a:t>
                      </a:r>
                    </a:p>
                    <a:p>
                      <a:pPr marL="171450" indent="-171450">
                        <a:spcBef>
                          <a:spcPts val="600"/>
                        </a:spcBef>
                        <a:buFont typeface="Arial" panose="020B0604020202020204" pitchFamily="34" charset="0"/>
                        <a:buChar char="•"/>
                      </a:pPr>
                      <a:r>
                        <a:rPr lang="en-US" sz="1000" dirty="0"/>
                        <a:t>Semaglutide reduced NTproBNP to a greater extent vs. placebo at 52 weeks (estimated treatment response 0.82, P=0.0002) with similar effects ± diabetes (ETR 0.84 no DM vs. 0.80 DM; both P&lt;0.05).</a:t>
                      </a:r>
                    </a:p>
                    <a:p>
                      <a:pPr marL="171450" indent="-171450">
                        <a:spcBef>
                          <a:spcPts val="600"/>
                        </a:spcBef>
                        <a:buFont typeface="Arial" panose="020B0604020202020204" pitchFamily="34" charset="0"/>
                        <a:buChar char="•"/>
                      </a:pPr>
                      <a:r>
                        <a:rPr lang="en-US" sz="1000" dirty="0"/>
                        <a:t>Patients with higher baseline NTproBNP had larger improvements in KCCQ-CSS, but no trend was seen between baseline NTproBNP and changes in weight loss, 6MWD, or CRP (lower left table).</a:t>
                      </a:r>
                    </a:p>
                    <a:p>
                      <a:pPr marL="171450" indent="-171450">
                        <a:spcBef>
                          <a:spcPts val="600"/>
                        </a:spcBef>
                        <a:buFont typeface="Arial" panose="020B0604020202020204" pitchFamily="34" charset="0"/>
                        <a:buChar char="•"/>
                      </a:pPr>
                      <a:r>
                        <a:rPr lang="en-US" sz="1000" dirty="0"/>
                        <a:t>Consistent NTproBNP reduction in both semaglutide- and placebo-treated patients across all weight loss cohorts, but those with greater semaglutide-mediated weight loss had less NTproBNP reduction (lower right table).</a:t>
                      </a:r>
                      <a:endParaRPr lang="en-US" sz="1000" baseline="0" dirty="0"/>
                    </a:p>
                    <a:p>
                      <a:pPr marL="171450" indent="-171450">
                        <a:spcBef>
                          <a:spcPts val="400"/>
                        </a:spcBef>
                        <a:buFont typeface="Arial" panose="020B0604020202020204" pitchFamily="34" charset="0"/>
                        <a:buChar char="•"/>
                      </a:pPr>
                      <a:r>
                        <a:rPr lang="en-US" sz="1000" baseline="0" dirty="0"/>
                        <a:t>Semaglutide significantly reduced the risk of first HF event (HR 0.27, P=0.0004) and first HF event or CV death (HR 0.31, P=0.0008) vs. placebo, though event rates were low with semaglutide and placebo for first HF event (1 and 5%) and the composite of first HF event or CV death (2 and 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2">
                  <a:txBody>
                    <a:bodyPr/>
                    <a:lstStyle/>
                    <a:p>
                      <a:pPr marL="171450" indent="-171450">
                        <a:buFont typeface="Arial" panose="020B0604020202020204" pitchFamily="34" charset="0"/>
                        <a:buChar char="•"/>
                      </a:pPr>
                      <a:endParaRPr lang="en-US" sz="1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sz="1100" dirty="0"/>
                    </a:p>
                  </a:txBody>
                  <a:tcPr>
                    <a:solidFill>
                      <a:schemeClr val="accent6">
                        <a:lumMod val="40000"/>
                        <a:lumOff val="60000"/>
                      </a:schemeClr>
                    </a:solidFill>
                  </a:tcPr>
                </a:tc>
                <a:extLst>
                  <a:ext uri="{0D108BD9-81ED-4DB2-BD59-A6C34878D82A}">
                    <a16:rowId xmlns:a16="http://schemas.microsoft.com/office/drawing/2014/main" val="1601392873"/>
                  </a:ext>
                </a:extLst>
              </a:tr>
            </a:tbl>
          </a:graphicData>
        </a:graphic>
      </p:graphicFrame>
      <p:sp>
        <p:nvSpPr>
          <p:cNvPr id="3" name="Title 2"/>
          <p:cNvSpPr>
            <a:spLocks noGrp="1"/>
          </p:cNvSpPr>
          <p:nvPr>
            <p:ph type="ctrTitle"/>
          </p:nvPr>
        </p:nvSpPr>
        <p:spPr/>
        <p:txBody>
          <a:bodyPr/>
          <a:lstStyle/>
          <a:p>
            <a:r>
              <a:rPr lang="en-US" sz="1800" b="1" dirty="0">
                <a:latin typeface="Arial" panose="020B0604020202020204" pitchFamily="34" charset="0"/>
                <a:cs typeface="Arial" panose="020B0604020202020204" pitchFamily="34" charset="0"/>
              </a:rPr>
              <a:t>STEP-HFpEF &amp; STEP-HFpEF DM</a:t>
            </a:r>
            <a:r>
              <a:rPr lang="en-US" dirty="0"/>
              <a:t> (2 of 3)</a:t>
            </a:r>
          </a:p>
        </p:txBody>
      </p:sp>
      <p:sp>
        <p:nvSpPr>
          <p:cNvPr id="8" name="TextBox 7">
            <a:extLst>
              <a:ext uri="{FF2B5EF4-FFF2-40B4-BE49-F238E27FC236}">
                <a16:creationId xmlns:a16="http://schemas.microsoft.com/office/drawing/2014/main" id="{001FA6AB-A9ED-F142-BE2D-17100B38684D}"/>
              </a:ext>
            </a:extLst>
          </p:cNvPr>
          <p:cNvSpPr txBox="1"/>
          <p:nvPr/>
        </p:nvSpPr>
        <p:spPr>
          <a:xfrm>
            <a:off x="11047624" y="6062990"/>
            <a:ext cx="764953" cy="246221"/>
          </a:xfrm>
          <a:prstGeom prst="rect">
            <a:avLst/>
          </a:prstGeom>
          <a:noFill/>
        </p:spPr>
        <p:txBody>
          <a:bodyPr wrap="none" rtlCol="0">
            <a:spAutoFit/>
          </a:bodyPr>
          <a:lstStyle/>
          <a:p>
            <a:pPr algn="r"/>
            <a:r>
              <a:rPr lang="en-US" sz="1000" i="1" dirty="0">
                <a:solidFill>
                  <a:prstClr val="black"/>
                </a:solidFill>
              </a:rPr>
              <a:t>Continued</a:t>
            </a:r>
          </a:p>
        </p:txBody>
      </p:sp>
      <p:graphicFrame>
        <p:nvGraphicFramePr>
          <p:cNvPr id="4" name="Table 3">
            <a:extLst>
              <a:ext uri="{FF2B5EF4-FFF2-40B4-BE49-F238E27FC236}">
                <a16:creationId xmlns:a16="http://schemas.microsoft.com/office/drawing/2014/main" id="{FC17FB57-F8BD-60CC-27DC-1C28FDBD7A2B}"/>
              </a:ext>
            </a:extLst>
          </p:cNvPr>
          <p:cNvGraphicFramePr>
            <a:graphicFrameLocks noGrp="1"/>
          </p:cNvGraphicFramePr>
          <p:nvPr>
            <p:extLst>
              <p:ext uri="{D42A27DB-BD31-4B8C-83A1-F6EECF244321}">
                <p14:modId xmlns:p14="http://schemas.microsoft.com/office/powerpoint/2010/main" val="581756055"/>
              </p:ext>
            </p:extLst>
          </p:nvPr>
        </p:nvGraphicFramePr>
        <p:xfrm>
          <a:off x="6563785" y="1213786"/>
          <a:ext cx="5238750" cy="2481072"/>
        </p:xfrm>
        <a:graphic>
          <a:graphicData uri="http://schemas.openxmlformats.org/drawingml/2006/table">
            <a:tbl>
              <a:tblPr firstRow="1" bandRow="1">
                <a:tableStyleId>{C083E6E3-FA7D-4D7B-A595-EF9225AFEA82}</a:tableStyleId>
              </a:tblPr>
              <a:tblGrid>
                <a:gridCol w="1005840">
                  <a:extLst>
                    <a:ext uri="{9D8B030D-6E8A-4147-A177-3AD203B41FA5}">
                      <a16:colId xmlns:a16="http://schemas.microsoft.com/office/drawing/2014/main" val="20000"/>
                    </a:ext>
                  </a:extLst>
                </a:gridCol>
                <a:gridCol w="1259840">
                  <a:extLst>
                    <a:ext uri="{9D8B030D-6E8A-4147-A177-3AD203B41FA5}">
                      <a16:colId xmlns:a16="http://schemas.microsoft.com/office/drawing/2014/main" val="1447771270"/>
                    </a:ext>
                  </a:extLst>
                </a:gridCol>
                <a:gridCol w="1052830">
                  <a:extLst>
                    <a:ext uri="{9D8B030D-6E8A-4147-A177-3AD203B41FA5}">
                      <a16:colId xmlns:a16="http://schemas.microsoft.com/office/drawing/2014/main" val="20001"/>
                    </a:ext>
                  </a:extLst>
                </a:gridCol>
                <a:gridCol w="960120">
                  <a:extLst>
                    <a:ext uri="{9D8B030D-6E8A-4147-A177-3AD203B41FA5}">
                      <a16:colId xmlns:a16="http://schemas.microsoft.com/office/drawing/2014/main" val="20002"/>
                    </a:ext>
                  </a:extLst>
                </a:gridCol>
                <a:gridCol w="960120">
                  <a:extLst>
                    <a:ext uri="{9D8B030D-6E8A-4147-A177-3AD203B41FA5}">
                      <a16:colId xmlns:a16="http://schemas.microsoft.com/office/drawing/2014/main" val="20003"/>
                    </a:ext>
                  </a:extLst>
                </a:gridCol>
              </a:tblGrid>
              <a:tr h="164592">
                <a:tc rowSpan="2" gridSpan="2">
                  <a:txBody>
                    <a:bodyPr/>
                    <a:lstStyle/>
                    <a:p>
                      <a:r>
                        <a:rPr lang="en-US" sz="900" dirty="0">
                          <a:latin typeface="+mj-lt"/>
                        </a:rPr>
                        <a:t>Medication initiation / discontinuation</a:t>
                      </a:r>
                    </a:p>
                    <a:p>
                      <a:r>
                        <a:rPr lang="en-US" sz="900" dirty="0">
                          <a:latin typeface="+mj-lt"/>
                        </a:rPr>
                        <a:t>among non-users / users</a:t>
                      </a:r>
                    </a:p>
                  </a:txBody>
                  <a:tcPr marT="27432" marB="27432" anchor="ctr"/>
                </a:tc>
                <a:tc rowSpan="2" hMerge="1">
                  <a:txBody>
                    <a:bodyPr/>
                    <a:lstStyle/>
                    <a:p>
                      <a:endParaRPr lang="en-US"/>
                    </a:p>
                  </a:txBody>
                  <a:tcPr/>
                </a:tc>
                <a:tc rowSpan="2">
                  <a:txBody>
                    <a:bodyPr/>
                    <a:lstStyle/>
                    <a:p>
                      <a:pPr algn="ctr"/>
                      <a:r>
                        <a:rPr lang="en-US" sz="900" dirty="0">
                          <a:latin typeface="+mj-lt"/>
                        </a:rPr>
                        <a:t>HR (95%CI)</a:t>
                      </a:r>
                    </a:p>
                  </a:txBody>
                  <a:tcPr marT="27432" marB="27432" anchor="ctr">
                    <a:lnR>
                      <a:noFill/>
                    </a:lnR>
                  </a:tcPr>
                </a:tc>
                <a:tc gridSpan="2">
                  <a:txBody>
                    <a:bodyPr/>
                    <a:lstStyle/>
                    <a:p>
                      <a:pPr algn="ctr"/>
                      <a:r>
                        <a:rPr lang="en-US" sz="900" dirty="0">
                          <a:latin typeface="+mj-lt"/>
                        </a:rPr>
                        <a:t>Cumulative mean frequency (%)</a:t>
                      </a:r>
                    </a:p>
                  </a:txBody>
                  <a:tcPr marT="27432" marB="27432" anchor="ctr">
                    <a:lnL>
                      <a:noFill/>
                    </a:lnL>
                    <a:lnR>
                      <a:noFill/>
                    </a:lnR>
                    <a:lnT w="127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pPr algn="ctr"/>
                      <a:endParaRPr lang="en-US" sz="900" dirty="0"/>
                    </a:p>
                  </a:txBody>
                  <a:tcPr marT="27432" marB="27432" anchor="ctr">
                    <a:lnL>
                      <a:noFill/>
                    </a:lnL>
                    <a:lnR>
                      <a:noFill/>
                    </a:lnR>
                    <a:lnT w="127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4592">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algn="ctr"/>
                      <a:r>
                        <a:rPr lang="en-US" sz="900" b="1" dirty="0">
                          <a:latin typeface="+mj-lt"/>
                        </a:rPr>
                        <a:t>semaglutide</a:t>
                      </a:r>
                    </a:p>
                  </a:txBody>
                  <a:tcPr marT="27432" marB="27432" anchor="ctr">
                    <a:lnL w="12700" cmpd="sng">
                      <a:noFill/>
                    </a:lnL>
                    <a:lnR>
                      <a:noFill/>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latin typeface="+mj-lt"/>
                        </a:rPr>
                        <a:t>placebo</a:t>
                      </a:r>
                    </a:p>
                  </a:txBody>
                  <a:tcPr marT="27432" marB="27432" anchor="ctr">
                    <a:lnL>
                      <a:noFill/>
                    </a:lnL>
                    <a:lnR w="12700" cmpd="sng">
                      <a:noFill/>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33064463"/>
                  </a:ext>
                </a:extLst>
              </a:tr>
              <a:tr h="0">
                <a:tc rowSpan="5">
                  <a:txBody>
                    <a:bodyPr/>
                    <a:lstStyle/>
                    <a:p>
                      <a:r>
                        <a:rPr lang="en-US" sz="900" dirty="0">
                          <a:latin typeface="+mj-lt"/>
                        </a:rPr>
                        <a:t>Initiation</a:t>
                      </a:r>
                    </a:p>
                    <a:p>
                      <a:r>
                        <a:rPr lang="en-US" sz="900" dirty="0">
                          <a:latin typeface="+mj-lt"/>
                        </a:rPr>
                        <a:t>(non-users)</a:t>
                      </a:r>
                    </a:p>
                  </a:txBody>
                  <a:tcPr marT="27432" marB="27432" anchor="ctr">
                    <a:lnB w="12700" cap="flat" cmpd="sng" algn="ctr">
                      <a:solidFill>
                        <a:schemeClr val="accent3"/>
                      </a:solidFill>
                      <a:prstDash val="solid"/>
                      <a:round/>
                      <a:headEnd type="none" w="med" len="med"/>
                      <a:tailEnd type="none" w="med" len="med"/>
                    </a:lnB>
                    <a:noFill/>
                  </a:tcPr>
                </a:tc>
                <a:tc>
                  <a:txBody>
                    <a:bodyPr/>
                    <a:lstStyle/>
                    <a:p>
                      <a:r>
                        <a:rPr lang="en-US" sz="900" b="1" dirty="0">
                          <a:latin typeface="+mj-lt"/>
                        </a:rPr>
                        <a:t>Overall</a:t>
                      </a:r>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solidFill>
                      <a:schemeClr val="accent3">
                        <a:lumMod val="20000"/>
                        <a:lumOff val="80000"/>
                      </a:schemeClr>
                    </a:solidFill>
                  </a:tcPr>
                </a:tc>
                <a:tc>
                  <a:txBody>
                    <a:bodyPr/>
                    <a:lstStyle/>
                    <a:p>
                      <a:pPr algn="ctr"/>
                      <a:r>
                        <a:rPr lang="en-US" sz="900" b="1" dirty="0">
                          <a:solidFill>
                            <a:schemeClr val="accent6">
                              <a:lumMod val="75000"/>
                            </a:schemeClr>
                          </a:solidFill>
                          <a:latin typeface="+mj-lt"/>
                        </a:rPr>
                        <a:t>0.44 (0.29, 0.64)</a:t>
                      </a:r>
                    </a:p>
                  </a:txBody>
                  <a:tcPr marT="27432" marB="27432" anchor="ctr">
                    <a:lnB w="12700" cap="flat" cmpd="sng" algn="ctr">
                      <a:noFill/>
                      <a:prstDash val="solid"/>
                      <a:round/>
                      <a:headEnd type="none" w="med" len="med"/>
                      <a:tailEnd type="none" w="med" len="med"/>
                    </a:lnB>
                    <a:solidFill>
                      <a:schemeClr val="accent3">
                        <a:lumMod val="20000"/>
                        <a:lumOff val="80000"/>
                      </a:schemeClr>
                    </a:solidFill>
                  </a:tcPr>
                </a:tc>
                <a:tc>
                  <a:txBody>
                    <a:bodyPr/>
                    <a:lstStyle/>
                    <a:p>
                      <a:pPr algn="ctr"/>
                      <a:r>
                        <a:rPr lang="en-US" sz="900" b="1" dirty="0">
                          <a:latin typeface="+mj-lt"/>
                        </a:rPr>
                        <a:t>13.2</a:t>
                      </a:r>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solidFill>
                      <a:schemeClr val="accent3">
                        <a:lumMod val="20000"/>
                        <a:lumOff val="80000"/>
                      </a:schemeClr>
                    </a:solidFill>
                  </a:tcPr>
                </a:tc>
                <a:tc>
                  <a:txBody>
                    <a:bodyPr/>
                    <a:lstStyle/>
                    <a:p>
                      <a:pPr algn="ctr"/>
                      <a:r>
                        <a:rPr lang="en-US" sz="900" b="1" dirty="0">
                          <a:latin typeface="+mj-lt"/>
                        </a:rPr>
                        <a:t>30.4</a:t>
                      </a:r>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747237188"/>
                  </a:ext>
                </a:extLst>
              </a:tr>
              <a:tr h="0">
                <a:tc vMerge="1">
                  <a:txBody>
                    <a:bodyPr/>
                    <a:lstStyle/>
                    <a:p>
                      <a:endParaRPr dirty="0"/>
                    </a:p>
                  </a:txBody>
                  <a:tcPr marT="27432" marB="27432" anchor="ct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noFill/>
                  </a:tcPr>
                </a:tc>
                <a:tc>
                  <a:txBody>
                    <a:bodyPr/>
                    <a:lstStyle/>
                    <a:p>
                      <a:r>
                        <a:rPr lang="en-US" sz="900" dirty="0">
                          <a:latin typeface="+mj-lt"/>
                        </a:rPr>
                        <a:t>Metformin</a:t>
                      </a:r>
                    </a:p>
                  </a:txBody>
                  <a:tcPr marT="27432" marB="27432" anchor="ctr">
                    <a:lnT w="12700" cap="flat" cmpd="sng" algn="ctr">
                      <a:noFill/>
                      <a:prstDash val="solid"/>
                      <a:round/>
                      <a:headEnd type="none" w="med" len="med"/>
                      <a:tailEnd type="none" w="med" len="med"/>
                    </a:lnT>
                    <a:noFill/>
                  </a:tcPr>
                </a:tc>
                <a:tc>
                  <a:txBody>
                    <a:bodyPr/>
                    <a:lstStyle/>
                    <a:p>
                      <a:pPr algn="ctr"/>
                      <a:r>
                        <a:rPr lang="en-US" sz="900" dirty="0">
                          <a:latin typeface="+mj-lt"/>
                        </a:rPr>
                        <a:t>0.35 (0.08, 1,12)</a:t>
                      </a:r>
                    </a:p>
                  </a:txBody>
                  <a:tcPr marT="27432" marB="27432" anchor="ctr">
                    <a:lnT w="12700" cap="flat" cmpd="sng" algn="ctr">
                      <a:noFill/>
                      <a:prstDash val="solid"/>
                      <a:round/>
                      <a:headEnd type="none" w="med" len="med"/>
                      <a:tailEnd type="none" w="med" len="med"/>
                    </a:lnT>
                    <a:noFill/>
                  </a:tcPr>
                </a:tc>
                <a:tc>
                  <a:txBody>
                    <a:bodyPr/>
                    <a:lstStyle/>
                    <a:p>
                      <a:pPr algn="ctr"/>
                      <a:r>
                        <a:rPr lang="en-US" sz="900" dirty="0">
                          <a:latin typeface="+mj-lt"/>
                        </a:rPr>
                        <a:t>4.0</a:t>
                      </a:r>
                    </a:p>
                  </a:txBody>
                  <a:tcPr marT="27432" marB="27432" anchor="ctr">
                    <a:lnT w="12700" cap="flat" cmpd="sng" algn="ctr">
                      <a:noFill/>
                      <a:prstDash val="solid"/>
                      <a:round/>
                      <a:headEnd type="none" w="med" len="med"/>
                      <a:tailEnd type="none" w="med" len="med"/>
                    </a:lnT>
                    <a:noFill/>
                  </a:tcPr>
                </a:tc>
                <a:tc>
                  <a:txBody>
                    <a:bodyPr/>
                    <a:lstStyle/>
                    <a:p>
                      <a:pPr algn="ctr"/>
                      <a:r>
                        <a:rPr lang="en-US" sz="900" dirty="0">
                          <a:latin typeface="+mj-lt"/>
                        </a:rPr>
                        <a:t>11.1</a:t>
                      </a:r>
                    </a:p>
                  </a:txBody>
                  <a:tcPr marT="27432" marB="27432" anchor="ctr">
                    <a:lnT w="12700" cap="flat" cmpd="sng" algn="ctr">
                      <a:noFill/>
                      <a:prstDash val="solid"/>
                      <a:round/>
                      <a:headEnd type="none" w="med" len="med"/>
                      <a:tailEnd type="none" w="med" len="med"/>
                    </a:lnT>
                    <a:noFill/>
                  </a:tcPr>
                </a:tc>
                <a:extLst>
                  <a:ext uri="{0D108BD9-81ED-4DB2-BD59-A6C34878D82A}">
                    <a16:rowId xmlns:a16="http://schemas.microsoft.com/office/drawing/2014/main" val="3115648208"/>
                  </a:ext>
                </a:extLst>
              </a:tr>
              <a:tr h="0">
                <a:tc vMerge="1">
                  <a:txBody>
                    <a:bodyPr/>
                    <a:lstStyle/>
                    <a:p>
                      <a:endParaRPr lang="en-US" sz="900" dirty="0"/>
                    </a:p>
                  </a:txBody>
                  <a:tcPr marT="27432" marB="27432"/>
                </a:tc>
                <a:tc>
                  <a:txBody>
                    <a:bodyPr/>
                    <a:lstStyle/>
                    <a:p>
                      <a:r>
                        <a:rPr lang="en-US" sz="900" dirty="0">
                          <a:latin typeface="+mj-lt"/>
                        </a:rPr>
                        <a:t>Sulfonylureas</a:t>
                      </a:r>
                    </a:p>
                  </a:txBody>
                  <a:tcPr marT="27432" marB="27432" anchor="ctr">
                    <a:solidFill>
                      <a:schemeClr val="accent3">
                        <a:lumMod val="20000"/>
                        <a:lumOff val="80000"/>
                      </a:schemeClr>
                    </a:solidFill>
                  </a:tcPr>
                </a:tc>
                <a:tc>
                  <a:txBody>
                    <a:bodyPr/>
                    <a:lstStyle/>
                    <a:p>
                      <a:pPr algn="ctr"/>
                      <a:r>
                        <a:rPr lang="en-US" sz="900" dirty="0">
                          <a:latin typeface="+mj-lt"/>
                        </a:rPr>
                        <a:t>0.17 (0.01, 0.99)</a:t>
                      </a:r>
                    </a:p>
                  </a:txBody>
                  <a:tcPr marT="27432" marB="27432" anchor="ctr">
                    <a:solidFill>
                      <a:schemeClr val="accent3">
                        <a:lumMod val="20000"/>
                        <a:lumOff val="80000"/>
                      </a:schemeClr>
                    </a:solidFill>
                  </a:tcPr>
                </a:tc>
                <a:tc>
                  <a:txBody>
                    <a:bodyPr/>
                    <a:lstStyle/>
                    <a:p>
                      <a:pPr algn="ctr"/>
                      <a:r>
                        <a:rPr lang="en-US" sz="900" dirty="0">
                          <a:latin typeface="+mj-lt"/>
                        </a:rPr>
                        <a:t>0.4</a:t>
                      </a:r>
                    </a:p>
                  </a:txBody>
                  <a:tcPr marT="27432" marB="27432" anchor="ctr">
                    <a:solidFill>
                      <a:schemeClr val="accent3">
                        <a:lumMod val="20000"/>
                        <a:lumOff val="80000"/>
                      </a:schemeClr>
                    </a:solidFill>
                  </a:tcPr>
                </a:tc>
                <a:tc>
                  <a:txBody>
                    <a:bodyPr/>
                    <a:lstStyle/>
                    <a:p>
                      <a:pPr algn="ctr"/>
                      <a:r>
                        <a:rPr lang="en-US" sz="900" dirty="0">
                          <a:latin typeface="+mj-lt"/>
                        </a:rPr>
                        <a:t>2.4</a:t>
                      </a:r>
                    </a:p>
                  </a:txBody>
                  <a:tcPr marT="27432" marB="27432" anchor="ctr">
                    <a:solidFill>
                      <a:schemeClr val="accent3">
                        <a:lumMod val="20000"/>
                        <a:lumOff val="80000"/>
                      </a:schemeClr>
                    </a:solidFill>
                  </a:tcPr>
                </a:tc>
                <a:extLst>
                  <a:ext uri="{0D108BD9-81ED-4DB2-BD59-A6C34878D82A}">
                    <a16:rowId xmlns:a16="http://schemas.microsoft.com/office/drawing/2014/main" val="2780330977"/>
                  </a:ext>
                </a:extLst>
              </a:tr>
              <a:tr h="0">
                <a:tc vMerge="1">
                  <a:txBody>
                    <a:bodyPr/>
                    <a:lstStyle/>
                    <a:p>
                      <a:endParaRPr lang="en-US" sz="900" dirty="0"/>
                    </a:p>
                  </a:txBody>
                  <a:tcPr marT="27432" marB="2743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mj-lt"/>
                        </a:rPr>
                        <a:t>Insulin</a:t>
                      </a:r>
                    </a:p>
                  </a:txBody>
                  <a:tcPr marT="27432" marB="27432" anchor="ctr">
                    <a:noFill/>
                  </a:tcPr>
                </a:tc>
                <a:tc>
                  <a:txBody>
                    <a:bodyPr/>
                    <a:lstStyle/>
                    <a:p>
                      <a:pPr algn="ctr"/>
                      <a:r>
                        <a:rPr lang="en-US" sz="900" dirty="0">
                          <a:solidFill>
                            <a:schemeClr val="accent6">
                              <a:lumMod val="75000"/>
                            </a:schemeClr>
                          </a:solidFill>
                          <a:latin typeface="+mj-lt"/>
                        </a:rPr>
                        <a:t>0.24 (0.05, 0.78)</a:t>
                      </a:r>
                    </a:p>
                  </a:txBody>
                  <a:tcPr marT="27432" marB="27432" anchor="ctr">
                    <a:noFill/>
                  </a:tcPr>
                </a:tc>
                <a:tc>
                  <a:txBody>
                    <a:bodyPr/>
                    <a:lstStyle/>
                    <a:p>
                      <a:pPr algn="ctr"/>
                      <a:r>
                        <a:rPr lang="en-US" sz="900" dirty="0">
                          <a:latin typeface="+mj-lt"/>
                        </a:rPr>
                        <a:t>1.2</a:t>
                      </a:r>
                    </a:p>
                  </a:txBody>
                  <a:tcPr marT="27432" marB="27432" anchor="ctr">
                    <a:noFill/>
                  </a:tcPr>
                </a:tc>
                <a:tc>
                  <a:txBody>
                    <a:bodyPr/>
                    <a:lstStyle/>
                    <a:p>
                      <a:pPr algn="ctr"/>
                      <a:r>
                        <a:rPr lang="en-US" sz="900" dirty="0">
                          <a:latin typeface="+mj-lt"/>
                        </a:rPr>
                        <a:t>4.8</a:t>
                      </a:r>
                    </a:p>
                  </a:txBody>
                  <a:tcPr marT="27432" marB="27432" anchor="ctr">
                    <a:noFill/>
                  </a:tcPr>
                </a:tc>
                <a:extLst>
                  <a:ext uri="{0D108BD9-81ED-4DB2-BD59-A6C34878D82A}">
                    <a16:rowId xmlns:a16="http://schemas.microsoft.com/office/drawing/2014/main" val="3671691111"/>
                  </a:ext>
                </a:extLst>
              </a:tr>
              <a:tr h="0">
                <a:tc vMerge="1">
                  <a:txBody>
                    <a:bodyPr/>
                    <a:lstStyle/>
                    <a:p>
                      <a:endParaRPr lang="en-US" sz="900" dirty="0"/>
                    </a:p>
                  </a:txBody>
                  <a:tcPr marT="27432" marB="2743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mn-cs"/>
                        </a:rPr>
                        <a:t>SGLT-2i</a:t>
                      </a:r>
                      <a:endParaRPr lang="en-US" sz="900" dirty="0">
                        <a:latin typeface="+mj-lt"/>
                      </a:endParaRPr>
                    </a:p>
                  </a:txBody>
                  <a:tcPr marT="27432" marB="27432" anchor="ctr">
                    <a:lnB w="12700" cap="flat" cmpd="sng" algn="ctr">
                      <a:solidFill>
                        <a:schemeClr val="accent3">
                          <a:lumMod val="60000"/>
                          <a:lumOff val="40000"/>
                        </a:schemeClr>
                      </a:solidFill>
                      <a:prstDash val="solid"/>
                      <a:round/>
                      <a:headEnd type="none" w="med" len="med"/>
                      <a:tailEnd type="none" w="med" len="med"/>
                    </a:lnB>
                    <a:solidFill>
                      <a:schemeClr val="accent3">
                        <a:lumMod val="20000"/>
                        <a:lumOff val="80000"/>
                      </a:schemeClr>
                    </a:solidFill>
                  </a:tcPr>
                </a:tc>
                <a:tc>
                  <a:txBody>
                    <a:bodyPr/>
                    <a:lstStyle/>
                    <a:p>
                      <a:pPr algn="ctr"/>
                      <a:r>
                        <a:rPr lang="en-US" sz="900" dirty="0">
                          <a:solidFill>
                            <a:schemeClr val="accent6">
                              <a:lumMod val="75000"/>
                            </a:schemeClr>
                          </a:solidFill>
                          <a:latin typeface="+mj-lt"/>
                        </a:rPr>
                        <a:t>0.51 (0.26, 0.95)</a:t>
                      </a:r>
                    </a:p>
                  </a:txBody>
                  <a:tcPr marT="27432" marB="27432" anchor="ctr">
                    <a:lnB w="12700" cap="flat" cmpd="sng" algn="ctr">
                      <a:solidFill>
                        <a:schemeClr val="accent3">
                          <a:lumMod val="60000"/>
                          <a:lumOff val="40000"/>
                        </a:schemeClr>
                      </a:solidFill>
                      <a:prstDash val="solid"/>
                      <a:round/>
                      <a:headEnd type="none" w="med" len="med"/>
                      <a:tailEnd type="none" w="med" len="med"/>
                    </a:lnB>
                    <a:solidFill>
                      <a:schemeClr val="accent3">
                        <a:lumMod val="20000"/>
                        <a:lumOff val="80000"/>
                      </a:schemeClr>
                    </a:solidFill>
                  </a:tcPr>
                </a:tc>
                <a:tc>
                  <a:txBody>
                    <a:bodyPr/>
                    <a:lstStyle/>
                    <a:p>
                      <a:pPr algn="ctr"/>
                      <a:r>
                        <a:rPr lang="en-US" sz="900" dirty="0">
                          <a:latin typeface="+mj-lt"/>
                        </a:rPr>
                        <a:t>6.9</a:t>
                      </a:r>
                    </a:p>
                  </a:txBody>
                  <a:tcPr marT="27432" marB="27432" anchor="ctr">
                    <a:lnB w="12700" cap="flat" cmpd="sng" algn="ctr">
                      <a:solidFill>
                        <a:schemeClr val="accent3">
                          <a:lumMod val="60000"/>
                          <a:lumOff val="40000"/>
                        </a:schemeClr>
                      </a:solidFill>
                      <a:prstDash val="solid"/>
                      <a:round/>
                      <a:headEnd type="none" w="med" len="med"/>
                      <a:tailEnd type="none" w="med" len="med"/>
                    </a:lnB>
                    <a:solidFill>
                      <a:schemeClr val="accent3">
                        <a:lumMod val="20000"/>
                        <a:lumOff val="80000"/>
                      </a:schemeClr>
                    </a:solidFill>
                  </a:tcPr>
                </a:tc>
                <a:tc>
                  <a:txBody>
                    <a:bodyPr/>
                    <a:lstStyle/>
                    <a:p>
                      <a:pPr algn="ctr"/>
                      <a:r>
                        <a:rPr lang="en-US" sz="900" dirty="0">
                          <a:latin typeface="+mj-lt"/>
                        </a:rPr>
                        <a:t>13.8</a:t>
                      </a:r>
                    </a:p>
                  </a:txBody>
                  <a:tcPr marT="27432" marB="27432" anchor="ctr">
                    <a:lnB w="12700" cap="flat" cmpd="sng" algn="ctr">
                      <a:solidFill>
                        <a:schemeClr val="accent3">
                          <a:lumMod val="60000"/>
                          <a:lumOff val="40000"/>
                        </a:schemeClr>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930285816"/>
                  </a:ext>
                </a:extLst>
              </a:tr>
              <a:tr h="0">
                <a:tc rowSpan="5">
                  <a:txBody>
                    <a:bodyPr/>
                    <a:lstStyle/>
                    <a:p>
                      <a:r>
                        <a:rPr lang="en-US" sz="900" dirty="0">
                          <a:latin typeface="+mj-lt"/>
                        </a:rPr>
                        <a:t>Discontinuation</a:t>
                      </a:r>
                    </a:p>
                    <a:p>
                      <a:r>
                        <a:rPr lang="en-US" sz="900" dirty="0">
                          <a:latin typeface="+mj-lt"/>
                        </a:rPr>
                        <a:t>(users)</a:t>
                      </a:r>
                    </a:p>
                  </a:txBody>
                  <a:tcPr marT="27432" marB="27432"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r>
                        <a:rPr lang="en-US" sz="900" b="1" dirty="0">
                          <a:latin typeface="+mj-lt"/>
                        </a:rPr>
                        <a:t>Overall</a:t>
                      </a:r>
                    </a:p>
                  </a:txBody>
                  <a:tcPr marT="27432" marB="27432" anchor="ctr">
                    <a:lnT w="12700" cap="flat" cmpd="sng" algn="ctr">
                      <a:solidFill>
                        <a:schemeClr val="accent3">
                          <a:lumMod val="60000"/>
                          <a:lumOff val="40000"/>
                        </a:schemeClr>
                      </a:solidFill>
                      <a:prstDash val="solid"/>
                      <a:round/>
                      <a:headEnd type="none" w="med" len="med"/>
                      <a:tailEnd type="none" w="med" len="med"/>
                    </a:lnT>
                    <a:noFill/>
                  </a:tcPr>
                </a:tc>
                <a:tc>
                  <a:txBody>
                    <a:bodyPr/>
                    <a:lstStyle/>
                    <a:p>
                      <a:pPr algn="ctr"/>
                      <a:r>
                        <a:rPr lang="en-US" sz="900" b="1" dirty="0">
                          <a:solidFill>
                            <a:schemeClr val="accent6">
                              <a:lumMod val="75000"/>
                            </a:schemeClr>
                          </a:solidFill>
                          <a:latin typeface="+mj-lt"/>
                        </a:rPr>
                        <a:t>1.65 (1.15, 2.39)</a:t>
                      </a:r>
                    </a:p>
                  </a:txBody>
                  <a:tcPr marT="27432" marB="27432" anchor="ctr">
                    <a:lnT w="12700" cap="flat" cmpd="sng" algn="ctr">
                      <a:solidFill>
                        <a:schemeClr val="accent3">
                          <a:lumMod val="60000"/>
                          <a:lumOff val="40000"/>
                        </a:schemeClr>
                      </a:solidFill>
                      <a:prstDash val="solid"/>
                      <a:round/>
                      <a:headEnd type="none" w="med" len="med"/>
                      <a:tailEnd type="none" w="med" len="med"/>
                    </a:lnT>
                    <a:noFill/>
                  </a:tcPr>
                </a:tc>
                <a:tc>
                  <a:txBody>
                    <a:bodyPr/>
                    <a:lstStyle/>
                    <a:p>
                      <a:pPr algn="ctr"/>
                      <a:r>
                        <a:rPr lang="en-US" sz="900" b="1" dirty="0">
                          <a:latin typeface="+mj-lt"/>
                        </a:rPr>
                        <a:t>26.2</a:t>
                      </a:r>
                    </a:p>
                  </a:txBody>
                  <a:tcPr marT="27432" marB="27432" anchor="ctr">
                    <a:lnT w="12700" cap="flat" cmpd="sng" algn="ctr">
                      <a:solidFill>
                        <a:schemeClr val="accent3">
                          <a:lumMod val="60000"/>
                          <a:lumOff val="40000"/>
                        </a:schemeClr>
                      </a:solidFill>
                      <a:prstDash val="solid"/>
                      <a:round/>
                      <a:headEnd type="none" w="med" len="med"/>
                      <a:tailEnd type="none" w="med" len="med"/>
                    </a:lnT>
                    <a:noFill/>
                  </a:tcPr>
                </a:tc>
                <a:tc>
                  <a:txBody>
                    <a:bodyPr/>
                    <a:lstStyle/>
                    <a:p>
                      <a:pPr algn="ctr"/>
                      <a:r>
                        <a:rPr lang="en-US" sz="900" b="1" dirty="0">
                          <a:latin typeface="+mj-lt"/>
                        </a:rPr>
                        <a:t>15.9</a:t>
                      </a:r>
                    </a:p>
                  </a:txBody>
                  <a:tcPr marT="27432" marB="27432" anchor="ctr">
                    <a:lnT w="12700" cap="flat" cmpd="sng" algn="ctr">
                      <a:solidFill>
                        <a:schemeClr val="accent3">
                          <a:lumMod val="60000"/>
                          <a:lumOff val="40000"/>
                        </a:schemeClr>
                      </a:solidFill>
                      <a:prstDash val="solid"/>
                      <a:round/>
                      <a:headEnd type="none" w="med" len="med"/>
                      <a:tailEnd type="none" w="med" len="med"/>
                    </a:lnT>
                    <a:noFill/>
                  </a:tcPr>
                </a:tc>
                <a:extLst>
                  <a:ext uri="{0D108BD9-81ED-4DB2-BD59-A6C34878D82A}">
                    <a16:rowId xmlns:a16="http://schemas.microsoft.com/office/drawing/2014/main" val="2917381402"/>
                  </a:ext>
                </a:extLst>
              </a:tr>
              <a:tr h="0">
                <a:tc vMerge="1">
                  <a:txBody>
                    <a:bodyPr/>
                    <a:lstStyle/>
                    <a:p>
                      <a:endParaRPr lang="en-US" sz="900" dirty="0"/>
                    </a:p>
                  </a:txBody>
                  <a:tcPr marT="27432" marB="27432" anchor="ctr"/>
                </a:tc>
                <a:tc>
                  <a:txBody>
                    <a:bodyPr/>
                    <a:lstStyle/>
                    <a:p>
                      <a:r>
                        <a:rPr lang="en-US" sz="900" dirty="0">
                          <a:latin typeface="+mj-lt"/>
                        </a:rPr>
                        <a:t>Metformin</a:t>
                      </a:r>
                    </a:p>
                  </a:txBody>
                  <a:tcPr marT="27432" marB="27432" anchor="ctr">
                    <a:solidFill>
                      <a:schemeClr val="accent3">
                        <a:lumMod val="20000"/>
                        <a:lumOff val="80000"/>
                      </a:schemeClr>
                    </a:solidFill>
                  </a:tcPr>
                </a:tc>
                <a:tc>
                  <a:txBody>
                    <a:bodyPr/>
                    <a:lstStyle/>
                    <a:p>
                      <a:pPr algn="ctr"/>
                      <a:r>
                        <a:rPr lang="en-US" sz="900" dirty="0">
                          <a:solidFill>
                            <a:schemeClr val="accent6">
                              <a:lumMod val="75000"/>
                            </a:schemeClr>
                          </a:solidFill>
                          <a:latin typeface="+mj-lt"/>
                        </a:rPr>
                        <a:t>2.52 (1.22, 5.71)</a:t>
                      </a:r>
                    </a:p>
                  </a:txBody>
                  <a:tcPr marT="27432" marB="27432" anchor="ctr">
                    <a:solidFill>
                      <a:schemeClr val="accent3">
                        <a:lumMod val="20000"/>
                        <a:lumOff val="80000"/>
                      </a:schemeClr>
                    </a:solidFill>
                  </a:tcPr>
                </a:tc>
                <a:tc>
                  <a:txBody>
                    <a:bodyPr/>
                    <a:lstStyle/>
                    <a:p>
                      <a:pPr algn="ctr"/>
                      <a:r>
                        <a:rPr lang="en-US" sz="900" dirty="0">
                          <a:latin typeface="+mj-lt"/>
                        </a:rPr>
                        <a:t>10.8</a:t>
                      </a:r>
                    </a:p>
                  </a:txBody>
                  <a:tcPr marT="27432" marB="27432" anchor="ctr">
                    <a:solidFill>
                      <a:schemeClr val="accent3">
                        <a:lumMod val="20000"/>
                        <a:lumOff val="80000"/>
                      </a:schemeClr>
                    </a:solidFill>
                  </a:tcPr>
                </a:tc>
                <a:tc>
                  <a:txBody>
                    <a:bodyPr/>
                    <a:lstStyle/>
                    <a:p>
                      <a:pPr algn="ctr"/>
                      <a:r>
                        <a:rPr lang="en-US" sz="900" dirty="0">
                          <a:latin typeface="+mj-lt"/>
                        </a:rPr>
                        <a:t>4.4</a:t>
                      </a:r>
                    </a:p>
                  </a:txBody>
                  <a:tcPr marT="27432" marB="27432" anchor="ctr">
                    <a:solidFill>
                      <a:schemeClr val="accent3">
                        <a:lumMod val="20000"/>
                        <a:lumOff val="80000"/>
                      </a:schemeClr>
                    </a:solidFill>
                  </a:tcPr>
                </a:tc>
                <a:extLst>
                  <a:ext uri="{0D108BD9-81ED-4DB2-BD59-A6C34878D82A}">
                    <a16:rowId xmlns:a16="http://schemas.microsoft.com/office/drawing/2014/main" val="359206279"/>
                  </a:ext>
                </a:extLst>
              </a:tr>
              <a:tr h="0">
                <a:tc vMerge="1">
                  <a:txBody>
                    <a:bodyPr/>
                    <a:lstStyle/>
                    <a:p>
                      <a:endParaRPr lang="en-US" sz="900" dirty="0"/>
                    </a:p>
                  </a:txBody>
                  <a:tcPr marT="27432" marB="27432" anchor="ctr"/>
                </a:tc>
                <a:tc>
                  <a:txBody>
                    <a:bodyPr/>
                    <a:lstStyle/>
                    <a:p>
                      <a:r>
                        <a:rPr lang="en-US" sz="900" dirty="0">
                          <a:latin typeface="+mj-lt"/>
                        </a:rPr>
                        <a:t>Sulfonylureas</a:t>
                      </a:r>
                    </a:p>
                  </a:txBody>
                  <a:tcPr marT="27432" marB="27432" anchor="ctr">
                    <a:noFill/>
                  </a:tcPr>
                </a:tc>
                <a:tc>
                  <a:txBody>
                    <a:bodyPr/>
                    <a:lstStyle/>
                    <a:p>
                      <a:pPr algn="ctr"/>
                      <a:r>
                        <a:rPr lang="en-US" sz="900" dirty="0">
                          <a:latin typeface="+mj-lt"/>
                        </a:rPr>
                        <a:t>0.85 (0.37, 1.94)</a:t>
                      </a:r>
                    </a:p>
                  </a:txBody>
                  <a:tcPr marT="27432" marB="27432" anchor="ctr">
                    <a:noFill/>
                  </a:tcPr>
                </a:tc>
                <a:tc>
                  <a:txBody>
                    <a:bodyPr/>
                    <a:lstStyle/>
                    <a:p>
                      <a:pPr algn="ctr"/>
                      <a:r>
                        <a:rPr lang="en-US" sz="900" dirty="0">
                          <a:latin typeface="+mj-lt"/>
                        </a:rPr>
                        <a:t>19.3</a:t>
                      </a:r>
                    </a:p>
                  </a:txBody>
                  <a:tcPr marT="27432" marB="27432" anchor="ctr">
                    <a:noFill/>
                  </a:tcPr>
                </a:tc>
                <a:tc>
                  <a:txBody>
                    <a:bodyPr/>
                    <a:lstStyle/>
                    <a:p>
                      <a:pPr algn="ctr"/>
                      <a:r>
                        <a:rPr lang="en-US" sz="900" dirty="0">
                          <a:latin typeface="+mj-lt"/>
                        </a:rPr>
                        <a:t>23.8</a:t>
                      </a:r>
                    </a:p>
                  </a:txBody>
                  <a:tcPr marT="27432" marB="27432" anchor="ctr">
                    <a:noFill/>
                  </a:tcPr>
                </a:tc>
                <a:extLst>
                  <a:ext uri="{0D108BD9-81ED-4DB2-BD59-A6C34878D82A}">
                    <a16:rowId xmlns:a16="http://schemas.microsoft.com/office/drawing/2014/main" val="408857800"/>
                  </a:ext>
                </a:extLst>
              </a:tr>
              <a:tr h="0">
                <a:tc vMerge="1">
                  <a:txBody>
                    <a:bodyPr/>
                    <a:lstStyle/>
                    <a:p>
                      <a:endParaRPr lang="en-US" sz="900" dirty="0"/>
                    </a:p>
                  </a:txBody>
                  <a:tcPr marT="27432" marB="2743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mj-lt"/>
                        </a:rPr>
                        <a:t>Insulin</a:t>
                      </a:r>
                    </a:p>
                  </a:txBody>
                  <a:tcPr marT="27432" marB="27432" anchor="ctr">
                    <a:solidFill>
                      <a:schemeClr val="accent3">
                        <a:lumMod val="20000"/>
                        <a:lumOff val="80000"/>
                      </a:schemeClr>
                    </a:solidFill>
                  </a:tcPr>
                </a:tc>
                <a:tc>
                  <a:txBody>
                    <a:bodyPr/>
                    <a:lstStyle/>
                    <a:p>
                      <a:pPr algn="ctr"/>
                      <a:r>
                        <a:rPr lang="en-US" sz="900" dirty="0">
                          <a:latin typeface="+mj-lt"/>
                        </a:rPr>
                        <a:t>1.51 (0.59, 3.87)</a:t>
                      </a:r>
                    </a:p>
                  </a:txBody>
                  <a:tcPr marT="27432" marB="27432" anchor="ctr">
                    <a:solidFill>
                      <a:schemeClr val="accent3">
                        <a:lumMod val="20000"/>
                        <a:lumOff val="80000"/>
                      </a:schemeClr>
                    </a:solidFill>
                  </a:tcPr>
                </a:tc>
                <a:tc>
                  <a:txBody>
                    <a:bodyPr/>
                    <a:lstStyle/>
                    <a:p>
                      <a:pPr algn="ctr"/>
                      <a:r>
                        <a:rPr lang="en-US" sz="900" dirty="0">
                          <a:latin typeface="+mj-lt"/>
                        </a:rPr>
                        <a:t>17.0</a:t>
                      </a:r>
                    </a:p>
                  </a:txBody>
                  <a:tcPr marT="27432" marB="27432" anchor="ctr">
                    <a:solidFill>
                      <a:schemeClr val="accent3">
                        <a:lumMod val="20000"/>
                        <a:lumOff val="80000"/>
                      </a:schemeClr>
                    </a:solidFill>
                  </a:tcPr>
                </a:tc>
                <a:tc>
                  <a:txBody>
                    <a:bodyPr/>
                    <a:lstStyle/>
                    <a:p>
                      <a:pPr algn="ctr"/>
                      <a:r>
                        <a:rPr lang="en-US" sz="900" dirty="0">
                          <a:latin typeface="+mj-lt"/>
                        </a:rPr>
                        <a:t>12.1</a:t>
                      </a:r>
                    </a:p>
                  </a:txBody>
                  <a:tcPr marT="27432" marB="27432" anchor="ctr">
                    <a:solidFill>
                      <a:schemeClr val="accent3">
                        <a:lumMod val="20000"/>
                        <a:lumOff val="80000"/>
                      </a:schemeClr>
                    </a:solidFill>
                  </a:tcPr>
                </a:tc>
                <a:extLst>
                  <a:ext uri="{0D108BD9-81ED-4DB2-BD59-A6C34878D82A}">
                    <a16:rowId xmlns:a16="http://schemas.microsoft.com/office/drawing/2014/main" val="1521637501"/>
                  </a:ext>
                </a:extLst>
              </a:tr>
              <a:tr h="0">
                <a:tc vMerge="1">
                  <a:txBody>
                    <a:bodyPr/>
                    <a:lstStyle/>
                    <a:p>
                      <a:endParaRPr lang="en-US" sz="900" dirty="0"/>
                    </a:p>
                  </a:txBody>
                  <a:tcPr marT="27432" marB="2743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mn-cs"/>
                        </a:rPr>
                        <a:t>SGLT-2i</a:t>
                      </a:r>
                      <a:endParaRPr lang="en-US" sz="900" dirty="0">
                        <a:latin typeface="+mj-lt"/>
                      </a:endParaRPr>
                    </a:p>
                  </a:txBody>
                  <a:tcPr marT="27432" marB="27432" anchor="ctr">
                    <a:lnB w="12700" cap="flat" cmpd="sng" algn="ctr">
                      <a:solidFill>
                        <a:schemeClr val="accent3"/>
                      </a:solidFill>
                      <a:prstDash val="solid"/>
                      <a:round/>
                      <a:headEnd type="none" w="med" len="med"/>
                      <a:tailEnd type="none" w="med" len="med"/>
                    </a:lnB>
                    <a:noFill/>
                  </a:tcPr>
                </a:tc>
                <a:tc>
                  <a:txBody>
                    <a:bodyPr/>
                    <a:lstStyle/>
                    <a:p>
                      <a:pPr algn="ctr"/>
                      <a:r>
                        <a:rPr lang="en-US" sz="900" dirty="0">
                          <a:latin typeface="+mj-lt"/>
                        </a:rPr>
                        <a:t>1.52 (0.56, 4.47)</a:t>
                      </a:r>
                    </a:p>
                  </a:txBody>
                  <a:tcPr marT="27432" marB="27432" anchor="ctr">
                    <a:lnB w="12700" cap="flat" cmpd="sng" algn="ctr">
                      <a:solidFill>
                        <a:schemeClr val="accent3"/>
                      </a:solidFill>
                      <a:prstDash val="solid"/>
                      <a:round/>
                      <a:headEnd type="none" w="med" len="med"/>
                      <a:tailEnd type="none" w="med" len="med"/>
                    </a:lnB>
                    <a:noFill/>
                  </a:tcPr>
                </a:tc>
                <a:tc>
                  <a:txBody>
                    <a:bodyPr/>
                    <a:lstStyle/>
                    <a:p>
                      <a:pPr algn="ctr"/>
                      <a:r>
                        <a:rPr lang="en-US" sz="900" dirty="0">
                          <a:latin typeface="+mj-lt"/>
                        </a:rPr>
                        <a:t>9.5</a:t>
                      </a:r>
                    </a:p>
                  </a:txBody>
                  <a:tcPr marT="27432" marB="27432" anchor="ctr">
                    <a:lnB w="12700" cap="flat" cmpd="sng" algn="ctr">
                      <a:solidFill>
                        <a:schemeClr val="accent3"/>
                      </a:solidFill>
                      <a:prstDash val="solid"/>
                      <a:round/>
                      <a:headEnd type="none" w="med" len="med"/>
                      <a:tailEnd type="none" w="med" len="med"/>
                    </a:lnB>
                    <a:noFill/>
                  </a:tcPr>
                </a:tc>
                <a:tc>
                  <a:txBody>
                    <a:bodyPr/>
                    <a:lstStyle/>
                    <a:p>
                      <a:pPr algn="ctr"/>
                      <a:r>
                        <a:rPr lang="en-US" sz="900" dirty="0">
                          <a:latin typeface="+mj-lt"/>
                        </a:rPr>
                        <a:t>6.4</a:t>
                      </a:r>
                    </a:p>
                  </a:txBody>
                  <a:tcPr marT="27432" marB="27432" anchor="ctr">
                    <a:lnB w="12700" cap="flat" cmpd="sng" algn="ctr">
                      <a:solidFill>
                        <a:schemeClr val="accent3"/>
                      </a:solidFill>
                      <a:prstDash val="solid"/>
                      <a:round/>
                      <a:headEnd type="none" w="med" len="med"/>
                      <a:tailEnd type="none" w="med" len="med"/>
                    </a:lnB>
                    <a:noFill/>
                  </a:tcPr>
                </a:tc>
                <a:extLst>
                  <a:ext uri="{0D108BD9-81ED-4DB2-BD59-A6C34878D82A}">
                    <a16:rowId xmlns:a16="http://schemas.microsoft.com/office/drawing/2014/main" val="2357095484"/>
                  </a:ext>
                </a:extLst>
              </a:tr>
              <a:tr h="0">
                <a:tc gridSpan="5">
                  <a:txBody>
                    <a:bodyPr/>
                    <a:lstStyle/>
                    <a:p>
                      <a:r>
                        <a:rPr lang="en-US" sz="800" dirty="0">
                          <a:solidFill>
                            <a:schemeClr val="accent6">
                              <a:lumMod val="75000"/>
                            </a:schemeClr>
                          </a:solidFill>
                          <a:latin typeface="+mj-lt"/>
                        </a:rPr>
                        <a:t>Orange text = P&lt;0.05</a:t>
                      </a:r>
                      <a:endParaRPr lang="en-US" sz="900" dirty="0">
                        <a:solidFill>
                          <a:schemeClr val="accent6">
                            <a:lumMod val="75000"/>
                          </a:schemeClr>
                        </a:solidFill>
                        <a:latin typeface="+mj-lt"/>
                      </a:endParaRPr>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dirty="0">
                        <a:latin typeface="+mj-lt"/>
                      </a:endParaRPr>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algn="ctr"/>
                      <a:endParaRPr lang="en-US" sz="900" dirty="0">
                        <a:latin typeface="+mj-lt"/>
                      </a:endParaRPr>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algn="ctr"/>
                      <a:endParaRPr lang="en-US" sz="900" dirty="0">
                        <a:latin typeface="+mj-lt"/>
                      </a:endParaRPr>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algn="ctr"/>
                      <a:endParaRPr lang="en-US" sz="900" dirty="0">
                        <a:latin typeface="+mj-lt"/>
                      </a:endParaRPr>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418074854"/>
                  </a:ext>
                </a:extLst>
              </a:tr>
            </a:tbl>
          </a:graphicData>
        </a:graphic>
      </p:graphicFrame>
      <p:graphicFrame>
        <p:nvGraphicFramePr>
          <p:cNvPr id="2" name="Table 1">
            <a:extLst>
              <a:ext uri="{FF2B5EF4-FFF2-40B4-BE49-F238E27FC236}">
                <a16:creationId xmlns:a16="http://schemas.microsoft.com/office/drawing/2014/main" id="{1A7A1E7B-2FD6-1970-99CF-C74B4275F25B}"/>
              </a:ext>
            </a:extLst>
          </p:cNvPr>
          <p:cNvGraphicFramePr>
            <a:graphicFrameLocks noGrp="1"/>
          </p:cNvGraphicFramePr>
          <p:nvPr/>
        </p:nvGraphicFramePr>
        <p:xfrm>
          <a:off x="5222665" y="4140769"/>
          <a:ext cx="4315968" cy="1533999"/>
        </p:xfrm>
        <a:graphic>
          <a:graphicData uri="http://schemas.openxmlformats.org/drawingml/2006/table">
            <a:tbl>
              <a:tblPr firstRow="1" bandRow="1">
                <a:tableStyleId>{C083E6E3-FA7D-4D7B-A595-EF9225AFEA82}</a:tableStyleId>
              </a:tblPr>
              <a:tblGrid>
                <a:gridCol w="1207008">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93837750"/>
                    </a:ext>
                  </a:extLst>
                </a:gridCol>
                <a:gridCol w="548640">
                  <a:extLst>
                    <a:ext uri="{9D8B030D-6E8A-4147-A177-3AD203B41FA5}">
                      <a16:colId xmlns:a16="http://schemas.microsoft.com/office/drawing/2014/main" val="436095102"/>
                    </a:ext>
                  </a:extLst>
                </a:gridCol>
              </a:tblGrid>
              <a:tr h="451336">
                <a:tc>
                  <a:txBody>
                    <a:bodyPr/>
                    <a:lstStyle/>
                    <a:p>
                      <a:r>
                        <a:rPr lang="en-US" sz="900" dirty="0"/>
                        <a:t>Treatment effect</a:t>
                      </a:r>
                    </a:p>
                    <a:p>
                      <a:r>
                        <a:rPr lang="en-US" sz="900" dirty="0"/>
                        <a:t>by NTproBNP</a:t>
                      </a:r>
                    </a:p>
                  </a:txBody>
                  <a:tcPr marT="27432" marB="2743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&lt;300</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pg/mL</a:t>
                      </a:r>
                    </a:p>
                  </a:txBody>
                  <a:tcPr marT="27432" marB="2743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300–810</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pg/mL</a:t>
                      </a:r>
                    </a:p>
                  </a:txBody>
                  <a:tcPr marT="27432" marB="2743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&gt;810</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pg/mL</a:t>
                      </a:r>
                    </a:p>
                  </a:txBody>
                  <a:tcPr marT="27432" marB="2743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P-value</a:t>
                      </a:r>
                    </a:p>
                  </a:txBody>
                  <a:tcPr marT="27432" marB="2743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P</a:t>
                      </a:r>
                      <a:r>
                        <a:rPr lang="en-US" sz="900" baseline="-25000" dirty="0"/>
                        <a:t>int</a:t>
                      </a:r>
                    </a:p>
                  </a:txBody>
                  <a:tcPr marT="27432" marB="27432" anchor="ctr"/>
                </a:tc>
                <a:extLst>
                  <a:ext uri="{0D108BD9-81ED-4DB2-BD59-A6C34878D82A}">
                    <a16:rowId xmlns:a16="http://schemas.microsoft.com/office/drawing/2014/main" val="10000"/>
                  </a:ext>
                </a:extLst>
              </a:tr>
              <a:tr h="0">
                <a:tc>
                  <a:txBody>
                    <a:bodyPr/>
                    <a:lstStyle/>
                    <a:p>
                      <a:r>
                        <a:rPr lang="en-US" sz="900" dirty="0"/>
                        <a:t>KCCQ-CSS (points)</a:t>
                      </a:r>
                    </a:p>
                  </a:txBody>
                  <a:tcPr marT="27432" marB="27432" anchor="ctr"/>
                </a:tc>
                <a:tc>
                  <a:txBody>
                    <a:bodyPr/>
                    <a:lstStyle/>
                    <a:p>
                      <a:pPr algn="ctr"/>
                      <a:r>
                        <a:rPr lang="en-US" sz="900" dirty="0"/>
                        <a:t>4.5</a:t>
                      </a:r>
                    </a:p>
                  </a:txBody>
                  <a:tcPr marT="27432" marB="27432" anchor="ctr"/>
                </a:tc>
                <a:tc>
                  <a:txBody>
                    <a:bodyPr/>
                    <a:lstStyle/>
                    <a:p>
                      <a:pPr algn="ctr"/>
                      <a:r>
                        <a:rPr lang="en-US" sz="900" dirty="0"/>
                        <a:t>6.2</a:t>
                      </a:r>
                    </a:p>
                  </a:txBody>
                  <a:tcPr marT="27432" marB="27432" anchor="ctr"/>
                </a:tc>
                <a:tc>
                  <a:txBody>
                    <a:bodyPr/>
                    <a:lstStyle/>
                    <a:p>
                      <a:pPr algn="ctr"/>
                      <a:r>
                        <a:rPr lang="en-US" sz="900" dirty="0"/>
                        <a:t>11.9</a:t>
                      </a:r>
                    </a:p>
                  </a:txBody>
                  <a:tcPr marT="27432" marB="27432" anchor="ctr"/>
                </a:tc>
                <a:tc>
                  <a:txBody>
                    <a:bodyPr/>
                    <a:lstStyle/>
                    <a:p>
                      <a:pPr algn="ctr"/>
                      <a:r>
                        <a:rPr lang="en-US" sz="900" dirty="0"/>
                        <a:t>0.02</a:t>
                      </a:r>
                    </a:p>
                  </a:txBody>
                  <a:tcPr marT="27432" marB="27432" anchor="ctr"/>
                </a:tc>
                <a:tc>
                  <a:txBody>
                    <a:bodyPr/>
                    <a:lstStyle/>
                    <a:p>
                      <a:pPr algn="ctr"/>
                      <a:r>
                        <a:rPr lang="en-US" sz="900" dirty="0"/>
                        <a:t>0.004</a:t>
                      </a:r>
                    </a:p>
                  </a:txBody>
                  <a:tcPr marT="27432" marB="27432" anchor="ctr"/>
                </a:tc>
                <a:extLst>
                  <a:ext uri="{0D108BD9-81ED-4DB2-BD59-A6C34878D82A}">
                    <a16:rowId xmlns:a16="http://schemas.microsoft.com/office/drawing/2014/main" val="10001"/>
                  </a:ext>
                </a:extLst>
              </a:tr>
              <a:tr h="0">
                <a:tc>
                  <a:txBody>
                    <a:bodyPr/>
                    <a:lstStyle/>
                    <a:p>
                      <a:r>
                        <a:rPr lang="en-US" sz="900" dirty="0"/>
                        <a:t>Body weight (%)</a:t>
                      </a:r>
                    </a:p>
                  </a:txBody>
                  <a:tcPr marT="27432" marB="27432" anchor="ctr"/>
                </a:tc>
                <a:tc>
                  <a:txBody>
                    <a:bodyPr/>
                    <a:lstStyle/>
                    <a:p>
                      <a:pPr algn="ctr"/>
                      <a:r>
                        <a:rPr lang="en-US" sz="900" dirty="0"/>
                        <a:t>-9.4</a:t>
                      </a:r>
                    </a:p>
                  </a:txBody>
                  <a:tcPr marT="27432" marB="27432" anchor="ctr"/>
                </a:tc>
                <a:tc>
                  <a:txBody>
                    <a:bodyPr/>
                    <a:lstStyle/>
                    <a:p>
                      <a:pPr algn="ctr"/>
                      <a:r>
                        <a:rPr lang="en-US" sz="900" dirty="0"/>
                        <a:t>-8.3</a:t>
                      </a:r>
                    </a:p>
                  </a:txBody>
                  <a:tcPr marT="27432" marB="27432" anchor="ctr"/>
                </a:tc>
                <a:tc>
                  <a:txBody>
                    <a:bodyPr/>
                    <a:lstStyle/>
                    <a:p>
                      <a:pPr algn="ctr"/>
                      <a:r>
                        <a:rPr lang="en-US" sz="900" dirty="0"/>
                        <a:t>-7.5</a:t>
                      </a:r>
                    </a:p>
                  </a:txBody>
                  <a:tcPr marT="27432" marB="27432" anchor="ctr"/>
                </a:tc>
                <a:tc>
                  <a:txBody>
                    <a:bodyPr/>
                    <a:lstStyle/>
                    <a:p>
                      <a:pPr algn="ctr"/>
                      <a:r>
                        <a:rPr lang="en-US" sz="900" dirty="0"/>
                        <a:t>0.21</a:t>
                      </a:r>
                    </a:p>
                  </a:txBody>
                  <a:tcPr marT="27432" marB="27432" anchor="ctr"/>
                </a:tc>
                <a:tc>
                  <a:txBody>
                    <a:bodyPr/>
                    <a:lstStyle/>
                    <a:p>
                      <a:pPr algn="ctr"/>
                      <a:r>
                        <a:rPr lang="en-US" sz="900" dirty="0"/>
                        <a:t>0.591</a:t>
                      </a:r>
                    </a:p>
                  </a:txBody>
                  <a:tcPr marT="27432" marB="27432" anchor="ctr"/>
                </a:tc>
                <a:extLst>
                  <a:ext uri="{0D108BD9-81ED-4DB2-BD59-A6C34878D82A}">
                    <a16:rowId xmlns:a16="http://schemas.microsoft.com/office/drawing/2014/main" val="10002"/>
                  </a:ext>
                </a:extLst>
              </a:tr>
              <a:tr h="143607">
                <a:tc>
                  <a:txBody>
                    <a:bodyPr/>
                    <a:lstStyle/>
                    <a:p>
                      <a:r>
                        <a:rPr lang="en-US" sz="900" dirty="0"/>
                        <a:t>6MWD (m)</a:t>
                      </a:r>
                    </a:p>
                  </a:txBody>
                  <a:tcPr marT="27432" marB="27432" anchor="ctr">
                    <a:lnB>
                      <a:noFill/>
                    </a:lnB>
                  </a:tcPr>
                </a:tc>
                <a:tc>
                  <a:txBody>
                    <a:bodyPr/>
                    <a:lstStyle/>
                    <a:p>
                      <a:pPr algn="ctr"/>
                      <a:r>
                        <a:rPr lang="en-US" sz="900" dirty="0"/>
                        <a:t>17.7</a:t>
                      </a:r>
                    </a:p>
                  </a:txBody>
                  <a:tcPr marT="27432" marB="27432" anchor="ctr">
                    <a:lnB>
                      <a:noFill/>
                    </a:lnB>
                  </a:tcPr>
                </a:tc>
                <a:tc>
                  <a:txBody>
                    <a:bodyPr/>
                    <a:lstStyle/>
                    <a:p>
                      <a:pPr algn="ctr"/>
                      <a:r>
                        <a:rPr lang="en-US" sz="900" dirty="0"/>
                        <a:t>9.5</a:t>
                      </a:r>
                    </a:p>
                  </a:txBody>
                  <a:tcPr marT="27432" marB="27432" anchor="ctr">
                    <a:lnB>
                      <a:noFill/>
                    </a:lnB>
                  </a:tcPr>
                </a:tc>
                <a:tc>
                  <a:txBody>
                    <a:bodyPr/>
                    <a:lstStyle/>
                    <a:p>
                      <a:pPr algn="ctr"/>
                      <a:r>
                        <a:rPr lang="en-US" sz="900" dirty="0"/>
                        <a:t>23.8</a:t>
                      </a:r>
                    </a:p>
                  </a:txBody>
                  <a:tcPr marT="27432" marB="27432" anchor="ctr">
                    <a:lnB>
                      <a:noFill/>
                    </a:lnB>
                  </a:tcPr>
                </a:tc>
                <a:tc>
                  <a:txBody>
                    <a:bodyPr/>
                    <a:lstStyle/>
                    <a:p>
                      <a:pPr algn="ctr"/>
                      <a:r>
                        <a:rPr lang="en-US" sz="900" dirty="0"/>
                        <a:t>0.32</a:t>
                      </a:r>
                    </a:p>
                  </a:txBody>
                  <a:tcPr marT="27432" marB="27432" anchor="ctr">
                    <a:lnB>
                      <a:noFill/>
                    </a:lnB>
                  </a:tcPr>
                </a:tc>
                <a:tc>
                  <a:txBody>
                    <a:bodyPr/>
                    <a:lstStyle/>
                    <a:p>
                      <a:pPr algn="ctr"/>
                      <a:r>
                        <a:rPr lang="en-US" sz="900" dirty="0"/>
                        <a:t>–</a:t>
                      </a:r>
                    </a:p>
                  </a:txBody>
                  <a:tcPr marT="27432" marB="27432" anchor="ctr">
                    <a:lnB>
                      <a:noFill/>
                    </a:lnB>
                  </a:tcPr>
                </a:tc>
                <a:extLst>
                  <a:ext uri="{0D108BD9-81ED-4DB2-BD59-A6C34878D82A}">
                    <a16:rowId xmlns:a16="http://schemas.microsoft.com/office/drawing/2014/main" val="10003"/>
                  </a:ext>
                </a:extLst>
              </a:tr>
              <a:tr h="143607">
                <a:tc>
                  <a:txBody>
                    <a:bodyPr/>
                    <a:lstStyle/>
                    <a:p>
                      <a:r>
                        <a:rPr lang="en-US" sz="900" dirty="0"/>
                        <a:t>CRP</a:t>
                      </a: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t>0.58</a:t>
                      </a: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t>0.73</a:t>
                      </a: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t>0.61</a:t>
                      </a: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t>0.25</a:t>
                      </a: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t>–</a:t>
                      </a: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30460504"/>
                  </a:ext>
                </a:extLst>
              </a:tr>
              <a:tr h="314567">
                <a:tc gridSpan="6">
                  <a:txBody>
                    <a:bodyPr/>
                    <a:lstStyle/>
                    <a:p>
                      <a:r>
                        <a:rPr lang="en-US" sz="800" dirty="0"/>
                        <a:t>Treatment difference provided for KCCQ-CSS, body weight, and 6MWD; Treatment ratio for CRP; all effects at week 52 </a:t>
                      </a:r>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800" dirty="0"/>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sz="800" dirty="0"/>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983658322"/>
                  </a:ext>
                </a:extLst>
              </a:tr>
            </a:tbl>
          </a:graphicData>
        </a:graphic>
      </p:graphicFrame>
      <p:graphicFrame>
        <p:nvGraphicFramePr>
          <p:cNvPr id="5" name="Table 4">
            <a:extLst>
              <a:ext uri="{FF2B5EF4-FFF2-40B4-BE49-F238E27FC236}">
                <a16:creationId xmlns:a16="http://schemas.microsoft.com/office/drawing/2014/main" id="{F2020B53-40EB-EAD2-756A-5D0ABDBE519C}"/>
              </a:ext>
            </a:extLst>
          </p:cNvPr>
          <p:cNvGraphicFramePr>
            <a:graphicFrameLocks noGrp="1"/>
          </p:cNvGraphicFramePr>
          <p:nvPr/>
        </p:nvGraphicFramePr>
        <p:xfrm>
          <a:off x="9699415" y="4140769"/>
          <a:ext cx="2103120" cy="1673352"/>
        </p:xfrm>
        <a:graphic>
          <a:graphicData uri="http://schemas.openxmlformats.org/drawingml/2006/table">
            <a:tbl>
              <a:tblPr firstRow="1" bandRow="1">
                <a:tableStyleId>{C083E6E3-FA7D-4D7B-A595-EF9225AFEA82}</a:tableStyleId>
              </a:tblPr>
              <a:tblGrid>
                <a:gridCol w="100584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548640">
                  <a:extLst>
                    <a:ext uri="{9D8B030D-6E8A-4147-A177-3AD203B41FA5}">
                      <a16:colId xmlns:a16="http://schemas.microsoft.com/office/drawing/2014/main" val="20002"/>
                    </a:ext>
                  </a:extLst>
                </a:gridCol>
              </a:tblGrid>
              <a:tr h="0">
                <a:tc rowSpan="2">
                  <a:txBody>
                    <a:bodyPr/>
                    <a:lstStyle/>
                    <a:p>
                      <a:r>
                        <a:rPr lang="en-US" sz="900" b="1" dirty="0"/>
                        <a:t>% Body weight decrease, </a:t>
                      </a:r>
                    </a:p>
                    <a:p>
                      <a:r>
                        <a:rPr lang="en-US" sz="900" b="1" dirty="0"/>
                        <a:t>BL to 52wks</a:t>
                      </a:r>
                    </a:p>
                  </a:txBody>
                  <a:tcPr marT="27432" marB="27432" anchor="ctr"/>
                </a:tc>
                <a:tc gridSpan="2">
                  <a:txBody>
                    <a:bodyPr/>
                    <a:lstStyle/>
                    <a:p>
                      <a:pPr algn="ctr"/>
                      <a:r>
                        <a:rPr lang="en-US" sz="900" b="1" dirty="0"/>
                        <a:t>NTproBNP Treatment Ratio</a:t>
                      </a:r>
                    </a:p>
                  </a:txBody>
                  <a:tcPr marT="27432" marB="27432" anchor="ctr">
                    <a:lnB w="12700" cap="flat" cmpd="sng" algn="ctr">
                      <a:solidFill>
                        <a:schemeClr val="accent3"/>
                      </a:solidFill>
                      <a:prstDash val="solid"/>
                      <a:round/>
                      <a:headEnd type="none" w="med" len="med"/>
                      <a:tailEnd type="none" w="med" len="med"/>
                    </a:lnB>
                  </a:tcPr>
                </a:tc>
                <a:tc hMerge="1">
                  <a:txBody>
                    <a:bodyPr/>
                    <a:lstStyle/>
                    <a:p>
                      <a:pPr algn="ctr"/>
                      <a:endParaRPr lang="en-US" sz="1000" dirty="0"/>
                    </a:p>
                  </a:txBody>
                  <a:tcPr marT="27432" marB="27432">
                    <a:lnB w="12700" cap="flat" cmpd="sng" algn="ctr">
                      <a:noFill/>
                      <a:prstDash val="solid"/>
                      <a:round/>
                      <a:headEnd type="none" w="med" len="med"/>
                      <a:tailEnd type="none" w="med" len="med"/>
                    </a:lnB>
                  </a:tcPr>
                </a:tc>
                <a:extLst>
                  <a:ext uri="{0D108BD9-81ED-4DB2-BD59-A6C34878D82A}">
                    <a16:rowId xmlns:a16="http://schemas.microsoft.com/office/drawing/2014/main" val="428820243"/>
                  </a:ext>
                </a:extLst>
              </a:tr>
              <a:tr h="0">
                <a:tc vMerge="1">
                  <a:txBody>
                    <a:bodyPr/>
                    <a:lstStyle/>
                    <a:p>
                      <a:endParaRPr lang="en-US" sz="1000" b="1" dirty="0"/>
                    </a:p>
                  </a:txBody>
                  <a:tcPr marT="27432" marB="27432">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ctr"/>
                      <a:r>
                        <a:rPr lang="en-US" sz="900" b="1" dirty="0"/>
                        <a:t>sema</a:t>
                      </a:r>
                    </a:p>
                  </a:txBody>
                  <a:tcPr marT="27432" marB="27432" anchor="ctr">
                    <a:lnL w="12700" cmpd="sng">
                      <a:noFill/>
                    </a:lnL>
                    <a:lnR>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t>pbo</a:t>
                      </a:r>
                    </a:p>
                  </a:txBody>
                  <a:tcPr marT="27432" marB="27432" anchor="ctr">
                    <a:lnL>
                      <a:noFill/>
                    </a:lnL>
                    <a:lnR>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en-US" sz="900" dirty="0"/>
                        <a:t>&lt;5</a:t>
                      </a:r>
                    </a:p>
                  </a:txBody>
                  <a:tcPr marT="27432" marB="27432" anchor="ctr">
                    <a:solidFill>
                      <a:srgbClr val="E5ECF4"/>
                    </a:solidFill>
                  </a:tcPr>
                </a:tc>
                <a:tc>
                  <a:txBody>
                    <a:bodyPr/>
                    <a:lstStyle/>
                    <a:p>
                      <a:pPr algn="ctr"/>
                      <a:r>
                        <a:rPr lang="en-US" sz="900" dirty="0"/>
                        <a:t>0.75</a:t>
                      </a:r>
                    </a:p>
                  </a:txBody>
                  <a:tcPr marT="27432" marB="27432" anchor="ctr">
                    <a:lnT w="12700" cap="flat" cmpd="sng" algn="ctr">
                      <a:solidFill>
                        <a:schemeClr val="accent3"/>
                      </a:solidFill>
                      <a:prstDash val="solid"/>
                      <a:round/>
                      <a:headEnd type="none" w="med" len="med"/>
                      <a:tailEnd type="none" w="med" len="med"/>
                    </a:lnT>
                    <a:solidFill>
                      <a:srgbClr val="E5ECF4"/>
                    </a:solidFill>
                  </a:tcPr>
                </a:tc>
                <a:tc>
                  <a:txBody>
                    <a:bodyPr/>
                    <a:lstStyle/>
                    <a:p>
                      <a:pPr algn="ctr"/>
                      <a:r>
                        <a:rPr lang="en-US" sz="900" dirty="0"/>
                        <a:t>0.92</a:t>
                      </a:r>
                    </a:p>
                  </a:txBody>
                  <a:tcPr marT="27432" marB="27432" anchor="ctr">
                    <a:lnT w="12700" cap="flat" cmpd="sng" algn="ctr">
                      <a:solidFill>
                        <a:schemeClr val="accent3"/>
                      </a:solidFill>
                      <a:prstDash val="solid"/>
                      <a:round/>
                      <a:headEnd type="none" w="med" len="med"/>
                      <a:tailEnd type="none" w="med" len="med"/>
                    </a:lnT>
                    <a:solidFill>
                      <a:srgbClr val="E5ECF4"/>
                    </a:solidFill>
                  </a:tcPr>
                </a:tc>
                <a:extLst>
                  <a:ext uri="{0D108BD9-81ED-4DB2-BD59-A6C34878D82A}">
                    <a16:rowId xmlns:a16="http://schemas.microsoft.com/office/drawing/2014/main" val="10001"/>
                  </a:ext>
                </a:extLst>
              </a:tr>
              <a:tr h="0">
                <a:tc>
                  <a:txBody>
                    <a:bodyPr/>
                    <a:lstStyle/>
                    <a:p>
                      <a:r>
                        <a:rPr lang="en-US" sz="900" dirty="0"/>
                        <a:t>≥5 to &lt;10</a:t>
                      </a:r>
                    </a:p>
                  </a:txBody>
                  <a:tcPr marT="27432" marB="27432" anchor="ctr">
                    <a:noFill/>
                  </a:tcPr>
                </a:tc>
                <a:tc>
                  <a:txBody>
                    <a:bodyPr/>
                    <a:lstStyle/>
                    <a:p>
                      <a:pPr algn="ctr"/>
                      <a:r>
                        <a:rPr lang="en-US" sz="900" dirty="0"/>
                        <a:t>0.74</a:t>
                      </a:r>
                    </a:p>
                  </a:txBody>
                  <a:tcPr marT="27432" marB="27432" anchor="ctr">
                    <a:noFill/>
                  </a:tcPr>
                </a:tc>
                <a:tc>
                  <a:txBody>
                    <a:bodyPr/>
                    <a:lstStyle/>
                    <a:p>
                      <a:pPr algn="ctr"/>
                      <a:r>
                        <a:rPr lang="en-US" sz="900" dirty="0"/>
                        <a:t>0.95</a:t>
                      </a:r>
                    </a:p>
                  </a:txBody>
                  <a:tcPr marT="27432" marB="27432" anchor="ctr">
                    <a:noFill/>
                  </a:tcPr>
                </a:tc>
                <a:extLst>
                  <a:ext uri="{0D108BD9-81ED-4DB2-BD59-A6C34878D82A}">
                    <a16:rowId xmlns:a16="http://schemas.microsoft.com/office/drawing/2014/main" val="1000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≥10 to &lt;15</a:t>
                      </a:r>
                    </a:p>
                  </a:txBody>
                  <a:tcPr marT="27432" marB="27432" anchor="ctr">
                    <a:solidFill>
                      <a:srgbClr val="E5ECF4"/>
                    </a:solidFill>
                  </a:tcPr>
                </a:tc>
                <a:tc>
                  <a:txBody>
                    <a:bodyPr/>
                    <a:lstStyle/>
                    <a:p>
                      <a:pPr algn="ctr"/>
                      <a:r>
                        <a:rPr lang="en-US" sz="900" dirty="0"/>
                        <a:t>0.70</a:t>
                      </a:r>
                    </a:p>
                  </a:txBody>
                  <a:tcPr marT="27432" marB="27432" anchor="ctr">
                    <a:solidFill>
                      <a:srgbClr val="E5ECF4"/>
                    </a:solidFill>
                  </a:tcPr>
                </a:tc>
                <a:tc>
                  <a:txBody>
                    <a:bodyPr/>
                    <a:lstStyle/>
                    <a:p>
                      <a:pPr algn="ctr"/>
                      <a:r>
                        <a:rPr lang="en-US" sz="900" dirty="0"/>
                        <a:t>1.09</a:t>
                      </a:r>
                    </a:p>
                  </a:txBody>
                  <a:tcPr marT="27432" marB="27432" anchor="ctr">
                    <a:solidFill>
                      <a:srgbClr val="E5ECF4"/>
                    </a:solidFill>
                  </a:tcPr>
                </a:tc>
                <a:extLst>
                  <a:ext uri="{0D108BD9-81ED-4DB2-BD59-A6C34878D82A}">
                    <a16:rowId xmlns:a16="http://schemas.microsoft.com/office/drawing/2014/main" val="27574767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≥15 to &lt;20</a:t>
                      </a:r>
                    </a:p>
                  </a:txBody>
                  <a:tcPr marT="27432" marB="27432" anchor="ctr">
                    <a:noFill/>
                  </a:tcPr>
                </a:tc>
                <a:tc>
                  <a:txBody>
                    <a:bodyPr/>
                    <a:lstStyle/>
                    <a:p>
                      <a:pPr algn="ctr"/>
                      <a:r>
                        <a:rPr lang="en-US" sz="900" dirty="0"/>
                        <a:t>0.86</a:t>
                      </a:r>
                    </a:p>
                  </a:txBody>
                  <a:tcPr marT="27432" marB="27432" anchor="ctr">
                    <a:noFill/>
                  </a:tcPr>
                </a:tc>
                <a:tc>
                  <a:txBody>
                    <a:bodyPr/>
                    <a:lstStyle/>
                    <a:p>
                      <a:pPr algn="ctr"/>
                      <a:r>
                        <a:rPr lang="en-US" sz="900" dirty="0"/>
                        <a:t>1.40</a:t>
                      </a:r>
                    </a:p>
                  </a:txBody>
                  <a:tcPr marT="27432" marB="27432" anchor="ctr">
                    <a:noFill/>
                  </a:tcPr>
                </a:tc>
                <a:extLst>
                  <a:ext uri="{0D108BD9-81ED-4DB2-BD59-A6C34878D82A}">
                    <a16:rowId xmlns:a16="http://schemas.microsoft.com/office/drawing/2014/main" val="1292432668"/>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≥20</a:t>
                      </a:r>
                    </a:p>
                  </a:txBody>
                  <a:tcPr marT="27432" marB="27432" anchor="ctr">
                    <a:lnB w="12700" cap="flat" cmpd="sng" algn="ctr">
                      <a:solidFill>
                        <a:schemeClr val="accent3"/>
                      </a:solidFill>
                      <a:prstDash val="solid"/>
                      <a:round/>
                      <a:headEnd type="none" w="med" len="med"/>
                      <a:tailEnd type="none" w="med" len="med"/>
                    </a:lnB>
                    <a:solidFill>
                      <a:srgbClr val="E5ECF4"/>
                    </a:solidFill>
                  </a:tcPr>
                </a:tc>
                <a:tc>
                  <a:txBody>
                    <a:bodyPr/>
                    <a:lstStyle/>
                    <a:p>
                      <a:pPr algn="ctr"/>
                      <a:r>
                        <a:rPr lang="en-US" sz="900" dirty="0"/>
                        <a:t>0.91</a:t>
                      </a:r>
                    </a:p>
                  </a:txBody>
                  <a:tcPr marT="27432" marB="27432" anchor="ctr">
                    <a:lnB w="12700" cap="flat" cmpd="sng" algn="ctr">
                      <a:solidFill>
                        <a:schemeClr val="accent3"/>
                      </a:solidFill>
                      <a:prstDash val="solid"/>
                      <a:round/>
                      <a:headEnd type="none" w="med" len="med"/>
                      <a:tailEnd type="none" w="med" len="med"/>
                    </a:lnB>
                    <a:solidFill>
                      <a:srgbClr val="E5ECF4"/>
                    </a:solidFill>
                  </a:tcPr>
                </a:tc>
                <a:tc>
                  <a:txBody>
                    <a:bodyPr/>
                    <a:lstStyle/>
                    <a:p>
                      <a:pPr algn="ctr"/>
                      <a:r>
                        <a:rPr lang="en-US" sz="900" dirty="0"/>
                        <a:t>1.43</a:t>
                      </a:r>
                    </a:p>
                  </a:txBody>
                  <a:tcPr marT="27432" marB="27432" anchor="ctr">
                    <a:lnB w="12700" cap="flat" cmpd="sng" algn="ctr">
                      <a:solidFill>
                        <a:schemeClr val="accent3"/>
                      </a:solidFill>
                      <a:prstDash val="solid"/>
                      <a:round/>
                      <a:headEnd type="none" w="med" len="med"/>
                      <a:tailEnd type="none" w="med" len="med"/>
                    </a:lnB>
                    <a:solidFill>
                      <a:srgbClr val="E5ECF4"/>
                    </a:solidFill>
                  </a:tcPr>
                </a:tc>
                <a:extLst>
                  <a:ext uri="{0D108BD9-81ED-4DB2-BD59-A6C34878D82A}">
                    <a16:rowId xmlns:a16="http://schemas.microsoft.com/office/drawing/2014/main" val="3835911894"/>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dirty="0"/>
                        <a:t>P-value</a:t>
                      </a:r>
                    </a:p>
                  </a:txBody>
                  <a:tcPr marT="27432" marB="27432"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ctr"/>
                      <a:r>
                        <a:rPr lang="en-US" sz="900" b="1" dirty="0"/>
                        <a:t>0.06</a:t>
                      </a:r>
                    </a:p>
                  </a:txBody>
                  <a:tcPr marT="27432" marB="27432"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ctr"/>
                      <a:r>
                        <a:rPr lang="en-US" sz="900" b="1" dirty="0"/>
                        <a:t>0.08</a:t>
                      </a:r>
                    </a:p>
                  </a:txBody>
                  <a:tcPr marT="27432" marB="27432"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extLst>
                  <a:ext uri="{0D108BD9-81ED-4DB2-BD59-A6C34878D82A}">
                    <a16:rowId xmlns:a16="http://schemas.microsoft.com/office/drawing/2014/main" val="394312296"/>
                  </a:ext>
                </a:extLst>
              </a:tr>
            </a:tbl>
          </a:graphicData>
        </a:graphic>
      </p:graphicFrame>
    </p:spTree>
    <p:extLst>
      <p:ext uri="{BB962C8B-B14F-4D97-AF65-F5344CB8AC3E}">
        <p14:creationId xmlns:p14="http://schemas.microsoft.com/office/powerpoint/2010/main" val="3023321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chor="b">
            <a:normAutofit/>
          </a:bodyPr>
          <a:lstStyle/>
          <a:p>
            <a:r>
              <a:rPr lang="en-US" sz="1600" b="0" dirty="0"/>
              <a:t>Table of Contents</a:t>
            </a:r>
          </a:p>
        </p:txBody>
      </p:sp>
      <p:graphicFrame>
        <p:nvGraphicFramePr>
          <p:cNvPr id="5" name="Table 4"/>
          <p:cNvGraphicFramePr>
            <a:graphicFrameLocks noGrp="1"/>
          </p:cNvGraphicFramePr>
          <p:nvPr>
            <p:extLst>
              <p:ext uri="{D42A27DB-BD31-4B8C-83A1-F6EECF244321}">
                <p14:modId xmlns:p14="http://schemas.microsoft.com/office/powerpoint/2010/main" val="2108944152"/>
              </p:ext>
            </p:extLst>
          </p:nvPr>
        </p:nvGraphicFramePr>
        <p:xfrm>
          <a:off x="384048" y="822960"/>
          <a:ext cx="11431524" cy="5184640"/>
        </p:xfrm>
        <a:graphic>
          <a:graphicData uri="http://schemas.openxmlformats.org/drawingml/2006/table">
            <a:tbl>
              <a:tblPr>
                <a:tableStyleId>{793D81CF-94F2-401A-BA57-92F5A7B2D0C5}</a:tableStyleId>
              </a:tblPr>
              <a:tblGrid>
                <a:gridCol w="1874520">
                  <a:extLst>
                    <a:ext uri="{9D8B030D-6E8A-4147-A177-3AD203B41FA5}">
                      <a16:colId xmlns:a16="http://schemas.microsoft.com/office/drawing/2014/main" val="20001"/>
                    </a:ext>
                  </a:extLst>
                </a:gridCol>
                <a:gridCol w="8604504">
                  <a:extLst>
                    <a:ext uri="{9D8B030D-6E8A-4147-A177-3AD203B41FA5}">
                      <a16:colId xmlns:a16="http://schemas.microsoft.com/office/drawing/2014/main" val="1489081473"/>
                    </a:ext>
                  </a:extLst>
                </a:gridCol>
                <a:gridCol w="952500">
                  <a:extLst>
                    <a:ext uri="{9D8B030D-6E8A-4147-A177-3AD203B41FA5}">
                      <a16:colId xmlns:a16="http://schemas.microsoft.com/office/drawing/2014/main" val="20002"/>
                    </a:ext>
                  </a:extLst>
                </a:gridCol>
              </a:tblGrid>
              <a:tr h="259232">
                <a:tc gridSpan="2">
                  <a:txBody>
                    <a:bodyPr/>
                    <a:lstStyle/>
                    <a:p>
                      <a:r>
                        <a:rPr lang="en-US" sz="1000" b="1" dirty="0">
                          <a:solidFill>
                            <a:schemeClr val="tx1"/>
                          </a:solidFill>
                        </a:rPr>
                        <a:t>Methodology</a:t>
                      </a:r>
                    </a:p>
                  </a:txBody>
                  <a:tcPr anchor="ctr">
                    <a:lnL w="6350" cap="flat" cmpd="sng" algn="ctr">
                      <a:noFill/>
                      <a:prstDash val="solid"/>
                      <a:round/>
                      <a:headEnd type="none" w="med" len="med"/>
                      <a:tailEnd type="none" w="med" len="med"/>
                    </a:lnL>
                    <a:lnT w="1270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hMerge="1">
                  <a:txBody>
                    <a:bodyPr/>
                    <a:lstStyle/>
                    <a:p>
                      <a:endParaRPr dirty="0"/>
                    </a:p>
                  </a:txBody>
                  <a:tcPr anchor="ctr">
                    <a:lnT w="1270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b="0" dirty="0">
                          <a:hlinkClick r:id="rId2" action="ppaction://hlinksldjump"/>
                        </a:rPr>
                        <a:t>7</a:t>
                      </a:r>
                      <a:endParaRPr lang="en-US" sz="1000" b="0" dirty="0"/>
                    </a:p>
                  </a:txBody>
                  <a:tcPr marL="0" anchor="ctr">
                    <a:lnR w="635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593500997"/>
                  </a:ext>
                </a:extLst>
              </a:tr>
              <a:tr h="259232">
                <a:tc gridSpan="2">
                  <a:txBody>
                    <a:bodyPr/>
                    <a:lstStyle/>
                    <a:p>
                      <a:r>
                        <a:rPr lang="en-US" sz="1000" b="1" dirty="0">
                          <a:solidFill>
                            <a:schemeClr val="tx1"/>
                          </a:solidFill>
                        </a:rPr>
                        <a:t>Executive Summary</a:t>
                      </a: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hMerge="1">
                  <a:txBody>
                    <a:bodyPr/>
                    <a:lstStyle/>
                    <a:p>
                      <a:endParaRPr dirty="0"/>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3" action="ppaction://hlinksldjump"/>
                        </a:rPr>
                        <a:t>8</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722196024"/>
                  </a:ext>
                </a:extLst>
              </a:tr>
              <a:tr h="259232">
                <a:tc gridSpan="2">
                  <a:txBody>
                    <a:bodyPr/>
                    <a:lstStyle/>
                    <a:p>
                      <a:r>
                        <a:rPr lang="en-US" sz="1000" b="1" dirty="0">
                          <a:solidFill>
                            <a:schemeClr val="tx1"/>
                          </a:solidFill>
                        </a:rPr>
                        <a:t>ADA Symposium: Major advances and discoveries in diabetes: The year in review by Vanita Aroda</a:t>
                      </a: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hMerge="1">
                  <a:txBody>
                    <a:bodyPr/>
                    <a:lstStyle/>
                    <a:p>
                      <a:endParaRPr dirty="0"/>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4" action="ppaction://hlinksldjump"/>
                        </a:rPr>
                        <a:t>9</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4229019891"/>
                  </a:ext>
                </a:extLst>
              </a:tr>
              <a:tr h="259232">
                <a:tc gridSpan="2">
                  <a:txBody>
                    <a:bodyPr/>
                    <a:lstStyle/>
                    <a:p>
                      <a:r>
                        <a:rPr lang="en-US" sz="1000" b="1" dirty="0">
                          <a:solidFill>
                            <a:schemeClr val="tx1"/>
                          </a:solidFill>
                        </a:rPr>
                        <a:t>Summary of novel Preclinical assets presented at ADA 2024 included in this report</a:t>
                      </a: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hMerge="1">
                  <a:txBody>
                    <a:bodyPr/>
                    <a:lstStyle/>
                    <a:p>
                      <a:endParaRPr dirty="0"/>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5" action="ppaction://hlinksldjump"/>
                        </a:rPr>
                        <a:t>10</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693897180"/>
                  </a:ext>
                </a:extLst>
              </a:tr>
              <a:tr h="259232">
                <a:tc gridSpan="2">
                  <a:txBody>
                    <a:bodyPr/>
                    <a:lstStyle/>
                    <a:p>
                      <a:r>
                        <a:rPr lang="en-US" sz="1000" b="1" dirty="0">
                          <a:solidFill>
                            <a:schemeClr val="tx1"/>
                          </a:solidFill>
                        </a:rPr>
                        <a:t>Summary of novel Phase I assets presented at ADA 2024 included in this report</a:t>
                      </a: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hMerge="1">
                  <a:txBody>
                    <a:bodyPr/>
                    <a:lstStyle/>
                    <a:p>
                      <a:endParaRPr dirty="0"/>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6" action="ppaction://hlinksldjump"/>
                        </a:rPr>
                        <a:t>11</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470872790"/>
                  </a:ext>
                </a:extLst>
              </a:tr>
              <a:tr h="259232">
                <a:tc>
                  <a:txBody>
                    <a:bodyPr/>
                    <a:lstStyle/>
                    <a:p>
                      <a:r>
                        <a:rPr lang="en-US" sz="1000" b="1" dirty="0">
                          <a:solidFill>
                            <a:schemeClr val="tx1"/>
                          </a:solidFill>
                        </a:rPr>
                        <a:t>GLP-1 SC</a:t>
                      </a: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b="0" dirty="0">
                          <a:solidFill>
                            <a:schemeClr val="tx1"/>
                          </a:solidFill>
                        </a:rPr>
                        <a:t>FLOW, Semaglutide, significant renal, MACE, &amp; all-cause death benefits consistent with SGLT-2i</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7" action="ppaction://hlinksldjump"/>
                        </a:rPr>
                        <a:t>12</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512439108"/>
                  </a:ext>
                </a:extLst>
              </a:tr>
              <a:tr h="259232">
                <a:tc>
                  <a:txBody>
                    <a:bodyPr/>
                    <a:lstStyle/>
                    <a:p>
                      <a:endParaRPr lang="en-US" sz="1000" b="0" dirty="0">
                        <a:solidFill>
                          <a:schemeClr val="tx1"/>
                        </a:solidFill>
                      </a:endParaRP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b="0" dirty="0">
                          <a:solidFill>
                            <a:schemeClr val="tx1"/>
                          </a:solidFill>
                        </a:rPr>
                        <a:t>SELECT, Semaglutide SC CV benefits consistent irrespective of A1c, HF status, &amp; inflammation</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8" action="ppaction://hlinksldjump"/>
                        </a:rPr>
                        <a:t>15</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674635600"/>
                  </a:ext>
                </a:extLst>
              </a:tr>
              <a:tr h="259232">
                <a:tc>
                  <a:txBody>
                    <a:bodyPr/>
                    <a:lstStyle/>
                    <a:p>
                      <a:endParaRPr lang="en-US" sz="1000" b="0" dirty="0">
                        <a:solidFill>
                          <a:schemeClr val="tx1"/>
                        </a:solidFill>
                      </a:endParaRP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b="0" dirty="0">
                          <a:solidFill>
                            <a:schemeClr val="tx1"/>
                          </a:solidFill>
                        </a:rPr>
                        <a:t>STEP HFpEF program, Semaglutide effects in obese HFpEF by A1c, NTproBNP, sex, NYHA class </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9" action="ppaction://hlinksldjump"/>
                        </a:rPr>
                        <a:t>18</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60970963"/>
                  </a:ext>
                </a:extLst>
              </a:tr>
              <a:tr h="259232">
                <a:tc>
                  <a:txBody>
                    <a:bodyPr/>
                    <a:lstStyle/>
                    <a:p>
                      <a:endParaRPr lang="en-US" sz="1000" b="0" dirty="0">
                        <a:solidFill>
                          <a:schemeClr val="tx1"/>
                        </a:solidFill>
                      </a:endParaRP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b="0" dirty="0">
                          <a:solidFill>
                            <a:schemeClr val="tx1"/>
                          </a:solidFill>
                        </a:rPr>
                        <a:t>STRIDE, Semaglutide trial in T2D/PAD enrolled well-treated patients with high CVD burden</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10" action="ppaction://hlinksldjump"/>
                        </a:rPr>
                        <a:t>21</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586453253"/>
                  </a:ext>
                </a:extLst>
              </a:tr>
              <a:tr h="259232">
                <a:tc>
                  <a:txBody>
                    <a:bodyPr/>
                    <a:lstStyle/>
                    <a:p>
                      <a:endParaRPr lang="en-US" sz="1000" b="0" dirty="0">
                        <a:solidFill>
                          <a:schemeClr val="tx1"/>
                        </a:solidFill>
                      </a:endParaRP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b="0" dirty="0">
                          <a:solidFill>
                            <a:schemeClr val="tx1"/>
                          </a:solidFill>
                        </a:rPr>
                        <a:t>Semaglutide SC Tx in overweight/obese ASCVD pts estimated to prevent 500K MACE over 10yr</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11" action="ppaction://hlinksldjump"/>
                        </a:rPr>
                        <a:t>22</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1"/>
                  </a:ext>
                </a:extLst>
              </a:tr>
              <a:tr h="259232">
                <a:tc>
                  <a:txBody>
                    <a:bodyPr/>
                    <a:lstStyle/>
                    <a:p>
                      <a:endParaRPr lang="en-US" sz="1000" b="0" dirty="0">
                        <a:solidFill>
                          <a:schemeClr val="tx1"/>
                        </a:solidFill>
                      </a:endParaRP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b="0" dirty="0">
                          <a:solidFill>
                            <a:schemeClr val="tx1"/>
                          </a:solidFill>
                        </a:rPr>
                        <a:t>Semaglutide SC reduced A1c (~2.5%) by 2nd year follow-up irrespective of maintenance dose </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12" action="ppaction://hlinksldjump"/>
                        </a:rPr>
                        <a:t>23</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3"/>
                  </a:ext>
                </a:extLst>
              </a:tr>
              <a:tr h="259232">
                <a:tc>
                  <a:txBody>
                    <a:bodyPr/>
                    <a:lstStyle/>
                    <a:p>
                      <a:endParaRPr lang="en-US" sz="1000" dirty="0">
                        <a:solidFill>
                          <a:schemeClr val="tx1"/>
                        </a:solidFill>
                      </a:endParaRP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dirty="0">
                          <a:solidFill>
                            <a:schemeClr val="tx1"/>
                          </a:solidFill>
                        </a:rPr>
                        <a:t>Tirzepatide better at reducing weight, fasting glucose, and A1c vs. semaglutide</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13" action="ppaction://hlinksldjump"/>
                        </a:rPr>
                        <a:t>24</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4"/>
                  </a:ext>
                </a:extLst>
              </a:tr>
              <a:tr h="259232">
                <a:tc>
                  <a:txBody>
                    <a:bodyPr/>
                    <a:lstStyle/>
                    <a:p>
                      <a:endParaRPr lang="en-US" sz="1000" dirty="0">
                        <a:solidFill>
                          <a:schemeClr val="tx1"/>
                        </a:solidFill>
                      </a:endParaRP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dirty="0">
                          <a:solidFill>
                            <a:schemeClr val="tx1"/>
                          </a:solidFill>
                        </a:rPr>
                        <a:t>63% persistence, 49% adherence to QW agonists in real-world T2D/ASCVD patients in the US</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14" action="ppaction://hlinksldjump"/>
                        </a:rPr>
                        <a:t>25</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5"/>
                  </a:ext>
                </a:extLst>
              </a:tr>
              <a:tr h="259232">
                <a:tc>
                  <a:txBody>
                    <a:bodyPr/>
                    <a:lstStyle/>
                    <a:p>
                      <a:endParaRPr lang="en-US" sz="1000" dirty="0">
                        <a:solidFill>
                          <a:schemeClr val="tx1"/>
                        </a:solidFill>
                      </a:endParaRP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dirty="0">
                          <a:solidFill>
                            <a:schemeClr val="tx1"/>
                          </a:solidFill>
                        </a:rPr>
                        <a:t>Retrospective analysis shows GLP-1RA ↓ healthcare utilization &amp; all-cause mortality in CKD pts</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15" action="ppaction://hlinksldjump"/>
                        </a:rPr>
                        <a:t>26</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6"/>
                  </a:ext>
                </a:extLst>
              </a:tr>
              <a:tr h="259232">
                <a:tc>
                  <a:txBody>
                    <a:bodyPr/>
                    <a:lstStyle/>
                    <a:p>
                      <a:endParaRPr lang="en-US" sz="1000" dirty="0">
                        <a:solidFill>
                          <a:schemeClr val="tx1"/>
                        </a:solidFill>
                      </a:endParaRP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dirty="0">
                          <a:solidFill>
                            <a:schemeClr val="tx1"/>
                          </a:solidFill>
                        </a:rPr>
                        <a:t>Suicide/self-harm no increased risk vs. SGLT-2 or DPP-4</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16" action="ppaction://hlinksldjump"/>
                        </a:rPr>
                        <a:t>27</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8"/>
                  </a:ext>
                </a:extLst>
              </a:tr>
              <a:tr h="259232">
                <a:tc>
                  <a:txBody>
                    <a:bodyPr/>
                    <a:lstStyle/>
                    <a:p>
                      <a:endParaRPr lang="en-US" sz="1000" dirty="0">
                        <a:solidFill>
                          <a:schemeClr val="tx1"/>
                        </a:solidFill>
                      </a:endParaRP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dirty="0">
                          <a:solidFill>
                            <a:schemeClr val="tx1"/>
                          </a:solidFill>
                        </a:rPr>
                        <a:t>GZR18 shows weight loss of up to -18.6% with QW dosing</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17" action="ppaction://hlinksldjump"/>
                        </a:rPr>
                        <a:t>28</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9"/>
                  </a:ext>
                </a:extLst>
              </a:tr>
              <a:tr h="259232">
                <a:tc>
                  <a:txBody>
                    <a:bodyPr/>
                    <a:lstStyle/>
                    <a:p>
                      <a:endParaRPr lang="en-US" sz="1000" dirty="0">
                        <a:solidFill>
                          <a:schemeClr val="tx1"/>
                        </a:solidFill>
                      </a:endParaRP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dirty="0">
                          <a:solidFill>
                            <a:schemeClr val="tx1"/>
                          </a:solidFill>
                        </a:rPr>
                        <a:t>Semaglutide QM, PT403 (Peptron) and IVL3021 (Inventage/Yuhan) show suitability for QM doses </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18" action="ppaction://hlinksldjump"/>
                        </a:rPr>
                        <a:t>29</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10"/>
                  </a:ext>
                </a:extLst>
              </a:tr>
              <a:tr h="259232">
                <a:tc>
                  <a:txBody>
                    <a:bodyPr/>
                    <a:lstStyle/>
                    <a:p>
                      <a:endParaRPr lang="en-US" sz="1000" dirty="0">
                        <a:solidFill>
                          <a:schemeClr val="tx1"/>
                        </a:solidFill>
                      </a:endParaRP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dirty="0">
                          <a:solidFill>
                            <a:schemeClr val="tx1"/>
                          </a:solidFill>
                        </a:rPr>
                        <a:t>Semaglutide QM, AdoGel (Adocia) and semaglutide depot (Mapi), favorable preclinical results</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19" action="ppaction://hlinksldjump"/>
                        </a:rPr>
                        <a:t>30</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11"/>
                  </a:ext>
                </a:extLst>
              </a:tr>
              <a:tr h="259232">
                <a:tc>
                  <a:txBody>
                    <a:bodyPr/>
                    <a:lstStyle/>
                    <a:p>
                      <a:endParaRPr lang="en-US" sz="1000" dirty="0">
                        <a:solidFill>
                          <a:schemeClr val="tx1"/>
                        </a:solidFill>
                      </a:endParaRP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dirty="0">
                          <a:solidFill>
                            <a:schemeClr val="tx1"/>
                          </a:solidFill>
                        </a:rPr>
                        <a:t>ZT002 single dose elicits 2kg weight loss sustained at 71 days</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20" action="ppaction://hlinksldjump"/>
                        </a:rPr>
                        <a:t>31</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12"/>
                  </a:ext>
                </a:extLst>
              </a:tr>
              <a:tr h="259232">
                <a:tc>
                  <a:txBody>
                    <a:bodyPr/>
                    <a:lstStyle/>
                    <a:p>
                      <a:r>
                        <a:rPr lang="en-US" sz="1000" b="1" dirty="0">
                          <a:solidFill>
                            <a:schemeClr val="tx1"/>
                          </a:solidFill>
                        </a:rPr>
                        <a:t>Oral GLP-1</a:t>
                      </a: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dirty="0">
                          <a:solidFill>
                            <a:schemeClr val="tx1"/>
                          </a:solidFill>
                        </a:rPr>
                        <a:t>Semaglutide oral consistently reduced A1c and BW in T2D Chinese pts across BL subgps</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21" action="ppaction://hlinksldjump"/>
                        </a:rPr>
                        <a:t>32</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31885330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72D6AD16-175D-489F-BE05-D09863BF96F2}"/>
              </a:ext>
            </a:extLst>
          </p:cNvPr>
          <p:cNvGraphicFramePr>
            <a:graphicFrameLocks noGrp="1"/>
          </p:cNvGraphicFramePr>
          <p:nvPr/>
        </p:nvGraphicFramePr>
        <p:xfrm>
          <a:off x="372535" y="914400"/>
          <a:ext cx="11430000" cy="4404360"/>
        </p:xfrm>
        <a:graphic>
          <a:graphicData uri="http://schemas.openxmlformats.org/drawingml/2006/table">
            <a:tbl>
              <a:tblPr firstRow="1" bandRow="1">
                <a:tableStyleId>{5C22544A-7EE6-4342-B048-85BDC9FD1C3A}</a:tableStyleId>
              </a:tblPr>
              <a:tblGrid>
                <a:gridCol w="11430000">
                  <a:extLst>
                    <a:ext uri="{9D8B030D-6E8A-4147-A177-3AD203B41FA5}">
                      <a16:colId xmlns:a16="http://schemas.microsoft.com/office/drawing/2014/main" val="20000"/>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Results, continued</a:t>
                      </a:r>
                      <a:r>
                        <a:rPr lang="en-US" sz="1000" b="0" dirty="0">
                          <a:solidFill>
                            <a:schemeClr val="tx1"/>
                          </a:solidFill>
                        </a:rPr>
                        <a:t>:</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2926080">
                <a:tc>
                  <a:txBody>
                    <a:bodyPr/>
                    <a:lstStyle/>
                    <a:p>
                      <a:pPr marL="0" indent="0">
                        <a:spcBef>
                          <a:spcPts val="600"/>
                        </a:spcBef>
                        <a:buFont typeface="Arial" panose="020B0604020202020204" pitchFamily="34" charset="0"/>
                        <a:buNone/>
                      </a:pPr>
                      <a:r>
                        <a:rPr lang="en-US" sz="1000" b="1" i="1" dirty="0"/>
                        <a:t>Pooled STEP HFpEF Sex Analysis (S. Verma)</a:t>
                      </a:r>
                    </a:p>
                    <a:p>
                      <a:pPr marL="171450" indent="-171450">
                        <a:spcBef>
                          <a:spcPts val="400"/>
                        </a:spcBef>
                        <a:buFont typeface="Arial" panose="020B0604020202020204" pitchFamily="34" charset="0"/>
                        <a:buChar char="•"/>
                      </a:pPr>
                      <a:r>
                        <a:rPr lang="en-US" sz="1000" baseline="0" dirty="0"/>
                        <a:t>Baseline (from </a:t>
                      </a:r>
                      <a:r>
                        <a:rPr lang="en-US" sz="1000" baseline="0" dirty="0">
                          <a:hlinkClick r:id="rId2"/>
                        </a:rPr>
                        <a:t>Verma 2024</a:t>
                      </a:r>
                      <a:r>
                        <a:rPr lang="en-US" sz="1000" baseline="0" dirty="0"/>
                        <a:t>): Females vs. males had </a:t>
                      </a:r>
                      <a:r>
                        <a:rPr lang="en-US" sz="1000" b="1" baseline="0" dirty="0"/>
                        <a:t>lower </a:t>
                      </a:r>
                      <a:r>
                        <a:rPr lang="en-US" sz="1000" baseline="0" dirty="0"/>
                        <a:t>body weight (96 vs. 112kg), waist circumference (115 vs. 124cm), KCCQ-CSS (55 vs. 63 points), 6MWD (271 vs. 322m), use of SGLT-2i (15 vs. 24%) and ACE/ARB/ARNI (75 vs. 82%), </a:t>
                      </a:r>
                      <a:r>
                        <a:rPr lang="en-US" sz="1000" b="1" baseline="0" dirty="0"/>
                        <a:t>fewer</a:t>
                      </a:r>
                      <a:r>
                        <a:rPr lang="en-US" sz="1000" b="0" baseline="0" dirty="0"/>
                        <a:t> comorbidities (AF 40 vs. 51%, CAD 32 vs. 47%, diabetes 48 vs. 60%), and </a:t>
                      </a:r>
                      <a:r>
                        <a:rPr lang="en-US" sz="1000" b="1" baseline="0" dirty="0"/>
                        <a:t>higher</a:t>
                      </a:r>
                      <a:r>
                        <a:rPr lang="en-US" sz="1000" baseline="0" dirty="0"/>
                        <a:t> BMI (39 v. 37kg/m</a:t>
                      </a:r>
                      <a:r>
                        <a:rPr lang="en-US" sz="1000" baseline="30000" dirty="0"/>
                        <a:t>2</a:t>
                      </a:r>
                      <a:r>
                        <a:rPr lang="en-US" sz="1000" baseline="0" dirty="0"/>
                        <a:t>), NYHA class (37 vs. 26% NYHA class III/IV), LVEF (60 vs. 55%), and CRP (4.4 vs. 3.0mg/L).</a:t>
                      </a:r>
                    </a:p>
                    <a:p>
                      <a:pPr marL="171450" indent="-171450">
                        <a:spcBef>
                          <a:spcPts val="400"/>
                        </a:spcBef>
                        <a:buFont typeface="Arial" panose="020B0604020202020204" pitchFamily="34" charset="0"/>
                        <a:buChar char="•"/>
                      </a:pPr>
                      <a:r>
                        <a:rPr lang="en-US" sz="1000" baseline="0" dirty="0"/>
                        <a:t>Improvements in KCCQ-CSS with semaglutide compared to placebo at week 52 were consistent in women vs. men (</a:t>
                      </a:r>
                      <a:r>
                        <a:rPr lang="en-US" sz="1000" b="1" baseline="0" dirty="0"/>
                        <a:t>co-primary endpoint</a:t>
                      </a:r>
                      <a:r>
                        <a:rPr lang="en-US" sz="1000" b="0" baseline="0" dirty="0"/>
                        <a:t>; </a:t>
                      </a:r>
                      <a:r>
                        <a:rPr lang="en-US" sz="1000" baseline="0" dirty="0"/>
                        <a:t>adjusted mean difference 7.6 vs. 7.5 points, P</a:t>
                      </a:r>
                      <a:r>
                        <a:rPr lang="en-US" sz="1000" baseline="-25000" dirty="0"/>
                        <a:t>int</a:t>
                      </a:r>
                      <a:r>
                        <a:rPr lang="en-US" sz="1000" baseline="0" dirty="0"/>
                        <a:t>=0.944) despite women having a greater reduction in body weight vs. men (</a:t>
                      </a:r>
                      <a:r>
                        <a:rPr lang="en-US" sz="1000" b="1" baseline="0" dirty="0"/>
                        <a:t>co-primary endpoint</a:t>
                      </a:r>
                      <a:r>
                        <a:rPr lang="en-US" sz="1000" b="0" baseline="0" dirty="0"/>
                        <a:t>; </a:t>
                      </a:r>
                      <a:r>
                        <a:rPr lang="en-US" sz="1000" baseline="0" dirty="0"/>
                        <a:t>adjusted mean difference -9.6 vs. -7.2%, P</a:t>
                      </a:r>
                      <a:r>
                        <a:rPr lang="en-US" sz="1000" baseline="-25000" dirty="0"/>
                        <a:t>int</a:t>
                      </a:r>
                      <a:r>
                        <a:rPr lang="en-US" sz="1000" baseline="0" dirty="0"/>
                        <a:t>=0.006).</a:t>
                      </a:r>
                    </a:p>
                    <a:p>
                      <a:pPr marL="365760" indent="-171450">
                        <a:spcBef>
                          <a:spcPts val="200"/>
                        </a:spcBef>
                        <a:buFont typeface="Arial" panose="020B0604020202020204" pitchFamily="34" charset="0"/>
                        <a:buChar char="–"/>
                      </a:pPr>
                      <a:r>
                        <a:rPr lang="en-US" sz="1000" baseline="0" dirty="0"/>
                        <a:t>Effects of semaglutide on all other secondary and exploratory endpoints were consistent between women and men (P</a:t>
                      </a:r>
                      <a:r>
                        <a:rPr lang="en-US" sz="1000" baseline="-25000" dirty="0"/>
                        <a:t>int</a:t>
                      </a:r>
                      <a:r>
                        <a:rPr lang="en-US" sz="1000" baseline="0" dirty="0"/>
                        <a:t>=0.207–0.707).</a:t>
                      </a:r>
                    </a:p>
                    <a:p>
                      <a:pPr marL="0" indent="0">
                        <a:spcBef>
                          <a:spcPts val="1200"/>
                        </a:spcBef>
                        <a:buFont typeface="Arial" panose="020B0604020202020204" pitchFamily="34" charset="0"/>
                        <a:buNone/>
                      </a:pPr>
                      <a:r>
                        <a:rPr lang="en-US" sz="1000" b="1" i="1" dirty="0"/>
                        <a:t>Pooled STEP HFpEF NYHA Class Analysis (S. Verma)</a:t>
                      </a:r>
                    </a:p>
                    <a:p>
                      <a:pPr marL="171450" indent="-171450">
                        <a:spcBef>
                          <a:spcPts val="400"/>
                        </a:spcBef>
                        <a:buFont typeface="Arial" panose="020B0604020202020204" pitchFamily="34" charset="0"/>
                        <a:buChar char="•"/>
                      </a:pPr>
                      <a:r>
                        <a:rPr lang="en-US" sz="1000" baseline="0" dirty="0"/>
                        <a:t>Baseline (from </a:t>
                      </a:r>
                      <a:r>
                        <a:rPr lang="en-US" sz="1000" baseline="0" dirty="0">
                          <a:hlinkClick r:id="rId3"/>
                        </a:rPr>
                        <a:t>Schou 2024</a:t>
                      </a:r>
                      <a:r>
                        <a:rPr lang="en-US" sz="1000" baseline="0" dirty="0"/>
                        <a:t>): NYHA class III/IV vs. class II patients were </a:t>
                      </a:r>
                      <a:r>
                        <a:rPr lang="en-US" sz="1000" b="1" baseline="0" dirty="0"/>
                        <a:t>more often</a:t>
                      </a:r>
                      <a:r>
                        <a:rPr lang="en-US" sz="1000" baseline="0" dirty="0"/>
                        <a:t> female (58 vs. 46%), White (96 vs. 87%), older (73 vs. 65% ≥65 years), with </a:t>
                      </a:r>
                      <a:r>
                        <a:rPr lang="en-US" sz="1000" b="1" baseline="0" dirty="0"/>
                        <a:t>lower</a:t>
                      </a:r>
                      <a:r>
                        <a:rPr lang="en-US" sz="1000" baseline="0" dirty="0"/>
                        <a:t> KCCQ-CSS (45 vs. 65 points), 6MWD (254 vs. 316m), and </a:t>
                      </a:r>
                      <a:r>
                        <a:rPr lang="en-US" sz="1000" b="1" baseline="0" dirty="0"/>
                        <a:t>higher</a:t>
                      </a:r>
                      <a:r>
                        <a:rPr lang="en-US" sz="1000" baseline="0" dirty="0"/>
                        <a:t> body weight (107 vs. 102kg), BMI (40 v. 37kg/m</a:t>
                      </a:r>
                      <a:r>
                        <a:rPr lang="en-US" sz="1000" baseline="30000" dirty="0"/>
                        <a:t>2</a:t>
                      </a:r>
                      <a:r>
                        <a:rPr lang="en-US" sz="1000" baseline="0" dirty="0"/>
                        <a:t>), waist circumference (123 vs. 119cm), hsCRP (4.4 vs. 3.4mg/L), and use of loop diuretics (72 vs. 57%) and MRA (39 vs. 31%).</a:t>
                      </a:r>
                    </a:p>
                    <a:p>
                      <a:pPr marL="171450" indent="-171450">
                        <a:spcBef>
                          <a:spcPts val="400"/>
                        </a:spcBef>
                        <a:buFont typeface="Arial" panose="020B0604020202020204" pitchFamily="34" charset="0"/>
                        <a:buChar char="•"/>
                      </a:pPr>
                      <a:r>
                        <a:rPr lang="en-US" sz="1000" baseline="0" dirty="0"/>
                        <a:t>More semaglutide- vs. placebo-treated patients had an improvement of ≥1 NYHA class at week 20 (23.6 vs. 18.1%, OR 1.79, P&lt;0.001) and week 52 (34.6 vs. 23.3%, OR 2.20, P&lt;0.001)</a:t>
                      </a:r>
                    </a:p>
                    <a:p>
                      <a:pPr marL="171450" indent="-171450">
                        <a:spcBef>
                          <a:spcPts val="400"/>
                        </a:spcBef>
                        <a:buFont typeface="Arial" panose="020B0604020202020204" pitchFamily="34" charset="0"/>
                        <a:buChar char="•"/>
                      </a:pPr>
                      <a:r>
                        <a:rPr lang="en-US" sz="1000" baseline="0" dirty="0"/>
                        <a:t>Fewer semaglutide- vs. placebo-treated patients had a deterioration of ≥1 NYHA class at week 52 (2.7 vs. 5.7%, OR 0.36, P=0.003)</a:t>
                      </a:r>
                    </a:p>
                    <a:p>
                      <a:pPr marL="171450" marR="0" lvl="0" indent="-171450" algn="l" defTabSz="914400"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US" sz="1000" baseline="0" dirty="0"/>
                        <a:t>Improvements in KCCQ-CSS with semaglutide compared to placebo at week 52 tended to be greater in NYHA class III/IV vs. class II patients (</a:t>
                      </a:r>
                      <a:r>
                        <a:rPr lang="en-US" sz="1000" b="1" i="0" baseline="0" dirty="0"/>
                        <a:t>co-primary endpoint</a:t>
                      </a:r>
                      <a:r>
                        <a:rPr lang="en-US" sz="1000" b="0" i="0" baseline="0" dirty="0"/>
                        <a:t>;</a:t>
                      </a:r>
                      <a:r>
                        <a:rPr lang="en-US" sz="1000" baseline="0" dirty="0"/>
                        <a:t> treatment difference 10.5 vs. 6.0 points, P</a:t>
                      </a:r>
                      <a:r>
                        <a:rPr lang="en-US" sz="1000" baseline="-25000" dirty="0"/>
                        <a:t>int</a:t>
                      </a:r>
                      <a:r>
                        <a:rPr lang="en-US" sz="1000" baseline="0" dirty="0"/>
                        <a:t>=0.06), whereas reductions in body weight with semaglutide compared to placebo were similar by NYHA class (</a:t>
                      </a:r>
                      <a:r>
                        <a:rPr lang="en-US" sz="1000" b="1" baseline="0" dirty="0"/>
                        <a:t>co-primary endpoint</a:t>
                      </a:r>
                      <a:r>
                        <a:rPr lang="en-US" sz="1000" b="0" baseline="0" dirty="0"/>
                        <a:t>; treatment difference -8.3 vs. -8.4%, P</a:t>
                      </a:r>
                      <a:r>
                        <a:rPr lang="en-US" sz="1000" b="0" baseline="-25000" dirty="0"/>
                        <a:t>int</a:t>
                      </a:r>
                      <a:r>
                        <a:rPr lang="en-US" sz="1000" b="0" baseline="0" dirty="0"/>
                        <a:t>=0.96)</a:t>
                      </a:r>
                      <a:endParaRPr lang="en-US" sz="1000" baseline="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01392873"/>
                  </a:ext>
                </a:extLst>
              </a:tr>
              <a:tr h="277823">
                <a:tc>
                  <a:txBody>
                    <a:bodyPr/>
                    <a:lstStyle/>
                    <a:p>
                      <a:r>
                        <a:rPr lang="en-US" sz="1000" b="1" dirty="0"/>
                        <a:t>CVrg Implications</a:t>
                      </a:r>
                      <a:r>
                        <a:rPr lang="en-US" sz="1000" b="0" dirty="0"/>
                        <a:t>: A key question surrounding the positive STEP HFpEF program results is whether the cardiac benefits are indirect effects due to mechanical unloading from weight loss versus weight loss-independent disease modification. These pooled analyses at ADA 2024 suggest that the benefits of semaglutide in patients with obesity-related HFpEF may be due at least in part to weight loss-independent effects, which is consistent with prespecified analyses from the Phase III CVOT </a:t>
                      </a:r>
                      <a:r>
                        <a:rPr lang="en-US" sz="1000" b="0" dirty="0">
                          <a:hlinkClick r:id="rId4"/>
                        </a:rPr>
                        <a:t>SELECT</a:t>
                      </a:r>
                      <a:r>
                        <a:rPr lang="en-US" sz="1000" b="0" dirty="0"/>
                        <a:t> of semaglutide SC in </a:t>
                      </a:r>
                      <a:r>
                        <a:rPr lang="en-US" sz="1000" dirty="0">
                          <a:latin typeface="+mn-lt"/>
                        </a:rPr>
                        <a:t>non-diabetic patients with overweight/obesity and established CVD that were also presented at this conference. Additionally, while the CV and health status benefits of semaglutide SC are evident regardless of diabetes status, the prespecified analysis of STEP HFpEF DM indicates that HFpEF patients with obesity and diabetes may also benefit from a lower rate of initiating new diabetes medications and higher rate of discontinuing metformin with semaglutide.</a:t>
                      </a:r>
                    </a:p>
                    <a:p>
                      <a:pPr>
                        <a:spcBef>
                          <a:spcPts val="600"/>
                        </a:spcBef>
                      </a:pPr>
                      <a:r>
                        <a:rPr lang="en-US" sz="1000" b="0" dirty="0"/>
                        <a:t>Data such as these could strengthen the case for using semaglutide SC in patients with obesity-related HFpEF if expanded indications are granted by US and EU regulators, with decisions on the January 2024 </a:t>
                      </a:r>
                      <a:r>
                        <a:rPr lang="en-US" sz="1000" b="0" dirty="0">
                          <a:hlinkClick r:id="rId5"/>
                        </a:rPr>
                        <a:t>supplementary filings</a:t>
                      </a:r>
                      <a:r>
                        <a:rPr lang="en-US" sz="1000" b="0" dirty="0"/>
                        <a:t> expected in the US in</a:t>
                      </a:r>
                      <a:r>
                        <a:rPr lang="en-US" sz="1000" b="0" dirty="0">
                          <a:solidFill>
                            <a:schemeClr val="tx1"/>
                          </a:solidFill>
                        </a:rPr>
                        <a:t> </a:t>
                      </a:r>
                      <a:r>
                        <a:rPr lang="en-US" sz="1000" b="0" dirty="0">
                          <a:solidFill>
                            <a:schemeClr val="tx1"/>
                          </a:solidFill>
                          <a:hlinkClick r:id="rId6"/>
                        </a:rPr>
                        <a:t>July 2024</a:t>
                      </a:r>
                      <a:r>
                        <a:rPr lang="en-US" sz="1000" b="0" dirty="0">
                          <a:solidFill>
                            <a:schemeClr val="tx1"/>
                          </a:solidFill>
                        </a:rPr>
                        <a:t> (Priority Review) following an FDA advisory committee meeting and likely to occur in the EU in late 2024 or early 2025.</a:t>
                      </a:r>
                      <a:endParaRPr lang="en-US" sz="1000" b="0" dirty="0"/>
                    </a:p>
                  </a:txBody>
                  <a:tcPr>
                    <a:lnT w="12700" cmpd="sng">
                      <a:noFill/>
                    </a:lnT>
                    <a:solidFill>
                      <a:srgbClr val="FEF4EC"/>
                    </a:solidFill>
                  </a:tcPr>
                </a:tc>
                <a:extLst>
                  <a:ext uri="{0D108BD9-81ED-4DB2-BD59-A6C34878D82A}">
                    <a16:rowId xmlns:a16="http://schemas.microsoft.com/office/drawing/2014/main" val="10003"/>
                  </a:ext>
                </a:extLst>
              </a:tr>
            </a:tbl>
          </a:graphicData>
        </a:graphic>
      </p:graphicFrame>
      <p:sp>
        <p:nvSpPr>
          <p:cNvPr id="3" name="Title 2"/>
          <p:cNvSpPr>
            <a:spLocks noGrp="1"/>
          </p:cNvSpPr>
          <p:nvPr>
            <p:ph type="ctrTitle"/>
          </p:nvPr>
        </p:nvSpPr>
        <p:spPr/>
        <p:txBody>
          <a:bodyPr/>
          <a:lstStyle/>
          <a:p>
            <a:r>
              <a:rPr lang="en-US" sz="1800" b="1" dirty="0">
                <a:latin typeface="Arial" panose="020B0604020202020204" pitchFamily="34" charset="0"/>
                <a:cs typeface="Arial" panose="020B0604020202020204" pitchFamily="34" charset="0"/>
              </a:rPr>
              <a:t>STEP-HFpEF &amp; STEP-HFpEF DM</a:t>
            </a:r>
            <a:r>
              <a:rPr lang="en-US" dirty="0"/>
              <a:t> (3 of 3)</a:t>
            </a:r>
          </a:p>
        </p:txBody>
      </p:sp>
    </p:spTree>
    <p:extLst>
      <p:ext uri="{BB962C8B-B14F-4D97-AF65-F5344CB8AC3E}">
        <p14:creationId xmlns:p14="http://schemas.microsoft.com/office/powerpoint/2010/main" val="9099851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72D6AD16-175D-489F-BE05-D09863BF96F2}"/>
              </a:ext>
            </a:extLst>
          </p:cNvPr>
          <p:cNvGraphicFramePr>
            <a:graphicFrameLocks noGrp="1"/>
          </p:cNvGraphicFramePr>
          <p:nvPr>
            <p:extLst>
              <p:ext uri="{D42A27DB-BD31-4B8C-83A1-F6EECF244321}">
                <p14:modId xmlns:p14="http://schemas.microsoft.com/office/powerpoint/2010/main" val="3743869659"/>
              </p:ext>
            </p:extLst>
          </p:nvPr>
        </p:nvGraphicFramePr>
        <p:xfrm>
          <a:off x="2663687" y="914400"/>
          <a:ext cx="9147314" cy="5385683"/>
        </p:xfrm>
        <a:graphic>
          <a:graphicData uri="http://schemas.openxmlformats.org/drawingml/2006/table">
            <a:tbl>
              <a:tblPr firstRow="1" bandRow="1">
                <a:tableStyleId>{5C22544A-7EE6-4342-B048-85BDC9FD1C3A}</a:tableStyleId>
              </a:tblPr>
              <a:tblGrid>
                <a:gridCol w="3171848">
                  <a:extLst>
                    <a:ext uri="{9D8B030D-6E8A-4147-A177-3AD203B41FA5}">
                      <a16:colId xmlns:a16="http://schemas.microsoft.com/office/drawing/2014/main" val="20000"/>
                    </a:ext>
                  </a:extLst>
                </a:gridCol>
                <a:gridCol w="1853738">
                  <a:extLst>
                    <a:ext uri="{9D8B030D-6E8A-4147-A177-3AD203B41FA5}">
                      <a16:colId xmlns:a16="http://schemas.microsoft.com/office/drawing/2014/main" val="542040455"/>
                    </a:ext>
                  </a:extLst>
                </a:gridCol>
                <a:gridCol w="4121728">
                  <a:extLst>
                    <a:ext uri="{9D8B030D-6E8A-4147-A177-3AD203B41FA5}">
                      <a16:colId xmlns:a16="http://schemas.microsoft.com/office/drawing/2014/main" val="252373164"/>
                    </a:ext>
                  </a:extLst>
                </a:gridCol>
              </a:tblGrid>
              <a:tr h="0">
                <a:tc gridSpan="3">
                  <a:txBody>
                    <a:bodyPr/>
                    <a:lstStyle/>
                    <a:p>
                      <a:r>
                        <a:rPr lang="en-GB" sz="900" b="0" i="1" dirty="0">
                          <a:solidFill>
                            <a:schemeClr val="tx1"/>
                          </a:solidFill>
                        </a:rPr>
                        <a:t>Once-weekly semaglutide in patients with PAD and T2D - Comorbidities and concomitant medications from the STRIDE trial. N.Rasouli.</a:t>
                      </a:r>
                    </a:p>
                    <a:p>
                      <a:endParaRPr lang="en-US" sz="400" b="1" i="1" dirty="0">
                        <a:solidFill>
                          <a:schemeClr val="tx1"/>
                        </a:solidFill>
                      </a:endParaRPr>
                    </a:p>
                    <a:p>
                      <a:r>
                        <a:rPr lang="en-US" sz="1000" b="1" dirty="0">
                          <a:solidFill>
                            <a:schemeClr val="tx1"/>
                          </a:solidFill>
                        </a:rPr>
                        <a:t>Background</a:t>
                      </a:r>
                      <a:r>
                        <a:rPr lang="en-US" sz="1000" b="0" dirty="0">
                          <a:solidFill>
                            <a:schemeClr val="tx1"/>
                          </a:solidFill>
                        </a:rPr>
                        <a:t>: </a:t>
                      </a:r>
                      <a:r>
                        <a:rPr lang="en-GB" sz="1000" b="0" dirty="0">
                          <a:solidFill>
                            <a:schemeClr val="tx1"/>
                          </a:solidFill>
                        </a:rPr>
                        <a:t>T2D is one of the leading causes of peripheral arterial disease (PAD); </a:t>
                      </a:r>
                      <a:r>
                        <a:rPr lang="en-GB" sz="1000" b="0" dirty="0">
                          <a:solidFill>
                            <a:schemeClr val="tx1"/>
                          </a:solidFill>
                          <a:hlinkClick r:id="rId2"/>
                        </a:rPr>
                        <a:t>∼30% of patients with PAD have T2D</a:t>
                      </a:r>
                      <a:r>
                        <a:rPr lang="en-GB" sz="1000" b="0" dirty="0">
                          <a:solidFill>
                            <a:schemeClr val="tx1"/>
                          </a:solidFill>
                        </a:rPr>
                        <a:t>. While anti-atherosclerotic drugs and lifestyle changes are recommended, there are no effective drugs to specifically improve functional outcomes in PAD and T2D. STRIDE is the first and only dedicated PAD outcomes trial with a GLP-1 agonist and measured the effect of semaglutide QW on functional outcomes including walking ability and QoL.</a:t>
                      </a:r>
                      <a:r>
                        <a:rPr lang="en-GB" sz="1000" b="0" dirty="0">
                          <a:solidFill>
                            <a:srgbClr val="FF0000"/>
                          </a:solidFill>
                        </a:rPr>
                        <a:t> </a:t>
                      </a:r>
                      <a:r>
                        <a:rPr lang="en-GB" sz="1000" b="0" dirty="0">
                          <a:solidFill>
                            <a:schemeClr val="tx1"/>
                          </a:solidFill>
                        </a:rPr>
                        <a:t>Baseline patient characteristics from the trial, which is estimated to complete in July 2024, were presented in a poster.</a:t>
                      </a:r>
                      <a:endParaRPr lang="en-US" sz="10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20000"/>
                        <a:lumOff val="8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82866917"/>
                  </a:ext>
                </a:extLst>
              </a:tr>
              <a:tr h="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mn-lt"/>
                        </a:rPr>
                        <a:t>Patients &amp; Treatment</a:t>
                      </a:r>
                      <a:r>
                        <a:rPr lang="en-US" sz="1000" dirty="0">
                          <a:latin typeface="+mn-lt"/>
                        </a:rPr>
                        <a:t>: </a:t>
                      </a:r>
                      <a:r>
                        <a:rPr lang="en-GB" sz="1000" dirty="0">
                          <a:effectLst/>
                          <a:latin typeface="+mn-lt"/>
                          <a:ea typeface="+mn-ea"/>
                          <a:cs typeface="+mn-ea"/>
                        </a:rPr>
                        <a:t>792 T2D </a:t>
                      </a:r>
                      <a:r>
                        <a:rPr lang="en-GB" sz="1000" dirty="0">
                          <a:solidFill>
                            <a:schemeClr val="tx1"/>
                          </a:solidFill>
                          <a:effectLst/>
                          <a:latin typeface="+mn-lt"/>
                          <a:ea typeface="+mn-ea"/>
                          <a:cs typeface="+mn-ea"/>
                        </a:rPr>
                        <a:t>patients (defined as A1c ≤10%) aged </a:t>
                      </a:r>
                      <a:r>
                        <a:rPr lang="en-GB" sz="1000" dirty="0">
                          <a:effectLst/>
                          <a:latin typeface="+mn-lt"/>
                          <a:ea typeface="+mn-ea"/>
                          <a:cs typeface="+mn-ea"/>
                        </a:rPr>
                        <a:t>≥18 years, with symptomatic PAD and intermittent claudication corresponding to Fontaine stage IIa (Rutherford classification grade I, category 1 and 2) meeting all of the following:</a:t>
                      </a:r>
                    </a:p>
                    <a:p>
                      <a:pPr marL="171450" lvl="0" indent="-171450">
                        <a:spcBef>
                          <a:spcPts val="0"/>
                        </a:spcBef>
                        <a:spcAft>
                          <a:spcPts val="0"/>
                        </a:spcAft>
                        <a:buFont typeface="Arial" panose="020B0604020202020204" pitchFamily="34" charset="0"/>
                        <a:buChar char="•"/>
                        <a:tabLst>
                          <a:tab pos="228600" algn="l"/>
                          <a:tab pos="457200" algn="l"/>
                        </a:tabLst>
                      </a:pPr>
                      <a:r>
                        <a:rPr lang="x-none" sz="1000" dirty="0">
                          <a:effectLst/>
                          <a:latin typeface="+mn-lt"/>
                          <a:ea typeface="Symbol" panose="05050102010706020507" pitchFamily="18" charset="2"/>
                          <a:cs typeface="Times New Roman" panose="02020603050405020304" pitchFamily="18" charset="0"/>
                        </a:rPr>
                        <a:t>Stable symptoms of PAD with intermittent claudication in Fontaine stage IIa (able to walk without stopping more than 200 m/656 feet/2 blocks) for ≥90 days</a:t>
                      </a:r>
                      <a:r>
                        <a:rPr lang="en-GB" sz="1000" dirty="0">
                          <a:effectLst/>
                          <a:latin typeface="+mn-lt"/>
                          <a:ea typeface="Symbol" panose="05050102010706020507" pitchFamily="18" charset="2"/>
                          <a:cs typeface="Times New Roman" panose="02020603050405020304" pitchFamily="18" charset="0"/>
                        </a:rPr>
                        <a:t>.</a:t>
                      </a:r>
                    </a:p>
                    <a:p>
                      <a:pPr marL="171450" lvl="0" indent="-171450">
                        <a:spcBef>
                          <a:spcPts val="0"/>
                        </a:spcBef>
                        <a:spcAft>
                          <a:spcPts val="0"/>
                        </a:spcAft>
                        <a:buFont typeface="Arial" panose="020B0604020202020204" pitchFamily="34" charset="0"/>
                        <a:buChar char="•"/>
                        <a:tabLst>
                          <a:tab pos="228600" algn="l"/>
                          <a:tab pos="457200" algn="l"/>
                        </a:tabLst>
                      </a:pPr>
                      <a:r>
                        <a:rPr lang="x-none" sz="1000" dirty="0">
                          <a:effectLst/>
                          <a:latin typeface="+mn-lt"/>
                          <a:ea typeface="Symbol" panose="05050102010706020507" pitchFamily="18" charset="2"/>
                          <a:cs typeface="Times New Roman" panose="02020603050405020304" pitchFamily="18" charset="0"/>
                        </a:rPr>
                        <a:t>Screening flat treadmill test (3.2km/h</a:t>
                      </a:r>
                      <a:r>
                        <a:rPr lang="en-US" sz="1000" dirty="0">
                          <a:effectLst/>
                          <a:latin typeface="+mn-lt"/>
                          <a:ea typeface="Symbol" panose="05050102010706020507" pitchFamily="18" charset="2"/>
                          <a:cs typeface="Times New Roman" panose="02020603050405020304" pitchFamily="18" charset="0"/>
                        </a:rPr>
                        <a:t> or </a:t>
                      </a:r>
                      <a:r>
                        <a:rPr lang="x-none" sz="1000" dirty="0">
                          <a:effectLst/>
                          <a:latin typeface="+mn-lt"/>
                          <a:ea typeface="Symbol" panose="05050102010706020507" pitchFamily="18" charset="2"/>
                          <a:cs typeface="Times New Roman" panose="02020603050405020304" pitchFamily="18" charset="0"/>
                        </a:rPr>
                        <a:t>2mph): Pain-free walking distance ≥200 meters/656 feet</a:t>
                      </a:r>
                      <a:r>
                        <a:rPr lang="en-GB" sz="1000" dirty="0">
                          <a:effectLst/>
                          <a:latin typeface="+mn-lt"/>
                          <a:ea typeface="Symbol" panose="05050102010706020507" pitchFamily="18" charset="2"/>
                          <a:cs typeface="Times New Roman" panose="02020603050405020304" pitchFamily="18" charset="0"/>
                        </a:rPr>
                        <a:t>.</a:t>
                      </a:r>
                    </a:p>
                    <a:p>
                      <a:pPr marL="171450" lvl="0" indent="-171450">
                        <a:spcBef>
                          <a:spcPts val="0"/>
                        </a:spcBef>
                        <a:spcAft>
                          <a:spcPts val="0"/>
                        </a:spcAft>
                        <a:buFont typeface="Arial" panose="020B0604020202020204" pitchFamily="34" charset="0"/>
                        <a:buChar char="•"/>
                        <a:tabLst>
                          <a:tab pos="228600" algn="l"/>
                          <a:tab pos="457200" algn="l"/>
                        </a:tabLst>
                      </a:pPr>
                      <a:r>
                        <a:rPr lang="x-none" sz="1000" dirty="0">
                          <a:effectLst/>
                          <a:latin typeface="+mn-lt"/>
                          <a:ea typeface="Symbol" panose="05050102010706020507" pitchFamily="18" charset="2"/>
                          <a:cs typeface="Times New Roman" panose="02020603050405020304" pitchFamily="18" charset="0"/>
                        </a:rPr>
                        <a:t>Screening constant load treadmill test with fixed inclination of 12% and a fixed speed of 3.2 km/h (2mph): Walking distance ≤600 meters/1,968 feet</a:t>
                      </a:r>
                      <a:r>
                        <a:rPr lang="en-GB" sz="1000" dirty="0">
                          <a:effectLst/>
                          <a:latin typeface="+mn-lt"/>
                          <a:ea typeface="Symbol" panose="05050102010706020507" pitchFamily="18" charset="2"/>
                          <a:cs typeface="Times New Roman" panose="02020603050405020304" pitchFamily="18" charset="0"/>
                        </a:rPr>
                        <a:t>.</a:t>
                      </a:r>
                    </a:p>
                    <a:p>
                      <a:pPr marL="171450" lvl="0" indent="-171450">
                        <a:spcBef>
                          <a:spcPts val="0"/>
                        </a:spcBef>
                        <a:spcAft>
                          <a:spcPts val="0"/>
                        </a:spcAft>
                        <a:buFont typeface="Arial" panose="020B0604020202020204" pitchFamily="34" charset="0"/>
                        <a:buChar char="•"/>
                        <a:tabLst>
                          <a:tab pos="228600" algn="l"/>
                          <a:tab pos="457200" algn="l"/>
                        </a:tabLst>
                      </a:pPr>
                      <a:r>
                        <a:rPr lang="x-none" sz="1000" dirty="0">
                          <a:effectLst/>
                          <a:latin typeface="+mn-lt"/>
                          <a:ea typeface="Symbol" panose="05050102010706020507" pitchFamily="18" charset="2"/>
                          <a:cs typeface="Times New Roman" panose="02020603050405020304" pitchFamily="18" charset="0"/>
                        </a:rPr>
                        <a:t>Ankle-brachial-index (ABI) ≤0.90 or toe-brachial index (TBI) ≤0.7</a:t>
                      </a:r>
                      <a:r>
                        <a:rPr lang="en-GB" sz="1000" dirty="0">
                          <a:effectLst/>
                          <a:latin typeface="+mn-lt"/>
                          <a:ea typeface="Symbol" panose="05050102010706020507" pitchFamily="18" charset="2"/>
                          <a:cs typeface="Times New Roman" panose="02020603050405020304" pitchFamily="18" charset="0"/>
                        </a:rPr>
                        <a:t>.</a:t>
                      </a:r>
                      <a:endParaRPr lang="en-US" sz="1000" dirty="0">
                        <a:effectLst/>
                        <a:latin typeface="+mn-lt"/>
                        <a:ea typeface="Symbol" panose="05050102010706020507" pitchFamily="18" charset="2"/>
                        <a:cs typeface="Times New Roman" panose="02020603050405020304" pitchFamily="18" charset="0"/>
                      </a:endParaRPr>
                    </a:p>
                    <a:p>
                      <a:pPr marL="0" lvl="0" indent="0">
                        <a:spcBef>
                          <a:spcPts val="0"/>
                        </a:spcBef>
                        <a:spcAft>
                          <a:spcPts val="0"/>
                        </a:spcAft>
                        <a:buFont typeface="Arial" panose="020B0604020202020204" pitchFamily="34" charset="0"/>
                        <a:buNone/>
                        <a:tabLst>
                          <a:tab pos="228600" algn="l"/>
                          <a:tab pos="457200" algn="l"/>
                        </a:tabLst>
                      </a:pPr>
                      <a:r>
                        <a:rPr lang="en-GB" sz="1000" b="0" dirty="0">
                          <a:effectLst/>
                          <a:latin typeface="+mn-lt"/>
                          <a:ea typeface="+mn-ea"/>
                          <a:cs typeface="+mn-ea"/>
                        </a:rPr>
                        <a:t>received semaglutide </a:t>
                      </a:r>
                      <a:r>
                        <a:rPr lang="en-GB" sz="1000" dirty="0">
                          <a:effectLst/>
                          <a:latin typeface="+mn-lt"/>
                          <a:ea typeface="+mn-ea"/>
                          <a:cs typeface="+mn-ea"/>
                        </a:rPr>
                        <a:t>(SC QW dose escalation 0.25mg weeks 1-4, 0.5mg weeks 5-8, and 1.0mg weeks 9 to week 52) vs. placebo for 52 weeks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mn-lt"/>
                        </a:rPr>
                        <a:t>Primary Endpoint</a:t>
                      </a:r>
                      <a:r>
                        <a:rPr lang="en-US" sz="1000" dirty="0">
                          <a:latin typeface="+mn-lt"/>
                        </a:rPr>
                        <a:t>: </a:t>
                      </a:r>
                      <a:r>
                        <a:rPr lang="en-GB" sz="1000" dirty="0">
                          <a:effectLst/>
                          <a:latin typeface="+mn-lt"/>
                          <a:ea typeface="+mn-ea"/>
                          <a:cs typeface="+mn-ea"/>
                        </a:rPr>
                        <a:t>Change in maximum walking distance on a constant load treadmill test from baseline to week 52</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Results</a:t>
                      </a:r>
                      <a:r>
                        <a:rPr lang="en-US" sz="1000" dirty="0"/>
                        <a:t>:</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078603">
                <a:tc>
                  <a:txBody>
                    <a:bodyPr/>
                    <a:lstStyle/>
                    <a:p>
                      <a:pPr marL="171450" indent="-171450">
                        <a:spcAft>
                          <a:spcPts val="0"/>
                        </a:spcAft>
                        <a:buFont typeface="Arial" panose="020B0604020202020204" pitchFamily="34" charset="0"/>
                        <a:buChar char="•"/>
                      </a:pPr>
                      <a:r>
                        <a:rPr lang="en-GB" sz="1000" dirty="0">
                          <a:solidFill>
                            <a:schemeClr val="tx1"/>
                          </a:solidFill>
                        </a:rPr>
                        <a:t>Patients enrolled into STRIDE had a median age of 68 years, and a high prevalence of CV-related comorbidities (87.9% of patients had at least 1).</a:t>
                      </a:r>
                    </a:p>
                    <a:p>
                      <a:pPr marL="171450" indent="-171450">
                        <a:spcAft>
                          <a:spcPts val="0"/>
                        </a:spcAft>
                        <a:buFont typeface="Arial" panose="020B0604020202020204" pitchFamily="34" charset="0"/>
                        <a:buChar char="•"/>
                      </a:pPr>
                      <a:r>
                        <a:rPr lang="en-GB" sz="1000" dirty="0">
                          <a:solidFill>
                            <a:schemeClr val="tx1"/>
                          </a:solidFill>
                        </a:rPr>
                        <a:t>Notably, several PAD-related risk amplifiers were common in trial participants such as old age, polyvascular disease (i.e., patients with co-morbid CHD, stroke/TIA), and current/former smoking.</a:t>
                      </a:r>
                    </a:p>
                    <a:p>
                      <a:pPr marL="171450" indent="-171450">
                        <a:spcAft>
                          <a:spcPts val="0"/>
                        </a:spcAft>
                        <a:buFont typeface="Arial" panose="020B0604020202020204" pitchFamily="34" charset="0"/>
                        <a:buChar char="•"/>
                      </a:pPr>
                      <a:r>
                        <a:rPr lang="en-GB" sz="1000" dirty="0">
                          <a:solidFill>
                            <a:schemeClr val="tx1"/>
                          </a:solidFill>
                        </a:rPr>
                        <a:t>Median baseline A1c of 7.1% and mean LDL-C 76.2mg/dL, reflecting high utilization of diabetes drugs (including 36.7% on SGLT-2), lipid-lowering therapies (including 82.2% on statin), anti-thrombotics (including 75.8% on any antithrombotic), and RAAS modulators (74.1%).</a:t>
                      </a:r>
                      <a:endParaRPr lang="en-GB" sz="1000" dirty="0">
                        <a:solidFill>
                          <a:srgbClr val="FF0000"/>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gridSpan="2">
                  <a:txBody>
                    <a:bodyPr/>
                    <a:lstStyle/>
                    <a:p>
                      <a:endParaRPr lang="en-US" dirty="0"/>
                    </a:p>
                  </a:txBody>
                  <a:tcPr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3592350044"/>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CVrg Implications</a:t>
                      </a:r>
                      <a:r>
                        <a:rPr lang="en-US" sz="1000" b="0" dirty="0"/>
                        <a:t>:</a:t>
                      </a:r>
                      <a:r>
                        <a:rPr lang="en-US" sz="1000" b="0" dirty="0">
                          <a:solidFill>
                            <a:schemeClr val="tx1"/>
                          </a:solidFill>
                        </a:rPr>
                        <a:t> </a:t>
                      </a:r>
                      <a:r>
                        <a:rPr lang="en-GB" sz="1000" b="0" dirty="0">
                          <a:solidFill>
                            <a:schemeClr val="tx1"/>
                          </a:solidFill>
                        </a:rPr>
                        <a:t>STRIDE is due to complete in July 2024, with expectations that the results will be presented at the AHA meeting in November. In light of the high CV risk of this population and the CV risk reduction with semaglutide in other populations, there is as much interest in seeing the results on walking performance (the primary endpoint) as there is on its effects on major CV and limb events.</a:t>
                      </a:r>
                      <a:endParaRPr lang="en-GB" sz="1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4EC"/>
                    </a:solidFill>
                  </a:tcPr>
                </a:tc>
                <a:tc hMerge="1">
                  <a:txBody>
                    <a:bodyPr/>
                    <a:lstStyle/>
                    <a:p>
                      <a:endParaRPr lang="en-US" sz="1000" b="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4EC"/>
                    </a:solidFill>
                  </a:tcPr>
                </a:tc>
                <a:tc>
                  <a:txBody>
                    <a:bodyPr/>
                    <a:lstStyle/>
                    <a:p>
                      <a:endParaRPr lang="en-US" sz="1000" b="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3" name="Title 2"/>
          <p:cNvSpPr>
            <a:spLocks noGrp="1"/>
          </p:cNvSpPr>
          <p:nvPr>
            <p:ph type="ctrTitle"/>
          </p:nvPr>
        </p:nvSpPr>
        <p:spPr/>
        <p:txBody>
          <a:bodyPr/>
          <a:lstStyle/>
          <a:p>
            <a:r>
              <a:rPr lang="en-US" dirty="0"/>
              <a:t>GLP-1: STRIDE, Semaglutide trial in T2D/PAD enrolled well-treated patients with high CVD burden</a:t>
            </a:r>
            <a:endParaRPr lang="en-US" dirty="0">
              <a:solidFill>
                <a:srgbClr val="00B05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911096762"/>
              </p:ext>
            </p:extLst>
          </p:nvPr>
        </p:nvGraphicFramePr>
        <p:xfrm>
          <a:off x="384048" y="914400"/>
          <a:ext cx="2194560" cy="501396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2940743716"/>
                    </a:ext>
                  </a:extLst>
                </a:gridCol>
              </a:tblGrid>
              <a:tr h="242614">
                <a:tc>
                  <a:txBody>
                    <a:bodyPr/>
                    <a:lstStyle/>
                    <a:p>
                      <a:r>
                        <a:rPr lang="en-US" sz="1000" b="1" dirty="0">
                          <a:solidFill>
                            <a:schemeClr val="tx1"/>
                          </a:solidFill>
                        </a:rPr>
                        <a:t>Product (MOA)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88286691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Ozempic; semaglutide SC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(GLP-1 agonist)</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en-US" sz="1000" b="1" dirty="0">
                          <a:latin typeface="+mn-lt"/>
                        </a:rPr>
                        <a:t>Company</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3"/>
                        </a:rPr>
                        <a:t>Novo Nordisk</a:t>
                      </a:r>
                      <a:endParaRPr lang="en-US" sz="1000"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4786">
                <a:tc>
                  <a:txBody>
                    <a:bodyPr/>
                    <a:lstStyle/>
                    <a:p>
                      <a:r>
                        <a:rPr lang="en-US" sz="1000" b="1" dirty="0">
                          <a:latin typeface="+mn-lt"/>
                        </a:rPr>
                        <a:t>Phase and Trial ID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407347513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tab pos="164465" algn="l"/>
                        </a:tabLst>
                        <a:defRPr/>
                      </a:pPr>
                      <a:r>
                        <a:rPr lang="x-none" sz="1000" b="0" dirty="0">
                          <a:effectLst/>
                          <a:latin typeface="+mn-lt"/>
                          <a:ea typeface="+mn-ea"/>
                          <a:cs typeface="+mn-ea"/>
                        </a:rPr>
                        <a:t>Phase III </a:t>
                      </a:r>
                      <a:r>
                        <a:rPr lang="x-none" sz="1000" b="0" dirty="0">
                          <a:effectLst/>
                          <a:latin typeface="+mn-lt"/>
                          <a:ea typeface="+mn-ea"/>
                          <a:cs typeface="+mn-ea"/>
                          <a:hlinkClick r:id="rId4"/>
                        </a:rPr>
                        <a:t>STRIDE</a:t>
                      </a:r>
                      <a:endParaRPr lang="en-GB" sz="1000" b="0" dirty="0">
                        <a:effectLst/>
                        <a:latin typeface="+mn-lt"/>
                        <a:ea typeface="+mn-ea"/>
                        <a:cs typeface="+mn-ea"/>
                      </a:endParaRPr>
                    </a:p>
                    <a:p>
                      <a:pPr>
                        <a:spcBef>
                          <a:spcPts val="0"/>
                        </a:spcBef>
                        <a:spcAft>
                          <a:spcPts val="0"/>
                        </a:spcAft>
                        <a:tabLst>
                          <a:tab pos="164465" algn="l"/>
                        </a:tabLst>
                      </a:pPr>
                      <a:r>
                        <a:rPr lang="x-none" sz="1000" b="0" dirty="0">
                          <a:effectLst/>
                          <a:latin typeface="+mn-lt"/>
                          <a:ea typeface="+mn-ea"/>
                          <a:cs typeface="+mn-ea"/>
                        </a:rPr>
                        <a:t>Global</a:t>
                      </a:r>
                      <a:endParaRPr lang="en-GB" sz="1000" b="0" dirty="0">
                        <a:effectLst/>
                        <a:latin typeface="+mn-lt"/>
                        <a:ea typeface="+mn-ea"/>
                        <a:cs typeface="+mn-ea"/>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7515929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Indication(s)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24271795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T2D, OBE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61053568"/>
                  </a:ext>
                </a:extLst>
              </a:tr>
              <a:tr h="0">
                <a:tc>
                  <a:txBody>
                    <a:bodyPr/>
                    <a:lstStyle/>
                    <a:p>
                      <a:r>
                        <a:rPr lang="en-US" sz="1000" b="1" dirty="0">
                          <a:latin typeface="+mn-lt"/>
                        </a:rPr>
                        <a:t>Abstract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7586671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5"/>
                        </a:rPr>
                        <a:t>784-P</a:t>
                      </a:r>
                      <a:endParaRPr lang="en-US" sz="1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32568609"/>
                  </a:ext>
                </a:extLst>
              </a:tr>
              <a:tr h="182880">
                <a:tc>
                  <a:txBody>
                    <a:bodyPr/>
                    <a:lstStyle/>
                    <a:p>
                      <a:r>
                        <a:rPr lang="en-US" sz="1100" b="1" dirty="0">
                          <a:solidFill>
                            <a:schemeClr val="tx1"/>
                          </a:solidFill>
                        </a:rPr>
                        <a:t>CVrg Brief</a:t>
                      </a:r>
                      <a:r>
                        <a:rPr lang="en-US" sz="1100" b="0" dirty="0">
                          <a:solidFill>
                            <a:schemeClr val="tx1"/>
                          </a:solidFill>
                        </a:rPr>
                        <a:t>:</a:t>
                      </a:r>
                      <a:r>
                        <a:rPr lang="en-US" sz="1100" b="1" dirty="0">
                          <a:solidFill>
                            <a:schemeClr val="tx1"/>
                          </a:solidFill>
                        </a:rPr>
                        <a:t> </a:t>
                      </a:r>
                      <a:r>
                        <a:rPr lang="en-US" sz="1100" b="0" dirty="0">
                          <a:solidFill>
                            <a:schemeClr val="tx1"/>
                          </a:solidFill>
                        </a:rPr>
                        <a:t>Patients with T2D and early-stage symptomatic PAD enrolled in the Phase III STRIDE trial of weekly SC doses of semaglutide are already at high risk for major cardiovascular and limb events, but their risk is amplified further due to a high burden of cardiovascular disease and risk factors. While patients are well treated, their residual risk is likely to remain high.</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3592350044"/>
                  </a:ext>
                </a:extLst>
              </a:tr>
            </a:tbl>
          </a:graphicData>
        </a:graphic>
      </p:graphicFrame>
      <p:graphicFrame>
        <p:nvGraphicFramePr>
          <p:cNvPr id="5" name="Table 4">
            <a:extLst>
              <a:ext uri="{FF2B5EF4-FFF2-40B4-BE49-F238E27FC236}">
                <a16:creationId xmlns:a16="http://schemas.microsoft.com/office/drawing/2014/main" id="{5739BB21-0285-3ED8-41DA-CAF5071EDB0B}"/>
              </a:ext>
            </a:extLst>
          </p:cNvPr>
          <p:cNvGraphicFramePr>
            <a:graphicFrameLocks noGrp="1"/>
          </p:cNvGraphicFramePr>
          <p:nvPr>
            <p:extLst>
              <p:ext uri="{D42A27DB-BD31-4B8C-83A1-F6EECF244321}">
                <p14:modId xmlns:p14="http://schemas.microsoft.com/office/powerpoint/2010/main" val="2045294934"/>
              </p:ext>
            </p:extLst>
          </p:nvPr>
        </p:nvGraphicFramePr>
        <p:xfrm>
          <a:off x="5779274" y="3398520"/>
          <a:ext cx="2011680" cy="2206752"/>
        </p:xfrm>
        <a:graphic>
          <a:graphicData uri="http://schemas.openxmlformats.org/drawingml/2006/table">
            <a:tbl>
              <a:tblPr firstRow="1" bandRow="1">
                <a:tableStyleId>{C083E6E3-FA7D-4D7B-A595-EF9225AFEA82}</a:tableStyleId>
              </a:tblPr>
              <a:tblGrid>
                <a:gridCol w="155448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0">
                <a:tc>
                  <a:txBody>
                    <a:bodyPr/>
                    <a:lstStyle/>
                    <a:p>
                      <a:r>
                        <a:rPr lang="en-US" sz="900" dirty="0"/>
                        <a:t>Baseline Characteristics</a:t>
                      </a:r>
                    </a:p>
                  </a:txBody>
                  <a:tcPr marR="0" marT="27432" marB="27432" anchor="ctr"/>
                </a:tc>
                <a:tc>
                  <a:txBody>
                    <a:bodyPr/>
                    <a:lstStyle/>
                    <a:p>
                      <a:pPr algn="ctr"/>
                      <a:endParaRPr lang="en-US" sz="900" dirty="0"/>
                    </a:p>
                  </a:txBody>
                  <a:tcPr marL="0" marR="0" marT="27432" marB="27432" anchor="ctr"/>
                </a:tc>
                <a:extLst>
                  <a:ext uri="{0D108BD9-81ED-4DB2-BD59-A6C34878D82A}">
                    <a16:rowId xmlns:a16="http://schemas.microsoft.com/office/drawing/2014/main" val="10000"/>
                  </a:ext>
                </a:extLst>
              </a:tr>
              <a:tr h="0">
                <a:tc>
                  <a:txBody>
                    <a:bodyPr/>
                    <a:lstStyle/>
                    <a:p>
                      <a:r>
                        <a:rPr lang="en-US" sz="900" dirty="0"/>
                        <a:t>Mean BMI (kg/m</a:t>
                      </a:r>
                      <a:r>
                        <a:rPr lang="en-US" sz="900" baseline="30000" dirty="0"/>
                        <a:t>2</a:t>
                      </a:r>
                      <a:r>
                        <a:rPr lang="en-US" sz="900" dirty="0"/>
                        <a:t>)</a:t>
                      </a:r>
                    </a:p>
                  </a:txBody>
                  <a:tcPr marR="0" marT="27432" marB="27432" anchor="ctr"/>
                </a:tc>
                <a:tc>
                  <a:txBody>
                    <a:bodyPr/>
                    <a:lstStyle/>
                    <a:p>
                      <a:pPr algn="ctr"/>
                      <a:r>
                        <a:rPr lang="en-US" sz="900" dirty="0"/>
                        <a:t>29.6</a:t>
                      </a:r>
                    </a:p>
                  </a:txBody>
                  <a:tcPr marL="0" marR="0" marT="27432" marB="27432" anchor="ctr"/>
                </a:tc>
                <a:extLst>
                  <a:ext uri="{0D108BD9-81ED-4DB2-BD59-A6C34878D82A}">
                    <a16:rowId xmlns:a16="http://schemas.microsoft.com/office/drawing/2014/main" val="10001"/>
                  </a:ext>
                </a:extLst>
              </a:tr>
              <a:tr h="0">
                <a:tc>
                  <a:txBody>
                    <a:bodyPr/>
                    <a:lstStyle/>
                    <a:p>
                      <a:r>
                        <a:rPr lang="en-US" sz="900" dirty="0"/>
                        <a:t>Median max. walking distance (meters)</a:t>
                      </a:r>
                    </a:p>
                  </a:txBody>
                  <a:tcPr marR="0" marT="27432" marB="27432" anchor="ctr"/>
                </a:tc>
                <a:tc>
                  <a:txBody>
                    <a:bodyPr/>
                    <a:lstStyle/>
                    <a:p>
                      <a:pPr algn="ctr"/>
                      <a:r>
                        <a:rPr lang="en-US" sz="900" dirty="0"/>
                        <a:t>186</a:t>
                      </a:r>
                    </a:p>
                  </a:txBody>
                  <a:tcPr marL="0" marR="0" marT="27432" marB="27432" anchor="ctr"/>
                </a:tc>
                <a:extLst>
                  <a:ext uri="{0D108BD9-81ED-4DB2-BD59-A6C34878D82A}">
                    <a16:rowId xmlns:a16="http://schemas.microsoft.com/office/drawing/2014/main" val="10002"/>
                  </a:ext>
                </a:extLst>
              </a:tr>
              <a:tr h="154352">
                <a:tc>
                  <a:txBody>
                    <a:bodyPr/>
                    <a:lstStyle/>
                    <a:p>
                      <a:r>
                        <a:rPr lang="en-US" sz="900" dirty="0"/>
                        <a:t>Median age (years)</a:t>
                      </a:r>
                    </a:p>
                  </a:txBody>
                  <a:tcPr marR="0" marT="27432" marB="27432" anchor="ctr"/>
                </a:tc>
                <a:tc>
                  <a:txBody>
                    <a:bodyPr/>
                    <a:lstStyle/>
                    <a:p>
                      <a:pPr algn="ctr"/>
                      <a:r>
                        <a:rPr lang="en-US" sz="900" dirty="0"/>
                        <a:t>68</a:t>
                      </a:r>
                    </a:p>
                  </a:txBody>
                  <a:tcPr marL="0" marR="0" marT="27432" marB="27432" anchor="ctr"/>
                </a:tc>
                <a:extLst>
                  <a:ext uri="{0D108BD9-81ED-4DB2-BD59-A6C34878D82A}">
                    <a16:rowId xmlns:a16="http://schemas.microsoft.com/office/drawing/2014/main" val="10003"/>
                  </a:ext>
                </a:extLst>
              </a:tr>
              <a:tr h="154352">
                <a:tc>
                  <a:txBody>
                    <a:bodyPr/>
                    <a:lstStyle/>
                    <a:p>
                      <a:r>
                        <a:rPr lang="en-US" sz="900" dirty="0"/>
                        <a:t>Median T2D duration (years)</a:t>
                      </a:r>
                    </a:p>
                  </a:txBody>
                  <a:tcPr marR="0" marT="27432" marB="27432" anchor="ctr"/>
                </a:tc>
                <a:tc>
                  <a:txBody>
                    <a:bodyPr/>
                    <a:lstStyle/>
                    <a:p>
                      <a:pPr algn="ctr"/>
                      <a:r>
                        <a:rPr lang="en-US" sz="900" dirty="0"/>
                        <a:t>12 </a:t>
                      </a:r>
                    </a:p>
                  </a:txBody>
                  <a:tcPr marL="0" marR="0" marT="27432" marB="27432" anchor="ctr"/>
                </a:tc>
                <a:extLst>
                  <a:ext uri="{0D108BD9-81ED-4DB2-BD59-A6C34878D82A}">
                    <a16:rowId xmlns:a16="http://schemas.microsoft.com/office/drawing/2014/main" val="2599313888"/>
                  </a:ext>
                </a:extLst>
              </a:tr>
              <a:tr h="154352">
                <a:tc>
                  <a:txBody>
                    <a:bodyPr/>
                    <a:lstStyle/>
                    <a:p>
                      <a:r>
                        <a:rPr lang="en-US" sz="900" dirty="0"/>
                        <a:t>Median A1c (%)</a:t>
                      </a:r>
                    </a:p>
                  </a:txBody>
                  <a:tcPr marR="0" marT="27432" marB="27432" anchor="ctr"/>
                </a:tc>
                <a:tc>
                  <a:txBody>
                    <a:bodyPr/>
                    <a:lstStyle/>
                    <a:p>
                      <a:pPr algn="ctr"/>
                      <a:r>
                        <a:rPr lang="en-US" sz="900" dirty="0"/>
                        <a:t>7.1</a:t>
                      </a:r>
                    </a:p>
                  </a:txBody>
                  <a:tcPr marL="0" marR="0" marT="27432" marB="27432" anchor="ctr"/>
                </a:tc>
                <a:extLst>
                  <a:ext uri="{0D108BD9-81ED-4DB2-BD59-A6C34878D82A}">
                    <a16:rowId xmlns:a16="http://schemas.microsoft.com/office/drawing/2014/main" val="2255975006"/>
                  </a:ext>
                </a:extLst>
              </a:tr>
              <a:tr h="156933">
                <a:tc>
                  <a:txBody>
                    <a:bodyPr/>
                    <a:lstStyle/>
                    <a:p>
                      <a:r>
                        <a:rPr lang="en-US" sz="900" dirty="0"/>
                        <a:t>Mean Lipid values (mg/dL)</a:t>
                      </a:r>
                    </a:p>
                    <a:p>
                      <a:r>
                        <a:rPr lang="en-US" sz="900" dirty="0"/>
                        <a:t>    LDL-C</a:t>
                      </a:r>
                    </a:p>
                    <a:p>
                      <a:r>
                        <a:rPr lang="en-US" sz="900" dirty="0"/>
                        <a:t>    HDL-C</a:t>
                      </a:r>
                    </a:p>
                    <a:p>
                      <a:r>
                        <a:rPr lang="en-US" sz="900" dirty="0"/>
                        <a:t>    Triglycerides</a:t>
                      </a:r>
                    </a:p>
                    <a:p>
                      <a:r>
                        <a:rPr lang="en-US" sz="900" dirty="0"/>
                        <a:t>    Total cholesterol</a:t>
                      </a:r>
                    </a:p>
                  </a:txBody>
                  <a:tcPr marR="0" marT="27432" marB="27432" anchor="ctr">
                    <a:lnB w="12700" cap="flat" cmpd="sng" algn="ctr">
                      <a:solidFill>
                        <a:schemeClr val="accent3"/>
                      </a:solidFill>
                      <a:prstDash val="solid"/>
                      <a:round/>
                      <a:headEnd type="none" w="med" len="med"/>
                      <a:tailEnd type="none" w="med" len="med"/>
                    </a:lnB>
                  </a:tcPr>
                </a:tc>
                <a:tc>
                  <a:txBody>
                    <a:bodyPr/>
                    <a:lstStyle/>
                    <a:p>
                      <a:pPr algn="ctr"/>
                      <a:endParaRPr lang="en-US" sz="900" dirty="0"/>
                    </a:p>
                    <a:p>
                      <a:pPr algn="ctr"/>
                      <a:r>
                        <a:rPr lang="en-US" sz="900" dirty="0"/>
                        <a:t>76.2</a:t>
                      </a:r>
                    </a:p>
                    <a:p>
                      <a:pPr algn="ctr"/>
                      <a:r>
                        <a:rPr lang="en-US" sz="900" dirty="0"/>
                        <a:t>46.4</a:t>
                      </a:r>
                    </a:p>
                    <a:p>
                      <a:pPr algn="ctr"/>
                      <a:r>
                        <a:rPr lang="en-US" sz="900" dirty="0"/>
                        <a:t>177.1</a:t>
                      </a:r>
                    </a:p>
                    <a:p>
                      <a:pPr algn="ctr"/>
                      <a:r>
                        <a:rPr lang="en-US" sz="900" dirty="0"/>
                        <a:t>154.7</a:t>
                      </a:r>
                    </a:p>
                  </a:txBody>
                  <a:tcPr marL="0" marR="0" marT="27432" marB="27432" anchor="ctr">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3835911894"/>
                  </a:ext>
                </a:extLst>
              </a:tr>
              <a:tr h="154352">
                <a:tc gridSpan="2">
                  <a:txBody>
                    <a:bodyPr/>
                    <a:lstStyle/>
                    <a:p>
                      <a:endParaRPr lang="en-US" sz="800" dirty="0"/>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983658322"/>
                  </a:ext>
                </a:extLst>
              </a:tr>
            </a:tbl>
          </a:graphicData>
        </a:graphic>
      </p:graphicFrame>
      <p:graphicFrame>
        <p:nvGraphicFramePr>
          <p:cNvPr id="2" name="Table 1">
            <a:extLst>
              <a:ext uri="{FF2B5EF4-FFF2-40B4-BE49-F238E27FC236}">
                <a16:creationId xmlns:a16="http://schemas.microsoft.com/office/drawing/2014/main" id="{589D3F1C-BCEF-F6C7-BFA6-7699B03810F0}"/>
              </a:ext>
            </a:extLst>
          </p:cNvPr>
          <p:cNvGraphicFramePr>
            <a:graphicFrameLocks noGrp="1"/>
          </p:cNvGraphicFramePr>
          <p:nvPr/>
        </p:nvGraphicFramePr>
        <p:xfrm>
          <a:off x="7876033" y="3398520"/>
          <a:ext cx="2103120" cy="3029712"/>
        </p:xfrm>
        <a:graphic>
          <a:graphicData uri="http://schemas.openxmlformats.org/drawingml/2006/table">
            <a:tbl>
              <a:tblPr firstRow="1" bandRow="1">
                <a:tableStyleId>{C083E6E3-FA7D-4D7B-A595-EF9225AFEA82}</a:tableStyleId>
              </a:tblPr>
              <a:tblGrid>
                <a:gridCol w="164592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0">
                <a:tc>
                  <a:txBody>
                    <a:bodyPr/>
                    <a:lstStyle/>
                    <a:p>
                      <a:r>
                        <a:rPr lang="en-US" sz="900" dirty="0"/>
                        <a:t>CV Comorbidities</a:t>
                      </a:r>
                    </a:p>
                  </a:txBody>
                  <a:tcPr marR="0" marT="27432" marB="27432" anchor="ctr"/>
                </a:tc>
                <a:tc>
                  <a:txBody>
                    <a:bodyPr/>
                    <a:lstStyle/>
                    <a:p>
                      <a:pPr algn="ctr"/>
                      <a:r>
                        <a:rPr lang="en-US" sz="900" dirty="0"/>
                        <a:t>% Pts</a:t>
                      </a:r>
                    </a:p>
                  </a:txBody>
                  <a:tcPr marL="0" marR="0" marT="27432" marB="27432" anchor="ctr"/>
                </a:tc>
                <a:extLst>
                  <a:ext uri="{0D108BD9-81ED-4DB2-BD59-A6C34878D82A}">
                    <a16:rowId xmlns:a16="http://schemas.microsoft.com/office/drawing/2014/main" val="10000"/>
                  </a:ext>
                </a:extLst>
              </a:tr>
              <a:tr h="0">
                <a:tc>
                  <a:txBody>
                    <a:bodyPr/>
                    <a:lstStyle/>
                    <a:p>
                      <a:r>
                        <a:rPr lang="en-US" sz="900" dirty="0"/>
                        <a:t>Current/former smoker</a:t>
                      </a:r>
                    </a:p>
                  </a:txBody>
                  <a:tcPr marR="0" marT="27432" marB="27432" anchor="ctr"/>
                </a:tc>
                <a:tc>
                  <a:txBody>
                    <a:bodyPr/>
                    <a:lstStyle/>
                    <a:p>
                      <a:pPr algn="ctr"/>
                      <a:r>
                        <a:rPr lang="en-US" sz="900" dirty="0"/>
                        <a:t>71.9</a:t>
                      </a:r>
                    </a:p>
                  </a:txBody>
                  <a:tcPr marL="0" marR="0" marT="27432" marB="27432" anchor="ctr"/>
                </a:tc>
                <a:extLst>
                  <a:ext uri="{0D108BD9-81ED-4DB2-BD59-A6C34878D82A}">
                    <a16:rowId xmlns:a16="http://schemas.microsoft.com/office/drawing/2014/main" val="3374913203"/>
                  </a:ext>
                </a:extLst>
              </a:tr>
              <a:tr h="0">
                <a:tc>
                  <a:txBody>
                    <a:bodyPr/>
                    <a:lstStyle/>
                    <a:p>
                      <a:r>
                        <a:rPr lang="en-US" sz="900" dirty="0"/>
                        <a:t>Hypertension</a:t>
                      </a:r>
                    </a:p>
                  </a:txBody>
                  <a:tcPr marR="0" marT="27432" marB="27432" anchor="ctr"/>
                </a:tc>
                <a:tc>
                  <a:txBody>
                    <a:bodyPr/>
                    <a:lstStyle/>
                    <a:p>
                      <a:pPr algn="ctr"/>
                      <a:r>
                        <a:rPr lang="en-US" sz="900" dirty="0"/>
                        <a:t>87.9</a:t>
                      </a:r>
                    </a:p>
                  </a:txBody>
                  <a:tcPr marL="0" marR="0" marT="27432" marB="27432" anchor="ctr"/>
                </a:tc>
                <a:extLst>
                  <a:ext uri="{0D108BD9-81ED-4DB2-BD59-A6C34878D82A}">
                    <a16:rowId xmlns:a16="http://schemas.microsoft.com/office/drawing/2014/main" val="10001"/>
                  </a:ext>
                </a:extLst>
              </a:tr>
              <a:tr h="0">
                <a:tc>
                  <a:txBody>
                    <a:bodyPr/>
                    <a:lstStyle/>
                    <a:p>
                      <a:r>
                        <a:rPr lang="en-US" sz="900" dirty="0"/>
                        <a:t>Coronary heart disease</a:t>
                      </a:r>
                    </a:p>
                  </a:txBody>
                  <a:tcPr marR="0" marT="27432" marB="27432" anchor="ctr"/>
                </a:tc>
                <a:tc>
                  <a:txBody>
                    <a:bodyPr/>
                    <a:lstStyle/>
                    <a:p>
                      <a:pPr algn="ctr"/>
                      <a:r>
                        <a:rPr lang="en-US" sz="900" dirty="0"/>
                        <a:t>42.7</a:t>
                      </a:r>
                    </a:p>
                  </a:txBody>
                  <a:tcPr marL="0" marR="0" marT="27432" marB="27432" anchor="ctr"/>
                </a:tc>
                <a:extLst>
                  <a:ext uri="{0D108BD9-81ED-4DB2-BD59-A6C34878D82A}">
                    <a16:rowId xmlns:a16="http://schemas.microsoft.com/office/drawing/2014/main" val="2801080769"/>
                  </a:ext>
                </a:extLst>
              </a:tr>
              <a:tr h="0">
                <a:tc>
                  <a:txBody>
                    <a:bodyPr/>
                    <a:lstStyle/>
                    <a:p>
                      <a:r>
                        <a:rPr lang="en-US" sz="900" dirty="0"/>
                        <a:t>Coronary revascularization</a:t>
                      </a:r>
                    </a:p>
                    <a:p>
                      <a:r>
                        <a:rPr lang="en-US" sz="900" dirty="0"/>
                        <a:t>    PCI</a:t>
                      </a:r>
                    </a:p>
                    <a:p>
                      <a:r>
                        <a:rPr lang="en-US" sz="900" dirty="0"/>
                        <a:t>    CABG</a:t>
                      </a:r>
                    </a:p>
                  </a:txBody>
                  <a:tcPr marR="0" marT="27432" marB="27432" anchor="ctr"/>
                </a:tc>
                <a:tc>
                  <a:txBody>
                    <a:bodyPr/>
                    <a:lstStyle/>
                    <a:p>
                      <a:pPr algn="ctr"/>
                      <a:r>
                        <a:rPr lang="en-US" sz="900" dirty="0"/>
                        <a:t>31.4</a:t>
                      </a:r>
                    </a:p>
                    <a:p>
                      <a:pPr algn="ctr"/>
                      <a:r>
                        <a:rPr lang="en-US" sz="900" dirty="0"/>
                        <a:t>22.0</a:t>
                      </a:r>
                    </a:p>
                    <a:p>
                      <a:pPr algn="ctr"/>
                      <a:r>
                        <a:rPr lang="en-US" sz="900" dirty="0"/>
                        <a:t>10.5</a:t>
                      </a:r>
                    </a:p>
                  </a:txBody>
                  <a:tcPr marL="0" marR="0" marT="27432" marB="27432" anchor="ctr"/>
                </a:tc>
                <a:extLst>
                  <a:ext uri="{0D108BD9-81ED-4DB2-BD59-A6C34878D82A}">
                    <a16:rowId xmlns:a16="http://schemas.microsoft.com/office/drawing/2014/main" val="10002"/>
                  </a:ext>
                </a:extLst>
              </a:tr>
              <a:tr h="154352">
                <a:tc>
                  <a:txBody>
                    <a:bodyPr/>
                    <a:lstStyle/>
                    <a:p>
                      <a:r>
                        <a:rPr lang="en-US" sz="900" dirty="0"/>
                        <a:t>Myocardial infarction</a:t>
                      </a:r>
                    </a:p>
                  </a:txBody>
                  <a:tcPr marR="0" marT="27432" marB="27432" anchor="ctr"/>
                </a:tc>
                <a:tc>
                  <a:txBody>
                    <a:bodyPr/>
                    <a:lstStyle/>
                    <a:p>
                      <a:pPr algn="ctr"/>
                      <a:r>
                        <a:rPr lang="en-US" sz="900" dirty="0"/>
                        <a:t>18.7</a:t>
                      </a:r>
                    </a:p>
                  </a:txBody>
                  <a:tcPr marL="0" marR="0" marT="27432" marB="27432" anchor="ctr"/>
                </a:tc>
                <a:extLst>
                  <a:ext uri="{0D108BD9-81ED-4DB2-BD59-A6C34878D82A}">
                    <a16:rowId xmlns:a16="http://schemas.microsoft.com/office/drawing/2014/main" val="10003"/>
                  </a:ext>
                </a:extLst>
              </a:tr>
              <a:tr h="154352">
                <a:tc>
                  <a:txBody>
                    <a:bodyPr/>
                    <a:lstStyle/>
                    <a:p>
                      <a:r>
                        <a:rPr lang="en-US" sz="900" dirty="0"/>
                        <a:t>Stroke/TIA</a:t>
                      </a:r>
                    </a:p>
                  </a:txBody>
                  <a:tcPr marR="0" marT="27432" marB="27432" anchor="ctr"/>
                </a:tc>
                <a:tc>
                  <a:txBody>
                    <a:bodyPr/>
                    <a:lstStyle/>
                    <a:p>
                      <a:pPr algn="ctr"/>
                      <a:r>
                        <a:rPr lang="en-US" sz="900" dirty="0"/>
                        <a:t>10.3</a:t>
                      </a:r>
                    </a:p>
                  </a:txBody>
                  <a:tcPr marL="0" marR="0" marT="27432" marB="27432" anchor="ctr"/>
                </a:tc>
                <a:extLst>
                  <a:ext uri="{0D108BD9-81ED-4DB2-BD59-A6C34878D82A}">
                    <a16:rowId xmlns:a16="http://schemas.microsoft.com/office/drawing/2014/main" val="404468619"/>
                  </a:ext>
                </a:extLst>
              </a:tr>
              <a:tr h="154352">
                <a:tc>
                  <a:txBody>
                    <a:bodyPr/>
                    <a:lstStyle/>
                    <a:p>
                      <a:r>
                        <a:rPr lang="en-US" sz="900" dirty="0"/>
                        <a:t>Carotid artery stenosis ≥50%</a:t>
                      </a:r>
                    </a:p>
                  </a:txBody>
                  <a:tcPr marR="0" marT="27432" marB="27432" anchor="ctr"/>
                </a:tc>
                <a:tc>
                  <a:txBody>
                    <a:bodyPr/>
                    <a:lstStyle/>
                    <a:p>
                      <a:pPr algn="ctr"/>
                      <a:r>
                        <a:rPr lang="en-US" sz="900" dirty="0"/>
                        <a:t>10.0</a:t>
                      </a:r>
                    </a:p>
                  </a:txBody>
                  <a:tcPr marL="0" marR="0" marT="27432" marB="27432" anchor="ctr"/>
                </a:tc>
                <a:extLst>
                  <a:ext uri="{0D108BD9-81ED-4DB2-BD59-A6C34878D82A}">
                    <a16:rowId xmlns:a16="http://schemas.microsoft.com/office/drawing/2014/main" val="3187001290"/>
                  </a:ext>
                </a:extLst>
              </a:tr>
              <a:tr h="154352">
                <a:tc>
                  <a:txBody>
                    <a:bodyPr/>
                    <a:lstStyle/>
                    <a:p>
                      <a:r>
                        <a:rPr lang="en-US" sz="900" dirty="0"/>
                        <a:t>Carotid revascularization</a:t>
                      </a:r>
                    </a:p>
                  </a:txBody>
                  <a:tcPr marR="0" marT="27432" marB="27432" anchor="ctr"/>
                </a:tc>
                <a:tc>
                  <a:txBody>
                    <a:bodyPr/>
                    <a:lstStyle/>
                    <a:p>
                      <a:pPr algn="ctr"/>
                      <a:r>
                        <a:rPr lang="en-US" sz="900" dirty="0"/>
                        <a:t>3.2</a:t>
                      </a:r>
                    </a:p>
                  </a:txBody>
                  <a:tcPr marL="0" marR="0" marT="27432" marB="27432" anchor="ctr"/>
                </a:tc>
                <a:extLst>
                  <a:ext uri="{0D108BD9-81ED-4DB2-BD59-A6C34878D82A}">
                    <a16:rowId xmlns:a16="http://schemas.microsoft.com/office/drawing/2014/main" val="618281798"/>
                  </a:ext>
                </a:extLst>
              </a:tr>
              <a:tr h="154352">
                <a:tc>
                  <a:txBody>
                    <a:bodyPr/>
                    <a:lstStyle/>
                    <a:p>
                      <a:r>
                        <a:rPr lang="en-US" sz="900" dirty="0"/>
                        <a:t>Chronic heart failure</a:t>
                      </a:r>
                    </a:p>
                    <a:p>
                      <a:r>
                        <a:rPr lang="en-US" sz="900" dirty="0"/>
                        <a:t>    HFrEF</a:t>
                      </a:r>
                    </a:p>
                    <a:p>
                      <a:r>
                        <a:rPr lang="en-US" sz="900" dirty="0"/>
                        <a:t>    HFpEF</a:t>
                      </a:r>
                    </a:p>
                  </a:txBody>
                  <a:tcPr marR="0" marT="27432" marB="27432" anchor="ctr"/>
                </a:tc>
                <a:tc>
                  <a:txBody>
                    <a:bodyPr/>
                    <a:lstStyle/>
                    <a:p>
                      <a:pPr algn="ctr"/>
                      <a:r>
                        <a:rPr lang="en-US" sz="900" dirty="0"/>
                        <a:t>13.6</a:t>
                      </a:r>
                    </a:p>
                    <a:p>
                      <a:pPr algn="ctr"/>
                      <a:r>
                        <a:rPr lang="en-US" sz="900" dirty="0"/>
                        <a:t>3.8</a:t>
                      </a:r>
                    </a:p>
                    <a:p>
                      <a:pPr algn="ctr"/>
                      <a:r>
                        <a:rPr lang="en-US" sz="900" dirty="0"/>
                        <a:t>8.0</a:t>
                      </a:r>
                    </a:p>
                  </a:txBody>
                  <a:tcPr marL="0" marR="0" marT="27432" marB="27432" anchor="ctr"/>
                </a:tc>
                <a:extLst>
                  <a:ext uri="{0D108BD9-81ED-4DB2-BD59-A6C34878D82A}">
                    <a16:rowId xmlns:a16="http://schemas.microsoft.com/office/drawing/2014/main" val="3165309355"/>
                  </a:ext>
                </a:extLst>
              </a:tr>
              <a:tr h="154352">
                <a:tc>
                  <a:txBody>
                    <a:bodyPr/>
                    <a:lstStyle/>
                    <a:p>
                      <a:r>
                        <a:rPr lang="en-US" sz="900" dirty="0"/>
                        <a:t>NYHA Class I-II</a:t>
                      </a:r>
                    </a:p>
                  </a:txBody>
                  <a:tcPr marR="0" marT="27432" marB="27432" anchor="ctr"/>
                </a:tc>
                <a:tc>
                  <a:txBody>
                    <a:bodyPr/>
                    <a:lstStyle/>
                    <a:p>
                      <a:pPr algn="ctr"/>
                      <a:r>
                        <a:rPr lang="en-US" sz="900" dirty="0"/>
                        <a:t>13.5</a:t>
                      </a:r>
                    </a:p>
                  </a:txBody>
                  <a:tcPr marL="0" marR="0" marT="27432" marB="27432" anchor="ctr"/>
                </a:tc>
                <a:extLst>
                  <a:ext uri="{0D108BD9-81ED-4DB2-BD59-A6C34878D82A}">
                    <a16:rowId xmlns:a16="http://schemas.microsoft.com/office/drawing/2014/main" val="1077878449"/>
                  </a:ext>
                </a:extLst>
              </a:tr>
              <a:tr h="156933">
                <a:tc>
                  <a:txBody>
                    <a:bodyPr/>
                    <a:lstStyle/>
                    <a:p>
                      <a:r>
                        <a:rPr lang="en-US" sz="900" dirty="0"/>
                        <a:t>eGFR 15 to &lt;60</a:t>
                      </a:r>
                    </a:p>
                  </a:txBody>
                  <a:tcPr marR="0"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14.6</a:t>
                      </a:r>
                    </a:p>
                  </a:txBody>
                  <a:tcPr marL="0" marR="0" marT="27432" marB="27432" anchor="ctr">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3835911894"/>
                  </a:ext>
                </a:extLst>
              </a:tr>
              <a:tr h="154352">
                <a:tc gridSpan="2">
                  <a:txBody>
                    <a:bodyPr/>
                    <a:lstStyle/>
                    <a:p>
                      <a:endParaRPr lang="en-US" sz="800" dirty="0"/>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983658322"/>
                  </a:ext>
                </a:extLst>
              </a:tr>
            </a:tbl>
          </a:graphicData>
        </a:graphic>
      </p:graphicFrame>
      <p:graphicFrame>
        <p:nvGraphicFramePr>
          <p:cNvPr id="7" name="Table 6">
            <a:extLst>
              <a:ext uri="{FF2B5EF4-FFF2-40B4-BE49-F238E27FC236}">
                <a16:creationId xmlns:a16="http://schemas.microsoft.com/office/drawing/2014/main" id="{C03FE310-A611-DBD1-169A-F11B7036C106}"/>
              </a:ext>
            </a:extLst>
          </p:cNvPr>
          <p:cNvGraphicFramePr>
            <a:graphicFrameLocks noGrp="1"/>
          </p:cNvGraphicFramePr>
          <p:nvPr/>
        </p:nvGraphicFramePr>
        <p:xfrm>
          <a:off x="10070592" y="3394364"/>
          <a:ext cx="1737360" cy="3057144"/>
        </p:xfrm>
        <a:graphic>
          <a:graphicData uri="http://schemas.openxmlformats.org/drawingml/2006/table">
            <a:tbl>
              <a:tblPr firstRow="1" bandRow="1">
                <a:tableStyleId>{C083E6E3-FA7D-4D7B-A595-EF9225AFEA82}</a:tableStyleId>
              </a:tblPr>
              <a:tblGrid>
                <a:gridCol w="128016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0">
                <a:tc>
                  <a:txBody>
                    <a:bodyPr/>
                    <a:lstStyle/>
                    <a:p>
                      <a:r>
                        <a:rPr lang="en-US" sz="900" dirty="0"/>
                        <a:t>CV Medications</a:t>
                      </a:r>
                    </a:p>
                  </a:txBody>
                  <a:tcPr marR="0" marT="27432" marB="27432" anchor="ctr"/>
                </a:tc>
                <a:tc>
                  <a:txBody>
                    <a:bodyPr/>
                    <a:lstStyle/>
                    <a:p>
                      <a:pPr algn="ctr"/>
                      <a:r>
                        <a:rPr lang="en-US" sz="900" dirty="0"/>
                        <a:t>% Pts</a:t>
                      </a:r>
                    </a:p>
                  </a:txBody>
                  <a:tcPr marL="0" marR="0" marT="27432" marB="27432" anchor="ctr"/>
                </a:tc>
                <a:extLst>
                  <a:ext uri="{0D108BD9-81ED-4DB2-BD59-A6C34878D82A}">
                    <a16:rowId xmlns:a16="http://schemas.microsoft.com/office/drawing/2014/main" val="10000"/>
                  </a:ext>
                </a:extLst>
              </a:tr>
              <a:tr h="0">
                <a:tc>
                  <a:txBody>
                    <a:bodyPr/>
                    <a:lstStyle/>
                    <a:p>
                      <a:r>
                        <a:rPr lang="en-US" sz="900" dirty="0"/>
                        <a:t>Diabetes drugs</a:t>
                      </a:r>
                    </a:p>
                    <a:p>
                      <a:r>
                        <a:rPr lang="en-US" sz="900" dirty="0"/>
                        <a:t>    Metformin</a:t>
                      </a:r>
                    </a:p>
                    <a:p>
                      <a:r>
                        <a:rPr lang="en-US" sz="900" dirty="0"/>
                        <a:t>    SGLT-2</a:t>
                      </a:r>
                    </a:p>
                    <a:p>
                      <a:r>
                        <a:rPr lang="en-US" sz="900" dirty="0"/>
                        <a:t>    basal insulin</a:t>
                      </a:r>
                    </a:p>
                    <a:p>
                      <a:r>
                        <a:rPr lang="en-US" sz="900" dirty="0"/>
                        <a:t>    SU</a:t>
                      </a:r>
                    </a:p>
                    <a:p>
                      <a:r>
                        <a:rPr lang="en-US" sz="900" dirty="0"/>
                        <a:t>    fast-acting insulin</a:t>
                      </a:r>
                    </a:p>
                    <a:p>
                      <a:r>
                        <a:rPr lang="en-US" sz="900" dirty="0"/>
                        <a:t>    DPP-4 </a:t>
                      </a:r>
                    </a:p>
                  </a:txBody>
                  <a:tcPr marR="0" marT="27432" marB="27432" anchor="ctr"/>
                </a:tc>
                <a:tc>
                  <a:txBody>
                    <a:bodyPr/>
                    <a:lstStyle/>
                    <a:p>
                      <a:pPr algn="ctr"/>
                      <a:r>
                        <a:rPr lang="en-US" sz="900" dirty="0"/>
                        <a:t>99.1</a:t>
                      </a:r>
                    </a:p>
                    <a:p>
                      <a:pPr algn="ctr"/>
                      <a:r>
                        <a:rPr lang="en-US" sz="900" dirty="0"/>
                        <a:t>79.8</a:t>
                      </a:r>
                    </a:p>
                    <a:p>
                      <a:pPr algn="ctr"/>
                      <a:r>
                        <a:rPr lang="en-US" sz="900" dirty="0"/>
                        <a:t>36.7</a:t>
                      </a:r>
                    </a:p>
                    <a:p>
                      <a:pPr algn="ctr"/>
                      <a:r>
                        <a:rPr lang="en-US" sz="900" dirty="0"/>
                        <a:t>24.7</a:t>
                      </a:r>
                    </a:p>
                    <a:p>
                      <a:pPr algn="ctr"/>
                      <a:r>
                        <a:rPr lang="en-US" sz="900" dirty="0"/>
                        <a:t>22.9</a:t>
                      </a:r>
                    </a:p>
                    <a:p>
                      <a:pPr algn="ctr"/>
                      <a:r>
                        <a:rPr lang="en-US" sz="900" dirty="0"/>
                        <a:t>21.3</a:t>
                      </a:r>
                    </a:p>
                    <a:p>
                      <a:pPr algn="ctr"/>
                      <a:r>
                        <a:rPr lang="en-US" sz="900" dirty="0"/>
                        <a:t>19.8</a:t>
                      </a:r>
                    </a:p>
                  </a:txBody>
                  <a:tcPr marL="0" marR="0" marT="27432" marB="27432" anchor="ctr"/>
                </a:tc>
                <a:extLst>
                  <a:ext uri="{0D108BD9-81ED-4DB2-BD59-A6C34878D82A}">
                    <a16:rowId xmlns:a16="http://schemas.microsoft.com/office/drawing/2014/main" val="10001"/>
                  </a:ext>
                </a:extLst>
              </a:tr>
              <a:tr h="154352">
                <a:tc>
                  <a:txBody>
                    <a:bodyPr/>
                    <a:lstStyle/>
                    <a:p>
                      <a:r>
                        <a:rPr lang="en-US" sz="900" dirty="0"/>
                        <a:t>Lipid-lowering txs</a:t>
                      </a:r>
                    </a:p>
                    <a:p>
                      <a:r>
                        <a:rPr lang="en-US" sz="900" dirty="0"/>
                        <a:t>    statin</a:t>
                      </a:r>
                    </a:p>
                    <a:p>
                      <a:r>
                        <a:rPr lang="en-US" sz="900" dirty="0"/>
                        <a:t>    ezetimibe </a:t>
                      </a:r>
                    </a:p>
                    <a:p>
                      <a:r>
                        <a:rPr lang="en-US" sz="900" dirty="0"/>
                        <a:t>    PCSK9i</a:t>
                      </a:r>
                    </a:p>
                    <a:p>
                      <a:r>
                        <a:rPr lang="en-US" sz="900" dirty="0"/>
                        <a:t>    other LLT</a:t>
                      </a:r>
                    </a:p>
                  </a:txBody>
                  <a:tcPr marR="0" marT="27432" marB="27432" anchor="ctr"/>
                </a:tc>
                <a:tc>
                  <a:txBody>
                    <a:bodyPr/>
                    <a:lstStyle/>
                    <a:p>
                      <a:pPr algn="ctr"/>
                      <a:endParaRPr lang="en-US" sz="900" dirty="0"/>
                    </a:p>
                    <a:p>
                      <a:pPr algn="ctr"/>
                      <a:r>
                        <a:rPr lang="en-US" sz="900" dirty="0"/>
                        <a:t>82.2</a:t>
                      </a:r>
                    </a:p>
                    <a:p>
                      <a:pPr algn="ctr"/>
                      <a:r>
                        <a:rPr lang="en-US" sz="900" dirty="0"/>
                        <a:t>14.5</a:t>
                      </a:r>
                    </a:p>
                    <a:p>
                      <a:pPr algn="ctr"/>
                      <a:r>
                        <a:rPr lang="en-US" sz="900" dirty="0"/>
                        <a:t>0.9</a:t>
                      </a:r>
                    </a:p>
                    <a:p>
                      <a:pPr algn="ctr"/>
                      <a:r>
                        <a:rPr lang="en-US" sz="900" dirty="0"/>
                        <a:t>2.1</a:t>
                      </a:r>
                    </a:p>
                  </a:txBody>
                  <a:tcPr marL="0" marR="0" marT="27432" marB="27432" anchor="ctr"/>
                </a:tc>
                <a:extLst>
                  <a:ext uri="{0D108BD9-81ED-4DB2-BD59-A6C34878D82A}">
                    <a16:rowId xmlns:a16="http://schemas.microsoft.com/office/drawing/2014/main" val="3187001290"/>
                  </a:ext>
                </a:extLst>
              </a:tr>
              <a:tr h="154352">
                <a:tc>
                  <a:txBody>
                    <a:bodyPr/>
                    <a:lstStyle/>
                    <a:p>
                      <a:r>
                        <a:rPr lang="en-US" sz="900" dirty="0"/>
                        <a:t>Antithrombotics</a:t>
                      </a:r>
                    </a:p>
                    <a:p>
                      <a:r>
                        <a:rPr lang="en-US" sz="900" dirty="0"/>
                        <a:t>    aspirin</a:t>
                      </a:r>
                    </a:p>
                    <a:p>
                      <a:r>
                        <a:rPr lang="en-US" sz="900" dirty="0"/>
                        <a:t>    P2Y12</a:t>
                      </a:r>
                    </a:p>
                    <a:p>
                      <a:r>
                        <a:rPr lang="en-US" sz="900" dirty="0"/>
                        <a:t>    DOAC</a:t>
                      </a:r>
                    </a:p>
                    <a:p>
                      <a:r>
                        <a:rPr lang="en-US" sz="900" dirty="0"/>
                        <a:t>    cilostazol</a:t>
                      </a:r>
                    </a:p>
                  </a:txBody>
                  <a:tcPr marR="0" marT="27432" marB="27432" anchor="ctr"/>
                </a:tc>
                <a:tc>
                  <a:txBody>
                    <a:bodyPr/>
                    <a:lstStyle/>
                    <a:p>
                      <a:pPr algn="ctr"/>
                      <a:r>
                        <a:rPr lang="en-US" sz="900" dirty="0"/>
                        <a:t>75.8</a:t>
                      </a:r>
                    </a:p>
                    <a:p>
                      <a:pPr algn="ctr"/>
                      <a:r>
                        <a:rPr lang="en-US" sz="900" dirty="0"/>
                        <a:t>56.3</a:t>
                      </a:r>
                    </a:p>
                    <a:p>
                      <a:pPr algn="ctr"/>
                      <a:r>
                        <a:rPr lang="en-US" sz="900" dirty="0"/>
                        <a:t>21.6</a:t>
                      </a:r>
                    </a:p>
                    <a:p>
                      <a:pPr algn="ctr"/>
                      <a:r>
                        <a:rPr lang="en-US" sz="900" dirty="0"/>
                        <a:t>12.4</a:t>
                      </a:r>
                    </a:p>
                    <a:p>
                      <a:pPr algn="ctr"/>
                      <a:r>
                        <a:rPr lang="en-US" sz="900" dirty="0"/>
                        <a:t>10.5</a:t>
                      </a:r>
                    </a:p>
                  </a:txBody>
                  <a:tcPr marL="0" marR="0" marT="27432" marB="27432" anchor="ctr"/>
                </a:tc>
                <a:extLst>
                  <a:ext uri="{0D108BD9-81ED-4DB2-BD59-A6C34878D82A}">
                    <a16:rowId xmlns:a16="http://schemas.microsoft.com/office/drawing/2014/main" val="618281798"/>
                  </a:ext>
                </a:extLst>
              </a:tr>
              <a:tr h="156933">
                <a:tc>
                  <a:txBody>
                    <a:bodyPr/>
                    <a:lstStyle/>
                    <a:p>
                      <a:r>
                        <a:rPr lang="en-US" sz="900" dirty="0"/>
                        <a:t>ACEi/ARBs/ARNI</a:t>
                      </a:r>
                    </a:p>
                  </a:txBody>
                  <a:tcPr marR="0"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74.1</a:t>
                      </a:r>
                    </a:p>
                  </a:txBody>
                  <a:tcPr marT="27432" marB="27432" anchor="ctr">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3835911894"/>
                  </a:ext>
                </a:extLst>
              </a:tr>
              <a:tr h="154352">
                <a:tc gridSpan="2">
                  <a:txBody>
                    <a:bodyPr/>
                    <a:lstStyle/>
                    <a:p>
                      <a:endParaRPr lang="en-US" sz="800" dirty="0"/>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983658322"/>
                  </a:ext>
                </a:extLst>
              </a:tr>
            </a:tbl>
          </a:graphicData>
        </a:graphic>
      </p:graphicFrame>
    </p:spTree>
    <p:extLst>
      <p:ext uri="{BB962C8B-B14F-4D97-AF65-F5344CB8AC3E}">
        <p14:creationId xmlns:p14="http://schemas.microsoft.com/office/powerpoint/2010/main" val="1977175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72D6AD16-175D-489F-BE05-D09863BF96F2}"/>
              </a:ext>
            </a:extLst>
          </p:cNvPr>
          <p:cNvGraphicFramePr>
            <a:graphicFrameLocks noGrp="1"/>
          </p:cNvGraphicFramePr>
          <p:nvPr>
            <p:extLst>
              <p:ext uri="{D42A27DB-BD31-4B8C-83A1-F6EECF244321}">
                <p14:modId xmlns:p14="http://schemas.microsoft.com/office/powerpoint/2010/main" val="861270688"/>
              </p:ext>
            </p:extLst>
          </p:nvPr>
        </p:nvGraphicFramePr>
        <p:xfrm>
          <a:off x="2663687" y="914400"/>
          <a:ext cx="9147314" cy="5299363"/>
        </p:xfrm>
        <a:graphic>
          <a:graphicData uri="http://schemas.openxmlformats.org/drawingml/2006/table">
            <a:tbl>
              <a:tblPr firstRow="1" bandRow="1">
                <a:tableStyleId>{5C22544A-7EE6-4342-B048-85BDC9FD1C3A}</a:tableStyleId>
              </a:tblPr>
              <a:tblGrid>
                <a:gridCol w="6459048">
                  <a:extLst>
                    <a:ext uri="{9D8B030D-6E8A-4147-A177-3AD203B41FA5}">
                      <a16:colId xmlns:a16="http://schemas.microsoft.com/office/drawing/2014/main" val="20000"/>
                    </a:ext>
                  </a:extLst>
                </a:gridCol>
                <a:gridCol w="2688266">
                  <a:extLst>
                    <a:ext uri="{9D8B030D-6E8A-4147-A177-3AD203B41FA5}">
                      <a16:colId xmlns:a16="http://schemas.microsoft.com/office/drawing/2014/main" val="2199821340"/>
                    </a:ext>
                  </a:extLst>
                </a:gridCol>
              </a:tblGrid>
              <a:tr h="0">
                <a:tc gridSpan="2">
                  <a:txBody>
                    <a:bodyPr/>
                    <a:lstStyle/>
                    <a:p>
                      <a:r>
                        <a:rPr lang="en-GB" sz="900" b="0" i="1" dirty="0">
                          <a:solidFill>
                            <a:schemeClr val="tx1"/>
                          </a:solidFill>
                        </a:rPr>
                        <a:t>Modeling the impact of semaglutide 2.4 mg in US patients with ASCVD and BMI ≥27 kg/m</a:t>
                      </a:r>
                      <a:r>
                        <a:rPr lang="en-GB" sz="900" b="0" i="1" baseline="30000" dirty="0">
                          <a:solidFill>
                            <a:schemeClr val="tx1"/>
                          </a:solidFill>
                        </a:rPr>
                        <a:t>2</a:t>
                      </a:r>
                      <a:r>
                        <a:rPr lang="en-GB" sz="900" b="0" i="1" dirty="0">
                          <a:solidFill>
                            <a:schemeClr val="tx1"/>
                          </a:solidFill>
                        </a:rPr>
                        <a:t>. M.Faurby.</a:t>
                      </a:r>
                    </a:p>
                    <a:p>
                      <a:endParaRPr lang="en-US" sz="400" b="1" i="1" dirty="0">
                        <a:solidFill>
                          <a:schemeClr val="tx1"/>
                        </a:solidFill>
                      </a:endParaRPr>
                    </a:p>
                    <a:p>
                      <a:r>
                        <a:rPr lang="en-US" sz="1000" b="1" dirty="0">
                          <a:solidFill>
                            <a:schemeClr val="tx1"/>
                          </a:solidFill>
                        </a:rPr>
                        <a:t>Background</a:t>
                      </a:r>
                      <a:r>
                        <a:rPr lang="en-US" sz="1000" b="0" dirty="0">
                          <a:solidFill>
                            <a:schemeClr val="tx1"/>
                          </a:solidFill>
                        </a:rPr>
                        <a:t>: In the SELECT CVOT, semaglutide treatment reduced the risk of MACE (i.e., CV death, non-fatal MI, non-fatal stroke) by 20% and reduced the risk of all-cause death by 19% in non-diabetic overweight/obese patients with ASCVD. Novo Nordisk sponsored a study to model the population impact of semaglutide treatment on recurrent MACE and all-cause death in non-diabetic US adults.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20000"/>
                        <a:lumOff val="80000"/>
                      </a:schemeClr>
                    </a:solidFill>
                  </a:tcPr>
                </a:tc>
                <a:tc hMerge="1">
                  <a:txBody>
                    <a:bodyPr/>
                    <a:lstStyle/>
                    <a:p>
                      <a:endParaRPr lang="en-US" sz="10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882866917"/>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mn-lt"/>
                        </a:rPr>
                        <a:t>Patients &amp; Treatment</a:t>
                      </a:r>
                      <a:r>
                        <a:rPr lang="en-US" sz="1000" dirty="0">
                          <a:latin typeface="+mn-lt"/>
                        </a:rPr>
                        <a:t>: US NHANES data were used to determine the prevalence rates of patients meeting SELECT’s inclusion criteria (i.e., BMI ≥27kg/m</a:t>
                      </a:r>
                      <a:r>
                        <a:rPr lang="en-US" sz="1000" baseline="30000" dirty="0">
                          <a:latin typeface="+mn-lt"/>
                        </a:rPr>
                        <a:t>2</a:t>
                      </a:r>
                      <a:r>
                        <a:rPr lang="en-US" sz="1000" dirty="0">
                          <a:latin typeface="+mn-lt"/>
                        </a:rPr>
                        <a:t>, age ≥45 years, ASCVD [prior MI, stroke or PAD], and no diabetes) and applied to the 2023 US census projections to estimate the number of US adults meeting the criteria. The rate of recurrent MACE over 10 years was determined using a Markov model, based on the SMART2 risk calculator. Number of events avoided was based on the SELECT trial results (i.e., 20% and 19% relative risk reduction in MACE and all-cause death, respectively).</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latin typeface="+mn-lt"/>
                      </a:endParaRP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Results</a:t>
                      </a:r>
                      <a:r>
                        <a:rPr lang="en-US" sz="1000" dirty="0"/>
                        <a:t>:</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1413163">
                <a:tc>
                  <a:txBody>
                    <a:bodyPr/>
                    <a:lstStyle/>
                    <a:p>
                      <a:pPr marL="171450" indent="-171450">
                        <a:spcAft>
                          <a:spcPts val="300"/>
                        </a:spcAft>
                        <a:buFont typeface="Arial" panose="020B0604020202020204" pitchFamily="34" charset="0"/>
                        <a:buChar char="•"/>
                      </a:pPr>
                      <a:r>
                        <a:rPr lang="en-US" sz="1000" dirty="0"/>
                        <a:t>In 2023, 6.16 million US adults met the SELECT inclusion criteria.</a:t>
                      </a:r>
                    </a:p>
                    <a:p>
                      <a:pPr marL="460375" indent="-171450">
                        <a:spcAft>
                          <a:spcPts val="300"/>
                        </a:spcAft>
                        <a:buFont typeface="Courier New" panose="02070309020205020404" pitchFamily="49" charset="0"/>
                        <a:buChar char="o"/>
                      </a:pPr>
                      <a:r>
                        <a:rPr lang="en-US" sz="1000" dirty="0"/>
                        <a:t>Mean age 67.2 years, mean BMI 32.6kg/m</a:t>
                      </a:r>
                      <a:r>
                        <a:rPr lang="en-US" sz="1000" baseline="30000" dirty="0"/>
                        <a:t>2</a:t>
                      </a:r>
                      <a:r>
                        <a:rPr lang="en-US" sz="1000" dirty="0"/>
                        <a:t>, nearly two-thirds of patients with obesity, and approximately half of patients with history of MI and stroke (see baseline characteristics table).</a:t>
                      </a:r>
                    </a:p>
                    <a:p>
                      <a:pPr marL="171450" indent="-171450">
                        <a:spcAft>
                          <a:spcPts val="300"/>
                        </a:spcAft>
                        <a:buFont typeface="Arial" panose="020B0604020202020204" pitchFamily="34" charset="0"/>
                        <a:buChar char="•"/>
                      </a:pPr>
                      <a:r>
                        <a:rPr lang="en-US" sz="1000" dirty="0"/>
                        <a:t>Of these patients, 2.52 million (40.9%) will have at least 1 MACE in the next 10 years (based on SMART2), with &gt;3 million total events predicted.</a:t>
                      </a:r>
                    </a:p>
                    <a:p>
                      <a:pPr marL="171450" indent="-171450">
                        <a:buFont typeface="Arial" panose="020B0604020202020204" pitchFamily="34" charset="0"/>
                        <a:buChar char="•"/>
                      </a:pPr>
                      <a:r>
                        <a:rPr lang="en-US" sz="1000" dirty="0"/>
                        <a:t>With semaglutide 2.4mg treatment, an estimated 496,074 (16%) events could be avoided.</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1000" dirty="0"/>
                    </a:p>
                  </a:txBody>
                  <a:tcPr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92350044"/>
                  </a:ext>
                </a:extLst>
              </a:tr>
              <a:tr h="1645920">
                <a:tc gridSpan="2">
                  <a:txBody>
                    <a:bodyPr/>
                    <a:lstStyle/>
                    <a:p>
                      <a:pPr marL="0" indent="0">
                        <a:buFont typeface="Arial" panose="020B0604020202020204" pitchFamily="34" charset="0"/>
                        <a:buNone/>
                      </a:pPr>
                      <a:endParaRPr lang="en-US" sz="1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marL="0" indent="0">
                        <a:buFont typeface="Arial" panose="020B0604020202020204" pitchFamily="34" charset="0"/>
                        <a:buNone/>
                      </a:pPr>
                      <a:endParaRPr lang="en-US" sz="1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01392873"/>
                  </a:ext>
                </a:extLst>
              </a:tr>
              <a:tr h="0">
                <a:tc>
                  <a:txBody>
                    <a:bodyPr/>
                    <a:lstStyle/>
                    <a:p>
                      <a:r>
                        <a:rPr lang="en-US" sz="1000" b="1" dirty="0"/>
                        <a:t>CVrg Implications</a:t>
                      </a:r>
                      <a:r>
                        <a:rPr lang="en-US" sz="1000" b="0" dirty="0"/>
                        <a:t>: The SELECT trial confirmed that semaglutide treatment reduces CV risk in high-risk individuals with overweight/obesity, and this analysis estimates the real-world magnitude of benefit in MACE and mortality that could be achieved with 10 years of treatment.</a:t>
                      </a:r>
                      <a:endParaRPr lang="en-US" sz="1000" b="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4EC"/>
                    </a:solidFill>
                  </a:tcPr>
                </a:tc>
                <a:tc>
                  <a:txBody>
                    <a:bodyPr/>
                    <a:lstStyle/>
                    <a:p>
                      <a:endParaRPr lang="en-US" sz="1000" b="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3" name="Title 2"/>
          <p:cNvSpPr>
            <a:spLocks noGrp="1"/>
          </p:cNvSpPr>
          <p:nvPr>
            <p:ph type="ctrTitle"/>
          </p:nvPr>
        </p:nvSpPr>
        <p:spPr/>
        <p:txBody>
          <a:bodyPr/>
          <a:lstStyle/>
          <a:p>
            <a:r>
              <a:rPr lang="en-US" dirty="0"/>
              <a:t>GLP-1: Semaglutide SC Tx in overweight/obese ASCVD pts estimated to prevent 500K MACE over 10yr</a:t>
            </a:r>
            <a:endParaRPr lang="en-US" dirty="0">
              <a:solidFill>
                <a:srgbClr val="00B05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425042213"/>
              </p:ext>
            </p:extLst>
          </p:nvPr>
        </p:nvGraphicFramePr>
        <p:xfrm>
          <a:off x="384048" y="914400"/>
          <a:ext cx="2194560" cy="469392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2940743716"/>
                    </a:ext>
                  </a:extLst>
                </a:gridCol>
              </a:tblGrid>
              <a:tr h="242614">
                <a:tc>
                  <a:txBody>
                    <a:bodyPr/>
                    <a:lstStyle/>
                    <a:p>
                      <a:r>
                        <a:rPr lang="en-US" sz="1000" b="1" dirty="0">
                          <a:solidFill>
                            <a:schemeClr val="tx1"/>
                          </a:solidFill>
                        </a:rPr>
                        <a:t>Product (MOA)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88286691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Ozempic; semaglutide SC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(GLP-1 agonist)</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en-US" sz="1000" b="1" dirty="0">
                          <a:latin typeface="+mn-lt"/>
                        </a:rPr>
                        <a:t>Company</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3"/>
                        </a:rPr>
                        <a:t>Novo Nordisk</a:t>
                      </a:r>
                      <a:endParaRPr lang="en-US" sz="1000"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4786">
                <a:tc>
                  <a:txBody>
                    <a:bodyPr/>
                    <a:lstStyle/>
                    <a:p>
                      <a:r>
                        <a:rPr lang="en-US" sz="1000" b="1" dirty="0">
                          <a:latin typeface="+mn-lt"/>
                        </a:rPr>
                        <a:t>Source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407347513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trike="noStrike" dirty="0">
                          <a:solidFill>
                            <a:schemeClr val="tx1"/>
                          </a:solidFill>
                        </a:rPr>
                        <a:t>NHANES</a:t>
                      </a:r>
                      <a:endParaRPr lang="en-US" sz="1000" strike="sngStrik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7515929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Indication(s)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24271795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T2D, OBE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61053568"/>
                  </a:ext>
                </a:extLst>
              </a:tr>
              <a:tr h="0">
                <a:tc>
                  <a:txBody>
                    <a:bodyPr/>
                    <a:lstStyle/>
                    <a:p>
                      <a:r>
                        <a:rPr lang="en-US" sz="1000" b="1" dirty="0">
                          <a:latin typeface="+mn-lt"/>
                        </a:rPr>
                        <a:t>Abstract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7586671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4"/>
                        </a:rPr>
                        <a:t>1981-LB</a:t>
                      </a:r>
                      <a:endParaRPr lang="en-US" sz="1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32568609"/>
                  </a:ext>
                </a:extLst>
              </a:tr>
              <a:tr h="182880">
                <a:tc>
                  <a:txBody>
                    <a:bodyPr/>
                    <a:lstStyle/>
                    <a:p>
                      <a:r>
                        <a:rPr lang="en-US" sz="1100" b="1" dirty="0">
                          <a:solidFill>
                            <a:schemeClr val="tx1"/>
                          </a:solidFill>
                        </a:rPr>
                        <a:t>CVrg Brief</a:t>
                      </a:r>
                      <a:r>
                        <a:rPr lang="en-US" sz="1100" b="0" dirty="0">
                          <a:solidFill>
                            <a:schemeClr val="tx1"/>
                          </a:solidFill>
                        </a:rPr>
                        <a:t>:</a:t>
                      </a:r>
                      <a:r>
                        <a:rPr lang="en-US" sz="1100" b="1" dirty="0">
                          <a:solidFill>
                            <a:schemeClr val="tx1"/>
                          </a:solidFill>
                        </a:rPr>
                        <a:t> </a:t>
                      </a:r>
                      <a:r>
                        <a:rPr lang="en-US" sz="1100" b="0" dirty="0">
                          <a:solidFill>
                            <a:schemeClr val="tx1"/>
                          </a:solidFill>
                        </a:rPr>
                        <a:t>Based on NHANES data, over 6 million US adults are estimated to meet the inclusion criteria of the SELECT CVOT of semaglutide, and semaglutide treatment could prevent nearly half a million MACE—16% of all expected events—over 10 years in this high-risk population of individuals with ASCVD and overweight/obesity.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3592350044"/>
                  </a:ext>
                </a:extLst>
              </a:tr>
            </a:tbl>
          </a:graphicData>
        </a:graphic>
      </p:graphicFrame>
      <p:graphicFrame>
        <p:nvGraphicFramePr>
          <p:cNvPr id="5" name="Table 4">
            <a:extLst>
              <a:ext uri="{FF2B5EF4-FFF2-40B4-BE49-F238E27FC236}">
                <a16:creationId xmlns:a16="http://schemas.microsoft.com/office/drawing/2014/main" id="{5739BB21-0285-3ED8-41DA-CAF5071EDB0B}"/>
              </a:ext>
            </a:extLst>
          </p:cNvPr>
          <p:cNvGraphicFramePr>
            <a:graphicFrameLocks noGrp="1"/>
          </p:cNvGraphicFramePr>
          <p:nvPr/>
        </p:nvGraphicFramePr>
        <p:xfrm>
          <a:off x="9247632" y="2680620"/>
          <a:ext cx="2560320" cy="3633216"/>
        </p:xfrm>
        <a:graphic>
          <a:graphicData uri="http://schemas.openxmlformats.org/drawingml/2006/table">
            <a:tbl>
              <a:tblPr firstRow="1" bandRow="1">
                <a:tableStyleId>{C083E6E3-FA7D-4D7B-A595-EF9225AFEA82}</a:tableStyleId>
              </a:tblPr>
              <a:tblGrid>
                <a:gridCol w="164592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0">
                <a:tc>
                  <a:txBody>
                    <a:bodyPr/>
                    <a:lstStyle/>
                    <a:p>
                      <a:r>
                        <a:rPr lang="en-US" sz="900" dirty="0"/>
                        <a:t>Baseline characteristics</a:t>
                      </a:r>
                    </a:p>
                  </a:txBody>
                  <a:tcPr marR="0" marT="27432" marB="27432" anchor="ctr"/>
                </a:tc>
                <a:tc>
                  <a:txBody>
                    <a:bodyPr/>
                    <a:lstStyle/>
                    <a:p>
                      <a:pPr algn="ctr"/>
                      <a:r>
                        <a:rPr lang="en-US" sz="900" dirty="0"/>
                        <a:t>N=6,164,019</a:t>
                      </a:r>
                    </a:p>
                  </a:txBody>
                  <a:tcPr marT="27432" marB="27432" anchor="ctr"/>
                </a:tc>
                <a:extLst>
                  <a:ext uri="{0D108BD9-81ED-4DB2-BD59-A6C34878D82A}">
                    <a16:rowId xmlns:a16="http://schemas.microsoft.com/office/drawing/2014/main" val="10000"/>
                  </a:ext>
                </a:extLst>
              </a:tr>
              <a:tr h="0">
                <a:tc>
                  <a:txBody>
                    <a:bodyPr/>
                    <a:lstStyle/>
                    <a:p>
                      <a:r>
                        <a:rPr lang="en-US" sz="900" dirty="0"/>
                        <a:t>Mean age (years)</a:t>
                      </a:r>
                    </a:p>
                  </a:txBody>
                  <a:tcPr marR="0" marT="27432" marB="27432" anchor="ctr"/>
                </a:tc>
                <a:tc>
                  <a:txBody>
                    <a:bodyPr/>
                    <a:lstStyle/>
                    <a:p>
                      <a:pPr algn="ctr"/>
                      <a:r>
                        <a:rPr lang="en-US" sz="900" dirty="0"/>
                        <a:t>67.2</a:t>
                      </a:r>
                    </a:p>
                  </a:txBody>
                  <a:tcPr marT="27432" marB="27432" anchor="ctr"/>
                </a:tc>
                <a:extLst>
                  <a:ext uri="{0D108BD9-81ED-4DB2-BD59-A6C34878D82A}">
                    <a16:rowId xmlns:a16="http://schemas.microsoft.com/office/drawing/2014/main" val="10001"/>
                  </a:ext>
                </a:extLst>
              </a:tr>
              <a:tr h="0">
                <a:tc>
                  <a:txBody>
                    <a:bodyPr/>
                    <a:lstStyle/>
                    <a:p>
                      <a:r>
                        <a:rPr lang="en-US" sz="900" dirty="0"/>
                        <a:t>Female sex (%)</a:t>
                      </a:r>
                    </a:p>
                  </a:txBody>
                  <a:tcPr marR="0" marT="27432" marB="27432" anchor="ctr"/>
                </a:tc>
                <a:tc>
                  <a:txBody>
                    <a:bodyPr/>
                    <a:lstStyle/>
                    <a:p>
                      <a:pPr algn="ctr"/>
                      <a:r>
                        <a:rPr lang="en-US" sz="900" dirty="0"/>
                        <a:t>43.6</a:t>
                      </a:r>
                    </a:p>
                  </a:txBody>
                  <a:tcPr marT="27432" marB="27432" anchor="ctr"/>
                </a:tc>
                <a:extLst>
                  <a:ext uri="{0D108BD9-81ED-4DB2-BD59-A6C34878D82A}">
                    <a16:rowId xmlns:a16="http://schemas.microsoft.com/office/drawing/2014/main" val="10002"/>
                  </a:ext>
                </a:extLst>
              </a:tr>
              <a:tr h="154352">
                <a:tc>
                  <a:txBody>
                    <a:bodyPr/>
                    <a:lstStyle/>
                    <a:p>
                      <a:r>
                        <a:rPr lang="en-US" sz="900" dirty="0"/>
                        <a:t>White/Black (%)</a:t>
                      </a:r>
                    </a:p>
                  </a:txBody>
                  <a:tcPr marR="0" marT="27432" marB="27432" anchor="ctr"/>
                </a:tc>
                <a:tc>
                  <a:txBody>
                    <a:bodyPr/>
                    <a:lstStyle/>
                    <a:p>
                      <a:pPr algn="ctr"/>
                      <a:r>
                        <a:rPr lang="en-US" sz="900" dirty="0"/>
                        <a:t>71.0/14.1</a:t>
                      </a:r>
                    </a:p>
                  </a:txBody>
                  <a:tcPr marT="27432" marB="27432" anchor="ctr"/>
                </a:tc>
                <a:extLst>
                  <a:ext uri="{0D108BD9-81ED-4DB2-BD59-A6C34878D82A}">
                    <a16:rowId xmlns:a16="http://schemas.microsoft.com/office/drawing/2014/main" val="10003"/>
                  </a:ext>
                </a:extLst>
              </a:tr>
              <a:tr h="154352">
                <a:tc>
                  <a:txBody>
                    <a:bodyPr/>
                    <a:lstStyle/>
                    <a:p>
                      <a:r>
                        <a:rPr lang="en-US" sz="900" dirty="0"/>
                        <a:t>Current smoker (%)</a:t>
                      </a:r>
                    </a:p>
                  </a:txBody>
                  <a:tcPr marR="0" marT="27432" marB="27432" anchor="ctr"/>
                </a:tc>
                <a:tc>
                  <a:txBody>
                    <a:bodyPr/>
                    <a:lstStyle/>
                    <a:p>
                      <a:pPr algn="ctr"/>
                      <a:r>
                        <a:rPr lang="en-US" sz="900" dirty="0"/>
                        <a:t>25.4</a:t>
                      </a:r>
                    </a:p>
                  </a:txBody>
                  <a:tcPr marT="27432" marB="27432" anchor="ctr"/>
                </a:tc>
                <a:extLst>
                  <a:ext uri="{0D108BD9-81ED-4DB2-BD59-A6C34878D82A}">
                    <a16:rowId xmlns:a16="http://schemas.microsoft.com/office/drawing/2014/main" val="243314172"/>
                  </a:ext>
                </a:extLst>
              </a:tr>
              <a:tr h="154352">
                <a:tc>
                  <a:txBody>
                    <a:bodyPr/>
                    <a:lstStyle/>
                    <a:p>
                      <a:r>
                        <a:rPr lang="en-US" sz="900" dirty="0"/>
                        <a:t>Mean BMI (kg/m</a:t>
                      </a:r>
                      <a:r>
                        <a:rPr lang="en-US" sz="900" baseline="30000" dirty="0"/>
                        <a:t>2</a:t>
                      </a:r>
                      <a:r>
                        <a:rPr lang="en-US" sz="900" dirty="0"/>
                        <a:t>)</a:t>
                      </a:r>
                    </a:p>
                  </a:txBody>
                  <a:tcPr marR="0" marT="27432" marB="27432" anchor="ctr"/>
                </a:tc>
                <a:tc>
                  <a:txBody>
                    <a:bodyPr/>
                    <a:lstStyle/>
                    <a:p>
                      <a:pPr algn="ctr"/>
                      <a:r>
                        <a:rPr lang="en-US" sz="900" dirty="0"/>
                        <a:t>32.6</a:t>
                      </a:r>
                    </a:p>
                  </a:txBody>
                  <a:tcPr marT="27432" marB="27432" anchor="ctr"/>
                </a:tc>
                <a:extLst>
                  <a:ext uri="{0D108BD9-81ED-4DB2-BD59-A6C34878D82A}">
                    <a16:rowId xmlns:a16="http://schemas.microsoft.com/office/drawing/2014/main" val="3231000215"/>
                  </a:ext>
                </a:extLst>
              </a:tr>
              <a:tr h="154352">
                <a:tc>
                  <a:txBody>
                    <a:bodyPr/>
                    <a:lstStyle/>
                    <a:p>
                      <a:r>
                        <a:rPr lang="en-US" sz="900" dirty="0"/>
                        <a:t>Overweight/Obese (%)</a:t>
                      </a:r>
                    </a:p>
                  </a:txBody>
                  <a:tcPr marR="0" marT="27432" marB="27432" anchor="ctr"/>
                </a:tc>
                <a:tc>
                  <a:txBody>
                    <a:bodyPr/>
                    <a:lstStyle/>
                    <a:p>
                      <a:pPr algn="ctr"/>
                      <a:r>
                        <a:rPr lang="en-US" sz="900" dirty="0"/>
                        <a:t>37.7/62.3</a:t>
                      </a:r>
                    </a:p>
                  </a:txBody>
                  <a:tcPr marT="27432" marB="27432" anchor="ctr"/>
                </a:tc>
                <a:extLst>
                  <a:ext uri="{0D108BD9-81ED-4DB2-BD59-A6C34878D82A}">
                    <a16:rowId xmlns:a16="http://schemas.microsoft.com/office/drawing/2014/main" val="2610470398"/>
                  </a:ext>
                </a:extLst>
              </a:tr>
              <a:tr h="154352">
                <a:tc>
                  <a:txBody>
                    <a:bodyPr/>
                    <a:lstStyle/>
                    <a:p>
                      <a:r>
                        <a:rPr lang="en-US" sz="900" dirty="0"/>
                        <a:t>Mean eGFR (mL/min/1.73m</a:t>
                      </a:r>
                      <a:r>
                        <a:rPr lang="en-US" sz="900" baseline="30000" dirty="0"/>
                        <a:t>2</a:t>
                      </a:r>
                      <a:r>
                        <a:rPr lang="en-US" sz="900" dirty="0"/>
                        <a:t>)</a:t>
                      </a:r>
                    </a:p>
                  </a:txBody>
                  <a:tcPr marR="0" marT="27432" marB="27432" anchor="ctr"/>
                </a:tc>
                <a:tc>
                  <a:txBody>
                    <a:bodyPr/>
                    <a:lstStyle/>
                    <a:p>
                      <a:pPr algn="ctr"/>
                      <a:r>
                        <a:rPr lang="en-US" sz="900" dirty="0"/>
                        <a:t>77.4</a:t>
                      </a:r>
                    </a:p>
                  </a:txBody>
                  <a:tcPr marT="27432" marB="27432" anchor="ctr"/>
                </a:tc>
                <a:extLst>
                  <a:ext uri="{0D108BD9-81ED-4DB2-BD59-A6C34878D82A}">
                    <a16:rowId xmlns:a16="http://schemas.microsoft.com/office/drawing/2014/main" val="1287698286"/>
                  </a:ext>
                </a:extLst>
              </a:tr>
              <a:tr h="154352">
                <a:tc>
                  <a:txBody>
                    <a:bodyPr/>
                    <a:lstStyle/>
                    <a:p>
                      <a:r>
                        <a:rPr lang="en-US" sz="900" dirty="0"/>
                        <a:t>eGFR &lt;60 (%)</a:t>
                      </a:r>
                    </a:p>
                  </a:txBody>
                  <a:tcPr marR="0" marT="27432" marB="27432" anchor="ctr"/>
                </a:tc>
                <a:tc>
                  <a:txBody>
                    <a:bodyPr/>
                    <a:lstStyle/>
                    <a:p>
                      <a:pPr algn="ctr"/>
                      <a:r>
                        <a:rPr lang="en-US" sz="900" dirty="0"/>
                        <a:t>20.0</a:t>
                      </a:r>
                    </a:p>
                  </a:txBody>
                  <a:tcPr marT="27432" marB="27432" anchor="ctr"/>
                </a:tc>
                <a:extLst>
                  <a:ext uri="{0D108BD9-81ED-4DB2-BD59-A6C34878D82A}">
                    <a16:rowId xmlns:a16="http://schemas.microsoft.com/office/drawing/2014/main" val="2419889982"/>
                  </a:ext>
                </a:extLst>
              </a:tr>
              <a:tr h="154352">
                <a:tc>
                  <a:txBody>
                    <a:bodyPr/>
                    <a:lstStyle/>
                    <a:p>
                      <a:r>
                        <a:rPr lang="en-US" sz="900" dirty="0"/>
                        <a:t>Mean hsCRP (mg/dL)</a:t>
                      </a:r>
                    </a:p>
                  </a:txBody>
                  <a:tcPr marR="0" marT="27432" marB="27432" anchor="ctr"/>
                </a:tc>
                <a:tc>
                  <a:txBody>
                    <a:bodyPr/>
                    <a:lstStyle/>
                    <a:p>
                      <a:pPr algn="ctr"/>
                      <a:r>
                        <a:rPr lang="en-US" sz="900" dirty="0"/>
                        <a:t>4.9</a:t>
                      </a:r>
                    </a:p>
                  </a:txBody>
                  <a:tcPr marT="27432" marB="27432" anchor="ctr"/>
                </a:tc>
                <a:extLst>
                  <a:ext uri="{0D108BD9-81ED-4DB2-BD59-A6C34878D82A}">
                    <a16:rowId xmlns:a16="http://schemas.microsoft.com/office/drawing/2014/main" val="3019194918"/>
                  </a:ext>
                </a:extLst>
              </a:tr>
              <a:tr h="154352">
                <a:tc>
                  <a:txBody>
                    <a:bodyPr/>
                    <a:lstStyle/>
                    <a:p>
                      <a:r>
                        <a:rPr lang="en-US" sz="900" dirty="0"/>
                        <a:t>Mean non-HDL-C (mmol/L)</a:t>
                      </a:r>
                    </a:p>
                  </a:txBody>
                  <a:tcPr marR="0" marT="27432" marB="27432" anchor="ctr"/>
                </a:tc>
                <a:tc>
                  <a:txBody>
                    <a:bodyPr/>
                    <a:lstStyle/>
                    <a:p>
                      <a:pPr algn="ctr"/>
                      <a:r>
                        <a:rPr lang="en-US" sz="900" dirty="0"/>
                        <a:t>3.2</a:t>
                      </a:r>
                    </a:p>
                  </a:txBody>
                  <a:tcPr marT="27432" marB="27432" anchor="ctr"/>
                </a:tc>
                <a:extLst>
                  <a:ext uri="{0D108BD9-81ED-4DB2-BD59-A6C34878D82A}">
                    <a16:rowId xmlns:a16="http://schemas.microsoft.com/office/drawing/2014/main" val="1905574390"/>
                  </a:ext>
                </a:extLst>
              </a:tr>
              <a:tr h="154352">
                <a:tc>
                  <a:txBody>
                    <a:bodyPr/>
                    <a:lstStyle/>
                    <a:p>
                      <a:r>
                        <a:rPr lang="en-US" sz="900" dirty="0"/>
                        <a:t>Mean SBP (mmHg)</a:t>
                      </a:r>
                    </a:p>
                  </a:txBody>
                  <a:tcPr marR="0"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130.4</a:t>
                      </a:r>
                    </a:p>
                  </a:txBody>
                  <a:tcPr marT="27432" marB="27432" anchor="ctr">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3835911894"/>
                  </a:ext>
                </a:extLst>
              </a:tr>
              <a:tr h="154352">
                <a:tc>
                  <a:txBody>
                    <a:bodyPr/>
                    <a:lstStyle/>
                    <a:p>
                      <a:r>
                        <a:rPr lang="en-US" sz="900" dirty="0"/>
                        <a:t>CAD (%)</a:t>
                      </a:r>
                    </a:p>
                  </a:txBody>
                  <a:tcPr marR="0"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57.9</a:t>
                      </a:r>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872073909"/>
                  </a:ext>
                </a:extLst>
              </a:tr>
              <a:tr h="154352">
                <a:tc>
                  <a:txBody>
                    <a:bodyPr/>
                    <a:lstStyle/>
                    <a:p>
                      <a:r>
                        <a:rPr lang="en-US" sz="900" dirty="0"/>
                        <a:t>Prior MI (%)</a:t>
                      </a:r>
                    </a:p>
                  </a:txBody>
                  <a:tcPr marR="0"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a:t>51.4</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00352911"/>
                  </a:ext>
                </a:extLst>
              </a:tr>
              <a:tr h="154352">
                <a:tc>
                  <a:txBody>
                    <a:bodyPr/>
                    <a:lstStyle/>
                    <a:p>
                      <a:r>
                        <a:rPr lang="en-US" sz="900" dirty="0"/>
                        <a:t>Prior stroke (%)</a:t>
                      </a:r>
                    </a:p>
                  </a:txBody>
                  <a:tcPr marR="0"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a:t>48.2</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92882886"/>
                  </a:ext>
                </a:extLst>
              </a:tr>
              <a:tr h="154352">
                <a:tc>
                  <a:txBody>
                    <a:bodyPr/>
                    <a:lstStyle/>
                    <a:p>
                      <a:r>
                        <a:rPr lang="en-US" sz="900" dirty="0"/>
                        <a:t>PAD (%)</a:t>
                      </a:r>
                    </a:p>
                  </a:txBody>
                  <a:tcPr marR="0"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a:t>22.6</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4592794"/>
                  </a:ext>
                </a:extLst>
              </a:tr>
              <a:tr h="154352">
                <a:tc>
                  <a:txBody>
                    <a:bodyPr/>
                    <a:lstStyle/>
                    <a:p>
                      <a:r>
                        <a:rPr lang="en-US" sz="900" dirty="0"/>
                        <a:t>Prior HF (%)</a:t>
                      </a:r>
                    </a:p>
                  </a:txBody>
                  <a:tcPr marR="0"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a:t>19.3</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98702417"/>
                  </a:ext>
                </a:extLst>
              </a:tr>
              <a:tr h="154352">
                <a:tc>
                  <a:txBody>
                    <a:bodyPr/>
                    <a:lstStyle/>
                    <a:p>
                      <a:r>
                        <a:rPr lang="en-US" sz="900" dirty="0"/>
                        <a:t>COPD (%)</a:t>
                      </a:r>
                    </a:p>
                  </a:txBody>
                  <a:tcPr marR="0"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t>19.4</a:t>
                      </a: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1792439191"/>
                  </a:ext>
                </a:extLst>
              </a:tr>
              <a:tr h="154352">
                <a:tc gridSpan="2">
                  <a:txBody>
                    <a:bodyPr/>
                    <a:lstStyle/>
                    <a:p>
                      <a:endParaRPr lang="en-US" sz="800" dirty="0"/>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983658322"/>
                  </a:ext>
                </a:extLst>
              </a:tr>
            </a:tbl>
          </a:graphicData>
        </a:graphic>
      </p:graphicFrame>
      <p:graphicFrame>
        <p:nvGraphicFramePr>
          <p:cNvPr id="2" name="Table 1">
            <a:extLst>
              <a:ext uri="{FF2B5EF4-FFF2-40B4-BE49-F238E27FC236}">
                <a16:creationId xmlns:a16="http://schemas.microsoft.com/office/drawing/2014/main" id="{8E7B14D4-6DA9-6201-77B8-CEEB4740B064}"/>
              </a:ext>
            </a:extLst>
          </p:cNvPr>
          <p:cNvGraphicFramePr>
            <a:graphicFrameLocks noGrp="1"/>
          </p:cNvGraphicFramePr>
          <p:nvPr>
            <p:extLst>
              <p:ext uri="{D42A27DB-BD31-4B8C-83A1-F6EECF244321}">
                <p14:modId xmlns:p14="http://schemas.microsoft.com/office/powerpoint/2010/main" val="4192481269"/>
              </p:ext>
            </p:extLst>
          </p:nvPr>
        </p:nvGraphicFramePr>
        <p:xfrm>
          <a:off x="3452037" y="3847685"/>
          <a:ext cx="4297680" cy="1850136"/>
        </p:xfrm>
        <a:graphic>
          <a:graphicData uri="http://schemas.openxmlformats.org/drawingml/2006/table">
            <a:tbl>
              <a:tblPr firstRow="1" bandRow="1">
                <a:tableStyleId>{C083E6E3-FA7D-4D7B-A595-EF9225AFEA82}</a:tableStyleId>
              </a:tblPr>
              <a:tblGrid>
                <a:gridCol w="1645920">
                  <a:extLst>
                    <a:ext uri="{9D8B030D-6E8A-4147-A177-3AD203B41FA5}">
                      <a16:colId xmlns:a16="http://schemas.microsoft.com/office/drawing/2014/main" val="20000"/>
                    </a:ext>
                  </a:extLst>
                </a:gridCol>
                <a:gridCol w="914400">
                  <a:extLst>
                    <a:ext uri="{9D8B030D-6E8A-4147-A177-3AD203B41FA5}">
                      <a16:colId xmlns:a16="http://schemas.microsoft.com/office/drawing/2014/main" val="3628390981"/>
                    </a:ext>
                  </a:extLst>
                </a:gridCol>
                <a:gridCol w="914400">
                  <a:extLst>
                    <a:ext uri="{9D8B030D-6E8A-4147-A177-3AD203B41FA5}">
                      <a16:colId xmlns:a16="http://schemas.microsoft.com/office/drawing/2014/main" val="20001"/>
                    </a:ext>
                  </a:extLst>
                </a:gridCol>
                <a:gridCol w="822960">
                  <a:extLst>
                    <a:ext uri="{9D8B030D-6E8A-4147-A177-3AD203B41FA5}">
                      <a16:colId xmlns:a16="http://schemas.microsoft.com/office/drawing/2014/main" val="1193242579"/>
                    </a:ext>
                  </a:extLst>
                </a:gridCol>
              </a:tblGrid>
              <a:tr h="0">
                <a:tc>
                  <a:txBody>
                    <a:bodyPr/>
                    <a:lstStyle/>
                    <a:p>
                      <a:r>
                        <a:rPr lang="en-US" sz="900" dirty="0"/>
                        <a:t>Over 10 years</a:t>
                      </a:r>
                    </a:p>
                  </a:txBody>
                  <a:tcPr marR="0" marT="27432" marB="27432" anchor="ctr"/>
                </a:tc>
                <a:tc>
                  <a:txBody>
                    <a:bodyPr/>
                    <a:lstStyle/>
                    <a:p>
                      <a:pPr algn="ctr"/>
                      <a:r>
                        <a:rPr lang="en-US" sz="900" dirty="0"/>
                        <a:t>Projected # of events</a:t>
                      </a:r>
                    </a:p>
                  </a:txBody>
                  <a:tcPr marT="27432" marB="27432" anchor="ctr"/>
                </a:tc>
                <a:tc>
                  <a:txBody>
                    <a:bodyPr/>
                    <a:lstStyle/>
                    <a:p>
                      <a:pPr algn="ctr"/>
                      <a:r>
                        <a:rPr lang="en-US" sz="900" dirty="0"/>
                        <a:t># of events avoided</a:t>
                      </a:r>
                    </a:p>
                  </a:txBody>
                  <a:tcPr marT="27432" marB="27432" anchor="ctr"/>
                </a:tc>
                <a:tc>
                  <a:txBody>
                    <a:bodyPr/>
                    <a:lstStyle/>
                    <a:p>
                      <a:pPr algn="ctr"/>
                      <a:r>
                        <a:rPr lang="en-US" sz="900" dirty="0"/>
                        <a:t>% of events avoided</a:t>
                      </a:r>
                    </a:p>
                  </a:txBody>
                  <a:tcPr marT="27432" marB="27432" anchor="ctr"/>
                </a:tc>
                <a:extLst>
                  <a:ext uri="{0D108BD9-81ED-4DB2-BD59-A6C34878D82A}">
                    <a16:rowId xmlns:a16="http://schemas.microsoft.com/office/drawing/2014/main" val="10000"/>
                  </a:ext>
                </a:extLst>
              </a:tr>
              <a:tr h="0">
                <a:tc>
                  <a:txBody>
                    <a:bodyPr/>
                    <a:lstStyle/>
                    <a:p>
                      <a:r>
                        <a:rPr lang="en-US" sz="900" b="1" dirty="0"/>
                        <a:t>Total MACE</a:t>
                      </a:r>
                    </a:p>
                  </a:txBody>
                  <a:tcPr marR="0" marT="27432" marB="27432" anchor="ctr"/>
                </a:tc>
                <a:tc>
                  <a:txBody>
                    <a:bodyPr/>
                    <a:lstStyle/>
                    <a:p>
                      <a:pPr algn="ctr"/>
                      <a:r>
                        <a:rPr lang="en-US" sz="900" b="1" dirty="0"/>
                        <a:t>3,052,517</a:t>
                      </a:r>
                    </a:p>
                  </a:txBody>
                  <a:tcPr marT="27432" marB="27432" anchor="ctr"/>
                </a:tc>
                <a:tc>
                  <a:txBody>
                    <a:bodyPr/>
                    <a:lstStyle/>
                    <a:p>
                      <a:pPr algn="ctr"/>
                      <a:r>
                        <a:rPr lang="en-US" sz="900" b="1" dirty="0"/>
                        <a:t>496,074</a:t>
                      </a:r>
                    </a:p>
                  </a:txBody>
                  <a:tcPr marT="27432" marB="27432" anchor="ctr"/>
                </a:tc>
                <a:tc>
                  <a:txBody>
                    <a:bodyPr/>
                    <a:lstStyle/>
                    <a:p>
                      <a:pPr algn="ctr"/>
                      <a:r>
                        <a:rPr lang="en-US" sz="900" b="1" dirty="0"/>
                        <a:t>16%</a:t>
                      </a:r>
                    </a:p>
                  </a:txBody>
                  <a:tcPr marT="27432" marB="27432" anchor="ctr"/>
                </a:tc>
                <a:extLst>
                  <a:ext uri="{0D108BD9-81ED-4DB2-BD59-A6C34878D82A}">
                    <a16:rowId xmlns:a16="http://schemas.microsoft.com/office/drawing/2014/main" val="10001"/>
                  </a:ext>
                </a:extLst>
              </a:tr>
              <a:tr h="0">
                <a:tc>
                  <a:txBody>
                    <a:bodyPr/>
                    <a:lstStyle/>
                    <a:p>
                      <a:r>
                        <a:rPr lang="en-US" sz="900" dirty="0"/>
                        <a:t>    MI</a:t>
                      </a:r>
                    </a:p>
                  </a:txBody>
                  <a:tcPr marR="0" marT="27432" marB="27432" anchor="ctr"/>
                </a:tc>
                <a:tc>
                  <a:txBody>
                    <a:bodyPr/>
                    <a:lstStyle/>
                    <a:p>
                      <a:pPr algn="ctr"/>
                      <a:r>
                        <a:rPr lang="en-US" sz="900" dirty="0"/>
                        <a:t>1,313,292</a:t>
                      </a:r>
                    </a:p>
                  </a:txBody>
                  <a:tcPr marT="27432" marB="27432" anchor="ctr"/>
                </a:tc>
                <a:tc>
                  <a:txBody>
                    <a:bodyPr/>
                    <a:lstStyle/>
                    <a:p>
                      <a:pPr algn="ctr"/>
                      <a:r>
                        <a:rPr lang="en-US" sz="900" dirty="0"/>
                        <a:t>213,427</a:t>
                      </a:r>
                    </a:p>
                  </a:txBody>
                  <a:tcPr marT="27432" marB="27432" anchor="ctr"/>
                </a:tc>
                <a:tc>
                  <a:txBody>
                    <a:bodyPr/>
                    <a:lstStyle/>
                    <a:p>
                      <a:pPr algn="ctr"/>
                      <a:r>
                        <a:rPr lang="en-US" sz="900" dirty="0"/>
                        <a:t>16%</a:t>
                      </a:r>
                    </a:p>
                  </a:txBody>
                  <a:tcPr marT="27432" marB="27432" anchor="ctr"/>
                </a:tc>
                <a:extLst>
                  <a:ext uri="{0D108BD9-81ED-4DB2-BD59-A6C34878D82A}">
                    <a16:rowId xmlns:a16="http://schemas.microsoft.com/office/drawing/2014/main" val="10002"/>
                  </a:ext>
                </a:extLst>
              </a:tr>
              <a:tr h="154352">
                <a:tc>
                  <a:txBody>
                    <a:bodyPr/>
                    <a:lstStyle/>
                    <a:p>
                      <a:r>
                        <a:rPr lang="en-US" sz="900" dirty="0"/>
                        <a:t>    Stroke</a:t>
                      </a:r>
                    </a:p>
                  </a:txBody>
                  <a:tcPr marR="0" marT="27432" marB="27432" anchor="ctr"/>
                </a:tc>
                <a:tc>
                  <a:txBody>
                    <a:bodyPr/>
                    <a:lstStyle/>
                    <a:p>
                      <a:pPr algn="ctr"/>
                      <a:r>
                        <a:rPr lang="en-US" sz="900" dirty="0"/>
                        <a:t>674,393</a:t>
                      </a:r>
                    </a:p>
                  </a:txBody>
                  <a:tcPr marT="27432" marB="27432" anchor="ctr"/>
                </a:tc>
                <a:tc>
                  <a:txBody>
                    <a:bodyPr/>
                    <a:lstStyle/>
                    <a:p>
                      <a:pPr algn="ctr"/>
                      <a:r>
                        <a:rPr lang="en-US" sz="900" dirty="0"/>
                        <a:t>109,598</a:t>
                      </a:r>
                    </a:p>
                  </a:txBody>
                  <a:tcPr marT="27432" marB="27432" anchor="ctr"/>
                </a:tc>
                <a:tc>
                  <a:txBody>
                    <a:bodyPr/>
                    <a:lstStyle/>
                    <a:p>
                      <a:pPr algn="ctr"/>
                      <a:r>
                        <a:rPr lang="en-US" sz="900" dirty="0"/>
                        <a:t>16%</a:t>
                      </a:r>
                    </a:p>
                  </a:txBody>
                  <a:tcPr marT="27432" marB="27432" anchor="ctr"/>
                </a:tc>
                <a:extLst>
                  <a:ext uri="{0D108BD9-81ED-4DB2-BD59-A6C34878D82A}">
                    <a16:rowId xmlns:a16="http://schemas.microsoft.com/office/drawing/2014/main" val="10003"/>
                  </a:ext>
                </a:extLst>
              </a:tr>
              <a:tr h="154352">
                <a:tc>
                  <a:txBody>
                    <a:bodyPr/>
                    <a:lstStyle/>
                    <a:p>
                      <a:r>
                        <a:rPr lang="en-US" sz="900" dirty="0"/>
                        <a:t>    CV deaths</a:t>
                      </a:r>
                    </a:p>
                  </a:txBody>
                  <a:tcPr marR="0" marT="27432" marB="27432" anchor="ctr"/>
                </a:tc>
                <a:tc>
                  <a:txBody>
                    <a:bodyPr/>
                    <a:lstStyle/>
                    <a:p>
                      <a:pPr algn="ctr"/>
                      <a:r>
                        <a:rPr lang="en-US" sz="900" dirty="0"/>
                        <a:t>1,064,832</a:t>
                      </a:r>
                    </a:p>
                  </a:txBody>
                  <a:tcPr marT="27432" marB="27432" anchor="ctr"/>
                </a:tc>
                <a:tc>
                  <a:txBody>
                    <a:bodyPr/>
                    <a:lstStyle/>
                    <a:p>
                      <a:pPr algn="ctr"/>
                      <a:r>
                        <a:rPr lang="en-US" sz="900" dirty="0"/>
                        <a:t>173,049</a:t>
                      </a:r>
                    </a:p>
                  </a:txBody>
                  <a:tcPr marT="27432" marB="27432" anchor="ctr"/>
                </a:tc>
                <a:tc>
                  <a:txBody>
                    <a:bodyPr/>
                    <a:lstStyle/>
                    <a:p>
                      <a:pPr algn="ctr"/>
                      <a:r>
                        <a:rPr lang="en-US" sz="900" dirty="0"/>
                        <a:t>16%</a:t>
                      </a:r>
                    </a:p>
                  </a:txBody>
                  <a:tcPr marT="27432" marB="27432" anchor="ctr"/>
                </a:tc>
                <a:extLst>
                  <a:ext uri="{0D108BD9-81ED-4DB2-BD59-A6C34878D82A}">
                    <a16:rowId xmlns:a16="http://schemas.microsoft.com/office/drawing/2014/main" val="243314172"/>
                  </a:ext>
                </a:extLst>
              </a:tr>
              <a:tr h="154352">
                <a:tc>
                  <a:txBody>
                    <a:bodyPr/>
                    <a:lstStyle/>
                    <a:p>
                      <a:r>
                        <a:rPr lang="en-US" sz="900" dirty="0"/>
                        <a:t>Non-CV deaths</a:t>
                      </a:r>
                    </a:p>
                  </a:txBody>
                  <a:tcPr marR="0" marT="27432" marB="27432" anchor="ctr"/>
                </a:tc>
                <a:tc>
                  <a:txBody>
                    <a:bodyPr/>
                    <a:lstStyle/>
                    <a:p>
                      <a:pPr algn="ctr"/>
                      <a:r>
                        <a:rPr lang="en-US" sz="900" dirty="0"/>
                        <a:t>1,038,098</a:t>
                      </a:r>
                    </a:p>
                  </a:txBody>
                  <a:tcPr marT="27432" marB="27432" anchor="ctr"/>
                </a:tc>
                <a:tc>
                  <a:txBody>
                    <a:bodyPr/>
                    <a:lstStyle/>
                    <a:p>
                      <a:pPr algn="ctr"/>
                      <a:r>
                        <a:rPr lang="en-US" sz="900" dirty="0"/>
                        <a:t>159,462</a:t>
                      </a:r>
                    </a:p>
                  </a:txBody>
                  <a:tcPr marT="27432" marB="27432" anchor="ctr"/>
                </a:tc>
                <a:tc>
                  <a:txBody>
                    <a:bodyPr/>
                    <a:lstStyle/>
                    <a:p>
                      <a:pPr algn="ctr"/>
                      <a:r>
                        <a:rPr lang="en-US" sz="900" dirty="0"/>
                        <a:t>15%</a:t>
                      </a:r>
                    </a:p>
                  </a:txBody>
                  <a:tcPr marT="27432" marB="27432" anchor="ctr"/>
                </a:tc>
                <a:extLst>
                  <a:ext uri="{0D108BD9-81ED-4DB2-BD59-A6C34878D82A}">
                    <a16:rowId xmlns:a16="http://schemas.microsoft.com/office/drawing/2014/main" val="3231000215"/>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dirty="0"/>
                        <a:t>Total deaths (CV + non-CV)</a:t>
                      </a:r>
                    </a:p>
                  </a:txBody>
                  <a:tcPr marR="0"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b="1" dirty="0"/>
                        <a:t>2,102,930</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b="1" dirty="0"/>
                        <a:t>332,511</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b="1" dirty="0"/>
                        <a:t>16%</a:t>
                      </a:r>
                    </a:p>
                  </a:txBody>
                  <a:tcPr marT="27432" marB="27432" anchor="ctr">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3835911894"/>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dirty="0"/>
                        <a:t>MACE + non-CV deaths</a:t>
                      </a:r>
                    </a:p>
                  </a:txBody>
                  <a:tcPr marR="0" marT="27432" marB="27432"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b="1" dirty="0"/>
                        <a:t>4,090,615</a:t>
                      </a:r>
                    </a:p>
                  </a:txBody>
                  <a:tcPr marT="27432" marB="27432"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b="1" dirty="0"/>
                        <a:t>655,536</a:t>
                      </a:r>
                    </a:p>
                  </a:txBody>
                  <a:tcPr marT="27432" marB="27432"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b="1" dirty="0"/>
                        <a:t>16%</a:t>
                      </a:r>
                    </a:p>
                  </a:txBody>
                  <a:tcPr marT="27432" marB="27432"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891159186"/>
                  </a:ext>
                </a:extLst>
              </a:tr>
              <a:tr h="154352">
                <a:tc gridSpan="3">
                  <a:txBody>
                    <a:bodyPr/>
                    <a:lstStyle/>
                    <a:p>
                      <a:endParaRPr lang="en-US" sz="800" dirty="0"/>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800" dirty="0"/>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983658322"/>
                  </a:ext>
                </a:extLst>
              </a:tr>
            </a:tbl>
          </a:graphicData>
        </a:graphic>
      </p:graphicFrame>
    </p:spTree>
    <p:extLst>
      <p:ext uri="{BB962C8B-B14F-4D97-AF65-F5344CB8AC3E}">
        <p14:creationId xmlns:p14="http://schemas.microsoft.com/office/powerpoint/2010/main" val="37875325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72D6AD16-175D-489F-BE05-D09863BF96F2}"/>
              </a:ext>
            </a:extLst>
          </p:cNvPr>
          <p:cNvGraphicFramePr>
            <a:graphicFrameLocks noGrp="1"/>
          </p:cNvGraphicFramePr>
          <p:nvPr>
            <p:extLst>
              <p:ext uri="{D42A27DB-BD31-4B8C-83A1-F6EECF244321}">
                <p14:modId xmlns:p14="http://schemas.microsoft.com/office/powerpoint/2010/main" val="3325331142"/>
              </p:ext>
            </p:extLst>
          </p:nvPr>
        </p:nvGraphicFramePr>
        <p:xfrm>
          <a:off x="2663687" y="914400"/>
          <a:ext cx="9147313" cy="5402580"/>
        </p:xfrm>
        <a:graphic>
          <a:graphicData uri="http://schemas.openxmlformats.org/drawingml/2006/table">
            <a:tbl>
              <a:tblPr firstRow="1" bandRow="1">
                <a:tableStyleId>{5C22544A-7EE6-4342-B048-85BDC9FD1C3A}</a:tableStyleId>
              </a:tblPr>
              <a:tblGrid>
                <a:gridCol w="5482786">
                  <a:extLst>
                    <a:ext uri="{9D8B030D-6E8A-4147-A177-3AD203B41FA5}">
                      <a16:colId xmlns:a16="http://schemas.microsoft.com/office/drawing/2014/main" val="20000"/>
                    </a:ext>
                  </a:extLst>
                </a:gridCol>
                <a:gridCol w="3664527">
                  <a:extLst>
                    <a:ext uri="{9D8B030D-6E8A-4147-A177-3AD203B41FA5}">
                      <a16:colId xmlns:a16="http://schemas.microsoft.com/office/drawing/2014/main" val="1229989169"/>
                    </a:ext>
                  </a:extLst>
                </a:gridCol>
              </a:tblGrid>
              <a:tr h="0">
                <a:tc gridSpan="2">
                  <a:txBody>
                    <a:bodyPr/>
                    <a:lstStyle/>
                    <a:p>
                      <a:r>
                        <a:rPr lang="en-GB" sz="900" b="0" i="1" dirty="0">
                          <a:solidFill>
                            <a:schemeClr val="tx1"/>
                          </a:solidFill>
                        </a:rPr>
                        <a:t>Long-term effectiveness associated with maintenance doses of once-weekly semaglutide in US adults with poorly controlled T2D. X.Tan.</a:t>
                      </a:r>
                    </a:p>
                    <a:p>
                      <a:endParaRPr lang="en-GB" sz="400" b="0" i="1"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Background</a:t>
                      </a:r>
                      <a:r>
                        <a:rPr lang="en-US" sz="1000" b="0" dirty="0">
                          <a:solidFill>
                            <a:schemeClr val="tx1"/>
                          </a:solidFill>
                        </a:rPr>
                        <a:t>: </a:t>
                      </a:r>
                      <a:r>
                        <a:rPr lang="en-GB" sz="1000" b="0" dirty="0">
                          <a:solidFill>
                            <a:schemeClr val="tx1"/>
                          </a:solidFill>
                        </a:rPr>
                        <a:t>The long-term effectiveness of semaglutide QW maintenance doses was evaluated in US adults with inadequate glycemic control, and findings from the observational study presented at ADA 2024.</a:t>
                      </a:r>
                      <a:endParaRPr lang="en-US" sz="10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20000"/>
                        <a:lumOff val="80000"/>
                      </a:schemeClr>
                    </a:solidFill>
                  </a:tcPr>
                </a:tc>
                <a:tc hMerge="1">
                  <a:txBody>
                    <a:bodyPr/>
                    <a:lstStyle/>
                    <a:p>
                      <a:endParaRPr lang="en-US"/>
                    </a:p>
                  </a:txBody>
                  <a:tcPr/>
                </a:tc>
                <a:extLst>
                  <a:ext uri="{0D108BD9-81ED-4DB2-BD59-A6C34878D82A}">
                    <a16:rowId xmlns:a16="http://schemas.microsoft.com/office/drawing/2014/main" val="882866917"/>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1" dirty="0">
                          <a:latin typeface="+mn-lt"/>
                        </a:rPr>
                        <a:t>Patients &amp; Treatment</a:t>
                      </a:r>
                      <a:r>
                        <a:rPr lang="en-US" sz="1000" dirty="0">
                          <a:latin typeface="+mn-lt"/>
                        </a:rPr>
                        <a:t>: 2,311 T2D patients (mean baseline age 60.2 years; A1c 10.4%; 48% female; 55% White) </a:t>
                      </a:r>
                      <a:r>
                        <a:rPr lang="en-GB" sz="1000" dirty="0">
                          <a:solidFill>
                            <a:schemeClr val="tx1"/>
                          </a:solidFill>
                        </a:rPr>
                        <a:t>newly initiated on semaglutide (0.5mg, ≥0.5mg, or 1mg) between 1 Jan 2017 and 31 Dec 2022. Before dose escalation, patients in the </a:t>
                      </a:r>
                      <a:r>
                        <a:rPr lang="en-US" sz="1000" dirty="0"/>
                        <a:t>≥0.5mg </a:t>
                      </a:r>
                      <a:r>
                        <a:rPr lang="en-GB" sz="1000" dirty="0">
                          <a:solidFill>
                            <a:schemeClr val="tx1"/>
                          </a:solidFill>
                        </a:rPr>
                        <a:t>and 1mg groups were more likely to be on ≥3 glucose‑lowering therapies (GLTs) (50%) vs. patients on 0.5mg semaglutide (41%).</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000" b="1" dirty="0">
                          <a:solidFill>
                            <a:schemeClr val="tx1"/>
                          </a:solidFill>
                        </a:rPr>
                        <a:t>Primary Endpoints</a:t>
                      </a:r>
                      <a:r>
                        <a:rPr lang="en-GB" sz="1000" dirty="0">
                          <a:solidFill>
                            <a:schemeClr val="tx1"/>
                          </a:solidFill>
                        </a:rPr>
                        <a:t>: A1c in the 2nd year of follow-up and time to initiation of a new GLT in patients reaching 1mg within 1 year</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00"/>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Results</a:t>
                      </a:r>
                      <a:r>
                        <a:rPr lang="en-US" sz="1000" dirty="0"/>
                        <a:t>:</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US"/>
                    </a:p>
                  </a:txBody>
                  <a:tcPr/>
                </a:tc>
                <a:extLst>
                  <a:ext uri="{0D108BD9-81ED-4DB2-BD59-A6C34878D82A}">
                    <a16:rowId xmlns:a16="http://schemas.microsoft.com/office/drawing/2014/main" val="10001"/>
                  </a:ext>
                </a:extLst>
              </a:tr>
              <a:tr h="1413163">
                <a:tc>
                  <a:txBody>
                    <a:bodyPr/>
                    <a:lstStyle/>
                    <a:p>
                      <a:pPr marL="0" indent="0">
                        <a:spcAft>
                          <a:spcPts val="300"/>
                        </a:spcAft>
                        <a:buFont typeface="Arial" panose="020B0604020202020204" pitchFamily="34" charset="0"/>
                        <a:buNone/>
                      </a:pPr>
                      <a:r>
                        <a:rPr lang="en-GB" sz="1000" dirty="0">
                          <a:solidFill>
                            <a:schemeClr val="tx1"/>
                          </a:solidFill>
                        </a:rPr>
                        <a:t>In the second-year of follow-up:</a:t>
                      </a:r>
                    </a:p>
                    <a:p>
                      <a:pPr marL="171450" indent="-171450">
                        <a:spcAft>
                          <a:spcPts val="300"/>
                        </a:spcAft>
                        <a:buFont typeface="Arial" panose="020B0604020202020204" pitchFamily="34" charset="0"/>
                        <a:buChar char="•"/>
                      </a:pPr>
                      <a:r>
                        <a:rPr lang="en-GB" sz="1000" dirty="0">
                          <a:solidFill>
                            <a:schemeClr val="tx1"/>
                          </a:solidFill>
                        </a:rPr>
                        <a:t>Approximately 32.5% and 50.2% of patients reached a semaglutide dose of 0.5 mg and 1mg, respectively.</a:t>
                      </a:r>
                    </a:p>
                    <a:p>
                      <a:pPr marL="171450" indent="-171450">
                        <a:spcAft>
                          <a:spcPts val="300"/>
                        </a:spcAft>
                        <a:buFont typeface="Arial" panose="020B0604020202020204" pitchFamily="34" charset="0"/>
                        <a:buChar char="•"/>
                      </a:pPr>
                      <a:r>
                        <a:rPr lang="en-GB" sz="1000" dirty="0">
                          <a:solidFill>
                            <a:schemeClr val="tx1"/>
                          </a:solidFill>
                        </a:rPr>
                        <a:t>A1c reductions of ~2.5% across all groups were sustained irrespective of maintenance dose reached (see table).</a:t>
                      </a:r>
                    </a:p>
                    <a:p>
                      <a:pPr marL="171450" indent="-171450">
                        <a:spcAft>
                          <a:spcPts val="300"/>
                        </a:spcAft>
                        <a:buFont typeface="Arial" panose="020B0604020202020204" pitchFamily="34" charset="0"/>
                        <a:buChar char="•"/>
                      </a:pPr>
                      <a:r>
                        <a:rPr lang="en-GB" sz="1000" dirty="0">
                          <a:solidFill>
                            <a:schemeClr val="tx1"/>
                          </a:solidFill>
                        </a:rPr>
                        <a:t>Target A1c &lt;7.0% was achieved by 28-36% of patients and A1c &lt;8.0% by 55-63% of across the 0.5, ≥0.5, and 1.0 mg dose groups.</a:t>
                      </a:r>
                    </a:p>
                    <a:p>
                      <a:pPr marL="171450" indent="-171450">
                        <a:spcAft>
                          <a:spcPts val="300"/>
                        </a:spcAft>
                        <a:buFont typeface="Arial" panose="020B0604020202020204" pitchFamily="34" charset="0"/>
                        <a:buChar char="•"/>
                      </a:pPr>
                      <a:r>
                        <a:rPr lang="en-GB" sz="1000" dirty="0">
                          <a:solidFill>
                            <a:schemeClr val="tx1"/>
                          </a:solidFill>
                        </a:rPr>
                        <a:t>After initiating 1mg semaglutide, 29.5% were newly initiated on any GLT (see figure).</a:t>
                      </a:r>
                    </a:p>
                    <a:p>
                      <a:pPr marL="171450" indent="-171450">
                        <a:spcAft>
                          <a:spcPts val="300"/>
                        </a:spcAft>
                        <a:buFont typeface="Arial" panose="020B0604020202020204" pitchFamily="34" charset="0"/>
                        <a:buChar char="•"/>
                      </a:pPr>
                      <a:endParaRPr lang="en-GB" sz="1000" dirty="0">
                        <a:solidFill>
                          <a:schemeClr val="tx1"/>
                        </a:solidFill>
                      </a:endParaRPr>
                    </a:p>
                    <a:p>
                      <a:pPr marL="171450" indent="-171450">
                        <a:spcAft>
                          <a:spcPts val="300"/>
                        </a:spcAft>
                        <a:buFont typeface="Arial" panose="020B0604020202020204" pitchFamily="34" charset="0"/>
                        <a:buChar char="•"/>
                      </a:pPr>
                      <a:endParaRPr lang="en-GB" sz="1000" dirty="0">
                        <a:solidFill>
                          <a:schemeClr val="tx1"/>
                        </a:solidFill>
                      </a:endParaRPr>
                    </a:p>
                    <a:p>
                      <a:pPr marL="171450" indent="-171450">
                        <a:spcAft>
                          <a:spcPts val="300"/>
                        </a:spcAft>
                        <a:buFont typeface="Arial" panose="020B0604020202020204" pitchFamily="34" charset="0"/>
                        <a:buChar char="•"/>
                      </a:pPr>
                      <a:endParaRPr lang="en-GB" sz="1000" dirty="0">
                        <a:solidFill>
                          <a:schemeClr val="tx1"/>
                        </a:solidFill>
                      </a:endParaRPr>
                    </a:p>
                    <a:p>
                      <a:pPr marL="171450" indent="-171450">
                        <a:spcAft>
                          <a:spcPts val="300"/>
                        </a:spcAft>
                        <a:buFont typeface="Arial" panose="020B0604020202020204" pitchFamily="34" charset="0"/>
                        <a:buChar char="•"/>
                      </a:pPr>
                      <a:endParaRPr lang="en-GB" sz="1000" dirty="0">
                        <a:solidFill>
                          <a:schemeClr val="tx1"/>
                        </a:solidFill>
                      </a:endParaRPr>
                    </a:p>
                    <a:p>
                      <a:pPr marL="171450" indent="-171450">
                        <a:spcAft>
                          <a:spcPts val="300"/>
                        </a:spcAft>
                        <a:buFont typeface="Arial" panose="020B0604020202020204" pitchFamily="34" charset="0"/>
                        <a:buChar char="•"/>
                      </a:pPr>
                      <a:endParaRPr lang="en-GB" sz="1000" dirty="0">
                        <a:solidFill>
                          <a:schemeClr val="tx1"/>
                        </a:solidFill>
                      </a:endParaRPr>
                    </a:p>
                    <a:p>
                      <a:pPr marL="171450" indent="-171450">
                        <a:spcAft>
                          <a:spcPts val="300"/>
                        </a:spcAft>
                        <a:buFont typeface="Arial" panose="020B0604020202020204" pitchFamily="34" charset="0"/>
                        <a:buChar char="•"/>
                      </a:pPr>
                      <a:endParaRPr lang="en-GB" sz="1000" dirty="0">
                        <a:solidFill>
                          <a:schemeClr val="tx1"/>
                        </a:solidFill>
                      </a:endParaRPr>
                    </a:p>
                    <a:p>
                      <a:pPr marL="171450" indent="-171450">
                        <a:spcAft>
                          <a:spcPts val="300"/>
                        </a:spcAft>
                        <a:buFont typeface="Arial" panose="020B0604020202020204" pitchFamily="34" charset="0"/>
                        <a:buChar char="•"/>
                      </a:pPr>
                      <a:endParaRPr lang="en-GB" sz="1000" dirty="0">
                        <a:solidFill>
                          <a:schemeClr val="tx1"/>
                        </a:solidFill>
                      </a:endParaRPr>
                    </a:p>
                    <a:p>
                      <a:pPr marL="171450" indent="-171450">
                        <a:spcAft>
                          <a:spcPts val="300"/>
                        </a:spcAft>
                        <a:buFont typeface="Arial" panose="020B0604020202020204" pitchFamily="34" charset="0"/>
                        <a:buChar char="•"/>
                      </a:pPr>
                      <a:endParaRPr lang="en-GB" sz="1000" dirty="0">
                        <a:solidFill>
                          <a:schemeClr val="tx1"/>
                        </a:solidFill>
                      </a:endParaRPr>
                    </a:p>
                    <a:p>
                      <a:pPr marL="171450" indent="-171450">
                        <a:spcAft>
                          <a:spcPts val="300"/>
                        </a:spcAft>
                        <a:buFont typeface="Arial" panose="020B0604020202020204" pitchFamily="34" charset="0"/>
                        <a:buChar char="•"/>
                      </a:pPr>
                      <a:endParaRPr lang="en-GB" sz="1000" dirty="0">
                        <a:solidFill>
                          <a:schemeClr val="tx1"/>
                        </a:solidFill>
                      </a:endParaRPr>
                    </a:p>
                    <a:p>
                      <a:pPr marL="171450" indent="-171450">
                        <a:spcAft>
                          <a:spcPts val="300"/>
                        </a:spcAft>
                        <a:buFont typeface="Arial" panose="020B0604020202020204" pitchFamily="34" charset="0"/>
                        <a:buChar char="•"/>
                      </a:pPr>
                      <a:endParaRPr lang="en-GB" sz="1000" dirty="0">
                        <a:solidFill>
                          <a:schemeClr val="tx1"/>
                        </a:solidFill>
                      </a:endParaRPr>
                    </a:p>
                    <a:p>
                      <a:pPr marL="171450" indent="-171450">
                        <a:spcAft>
                          <a:spcPts val="300"/>
                        </a:spcAft>
                        <a:buFont typeface="Arial" panose="020B0604020202020204" pitchFamily="34" charset="0"/>
                        <a:buChar char="•"/>
                      </a:pPr>
                      <a:r>
                        <a:rPr lang="en-GB" sz="1000" dirty="0">
                          <a:solidFill>
                            <a:schemeClr val="tx1"/>
                          </a:solidFill>
                        </a:rPr>
                        <a:t>Average time to initiation of any new GLT was 208 days. Time to initiation of insulin or SGLT-2 after dose escalation to 1mg was 235 days and 234 days, respectively, and from semaglutide initiation was 312 and 310 days, respectively.</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1000" dirty="0"/>
                    </a:p>
                  </a:txBody>
                  <a:tcPr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92350044"/>
                  </a:ext>
                </a:extLst>
              </a:tr>
            </a:tbl>
          </a:graphicData>
        </a:graphic>
      </p:graphicFrame>
      <p:sp>
        <p:nvSpPr>
          <p:cNvPr id="3" name="Title 2"/>
          <p:cNvSpPr>
            <a:spLocks noGrp="1"/>
          </p:cNvSpPr>
          <p:nvPr>
            <p:ph type="ctrTitle"/>
          </p:nvPr>
        </p:nvSpPr>
        <p:spPr/>
        <p:txBody>
          <a:bodyPr/>
          <a:lstStyle/>
          <a:p>
            <a:r>
              <a:rPr lang="en-US" dirty="0"/>
              <a:t>GLP-1: Semaglutide SC reduced A1c (~2.5%) by 2</a:t>
            </a:r>
            <a:r>
              <a:rPr lang="en-US" baseline="30000" dirty="0"/>
              <a:t>nd</a:t>
            </a:r>
            <a:r>
              <a:rPr lang="en-US" dirty="0"/>
              <a:t> year follow-up irrespective of maintenance dose </a:t>
            </a:r>
          </a:p>
        </p:txBody>
      </p:sp>
      <p:graphicFrame>
        <p:nvGraphicFramePr>
          <p:cNvPr id="4" name="Table 3"/>
          <p:cNvGraphicFramePr>
            <a:graphicFrameLocks noGrp="1"/>
          </p:cNvGraphicFramePr>
          <p:nvPr>
            <p:extLst>
              <p:ext uri="{D42A27DB-BD31-4B8C-83A1-F6EECF244321}">
                <p14:modId xmlns:p14="http://schemas.microsoft.com/office/powerpoint/2010/main" val="1983090596"/>
              </p:ext>
            </p:extLst>
          </p:nvPr>
        </p:nvGraphicFramePr>
        <p:xfrm>
          <a:off x="384048" y="914400"/>
          <a:ext cx="2194560" cy="452628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2940743716"/>
                    </a:ext>
                  </a:extLst>
                </a:gridCol>
              </a:tblGrid>
              <a:tr h="242614">
                <a:tc>
                  <a:txBody>
                    <a:bodyPr/>
                    <a:lstStyle/>
                    <a:p>
                      <a:r>
                        <a:rPr lang="en-US" sz="1000" b="1" dirty="0">
                          <a:solidFill>
                            <a:schemeClr val="tx1"/>
                          </a:solidFill>
                        </a:rPr>
                        <a:t>Product (MOA)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88286691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Ozempic; semaglutide SC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(GLP-1 agonist)</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en-US" sz="1000" b="1" dirty="0">
                          <a:latin typeface="+mn-lt"/>
                        </a:rPr>
                        <a:t>Company</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2"/>
                        </a:rPr>
                        <a:t>Novo Nordisk</a:t>
                      </a:r>
                      <a:endParaRPr lang="en-US" sz="1000"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4786">
                <a:tc>
                  <a:txBody>
                    <a:bodyPr/>
                    <a:lstStyle/>
                    <a:p>
                      <a:r>
                        <a:rPr lang="en-US" sz="1000" b="1" dirty="0">
                          <a:latin typeface="+mn-lt"/>
                        </a:rPr>
                        <a:t>Source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407347513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a:solidFill>
                            <a:schemeClr val="tx1"/>
                          </a:solidFill>
                        </a:rPr>
                        <a:t>Optum Clinformatics Data Mart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7515929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Indication(s)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24271795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T2D, OBE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61053568"/>
                  </a:ext>
                </a:extLst>
              </a:tr>
              <a:tr h="0">
                <a:tc>
                  <a:txBody>
                    <a:bodyPr/>
                    <a:lstStyle/>
                    <a:p>
                      <a:r>
                        <a:rPr lang="en-US" sz="1000" b="1" dirty="0">
                          <a:latin typeface="+mn-lt"/>
                        </a:rPr>
                        <a:t>Abstract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7586671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3"/>
                        </a:rPr>
                        <a:t>766-P</a:t>
                      </a:r>
                      <a:endParaRPr lang="en-US" sz="1000" dirty="0">
                        <a:solidFill>
                          <a:srgbClr val="FF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32568609"/>
                  </a:ext>
                </a:extLst>
              </a:tr>
              <a:tr h="182880">
                <a:tc>
                  <a:txBody>
                    <a:bodyPr/>
                    <a:lstStyle/>
                    <a:p>
                      <a:r>
                        <a:rPr lang="en-US" sz="1100" b="1" dirty="0">
                          <a:solidFill>
                            <a:schemeClr val="tx1"/>
                          </a:solidFill>
                        </a:rPr>
                        <a:t>CVrg Implications</a:t>
                      </a:r>
                      <a:r>
                        <a:rPr lang="en-US" sz="1100" b="0" dirty="0">
                          <a:solidFill>
                            <a:schemeClr val="tx1"/>
                          </a:solidFill>
                        </a:rPr>
                        <a:t>:</a:t>
                      </a:r>
                      <a:r>
                        <a:rPr lang="en-US" sz="1100" b="1" dirty="0">
                          <a:solidFill>
                            <a:schemeClr val="tx1"/>
                          </a:solidFill>
                        </a:rPr>
                        <a:t> </a:t>
                      </a:r>
                      <a:r>
                        <a:rPr lang="en-GB" sz="1100" dirty="0">
                          <a:solidFill>
                            <a:schemeClr val="tx1"/>
                          </a:solidFill>
                        </a:rPr>
                        <a:t>In T2D patients with inadequate glycemic control, a semaglutide maintenance dose was associated with a considerable A1c reduction (~2.5%), and delay in insulin initiation (235 days) in a 2-year follow-up, highlighting the importance of a semaglutide maintenance dose in this patient population.</a:t>
                      </a:r>
                      <a:endParaRPr lang="en-US" sz="1100" b="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3592350044"/>
                  </a:ext>
                </a:extLst>
              </a:tr>
            </a:tbl>
          </a:graphicData>
        </a:graphic>
      </p:graphicFrame>
      <p:graphicFrame>
        <p:nvGraphicFramePr>
          <p:cNvPr id="5" name="Table 4">
            <a:extLst>
              <a:ext uri="{FF2B5EF4-FFF2-40B4-BE49-F238E27FC236}">
                <a16:creationId xmlns:a16="http://schemas.microsoft.com/office/drawing/2014/main" id="{5739BB21-0285-3ED8-41DA-CAF5071EDB0B}"/>
              </a:ext>
            </a:extLst>
          </p:cNvPr>
          <p:cNvGraphicFramePr>
            <a:graphicFrameLocks noGrp="1"/>
          </p:cNvGraphicFramePr>
          <p:nvPr>
            <p:extLst>
              <p:ext uri="{D42A27DB-BD31-4B8C-83A1-F6EECF244321}">
                <p14:modId xmlns:p14="http://schemas.microsoft.com/office/powerpoint/2010/main" val="1627553593"/>
              </p:ext>
            </p:extLst>
          </p:nvPr>
        </p:nvGraphicFramePr>
        <p:xfrm>
          <a:off x="8085762" y="2515945"/>
          <a:ext cx="3722190" cy="3386328"/>
        </p:xfrm>
        <a:graphic>
          <a:graphicData uri="http://schemas.openxmlformats.org/drawingml/2006/table">
            <a:tbl>
              <a:tblPr firstRow="1" bandRow="1">
                <a:tableStyleId>{C083E6E3-FA7D-4D7B-A595-EF9225AFEA82}</a:tableStyleId>
              </a:tblPr>
              <a:tblGrid>
                <a:gridCol w="1440000">
                  <a:extLst>
                    <a:ext uri="{9D8B030D-6E8A-4147-A177-3AD203B41FA5}">
                      <a16:colId xmlns:a16="http://schemas.microsoft.com/office/drawing/2014/main" val="20000"/>
                    </a:ext>
                  </a:extLst>
                </a:gridCol>
                <a:gridCol w="760730">
                  <a:extLst>
                    <a:ext uri="{9D8B030D-6E8A-4147-A177-3AD203B41FA5}">
                      <a16:colId xmlns:a16="http://schemas.microsoft.com/office/drawing/2014/main" val="20001"/>
                    </a:ext>
                  </a:extLst>
                </a:gridCol>
                <a:gridCol w="760730">
                  <a:extLst>
                    <a:ext uri="{9D8B030D-6E8A-4147-A177-3AD203B41FA5}">
                      <a16:colId xmlns:a16="http://schemas.microsoft.com/office/drawing/2014/main" val="20002"/>
                    </a:ext>
                  </a:extLst>
                </a:gridCol>
                <a:gridCol w="760730">
                  <a:extLst>
                    <a:ext uri="{9D8B030D-6E8A-4147-A177-3AD203B41FA5}">
                      <a16:colId xmlns:a16="http://schemas.microsoft.com/office/drawing/2014/main" val="20003"/>
                    </a:ext>
                  </a:extLst>
                </a:gridCol>
              </a:tblGrid>
              <a:tr h="0">
                <a:tc>
                  <a:txBody>
                    <a:bodyPr/>
                    <a:lstStyle/>
                    <a:p>
                      <a:endParaRPr lang="en-US" sz="900" dirty="0"/>
                    </a:p>
                  </a:txBody>
                  <a:tcPr marT="27432" marB="27432" anchor="ctr">
                    <a:lnB w="12700" cmpd="sng">
                      <a:noFill/>
                    </a:lnB>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Semaglutide maintenance doses</a:t>
                      </a:r>
                    </a:p>
                  </a:txBody>
                  <a:tcPr marT="27432" marB="27432" anchor="ctr">
                    <a:lnB w="12700" cmpd="sng">
                      <a:noFill/>
                    </a:lnB>
                  </a:tcPr>
                </a:tc>
                <a:tc hMerge="1">
                  <a:txBody>
                    <a:bodyPr/>
                    <a:lstStyle/>
                    <a:p>
                      <a:pPr algn="ctr"/>
                      <a:endParaRPr lang="en-US" sz="900" dirty="0"/>
                    </a:p>
                  </a:txBody>
                  <a:tcPr marT="27432" marB="27432" anchor="ctr"/>
                </a:tc>
                <a:tc hMerge="1">
                  <a:txBody>
                    <a:bodyPr/>
                    <a:lstStyle/>
                    <a:p>
                      <a:pPr algn="ctr"/>
                      <a:endParaRPr lang="en-US" sz="900" dirty="0"/>
                    </a:p>
                  </a:txBody>
                  <a:tcPr marT="27432" marB="27432" anchor="ctr"/>
                </a:tc>
                <a:extLst>
                  <a:ext uri="{0D108BD9-81ED-4DB2-BD59-A6C34878D82A}">
                    <a16:rowId xmlns:a16="http://schemas.microsoft.com/office/drawing/2014/main" val="1268073946"/>
                  </a:ext>
                </a:extLst>
              </a:tr>
              <a:tr h="0">
                <a:tc>
                  <a:txBody>
                    <a:bodyPr/>
                    <a:lstStyle/>
                    <a:p>
                      <a:endParaRPr lang="en-US" sz="900" b="1" dirty="0"/>
                    </a:p>
                  </a:txBody>
                  <a:tcPr marT="27432" marB="27432" anchor="ctr">
                    <a:lnL>
                      <a:noFill/>
                    </a:lnL>
                    <a:lnR>
                      <a:noFill/>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t>Reaching </a:t>
                      </a:r>
                    </a:p>
                    <a:p>
                      <a:pPr algn="ctr"/>
                      <a:r>
                        <a:rPr lang="en-US" sz="900" b="1" dirty="0"/>
                        <a:t>0.5mg</a:t>
                      </a:r>
                    </a:p>
                  </a:txBody>
                  <a:tcPr marT="27432" marB="27432" anchor="ctr">
                    <a:lnL>
                      <a:noFill/>
                    </a:lnL>
                    <a:lnR>
                      <a:noFill/>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t>Reaching </a:t>
                      </a:r>
                    </a:p>
                    <a:p>
                      <a:pPr algn="ctr"/>
                      <a:r>
                        <a:rPr lang="en-US" sz="900" b="1" dirty="0"/>
                        <a:t>≥0.5mg</a:t>
                      </a:r>
                    </a:p>
                  </a:txBody>
                  <a:tcPr marT="27432" marB="27432" anchor="ctr">
                    <a:lnL>
                      <a:noFill/>
                    </a:lnL>
                    <a:lnR>
                      <a:noFill/>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t>Reaching </a:t>
                      </a:r>
                    </a:p>
                    <a:p>
                      <a:pPr algn="ctr"/>
                      <a:r>
                        <a:rPr lang="en-US" sz="900" b="1" dirty="0"/>
                        <a:t>1mg</a:t>
                      </a:r>
                    </a:p>
                  </a:txBody>
                  <a:tcPr marT="27432" marB="27432" anchor="ctr">
                    <a:lnL>
                      <a:noFill/>
                    </a:lnL>
                    <a:lnR>
                      <a:noFill/>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en-US" sz="900" dirty="0"/>
                        <a:t>N</a:t>
                      </a:r>
                    </a:p>
                  </a:txBody>
                  <a:tcPr marT="27432" marB="27432" anchor="ctr">
                    <a:lnT w="12700" cap="flat" cmpd="sng" algn="ctr">
                      <a:solidFill>
                        <a:schemeClr val="accent3"/>
                      </a:solidFill>
                      <a:prstDash val="solid"/>
                      <a:round/>
                      <a:headEnd type="none" w="med" len="med"/>
                      <a:tailEnd type="none" w="med" len="med"/>
                    </a:lnT>
                  </a:tcPr>
                </a:tc>
                <a:tc>
                  <a:txBody>
                    <a:bodyPr/>
                    <a:lstStyle/>
                    <a:p>
                      <a:pPr algn="ctr"/>
                      <a:r>
                        <a:rPr lang="en-US" sz="900" dirty="0"/>
                        <a:t>751</a:t>
                      </a:r>
                    </a:p>
                  </a:txBody>
                  <a:tcPr marT="27432" marB="27432" anchor="ctr">
                    <a:lnT w="12700" cap="flat" cmpd="sng" algn="ctr">
                      <a:solidFill>
                        <a:schemeClr val="accent3"/>
                      </a:solidFill>
                      <a:prstDash val="solid"/>
                      <a:round/>
                      <a:headEnd type="none" w="med" len="med"/>
                      <a:tailEnd type="none" w="med" len="med"/>
                    </a:lnT>
                  </a:tcPr>
                </a:tc>
                <a:tc>
                  <a:txBody>
                    <a:bodyPr/>
                    <a:lstStyle/>
                    <a:p>
                      <a:pPr algn="ctr"/>
                      <a:r>
                        <a:rPr lang="en-US" sz="900" dirty="0"/>
                        <a:t>1,910</a:t>
                      </a:r>
                    </a:p>
                  </a:txBody>
                  <a:tcPr marT="27432" marB="27432" anchor="ctr">
                    <a:lnT w="12700" cap="flat" cmpd="sng" algn="ctr">
                      <a:solidFill>
                        <a:schemeClr val="accent3"/>
                      </a:solidFill>
                      <a:prstDash val="solid"/>
                      <a:round/>
                      <a:headEnd type="none" w="med" len="med"/>
                      <a:tailEnd type="none" w="med" len="med"/>
                    </a:lnT>
                  </a:tcPr>
                </a:tc>
                <a:tc>
                  <a:txBody>
                    <a:bodyPr/>
                    <a:lstStyle/>
                    <a:p>
                      <a:pPr algn="ctr"/>
                      <a:r>
                        <a:rPr lang="en-US" sz="900" dirty="0"/>
                        <a:t>1,159</a:t>
                      </a:r>
                    </a:p>
                  </a:txBody>
                  <a:tcPr marT="27432" marB="27432" anchor="ctr">
                    <a:lnT w="12700" cap="flat" cmpd="sng" algn="ctr">
                      <a:solidFill>
                        <a:schemeClr val="accent3"/>
                      </a:solidFill>
                      <a:prstDash val="solid"/>
                      <a:round/>
                      <a:headEnd type="none" w="med" len="med"/>
                      <a:tailEnd type="none" w="med" len="med"/>
                    </a:lnT>
                  </a:tcPr>
                </a:tc>
                <a:extLst>
                  <a:ext uri="{0D108BD9-81ED-4DB2-BD59-A6C34878D82A}">
                    <a16:rowId xmlns:a16="http://schemas.microsoft.com/office/drawing/2014/main" val="10001"/>
                  </a:ext>
                </a:extLst>
              </a:tr>
              <a:tr h="0">
                <a:tc>
                  <a:txBody>
                    <a:bodyPr/>
                    <a:lstStyle/>
                    <a:p>
                      <a:r>
                        <a:rPr lang="en-US" sz="900" dirty="0"/>
                        <a:t>A1c baseline (%)</a:t>
                      </a:r>
                    </a:p>
                  </a:txBody>
                  <a:tcPr marT="27432" marB="27432" anchor="ctr"/>
                </a:tc>
                <a:tc>
                  <a:txBody>
                    <a:bodyPr/>
                    <a:lstStyle/>
                    <a:p>
                      <a:pPr algn="ctr"/>
                      <a:r>
                        <a:rPr lang="en-US" sz="900" dirty="0"/>
                        <a:t>10.38</a:t>
                      </a:r>
                    </a:p>
                  </a:txBody>
                  <a:tcPr marT="27432" marB="27432" anchor="ctr"/>
                </a:tc>
                <a:tc>
                  <a:txBody>
                    <a:bodyPr/>
                    <a:lstStyle/>
                    <a:p>
                      <a:pPr algn="ctr"/>
                      <a:r>
                        <a:rPr lang="en-US" sz="900" dirty="0"/>
                        <a:t>10.42</a:t>
                      </a:r>
                    </a:p>
                  </a:txBody>
                  <a:tcPr marT="27432" marB="27432" anchor="ctr"/>
                </a:tc>
                <a:tc>
                  <a:txBody>
                    <a:bodyPr/>
                    <a:lstStyle/>
                    <a:p>
                      <a:pPr algn="ctr"/>
                      <a:r>
                        <a:rPr lang="en-US" sz="900" dirty="0"/>
                        <a:t>10.45</a:t>
                      </a:r>
                    </a:p>
                  </a:txBody>
                  <a:tcPr marT="27432" marB="27432" anchor="ctr"/>
                </a:tc>
                <a:extLst>
                  <a:ext uri="{0D108BD9-81ED-4DB2-BD59-A6C34878D82A}">
                    <a16:rowId xmlns:a16="http://schemas.microsoft.com/office/drawing/2014/main" val="10002"/>
                  </a:ext>
                </a:extLst>
              </a:tr>
              <a:tr h="154352">
                <a:tc>
                  <a:txBody>
                    <a:bodyPr/>
                    <a:lstStyle/>
                    <a:p>
                      <a:r>
                        <a:rPr lang="el-GR" sz="900" b="1" dirty="0"/>
                        <a:t>Δ</a:t>
                      </a:r>
                      <a:r>
                        <a:rPr lang="en-GB" sz="900" b="1" dirty="0"/>
                        <a:t>A1c (%) </a:t>
                      </a:r>
                      <a:endParaRPr lang="en-US" sz="900" b="1" dirty="0"/>
                    </a:p>
                  </a:txBody>
                  <a:tcPr marT="27432" marB="27432" anchor="ctr"/>
                </a:tc>
                <a:tc>
                  <a:txBody>
                    <a:bodyPr/>
                    <a:lstStyle/>
                    <a:p>
                      <a:pPr algn="ctr"/>
                      <a:endParaRPr lang="en-US" sz="900" dirty="0"/>
                    </a:p>
                  </a:txBody>
                  <a:tcPr marT="27432" marB="27432" anchor="ctr"/>
                </a:tc>
                <a:tc>
                  <a:txBody>
                    <a:bodyPr/>
                    <a:lstStyle/>
                    <a:p>
                      <a:pPr algn="ctr"/>
                      <a:endParaRPr lang="en-US" sz="900" dirty="0"/>
                    </a:p>
                  </a:txBody>
                  <a:tcPr marT="27432" marB="27432" anchor="ctr"/>
                </a:tc>
                <a:tc>
                  <a:txBody>
                    <a:bodyPr/>
                    <a:lstStyle/>
                    <a:p>
                      <a:pPr algn="ctr"/>
                      <a:endParaRPr lang="en-US" sz="900" dirty="0"/>
                    </a:p>
                  </a:txBody>
                  <a:tcPr marT="27432" marB="27432" anchor="ctr"/>
                </a:tc>
                <a:extLst>
                  <a:ext uri="{0D108BD9-81ED-4DB2-BD59-A6C34878D82A}">
                    <a16:rowId xmlns:a16="http://schemas.microsoft.com/office/drawing/2014/main" val="10003"/>
                  </a:ext>
                </a:extLst>
              </a:tr>
              <a:tr h="154352">
                <a:tc>
                  <a:txBody>
                    <a:bodyPr/>
                    <a:lstStyle/>
                    <a:p>
                      <a:r>
                        <a:rPr lang="en-US" sz="900" dirty="0"/>
                        <a:t>   Days </a:t>
                      </a:r>
                      <a:r>
                        <a:rPr lang="en-US" sz="900" dirty="0">
                          <a:solidFill>
                            <a:schemeClr val="tx1"/>
                          </a:solidFill>
                        </a:rPr>
                        <a:t>360-539</a:t>
                      </a:r>
                    </a:p>
                  </a:txBody>
                  <a:tcPr marT="27432" marB="27432" anchor="ctr">
                    <a:lnB w="12700" cap="flat" cmpd="sng" algn="ctr">
                      <a:noFill/>
                      <a:prstDash val="solid"/>
                      <a:round/>
                      <a:headEnd type="none" w="med" len="med"/>
                      <a:tailEnd type="none" w="med" len="med"/>
                    </a:lnB>
                  </a:tcPr>
                </a:tc>
                <a:tc>
                  <a:txBody>
                    <a:bodyPr/>
                    <a:lstStyle/>
                    <a:p>
                      <a:pPr algn="ctr"/>
                      <a:r>
                        <a:rPr lang="en-US" sz="900" dirty="0"/>
                        <a:t>-2.53</a:t>
                      </a:r>
                    </a:p>
                  </a:txBody>
                  <a:tcPr marT="27432" marB="27432" anchor="ctr">
                    <a:lnB w="12700" cap="flat" cmpd="sng" algn="ctr">
                      <a:noFill/>
                      <a:prstDash val="solid"/>
                      <a:round/>
                      <a:headEnd type="none" w="med" len="med"/>
                      <a:tailEnd type="none" w="med" len="med"/>
                    </a:lnB>
                  </a:tcPr>
                </a:tc>
                <a:tc>
                  <a:txBody>
                    <a:bodyPr/>
                    <a:lstStyle/>
                    <a:p>
                      <a:pPr algn="ctr"/>
                      <a:r>
                        <a:rPr lang="en-US" sz="900" dirty="0"/>
                        <a:t>-2.47</a:t>
                      </a:r>
                    </a:p>
                  </a:txBody>
                  <a:tcPr marT="27432" marB="27432" anchor="ctr">
                    <a:lnB w="12700" cap="flat" cmpd="sng" algn="ctr">
                      <a:noFill/>
                      <a:prstDash val="solid"/>
                      <a:round/>
                      <a:headEnd type="none" w="med" len="med"/>
                      <a:tailEnd type="none" w="med" len="med"/>
                    </a:lnB>
                  </a:tcPr>
                </a:tc>
                <a:tc>
                  <a:txBody>
                    <a:bodyPr/>
                    <a:lstStyle/>
                    <a:p>
                      <a:pPr algn="ctr"/>
                      <a:r>
                        <a:rPr lang="en-US" sz="900" dirty="0"/>
                        <a:t>-2.43</a:t>
                      </a:r>
                    </a:p>
                  </a:txBody>
                  <a:tcPr marT="27432" marB="27432" anchor="ctr">
                    <a:lnB w="12700" cap="flat" cmpd="sng" algn="ctr">
                      <a:noFill/>
                      <a:prstDash val="solid"/>
                      <a:round/>
                      <a:headEnd type="none" w="med" len="med"/>
                      <a:tailEnd type="none" w="med" len="med"/>
                    </a:lnB>
                  </a:tcPr>
                </a:tc>
                <a:extLst>
                  <a:ext uri="{0D108BD9-81ED-4DB2-BD59-A6C34878D82A}">
                    <a16:rowId xmlns:a16="http://schemas.microsoft.com/office/drawing/2014/main" val="3835911894"/>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   Days 540-719</a:t>
                      </a:r>
                    </a:p>
                  </a:txBody>
                  <a:tcPr marT="27432" marB="27432"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-2.61</a:t>
                      </a:r>
                    </a:p>
                  </a:txBody>
                  <a:tcPr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-2.41</a:t>
                      </a:r>
                    </a:p>
                  </a:txBody>
                  <a:tcPr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-2.28</a:t>
                      </a:r>
                    </a:p>
                  </a:txBody>
                  <a:tcPr marT="27432" marB="27432"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118247810"/>
                  </a:ext>
                </a:extLst>
              </a:tr>
              <a:tr h="154352">
                <a:tc>
                  <a:txBody>
                    <a:bodyPr/>
                    <a:lstStyle/>
                    <a:p>
                      <a:r>
                        <a:rPr lang="en-US" sz="900" dirty="0"/>
                        <a:t>   2</a:t>
                      </a:r>
                      <a:r>
                        <a:rPr lang="en-US" sz="900" baseline="30000" dirty="0"/>
                        <a:t>nd</a:t>
                      </a:r>
                      <a:r>
                        <a:rPr lang="en-US" sz="900" dirty="0"/>
                        <a:t> year Days 360-719</a:t>
                      </a:r>
                    </a:p>
                  </a:txBody>
                  <a:tcPr marT="27432" marB="27432"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-2.57</a:t>
                      </a:r>
                    </a:p>
                  </a:txBody>
                  <a:tcPr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-2.45</a:t>
                      </a:r>
                    </a:p>
                  </a:txBody>
                  <a:tcPr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-2.38</a:t>
                      </a:r>
                    </a:p>
                  </a:txBody>
                  <a:tcPr marT="27432" marB="27432"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882858985"/>
                  </a:ext>
                </a:extLst>
              </a:tr>
              <a:tr h="154352">
                <a:tc>
                  <a:txBody>
                    <a:bodyPr/>
                    <a:lstStyle/>
                    <a:p>
                      <a:r>
                        <a:rPr lang="en-US" sz="900" b="1" dirty="0"/>
                        <a:t>A1c&lt;7% (%pts)</a:t>
                      </a:r>
                    </a:p>
                  </a:txBody>
                  <a:tcPr marT="27432" marB="27432"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900" dirty="0"/>
                    </a:p>
                  </a:txBody>
                  <a:tcPr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900" dirty="0"/>
                    </a:p>
                  </a:txBody>
                  <a:tcPr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900" dirty="0"/>
                    </a:p>
                  </a:txBody>
                  <a:tcPr marT="27432" marB="27432"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124427238"/>
                  </a:ext>
                </a:extLst>
              </a:tr>
              <a:tr h="154352">
                <a:tc>
                  <a:txBody>
                    <a:bodyPr/>
                    <a:lstStyle/>
                    <a:p>
                      <a:r>
                        <a:rPr lang="en-US" sz="900" dirty="0"/>
                        <a:t>   Days 360-539</a:t>
                      </a:r>
                    </a:p>
                  </a:txBody>
                  <a:tcPr marT="27432" marB="27432"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36.8</a:t>
                      </a:r>
                    </a:p>
                  </a:txBody>
                  <a:tcPr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32.6</a:t>
                      </a:r>
                    </a:p>
                  </a:txBody>
                  <a:tcPr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30.0</a:t>
                      </a:r>
                    </a:p>
                  </a:txBody>
                  <a:tcPr marT="27432" marB="27432"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634878035"/>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   Days 540-719</a:t>
                      </a:r>
                    </a:p>
                  </a:txBody>
                  <a:tcPr marT="27432" marB="27432"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34.8</a:t>
                      </a:r>
                    </a:p>
                  </a:txBody>
                  <a:tcPr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30.0</a:t>
                      </a:r>
                    </a:p>
                  </a:txBody>
                  <a:tcPr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26.8</a:t>
                      </a:r>
                    </a:p>
                  </a:txBody>
                  <a:tcPr marT="27432" marB="27432"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982537737"/>
                  </a:ext>
                </a:extLst>
              </a:tr>
              <a:tr h="154352">
                <a:tc>
                  <a:txBody>
                    <a:bodyPr/>
                    <a:lstStyle/>
                    <a:p>
                      <a:r>
                        <a:rPr lang="en-US" sz="900" dirty="0"/>
                        <a:t>   2</a:t>
                      </a:r>
                      <a:r>
                        <a:rPr lang="en-US" sz="900" baseline="30000" dirty="0"/>
                        <a:t>nd</a:t>
                      </a:r>
                      <a:r>
                        <a:rPr lang="en-US" sz="900" dirty="0"/>
                        <a:t> year Days 360-719</a:t>
                      </a:r>
                    </a:p>
                  </a:txBody>
                  <a:tcPr marT="27432" marB="27432"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35.8</a:t>
                      </a:r>
                    </a:p>
                  </a:txBody>
                  <a:tcPr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31.0</a:t>
                      </a:r>
                    </a:p>
                  </a:txBody>
                  <a:tcPr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28.0</a:t>
                      </a:r>
                    </a:p>
                  </a:txBody>
                  <a:tcPr marT="27432" marB="27432"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197826983"/>
                  </a:ext>
                </a:extLst>
              </a:tr>
              <a:tr h="154352">
                <a:tc>
                  <a:txBody>
                    <a:bodyPr/>
                    <a:lstStyle/>
                    <a:p>
                      <a:r>
                        <a:rPr lang="en-US" sz="900" b="1" dirty="0"/>
                        <a:t>A1c&lt;8% (%pts)</a:t>
                      </a:r>
                    </a:p>
                  </a:txBody>
                  <a:tcPr marT="27432" marB="27432"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900" dirty="0"/>
                    </a:p>
                  </a:txBody>
                  <a:tcPr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900" dirty="0"/>
                    </a:p>
                  </a:txBody>
                  <a:tcPr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900" dirty="0"/>
                    </a:p>
                  </a:txBody>
                  <a:tcPr marT="27432" marB="27432"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26123963"/>
                  </a:ext>
                </a:extLst>
              </a:tr>
              <a:tr h="154352">
                <a:tc>
                  <a:txBody>
                    <a:bodyPr/>
                    <a:lstStyle/>
                    <a:p>
                      <a:r>
                        <a:rPr lang="en-US" sz="900" dirty="0"/>
                        <a:t>   Days 360-539</a:t>
                      </a:r>
                    </a:p>
                  </a:txBody>
                  <a:tcPr marT="27432" marB="27432"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61.3</a:t>
                      </a:r>
                    </a:p>
                  </a:txBody>
                  <a:tcPr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59.1</a:t>
                      </a:r>
                    </a:p>
                  </a:txBody>
                  <a:tcPr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57.8</a:t>
                      </a:r>
                    </a:p>
                  </a:txBody>
                  <a:tcPr marT="27432" marB="27432"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93870095"/>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   Days 540-719</a:t>
                      </a:r>
                    </a:p>
                  </a:txBody>
                  <a:tcPr marT="27432" marB="27432"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65.4</a:t>
                      </a:r>
                    </a:p>
                  </a:txBody>
                  <a:tcPr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57.8</a:t>
                      </a:r>
                    </a:p>
                  </a:txBody>
                  <a:tcPr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52.9</a:t>
                      </a:r>
                    </a:p>
                  </a:txBody>
                  <a:tcPr marT="27432" marB="27432"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945880095"/>
                  </a:ext>
                </a:extLst>
              </a:tr>
              <a:tr h="154352">
                <a:tc>
                  <a:txBody>
                    <a:bodyPr/>
                    <a:lstStyle/>
                    <a:p>
                      <a:r>
                        <a:rPr lang="en-US" sz="900" dirty="0"/>
                        <a:t>   2</a:t>
                      </a:r>
                      <a:r>
                        <a:rPr lang="en-US" sz="900" baseline="30000" dirty="0"/>
                        <a:t>nd</a:t>
                      </a:r>
                      <a:r>
                        <a:rPr lang="en-US" sz="900" dirty="0"/>
                        <a:t> year Days 360-719</a:t>
                      </a:r>
                    </a:p>
                  </a:txBody>
                  <a:tcPr marT="27432" marB="27432"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t>63.2</a:t>
                      </a:r>
                    </a:p>
                  </a:txBody>
                  <a:tcPr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t>58.1</a:t>
                      </a:r>
                    </a:p>
                  </a:txBody>
                  <a:tcPr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t>54.7</a:t>
                      </a:r>
                    </a:p>
                  </a:txBody>
                  <a:tcPr marT="27432" marB="27432"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144924435"/>
                  </a:ext>
                </a:extLst>
              </a:tr>
              <a:tr h="154352">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dirty="0">
                          <a:solidFill>
                            <a:schemeClr val="tx1"/>
                          </a:solidFill>
                          <a:latin typeface="+mn-lt"/>
                        </a:rPr>
                        <a:t>≥0.5mg represents combined 0.5mg and 1mg groups</a:t>
                      </a:r>
                      <a:endParaRPr lang="en-US" sz="800" dirty="0">
                        <a:solidFill>
                          <a:schemeClr val="tx1"/>
                        </a:solidFill>
                        <a:latin typeface="+mn-lt"/>
                      </a:endParaRPr>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900" dirty="0"/>
                    </a:p>
                  </a:txBody>
                  <a:tcPr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hMerge="1">
                  <a:txBody>
                    <a:bodyPr/>
                    <a:lstStyle/>
                    <a:p>
                      <a:pPr algn="ctr"/>
                      <a:endParaRPr lang="en-US" sz="900" dirty="0"/>
                    </a:p>
                  </a:txBody>
                  <a:tcPr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hMerge="1">
                  <a:txBody>
                    <a:bodyPr/>
                    <a:lstStyle/>
                    <a:p>
                      <a:pPr algn="ctr"/>
                      <a:endParaRPr lang="en-US" sz="900" dirty="0"/>
                    </a:p>
                  </a:txBody>
                  <a:tcPr marT="27432" marB="27432"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89332267"/>
                  </a:ext>
                </a:extLst>
              </a:tr>
            </a:tbl>
          </a:graphicData>
        </a:graphic>
      </p:graphicFrame>
      <p:pic>
        <p:nvPicPr>
          <p:cNvPr id="2" name="Picture 1">
            <a:extLst>
              <a:ext uri="{FF2B5EF4-FFF2-40B4-BE49-F238E27FC236}">
                <a16:creationId xmlns:a16="http://schemas.microsoft.com/office/drawing/2014/main" id="{28167784-2070-AEBF-8ACE-B7A6C8FE5BA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468813" y="3934270"/>
            <a:ext cx="3208403" cy="1859701"/>
          </a:xfrm>
          <a:prstGeom prst="rect">
            <a:avLst/>
          </a:prstGeom>
        </p:spPr>
      </p:pic>
    </p:spTree>
    <p:extLst>
      <p:ext uri="{BB962C8B-B14F-4D97-AF65-F5344CB8AC3E}">
        <p14:creationId xmlns:p14="http://schemas.microsoft.com/office/powerpoint/2010/main" val="7855176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72D6AD16-175D-489F-BE05-D09863BF96F2}"/>
              </a:ext>
            </a:extLst>
          </p:cNvPr>
          <p:cNvGraphicFramePr>
            <a:graphicFrameLocks noGrp="1"/>
          </p:cNvGraphicFramePr>
          <p:nvPr>
            <p:extLst>
              <p:ext uri="{D42A27DB-BD31-4B8C-83A1-F6EECF244321}">
                <p14:modId xmlns:p14="http://schemas.microsoft.com/office/powerpoint/2010/main" val="587647695"/>
              </p:ext>
            </p:extLst>
          </p:nvPr>
        </p:nvGraphicFramePr>
        <p:xfrm>
          <a:off x="2663687" y="914400"/>
          <a:ext cx="9147313" cy="4526280"/>
        </p:xfrm>
        <a:graphic>
          <a:graphicData uri="http://schemas.openxmlformats.org/drawingml/2006/table">
            <a:tbl>
              <a:tblPr firstRow="1" bandRow="1">
                <a:tableStyleId>{5C22544A-7EE6-4342-B048-85BDC9FD1C3A}</a:tableStyleId>
              </a:tblPr>
              <a:tblGrid>
                <a:gridCol w="4562803">
                  <a:extLst>
                    <a:ext uri="{9D8B030D-6E8A-4147-A177-3AD203B41FA5}">
                      <a16:colId xmlns:a16="http://schemas.microsoft.com/office/drawing/2014/main" val="20000"/>
                    </a:ext>
                  </a:extLst>
                </a:gridCol>
                <a:gridCol w="4584510">
                  <a:extLst>
                    <a:ext uri="{9D8B030D-6E8A-4147-A177-3AD203B41FA5}">
                      <a16:colId xmlns:a16="http://schemas.microsoft.com/office/drawing/2014/main" val="1229989169"/>
                    </a:ext>
                  </a:extLst>
                </a:gridCol>
              </a:tblGrid>
              <a:tr h="0">
                <a:tc gridSpan="2">
                  <a:txBody>
                    <a:bodyPr/>
                    <a:lstStyle/>
                    <a:p>
                      <a:r>
                        <a:rPr lang="en-GB" sz="900" b="0" i="1" dirty="0">
                          <a:solidFill>
                            <a:schemeClr val="tx1"/>
                          </a:solidFill>
                        </a:rPr>
                        <a:t>Efficacy and safety of semaglutide and tirzepatide - A comparative analysis of clinical trials</a:t>
                      </a:r>
                      <a:r>
                        <a:rPr lang="en-US" sz="900" b="0" i="1" dirty="0">
                          <a:solidFill>
                            <a:schemeClr val="tx1"/>
                          </a:solidFill>
                        </a:rPr>
                        <a:t>. Z.V.Tran.</a:t>
                      </a:r>
                    </a:p>
                    <a:p>
                      <a:endParaRPr lang="en-US" sz="400" b="1" i="1" dirty="0">
                        <a:solidFill>
                          <a:schemeClr val="tx1"/>
                        </a:solidFill>
                      </a:endParaRPr>
                    </a:p>
                    <a:p>
                      <a:r>
                        <a:rPr lang="en-US" sz="1000" b="1" dirty="0">
                          <a:solidFill>
                            <a:schemeClr val="tx1"/>
                          </a:solidFill>
                        </a:rPr>
                        <a:t>Background</a:t>
                      </a:r>
                      <a:r>
                        <a:rPr lang="en-US" sz="1000" b="0" dirty="0">
                          <a:solidFill>
                            <a:schemeClr val="tx1"/>
                          </a:solidFill>
                        </a:rPr>
                        <a:t>: </a:t>
                      </a:r>
                      <a:r>
                        <a:rPr lang="en-GB" sz="1000" b="0" dirty="0">
                          <a:solidFill>
                            <a:schemeClr val="tx1"/>
                          </a:solidFill>
                        </a:rPr>
                        <a:t>Semaglutide and tirzepatide are dominating the market for treatment of T2D and obesity. Published Phase II/III clinical trials were analyzed to compare the efficacy and safety of the mono and dual GLP-1 agonists.</a:t>
                      </a:r>
                      <a:endParaRPr lang="en-US" sz="10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20000"/>
                        <a:lumOff val="80000"/>
                      </a:schemeClr>
                    </a:solidFill>
                  </a:tcPr>
                </a:tc>
                <a:tc hMerge="1">
                  <a:txBody>
                    <a:bodyPr/>
                    <a:lstStyle/>
                    <a:p>
                      <a:endParaRPr lang="en-US"/>
                    </a:p>
                  </a:txBody>
                  <a:tcPr/>
                </a:tc>
                <a:extLst>
                  <a:ext uri="{0D108BD9-81ED-4DB2-BD59-A6C34878D82A}">
                    <a16:rowId xmlns:a16="http://schemas.microsoft.com/office/drawing/2014/main" val="882866917"/>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mn-lt"/>
                        </a:rPr>
                        <a:t>Methods: </a:t>
                      </a:r>
                      <a:r>
                        <a:rPr lang="en-US" sz="1000" b="0" dirty="0">
                          <a:latin typeface="+mn-lt"/>
                        </a:rPr>
                        <a:t>33 randomized trials were selected, 21 for </a:t>
                      </a:r>
                      <a:r>
                        <a:rPr lang="en-US" sz="1000" b="0" dirty="0">
                          <a:solidFill>
                            <a:schemeClr val="tx1"/>
                          </a:solidFill>
                          <a:latin typeface="+mn-lt"/>
                        </a:rPr>
                        <a:t>semaglutide (SC) and </a:t>
                      </a:r>
                      <a:r>
                        <a:rPr lang="en-US" sz="1000" b="0" dirty="0">
                          <a:latin typeface="+mn-lt"/>
                        </a:rPr>
                        <a:t>12 for tirzepatide</a:t>
                      </a:r>
                      <a:r>
                        <a:rPr lang="en-US" sz="1000" b="0" dirty="0">
                          <a:solidFill>
                            <a:schemeClr val="tx1"/>
                          </a:solidFill>
                          <a:latin typeface="+mn-lt"/>
                        </a:rPr>
                        <a:t>. P</a:t>
                      </a:r>
                      <a:r>
                        <a:rPr lang="en-GB" sz="1000" b="0" dirty="0">
                          <a:solidFill>
                            <a:schemeClr val="tx1"/>
                          </a:solidFill>
                        </a:rPr>
                        <a:t>atients aged &gt;21 years had obesity, diabetes, or both.</a:t>
                      </a:r>
                      <a:endParaRPr lang="en-GB" sz="1000" dirty="0">
                        <a:solidFill>
                          <a:schemeClr val="tx1"/>
                        </a:solidFill>
                      </a:endParaRP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00"/>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Results</a:t>
                      </a:r>
                      <a:r>
                        <a:rPr lang="en-US" sz="1000" dirty="0"/>
                        <a:t>:</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US"/>
                    </a:p>
                  </a:txBody>
                  <a:tcPr/>
                </a:tc>
                <a:extLst>
                  <a:ext uri="{0D108BD9-81ED-4DB2-BD59-A6C34878D82A}">
                    <a16:rowId xmlns:a16="http://schemas.microsoft.com/office/drawing/2014/main" val="10001"/>
                  </a:ext>
                </a:extLst>
              </a:tr>
              <a:tr h="1413163">
                <a:tc>
                  <a:txBody>
                    <a:bodyPr/>
                    <a:lstStyle/>
                    <a:p>
                      <a:pPr marL="171450" indent="-171450">
                        <a:buFont typeface="Arial" panose="020B0604020202020204" pitchFamily="34" charset="0"/>
                        <a:buChar char="•"/>
                      </a:pPr>
                      <a:r>
                        <a:rPr lang="en-GB" sz="1000" dirty="0">
                          <a:solidFill>
                            <a:schemeClr val="tx1"/>
                          </a:solidFill>
                        </a:rPr>
                        <a:t>Across the 33 trials, the average age of patients, and % female patients, were similar for semaglutide and tirzepatide; 53- 55 years, 49.5-52.4% respectively (see table)</a:t>
                      </a:r>
                    </a:p>
                    <a:p>
                      <a:pPr marL="171450" indent="-171450">
                        <a:buFont typeface="Arial" panose="020B0604020202020204" pitchFamily="34" charset="0"/>
                        <a:buChar char="•"/>
                      </a:pPr>
                      <a:endParaRPr lang="en-GB" sz="1000" dirty="0">
                        <a:solidFill>
                          <a:schemeClr val="tx1"/>
                        </a:solidFill>
                      </a:endParaRPr>
                    </a:p>
                    <a:p>
                      <a:pPr marL="171450" indent="-171450">
                        <a:buFont typeface="Arial" panose="020B0604020202020204" pitchFamily="34" charset="0"/>
                        <a:buChar char="•"/>
                      </a:pPr>
                      <a:r>
                        <a:rPr lang="en-GB" sz="1000" dirty="0">
                          <a:solidFill>
                            <a:schemeClr val="tx1"/>
                          </a:solidFill>
                        </a:rPr>
                        <a:t>Tirzepatide lowered body weight, A1c, and fasting glucose to a greater extent than semaglutide (see table). </a:t>
                      </a:r>
                    </a:p>
                    <a:p>
                      <a:pPr marL="171450" indent="-171450">
                        <a:buFont typeface="Arial" panose="020B0604020202020204" pitchFamily="34" charset="0"/>
                        <a:buChar char="•"/>
                      </a:pPr>
                      <a:endParaRPr lang="en-GB" sz="1000" dirty="0">
                        <a:solidFill>
                          <a:schemeClr val="tx1"/>
                        </a:solidFill>
                      </a:endParaRPr>
                    </a:p>
                    <a:p>
                      <a:pPr marL="171450" indent="-171450">
                        <a:buFont typeface="Arial" panose="020B0604020202020204" pitchFamily="34" charset="0"/>
                        <a:buChar char="•"/>
                      </a:pPr>
                      <a:r>
                        <a:rPr lang="en-GB" sz="1000" dirty="0">
                          <a:solidFill>
                            <a:schemeClr val="tx1"/>
                          </a:solidFill>
                        </a:rPr>
                        <a:t>AEs for nausea, vomiting, and constipation for both semaglutide and tirzepatide were comparable.</a:t>
                      </a:r>
                    </a:p>
                    <a:p>
                      <a:pPr marL="171450" indent="-171450">
                        <a:buFont typeface="Arial" panose="020B0604020202020204" pitchFamily="34" charset="0"/>
                        <a:buChar char="•"/>
                      </a:pPr>
                      <a:endParaRPr lang="en-GB" sz="1000" dirty="0">
                        <a:solidFill>
                          <a:schemeClr val="tx1"/>
                        </a:solidFill>
                      </a:endParaRPr>
                    </a:p>
                    <a:p>
                      <a:pPr marL="171450" indent="-171450">
                        <a:buFont typeface="Arial" panose="020B0604020202020204" pitchFamily="34" charset="0"/>
                        <a:buChar char="•"/>
                      </a:pPr>
                      <a:r>
                        <a:rPr lang="en-GB" sz="1000" dirty="0">
                          <a:solidFill>
                            <a:schemeClr val="tx1"/>
                          </a:solidFill>
                        </a:rPr>
                        <a:t>Longer trial duration was associated with greater reduction in body weight for both semaglutide (r=-0.69; P&lt;0.001) and tirzepatide (r=-0.75; P&lt;0.001).</a:t>
                      </a:r>
                    </a:p>
                    <a:p>
                      <a:pPr marL="171450" indent="-171450">
                        <a:buFont typeface="Arial" panose="020B0604020202020204" pitchFamily="34" charset="0"/>
                        <a:buChar char="•"/>
                      </a:pPr>
                      <a:endParaRPr lang="en-GB" sz="1000" dirty="0">
                        <a:solidFill>
                          <a:srgbClr val="FF0000"/>
                        </a:solidFill>
                      </a:endParaRPr>
                    </a:p>
                    <a:p>
                      <a:pPr marL="171450" indent="-171450">
                        <a:buFont typeface="Arial" panose="020B0604020202020204" pitchFamily="34" charset="0"/>
                        <a:buChar char="•"/>
                      </a:pPr>
                      <a:endParaRPr lang="en-GB" sz="1000" dirty="0">
                        <a:solidFill>
                          <a:srgbClr val="FF0000"/>
                        </a:solidFill>
                      </a:endParaRPr>
                    </a:p>
                    <a:p>
                      <a:pPr marL="171450" indent="-171450">
                        <a:buFont typeface="Arial" panose="020B0604020202020204" pitchFamily="34" charset="0"/>
                        <a:buChar char="•"/>
                      </a:pPr>
                      <a:endParaRPr lang="en-GB" sz="1000" dirty="0">
                        <a:solidFill>
                          <a:srgbClr val="FF0000"/>
                        </a:solidFill>
                      </a:endParaRPr>
                    </a:p>
                    <a:p>
                      <a:pPr marL="171450" indent="-171450">
                        <a:buFont typeface="Arial" panose="020B0604020202020204" pitchFamily="34" charset="0"/>
                        <a:buChar char="•"/>
                      </a:pPr>
                      <a:endParaRPr lang="en-GB" sz="1000" dirty="0">
                        <a:solidFill>
                          <a:srgbClr val="FF0000"/>
                        </a:solidFill>
                      </a:endParaRPr>
                    </a:p>
                    <a:p>
                      <a:pPr marL="171450" indent="-171450">
                        <a:buFont typeface="Arial" panose="020B0604020202020204" pitchFamily="34" charset="0"/>
                        <a:buChar char="•"/>
                      </a:pPr>
                      <a:endParaRPr lang="en-GB" sz="1000" dirty="0">
                        <a:solidFill>
                          <a:srgbClr val="FF0000"/>
                        </a:solidFill>
                      </a:endParaRPr>
                    </a:p>
                    <a:p>
                      <a:pPr marL="171450" indent="-171450">
                        <a:buFont typeface="Arial" panose="020B0604020202020204" pitchFamily="34" charset="0"/>
                        <a:buChar char="•"/>
                      </a:pPr>
                      <a:endParaRPr lang="en-GB" sz="1000" dirty="0">
                        <a:solidFill>
                          <a:srgbClr val="FF0000"/>
                        </a:solidFill>
                      </a:endParaRPr>
                    </a:p>
                    <a:p>
                      <a:pPr marL="171450" indent="-171450">
                        <a:buFont typeface="Arial" panose="020B0604020202020204" pitchFamily="34" charset="0"/>
                        <a:buChar char="•"/>
                      </a:pPr>
                      <a:endParaRPr lang="en-GB" sz="1000" dirty="0">
                        <a:solidFill>
                          <a:srgbClr val="FF0000"/>
                        </a:solidFill>
                      </a:endParaRPr>
                    </a:p>
                    <a:p>
                      <a:pPr marL="171450" indent="-171450">
                        <a:buFont typeface="Arial" panose="020B0604020202020204" pitchFamily="34" charset="0"/>
                        <a:buChar char="•"/>
                      </a:pPr>
                      <a:endParaRPr lang="en-GB" sz="1000" dirty="0">
                        <a:solidFill>
                          <a:srgbClr val="FF0000"/>
                        </a:solidFill>
                      </a:endParaRPr>
                    </a:p>
                    <a:p>
                      <a:pPr marL="171450" indent="-171450">
                        <a:buFont typeface="Arial" panose="020B0604020202020204" pitchFamily="34" charset="0"/>
                        <a:buChar char="•"/>
                      </a:pPr>
                      <a:endParaRPr lang="en-GB" sz="1000" dirty="0">
                        <a:solidFill>
                          <a:srgbClr val="FF0000"/>
                        </a:solidFill>
                      </a:endParaRPr>
                    </a:p>
                    <a:p>
                      <a:pPr marL="171450" indent="-171450">
                        <a:buFont typeface="Arial" panose="020B0604020202020204" pitchFamily="34" charset="0"/>
                        <a:buChar char="•"/>
                      </a:pPr>
                      <a:endParaRPr lang="en-GB" sz="1000" dirty="0">
                        <a:solidFill>
                          <a:srgbClr val="FF0000"/>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1000" dirty="0"/>
                    </a:p>
                  </a:txBody>
                  <a:tcPr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92350044"/>
                  </a:ext>
                </a:extLst>
              </a:tr>
            </a:tbl>
          </a:graphicData>
        </a:graphic>
      </p:graphicFrame>
      <p:sp>
        <p:nvSpPr>
          <p:cNvPr id="3" name="Title 2"/>
          <p:cNvSpPr>
            <a:spLocks noGrp="1"/>
          </p:cNvSpPr>
          <p:nvPr>
            <p:ph type="ctrTitle"/>
          </p:nvPr>
        </p:nvSpPr>
        <p:spPr/>
        <p:txBody>
          <a:bodyPr/>
          <a:lstStyle/>
          <a:p>
            <a:r>
              <a:rPr lang="en-US" dirty="0"/>
              <a:t>GLP-1 vs. GLP-1/GIP: </a:t>
            </a:r>
            <a:r>
              <a:rPr lang="en-GB" dirty="0"/>
              <a:t>Tirzepatide better at reducing weight, fasting glucose, and A1c vs. semaglutide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01253916"/>
              </p:ext>
            </p:extLst>
          </p:nvPr>
        </p:nvGraphicFramePr>
        <p:xfrm>
          <a:off x="384048" y="914400"/>
          <a:ext cx="2194560" cy="464820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2940743716"/>
                    </a:ext>
                  </a:extLst>
                </a:gridCol>
              </a:tblGrid>
              <a:tr h="242614">
                <a:tc>
                  <a:txBody>
                    <a:bodyPr/>
                    <a:lstStyle/>
                    <a:p>
                      <a:r>
                        <a:rPr lang="en-US" sz="1000" b="1" dirty="0">
                          <a:solidFill>
                            <a:schemeClr val="tx1"/>
                          </a:solidFill>
                        </a:rPr>
                        <a:t>Product (MOA)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88286691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Ozempic; semaglutide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(GLP-1 agonist)</a:t>
                      </a:r>
                    </a:p>
                    <a:p>
                      <a:r>
                        <a:rPr lang="en-US" sz="1000" b="1" dirty="0">
                          <a:solidFill>
                            <a:schemeClr val="tx1"/>
                          </a:solidFill>
                        </a:rPr>
                        <a:t>Mounjaro; tirzepatide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(Dual GLP-1/GIP agonist)</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en-US" sz="1000" b="1" dirty="0">
                          <a:latin typeface="+mn-lt"/>
                        </a:rPr>
                        <a:t>Company</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2"/>
                        </a:rPr>
                        <a:t>Novo Nordisk</a:t>
                      </a:r>
                      <a:endParaRPr lang="en-US" sz="10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3"/>
                        </a:rPr>
                        <a:t>Lilly</a:t>
                      </a:r>
                      <a:endParaRPr lang="en-US" sz="1000"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4786">
                <a:tc>
                  <a:txBody>
                    <a:bodyPr/>
                    <a:lstStyle/>
                    <a:p>
                      <a:r>
                        <a:rPr lang="en-US" sz="1000" b="1" dirty="0">
                          <a:latin typeface="+mn-lt"/>
                        </a:rPr>
                        <a:t>Source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407347513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33 Randomized Phase III trials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7515929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Indication(s)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24271795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T2D, OBE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61053568"/>
                  </a:ext>
                </a:extLst>
              </a:tr>
              <a:tr h="0">
                <a:tc>
                  <a:txBody>
                    <a:bodyPr/>
                    <a:lstStyle/>
                    <a:p>
                      <a:r>
                        <a:rPr lang="en-US" sz="1000" b="1" dirty="0">
                          <a:latin typeface="+mn-lt"/>
                        </a:rPr>
                        <a:t>Abstract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7586671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4"/>
                        </a:rPr>
                        <a:t>2081-LB</a:t>
                      </a:r>
                      <a:endParaRPr lang="en-US" sz="1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32568609"/>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t>CVrg Implications</a:t>
                      </a:r>
                      <a:r>
                        <a:rPr lang="en-US" sz="1100" b="0" dirty="0"/>
                        <a:t>: Across 33 randomized Phase III trials, </a:t>
                      </a:r>
                      <a:r>
                        <a:rPr lang="en-GB" sz="1100" dirty="0">
                          <a:solidFill>
                            <a:schemeClr val="tx1"/>
                          </a:solidFill>
                        </a:rPr>
                        <a:t>tirzepatide was better than semaglutide at reducing weight, fasting glucose, and A1c. Dual agonism at GIP and GLP-1 is likely responsible for the small advantage of tirzepatide in both obesity and T2D outcomes.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3592350044"/>
                  </a:ext>
                </a:extLst>
              </a:tr>
            </a:tbl>
          </a:graphicData>
        </a:graphic>
      </p:graphicFrame>
      <p:graphicFrame>
        <p:nvGraphicFramePr>
          <p:cNvPr id="5" name="Table 4">
            <a:extLst>
              <a:ext uri="{FF2B5EF4-FFF2-40B4-BE49-F238E27FC236}">
                <a16:creationId xmlns:a16="http://schemas.microsoft.com/office/drawing/2014/main" id="{5739BB21-0285-3ED8-41DA-CAF5071EDB0B}"/>
              </a:ext>
            </a:extLst>
          </p:cNvPr>
          <p:cNvGraphicFramePr>
            <a:graphicFrameLocks noGrp="1"/>
          </p:cNvGraphicFramePr>
          <p:nvPr>
            <p:extLst>
              <p:ext uri="{D42A27DB-BD31-4B8C-83A1-F6EECF244321}">
                <p14:modId xmlns:p14="http://schemas.microsoft.com/office/powerpoint/2010/main" val="1995034965"/>
              </p:ext>
            </p:extLst>
          </p:nvPr>
        </p:nvGraphicFramePr>
        <p:xfrm>
          <a:off x="7553802" y="2056089"/>
          <a:ext cx="4117672" cy="3523488"/>
        </p:xfrm>
        <a:graphic>
          <a:graphicData uri="http://schemas.openxmlformats.org/drawingml/2006/table">
            <a:tbl>
              <a:tblPr firstRow="1" bandRow="1">
                <a:tableStyleId>{C083E6E3-FA7D-4D7B-A595-EF9225AFEA82}</a:tableStyleId>
              </a:tblPr>
              <a:tblGrid>
                <a:gridCol w="1623313">
                  <a:extLst>
                    <a:ext uri="{9D8B030D-6E8A-4147-A177-3AD203B41FA5}">
                      <a16:colId xmlns:a16="http://schemas.microsoft.com/office/drawing/2014/main" val="20000"/>
                    </a:ext>
                  </a:extLst>
                </a:gridCol>
                <a:gridCol w="950232">
                  <a:extLst>
                    <a:ext uri="{9D8B030D-6E8A-4147-A177-3AD203B41FA5}">
                      <a16:colId xmlns:a16="http://schemas.microsoft.com/office/drawing/2014/main" val="20001"/>
                    </a:ext>
                  </a:extLst>
                </a:gridCol>
                <a:gridCol w="831453">
                  <a:extLst>
                    <a:ext uri="{9D8B030D-6E8A-4147-A177-3AD203B41FA5}">
                      <a16:colId xmlns:a16="http://schemas.microsoft.com/office/drawing/2014/main" val="20002"/>
                    </a:ext>
                  </a:extLst>
                </a:gridCol>
                <a:gridCol w="712674">
                  <a:extLst>
                    <a:ext uri="{9D8B030D-6E8A-4147-A177-3AD203B41FA5}">
                      <a16:colId xmlns:a16="http://schemas.microsoft.com/office/drawing/2014/main" val="20003"/>
                    </a:ext>
                  </a:extLst>
                </a:gridCol>
              </a:tblGrid>
              <a:tr h="0">
                <a:tc>
                  <a:txBody>
                    <a:bodyPr/>
                    <a:lstStyle/>
                    <a:p>
                      <a:endParaRPr lang="en-US" sz="1000" dirty="0"/>
                    </a:p>
                  </a:txBody>
                  <a:tcPr marT="27432" marB="27432" anchor="ctr"/>
                </a:tc>
                <a:tc>
                  <a:txBody>
                    <a:bodyPr/>
                    <a:lstStyle/>
                    <a:p>
                      <a:pPr algn="ctr"/>
                      <a:r>
                        <a:rPr lang="en-US" sz="1000" dirty="0"/>
                        <a:t>semaglutide</a:t>
                      </a:r>
                    </a:p>
                  </a:txBody>
                  <a:tcPr marT="27432" marB="27432" anchor="ctr"/>
                </a:tc>
                <a:tc>
                  <a:txBody>
                    <a:bodyPr/>
                    <a:lstStyle/>
                    <a:p>
                      <a:pPr algn="ctr"/>
                      <a:r>
                        <a:rPr lang="en-US" sz="1000" dirty="0"/>
                        <a:t>tirzepatide</a:t>
                      </a:r>
                    </a:p>
                  </a:txBody>
                  <a:tcPr marT="27432" marB="27432" anchor="ctr"/>
                </a:tc>
                <a:tc>
                  <a:txBody>
                    <a:bodyPr/>
                    <a:lstStyle/>
                    <a:p>
                      <a:pPr algn="ctr"/>
                      <a:r>
                        <a:rPr lang="en-US" sz="1000" dirty="0"/>
                        <a:t>placebo</a:t>
                      </a:r>
                    </a:p>
                  </a:txBody>
                  <a:tcPr marT="27432" marB="27432" anchor="ctr"/>
                </a:tc>
                <a:extLst>
                  <a:ext uri="{0D108BD9-81ED-4DB2-BD59-A6C34878D82A}">
                    <a16:rowId xmlns:a16="http://schemas.microsoft.com/office/drawing/2014/main" val="10000"/>
                  </a:ext>
                </a:extLst>
              </a:tr>
              <a:tr h="0">
                <a:tc>
                  <a:txBody>
                    <a:bodyPr/>
                    <a:lstStyle/>
                    <a:p>
                      <a:r>
                        <a:rPr lang="en-US" sz="1000" dirty="0"/>
                        <a:t>N</a:t>
                      </a:r>
                    </a:p>
                  </a:txBody>
                  <a:tcPr marT="27432" marB="27432" anchor="ctr"/>
                </a:tc>
                <a:tc>
                  <a:txBody>
                    <a:bodyPr/>
                    <a:lstStyle/>
                    <a:p>
                      <a:pPr algn="ctr"/>
                      <a:r>
                        <a:rPr lang="en-US" sz="1000" dirty="0"/>
                        <a:t>341</a:t>
                      </a:r>
                    </a:p>
                  </a:txBody>
                  <a:tcPr marT="27432" marB="27432" anchor="ctr"/>
                </a:tc>
                <a:tc>
                  <a:txBody>
                    <a:bodyPr/>
                    <a:lstStyle/>
                    <a:p>
                      <a:pPr algn="ctr"/>
                      <a:r>
                        <a:rPr lang="en-US" sz="1000" dirty="0"/>
                        <a:t>292</a:t>
                      </a:r>
                    </a:p>
                  </a:txBody>
                  <a:tcPr marT="27432" marB="27432" anchor="ctr"/>
                </a:tc>
                <a:tc>
                  <a:txBody>
                    <a:bodyPr/>
                    <a:lstStyle/>
                    <a:p>
                      <a:pPr algn="ctr"/>
                      <a:r>
                        <a:rPr lang="en-US" sz="1000" dirty="0"/>
                        <a:t>228</a:t>
                      </a:r>
                    </a:p>
                  </a:txBody>
                  <a:tcPr marT="27432" marB="27432" anchor="ctr"/>
                </a:tc>
                <a:extLst>
                  <a:ext uri="{0D108BD9-81ED-4DB2-BD59-A6C34878D82A}">
                    <a16:rowId xmlns:a16="http://schemas.microsoft.com/office/drawing/2014/main" val="930170780"/>
                  </a:ext>
                </a:extLst>
              </a:tr>
              <a:tr h="0">
                <a:tc>
                  <a:txBody>
                    <a:bodyPr/>
                    <a:lstStyle/>
                    <a:p>
                      <a:r>
                        <a:rPr lang="en-US" sz="1000" b="1" dirty="0"/>
                        <a:t>Patients</a:t>
                      </a:r>
                    </a:p>
                  </a:txBody>
                  <a:tcPr marT="27432" marB="27432" anchor="ctr"/>
                </a:tc>
                <a:tc>
                  <a:txBody>
                    <a:bodyPr/>
                    <a:lstStyle/>
                    <a:p>
                      <a:pPr algn="ctr"/>
                      <a:endParaRPr lang="en-US" sz="1000" dirty="0"/>
                    </a:p>
                  </a:txBody>
                  <a:tcPr marT="27432" marB="27432" anchor="ctr"/>
                </a:tc>
                <a:tc>
                  <a:txBody>
                    <a:bodyPr/>
                    <a:lstStyle/>
                    <a:p>
                      <a:pPr algn="ctr"/>
                      <a:endParaRPr lang="en-US" sz="1000" dirty="0"/>
                    </a:p>
                  </a:txBody>
                  <a:tcPr marT="27432" marB="27432" anchor="ctr"/>
                </a:tc>
                <a:tc>
                  <a:txBody>
                    <a:bodyPr/>
                    <a:lstStyle/>
                    <a:p>
                      <a:pPr algn="ctr"/>
                      <a:endParaRPr lang="en-US" sz="1000" dirty="0"/>
                    </a:p>
                  </a:txBody>
                  <a:tcPr marT="27432" marB="27432" anchor="ctr"/>
                </a:tc>
                <a:extLst>
                  <a:ext uri="{0D108BD9-81ED-4DB2-BD59-A6C34878D82A}">
                    <a16:rowId xmlns:a16="http://schemas.microsoft.com/office/drawing/2014/main" val="2110121981"/>
                  </a:ext>
                </a:extLst>
              </a:tr>
              <a:tr h="0">
                <a:tc>
                  <a:txBody>
                    <a:bodyPr/>
                    <a:lstStyle/>
                    <a:p>
                      <a:r>
                        <a:rPr lang="en-US" sz="1000" dirty="0"/>
                        <a:t>   Age (years)</a:t>
                      </a:r>
                    </a:p>
                  </a:txBody>
                  <a:tcPr marT="27432" marB="27432" anchor="ctr"/>
                </a:tc>
                <a:tc>
                  <a:txBody>
                    <a:bodyPr/>
                    <a:lstStyle/>
                    <a:p>
                      <a:pPr algn="ctr"/>
                      <a:r>
                        <a:rPr lang="en-US" sz="1000" dirty="0"/>
                        <a:t>55.0</a:t>
                      </a:r>
                    </a:p>
                  </a:txBody>
                  <a:tcPr marT="27432" marB="27432" anchor="ctr"/>
                </a:tc>
                <a:tc>
                  <a:txBody>
                    <a:bodyPr/>
                    <a:lstStyle/>
                    <a:p>
                      <a:pPr algn="ctr"/>
                      <a:r>
                        <a:rPr lang="en-US" sz="1000" dirty="0"/>
                        <a:t>53.0</a:t>
                      </a:r>
                    </a:p>
                  </a:txBody>
                  <a:tcPr marT="27432" marB="27432" anchor="ctr"/>
                </a:tc>
                <a:tc>
                  <a:txBody>
                    <a:bodyPr/>
                    <a:lstStyle/>
                    <a:p>
                      <a:pPr algn="ctr"/>
                      <a:r>
                        <a:rPr lang="en-US" sz="1000" dirty="0"/>
                        <a:t>50.4</a:t>
                      </a:r>
                    </a:p>
                  </a:txBody>
                  <a:tcPr marT="27432" marB="27432" anchor="ctr"/>
                </a:tc>
                <a:extLst>
                  <a:ext uri="{0D108BD9-81ED-4DB2-BD59-A6C34878D82A}">
                    <a16:rowId xmlns:a16="http://schemas.microsoft.com/office/drawing/2014/main" val="3071462828"/>
                  </a:ext>
                </a:extLst>
              </a:tr>
              <a:tr h="0">
                <a:tc>
                  <a:txBody>
                    <a:bodyPr/>
                    <a:lstStyle/>
                    <a:p>
                      <a:r>
                        <a:rPr lang="en-US" sz="1000" dirty="0"/>
                        <a:t>   female (%pts)</a:t>
                      </a:r>
                    </a:p>
                  </a:txBody>
                  <a:tcPr marT="27432" marB="27432" anchor="ctr"/>
                </a:tc>
                <a:tc>
                  <a:txBody>
                    <a:bodyPr/>
                    <a:lstStyle/>
                    <a:p>
                      <a:pPr algn="ctr"/>
                      <a:r>
                        <a:rPr lang="en-US" sz="1000" dirty="0"/>
                        <a:t>49.5</a:t>
                      </a:r>
                    </a:p>
                  </a:txBody>
                  <a:tcPr marT="27432" marB="27432" anchor="ctr"/>
                </a:tc>
                <a:tc>
                  <a:txBody>
                    <a:bodyPr/>
                    <a:lstStyle/>
                    <a:p>
                      <a:pPr algn="ctr"/>
                      <a:r>
                        <a:rPr lang="en-US" sz="1000" dirty="0"/>
                        <a:t>52.4</a:t>
                      </a:r>
                    </a:p>
                  </a:txBody>
                  <a:tcPr marT="27432" marB="27432" anchor="ctr"/>
                </a:tc>
                <a:tc>
                  <a:txBody>
                    <a:bodyPr/>
                    <a:lstStyle/>
                    <a:p>
                      <a:pPr algn="ctr"/>
                      <a:r>
                        <a:rPr lang="en-US" sz="1000" dirty="0"/>
                        <a:t>59.7</a:t>
                      </a:r>
                    </a:p>
                  </a:txBody>
                  <a:tcPr marT="27432" marB="27432" anchor="ctr"/>
                </a:tc>
                <a:extLst>
                  <a:ext uri="{0D108BD9-81ED-4DB2-BD59-A6C34878D82A}">
                    <a16:rowId xmlns:a16="http://schemas.microsoft.com/office/drawing/2014/main" val="3467649406"/>
                  </a:ext>
                </a:extLst>
              </a:tr>
              <a:tr h="0">
                <a:tc>
                  <a:txBody>
                    <a:bodyPr/>
                    <a:lstStyle/>
                    <a:p>
                      <a:r>
                        <a:rPr lang="en-US" sz="1000" dirty="0"/>
                        <a:t>   White (%pts)</a:t>
                      </a:r>
                    </a:p>
                  </a:txBody>
                  <a:tcPr marT="27432" marB="27432" anchor="ctr"/>
                </a:tc>
                <a:tc>
                  <a:txBody>
                    <a:bodyPr/>
                    <a:lstStyle/>
                    <a:p>
                      <a:pPr algn="ctr"/>
                      <a:r>
                        <a:rPr lang="en-US" sz="1000" dirty="0"/>
                        <a:t>62.7</a:t>
                      </a:r>
                    </a:p>
                  </a:txBody>
                  <a:tcPr marT="27432" marB="27432" anchor="ctr"/>
                </a:tc>
                <a:tc>
                  <a:txBody>
                    <a:bodyPr/>
                    <a:lstStyle/>
                    <a:p>
                      <a:pPr algn="ctr"/>
                      <a:r>
                        <a:rPr lang="en-US" sz="1000" dirty="0"/>
                        <a:t>61.8</a:t>
                      </a:r>
                    </a:p>
                  </a:txBody>
                  <a:tcPr marT="27432" marB="27432" anchor="ctr"/>
                </a:tc>
                <a:tc>
                  <a:txBody>
                    <a:bodyPr/>
                    <a:lstStyle/>
                    <a:p>
                      <a:pPr algn="ctr"/>
                      <a:r>
                        <a:rPr lang="en-US" sz="1000" dirty="0"/>
                        <a:t>73.6</a:t>
                      </a:r>
                    </a:p>
                  </a:txBody>
                  <a:tcPr marT="27432" marB="27432" anchor="ctr"/>
                </a:tc>
                <a:extLst>
                  <a:ext uri="{0D108BD9-81ED-4DB2-BD59-A6C34878D82A}">
                    <a16:rowId xmlns:a16="http://schemas.microsoft.com/office/drawing/2014/main" val="10001"/>
                  </a:ext>
                </a:extLst>
              </a:tr>
              <a:tr h="0">
                <a:tc>
                  <a:txBody>
                    <a:bodyPr/>
                    <a:lstStyle/>
                    <a:p>
                      <a:r>
                        <a:rPr lang="en-US" sz="1000" dirty="0"/>
                        <a:t>   T2D duration (years)</a:t>
                      </a:r>
                    </a:p>
                  </a:txBody>
                  <a:tcPr marT="27432" marB="27432" anchor="ctr"/>
                </a:tc>
                <a:tc>
                  <a:txBody>
                    <a:bodyPr/>
                    <a:lstStyle/>
                    <a:p>
                      <a:pPr algn="ctr"/>
                      <a:r>
                        <a:rPr lang="en-US" sz="1000" dirty="0"/>
                        <a:t>8.5</a:t>
                      </a:r>
                    </a:p>
                  </a:txBody>
                  <a:tcPr marT="27432" marB="27432" anchor="ctr"/>
                </a:tc>
                <a:tc>
                  <a:txBody>
                    <a:bodyPr/>
                    <a:lstStyle/>
                    <a:p>
                      <a:pPr algn="ctr"/>
                      <a:r>
                        <a:rPr lang="en-US" sz="1000" dirty="0"/>
                        <a:t>9.3</a:t>
                      </a:r>
                    </a:p>
                  </a:txBody>
                  <a:tcPr marT="27432" marB="27432" anchor="ctr"/>
                </a:tc>
                <a:tc>
                  <a:txBody>
                    <a:bodyPr/>
                    <a:lstStyle/>
                    <a:p>
                      <a:pPr algn="ctr"/>
                      <a:r>
                        <a:rPr lang="en-US" sz="1000" dirty="0"/>
                        <a:t>7.7</a:t>
                      </a:r>
                    </a:p>
                  </a:txBody>
                  <a:tcPr marT="27432" marB="27432" anchor="ctr"/>
                </a:tc>
                <a:extLst>
                  <a:ext uri="{0D108BD9-81ED-4DB2-BD59-A6C34878D82A}">
                    <a16:rowId xmlns:a16="http://schemas.microsoft.com/office/drawing/2014/main" val="3586521328"/>
                  </a:ext>
                </a:extLst>
              </a:tr>
              <a:tr h="0">
                <a:tc>
                  <a:txBody>
                    <a:bodyPr/>
                    <a:lstStyle/>
                    <a:p>
                      <a:r>
                        <a:rPr lang="en-US" sz="1000" b="1" dirty="0"/>
                        <a:t>Trial duration (weeks)</a:t>
                      </a:r>
                    </a:p>
                  </a:txBody>
                  <a:tcPr marT="27432" marB="27432" anchor="ctr"/>
                </a:tc>
                <a:tc>
                  <a:txBody>
                    <a:bodyPr/>
                    <a:lstStyle/>
                    <a:p>
                      <a:pPr algn="ctr"/>
                      <a:r>
                        <a:rPr lang="en-US" sz="1000" dirty="0"/>
                        <a:t>47.5</a:t>
                      </a:r>
                    </a:p>
                  </a:txBody>
                  <a:tcPr marT="27432" marB="27432" anchor="ctr"/>
                </a:tc>
                <a:tc>
                  <a:txBody>
                    <a:bodyPr/>
                    <a:lstStyle/>
                    <a:p>
                      <a:pPr algn="ctr"/>
                      <a:r>
                        <a:rPr lang="en-US" sz="1000" dirty="0"/>
                        <a:t>51.1</a:t>
                      </a:r>
                    </a:p>
                  </a:txBody>
                  <a:tcPr marT="27432" marB="27432" anchor="ctr"/>
                </a:tc>
                <a:tc>
                  <a:txBody>
                    <a:bodyPr/>
                    <a:lstStyle/>
                    <a:p>
                      <a:pPr algn="ctr"/>
                      <a:r>
                        <a:rPr lang="en-US" sz="1000" dirty="0"/>
                        <a:t>57.1</a:t>
                      </a:r>
                    </a:p>
                  </a:txBody>
                  <a:tcPr marT="27432" marB="27432" anchor="ctr"/>
                </a:tc>
                <a:extLst>
                  <a:ext uri="{0D108BD9-81ED-4DB2-BD59-A6C34878D82A}">
                    <a16:rowId xmlns:a16="http://schemas.microsoft.com/office/drawing/2014/main" val="306066301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Efficacy</a:t>
                      </a:r>
                    </a:p>
                  </a:txBody>
                  <a:tcPr marT="27432" marB="27432" anchor="ctr"/>
                </a:tc>
                <a:tc>
                  <a:txBody>
                    <a:bodyPr/>
                    <a:lstStyle/>
                    <a:p>
                      <a:pPr algn="ctr"/>
                      <a:endParaRPr lang="en-US" sz="1000" dirty="0"/>
                    </a:p>
                  </a:txBody>
                  <a:tcPr marT="27432" marB="27432" anchor="ctr"/>
                </a:tc>
                <a:tc>
                  <a:txBody>
                    <a:bodyPr/>
                    <a:lstStyle/>
                    <a:p>
                      <a:pPr algn="ctr"/>
                      <a:endParaRPr lang="en-US" sz="1000" dirty="0"/>
                    </a:p>
                  </a:txBody>
                  <a:tcPr marT="27432" marB="27432" anchor="ctr"/>
                </a:tc>
                <a:tc>
                  <a:txBody>
                    <a:bodyPr/>
                    <a:lstStyle/>
                    <a:p>
                      <a:pPr algn="ctr"/>
                      <a:endParaRPr lang="en-US" sz="1000" dirty="0"/>
                    </a:p>
                  </a:txBody>
                  <a:tcPr marT="27432" marB="27432" anchor="ctr"/>
                </a:tc>
                <a:extLst>
                  <a:ext uri="{0D108BD9-81ED-4DB2-BD59-A6C34878D82A}">
                    <a16:rowId xmlns:a16="http://schemas.microsoft.com/office/drawing/2014/main" val="2007726420"/>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000" dirty="0"/>
                        <a:t>Δ</a:t>
                      </a:r>
                      <a:r>
                        <a:rPr lang="en-US" sz="1000" dirty="0"/>
                        <a:t>B</a:t>
                      </a:r>
                      <a:r>
                        <a:rPr lang="en-GB" sz="1000" dirty="0"/>
                        <a:t>ody weight (%)</a:t>
                      </a:r>
                      <a:endParaRPr lang="en-US" sz="1000" dirty="0"/>
                    </a:p>
                  </a:txBody>
                  <a:tcPr marT="27432" marB="27432" anchor="ctr"/>
                </a:tc>
                <a:tc>
                  <a:txBody>
                    <a:bodyPr/>
                    <a:lstStyle/>
                    <a:p>
                      <a:pPr algn="ctr"/>
                      <a:r>
                        <a:rPr lang="en-US" sz="1000" dirty="0"/>
                        <a:t>-6.7</a:t>
                      </a:r>
                    </a:p>
                  </a:txBody>
                  <a:tcPr marT="27432" marB="27432" anchor="ctr"/>
                </a:tc>
                <a:tc>
                  <a:txBody>
                    <a:bodyPr/>
                    <a:lstStyle/>
                    <a:p>
                      <a:pPr algn="ctr"/>
                      <a:r>
                        <a:rPr lang="en-US" sz="1000" dirty="0"/>
                        <a:t>-11.3</a:t>
                      </a:r>
                    </a:p>
                  </a:txBody>
                  <a:tcPr marT="27432" marB="27432" anchor="ctr"/>
                </a:tc>
                <a:tc>
                  <a:txBody>
                    <a:bodyPr/>
                    <a:lstStyle/>
                    <a:p>
                      <a:pPr algn="ctr"/>
                      <a:r>
                        <a:rPr lang="en-US" sz="1000" dirty="0"/>
                        <a:t>-1.0</a:t>
                      </a:r>
                    </a:p>
                  </a:txBody>
                  <a:tcPr marT="27432" marB="27432" anchor="ctr"/>
                </a:tc>
                <a:extLst>
                  <a:ext uri="{0D108BD9-81ED-4DB2-BD59-A6C34878D82A}">
                    <a16:rowId xmlns:a16="http://schemas.microsoft.com/office/drawing/2014/main" val="10002"/>
                  </a:ext>
                </a:extLst>
              </a:tr>
              <a:tr h="154352">
                <a:tc>
                  <a:txBody>
                    <a:bodyPr/>
                    <a:lstStyle/>
                    <a:p>
                      <a:r>
                        <a:rPr lang="el-GR" sz="1000" dirty="0"/>
                        <a:t>Δ</a:t>
                      </a:r>
                      <a:r>
                        <a:rPr lang="en-US" sz="1000" dirty="0"/>
                        <a:t>F</a:t>
                      </a:r>
                      <a:r>
                        <a:rPr lang="en-GB" sz="1000" dirty="0"/>
                        <a:t>asting glucose (mg/dL)</a:t>
                      </a:r>
                      <a:endParaRPr lang="en-US" sz="1000" dirty="0"/>
                    </a:p>
                  </a:txBody>
                  <a:tcPr marT="27432" marB="27432" anchor="ctr"/>
                </a:tc>
                <a:tc>
                  <a:txBody>
                    <a:bodyPr/>
                    <a:lstStyle/>
                    <a:p>
                      <a:pPr algn="ctr"/>
                      <a:r>
                        <a:rPr lang="en-US" sz="1000" dirty="0"/>
                        <a:t>-28.3</a:t>
                      </a:r>
                    </a:p>
                  </a:txBody>
                  <a:tcPr marT="27432" marB="27432" anchor="ctr"/>
                </a:tc>
                <a:tc>
                  <a:txBody>
                    <a:bodyPr/>
                    <a:lstStyle/>
                    <a:p>
                      <a:pPr algn="ctr"/>
                      <a:r>
                        <a:rPr lang="en-US" sz="1000" dirty="0"/>
                        <a:t>-44.3</a:t>
                      </a:r>
                    </a:p>
                  </a:txBody>
                  <a:tcPr marT="27432" marB="27432" anchor="ctr"/>
                </a:tc>
                <a:tc>
                  <a:txBody>
                    <a:bodyPr/>
                    <a:lstStyle/>
                    <a:p>
                      <a:pPr algn="ctr"/>
                      <a:r>
                        <a:rPr lang="en-US" sz="1000" dirty="0"/>
                        <a:t>-3.6</a:t>
                      </a:r>
                    </a:p>
                  </a:txBody>
                  <a:tcPr marT="27432" marB="27432" anchor="ctr"/>
                </a:tc>
                <a:extLst>
                  <a:ext uri="{0D108BD9-81ED-4DB2-BD59-A6C34878D82A}">
                    <a16:rowId xmlns:a16="http://schemas.microsoft.com/office/drawing/2014/main" val="10003"/>
                  </a:ext>
                </a:extLst>
              </a:tr>
              <a:tr h="154352">
                <a:tc>
                  <a:txBody>
                    <a:bodyPr/>
                    <a:lstStyle/>
                    <a:p>
                      <a:r>
                        <a:rPr lang="el-GR" sz="1000" dirty="0"/>
                        <a:t>Δ</a:t>
                      </a:r>
                      <a:r>
                        <a:rPr lang="en-GB" sz="1000" dirty="0"/>
                        <a:t>A1c (%)</a:t>
                      </a:r>
                      <a:endParaRPr lang="en-US" sz="1000" dirty="0"/>
                    </a:p>
                  </a:txBody>
                  <a:tcPr marT="27432" marB="27432" anchor="ctr"/>
                </a:tc>
                <a:tc>
                  <a:txBody>
                    <a:bodyPr/>
                    <a:lstStyle/>
                    <a:p>
                      <a:pPr algn="ctr"/>
                      <a:r>
                        <a:rPr lang="en-US" sz="1000" dirty="0"/>
                        <a:t>-1.4</a:t>
                      </a:r>
                    </a:p>
                  </a:txBody>
                  <a:tcPr marT="27432" marB="27432" anchor="ctr"/>
                </a:tc>
                <a:tc>
                  <a:txBody>
                    <a:bodyPr/>
                    <a:lstStyle/>
                    <a:p>
                      <a:pPr algn="ctr"/>
                      <a:r>
                        <a:rPr lang="en-US" sz="1000" dirty="0"/>
                        <a:t>-1.8</a:t>
                      </a:r>
                    </a:p>
                  </a:txBody>
                  <a:tcPr marT="27432" marB="27432" anchor="ctr"/>
                </a:tc>
                <a:tc>
                  <a:txBody>
                    <a:bodyPr/>
                    <a:lstStyle/>
                    <a:p>
                      <a:pPr algn="ctr"/>
                      <a:r>
                        <a:rPr lang="en-US" sz="1000" dirty="0"/>
                        <a:t>-0.2</a:t>
                      </a:r>
                    </a:p>
                  </a:txBody>
                  <a:tcPr marT="27432" marB="27432" anchor="ctr"/>
                </a:tc>
                <a:extLst>
                  <a:ext uri="{0D108BD9-81ED-4DB2-BD59-A6C34878D82A}">
                    <a16:rowId xmlns:a16="http://schemas.microsoft.com/office/drawing/2014/main" val="4169478416"/>
                  </a:ext>
                </a:extLst>
              </a:tr>
              <a:tr h="154352">
                <a:tc>
                  <a:txBody>
                    <a:bodyPr/>
                    <a:lstStyle/>
                    <a:p>
                      <a:r>
                        <a:rPr lang="en-US" sz="1000" b="1" dirty="0"/>
                        <a:t>AEs (%)</a:t>
                      </a:r>
                    </a:p>
                  </a:txBody>
                  <a:tcPr marT="27432" marB="27432" anchor="ctr"/>
                </a:tc>
                <a:tc>
                  <a:txBody>
                    <a:bodyPr/>
                    <a:lstStyle/>
                    <a:p>
                      <a:pPr algn="ctr"/>
                      <a:endParaRPr lang="en-US" sz="1000" dirty="0"/>
                    </a:p>
                  </a:txBody>
                  <a:tcPr marT="27432" marB="27432" anchor="ctr"/>
                </a:tc>
                <a:tc>
                  <a:txBody>
                    <a:bodyPr/>
                    <a:lstStyle/>
                    <a:p>
                      <a:pPr algn="ctr"/>
                      <a:endParaRPr lang="en-US" sz="1000" dirty="0"/>
                    </a:p>
                  </a:txBody>
                  <a:tcPr marT="27432" marB="27432" anchor="ctr"/>
                </a:tc>
                <a:tc>
                  <a:txBody>
                    <a:bodyPr/>
                    <a:lstStyle/>
                    <a:p>
                      <a:pPr algn="ctr"/>
                      <a:endParaRPr lang="en-US" sz="1000" dirty="0"/>
                    </a:p>
                  </a:txBody>
                  <a:tcPr marT="27432" marB="27432" anchor="ctr"/>
                </a:tc>
                <a:extLst>
                  <a:ext uri="{0D108BD9-81ED-4DB2-BD59-A6C34878D82A}">
                    <a16:rowId xmlns:a16="http://schemas.microsoft.com/office/drawing/2014/main" val="1120158303"/>
                  </a:ext>
                </a:extLst>
              </a:tr>
              <a:tr h="154352">
                <a:tc>
                  <a:txBody>
                    <a:bodyPr/>
                    <a:lstStyle/>
                    <a:p>
                      <a:r>
                        <a:rPr lang="en-US" sz="1000" dirty="0"/>
                        <a:t>   Nausea</a:t>
                      </a:r>
                    </a:p>
                  </a:txBody>
                  <a:tcPr marT="27432" marB="27432" anchor="ctr"/>
                </a:tc>
                <a:tc>
                  <a:txBody>
                    <a:bodyPr/>
                    <a:lstStyle/>
                    <a:p>
                      <a:pPr algn="ctr"/>
                      <a:r>
                        <a:rPr lang="en-US" sz="1000" dirty="0"/>
                        <a:t>14.1</a:t>
                      </a:r>
                    </a:p>
                  </a:txBody>
                  <a:tcPr marT="27432" marB="27432" anchor="ctr"/>
                </a:tc>
                <a:tc>
                  <a:txBody>
                    <a:bodyPr/>
                    <a:lstStyle/>
                    <a:p>
                      <a:pPr algn="ctr"/>
                      <a:r>
                        <a:rPr lang="en-US" sz="1000" dirty="0"/>
                        <a:t>8.0</a:t>
                      </a:r>
                    </a:p>
                  </a:txBody>
                  <a:tcPr marT="27432" marB="27432" anchor="ctr"/>
                </a:tc>
                <a:tc>
                  <a:txBody>
                    <a:bodyPr/>
                    <a:lstStyle/>
                    <a:p>
                      <a:pPr algn="ctr"/>
                      <a:r>
                        <a:rPr lang="en-US" sz="1000" dirty="0"/>
                        <a:t>7.9</a:t>
                      </a:r>
                    </a:p>
                  </a:txBody>
                  <a:tcPr marT="27432" marB="27432" anchor="ctr"/>
                </a:tc>
                <a:extLst>
                  <a:ext uri="{0D108BD9-81ED-4DB2-BD59-A6C34878D82A}">
                    <a16:rowId xmlns:a16="http://schemas.microsoft.com/office/drawing/2014/main" val="2262310347"/>
                  </a:ext>
                </a:extLst>
              </a:tr>
              <a:tr h="154352">
                <a:tc>
                  <a:txBody>
                    <a:bodyPr/>
                    <a:lstStyle/>
                    <a:p>
                      <a:r>
                        <a:rPr lang="en-US" sz="1000" dirty="0"/>
                        <a:t>   Diarrhea</a:t>
                      </a:r>
                    </a:p>
                  </a:txBody>
                  <a:tcPr marT="27432" marB="27432" anchor="ctr"/>
                </a:tc>
                <a:tc>
                  <a:txBody>
                    <a:bodyPr/>
                    <a:lstStyle/>
                    <a:p>
                      <a:pPr algn="ctr"/>
                      <a:r>
                        <a:rPr lang="en-US" sz="1000" dirty="0"/>
                        <a:t>8.2</a:t>
                      </a:r>
                    </a:p>
                  </a:txBody>
                  <a:tcPr marT="27432" marB="27432" anchor="ctr"/>
                </a:tc>
                <a:tc>
                  <a:txBody>
                    <a:bodyPr/>
                    <a:lstStyle/>
                    <a:p>
                      <a:pPr algn="ctr"/>
                      <a:r>
                        <a:rPr lang="en-US" sz="1000" dirty="0"/>
                        <a:t>10.8</a:t>
                      </a:r>
                    </a:p>
                  </a:txBody>
                  <a:tcPr marT="27432" marB="27432" anchor="ctr"/>
                </a:tc>
                <a:tc>
                  <a:txBody>
                    <a:bodyPr/>
                    <a:lstStyle/>
                    <a:p>
                      <a:pPr algn="ctr"/>
                      <a:r>
                        <a:rPr lang="en-US" sz="1000" dirty="0"/>
                        <a:t>7.8</a:t>
                      </a:r>
                    </a:p>
                  </a:txBody>
                  <a:tcPr marT="27432" marB="27432" anchor="ctr"/>
                </a:tc>
                <a:extLst>
                  <a:ext uri="{0D108BD9-81ED-4DB2-BD59-A6C34878D82A}">
                    <a16:rowId xmlns:a16="http://schemas.microsoft.com/office/drawing/2014/main" val="1117586447"/>
                  </a:ext>
                </a:extLst>
              </a:tr>
              <a:tr h="154352">
                <a:tc>
                  <a:txBody>
                    <a:bodyPr/>
                    <a:lstStyle/>
                    <a:p>
                      <a:r>
                        <a:rPr lang="en-US" sz="1000" dirty="0"/>
                        <a:t>   Vomiting</a:t>
                      </a:r>
                    </a:p>
                  </a:txBody>
                  <a:tcPr marT="27432" marB="27432" anchor="ctr"/>
                </a:tc>
                <a:tc>
                  <a:txBody>
                    <a:bodyPr/>
                    <a:lstStyle/>
                    <a:p>
                      <a:pPr algn="ctr"/>
                      <a:r>
                        <a:rPr lang="en-US" sz="1000" dirty="0"/>
                        <a:t>7.5</a:t>
                      </a:r>
                    </a:p>
                  </a:txBody>
                  <a:tcPr marT="27432" marB="27432" anchor="ctr"/>
                </a:tc>
                <a:tc>
                  <a:txBody>
                    <a:bodyPr/>
                    <a:lstStyle/>
                    <a:p>
                      <a:pPr algn="ctr"/>
                      <a:r>
                        <a:rPr lang="en-US" sz="1000" dirty="0"/>
                        <a:t>4.2</a:t>
                      </a:r>
                    </a:p>
                  </a:txBody>
                  <a:tcPr marT="27432" marB="27432" anchor="ctr"/>
                </a:tc>
                <a:tc>
                  <a:txBody>
                    <a:bodyPr/>
                    <a:lstStyle/>
                    <a:p>
                      <a:pPr algn="ctr"/>
                      <a:r>
                        <a:rPr lang="en-US" sz="1000" dirty="0"/>
                        <a:t>2.9</a:t>
                      </a:r>
                    </a:p>
                  </a:txBody>
                  <a:tcPr marT="27432" marB="27432" anchor="ctr"/>
                </a:tc>
                <a:extLst>
                  <a:ext uri="{0D108BD9-81ED-4DB2-BD59-A6C34878D82A}">
                    <a16:rowId xmlns:a16="http://schemas.microsoft.com/office/drawing/2014/main" val="398358180"/>
                  </a:ext>
                </a:extLst>
              </a:tr>
              <a:tr h="154352">
                <a:tc>
                  <a:txBody>
                    <a:bodyPr/>
                    <a:lstStyle/>
                    <a:p>
                      <a:r>
                        <a:rPr lang="en-US" sz="1000" dirty="0"/>
                        <a:t>   Constipation</a:t>
                      </a:r>
                    </a:p>
                  </a:txBody>
                  <a:tcPr marT="27432" marB="27432" anchor="ctr"/>
                </a:tc>
                <a:tc>
                  <a:txBody>
                    <a:bodyPr/>
                    <a:lstStyle/>
                    <a:p>
                      <a:pPr algn="ctr"/>
                      <a:r>
                        <a:rPr lang="en-US" sz="1000" dirty="0"/>
                        <a:t>11.3</a:t>
                      </a:r>
                    </a:p>
                  </a:txBody>
                  <a:tcPr marT="27432" marB="27432" anchor="ctr"/>
                </a:tc>
                <a:tc>
                  <a:txBody>
                    <a:bodyPr/>
                    <a:lstStyle/>
                    <a:p>
                      <a:pPr algn="ctr"/>
                      <a:r>
                        <a:rPr lang="en-US" sz="1000" dirty="0"/>
                        <a:t>5.3</a:t>
                      </a:r>
                    </a:p>
                  </a:txBody>
                  <a:tcPr marT="27432" marB="27432" anchor="ctr"/>
                </a:tc>
                <a:tc>
                  <a:txBody>
                    <a:bodyPr/>
                    <a:lstStyle/>
                    <a:p>
                      <a:pPr algn="ctr"/>
                      <a:r>
                        <a:rPr lang="en-US" sz="1000" dirty="0"/>
                        <a:t>8.3</a:t>
                      </a:r>
                    </a:p>
                  </a:txBody>
                  <a:tcPr marT="27432" marB="27432" anchor="ctr"/>
                </a:tc>
                <a:extLst>
                  <a:ext uri="{0D108BD9-81ED-4DB2-BD59-A6C34878D82A}">
                    <a16:rowId xmlns:a16="http://schemas.microsoft.com/office/drawing/2014/main" val="236064876"/>
                  </a:ext>
                </a:extLst>
              </a:tr>
            </a:tbl>
          </a:graphicData>
        </a:graphic>
      </p:graphicFrame>
    </p:spTree>
    <p:extLst>
      <p:ext uri="{BB962C8B-B14F-4D97-AF65-F5344CB8AC3E}">
        <p14:creationId xmlns:p14="http://schemas.microsoft.com/office/powerpoint/2010/main" val="22253693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72D6AD16-175D-489F-BE05-D09863BF96F2}"/>
              </a:ext>
            </a:extLst>
          </p:cNvPr>
          <p:cNvGraphicFramePr>
            <a:graphicFrameLocks noGrp="1"/>
          </p:cNvGraphicFramePr>
          <p:nvPr/>
        </p:nvGraphicFramePr>
        <p:xfrm>
          <a:off x="2663687" y="914400"/>
          <a:ext cx="9147313" cy="5379720"/>
        </p:xfrm>
        <a:graphic>
          <a:graphicData uri="http://schemas.openxmlformats.org/drawingml/2006/table">
            <a:tbl>
              <a:tblPr firstRow="1" bandRow="1">
                <a:tableStyleId>{5C22544A-7EE6-4342-B048-85BDC9FD1C3A}</a:tableStyleId>
              </a:tblPr>
              <a:tblGrid>
                <a:gridCol w="4651513">
                  <a:extLst>
                    <a:ext uri="{9D8B030D-6E8A-4147-A177-3AD203B41FA5}">
                      <a16:colId xmlns:a16="http://schemas.microsoft.com/office/drawing/2014/main" val="20000"/>
                    </a:ext>
                  </a:extLst>
                </a:gridCol>
                <a:gridCol w="4495800">
                  <a:extLst>
                    <a:ext uri="{9D8B030D-6E8A-4147-A177-3AD203B41FA5}">
                      <a16:colId xmlns:a16="http://schemas.microsoft.com/office/drawing/2014/main" val="1229989169"/>
                    </a:ext>
                  </a:extLst>
                </a:gridCol>
              </a:tblGrid>
              <a:tr h="0">
                <a:tc gridSpan="2">
                  <a:txBody>
                    <a:bodyPr/>
                    <a:lstStyle/>
                    <a:p>
                      <a:r>
                        <a:rPr lang="en-GB" sz="900" b="0" i="1" dirty="0">
                          <a:solidFill>
                            <a:schemeClr val="tx1"/>
                          </a:solidFill>
                        </a:rPr>
                        <a:t>Persistence and adherence of once-weekly GLP-1 receptor agonists in patients with T2D and ASCVD in a real-world setting. T.Dunn.</a:t>
                      </a:r>
                    </a:p>
                    <a:p>
                      <a:endParaRPr lang="en-GB" sz="400" b="0" i="1" dirty="0">
                        <a:solidFill>
                          <a:schemeClr val="tx1"/>
                        </a:solidFill>
                      </a:endParaRPr>
                    </a:p>
                    <a:p>
                      <a:r>
                        <a:rPr lang="en-US" sz="1000" b="1" dirty="0">
                          <a:solidFill>
                            <a:schemeClr val="tx1"/>
                          </a:solidFill>
                        </a:rPr>
                        <a:t>Background</a:t>
                      </a:r>
                      <a:r>
                        <a:rPr lang="en-US" sz="1000" b="0" dirty="0">
                          <a:solidFill>
                            <a:schemeClr val="tx1"/>
                          </a:solidFill>
                        </a:rPr>
                        <a:t>:</a:t>
                      </a:r>
                      <a:r>
                        <a:rPr lang="en-US" sz="1000" b="0" dirty="0">
                          <a:solidFill>
                            <a:srgbClr val="FF0000"/>
                          </a:solidFill>
                        </a:rPr>
                        <a:t> </a:t>
                      </a:r>
                      <a:r>
                        <a:rPr lang="en-US" sz="1000" b="0" dirty="0">
                          <a:solidFill>
                            <a:schemeClr val="tx1"/>
                          </a:solidFill>
                        </a:rPr>
                        <a:t>Real-world persistence and adherence to once-weekly GLP-1 agonists in patients with T2D and ASCVD were determined using retrospective data from the Optum Research Database, a database of US healthcare claims. The analysis was sponsored by Novo Nordisk.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20000"/>
                        <a:lumOff val="80000"/>
                      </a:schemeClr>
                    </a:solidFill>
                  </a:tcPr>
                </a:tc>
                <a:tc hMerge="1">
                  <a:txBody>
                    <a:bodyPr/>
                    <a:lstStyle/>
                    <a:p>
                      <a:endParaRPr lang="en-US"/>
                    </a:p>
                  </a:txBody>
                  <a:tcPr/>
                </a:tc>
                <a:extLst>
                  <a:ext uri="{0D108BD9-81ED-4DB2-BD59-A6C34878D82A}">
                    <a16:rowId xmlns:a16="http://schemas.microsoft.com/office/drawing/2014/main" val="882866917"/>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mn-lt"/>
                        </a:rPr>
                        <a:t>Patients &amp; Treatment</a:t>
                      </a:r>
                      <a:r>
                        <a:rPr lang="en-US" sz="1000" dirty="0">
                          <a:latin typeface="+mn-lt"/>
                        </a:rPr>
                        <a:t>: 29,516 adults patients with T2D and ASCVD (mean age 67.7 years; 48.8% female; 22.3% private insurance coverage; 95.1% hypertension; 91.2% hyperlipidemia) with ≥1 new pharmacy claim for QW GLP-1 agonist between 1 January 2018 and 30 November 2022 with at least 3 months of follow-up and continuous enrollment in commercial or Medicare Advantage programs for ≥1 year.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mn-lt"/>
                        </a:rPr>
                        <a:t>Primary Endpoint</a:t>
                      </a:r>
                      <a:r>
                        <a:rPr lang="en-US" sz="1000" dirty="0">
                          <a:latin typeface="+mn-lt"/>
                        </a:rPr>
                        <a:t>: Persistence (defined as time from index through GLP-1 discontinuation ≥60 days) and adherence (defined as proportion of days covered [PDC] during follow up, with PDC ≥0.80 considered to be adherent) at 6, 12, and 18 months</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00"/>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Results</a:t>
                      </a:r>
                      <a:r>
                        <a:rPr lang="en-US" sz="1000" dirty="0"/>
                        <a:t>:</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US"/>
                    </a:p>
                  </a:txBody>
                  <a:tcPr/>
                </a:tc>
                <a:extLst>
                  <a:ext uri="{0D108BD9-81ED-4DB2-BD59-A6C34878D82A}">
                    <a16:rowId xmlns:a16="http://schemas.microsoft.com/office/drawing/2014/main" val="10001"/>
                  </a:ext>
                </a:extLst>
              </a:tr>
              <a:tr h="2743200">
                <a:tc>
                  <a:txBody>
                    <a:bodyPr/>
                    <a:lstStyle/>
                    <a:p>
                      <a:pPr marL="171450" indent="-171450">
                        <a:spcAft>
                          <a:spcPts val="300"/>
                        </a:spcAft>
                        <a:buFont typeface="Arial" panose="020B0604020202020204" pitchFamily="34" charset="0"/>
                        <a:buChar char="•"/>
                      </a:pPr>
                      <a:r>
                        <a:rPr lang="en-US" sz="1000" dirty="0"/>
                        <a:t>Patient persistence to QW GLP-1 decreased over time, with 80.2% persistence at 6 months vs. 54.3% at 18 months (see figure below); </a:t>
                      </a:r>
                      <a:br>
                        <a:rPr lang="en-US" sz="1000" dirty="0"/>
                      </a:br>
                      <a:r>
                        <a:rPr lang="en-US" sz="1000" dirty="0"/>
                        <a:t>overall, 63.9% of patients were persistent throughout the variable follow-up period (data not shown).</a:t>
                      </a:r>
                    </a:p>
                    <a:p>
                      <a:pPr marL="171450" indent="-171450">
                        <a:spcAft>
                          <a:spcPts val="300"/>
                        </a:spcAft>
                        <a:buFont typeface="Arial" panose="020B0604020202020204" pitchFamily="34" charset="0"/>
                        <a:buChar char="•"/>
                      </a:pPr>
                      <a:r>
                        <a:rPr lang="en-US" sz="1000" dirty="0"/>
                        <a:t>Mean persistence was 371 days for all patients, 418 days in persistent patients and 288 days in non-persistent patients.</a:t>
                      </a:r>
                    </a:p>
                    <a:p>
                      <a:pPr marL="171450" indent="-171450">
                        <a:spcAft>
                          <a:spcPts val="300"/>
                        </a:spcAft>
                        <a:buFont typeface="Arial" panose="020B0604020202020204" pitchFamily="34" charset="0"/>
                        <a:buChar char="•"/>
                      </a:pPr>
                      <a:r>
                        <a:rPr lang="en-US" sz="1000" dirty="0"/>
                        <a:t>Baseline characteristics were similar between persistent and non-persistent patients.</a:t>
                      </a:r>
                    </a:p>
                    <a:p>
                      <a:pPr marL="171450" indent="-171450">
                        <a:spcAft>
                          <a:spcPts val="300"/>
                        </a:spcAft>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US" sz="1000" dirty="0"/>
                        <a:t>Mean PDC at 6, 12, and 18 months were 0.72, 0.68, and 0.66, respectively, indicating that adherence changed minimally with increasing length of follow-up</a:t>
                      </a:r>
                    </a:p>
                    <a:p>
                      <a:pPr marL="171450"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US" sz="1000" dirty="0"/>
                        <a:t>Among those with ≥6 months of follow-up, persistent patients (0.91) had much higher PDC vs. non-persistent patients (0.47) </a:t>
                      </a:r>
                    </a:p>
                    <a:p>
                      <a:pPr marL="171450"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US" sz="1000" dirty="0"/>
                        <a:t>Among patients with ≥12 months of follow-up, 91.3% of persistent patients and 10.0% of non-persistent patients had PDC ≥0.80 (see figure below)</a:t>
                      </a:r>
                    </a:p>
                  </a:txBody>
                  <a:tcPr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92350044"/>
                  </a:ext>
                </a:extLst>
              </a:tr>
              <a:tr h="138485">
                <a:tc gridSpan="2">
                  <a:txBody>
                    <a:bodyPr/>
                    <a:lstStyle/>
                    <a:p>
                      <a:pPr marL="0" indent="0">
                        <a:buFont typeface="Arial" panose="020B0604020202020204" pitchFamily="34" charset="0"/>
                        <a:buNone/>
                      </a:pPr>
                      <a:endParaRPr lang="en-US" sz="1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sz="1100" dirty="0"/>
                    </a:p>
                  </a:txBody>
                  <a:tcPr>
                    <a:solidFill>
                      <a:schemeClr val="accent6">
                        <a:lumMod val="40000"/>
                        <a:lumOff val="60000"/>
                      </a:schemeClr>
                    </a:solidFill>
                  </a:tcPr>
                </a:tc>
                <a:extLst>
                  <a:ext uri="{0D108BD9-81ED-4DB2-BD59-A6C34878D82A}">
                    <a16:rowId xmlns:a16="http://schemas.microsoft.com/office/drawing/2014/main" val="1601392873"/>
                  </a:ext>
                </a:extLst>
              </a:tr>
              <a:tr h="0">
                <a:tc gridSpan="2">
                  <a:txBody>
                    <a:bodyPr/>
                    <a:lstStyle/>
                    <a:p>
                      <a:r>
                        <a:rPr lang="en-US" sz="1000" b="1" dirty="0"/>
                        <a:t>CVrg Implications</a:t>
                      </a:r>
                      <a:r>
                        <a:rPr lang="en-US" sz="1000" b="0" dirty="0"/>
                        <a:t>: Persistence to treatment with QW GLP-1 agonists was reduced to roughly half of patients by 18 months and reasons for discontinuation are unclear as they were not captured in the database. The poster also did not provide a breakdown of which specific GLP-1 agonists were used to determine whether choice of agonist may have impacted patient persistence. Identifying drivers of treatment discontinuation in this population of high-risk, secondary prevention patients will be important to maximize their risk reduction. </a:t>
                      </a:r>
                      <a:endParaRPr lang="en-US" sz="1000" b="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4EC"/>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3" name="Title 2"/>
          <p:cNvSpPr>
            <a:spLocks noGrp="1"/>
          </p:cNvSpPr>
          <p:nvPr>
            <p:ph type="ctrTitle"/>
          </p:nvPr>
        </p:nvSpPr>
        <p:spPr/>
        <p:txBody>
          <a:bodyPr/>
          <a:lstStyle/>
          <a:p>
            <a:r>
              <a:rPr lang="en-US" dirty="0"/>
              <a:t>GLP-1: 63% persistence, 49% adherence to QW agonists in real-world T2D/ASCVD patients in the US</a:t>
            </a:r>
            <a:endParaRPr lang="en-US" dirty="0">
              <a:solidFill>
                <a:srgbClr val="00B05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707926148"/>
              </p:ext>
            </p:extLst>
          </p:nvPr>
        </p:nvGraphicFramePr>
        <p:xfrm>
          <a:off x="384048" y="914400"/>
          <a:ext cx="2194560" cy="519684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2940743716"/>
                    </a:ext>
                  </a:extLst>
                </a:gridCol>
              </a:tblGrid>
              <a:tr h="242614">
                <a:tc>
                  <a:txBody>
                    <a:bodyPr/>
                    <a:lstStyle/>
                    <a:p>
                      <a:r>
                        <a:rPr lang="en-US" sz="1000" b="1" dirty="0">
                          <a:solidFill>
                            <a:schemeClr val="tx1"/>
                          </a:solidFill>
                        </a:rPr>
                        <a:t>Product (MOA)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88286691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Various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(GLP-1 agonists)</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en-US" sz="1000" b="1" dirty="0">
                          <a:solidFill>
                            <a:schemeClr val="tx1"/>
                          </a:solidFill>
                          <a:latin typeface="+mn-lt"/>
                        </a:rPr>
                        <a:t>Sponsor</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3"/>
                        </a:rPr>
                        <a:t>Novo Nordisk</a:t>
                      </a:r>
                      <a:endParaRPr lang="en-US" sz="1000"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4786">
                <a:tc>
                  <a:txBody>
                    <a:bodyPr/>
                    <a:lstStyle/>
                    <a:p>
                      <a:r>
                        <a:rPr lang="en-US" sz="1000" b="1" dirty="0">
                          <a:solidFill>
                            <a:schemeClr val="tx1"/>
                          </a:solidFill>
                          <a:latin typeface="+mn-lt"/>
                        </a:rPr>
                        <a:t>Source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407347513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chemeClr val="tx1"/>
                          </a:solidFill>
                        </a:rPr>
                        <a:t>Optum Research Database</a:t>
                      </a:r>
                      <a:endParaRPr lang="en-US" sz="1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7515929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Indication(s)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24271795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T2D, OBE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61053568"/>
                  </a:ext>
                </a:extLst>
              </a:tr>
              <a:tr h="0">
                <a:tc>
                  <a:txBody>
                    <a:bodyPr/>
                    <a:lstStyle/>
                    <a:p>
                      <a:r>
                        <a:rPr lang="en-US" sz="1000" b="1" dirty="0">
                          <a:latin typeface="+mn-lt"/>
                        </a:rPr>
                        <a:t>Abstract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7586671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4"/>
                        </a:rPr>
                        <a:t>740-P</a:t>
                      </a:r>
                      <a:endParaRPr lang="en-US" sz="1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32568609"/>
                  </a:ext>
                </a:extLst>
              </a:tr>
              <a:tr h="182880">
                <a:tc>
                  <a:txBody>
                    <a:bodyPr/>
                    <a:lstStyle/>
                    <a:p>
                      <a:r>
                        <a:rPr lang="en-US" sz="1100" b="1" dirty="0">
                          <a:solidFill>
                            <a:schemeClr val="tx1"/>
                          </a:solidFill>
                        </a:rPr>
                        <a:t>CVrg Brief</a:t>
                      </a:r>
                      <a:r>
                        <a:rPr lang="en-US" sz="1100" b="0" dirty="0">
                          <a:solidFill>
                            <a:schemeClr val="tx1"/>
                          </a:solidFill>
                        </a:rPr>
                        <a:t>:</a:t>
                      </a:r>
                      <a:r>
                        <a:rPr lang="en-US" sz="1100" b="1" dirty="0">
                          <a:solidFill>
                            <a:schemeClr val="tx1"/>
                          </a:solidFill>
                        </a:rPr>
                        <a:t> </a:t>
                      </a:r>
                      <a:r>
                        <a:rPr lang="en-US" sz="1100" b="0" dirty="0">
                          <a:solidFill>
                            <a:schemeClr val="tx1"/>
                          </a:solidFill>
                        </a:rPr>
                        <a:t>A retrospective, real-world analysis of a US claims database found that patients with T2D and ASCVD newly initiating QW GLP-1 agonist and followed for at least 3 months were persistent to treatment for an average of 371 days, with 63% of patients considered to be persistent at 12 months. Persistence decreased over time but adherence remained relatively consistent. Persistent patients were more likely to be adherent.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3592350044"/>
                  </a:ext>
                </a:extLst>
              </a:tr>
            </a:tbl>
          </a:graphicData>
        </a:graphic>
      </p:graphicFrame>
      <p:sp>
        <p:nvSpPr>
          <p:cNvPr id="10" name="TextBox 9">
            <a:extLst>
              <a:ext uri="{FF2B5EF4-FFF2-40B4-BE49-F238E27FC236}">
                <a16:creationId xmlns:a16="http://schemas.microsoft.com/office/drawing/2014/main" id="{F1DA8068-CC9B-7BDD-9AE4-8ED3EF424BE2}"/>
              </a:ext>
            </a:extLst>
          </p:cNvPr>
          <p:cNvSpPr txBox="1"/>
          <p:nvPr/>
        </p:nvSpPr>
        <p:spPr>
          <a:xfrm>
            <a:off x="3752388" y="3858890"/>
            <a:ext cx="1681871"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rial" panose="020B0604020202020204"/>
                <a:ea typeface="+mn-ea"/>
                <a:cs typeface="+mn-cs"/>
              </a:rPr>
              <a:t>% Persistent Pts over time</a:t>
            </a:r>
          </a:p>
        </p:txBody>
      </p:sp>
      <p:pic>
        <p:nvPicPr>
          <p:cNvPr id="13" name="Picture 12">
            <a:extLst>
              <a:ext uri="{FF2B5EF4-FFF2-40B4-BE49-F238E27FC236}">
                <a16:creationId xmlns:a16="http://schemas.microsoft.com/office/drawing/2014/main" id="{CC6ABEF7-C9B5-E1CA-A43D-3E866ECB5166}"/>
              </a:ext>
            </a:extLst>
          </p:cNvPr>
          <p:cNvPicPr>
            <a:picLocks noChangeAspect="1"/>
          </p:cNvPicPr>
          <p:nvPr/>
        </p:nvPicPr>
        <p:blipFill rotWithShape="1">
          <a:blip r:embed="rId5"/>
          <a:srcRect t="15339"/>
          <a:stretch/>
        </p:blipFill>
        <p:spPr>
          <a:xfrm>
            <a:off x="8042223" y="4184330"/>
            <a:ext cx="3171424" cy="1379953"/>
          </a:xfrm>
          <a:prstGeom prst="rect">
            <a:avLst/>
          </a:prstGeom>
        </p:spPr>
      </p:pic>
      <p:sp>
        <p:nvSpPr>
          <p:cNvPr id="11" name="TextBox 10">
            <a:extLst>
              <a:ext uri="{FF2B5EF4-FFF2-40B4-BE49-F238E27FC236}">
                <a16:creationId xmlns:a16="http://schemas.microsoft.com/office/drawing/2014/main" id="{A0C78607-79C9-385C-D3B4-939E75B5E899}"/>
              </a:ext>
            </a:extLst>
          </p:cNvPr>
          <p:cNvSpPr txBox="1"/>
          <p:nvPr/>
        </p:nvSpPr>
        <p:spPr>
          <a:xfrm>
            <a:off x="8330327" y="3860965"/>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rial" panose="020B0604020202020204"/>
                <a:ea typeface="+mn-ea"/>
                <a:cs typeface="+mn-cs"/>
              </a:rPr>
              <a:t>% Adherent Pts by Persistence</a:t>
            </a:r>
          </a:p>
        </p:txBody>
      </p:sp>
      <p:pic>
        <p:nvPicPr>
          <p:cNvPr id="12" name="Picture 11">
            <a:extLst>
              <a:ext uri="{FF2B5EF4-FFF2-40B4-BE49-F238E27FC236}">
                <a16:creationId xmlns:a16="http://schemas.microsoft.com/office/drawing/2014/main" id="{61A4EC64-8272-D613-5A5E-52C53ECFB152}"/>
              </a:ext>
            </a:extLst>
          </p:cNvPr>
          <p:cNvPicPr>
            <a:picLocks noChangeAspect="1"/>
          </p:cNvPicPr>
          <p:nvPr/>
        </p:nvPicPr>
        <p:blipFill rotWithShape="1">
          <a:blip r:embed="rId6"/>
          <a:srcRect t="17549"/>
          <a:stretch/>
        </p:blipFill>
        <p:spPr>
          <a:xfrm>
            <a:off x="3440243" y="4064297"/>
            <a:ext cx="3237343" cy="1552502"/>
          </a:xfrm>
          <a:prstGeom prst="rect">
            <a:avLst/>
          </a:prstGeom>
        </p:spPr>
      </p:pic>
    </p:spTree>
    <p:extLst>
      <p:ext uri="{BB962C8B-B14F-4D97-AF65-F5344CB8AC3E}">
        <p14:creationId xmlns:p14="http://schemas.microsoft.com/office/powerpoint/2010/main" val="4710857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72D6AD16-175D-489F-BE05-D09863BF96F2}"/>
              </a:ext>
            </a:extLst>
          </p:cNvPr>
          <p:cNvGraphicFramePr>
            <a:graphicFrameLocks noGrp="1"/>
          </p:cNvGraphicFramePr>
          <p:nvPr>
            <p:extLst>
              <p:ext uri="{D42A27DB-BD31-4B8C-83A1-F6EECF244321}">
                <p14:modId xmlns:p14="http://schemas.microsoft.com/office/powerpoint/2010/main" val="3101368149"/>
              </p:ext>
            </p:extLst>
          </p:nvPr>
        </p:nvGraphicFramePr>
        <p:xfrm>
          <a:off x="2663687" y="914400"/>
          <a:ext cx="9147313" cy="3409603"/>
        </p:xfrm>
        <a:graphic>
          <a:graphicData uri="http://schemas.openxmlformats.org/drawingml/2006/table">
            <a:tbl>
              <a:tblPr firstRow="1" bandRow="1">
                <a:tableStyleId>{5C22544A-7EE6-4342-B048-85BDC9FD1C3A}</a:tableStyleId>
              </a:tblPr>
              <a:tblGrid>
                <a:gridCol w="9147313">
                  <a:extLst>
                    <a:ext uri="{9D8B030D-6E8A-4147-A177-3AD203B41FA5}">
                      <a16:colId xmlns:a16="http://schemas.microsoft.com/office/drawing/2014/main" val="20000"/>
                    </a:ext>
                  </a:extLst>
                </a:gridCol>
              </a:tblGrid>
              <a:tr h="0">
                <a:tc>
                  <a:txBody>
                    <a:bodyPr/>
                    <a:lstStyle/>
                    <a:p>
                      <a:r>
                        <a:rPr lang="en-GB" sz="900" b="0" i="1" dirty="0">
                          <a:solidFill>
                            <a:schemeClr val="tx1"/>
                          </a:solidFill>
                        </a:rPr>
                        <a:t>Acute healthcare utilization, mortality, and CV events following GLP-1-RA initiation by patients with advanced CKD - A real-world comparative study. S.Zhang.</a:t>
                      </a:r>
                    </a:p>
                    <a:p>
                      <a:endParaRPr lang="en-GB" sz="400" b="0" i="1"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Background</a:t>
                      </a:r>
                      <a:r>
                        <a:rPr lang="en-US" sz="1000" b="0" dirty="0">
                          <a:solidFill>
                            <a:schemeClr val="tx1"/>
                          </a:solidFill>
                        </a:rPr>
                        <a:t>: </a:t>
                      </a:r>
                      <a:r>
                        <a:rPr lang="en-GB" sz="1000" b="0" dirty="0">
                          <a:solidFill>
                            <a:schemeClr val="tx1"/>
                          </a:solidFill>
                        </a:rPr>
                        <a:t>Treatment with GLP-1 agonists in patients with T2D and CKD may attenuate the progression of renal disease and cardiovascular events but their real-world impact on healthcare utilization and mortality in this population are not well-defined. Data from a retrospective study comparing outcomes following initiation of GLP-1 vs. DPP-4 inhibitors, as active comparators, in patients with diabetes and advanced CKD were presented in an ADA poster.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88286691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mn-lt"/>
                        </a:rPr>
                        <a:t>Patients &amp; Treatment</a:t>
                      </a:r>
                      <a:r>
                        <a:rPr lang="en-US" sz="1000" dirty="0">
                          <a:latin typeface="+mn-lt"/>
                        </a:rPr>
                        <a:t>: </a:t>
                      </a:r>
                      <a:r>
                        <a:rPr lang="en-GB" sz="1000" dirty="0">
                          <a:solidFill>
                            <a:schemeClr val="tx1"/>
                          </a:solidFill>
                        </a:rPr>
                        <a:t>Retrospective cohort study using data from Veterans Health Administration during fiscal years 2006 to 2021. Inclusion criteria included US veterans aged ≥35 years with advanced CKD who filled either GLP-1 or DPP-4 prescriptions. </a:t>
                      </a:r>
                      <a:r>
                        <a:rPr lang="en-US" sz="1000" dirty="0">
                          <a:solidFill>
                            <a:schemeClr val="tx1"/>
                          </a:solidFill>
                        </a:rPr>
                        <a:t>The eligible cohort included 26,997 GLP-1 users and 37,708 DPP-4 users.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a:solidFill>
                            <a:schemeClr val="tx1"/>
                          </a:solidFill>
                        </a:rPr>
                        <a:t>After propensity score matching 16,076 pairs were identified (mean baseline age 72 years, 95% male; 70% White; 22% Black; A1c 8%; BMI 33.5kg/m</a:t>
                      </a:r>
                      <a:r>
                        <a:rPr lang="en-GB" sz="1000" baseline="30000" dirty="0">
                          <a:solidFill>
                            <a:schemeClr val="tx1"/>
                          </a:solidFill>
                        </a:rPr>
                        <a:t>2</a:t>
                      </a:r>
                      <a:r>
                        <a:rPr lang="en-GB" sz="1000" dirty="0">
                          <a:solidFill>
                            <a:schemeClr val="tx1"/>
                          </a:solidFill>
                        </a:rPr>
                        <a:t>; eGFR 48.5mL/min/1,78m</a:t>
                      </a:r>
                      <a:r>
                        <a:rPr lang="en-GB" sz="1000" baseline="30000" dirty="0">
                          <a:solidFill>
                            <a:schemeClr val="tx1"/>
                          </a:solidFill>
                        </a:rPr>
                        <a:t>2</a:t>
                      </a:r>
                      <a:r>
                        <a:rPr lang="en-GB" sz="1000" dirty="0">
                          <a:solidFill>
                            <a:schemeClr val="tx1"/>
                          </a:solidFill>
                        </a:rPr>
                        <a:t>; total cholesterol 160mg/dL; SBP 137mmHg; DBP 75mmHg; 55% CAD; 34% CHF; and 99% Hypertensive).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a:solidFill>
                            <a:schemeClr val="tx1"/>
                          </a:solidFill>
                        </a:rPr>
                        <a:t>The </a:t>
                      </a:r>
                      <a:r>
                        <a:rPr lang="en-GB" sz="1000" b="1" dirty="0">
                          <a:solidFill>
                            <a:schemeClr val="tx1"/>
                          </a:solidFill>
                        </a:rPr>
                        <a:t>primary outcome </a:t>
                      </a:r>
                      <a:r>
                        <a:rPr lang="en-GB" sz="1000" dirty="0">
                          <a:solidFill>
                            <a:schemeClr val="tx1"/>
                          </a:solidFill>
                        </a:rPr>
                        <a:t>was acute healthcare utilization. Secondary outcomes were all-cause mortality and acute cardiovascular events (not including death).</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Results</a:t>
                      </a:r>
                      <a:r>
                        <a:rPr lang="en-US" sz="1000" dirty="0"/>
                        <a:t>:</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1413163">
                <a:tc>
                  <a:txBody>
                    <a:bodyPr/>
                    <a:lstStyle/>
                    <a:p>
                      <a:pPr marL="171450" indent="-171450">
                        <a:buFont typeface="Arial" panose="020B0604020202020204" pitchFamily="34" charset="0"/>
                        <a:buChar char="•"/>
                      </a:pPr>
                      <a:r>
                        <a:rPr lang="en-GB" sz="1000" dirty="0">
                          <a:solidFill>
                            <a:schemeClr val="tx1"/>
                          </a:solidFill>
                        </a:rPr>
                        <a:t>After 2.2 years mean follow-up duration, use of GLP-1 was associated with a 10% lower annual rate of acute healthcare utilization (coefficient of regression  β = -0.15, 95%CI: -0.25, -0.05, P=0.004) and lower all-cause mortality vs. the DPP-4 group (OR 0.84, 95%CI: 0.79, 0.89, P&lt;0.01) with time-to- death analysis showing a HR of 0.86 (95%CI: 0.82, 0.90, P &lt;0.001). </a:t>
                      </a:r>
                    </a:p>
                    <a:p>
                      <a:pPr marL="171450" indent="-171450">
                        <a:buFont typeface="Arial" panose="020B0604020202020204" pitchFamily="34" charset="0"/>
                        <a:buChar char="•"/>
                      </a:pPr>
                      <a:endParaRPr lang="en-GB" sz="1000" dirty="0">
                        <a:solidFill>
                          <a:schemeClr val="tx1"/>
                        </a:solidFill>
                      </a:endParaRPr>
                    </a:p>
                    <a:p>
                      <a:pPr marL="171450" indent="-171450">
                        <a:buFont typeface="Arial" panose="020B0604020202020204" pitchFamily="34" charset="0"/>
                        <a:buChar char="•"/>
                      </a:pPr>
                      <a:r>
                        <a:rPr lang="en-GB" sz="1000" dirty="0">
                          <a:solidFill>
                            <a:schemeClr val="tx1"/>
                          </a:solidFill>
                        </a:rPr>
                        <a:t>There was no significant difference in cardiovascular events between groups (OR 0.98, 95% CI 0.92 to 1.06, P=0.66). </a:t>
                      </a:r>
                    </a:p>
                    <a:p>
                      <a:pPr marL="171450" indent="-171450">
                        <a:buFont typeface="Arial" panose="020B0604020202020204" pitchFamily="34" charset="0"/>
                        <a:buChar char="•"/>
                      </a:pPr>
                      <a:endParaRPr lang="en-GB" sz="1000" dirty="0">
                        <a:solidFill>
                          <a:schemeClr val="tx1"/>
                        </a:solidFill>
                      </a:endParaRPr>
                    </a:p>
                    <a:p>
                      <a:pPr marL="171450" indent="-171450">
                        <a:buFont typeface="Arial" panose="020B0604020202020204" pitchFamily="34" charset="0"/>
                        <a:buChar char="•"/>
                      </a:pPr>
                      <a:r>
                        <a:rPr lang="en-GB" sz="1000" dirty="0">
                          <a:solidFill>
                            <a:schemeClr val="tx1"/>
                          </a:solidFill>
                        </a:rPr>
                        <a:t>Ad-hoc analysis of exploratory renal outcomes showed decreased incidence of progression to stage 5 CKD and doubling of creatinine with GLP-1 vs. DPP-4 (see table).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92350044"/>
                  </a:ext>
                </a:extLst>
              </a:tr>
            </a:tbl>
          </a:graphicData>
        </a:graphic>
      </p:graphicFrame>
      <p:sp>
        <p:nvSpPr>
          <p:cNvPr id="3" name="Title 2"/>
          <p:cNvSpPr>
            <a:spLocks noGrp="1"/>
          </p:cNvSpPr>
          <p:nvPr>
            <p:ph type="ctrTitle"/>
          </p:nvPr>
        </p:nvSpPr>
        <p:spPr/>
        <p:txBody>
          <a:bodyPr/>
          <a:lstStyle/>
          <a:p>
            <a:r>
              <a:rPr lang="en-US" dirty="0"/>
              <a:t>GLP-1: Retrospective analysis shows GLP-1RA ↓ healthcare utilization &amp; all-cause mortality in CKD pts</a:t>
            </a:r>
            <a:endParaRPr lang="en-US" dirty="0">
              <a:solidFill>
                <a:srgbClr val="00B05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806986115"/>
              </p:ext>
            </p:extLst>
          </p:nvPr>
        </p:nvGraphicFramePr>
        <p:xfrm>
          <a:off x="384048" y="914400"/>
          <a:ext cx="2194560" cy="536448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2940743716"/>
                    </a:ext>
                  </a:extLst>
                </a:gridCol>
              </a:tblGrid>
              <a:tr h="242614">
                <a:tc>
                  <a:txBody>
                    <a:bodyPr/>
                    <a:lstStyle/>
                    <a:p>
                      <a:r>
                        <a:rPr lang="en-US" sz="1000" b="1" dirty="0">
                          <a:solidFill>
                            <a:schemeClr val="tx1"/>
                          </a:solidFill>
                        </a:rPr>
                        <a:t>Product (MOA)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88286691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Various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(GLP-1 agonists)</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en-US" sz="1000" b="1" dirty="0">
                          <a:latin typeface="+mn-lt"/>
                        </a:rPr>
                        <a:t>Companies</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Various</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4786">
                <a:tc>
                  <a:txBody>
                    <a:bodyPr/>
                    <a:lstStyle/>
                    <a:p>
                      <a:r>
                        <a:rPr lang="en-US" sz="1000" b="1" dirty="0">
                          <a:latin typeface="+mn-lt"/>
                        </a:rPr>
                        <a:t>Source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407347513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a:solidFill>
                            <a:schemeClr val="tx1"/>
                          </a:solidFill>
                        </a:rPr>
                        <a:t>Veterans Health Administration </a:t>
                      </a:r>
                      <a:endParaRPr lang="en-US" sz="1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7515929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Indication(s)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24271795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T2D, OBE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61053568"/>
                  </a:ext>
                </a:extLst>
              </a:tr>
              <a:tr h="0">
                <a:tc>
                  <a:txBody>
                    <a:bodyPr/>
                    <a:lstStyle/>
                    <a:p>
                      <a:r>
                        <a:rPr lang="en-US" sz="1000" b="1" dirty="0">
                          <a:latin typeface="+mn-lt"/>
                        </a:rPr>
                        <a:t>Abstract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7586671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2"/>
                        </a:rPr>
                        <a:t>737-P</a:t>
                      </a:r>
                      <a:endParaRPr lang="en-US" sz="1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32568609"/>
                  </a:ext>
                </a:extLst>
              </a:tr>
              <a:tr h="182880">
                <a:tc>
                  <a:txBody>
                    <a:bodyPr/>
                    <a:lstStyle/>
                    <a:p>
                      <a:r>
                        <a:rPr lang="en-US" sz="1100" b="1" dirty="0">
                          <a:solidFill>
                            <a:schemeClr val="tx1"/>
                          </a:solidFill>
                        </a:rPr>
                        <a:t>CVrg Implications</a:t>
                      </a:r>
                      <a:r>
                        <a:rPr lang="en-US" sz="1100" b="0" dirty="0">
                          <a:solidFill>
                            <a:schemeClr val="tx1"/>
                          </a:solidFill>
                        </a:rPr>
                        <a:t>: This analysis of US Veterans data show that use of GLP-1s in patients with advanced CKD was associated with lower annual rate of acute healthcare utilization and decreased all-cause mortality vs. DPP-4 use. However, no significant differences in CV events were observed further highlighting the need for continued study into understanding the all-cause mortality benefits of GLP-1 that were also observed in the </a:t>
                      </a:r>
                      <a:r>
                        <a:rPr lang="en-US" sz="1100" dirty="0">
                          <a:solidFill>
                            <a:schemeClr val="tx1"/>
                          </a:solidFill>
                          <a:hlinkClick r:id="rId3" tooltip="Current version of study  on ClinicalTrials.gov"/>
                        </a:rPr>
                        <a:t>FLOW</a:t>
                      </a:r>
                      <a:r>
                        <a:rPr lang="en-US" sz="1100" dirty="0">
                          <a:solidFill>
                            <a:schemeClr val="tx1"/>
                          </a:solidFill>
                        </a:rPr>
                        <a:t> trial with </a:t>
                      </a:r>
                      <a:r>
                        <a:rPr lang="en-US" sz="1100" b="0" dirty="0">
                          <a:solidFill>
                            <a:schemeClr val="tx1"/>
                          </a:solidFill>
                        </a:rPr>
                        <a:t>semaglutide.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3592350044"/>
                  </a:ext>
                </a:extLst>
              </a:tr>
            </a:tbl>
          </a:graphicData>
        </a:graphic>
      </p:graphicFrame>
      <p:graphicFrame>
        <p:nvGraphicFramePr>
          <p:cNvPr id="5" name="Table 4">
            <a:extLst>
              <a:ext uri="{FF2B5EF4-FFF2-40B4-BE49-F238E27FC236}">
                <a16:creationId xmlns:a16="http://schemas.microsoft.com/office/drawing/2014/main" id="{5739BB21-0285-3ED8-41DA-CAF5071EDB0B}"/>
              </a:ext>
            </a:extLst>
          </p:cNvPr>
          <p:cNvGraphicFramePr>
            <a:graphicFrameLocks noGrp="1"/>
          </p:cNvGraphicFramePr>
          <p:nvPr>
            <p:extLst>
              <p:ext uri="{D42A27DB-BD31-4B8C-83A1-F6EECF244321}">
                <p14:modId xmlns:p14="http://schemas.microsoft.com/office/powerpoint/2010/main" val="3237236693"/>
              </p:ext>
            </p:extLst>
          </p:nvPr>
        </p:nvGraphicFramePr>
        <p:xfrm>
          <a:off x="4845124" y="4335566"/>
          <a:ext cx="4653860" cy="987552"/>
        </p:xfrm>
        <a:graphic>
          <a:graphicData uri="http://schemas.openxmlformats.org/drawingml/2006/table">
            <a:tbl>
              <a:tblPr firstRow="1" bandRow="1">
                <a:tableStyleId>{C083E6E3-FA7D-4D7B-A595-EF9225AFEA82}</a:tableStyleId>
              </a:tblPr>
              <a:tblGrid>
                <a:gridCol w="1621986">
                  <a:extLst>
                    <a:ext uri="{9D8B030D-6E8A-4147-A177-3AD203B41FA5}">
                      <a16:colId xmlns:a16="http://schemas.microsoft.com/office/drawing/2014/main" val="20000"/>
                    </a:ext>
                  </a:extLst>
                </a:gridCol>
                <a:gridCol w="767751">
                  <a:extLst>
                    <a:ext uri="{9D8B030D-6E8A-4147-A177-3AD203B41FA5}">
                      <a16:colId xmlns:a16="http://schemas.microsoft.com/office/drawing/2014/main" val="20001"/>
                    </a:ext>
                  </a:extLst>
                </a:gridCol>
                <a:gridCol w="577970">
                  <a:extLst>
                    <a:ext uri="{9D8B030D-6E8A-4147-A177-3AD203B41FA5}">
                      <a16:colId xmlns:a16="http://schemas.microsoft.com/office/drawing/2014/main" val="20002"/>
                    </a:ext>
                  </a:extLst>
                </a:gridCol>
                <a:gridCol w="1052423">
                  <a:extLst>
                    <a:ext uri="{9D8B030D-6E8A-4147-A177-3AD203B41FA5}">
                      <a16:colId xmlns:a16="http://schemas.microsoft.com/office/drawing/2014/main" val="20003"/>
                    </a:ext>
                  </a:extLst>
                </a:gridCol>
                <a:gridCol w="633730">
                  <a:extLst>
                    <a:ext uri="{9D8B030D-6E8A-4147-A177-3AD203B41FA5}">
                      <a16:colId xmlns:a16="http://schemas.microsoft.com/office/drawing/2014/main" val="20004"/>
                    </a:ext>
                  </a:extLst>
                </a:gridCol>
              </a:tblGrid>
              <a:tr h="0">
                <a:tc>
                  <a:txBody>
                    <a:bodyPr/>
                    <a:lstStyle/>
                    <a:p>
                      <a:r>
                        <a:rPr lang="en-US" sz="900" dirty="0"/>
                        <a:t>Exploratory renal outcomes</a:t>
                      </a:r>
                    </a:p>
                  </a:txBody>
                  <a:tcPr marT="27432" marB="27432" anchor="ctr"/>
                </a:tc>
                <a:tc>
                  <a:txBody>
                    <a:bodyPr/>
                    <a:lstStyle/>
                    <a:p>
                      <a:pPr algn="ctr"/>
                      <a:r>
                        <a:rPr lang="en-US" sz="900" dirty="0"/>
                        <a:t>GLP-1RA</a:t>
                      </a:r>
                    </a:p>
                  </a:txBody>
                  <a:tcPr marT="27432" marB="27432" anchor="ctr"/>
                </a:tc>
                <a:tc>
                  <a:txBody>
                    <a:bodyPr/>
                    <a:lstStyle/>
                    <a:p>
                      <a:pPr algn="ctr"/>
                      <a:r>
                        <a:rPr lang="en-US" sz="900" dirty="0"/>
                        <a:t>DPP4i</a:t>
                      </a:r>
                    </a:p>
                  </a:txBody>
                  <a:tcPr marT="27432" marB="27432" anchor="ctr"/>
                </a:tc>
                <a:tc>
                  <a:txBody>
                    <a:bodyPr/>
                    <a:lstStyle/>
                    <a:p>
                      <a:pPr algn="ctr"/>
                      <a:r>
                        <a:rPr lang="en-US" sz="900" dirty="0"/>
                        <a:t>OR</a:t>
                      </a:r>
                    </a:p>
                    <a:p>
                      <a:pPr algn="ctr"/>
                      <a:r>
                        <a:rPr lang="en-US" sz="900" dirty="0"/>
                        <a:t>(95%CI)</a:t>
                      </a:r>
                    </a:p>
                  </a:txBody>
                  <a:tcPr marT="27432" marB="27432" anchor="ctr"/>
                </a:tc>
                <a:tc>
                  <a:txBody>
                    <a:bodyPr/>
                    <a:lstStyle/>
                    <a:p>
                      <a:pPr algn="ctr"/>
                      <a:r>
                        <a:rPr lang="en-US" sz="900" dirty="0"/>
                        <a:t>P-Value</a:t>
                      </a:r>
                    </a:p>
                  </a:txBody>
                  <a:tcPr marT="27432" marB="27432" anchor="ctr"/>
                </a:tc>
                <a:extLst>
                  <a:ext uri="{0D108BD9-81ED-4DB2-BD59-A6C34878D82A}">
                    <a16:rowId xmlns:a16="http://schemas.microsoft.com/office/drawing/2014/main" val="10000"/>
                  </a:ext>
                </a:extLst>
              </a:tr>
              <a:tr h="0">
                <a:tc>
                  <a:txBody>
                    <a:bodyPr/>
                    <a:lstStyle/>
                    <a:p>
                      <a:r>
                        <a:rPr lang="en-US" sz="900" dirty="0"/>
                        <a:t>Progression to CKD stage 5 during follow-up</a:t>
                      </a:r>
                    </a:p>
                  </a:txBody>
                  <a:tcPr marT="27432" marB="27432" anchor="ctr"/>
                </a:tc>
                <a:tc>
                  <a:txBody>
                    <a:bodyPr/>
                    <a:lstStyle/>
                    <a:p>
                      <a:pPr algn="ctr"/>
                      <a:r>
                        <a:rPr lang="en-US" sz="900" dirty="0"/>
                        <a:t>1.45%</a:t>
                      </a:r>
                    </a:p>
                  </a:txBody>
                  <a:tcPr marT="27432" marB="27432" anchor="ctr"/>
                </a:tc>
                <a:tc>
                  <a:txBody>
                    <a:bodyPr/>
                    <a:lstStyle/>
                    <a:p>
                      <a:pPr algn="ctr"/>
                      <a:r>
                        <a:rPr lang="en-US" sz="900" dirty="0"/>
                        <a:t>2.51%</a:t>
                      </a:r>
                    </a:p>
                  </a:txBody>
                  <a:tcPr marT="27432" marB="27432" anchor="ctr"/>
                </a:tc>
                <a:tc>
                  <a:txBody>
                    <a:bodyPr/>
                    <a:lstStyle/>
                    <a:p>
                      <a:pPr algn="ctr"/>
                      <a:r>
                        <a:rPr lang="en-US" sz="900" dirty="0"/>
                        <a:t>0.57 (0.48, 0.67)</a:t>
                      </a:r>
                    </a:p>
                  </a:txBody>
                  <a:tcPr marT="27432" marB="27432" anchor="ctr"/>
                </a:tc>
                <a:tc>
                  <a:txBody>
                    <a:bodyPr/>
                    <a:lstStyle/>
                    <a:p>
                      <a:pPr algn="ctr"/>
                      <a:r>
                        <a:rPr lang="en-US" sz="900" dirty="0"/>
                        <a:t>&lt;0.001</a:t>
                      </a:r>
                    </a:p>
                  </a:txBody>
                  <a:tcPr marT="27432" marB="27432" anchor="ctr"/>
                </a:tc>
                <a:extLst>
                  <a:ext uri="{0D108BD9-81ED-4DB2-BD59-A6C34878D82A}">
                    <a16:rowId xmlns:a16="http://schemas.microsoft.com/office/drawing/2014/main" val="10001"/>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Doubling of creatinine during follow-up</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1.49%</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2.03%</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0.73 (0.61, 0.86)</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&lt;0.001</a:t>
                      </a:r>
                    </a:p>
                  </a:txBody>
                  <a:tcPr marT="27432" marB="27432" anchor="ctr">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3835911894"/>
                  </a:ext>
                </a:extLst>
              </a:tr>
            </a:tbl>
          </a:graphicData>
        </a:graphic>
      </p:graphicFrame>
    </p:spTree>
    <p:extLst>
      <p:ext uri="{BB962C8B-B14F-4D97-AF65-F5344CB8AC3E}">
        <p14:creationId xmlns:p14="http://schemas.microsoft.com/office/powerpoint/2010/main" val="31497809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72D6AD16-175D-489F-BE05-D09863BF96F2}"/>
              </a:ext>
            </a:extLst>
          </p:cNvPr>
          <p:cNvGraphicFramePr>
            <a:graphicFrameLocks noGrp="1"/>
          </p:cNvGraphicFramePr>
          <p:nvPr>
            <p:extLst>
              <p:ext uri="{D42A27DB-BD31-4B8C-83A1-F6EECF244321}">
                <p14:modId xmlns:p14="http://schemas.microsoft.com/office/powerpoint/2010/main" val="1266262300"/>
              </p:ext>
            </p:extLst>
          </p:nvPr>
        </p:nvGraphicFramePr>
        <p:xfrm>
          <a:off x="2663687" y="914400"/>
          <a:ext cx="9147313" cy="5364480"/>
        </p:xfrm>
        <a:graphic>
          <a:graphicData uri="http://schemas.openxmlformats.org/drawingml/2006/table">
            <a:tbl>
              <a:tblPr firstRow="1" bandRow="1">
                <a:tableStyleId>{5C22544A-7EE6-4342-B048-85BDC9FD1C3A}</a:tableStyleId>
              </a:tblPr>
              <a:tblGrid>
                <a:gridCol w="4905849">
                  <a:extLst>
                    <a:ext uri="{9D8B030D-6E8A-4147-A177-3AD203B41FA5}">
                      <a16:colId xmlns:a16="http://schemas.microsoft.com/office/drawing/2014/main" val="20000"/>
                    </a:ext>
                  </a:extLst>
                </a:gridCol>
                <a:gridCol w="4241464">
                  <a:extLst>
                    <a:ext uri="{9D8B030D-6E8A-4147-A177-3AD203B41FA5}">
                      <a16:colId xmlns:a16="http://schemas.microsoft.com/office/drawing/2014/main" val="1229989169"/>
                    </a:ext>
                  </a:extLst>
                </a:gridCol>
              </a:tblGrid>
              <a:tr h="0">
                <a:tc gridSpan="2">
                  <a:txBody>
                    <a:bodyPr/>
                    <a:lstStyle/>
                    <a:p>
                      <a:r>
                        <a:rPr lang="en-GB" sz="900" b="0" i="1" dirty="0">
                          <a:solidFill>
                            <a:schemeClr val="tx1"/>
                          </a:solidFill>
                        </a:rPr>
                        <a:t>1862-LB: GLP-1 receptor agonists and the risk of suicide and self-harm among patients with T2D. S.Shapiro.</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900" b="0" i="1" dirty="0">
                          <a:solidFill>
                            <a:schemeClr val="tx1"/>
                          </a:solidFill>
                        </a:rPr>
                        <a:t>232-OR: GLP-1 receptor agonists and risk of suicide/self-harm in US older adults with T2D - Population-based cohort study</a:t>
                      </a:r>
                      <a:r>
                        <a:rPr lang="en-US" sz="900" b="0" i="1" dirty="0">
                          <a:solidFill>
                            <a:schemeClr val="tx1"/>
                          </a:solidFill>
                        </a:rPr>
                        <a:t>. H.Tang.</a:t>
                      </a:r>
                    </a:p>
                    <a:p>
                      <a:endParaRPr lang="en-US" sz="400" b="1" i="1"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Background</a:t>
                      </a:r>
                      <a:r>
                        <a:rPr lang="en-US" sz="1000" b="0" dirty="0">
                          <a:solidFill>
                            <a:schemeClr val="tx1"/>
                          </a:solidFill>
                        </a:rPr>
                        <a:t>: </a:t>
                      </a:r>
                      <a:r>
                        <a:rPr lang="en-GB" sz="1000" b="0" dirty="0">
                          <a:solidFill>
                            <a:schemeClr val="tx1"/>
                          </a:solidFill>
                        </a:rPr>
                        <a:t>Several r</a:t>
                      </a:r>
                      <a:r>
                        <a:rPr lang="en-GB" sz="1000" b="0" i="0" kern="1200" dirty="0">
                          <a:solidFill>
                            <a:schemeClr val="tx1"/>
                          </a:solidFill>
                          <a:effectLst/>
                          <a:latin typeface="+mn-lt"/>
                          <a:ea typeface="+mn-ea"/>
                          <a:cs typeface="+mn-cs"/>
                        </a:rPr>
                        <a:t>egulatory </a:t>
                      </a:r>
                      <a:r>
                        <a:rPr lang="en-GB" sz="1000" b="0" i="0" kern="1200" dirty="0">
                          <a:solidFill>
                            <a:schemeClr val="dk1"/>
                          </a:solidFill>
                          <a:effectLst/>
                          <a:latin typeface="+mn-lt"/>
                          <a:ea typeface="+mn-ea"/>
                          <a:cs typeface="+mn-cs"/>
                        </a:rPr>
                        <a:t>agencies have been conducting reviews on the suicidal tendencies of patients on GLP-1 agonists since July 2023.</a:t>
                      </a:r>
                      <a:r>
                        <a:rPr lang="en-GB" sz="1000" b="0" dirty="0">
                          <a:solidFill>
                            <a:srgbClr val="FF0000"/>
                          </a:solidFill>
                        </a:rPr>
                        <a:t> </a:t>
                      </a:r>
                      <a:r>
                        <a:rPr lang="en-GB" sz="1000" b="0" i="0" kern="1200" dirty="0">
                          <a:solidFill>
                            <a:schemeClr val="dk1"/>
                          </a:solidFill>
                          <a:effectLst/>
                          <a:latin typeface="+mn-lt"/>
                          <a:ea typeface="+mn-ea"/>
                          <a:cs typeface="+mn-cs"/>
                        </a:rPr>
                        <a:t>Using UK primary care, hospitalization, and mortality data, GLP-1 agonist use was assessed to determine if there is an increased risk of suicide, suicidal ideation, and self-harm compared with DPP-4 </a:t>
                      </a:r>
                      <a:r>
                        <a:rPr lang="en-GB" sz="1000" b="0" i="0" kern="1200" dirty="0">
                          <a:solidFill>
                            <a:schemeClr val="tx1"/>
                          </a:solidFill>
                          <a:effectLst/>
                          <a:latin typeface="+mn-lt"/>
                          <a:ea typeface="+mn-ea"/>
                          <a:cs typeface="+mn-cs"/>
                        </a:rPr>
                        <a:t>and SGLT-2 inhibitors</a:t>
                      </a:r>
                      <a:r>
                        <a:rPr lang="en-GB" sz="1000" b="0" i="0" kern="1200" dirty="0">
                          <a:solidFill>
                            <a:schemeClr val="dk1"/>
                          </a:solidFill>
                          <a:effectLst/>
                          <a:latin typeface="+mn-lt"/>
                          <a:ea typeface="+mn-ea"/>
                          <a:cs typeface="+mn-cs"/>
                        </a:rPr>
                        <a:t>. </a:t>
                      </a:r>
                      <a:endParaRPr lang="en-GB" sz="1000" b="0"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20000"/>
                        <a:lumOff val="80000"/>
                      </a:schemeClr>
                    </a:solidFill>
                  </a:tcPr>
                </a:tc>
                <a:tc hMerge="1">
                  <a:txBody>
                    <a:bodyPr/>
                    <a:lstStyle/>
                    <a:p>
                      <a:endParaRPr lang="en-US"/>
                    </a:p>
                  </a:txBody>
                  <a:tcPr/>
                </a:tc>
                <a:extLst>
                  <a:ext uri="{0D108BD9-81ED-4DB2-BD59-A6C34878D82A}">
                    <a16:rowId xmlns:a16="http://schemas.microsoft.com/office/drawing/2014/main" val="882866917"/>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mn-lt"/>
                        </a:rPr>
                        <a:t>Patients &amp; Treatment</a:t>
                      </a:r>
                      <a:r>
                        <a:rPr lang="en-US" sz="1000" dirty="0">
                          <a:latin typeface="+mn-lt"/>
                        </a:rPr>
                        <a:t>: 270,283 </a:t>
                      </a:r>
                      <a:r>
                        <a:rPr lang="en-GB" sz="1000" b="0" i="0" kern="1200" dirty="0">
                          <a:solidFill>
                            <a:schemeClr val="dk1"/>
                          </a:solidFill>
                          <a:effectLst/>
                          <a:latin typeface="+mn-lt"/>
                          <a:ea typeface="+mn-ea"/>
                          <a:cs typeface="+mn-cs"/>
                        </a:rPr>
                        <a:t>T2D patients (mean baseline age 55.9 years, 51% male; 91% BMI≥30) prescribed GLP-1 agonists or DPP-4 inhibitors between January 2007 and December 2020 were identified, propensity score matched for 57 covariates including age, sex, smoking, BMI, history of mental health disorders and behaviours associated with self-harm and suicide attempt, socioeconomic status, proxies for diabetes severity, common comorbidities, other medication use, and markers of health-seeking behaviour. </a:t>
                      </a:r>
                      <a:endParaRPr lang="en-US" sz="1000" dirty="0">
                        <a:solidFill>
                          <a:srgbClr val="FF0000"/>
                        </a:solidFill>
                        <a:latin typeface="+mn-lt"/>
                      </a:endParaRP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00"/>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Results</a:t>
                      </a:r>
                      <a:r>
                        <a:rPr lang="en-US" sz="1000" dirty="0"/>
                        <a:t>:</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US"/>
                    </a:p>
                  </a:txBody>
                  <a:tcPr/>
                </a:tc>
                <a:extLst>
                  <a:ext uri="{0D108BD9-81ED-4DB2-BD59-A6C34878D82A}">
                    <a16:rowId xmlns:a16="http://schemas.microsoft.com/office/drawing/2014/main" val="10001"/>
                  </a:ext>
                </a:extLst>
              </a:tr>
              <a:tr h="1413163">
                <a:tc>
                  <a:txBody>
                    <a:bodyPr/>
                    <a:lstStyle/>
                    <a:p>
                      <a:pPr marL="171450" indent="-171450">
                        <a:buFont typeface="Arial" panose="020B0604020202020204" pitchFamily="34" charset="0"/>
                        <a:buChar char="•"/>
                      </a:pPr>
                      <a:r>
                        <a:rPr lang="en-GB" sz="1000" b="0" i="0" kern="1200" dirty="0">
                          <a:solidFill>
                            <a:schemeClr val="dk1"/>
                          </a:solidFill>
                          <a:effectLst/>
                          <a:latin typeface="+mn-lt"/>
                          <a:ea typeface="+mn-ea"/>
                          <a:cs typeface="+mn-cs"/>
                        </a:rPr>
                        <a:t>Most covariates were imbalanced prior to weighting, but well-balanced after weighting (see </a:t>
                      </a:r>
                      <a:r>
                        <a:rPr lang="en-GB" sz="1000" b="0" i="0" strike="noStrike" kern="1200" dirty="0">
                          <a:solidFill>
                            <a:schemeClr val="tx1"/>
                          </a:solidFill>
                          <a:effectLst/>
                          <a:latin typeface="+mn-lt"/>
                          <a:ea typeface="+mn-ea"/>
                          <a:cs typeface="+mn-cs"/>
                        </a:rPr>
                        <a:t>left</a:t>
                      </a:r>
                      <a:r>
                        <a:rPr lang="en-GB" sz="1000" b="0" i="0" kern="1200" dirty="0">
                          <a:solidFill>
                            <a:schemeClr val="dk1"/>
                          </a:solidFill>
                          <a:effectLst/>
                          <a:latin typeface="+mn-lt"/>
                          <a:ea typeface="+mn-ea"/>
                          <a:cs typeface="+mn-cs"/>
                        </a:rPr>
                        <a:t> table).</a:t>
                      </a:r>
                    </a:p>
                    <a:p>
                      <a:pPr marL="171450" indent="-171450">
                        <a:buFont typeface="Arial" panose="020B0604020202020204" pitchFamily="34" charset="0"/>
                        <a:buChar char="•"/>
                      </a:pPr>
                      <a:endParaRPr lang="en-GB" sz="1000" b="0" i="0" kern="1200" dirty="0">
                        <a:solidFill>
                          <a:schemeClr val="dk1"/>
                        </a:solidFill>
                        <a:effectLst/>
                        <a:latin typeface="+mn-lt"/>
                        <a:ea typeface="+mn-ea"/>
                        <a:cs typeface="+mn-cs"/>
                      </a:endParaRPr>
                    </a:p>
                    <a:p>
                      <a:pPr marL="171450" indent="-171450">
                        <a:buFont typeface="Arial" panose="020B0604020202020204" pitchFamily="34" charset="0"/>
                        <a:buChar char="•"/>
                      </a:pPr>
                      <a:endParaRPr lang="en-GB" sz="1000" b="0" i="0" kern="1200" dirty="0">
                        <a:solidFill>
                          <a:schemeClr val="dk1"/>
                        </a:solidFill>
                        <a:effectLst/>
                        <a:latin typeface="+mn-lt"/>
                        <a:ea typeface="+mn-ea"/>
                        <a:cs typeface="+mn-cs"/>
                      </a:endParaRPr>
                    </a:p>
                    <a:p>
                      <a:pPr marL="171450" indent="-171450">
                        <a:buFont typeface="Arial" panose="020B0604020202020204" pitchFamily="34" charset="0"/>
                        <a:buChar char="•"/>
                      </a:pPr>
                      <a:endParaRPr lang="en-GB" sz="1000" b="0" i="0" kern="1200" dirty="0">
                        <a:solidFill>
                          <a:schemeClr val="dk1"/>
                        </a:solidFill>
                        <a:effectLst/>
                        <a:latin typeface="+mn-lt"/>
                        <a:ea typeface="+mn-ea"/>
                        <a:cs typeface="+mn-cs"/>
                      </a:endParaRPr>
                    </a:p>
                    <a:p>
                      <a:pPr marL="171450" indent="-171450">
                        <a:buFont typeface="Arial" panose="020B0604020202020204" pitchFamily="34" charset="0"/>
                        <a:buChar char="•"/>
                      </a:pPr>
                      <a:endParaRPr lang="en-GB" sz="1000" b="0" i="0" kern="1200" dirty="0">
                        <a:solidFill>
                          <a:schemeClr val="dk1"/>
                        </a:solidFill>
                        <a:effectLst/>
                        <a:latin typeface="+mn-lt"/>
                        <a:ea typeface="+mn-ea"/>
                        <a:cs typeface="+mn-cs"/>
                      </a:endParaRPr>
                    </a:p>
                    <a:p>
                      <a:pPr marL="171450" indent="-171450">
                        <a:buFont typeface="Arial" panose="020B0604020202020204" pitchFamily="34" charset="0"/>
                        <a:buChar char="•"/>
                      </a:pPr>
                      <a:endParaRPr lang="en-GB" sz="1000" b="0" i="0" kern="1200" dirty="0">
                        <a:solidFill>
                          <a:schemeClr val="dk1"/>
                        </a:solidFill>
                        <a:effectLst/>
                        <a:latin typeface="+mn-lt"/>
                        <a:ea typeface="+mn-ea"/>
                        <a:cs typeface="+mn-cs"/>
                      </a:endParaRPr>
                    </a:p>
                    <a:p>
                      <a:pPr marL="171450" indent="-171450">
                        <a:buFont typeface="Arial" panose="020B0604020202020204" pitchFamily="34" charset="0"/>
                        <a:buChar char="•"/>
                      </a:pPr>
                      <a:endParaRPr lang="en-GB" sz="1000" b="0" i="0" kern="1200" dirty="0">
                        <a:solidFill>
                          <a:schemeClr val="dk1"/>
                        </a:solidFill>
                        <a:effectLst/>
                        <a:latin typeface="+mn-lt"/>
                        <a:ea typeface="+mn-ea"/>
                        <a:cs typeface="+mn-cs"/>
                      </a:endParaRPr>
                    </a:p>
                    <a:p>
                      <a:pPr marL="171450" indent="-171450">
                        <a:buFont typeface="Arial" panose="020B0604020202020204" pitchFamily="34" charset="0"/>
                        <a:buChar char="•"/>
                      </a:pPr>
                      <a:endParaRPr lang="en-GB" sz="1000" b="0" i="0" kern="1200" dirty="0">
                        <a:solidFill>
                          <a:schemeClr val="dk1"/>
                        </a:solidFill>
                        <a:effectLst/>
                        <a:latin typeface="+mn-lt"/>
                        <a:ea typeface="+mn-ea"/>
                        <a:cs typeface="+mn-cs"/>
                      </a:endParaRPr>
                    </a:p>
                    <a:p>
                      <a:pPr marL="171450" indent="-171450">
                        <a:buFont typeface="Arial" panose="020B0604020202020204" pitchFamily="34" charset="0"/>
                        <a:buChar char="•"/>
                      </a:pPr>
                      <a:endParaRPr lang="en-GB" sz="1000" b="0" i="0" kern="1200" dirty="0">
                        <a:solidFill>
                          <a:schemeClr val="dk1"/>
                        </a:solidFill>
                        <a:effectLst/>
                        <a:latin typeface="+mn-lt"/>
                        <a:ea typeface="+mn-ea"/>
                        <a:cs typeface="+mn-cs"/>
                      </a:endParaRPr>
                    </a:p>
                    <a:p>
                      <a:pPr marL="171450" indent="-171450">
                        <a:buFont typeface="Arial" panose="020B0604020202020204" pitchFamily="34" charset="0"/>
                        <a:buChar char="•"/>
                      </a:pPr>
                      <a:endParaRPr lang="en-GB" sz="1000" b="0" i="0" kern="1200" dirty="0">
                        <a:solidFill>
                          <a:schemeClr val="dk1"/>
                        </a:solidFill>
                        <a:effectLst/>
                        <a:latin typeface="+mn-lt"/>
                        <a:ea typeface="+mn-ea"/>
                        <a:cs typeface="+mn-cs"/>
                      </a:endParaRPr>
                    </a:p>
                    <a:p>
                      <a:pPr marL="171450" indent="-171450">
                        <a:buFont typeface="Arial" panose="020B0604020202020204" pitchFamily="34" charset="0"/>
                        <a:buChar char="•"/>
                      </a:pPr>
                      <a:endParaRPr lang="en-GB" sz="1000" b="0" i="0" kern="1200" dirty="0">
                        <a:solidFill>
                          <a:schemeClr val="dk1"/>
                        </a:solidFill>
                        <a:effectLst/>
                        <a:latin typeface="+mn-lt"/>
                        <a:ea typeface="+mn-ea"/>
                        <a:cs typeface="+mn-cs"/>
                      </a:endParaRPr>
                    </a:p>
                    <a:p>
                      <a:pPr marL="171450" indent="-171450">
                        <a:buFont typeface="Arial" panose="020B0604020202020204" pitchFamily="34" charset="0"/>
                        <a:buChar char="•"/>
                      </a:pPr>
                      <a:endParaRPr lang="en-GB" sz="1000" b="0" i="0" kern="1200" dirty="0">
                        <a:solidFill>
                          <a:schemeClr val="dk1"/>
                        </a:solidFill>
                        <a:effectLst/>
                        <a:latin typeface="+mn-lt"/>
                        <a:ea typeface="+mn-ea"/>
                        <a:cs typeface="+mn-cs"/>
                      </a:endParaRPr>
                    </a:p>
                    <a:p>
                      <a:pPr marL="171450" indent="-171450">
                        <a:buFont typeface="Arial" panose="020B0604020202020204" pitchFamily="34" charset="0"/>
                        <a:buChar char="•"/>
                      </a:pPr>
                      <a:endParaRPr lang="en-GB" sz="1000" b="0" i="0" kern="1200" dirty="0">
                        <a:solidFill>
                          <a:schemeClr val="dk1"/>
                        </a:solidFill>
                        <a:effectLst/>
                        <a:latin typeface="+mn-lt"/>
                        <a:ea typeface="+mn-ea"/>
                        <a:cs typeface="+mn-cs"/>
                      </a:endParaRPr>
                    </a:p>
                    <a:p>
                      <a:pPr marL="0" indent="0">
                        <a:buFont typeface="Arial" panose="020B0604020202020204" pitchFamily="34" charset="0"/>
                        <a:buNone/>
                      </a:pPr>
                      <a:endParaRPr lang="en-US" sz="1000" dirty="0"/>
                    </a:p>
                    <a:p>
                      <a:pPr marL="171450" indent="-171450">
                        <a:buFont typeface="Arial" panose="020B0604020202020204" pitchFamily="34" charset="0"/>
                        <a:buChar char="•"/>
                      </a:pPr>
                      <a:endParaRPr lang="en-GB" sz="1000" dirty="0">
                        <a:solidFill>
                          <a:srgbClr val="FF0000"/>
                        </a:solidFill>
                      </a:endParaRPr>
                    </a:p>
                    <a:p>
                      <a:pPr marL="171450" indent="-171450">
                        <a:buFont typeface="Arial" panose="020B0604020202020204" pitchFamily="34" charset="0"/>
                        <a:buChar char="•"/>
                      </a:pPr>
                      <a:endParaRPr lang="en-GB" sz="1000" dirty="0">
                        <a:solidFill>
                          <a:srgbClr val="FF0000"/>
                        </a:solidFill>
                      </a:endParaRPr>
                    </a:p>
                    <a:p>
                      <a:pPr marL="171450" indent="-171450">
                        <a:buFont typeface="Arial" panose="020B0604020202020204" pitchFamily="34" charset="0"/>
                        <a:buChar char="•"/>
                      </a:pPr>
                      <a:endParaRPr lang="en-GB" sz="1000" dirty="0">
                        <a:solidFill>
                          <a:srgbClr val="FF0000"/>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i="0" kern="1200" dirty="0">
                          <a:solidFill>
                            <a:schemeClr val="dk1"/>
                          </a:solidFill>
                          <a:effectLst/>
                          <a:latin typeface="+mn-lt"/>
                          <a:ea typeface="+mn-ea"/>
                          <a:cs typeface="+mn-cs"/>
                        </a:rPr>
                        <a:t>Crude analyses indicated a twofold increase in the risk of suicide and self-harm associated with GLP-1 use (HR 1.99, 95% CI 1.65, 2.41); however, the weighted model showed no increased risk (HR 0.99, 95% CI 0.77, 1.29).</a:t>
                      </a:r>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pPr marL="171450" indent="-171450">
                        <a:buFont typeface="Arial" panose="020B0604020202020204" pitchFamily="34" charset="0"/>
                        <a:buChar char="•"/>
                      </a:pPr>
                      <a:endParaRPr lang="en-US" sz="1000" dirty="0">
                        <a:solidFill>
                          <a:schemeClr val="tx1"/>
                        </a:solidFill>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dirty="0">
                          <a:solidFill>
                            <a:schemeClr val="tx1"/>
                          </a:solidFill>
                        </a:rPr>
                        <a:t>Median follow-up was 1.7 years for DPP-4 vs. 1.3 years for GLP-1</a:t>
                      </a:r>
                    </a:p>
                  </a:txBody>
                  <a:tcPr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92350044"/>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CVrg Implications</a:t>
                      </a:r>
                      <a:r>
                        <a:rPr lang="en-US" sz="1000" b="0" dirty="0"/>
                        <a:t>: </a:t>
                      </a:r>
                      <a:r>
                        <a:rPr lang="en-GB" sz="1000" b="0" i="0" kern="1200" dirty="0">
                          <a:solidFill>
                            <a:schemeClr val="dk1"/>
                          </a:solidFill>
                          <a:effectLst/>
                          <a:latin typeface="+mn-lt"/>
                          <a:ea typeface="+mn-ea"/>
                          <a:cs typeface="+mn-cs"/>
                        </a:rPr>
                        <a:t>The use of GLP-1 agonists was not associated with an increased risk of suicide or self-harm comparted with DPP-4 inhibitors in this large, UK population-based study, and increased reporting of thoughts of suicide and self-harm are likely due to confounding factors rather than a causal relationship.</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kern="1200" dirty="0">
                          <a:solidFill>
                            <a:schemeClr val="dk1"/>
                          </a:solidFill>
                          <a:effectLst/>
                          <a:latin typeface="+mn-lt"/>
                          <a:ea typeface="+mn-ea"/>
                          <a:cs typeface="+mn-cs"/>
                        </a:rPr>
                        <a:t>In an oral presentation (</a:t>
                      </a:r>
                      <a:r>
                        <a:rPr lang="en-US" sz="1000" dirty="0">
                          <a:solidFill>
                            <a:schemeClr val="tx1"/>
                          </a:solidFill>
                          <a:hlinkClick r:id="rId2"/>
                        </a:rPr>
                        <a:t>232-OR</a:t>
                      </a:r>
                      <a:r>
                        <a:rPr lang="en-US" sz="1000" dirty="0">
                          <a:solidFill>
                            <a:schemeClr val="tx1"/>
                          </a:solidFill>
                        </a:rPr>
                        <a:t>), </a:t>
                      </a:r>
                      <a:r>
                        <a:rPr lang="en-GB" sz="1000" dirty="0">
                          <a:solidFill>
                            <a:schemeClr val="tx1"/>
                          </a:solidFill>
                        </a:rPr>
                        <a:t>41,894 Medicare beneficiaries with T2D who initiated either a GLP-1 agonist, DPP-4 inhibitor, or SGLT-2 inhibitor were also found not to have an increased risk of suicide/self-harm for GLP-1 vs. SGLT-2 (HR, 1.07; 95%CI 0.80, 1.45) and GLP-1 vs. DPP-4 (HR 0.94 95%CI 0.71, 1.24).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4EC"/>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3" name="Title 2"/>
          <p:cNvSpPr>
            <a:spLocks noGrp="1"/>
          </p:cNvSpPr>
          <p:nvPr>
            <p:ph type="ctrTitle"/>
          </p:nvPr>
        </p:nvSpPr>
        <p:spPr/>
        <p:txBody>
          <a:bodyPr/>
          <a:lstStyle/>
          <a:p>
            <a:r>
              <a:rPr lang="en-US" dirty="0"/>
              <a:t>GLP-1: Suicide/self-harm </a:t>
            </a:r>
            <a:r>
              <a:rPr lang="en-GB" sz="1800" dirty="0"/>
              <a:t>no increased risk vs. SGLT-2 or DPP-4</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80312750"/>
              </p:ext>
            </p:extLst>
          </p:nvPr>
        </p:nvGraphicFramePr>
        <p:xfrm>
          <a:off x="384048" y="914400"/>
          <a:ext cx="2194560" cy="419100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2940743716"/>
                    </a:ext>
                  </a:extLst>
                </a:gridCol>
              </a:tblGrid>
              <a:tr h="242614">
                <a:tc>
                  <a:txBody>
                    <a:bodyPr/>
                    <a:lstStyle/>
                    <a:p>
                      <a:r>
                        <a:rPr lang="en-US" sz="1000" b="1" dirty="0">
                          <a:solidFill>
                            <a:schemeClr val="tx1"/>
                          </a:solidFill>
                        </a:rPr>
                        <a:t>Product (MOA)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88286691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Various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(GLP-1 agonists)</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en-US" sz="1000" b="1" dirty="0">
                          <a:latin typeface="+mn-lt"/>
                        </a:rPr>
                        <a:t>Sponsor</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3"/>
                        </a:rPr>
                        <a:t>McGill</a:t>
                      </a:r>
                      <a:endParaRPr lang="en-US" sz="1000"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4786">
                <a:tc>
                  <a:txBody>
                    <a:bodyPr/>
                    <a:lstStyle/>
                    <a:p>
                      <a:r>
                        <a:rPr lang="en-US" sz="1000" b="1" strike="noStrike" baseline="0" dirty="0">
                          <a:solidFill>
                            <a:schemeClr val="tx1"/>
                          </a:solidFill>
                          <a:latin typeface="+mn-lt"/>
                        </a:rPr>
                        <a:t>Source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407347513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trike="noStrike" dirty="0">
                          <a:solidFill>
                            <a:schemeClr val="tx1"/>
                          </a:solidFill>
                        </a:rPr>
                        <a:t>Clinical Practice Research Datalink</a:t>
                      </a:r>
                      <a:endParaRPr lang="en-US" sz="1000" strike="sngStrik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7515929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Indication(s)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24271795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T2D, OBE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61053568"/>
                  </a:ext>
                </a:extLst>
              </a:tr>
              <a:tr h="0">
                <a:tc>
                  <a:txBody>
                    <a:bodyPr/>
                    <a:lstStyle/>
                    <a:p>
                      <a:r>
                        <a:rPr lang="en-US" sz="1000" b="1" dirty="0">
                          <a:latin typeface="+mn-lt"/>
                        </a:rPr>
                        <a:t>Abstract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7586671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4"/>
                        </a:rPr>
                        <a:t>1862-LB</a:t>
                      </a:r>
                      <a:r>
                        <a:rPr lang="en-US" sz="1000" dirty="0">
                          <a:solidFill>
                            <a:schemeClr val="tx1"/>
                          </a:solidFill>
                        </a:rPr>
                        <a:t>, </a:t>
                      </a:r>
                      <a:r>
                        <a:rPr lang="en-US" sz="1000" dirty="0">
                          <a:solidFill>
                            <a:schemeClr val="tx1"/>
                          </a:solidFill>
                          <a:hlinkClick r:id="rId2"/>
                        </a:rPr>
                        <a:t>232-OR</a:t>
                      </a:r>
                      <a:endParaRPr lang="en-US" sz="1000" dirty="0">
                        <a:solidFill>
                          <a:srgbClr val="FF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32568609"/>
                  </a:ext>
                </a:extLst>
              </a:tr>
              <a:tr h="182880">
                <a:tc>
                  <a:txBody>
                    <a:bodyPr/>
                    <a:lstStyle/>
                    <a:p>
                      <a:r>
                        <a:rPr lang="en-US" sz="1100" b="1" dirty="0">
                          <a:solidFill>
                            <a:schemeClr val="tx1"/>
                          </a:solidFill>
                        </a:rPr>
                        <a:t>CVrg Brief</a:t>
                      </a:r>
                      <a:r>
                        <a:rPr lang="en-US" sz="1100" b="0" dirty="0">
                          <a:solidFill>
                            <a:schemeClr val="tx1"/>
                          </a:solidFill>
                        </a:rPr>
                        <a:t>:</a:t>
                      </a:r>
                      <a:r>
                        <a:rPr lang="en-US" sz="1100" b="1" dirty="0">
                          <a:solidFill>
                            <a:schemeClr val="tx1"/>
                          </a:solidFill>
                        </a:rPr>
                        <a:t> </a:t>
                      </a:r>
                      <a:r>
                        <a:rPr lang="en-US" sz="1100" b="0" dirty="0">
                          <a:solidFill>
                            <a:schemeClr val="tx1"/>
                          </a:solidFill>
                        </a:rPr>
                        <a:t>In this UK </a:t>
                      </a:r>
                      <a:r>
                        <a:rPr lang="en-GB" sz="1100" b="0" dirty="0">
                          <a:solidFill>
                            <a:schemeClr val="tx1"/>
                          </a:solidFill>
                        </a:rPr>
                        <a:t>cohort of 36,083 new users of GLP-1s and 234,186 new users of DPP-4s, a crude analyses indicated a two-fold increase in the risk of suicide and self-harm associated with GLP-1 RA use however, the weighted model showed no increased risk.</a:t>
                      </a:r>
                      <a:endParaRPr lang="en-US" sz="1100" b="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3592350044"/>
                  </a:ext>
                </a:extLst>
              </a:tr>
            </a:tbl>
          </a:graphicData>
        </a:graphic>
      </p:graphicFrame>
      <p:graphicFrame>
        <p:nvGraphicFramePr>
          <p:cNvPr id="5" name="Table 4">
            <a:extLst>
              <a:ext uri="{FF2B5EF4-FFF2-40B4-BE49-F238E27FC236}">
                <a16:creationId xmlns:a16="http://schemas.microsoft.com/office/drawing/2014/main" id="{5739BB21-0285-3ED8-41DA-CAF5071EDB0B}"/>
              </a:ext>
            </a:extLst>
          </p:cNvPr>
          <p:cNvGraphicFramePr>
            <a:graphicFrameLocks noGrp="1"/>
          </p:cNvGraphicFramePr>
          <p:nvPr>
            <p:extLst>
              <p:ext uri="{D42A27DB-BD31-4B8C-83A1-F6EECF244321}">
                <p14:modId xmlns:p14="http://schemas.microsoft.com/office/powerpoint/2010/main" val="1570315890"/>
              </p:ext>
            </p:extLst>
          </p:nvPr>
        </p:nvGraphicFramePr>
        <p:xfrm>
          <a:off x="2727506" y="3167247"/>
          <a:ext cx="4732504" cy="2304288"/>
        </p:xfrm>
        <a:graphic>
          <a:graphicData uri="http://schemas.openxmlformats.org/drawingml/2006/table">
            <a:tbl>
              <a:tblPr firstRow="1" bandRow="1">
                <a:tableStyleId>{C083E6E3-FA7D-4D7B-A595-EF9225AFEA82}</a:tableStyleId>
              </a:tblPr>
              <a:tblGrid>
                <a:gridCol w="1332000">
                  <a:extLst>
                    <a:ext uri="{9D8B030D-6E8A-4147-A177-3AD203B41FA5}">
                      <a16:colId xmlns:a16="http://schemas.microsoft.com/office/drawing/2014/main" val="20000"/>
                    </a:ext>
                  </a:extLst>
                </a:gridCol>
                <a:gridCol w="544126">
                  <a:extLst>
                    <a:ext uri="{9D8B030D-6E8A-4147-A177-3AD203B41FA5}">
                      <a16:colId xmlns:a16="http://schemas.microsoft.com/office/drawing/2014/main" val="20001"/>
                    </a:ext>
                  </a:extLst>
                </a:gridCol>
                <a:gridCol w="612000">
                  <a:extLst>
                    <a:ext uri="{9D8B030D-6E8A-4147-A177-3AD203B41FA5}">
                      <a16:colId xmlns:a16="http://schemas.microsoft.com/office/drawing/2014/main" val="20002"/>
                    </a:ext>
                  </a:extLst>
                </a:gridCol>
                <a:gridCol w="544126">
                  <a:extLst>
                    <a:ext uri="{9D8B030D-6E8A-4147-A177-3AD203B41FA5}">
                      <a16:colId xmlns:a16="http://schemas.microsoft.com/office/drawing/2014/main" val="4118912509"/>
                    </a:ext>
                  </a:extLst>
                </a:gridCol>
                <a:gridCol w="544126">
                  <a:extLst>
                    <a:ext uri="{9D8B030D-6E8A-4147-A177-3AD203B41FA5}">
                      <a16:colId xmlns:a16="http://schemas.microsoft.com/office/drawing/2014/main" val="20003"/>
                    </a:ext>
                  </a:extLst>
                </a:gridCol>
                <a:gridCol w="612000">
                  <a:extLst>
                    <a:ext uri="{9D8B030D-6E8A-4147-A177-3AD203B41FA5}">
                      <a16:colId xmlns:a16="http://schemas.microsoft.com/office/drawing/2014/main" val="20004"/>
                    </a:ext>
                  </a:extLst>
                </a:gridCol>
                <a:gridCol w="544126">
                  <a:extLst>
                    <a:ext uri="{9D8B030D-6E8A-4147-A177-3AD203B41FA5}">
                      <a16:colId xmlns:a16="http://schemas.microsoft.com/office/drawing/2014/main" val="4157888873"/>
                    </a:ext>
                  </a:extLst>
                </a:gridCol>
              </a:tblGrid>
              <a:tr h="0">
                <a:tc>
                  <a:txBody>
                    <a:bodyPr/>
                    <a:lstStyle/>
                    <a:p>
                      <a:endParaRPr lang="en-US" sz="900" dirty="0"/>
                    </a:p>
                  </a:txBody>
                  <a:tcPr marT="27432" marB="27432" anchor="ctr"/>
                </a:tc>
                <a:tc gridSpan="3">
                  <a:txBody>
                    <a:bodyPr/>
                    <a:lstStyle/>
                    <a:p>
                      <a:pPr algn="ctr"/>
                      <a:r>
                        <a:rPr lang="en-US" sz="900" dirty="0"/>
                        <a:t>Before weighting</a:t>
                      </a:r>
                    </a:p>
                  </a:txBody>
                  <a:tcPr marT="27432" marB="27432" anchor="ctr"/>
                </a:tc>
                <a:tc hMerge="1">
                  <a:txBody>
                    <a:bodyPr/>
                    <a:lstStyle/>
                    <a:p>
                      <a:pPr algn="ctr"/>
                      <a:endParaRPr lang="en-US" sz="900" dirty="0"/>
                    </a:p>
                  </a:txBody>
                  <a:tcPr marT="27432" marB="27432" anchor="ctr"/>
                </a:tc>
                <a:tc hMerge="1">
                  <a:txBody>
                    <a:bodyPr/>
                    <a:lstStyle/>
                    <a:p>
                      <a:pPr algn="ctr"/>
                      <a:endParaRPr lang="en-US" sz="900" dirty="0"/>
                    </a:p>
                  </a:txBody>
                  <a:tcPr marT="27432" marB="27432" anchor="ctr"/>
                </a:tc>
                <a:tc gridSpan="3">
                  <a:txBody>
                    <a:bodyPr/>
                    <a:lstStyle/>
                    <a:p>
                      <a:pPr algn="ctr"/>
                      <a:r>
                        <a:rPr lang="en-US" sz="900" dirty="0"/>
                        <a:t>After weighting</a:t>
                      </a:r>
                    </a:p>
                  </a:txBody>
                  <a:tcPr marT="27432" marB="27432" anchor="ctr"/>
                </a:tc>
                <a:tc hMerge="1">
                  <a:txBody>
                    <a:bodyPr/>
                    <a:lstStyle/>
                    <a:p>
                      <a:endParaRPr dirty="0"/>
                    </a:p>
                  </a:txBody>
                  <a:tcPr marT="27432" marB="27432" anchor="ctr"/>
                </a:tc>
                <a:tc hMerge="1">
                  <a:txBody>
                    <a:bodyPr/>
                    <a:lstStyle/>
                    <a:p>
                      <a:pPr algn="ctr"/>
                      <a:endParaRPr lang="en-US" sz="900" dirty="0"/>
                    </a:p>
                  </a:txBody>
                  <a:tcPr marT="27432" marB="27432" anchor="ctr"/>
                </a:tc>
                <a:extLst>
                  <a:ext uri="{0D108BD9-81ED-4DB2-BD59-A6C34878D82A}">
                    <a16:rowId xmlns:a16="http://schemas.microsoft.com/office/drawing/2014/main" val="756266176"/>
                  </a:ext>
                </a:extLst>
              </a:tr>
              <a:tr h="0">
                <a:tc>
                  <a:txBody>
                    <a:bodyPr/>
                    <a:lstStyle/>
                    <a:p>
                      <a:endParaRPr lang="en-US" sz="900" dirty="0"/>
                    </a:p>
                  </a:txBody>
                  <a:tcPr marT="27432" marB="27432" anchor="ctr"/>
                </a:tc>
                <a:tc>
                  <a:txBody>
                    <a:bodyPr/>
                    <a:lstStyle/>
                    <a:p>
                      <a:pPr algn="ctr"/>
                      <a:r>
                        <a:rPr lang="en-US" sz="900" dirty="0"/>
                        <a:t>GLP-1</a:t>
                      </a:r>
                    </a:p>
                  </a:txBody>
                  <a:tcPr marT="27432" marB="27432" anchor="ctr"/>
                </a:tc>
                <a:tc>
                  <a:txBody>
                    <a:bodyPr/>
                    <a:lstStyle/>
                    <a:p>
                      <a:pPr algn="ctr"/>
                      <a:r>
                        <a:rPr lang="en-US" sz="900" dirty="0"/>
                        <a:t>DPP-4</a:t>
                      </a:r>
                    </a:p>
                  </a:txBody>
                  <a:tcPr marT="27432" marB="27432" anchor="ctr"/>
                </a:tc>
                <a:tc>
                  <a:txBody>
                    <a:bodyPr/>
                    <a:lstStyle/>
                    <a:p>
                      <a:pPr algn="ctr"/>
                      <a:r>
                        <a:rPr lang="en-US" sz="900" dirty="0"/>
                        <a:t>Std diff</a:t>
                      </a:r>
                    </a:p>
                  </a:txBody>
                  <a:tcPr marT="27432" marB="27432" anchor="ctr"/>
                </a:tc>
                <a:tc>
                  <a:txBody>
                    <a:bodyPr/>
                    <a:lstStyle/>
                    <a:p>
                      <a:pPr algn="ctr"/>
                      <a:r>
                        <a:rPr lang="en-US" sz="900" dirty="0"/>
                        <a:t>GLP-1</a:t>
                      </a:r>
                    </a:p>
                  </a:txBody>
                  <a:tcPr marT="27432" marB="27432" anchor="ctr"/>
                </a:tc>
                <a:tc>
                  <a:txBody>
                    <a:bodyPr/>
                    <a:lstStyle/>
                    <a:p>
                      <a:pPr algn="ctr"/>
                      <a:r>
                        <a:rPr lang="en-US" sz="900" dirty="0"/>
                        <a:t>DPP-4</a:t>
                      </a:r>
                    </a:p>
                  </a:txBody>
                  <a:tcPr marT="27432" marB="2743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Std diff</a:t>
                      </a:r>
                    </a:p>
                  </a:txBody>
                  <a:tcPr marT="27432" marB="27432" anchor="ctr"/>
                </a:tc>
                <a:extLst>
                  <a:ext uri="{0D108BD9-81ED-4DB2-BD59-A6C34878D82A}">
                    <a16:rowId xmlns:a16="http://schemas.microsoft.com/office/drawing/2014/main" val="2371038366"/>
                  </a:ext>
                </a:extLst>
              </a:tr>
              <a:tr h="0">
                <a:tc>
                  <a:txBody>
                    <a:bodyPr/>
                    <a:lstStyle/>
                    <a:p>
                      <a:r>
                        <a:rPr lang="en-US" sz="900" dirty="0"/>
                        <a:t>N</a:t>
                      </a:r>
                    </a:p>
                  </a:txBody>
                  <a:tcPr marT="27432" marB="27432" anchor="ctr"/>
                </a:tc>
                <a:tc>
                  <a:txBody>
                    <a:bodyPr/>
                    <a:lstStyle/>
                    <a:p>
                      <a:pPr algn="ctr"/>
                      <a:r>
                        <a:rPr lang="en-US" sz="900" dirty="0"/>
                        <a:t>36,082</a:t>
                      </a:r>
                    </a:p>
                  </a:txBody>
                  <a:tcPr marT="27432" marB="27432" anchor="ctr"/>
                </a:tc>
                <a:tc>
                  <a:txBody>
                    <a:bodyPr/>
                    <a:lstStyle/>
                    <a:p>
                      <a:pPr algn="ctr"/>
                      <a:r>
                        <a:rPr lang="en-US" sz="900" dirty="0"/>
                        <a:t>234,201</a:t>
                      </a:r>
                    </a:p>
                  </a:txBody>
                  <a:tcPr marT="27432" marB="27432" anchor="ctr"/>
                </a:tc>
                <a:tc>
                  <a:txBody>
                    <a:bodyPr/>
                    <a:lstStyle/>
                    <a:p>
                      <a:pPr algn="ctr"/>
                      <a:endParaRPr lang="en-US" sz="900" dirty="0"/>
                    </a:p>
                  </a:txBody>
                  <a:tcPr marT="27432" marB="27432" anchor="ctr"/>
                </a:tc>
                <a:tc>
                  <a:txBody>
                    <a:bodyPr/>
                    <a:lstStyle/>
                    <a:p>
                      <a:pPr algn="ctr"/>
                      <a:r>
                        <a:rPr lang="en-US" sz="900" dirty="0"/>
                        <a:t>36,082</a:t>
                      </a:r>
                    </a:p>
                  </a:txBody>
                  <a:tcPr marT="27432" marB="27432" anchor="ctr"/>
                </a:tc>
                <a:tc>
                  <a:txBody>
                    <a:bodyPr/>
                    <a:lstStyle/>
                    <a:p>
                      <a:pPr algn="ctr"/>
                      <a:r>
                        <a:rPr lang="en-US" sz="900" dirty="0"/>
                        <a:t>234,201</a:t>
                      </a:r>
                    </a:p>
                  </a:txBody>
                  <a:tcPr marT="27432" marB="27432" anchor="ctr"/>
                </a:tc>
                <a:tc>
                  <a:txBody>
                    <a:bodyPr/>
                    <a:lstStyle/>
                    <a:p>
                      <a:pPr algn="ctr"/>
                      <a:endParaRPr lang="en-US" sz="900" dirty="0"/>
                    </a:p>
                  </a:txBody>
                  <a:tcPr marT="27432" marB="27432" anchor="ctr"/>
                </a:tc>
                <a:extLst>
                  <a:ext uri="{0D108BD9-81ED-4DB2-BD59-A6C34878D82A}">
                    <a16:rowId xmlns:a16="http://schemas.microsoft.com/office/drawing/2014/main" val="10000"/>
                  </a:ext>
                </a:extLst>
              </a:tr>
              <a:tr h="0">
                <a:tc>
                  <a:txBody>
                    <a:bodyPr/>
                    <a:lstStyle/>
                    <a:p>
                      <a:r>
                        <a:rPr lang="en-US" sz="900" dirty="0"/>
                        <a:t>Age (years)</a:t>
                      </a:r>
                    </a:p>
                  </a:txBody>
                  <a:tcPr marT="27432" marB="27432" anchor="ctr"/>
                </a:tc>
                <a:tc>
                  <a:txBody>
                    <a:bodyPr/>
                    <a:lstStyle/>
                    <a:p>
                      <a:pPr algn="ctr"/>
                      <a:r>
                        <a:rPr lang="en-US" sz="900" dirty="0"/>
                        <a:t>55.8</a:t>
                      </a:r>
                    </a:p>
                  </a:txBody>
                  <a:tcPr marT="27432" marB="27432" anchor="ctr"/>
                </a:tc>
                <a:tc>
                  <a:txBody>
                    <a:bodyPr/>
                    <a:lstStyle/>
                    <a:p>
                      <a:pPr algn="ctr"/>
                      <a:r>
                        <a:rPr lang="en-US" sz="900" dirty="0"/>
                        <a:t>63.8</a:t>
                      </a:r>
                    </a:p>
                  </a:txBody>
                  <a:tcPr marT="27432" marB="27432" anchor="ctr"/>
                </a:tc>
                <a:tc>
                  <a:txBody>
                    <a:bodyPr/>
                    <a:lstStyle/>
                    <a:p>
                      <a:pPr algn="ctr"/>
                      <a:r>
                        <a:rPr lang="en-US" sz="900" dirty="0"/>
                        <a:t>0.65</a:t>
                      </a:r>
                    </a:p>
                  </a:txBody>
                  <a:tcPr marT="27432" marB="27432" anchor="ctr"/>
                </a:tc>
                <a:tc>
                  <a:txBody>
                    <a:bodyPr/>
                    <a:lstStyle/>
                    <a:p>
                      <a:pPr algn="ctr"/>
                      <a:r>
                        <a:rPr lang="en-US" sz="900" dirty="0"/>
                        <a:t>55.8</a:t>
                      </a:r>
                    </a:p>
                  </a:txBody>
                  <a:tcPr marT="27432" marB="27432" anchor="ctr"/>
                </a:tc>
                <a:tc>
                  <a:txBody>
                    <a:bodyPr/>
                    <a:lstStyle/>
                    <a:p>
                      <a:pPr algn="ctr"/>
                      <a:r>
                        <a:rPr lang="en-US" sz="900" dirty="0"/>
                        <a:t>55.9</a:t>
                      </a:r>
                    </a:p>
                  </a:txBody>
                  <a:tcPr marT="27432" marB="27432" anchor="ctr"/>
                </a:tc>
                <a:tc>
                  <a:txBody>
                    <a:bodyPr/>
                    <a:lstStyle/>
                    <a:p>
                      <a:pPr algn="ctr"/>
                      <a:r>
                        <a:rPr lang="en-US" sz="900" dirty="0"/>
                        <a:t>0.01</a:t>
                      </a:r>
                    </a:p>
                  </a:txBody>
                  <a:tcPr marT="27432" marB="27432" anchor="ctr"/>
                </a:tc>
                <a:extLst>
                  <a:ext uri="{0D108BD9-81ED-4DB2-BD59-A6C34878D82A}">
                    <a16:rowId xmlns:a16="http://schemas.microsoft.com/office/drawing/2014/main" val="10001"/>
                  </a:ext>
                </a:extLst>
              </a:tr>
              <a:tr h="0">
                <a:tc>
                  <a:txBody>
                    <a:bodyPr/>
                    <a:lstStyle/>
                    <a:p>
                      <a:r>
                        <a:rPr lang="en-US" sz="900" dirty="0"/>
                        <a:t>Male (%)</a:t>
                      </a:r>
                    </a:p>
                  </a:txBody>
                  <a:tcPr marT="27432" marB="27432" anchor="ctr"/>
                </a:tc>
                <a:tc>
                  <a:txBody>
                    <a:bodyPr/>
                    <a:lstStyle/>
                    <a:p>
                      <a:pPr algn="ctr"/>
                      <a:r>
                        <a:rPr lang="en-US" sz="900" dirty="0"/>
                        <a:t>51.5</a:t>
                      </a:r>
                    </a:p>
                  </a:txBody>
                  <a:tcPr marT="27432" marB="27432" anchor="ctr"/>
                </a:tc>
                <a:tc>
                  <a:txBody>
                    <a:bodyPr/>
                    <a:lstStyle/>
                    <a:p>
                      <a:pPr algn="ctr"/>
                      <a:r>
                        <a:rPr lang="en-US" sz="900" dirty="0"/>
                        <a:t>57.2</a:t>
                      </a:r>
                    </a:p>
                  </a:txBody>
                  <a:tcPr marT="27432" marB="27432" anchor="ctr"/>
                </a:tc>
                <a:tc>
                  <a:txBody>
                    <a:bodyPr/>
                    <a:lstStyle/>
                    <a:p>
                      <a:pPr algn="ctr"/>
                      <a:r>
                        <a:rPr lang="en-US" sz="900" dirty="0"/>
                        <a:t>0.11</a:t>
                      </a:r>
                    </a:p>
                  </a:txBody>
                  <a:tcPr marT="27432" marB="27432" anchor="ctr"/>
                </a:tc>
                <a:tc>
                  <a:txBody>
                    <a:bodyPr/>
                    <a:lstStyle/>
                    <a:p>
                      <a:pPr algn="ctr"/>
                      <a:r>
                        <a:rPr lang="en-US" sz="900" dirty="0"/>
                        <a:t>51.5</a:t>
                      </a:r>
                    </a:p>
                  </a:txBody>
                  <a:tcPr marT="27432" marB="27432" anchor="ctr"/>
                </a:tc>
                <a:tc>
                  <a:txBody>
                    <a:bodyPr/>
                    <a:lstStyle/>
                    <a:p>
                      <a:pPr algn="ctr"/>
                      <a:r>
                        <a:rPr lang="en-US" sz="900" dirty="0"/>
                        <a:t>50.7</a:t>
                      </a:r>
                    </a:p>
                  </a:txBody>
                  <a:tcPr marT="27432" marB="2743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0.01</a:t>
                      </a:r>
                    </a:p>
                  </a:txBody>
                  <a:tcPr marT="27432" marB="27432" anchor="ctr"/>
                </a:tc>
                <a:extLst>
                  <a:ext uri="{0D108BD9-81ED-4DB2-BD59-A6C34878D82A}">
                    <a16:rowId xmlns:a16="http://schemas.microsoft.com/office/drawing/2014/main" val="10002"/>
                  </a:ext>
                </a:extLst>
              </a:tr>
              <a:tr h="154352">
                <a:tc>
                  <a:txBody>
                    <a:bodyPr/>
                    <a:lstStyle/>
                    <a:p>
                      <a:r>
                        <a:rPr lang="en-US" sz="900" dirty="0"/>
                        <a:t>BMI≥30kg/m</a:t>
                      </a:r>
                      <a:r>
                        <a:rPr lang="en-US" sz="900" baseline="30000" dirty="0"/>
                        <a:t>2</a:t>
                      </a:r>
                    </a:p>
                  </a:txBody>
                  <a:tcPr marT="27432" marB="27432" anchor="ctr"/>
                </a:tc>
                <a:tc>
                  <a:txBody>
                    <a:bodyPr/>
                    <a:lstStyle/>
                    <a:p>
                      <a:pPr algn="ctr"/>
                      <a:r>
                        <a:rPr lang="en-US" sz="900" dirty="0"/>
                        <a:t>90.3</a:t>
                      </a:r>
                    </a:p>
                  </a:txBody>
                  <a:tcPr marT="27432" marB="27432" anchor="ctr"/>
                </a:tc>
                <a:tc>
                  <a:txBody>
                    <a:bodyPr/>
                    <a:lstStyle/>
                    <a:p>
                      <a:pPr algn="ctr"/>
                      <a:r>
                        <a:rPr lang="en-US" sz="900" dirty="0"/>
                        <a:t>55.5</a:t>
                      </a:r>
                    </a:p>
                  </a:txBody>
                  <a:tcPr marT="27432" marB="27432" anchor="ctr"/>
                </a:tc>
                <a:tc>
                  <a:txBody>
                    <a:bodyPr/>
                    <a:lstStyle/>
                    <a:p>
                      <a:pPr algn="ctr"/>
                      <a:r>
                        <a:rPr lang="en-US" sz="900" dirty="0"/>
                        <a:t>0.85</a:t>
                      </a:r>
                    </a:p>
                  </a:txBody>
                  <a:tcPr marT="27432" marB="27432" anchor="ctr"/>
                </a:tc>
                <a:tc>
                  <a:txBody>
                    <a:bodyPr/>
                    <a:lstStyle/>
                    <a:p>
                      <a:pPr algn="ctr"/>
                      <a:r>
                        <a:rPr lang="en-US" sz="900" dirty="0"/>
                        <a:t>90.3</a:t>
                      </a:r>
                    </a:p>
                  </a:txBody>
                  <a:tcPr marT="27432" marB="27432" anchor="ctr"/>
                </a:tc>
                <a:tc>
                  <a:txBody>
                    <a:bodyPr/>
                    <a:lstStyle/>
                    <a:p>
                      <a:pPr algn="ctr"/>
                      <a:r>
                        <a:rPr lang="en-US" sz="900" dirty="0"/>
                        <a:t>90.6</a:t>
                      </a:r>
                    </a:p>
                  </a:txBody>
                  <a:tcPr marT="27432" marB="2743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0.01</a:t>
                      </a:r>
                    </a:p>
                  </a:txBody>
                  <a:tcPr marT="27432" marB="27432" anchor="ctr"/>
                </a:tc>
                <a:extLst>
                  <a:ext uri="{0D108BD9-81ED-4DB2-BD59-A6C34878D82A}">
                    <a16:rowId xmlns:a16="http://schemas.microsoft.com/office/drawing/2014/main" val="10003"/>
                  </a:ext>
                </a:extLst>
              </a:tr>
              <a:tr h="154352">
                <a:tc>
                  <a:txBody>
                    <a:bodyPr/>
                    <a:lstStyle/>
                    <a:p>
                      <a:r>
                        <a:rPr lang="en-US" sz="900" dirty="0"/>
                        <a:t>A1c&gt;8% (%)</a:t>
                      </a:r>
                    </a:p>
                  </a:txBody>
                  <a:tcPr marT="27432" marB="27432" anchor="ctr"/>
                </a:tc>
                <a:tc>
                  <a:txBody>
                    <a:bodyPr/>
                    <a:lstStyle/>
                    <a:p>
                      <a:pPr algn="ctr"/>
                      <a:r>
                        <a:rPr lang="en-US" sz="900" dirty="0"/>
                        <a:t>72.6</a:t>
                      </a:r>
                    </a:p>
                  </a:txBody>
                  <a:tcPr marT="27432" marB="27432" anchor="ctr"/>
                </a:tc>
                <a:tc>
                  <a:txBody>
                    <a:bodyPr/>
                    <a:lstStyle/>
                    <a:p>
                      <a:pPr algn="ctr"/>
                      <a:r>
                        <a:rPr lang="en-US" sz="900" dirty="0"/>
                        <a:t>61.5</a:t>
                      </a:r>
                    </a:p>
                  </a:txBody>
                  <a:tcPr marT="27432" marB="27432" anchor="ctr"/>
                </a:tc>
                <a:tc>
                  <a:txBody>
                    <a:bodyPr/>
                    <a:lstStyle/>
                    <a:p>
                      <a:pPr algn="ctr"/>
                      <a:r>
                        <a:rPr lang="en-US" sz="900" dirty="0"/>
                        <a:t>0.24</a:t>
                      </a:r>
                    </a:p>
                  </a:txBody>
                  <a:tcPr marT="27432" marB="27432" anchor="ctr"/>
                </a:tc>
                <a:tc>
                  <a:txBody>
                    <a:bodyPr/>
                    <a:lstStyle/>
                    <a:p>
                      <a:pPr algn="ctr"/>
                      <a:r>
                        <a:rPr lang="en-US" sz="900" dirty="0"/>
                        <a:t>72.6</a:t>
                      </a:r>
                    </a:p>
                  </a:txBody>
                  <a:tcPr marT="27432" marB="27432" anchor="ctr"/>
                </a:tc>
                <a:tc>
                  <a:txBody>
                    <a:bodyPr/>
                    <a:lstStyle/>
                    <a:p>
                      <a:pPr algn="ctr"/>
                      <a:r>
                        <a:rPr lang="en-US" sz="900" dirty="0"/>
                        <a:t>72.9</a:t>
                      </a:r>
                    </a:p>
                  </a:txBody>
                  <a:tcPr marT="27432" marB="2743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0.01</a:t>
                      </a:r>
                    </a:p>
                  </a:txBody>
                  <a:tcPr marT="27432" marB="27432" anchor="ctr"/>
                </a:tc>
                <a:extLst>
                  <a:ext uri="{0D108BD9-81ED-4DB2-BD59-A6C34878D82A}">
                    <a16:rowId xmlns:a16="http://schemas.microsoft.com/office/drawing/2014/main" val="614326925"/>
                  </a:ext>
                </a:extLst>
              </a:tr>
              <a:tr h="154352">
                <a:tc>
                  <a:txBody>
                    <a:bodyPr/>
                    <a:lstStyle/>
                    <a:p>
                      <a:r>
                        <a:rPr lang="en-US" sz="900" dirty="0"/>
                        <a:t>Insulin use (%)</a:t>
                      </a:r>
                    </a:p>
                  </a:txBody>
                  <a:tcPr marT="27432" marB="27432" anchor="ctr"/>
                </a:tc>
                <a:tc>
                  <a:txBody>
                    <a:bodyPr/>
                    <a:lstStyle/>
                    <a:p>
                      <a:pPr algn="ctr"/>
                      <a:r>
                        <a:rPr lang="en-US" sz="900" dirty="0"/>
                        <a:t>34.1</a:t>
                      </a:r>
                    </a:p>
                  </a:txBody>
                  <a:tcPr marT="27432" marB="27432" anchor="ctr"/>
                </a:tc>
                <a:tc>
                  <a:txBody>
                    <a:bodyPr/>
                    <a:lstStyle/>
                    <a:p>
                      <a:pPr algn="ctr"/>
                      <a:r>
                        <a:rPr lang="en-US" sz="900" dirty="0"/>
                        <a:t>6.8</a:t>
                      </a:r>
                    </a:p>
                  </a:txBody>
                  <a:tcPr marT="27432" marB="27432" anchor="ctr"/>
                </a:tc>
                <a:tc>
                  <a:txBody>
                    <a:bodyPr/>
                    <a:lstStyle/>
                    <a:p>
                      <a:pPr algn="ctr"/>
                      <a:r>
                        <a:rPr lang="en-US" sz="900" dirty="0"/>
                        <a:t>0.72</a:t>
                      </a:r>
                    </a:p>
                  </a:txBody>
                  <a:tcPr marT="27432" marB="27432" anchor="ctr"/>
                </a:tc>
                <a:tc>
                  <a:txBody>
                    <a:bodyPr/>
                    <a:lstStyle/>
                    <a:p>
                      <a:pPr algn="ctr"/>
                      <a:r>
                        <a:rPr lang="en-US" sz="900" dirty="0"/>
                        <a:t>34.1</a:t>
                      </a:r>
                    </a:p>
                  </a:txBody>
                  <a:tcPr marT="27432" marB="27432" anchor="ctr"/>
                </a:tc>
                <a:tc>
                  <a:txBody>
                    <a:bodyPr/>
                    <a:lstStyle/>
                    <a:p>
                      <a:pPr algn="ctr"/>
                      <a:r>
                        <a:rPr lang="en-US" sz="900" dirty="0"/>
                        <a:t>32.9</a:t>
                      </a:r>
                    </a:p>
                  </a:txBody>
                  <a:tcPr marT="27432" marB="27432" anchor="ctr"/>
                </a:tc>
                <a:tc>
                  <a:txBody>
                    <a:bodyPr/>
                    <a:lstStyle/>
                    <a:p>
                      <a:pPr algn="ctr"/>
                      <a:r>
                        <a:rPr lang="en-US" sz="900" dirty="0"/>
                        <a:t>0.02</a:t>
                      </a:r>
                    </a:p>
                  </a:txBody>
                  <a:tcPr marT="27432" marB="27432" anchor="ctr"/>
                </a:tc>
                <a:extLst>
                  <a:ext uri="{0D108BD9-81ED-4DB2-BD59-A6C34878D82A}">
                    <a16:rowId xmlns:a16="http://schemas.microsoft.com/office/drawing/2014/main" val="2750559542"/>
                  </a:ext>
                </a:extLst>
              </a:tr>
              <a:tr h="154352">
                <a:tc>
                  <a:txBody>
                    <a:bodyPr/>
                    <a:lstStyle/>
                    <a:p>
                      <a:r>
                        <a:rPr lang="en-US" sz="900" dirty="0"/>
                        <a:t>Depression</a:t>
                      </a:r>
                    </a:p>
                  </a:txBody>
                  <a:tcPr marT="27432" marB="27432" anchor="ctr"/>
                </a:tc>
                <a:tc>
                  <a:txBody>
                    <a:bodyPr/>
                    <a:lstStyle/>
                    <a:p>
                      <a:pPr algn="ctr"/>
                      <a:r>
                        <a:rPr lang="en-US" sz="900" dirty="0"/>
                        <a:t>46.4</a:t>
                      </a:r>
                    </a:p>
                  </a:txBody>
                  <a:tcPr marT="27432" marB="27432" anchor="ctr"/>
                </a:tc>
                <a:tc>
                  <a:txBody>
                    <a:bodyPr/>
                    <a:lstStyle/>
                    <a:p>
                      <a:pPr algn="ctr"/>
                      <a:r>
                        <a:rPr lang="en-US" sz="900" dirty="0"/>
                        <a:t>33.3</a:t>
                      </a:r>
                    </a:p>
                  </a:txBody>
                  <a:tcPr marT="27432" marB="27432" anchor="ctr"/>
                </a:tc>
                <a:tc>
                  <a:txBody>
                    <a:bodyPr/>
                    <a:lstStyle/>
                    <a:p>
                      <a:pPr algn="ctr"/>
                      <a:r>
                        <a:rPr lang="en-US" sz="900" dirty="0"/>
                        <a:t>0.27</a:t>
                      </a:r>
                    </a:p>
                  </a:txBody>
                  <a:tcPr marT="27432" marB="27432" anchor="ctr"/>
                </a:tc>
                <a:tc>
                  <a:txBody>
                    <a:bodyPr/>
                    <a:lstStyle/>
                    <a:p>
                      <a:pPr algn="ctr"/>
                      <a:r>
                        <a:rPr lang="en-US" sz="900" dirty="0"/>
                        <a:t>46.4</a:t>
                      </a:r>
                    </a:p>
                  </a:txBody>
                  <a:tcPr marT="27432" marB="27432" anchor="ctr"/>
                </a:tc>
                <a:tc>
                  <a:txBody>
                    <a:bodyPr/>
                    <a:lstStyle/>
                    <a:p>
                      <a:pPr algn="ctr"/>
                      <a:r>
                        <a:rPr lang="en-US" sz="900" dirty="0"/>
                        <a:t>46.9</a:t>
                      </a:r>
                    </a:p>
                  </a:txBody>
                  <a:tcPr marT="27432" marB="2743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0.01</a:t>
                      </a:r>
                    </a:p>
                  </a:txBody>
                  <a:tcPr marT="27432" marB="27432" anchor="ctr"/>
                </a:tc>
                <a:extLst>
                  <a:ext uri="{0D108BD9-81ED-4DB2-BD59-A6C34878D82A}">
                    <a16:rowId xmlns:a16="http://schemas.microsoft.com/office/drawing/2014/main" val="3547414840"/>
                  </a:ext>
                </a:extLst>
              </a:tr>
              <a:tr h="154352">
                <a:tc>
                  <a:txBody>
                    <a:bodyPr/>
                    <a:lstStyle/>
                    <a:p>
                      <a:r>
                        <a:rPr lang="en-US" sz="900" dirty="0"/>
                        <a:t>Borderline personality</a:t>
                      </a:r>
                    </a:p>
                  </a:txBody>
                  <a:tcPr marT="27432" marB="27432" anchor="ctr"/>
                </a:tc>
                <a:tc>
                  <a:txBody>
                    <a:bodyPr/>
                    <a:lstStyle/>
                    <a:p>
                      <a:pPr algn="ctr"/>
                      <a:r>
                        <a:rPr lang="en-US" sz="900" dirty="0"/>
                        <a:t>0.6</a:t>
                      </a:r>
                    </a:p>
                  </a:txBody>
                  <a:tcPr marT="27432" marB="27432" anchor="ctr"/>
                </a:tc>
                <a:tc>
                  <a:txBody>
                    <a:bodyPr/>
                    <a:lstStyle/>
                    <a:p>
                      <a:pPr algn="ctr"/>
                      <a:r>
                        <a:rPr lang="en-US" sz="900" dirty="0"/>
                        <a:t>0.2</a:t>
                      </a:r>
                    </a:p>
                  </a:txBody>
                  <a:tcPr marT="27432" marB="27432" anchor="ctr"/>
                </a:tc>
                <a:tc>
                  <a:txBody>
                    <a:bodyPr/>
                    <a:lstStyle/>
                    <a:p>
                      <a:pPr algn="ctr"/>
                      <a:r>
                        <a:rPr lang="en-US" sz="900" dirty="0"/>
                        <a:t>0.06</a:t>
                      </a:r>
                    </a:p>
                  </a:txBody>
                  <a:tcPr marT="27432" marB="27432" anchor="ctr"/>
                </a:tc>
                <a:tc>
                  <a:txBody>
                    <a:bodyPr/>
                    <a:lstStyle/>
                    <a:p>
                      <a:pPr algn="ctr"/>
                      <a:r>
                        <a:rPr lang="en-US" sz="900" dirty="0"/>
                        <a:t>0.6</a:t>
                      </a:r>
                    </a:p>
                  </a:txBody>
                  <a:tcPr marT="27432" marB="27432" anchor="ctr"/>
                </a:tc>
                <a:tc>
                  <a:txBody>
                    <a:bodyPr/>
                    <a:lstStyle/>
                    <a:p>
                      <a:pPr algn="ctr"/>
                      <a:r>
                        <a:rPr lang="en-US" sz="900" dirty="0"/>
                        <a:t>0.6</a:t>
                      </a:r>
                    </a:p>
                  </a:txBody>
                  <a:tcPr marT="27432" marB="27432" anchor="ctr"/>
                </a:tc>
                <a:tc>
                  <a:txBody>
                    <a:bodyPr/>
                    <a:lstStyle/>
                    <a:p>
                      <a:pPr algn="ctr"/>
                      <a:r>
                        <a:rPr lang="en-US" sz="900" dirty="0"/>
                        <a:t>0.00</a:t>
                      </a:r>
                    </a:p>
                  </a:txBody>
                  <a:tcPr marT="27432" marB="27432" anchor="ctr"/>
                </a:tc>
                <a:extLst>
                  <a:ext uri="{0D108BD9-81ED-4DB2-BD59-A6C34878D82A}">
                    <a16:rowId xmlns:a16="http://schemas.microsoft.com/office/drawing/2014/main" val="196215221"/>
                  </a:ext>
                </a:extLst>
              </a:tr>
              <a:tr h="154352">
                <a:tc>
                  <a:txBody>
                    <a:bodyPr/>
                    <a:lstStyle/>
                    <a:p>
                      <a:r>
                        <a:rPr lang="en-US" sz="900" dirty="0"/>
                        <a:t>Suicidal ideation</a:t>
                      </a:r>
                    </a:p>
                  </a:txBody>
                  <a:tcPr marT="27432" marB="27432" anchor="ctr"/>
                </a:tc>
                <a:tc>
                  <a:txBody>
                    <a:bodyPr/>
                    <a:lstStyle/>
                    <a:p>
                      <a:pPr algn="ctr"/>
                      <a:r>
                        <a:rPr lang="en-US" sz="900" dirty="0"/>
                        <a:t>2.1</a:t>
                      </a:r>
                    </a:p>
                  </a:txBody>
                  <a:tcPr marT="27432" marB="27432" anchor="ctr"/>
                </a:tc>
                <a:tc>
                  <a:txBody>
                    <a:bodyPr/>
                    <a:lstStyle/>
                    <a:p>
                      <a:pPr algn="ctr"/>
                      <a:r>
                        <a:rPr lang="en-US" sz="900" dirty="0"/>
                        <a:t>1.0</a:t>
                      </a:r>
                    </a:p>
                  </a:txBody>
                  <a:tcPr marT="27432" marB="27432" anchor="ctr"/>
                </a:tc>
                <a:tc>
                  <a:txBody>
                    <a:bodyPr/>
                    <a:lstStyle/>
                    <a:p>
                      <a:pPr algn="ctr"/>
                      <a:r>
                        <a:rPr lang="en-US" sz="900" dirty="0"/>
                        <a:t>0.09</a:t>
                      </a:r>
                    </a:p>
                  </a:txBody>
                  <a:tcPr marT="27432" marB="27432" anchor="ctr"/>
                </a:tc>
                <a:tc>
                  <a:txBody>
                    <a:bodyPr/>
                    <a:lstStyle/>
                    <a:p>
                      <a:pPr algn="ctr"/>
                      <a:r>
                        <a:rPr lang="en-US" sz="900" dirty="0"/>
                        <a:t>2.1</a:t>
                      </a:r>
                    </a:p>
                  </a:txBody>
                  <a:tcPr marT="27432" marB="27432" anchor="ctr"/>
                </a:tc>
                <a:tc>
                  <a:txBody>
                    <a:bodyPr/>
                    <a:lstStyle/>
                    <a:p>
                      <a:pPr algn="ctr"/>
                      <a:r>
                        <a:rPr lang="en-US" sz="900" dirty="0"/>
                        <a:t>2.2</a:t>
                      </a:r>
                    </a:p>
                  </a:txBody>
                  <a:tcPr marT="27432" marB="27432" anchor="ctr"/>
                </a:tc>
                <a:tc>
                  <a:txBody>
                    <a:bodyPr/>
                    <a:lstStyle/>
                    <a:p>
                      <a:pPr algn="ctr"/>
                      <a:r>
                        <a:rPr lang="en-US" sz="900" dirty="0"/>
                        <a:t>0.00</a:t>
                      </a:r>
                    </a:p>
                  </a:txBody>
                  <a:tcPr marT="27432" marB="27432" anchor="ctr"/>
                </a:tc>
                <a:extLst>
                  <a:ext uri="{0D108BD9-81ED-4DB2-BD59-A6C34878D82A}">
                    <a16:rowId xmlns:a16="http://schemas.microsoft.com/office/drawing/2014/main" val="3490305728"/>
                  </a:ext>
                </a:extLst>
              </a:tr>
              <a:tr h="154352">
                <a:tc>
                  <a:txBody>
                    <a:bodyPr/>
                    <a:lstStyle/>
                    <a:p>
                      <a:r>
                        <a:rPr lang="en-US" sz="900" dirty="0"/>
                        <a:t>Self-harm</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4.4</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2.3</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0.12</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4.4</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4.4</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0.00</a:t>
                      </a:r>
                    </a:p>
                  </a:txBody>
                  <a:tcPr marT="27432" marB="27432" anchor="ctr">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565984232"/>
                  </a:ext>
                </a:extLst>
              </a:tr>
            </a:tbl>
          </a:graphicData>
        </a:graphic>
      </p:graphicFrame>
      <p:graphicFrame>
        <p:nvGraphicFramePr>
          <p:cNvPr id="2" name="Table 1">
            <a:extLst>
              <a:ext uri="{FF2B5EF4-FFF2-40B4-BE49-F238E27FC236}">
                <a16:creationId xmlns:a16="http://schemas.microsoft.com/office/drawing/2014/main" id="{9FAD7E44-2F41-D860-6DBF-1C4F76ADF8BA}"/>
              </a:ext>
            </a:extLst>
          </p:cNvPr>
          <p:cNvGraphicFramePr>
            <a:graphicFrameLocks noGrp="1"/>
          </p:cNvGraphicFramePr>
          <p:nvPr>
            <p:extLst>
              <p:ext uri="{D42A27DB-BD31-4B8C-83A1-F6EECF244321}">
                <p14:modId xmlns:p14="http://schemas.microsoft.com/office/powerpoint/2010/main" val="1888411982"/>
              </p:ext>
            </p:extLst>
          </p:nvPr>
        </p:nvGraphicFramePr>
        <p:xfrm>
          <a:off x="7823690" y="3459480"/>
          <a:ext cx="3623630" cy="1645920"/>
        </p:xfrm>
        <a:graphic>
          <a:graphicData uri="http://schemas.openxmlformats.org/drawingml/2006/table">
            <a:tbl>
              <a:tblPr firstRow="1" bandRow="1">
                <a:tableStyleId>{C083E6E3-FA7D-4D7B-A595-EF9225AFEA82}</a:tableStyleId>
              </a:tblPr>
              <a:tblGrid>
                <a:gridCol w="1103630">
                  <a:extLst>
                    <a:ext uri="{9D8B030D-6E8A-4147-A177-3AD203B41FA5}">
                      <a16:colId xmlns:a16="http://schemas.microsoft.com/office/drawing/2014/main" val="20000"/>
                    </a:ext>
                  </a:extLst>
                </a:gridCol>
                <a:gridCol w="1260000">
                  <a:extLst>
                    <a:ext uri="{9D8B030D-6E8A-4147-A177-3AD203B41FA5}">
                      <a16:colId xmlns:a16="http://schemas.microsoft.com/office/drawing/2014/main" val="20001"/>
                    </a:ext>
                  </a:extLst>
                </a:gridCol>
                <a:gridCol w="1260000">
                  <a:extLst>
                    <a:ext uri="{9D8B030D-6E8A-4147-A177-3AD203B41FA5}">
                      <a16:colId xmlns:a16="http://schemas.microsoft.com/office/drawing/2014/main" val="3486822895"/>
                    </a:ext>
                  </a:extLst>
                </a:gridCol>
              </a:tblGrid>
              <a:tr h="0">
                <a:tc>
                  <a:txBody>
                    <a:bodyPr/>
                    <a:lstStyle/>
                    <a:p>
                      <a:r>
                        <a:rPr lang="en-US" sz="900" dirty="0">
                          <a:solidFill>
                            <a:schemeClr val="tx1"/>
                          </a:solidFill>
                        </a:rPr>
                        <a:t>GLP-1 vs. DPP4i </a:t>
                      </a:r>
                    </a:p>
                  </a:txBody>
                  <a:tcPr marT="27432" marB="27432" anchor="ctr"/>
                </a:tc>
                <a:tc>
                  <a:txBody>
                    <a:bodyPr/>
                    <a:lstStyle/>
                    <a:p>
                      <a:pPr algn="ctr"/>
                      <a:r>
                        <a:rPr lang="en-US" sz="900" dirty="0"/>
                        <a:t>HR (95%CI)</a:t>
                      </a:r>
                    </a:p>
                    <a:p>
                      <a:pPr algn="ctr"/>
                      <a:r>
                        <a:rPr lang="en-US" sz="900" dirty="0"/>
                        <a:t>Crude vs. Weighted </a:t>
                      </a:r>
                    </a:p>
                  </a:txBody>
                  <a:tcPr marT="27432" marB="27432" anchor="ctr"/>
                </a:tc>
                <a:tc>
                  <a:txBody>
                    <a:bodyPr/>
                    <a:lstStyle/>
                    <a:p>
                      <a:pPr algn="ctr"/>
                      <a:r>
                        <a:rPr lang="en-US" sz="900" dirty="0"/>
                        <a:t>Weighted incidence per 1,000PY</a:t>
                      </a:r>
                    </a:p>
                  </a:txBody>
                  <a:tcPr marT="27432" marB="27432" anchor="ctr"/>
                </a:tc>
                <a:extLst>
                  <a:ext uri="{0D108BD9-81ED-4DB2-BD59-A6C34878D82A}">
                    <a16:rowId xmlns:a16="http://schemas.microsoft.com/office/drawing/2014/main" val="756266176"/>
                  </a:ext>
                </a:extLst>
              </a:tr>
              <a:tr h="0">
                <a:tc>
                  <a:txBody>
                    <a:bodyPr/>
                    <a:lstStyle/>
                    <a:p>
                      <a:r>
                        <a:rPr lang="en-US" sz="900" dirty="0"/>
                        <a:t>Composite</a:t>
                      </a:r>
                    </a:p>
                  </a:txBody>
                  <a:tcPr marT="27432" marB="27432" anchor="ctr"/>
                </a:tc>
                <a:tc>
                  <a:txBody>
                    <a:bodyPr/>
                    <a:lstStyle/>
                    <a:p>
                      <a:pPr algn="ctr"/>
                      <a:r>
                        <a:rPr lang="en-US" sz="900" dirty="0"/>
                        <a:t>2.08 (</a:t>
                      </a:r>
                      <a:r>
                        <a:rPr lang="en-US" sz="900" dirty="0">
                          <a:solidFill>
                            <a:schemeClr val="tx1"/>
                          </a:solidFill>
                        </a:rPr>
                        <a:t>1.83, 2.06) </a:t>
                      </a:r>
                      <a:r>
                        <a:rPr lang="en-US" sz="900" dirty="0"/>
                        <a:t>vs. 1.02 (0.85, 1.21)</a:t>
                      </a:r>
                    </a:p>
                  </a:txBody>
                  <a:tcPr marT="27432" marB="27432" anchor="ctr"/>
                </a:tc>
                <a:tc>
                  <a:txBody>
                    <a:bodyPr/>
                    <a:lstStyle/>
                    <a:p>
                      <a:pPr algn="ctr"/>
                      <a:r>
                        <a:rPr lang="en-GB" sz="900" dirty="0"/>
                        <a:t>3.9 vs. 3.7</a:t>
                      </a:r>
                    </a:p>
                  </a:txBody>
                  <a:tcPr marT="27432" marB="27432" anchor="ctr"/>
                </a:tc>
                <a:extLst>
                  <a:ext uri="{0D108BD9-81ED-4DB2-BD59-A6C34878D82A}">
                    <a16:rowId xmlns:a16="http://schemas.microsoft.com/office/drawing/2014/main" val="237103836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Suicidal ideation</a:t>
                      </a:r>
                    </a:p>
                  </a:txBody>
                  <a:tcPr marT="27432" marB="27432" anchor="ctr"/>
                </a:tc>
                <a:tc>
                  <a:txBody>
                    <a:bodyPr/>
                    <a:lstStyle/>
                    <a:p>
                      <a:pPr algn="ctr"/>
                      <a:r>
                        <a:rPr lang="en-US" sz="900" dirty="0"/>
                        <a:t>2.15 (1.83, 2.53) vs. 0.97 (0.78, 1.22)</a:t>
                      </a:r>
                    </a:p>
                  </a:txBody>
                  <a:tcPr marT="27432" marB="27432" anchor="ctr"/>
                </a:tc>
                <a:tc>
                  <a:txBody>
                    <a:bodyPr/>
                    <a:lstStyle/>
                    <a:p>
                      <a:pPr algn="ctr"/>
                      <a:r>
                        <a:rPr lang="en-GB" sz="900" dirty="0"/>
                        <a:t>2.5 vs. 2.5</a:t>
                      </a:r>
                    </a:p>
                  </a:txBody>
                  <a:tcPr marT="27432" marB="27432" anchor="ct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Self-harm</a:t>
                      </a:r>
                    </a:p>
                  </a:txBody>
                  <a:tcPr marT="27432" marB="27432" anchor="ctr"/>
                </a:tc>
                <a:tc>
                  <a:txBody>
                    <a:bodyPr/>
                    <a:lstStyle/>
                    <a:p>
                      <a:pPr algn="ctr"/>
                      <a:r>
                        <a:rPr lang="en-US" sz="900" dirty="0"/>
                        <a:t>2.05 (1.68, 2.49) vs. 0.97 (0.75, 1.27)</a:t>
                      </a:r>
                    </a:p>
                  </a:txBody>
                  <a:tcPr marT="27432" marB="27432" anchor="ctr"/>
                </a:tc>
                <a:tc>
                  <a:txBody>
                    <a:bodyPr/>
                    <a:lstStyle/>
                    <a:p>
                      <a:pPr algn="ctr"/>
                      <a:r>
                        <a:rPr lang="en-GB" sz="900" dirty="0"/>
                        <a:t>1.7 vs. 1.6</a:t>
                      </a:r>
                    </a:p>
                  </a:txBody>
                  <a:tcPr marT="27432" marB="27432" anchor="ctr"/>
                </a:tc>
                <a:extLst>
                  <a:ext uri="{0D108BD9-81ED-4DB2-BD59-A6C34878D82A}">
                    <a16:rowId xmlns:a16="http://schemas.microsoft.com/office/drawing/2014/main" val="10001"/>
                  </a:ext>
                </a:extLst>
              </a:tr>
              <a:tr h="0">
                <a:tc>
                  <a:txBody>
                    <a:bodyPr/>
                    <a:lstStyle/>
                    <a:p>
                      <a:r>
                        <a:rPr lang="en-US" sz="900" dirty="0"/>
                        <a:t>Suicide</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1.72 (0.71, 4.18) vs. 0.91 (0.25, 3.31)</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GB" sz="900" dirty="0"/>
                        <a:t>0.8 vs. 0.8</a:t>
                      </a:r>
                    </a:p>
                  </a:txBody>
                  <a:tcPr marT="27432" marB="27432" anchor="ctr">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7523608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72D6AD16-175D-489F-BE05-D09863BF96F2}"/>
              </a:ext>
            </a:extLst>
          </p:cNvPr>
          <p:cNvGraphicFramePr>
            <a:graphicFrameLocks noGrp="1"/>
          </p:cNvGraphicFramePr>
          <p:nvPr>
            <p:extLst>
              <p:ext uri="{D42A27DB-BD31-4B8C-83A1-F6EECF244321}">
                <p14:modId xmlns:p14="http://schemas.microsoft.com/office/powerpoint/2010/main" val="3050992789"/>
              </p:ext>
            </p:extLst>
          </p:nvPr>
        </p:nvGraphicFramePr>
        <p:xfrm>
          <a:off x="2663687" y="914400"/>
          <a:ext cx="9147313" cy="5384229"/>
        </p:xfrm>
        <a:graphic>
          <a:graphicData uri="http://schemas.openxmlformats.org/drawingml/2006/table">
            <a:tbl>
              <a:tblPr firstRow="1" bandRow="1">
                <a:tableStyleId>{5C22544A-7EE6-4342-B048-85BDC9FD1C3A}</a:tableStyleId>
              </a:tblPr>
              <a:tblGrid>
                <a:gridCol w="4902525">
                  <a:extLst>
                    <a:ext uri="{9D8B030D-6E8A-4147-A177-3AD203B41FA5}">
                      <a16:colId xmlns:a16="http://schemas.microsoft.com/office/drawing/2014/main" val="20000"/>
                    </a:ext>
                  </a:extLst>
                </a:gridCol>
                <a:gridCol w="4244788">
                  <a:extLst>
                    <a:ext uri="{9D8B030D-6E8A-4147-A177-3AD203B41FA5}">
                      <a16:colId xmlns:a16="http://schemas.microsoft.com/office/drawing/2014/main" val="1229989169"/>
                    </a:ext>
                  </a:extLst>
                </a:gridCol>
              </a:tblGrid>
              <a:tr h="0">
                <a:tc gridSpan="2">
                  <a:txBody>
                    <a:bodyPr/>
                    <a:lstStyle/>
                    <a:p>
                      <a:r>
                        <a:rPr lang="en-GB" sz="900" b="0" i="1" dirty="0">
                          <a:solidFill>
                            <a:schemeClr val="tx1"/>
                          </a:solidFill>
                        </a:rPr>
                        <a:t>A novel GLP-1 analog, GZR18, induced an 18.6% weight reduction in subjects with obesity in a Phase Ib/IIa trial. L.Ji.</a:t>
                      </a:r>
                    </a:p>
                    <a:p>
                      <a:endParaRPr lang="en-US" sz="400" b="1" i="1" dirty="0">
                        <a:solidFill>
                          <a:schemeClr val="tx1"/>
                        </a:solidFill>
                      </a:endParaRPr>
                    </a:p>
                    <a:p>
                      <a:r>
                        <a:rPr lang="en-US" sz="1000" b="1" dirty="0">
                          <a:solidFill>
                            <a:schemeClr val="tx1"/>
                          </a:solidFill>
                        </a:rPr>
                        <a:t>Background</a:t>
                      </a:r>
                      <a:r>
                        <a:rPr lang="en-US" sz="1000" b="0" dirty="0">
                          <a:solidFill>
                            <a:schemeClr val="tx1"/>
                          </a:solidFill>
                        </a:rPr>
                        <a:t>: GZR18 is a GLP-1 agonist in Phase II development for </a:t>
                      </a:r>
                      <a:r>
                        <a:rPr lang="en-US" sz="1000" b="0" dirty="0">
                          <a:solidFill>
                            <a:schemeClr val="tx1"/>
                          </a:solidFill>
                          <a:hlinkClick r:id="rId2"/>
                        </a:rPr>
                        <a:t>obesity</a:t>
                      </a:r>
                      <a:r>
                        <a:rPr lang="en-US" sz="1000" b="0" dirty="0">
                          <a:solidFill>
                            <a:schemeClr val="tx1"/>
                          </a:solidFill>
                        </a:rPr>
                        <a:t> and </a:t>
                      </a:r>
                      <a:r>
                        <a:rPr lang="en-US" sz="1000" b="0" dirty="0">
                          <a:solidFill>
                            <a:schemeClr val="tx1"/>
                          </a:solidFill>
                          <a:hlinkClick r:id="rId3"/>
                        </a:rPr>
                        <a:t>T2D</a:t>
                      </a:r>
                      <a:r>
                        <a:rPr lang="en-US" sz="1000" b="0" dirty="0">
                          <a:solidFill>
                            <a:schemeClr val="tx1"/>
                          </a:solidFill>
                        </a:rPr>
                        <a:t> in China. Data from a Phase I/II trial evaluating efficacy and safety in Chinese adults with obesity </a:t>
                      </a:r>
                      <a:r>
                        <a:rPr lang="en-US" sz="1000" b="0" i="0" dirty="0">
                          <a:solidFill>
                            <a:schemeClr val="tx1"/>
                          </a:solidFill>
                        </a:rPr>
                        <a:t>were presented at ADA.</a:t>
                      </a:r>
                      <a:endParaRPr lang="en-US" sz="10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20000"/>
                        <a:lumOff val="80000"/>
                      </a:schemeClr>
                    </a:solidFill>
                  </a:tcPr>
                </a:tc>
                <a:tc hMerge="1">
                  <a:txBody>
                    <a:bodyPr/>
                    <a:lstStyle/>
                    <a:p>
                      <a:endParaRPr lang="en-US"/>
                    </a:p>
                  </a:txBody>
                  <a:tcPr/>
                </a:tc>
                <a:extLst>
                  <a:ext uri="{0D108BD9-81ED-4DB2-BD59-A6C34878D82A}">
                    <a16:rowId xmlns:a16="http://schemas.microsoft.com/office/drawing/2014/main" val="882866917"/>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mn-lt"/>
                        </a:rPr>
                        <a:t>Patients &amp; Treatment</a:t>
                      </a:r>
                      <a:r>
                        <a:rPr lang="en-US" sz="1000" dirty="0">
                          <a:latin typeface="+mn-lt"/>
                        </a:rPr>
                        <a:t>: 36 patients with overweight/obesity (mean baseline age 37 years; body weight 95kg; BMI 33.7kg/m</a:t>
                      </a:r>
                      <a:r>
                        <a:rPr lang="en-US" sz="1000" baseline="30000" dirty="0">
                          <a:latin typeface="+mn-lt"/>
                        </a:rPr>
                        <a:t>2</a:t>
                      </a:r>
                      <a:r>
                        <a:rPr lang="en-US" sz="1000" dirty="0">
                          <a:latin typeface="+mn-lt"/>
                        </a:rPr>
                        <a:t>; WC 106cm; 51.4% females) received GZR18 (SC 30mg QW or Q2W) vs. placebo for 35 weeks; doses were escalated from 1.5 to 9mg over 11 weeks after which patients were allocated to QW or Q2W based on personal preference (see table below for detailed dose escalation protocol)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50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mn-lt"/>
                        </a:rPr>
                        <a:t>Primary Endpoint</a:t>
                      </a:r>
                      <a:r>
                        <a:rPr lang="en-US" sz="1000" b="0" dirty="0">
                          <a:latin typeface="+mn-lt"/>
                        </a:rPr>
                        <a:t>: Safety</a:t>
                      </a:r>
                      <a:endParaRPr lang="en-US" sz="1000" b="1" dirty="0">
                        <a:latin typeface="+mn-lt"/>
                      </a:endParaRP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00"/>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Results</a:t>
                      </a:r>
                      <a:r>
                        <a:rPr lang="en-US" sz="1000" dirty="0"/>
                        <a:t>:</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US"/>
                    </a:p>
                  </a:txBody>
                  <a:tcPr/>
                </a:tc>
                <a:extLst>
                  <a:ext uri="{0D108BD9-81ED-4DB2-BD59-A6C34878D82A}">
                    <a16:rowId xmlns:a16="http://schemas.microsoft.com/office/drawing/2014/main" val="10001"/>
                  </a:ext>
                </a:extLst>
              </a:tr>
              <a:tr h="3463989">
                <a:tc>
                  <a:txBody>
                    <a:bodyPr/>
                    <a:lstStyle/>
                    <a:p>
                      <a:pPr marL="171450" indent="-171450">
                        <a:spcAft>
                          <a:spcPts val="0"/>
                        </a:spcAft>
                        <a:buFont typeface="Arial" panose="020B0604020202020204" pitchFamily="34" charset="0"/>
                        <a:buChar char="•"/>
                      </a:pPr>
                      <a:r>
                        <a:rPr lang="en-US" sz="1000" strike="noStrike" dirty="0">
                          <a:solidFill>
                            <a:schemeClr val="tx1"/>
                          </a:solidFill>
                        </a:rPr>
                        <a:t>At 35 weeks GZR18 (30mg) elicited greater weight loss vs. placebo (see table).</a:t>
                      </a:r>
                      <a:br>
                        <a:rPr lang="en-US" sz="1000" strike="noStrike" dirty="0">
                          <a:solidFill>
                            <a:schemeClr val="tx1"/>
                          </a:solidFill>
                        </a:rPr>
                      </a:br>
                      <a:r>
                        <a:rPr lang="en-US" sz="1000" strike="noStrike" dirty="0">
                          <a:solidFill>
                            <a:schemeClr val="tx1"/>
                          </a:solidFill>
                        </a:rPr>
                        <a:t>- weight loss was greater with QW vs. Q2W dosing.</a:t>
                      </a:r>
                    </a:p>
                    <a:p>
                      <a:pPr marL="171450" indent="-171450">
                        <a:spcAft>
                          <a:spcPts val="0"/>
                        </a:spcAft>
                        <a:buFont typeface="Arial" panose="020B0604020202020204" pitchFamily="34" charset="0"/>
                        <a:buChar char="•"/>
                      </a:pPr>
                      <a:r>
                        <a:rPr lang="en-US" sz="1000" strike="noStrike" dirty="0">
                          <a:solidFill>
                            <a:schemeClr val="tx1"/>
                          </a:solidFill>
                        </a:rPr>
                        <a:t>More GZR-18-treated patients achieved weight loss of </a:t>
                      </a:r>
                      <a:r>
                        <a:rPr lang="en-US" sz="1000" i="0" dirty="0"/>
                        <a:t>≥5, ≥10, ≥15, and ≥20% vs. placebo – responder rates were higher with QW vs. Q2W dosing.</a:t>
                      </a:r>
                    </a:p>
                    <a:p>
                      <a:pPr marL="171450" indent="-171450">
                        <a:spcAft>
                          <a:spcPts val="0"/>
                        </a:spcAft>
                        <a:buFont typeface="Arial" panose="020B0604020202020204" pitchFamily="34" charset="0"/>
                        <a:buChar char="•"/>
                      </a:pPr>
                      <a:r>
                        <a:rPr lang="en-US" sz="1000" strike="noStrike" dirty="0">
                          <a:solidFill>
                            <a:schemeClr val="tx1"/>
                          </a:solidFill>
                        </a:rPr>
                        <a:t>GZR-18-treated patients saw greater reductions in BMI and WC vs. placebo.</a:t>
                      </a:r>
                    </a:p>
                    <a:p>
                      <a:pPr marL="171450" indent="-171450">
                        <a:spcAft>
                          <a:spcPts val="0"/>
                        </a:spcAft>
                        <a:buFont typeface="Arial" panose="020B0604020202020204" pitchFamily="34" charset="0"/>
                        <a:buChar char="•"/>
                      </a:pPr>
                      <a:r>
                        <a:rPr lang="en-US" sz="1000" i="0" strike="noStrike" dirty="0">
                          <a:solidFill>
                            <a:schemeClr val="tx1"/>
                          </a:solidFill>
                        </a:rPr>
                        <a:t>GZR improved a range of cardiometabolic risk factors including FBG, fasting insulin, blood pressure, and plasma lipids vs. placebo.</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171450" indent="-171450">
                        <a:spcAft>
                          <a:spcPts val="0"/>
                        </a:spcAft>
                        <a:buFont typeface="Arial" panose="020B0604020202020204" pitchFamily="34" charset="0"/>
                        <a:buChar char="•"/>
                      </a:pPr>
                      <a:r>
                        <a:rPr lang="en-US" sz="1000" i="0" dirty="0"/>
                        <a:t>Most reported AEs were GI-related and mild to moderate in severity and occurred mainly during dose-escalation.</a:t>
                      </a:r>
                    </a:p>
                    <a:p>
                      <a:pPr marL="171450" indent="-171450">
                        <a:spcAft>
                          <a:spcPts val="0"/>
                        </a:spcAft>
                        <a:buFont typeface="Arial" panose="020B0604020202020204" pitchFamily="34" charset="0"/>
                        <a:buChar char="•"/>
                      </a:pPr>
                      <a:r>
                        <a:rPr lang="en-US" sz="1000" i="0" strike="noStrike" dirty="0">
                          <a:solidFill>
                            <a:schemeClr val="tx1"/>
                          </a:solidFill>
                        </a:rPr>
                        <a:t>No AEs led to discontinuation and no drug-related SAEs or deaths were reported.</a:t>
                      </a:r>
                    </a:p>
                    <a:p>
                      <a:pPr marL="171450" indent="-171450">
                        <a:spcAft>
                          <a:spcPts val="0"/>
                        </a:spcAft>
                        <a:buFont typeface="Arial" panose="020B0604020202020204" pitchFamily="34" charset="0"/>
                        <a:buChar char="•"/>
                      </a:pPr>
                      <a:r>
                        <a:rPr lang="en-US" sz="1000" i="0" strike="noStrike" dirty="0">
                          <a:solidFill>
                            <a:schemeClr val="tx1"/>
                          </a:solidFill>
                        </a:rPr>
                        <a:t>One SAE of appendicitis reported (GZR18 30mg QW) was considered unrelated to study drug.</a:t>
                      </a:r>
                      <a:endParaRPr lang="en-US" sz="1000" strike="noStrike" dirty="0">
                        <a:solidFill>
                          <a:schemeClr val="tx1"/>
                        </a:solidFill>
                      </a:endParaRPr>
                    </a:p>
                  </a:txBody>
                  <a:tcPr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92350044"/>
                  </a:ext>
                </a:extLst>
              </a:tr>
            </a:tbl>
          </a:graphicData>
        </a:graphic>
      </p:graphicFrame>
      <p:sp>
        <p:nvSpPr>
          <p:cNvPr id="3" name="Title 2"/>
          <p:cNvSpPr>
            <a:spLocks noGrp="1"/>
          </p:cNvSpPr>
          <p:nvPr>
            <p:ph type="ctrTitle"/>
          </p:nvPr>
        </p:nvSpPr>
        <p:spPr/>
        <p:txBody>
          <a:bodyPr/>
          <a:lstStyle/>
          <a:p>
            <a:r>
              <a:rPr lang="en-US" dirty="0"/>
              <a:t>GLP-1: GZR18 shows weight loss of up to -18.6% with QW dosing</a:t>
            </a:r>
            <a:endParaRPr lang="en-US" dirty="0">
              <a:solidFill>
                <a:srgbClr val="00B05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755628459"/>
              </p:ext>
            </p:extLst>
          </p:nvPr>
        </p:nvGraphicFramePr>
        <p:xfrm>
          <a:off x="384048" y="914400"/>
          <a:ext cx="2194560" cy="467868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2940743716"/>
                    </a:ext>
                  </a:extLst>
                </a:gridCol>
              </a:tblGrid>
              <a:tr h="242614">
                <a:tc>
                  <a:txBody>
                    <a:bodyPr/>
                    <a:lstStyle/>
                    <a:p>
                      <a:r>
                        <a:rPr lang="en-US" sz="1000" b="1" dirty="0">
                          <a:solidFill>
                            <a:schemeClr val="tx1"/>
                          </a:solidFill>
                        </a:rPr>
                        <a:t>Product (MOA)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88286691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GZR18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(GLP-1 agonist)</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en-US" sz="1000" b="1" dirty="0">
                          <a:latin typeface="+mn-lt"/>
                        </a:rPr>
                        <a:t>Company</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4"/>
                        </a:rPr>
                        <a:t>Gan &amp; Lee</a:t>
                      </a:r>
                      <a:endParaRPr lang="en-US" sz="1000"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4786">
                <a:tc>
                  <a:txBody>
                    <a:bodyPr/>
                    <a:lstStyle/>
                    <a:p>
                      <a:r>
                        <a:rPr lang="en-US" sz="1000" b="1" dirty="0">
                          <a:latin typeface="+mn-lt"/>
                        </a:rPr>
                        <a:t>Phase and Trial ID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407347513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Phase I/II </a:t>
                      </a:r>
                      <a:r>
                        <a:rPr lang="en-US" sz="1000" dirty="0">
                          <a:solidFill>
                            <a:schemeClr val="tx1"/>
                          </a:solidFill>
                          <a:hlinkClick r:id="rId5"/>
                        </a:rPr>
                        <a:t>NCT06256536</a:t>
                      </a:r>
                      <a:endParaRPr lang="en-US" sz="10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China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7515929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Indication(s)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24271795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T2D, OBE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61053568"/>
                  </a:ext>
                </a:extLst>
              </a:tr>
              <a:tr h="0">
                <a:tc>
                  <a:txBody>
                    <a:bodyPr/>
                    <a:lstStyle/>
                    <a:p>
                      <a:r>
                        <a:rPr lang="en-US" sz="1000" b="1" dirty="0">
                          <a:latin typeface="+mn-lt"/>
                        </a:rPr>
                        <a:t>Abstract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7586671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6"/>
                        </a:rPr>
                        <a:t>1858-LB</a:t>
                      </a:r>
                      <a:endParaRPr lang="en-US" sz="1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32568609"/>
                  </a:ext>
                </a:extLst>
              </a:tr>
              <a:tr h="182880">
                <a:tc>
                  <a:txBody>
                    <a:bodyPr/>
                    <a:lstStyle/>
                    <a:p>
                      <a:r>
                        <a:rPr lang="en-US" sz="1100" b="1" dirty="0">
                          <a:solidFill>
                            <a:schemeClr val="tx1"/>
                          </a:solidFill>
                        </a:rPr>
                        <a:t>CVrg </a:t>
                      </a:r>
                      <a:r>
                        <a:rPr lang="en-US" sz="1100" b="1" dirty="0"/>
                        <a:t>Implications</a:t>
                      </a:r>
                      <a:r>
                        <a:rPr lang="en-US" sz="1100" b="0" dirty="0">
                          <a:solidFill>
                            <a:schemeClr val="tx1"/>
                          </a:solidFill>
                        </a:rPr>
                        <a:t>:</a:t>
                      </a:r>
                      <a:r>
                        <a:rPr lang="en-US" sz="1100" b="1" dirty="0">
                          <a:solidFill>
                            <a:schemeClr val="tx1"/>
                          </a:solidFill>
                        </a:rPr>
                        <a:t> </a:t>
                      </a:r>
                      <a:r>
                        <a:rPr lang="en-US" sz="1100" b="0" dirty="0">
                          <a:solidFill>
                            <a:schemeClr val="tx1"/>
                          </a:solidFill>
                        </a:rPr>
                        <a:t>GZR18 showed significant weight loss vs. placebo in patients with obesity of up to -18.6%. Efficacy and rate of GI AEs were greater with QW vs. Q2W dosing. GZR18 remains in Phase II development for obesity and T2D; data are expected 2H 2024 for both trials (</a:t>
                      </a:r>
                      <a:r>
                        <a:rPr lang="en-US" sz="1100" b="0" dirty="0">
                          <a:solidFill>
                            <a:schemeClr val="tx1"/>
                          </a:solidFill>
                          <a:hlinkClick r:id="rId2"/>
                        </a:rPr>
                        <a:t>obesity</a:t>
                      </a:r>
                      <a:r>
                        <a:rPr lang="en-US" sz="1100" b="0" dirty="0">
                          <a:solidFill>
                            <a:schemeClr val="tx1"/>
                          </a:solidFill>
                        </a:rPr>
                        <a:t> and </a:t>
                      </a:r>
                      <a:r>
                        <a:rPr lang="en-US" sz="1100" b="0" dirty="0">
                          <a:solidFill>
                            <a:schemeClr val="tx1"/>
                          </a:solidFill>
                          <a:hlinkClick r:id="rId3"/>
                        </a:rPr>
                        <a:t>T2D</a:t>
                      </a:r>
                      <a:r>
                        <a:rPr lang="en-US" sz="1100" b="0" dirty="0">
                          <a:solidFill>
                            <a:schemeClr val="tx1"/>
                          </a:solidFill>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3592350044"/>
                  </a:ext>
                </a:extLst>
              </a:tr>
            </a:tbl>
          </a:graphicData>
        </a:graphic>
      </p:graphicFrame>
      <p:graphicFrame>
        <p:nvGraphicFramePr>
          <p:cNvPr id="5" name="Table 4">
            <a:extLst>
              <a:ext uri="{FF2B5EF4-FFF2-40B4-BE49-F238E27FC236}">
                <a16:creationId xmlns:a16="http://schemas.microsoft.com/office/drawing/2014/main" id="{5739BB21-0285-3ED8-41DA-CAF5071EDB0B}"/>
              </a:ext>
            </a:extLst>
          </p:cNvPr>
          <p:cNvGraphicFramePr>
            <a:graphicFrameLocks noGrp="1"/>
          </p:cNvGraphicFramePr>
          <p:nvPr>
            <p:extLst>
              <p:ext uri="{D42A27DB-BD31-4B8C-83A1-F6EECF244321}">
                <p14:modId xmlns:p14="http://schemas.microsoft.com/office/powerpoint/2010/main" val="1644563212"/>
              </p:ext>
            </p:extLst>
          </p:nvPr>
        </p:nvGraphicFramePr>
        <p:xfrm>
          <a:off x="2874069" y="4012579"/>
          <a:ext cx="4382186" cy="2249424"/>
        </p:xfrm>
        <a:graphic>
          <a:graphicData uri="http://schemas.openxmlformats.org/drawingml/2006/table">
            <a:tbl>
              <a:tblPr firstRow="1" bandRow="1">
                <a:tableStyleId>{C083E6E3-FA7D-4D7B-A595-EF9225AFEA82}</a:tableStyleId>
              </a:tblPr>
              <a:tblGrid>
                <a:gridCol w="1412304">
                  <a:extLst>
                    <a:ext uri="{9D8B030D-6E8A-4147-A177-3AD203B41FA5}">
                      <a16:colId xmlns:a16="http://schemas.microsoft.com/office/drawing/2014/main" val="20000"/>
                    </a:ext>
                  </a:extLst>
                </a:gridCol>
                <a:gridCol w="1207516">
                  <a:extLst>
                    <a:ext uri="{9D8B030D-6E8A-4147-A177-3AD203B41FA5}">
                      <a16:colId xmlns:a16="http://schemas.microsoft.com/office/drawing/2014/main" val="20001"/>
                    </a:ext>
                  </a:extLst>
                </a:gridCol>
                <a:gridCol w="1150366">
                  <a:extLst>
                    <a:ext uri="{9D8B030D-6E8A-4147-A177-3AD203B41FA5}">
                      <a16:colId xmlns:a16="http://schemas.microsoft.com/office/drawing/2014/main" val="20002"/>
                    </a:ext>
                  </a:extLst>
                </a:gridCol>
                <a:gridCol w="612000">
                  <a:extLst>
                    <a:ext uri="{9D8B030D-6E8A-4147-A177-3AD203B41FA5}">
                      <a16:colId xmlns:a16="http://schemas.microsoft.com/office/drawing/2014/main" val="20003"/>
                    </a:ext>
                  </a:extLst>
                </a:gridCol>
              </a:tblGrid>
              <a:tr h="100036">
                <a:tc>
                  <a:txBody>
                    <a:bodyPr/>
                    <a:lstStyle/>
                    <a:p>
                      <a:r>
                        <a:rPr lang="en-US" sz="900" dirty="0"/>
                        <a:t>At 35 weeks </a:t>
                      </a:r>
                    </a:p>
                  </a:txBody>
                  <a:tcPr marL="64008" marR="64008" marT="27432" marB="27432" anchor="ctr"/>
                </a:tc>
                <a:tc>
                  <a:txBody>
                    <a:bodyPr/>
                    <a:lstStyle/>
                    <a:p>
                      <a:pPr algn="ctr"/>
                      <a:r>
                        <a:rPr lang="en-US" sz="900" dirty="0"/>
                        <a:t>GZR18 30mg QW</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pbo-adj. (95% CI)</a:t>
                      </a:r>
                    </a:p>
                  </a:txBody>
                  <a:tcPr marL="64008" marR="64008" marT="27432" marB="27432" anchor="ctr"/>
                </a:tc>
                <a:tc>
                  <a:txBody>
                    <a:bodyPr/>
                    <a:lstStyle/>
                    <a:p>
                      <a:pPr algn="ctr"/>
                      <a:r>
                        <a:rPr lang="en-US" sz="900" dirty="0"/>
                        <a:t>GZR18 30mg Q2W</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pbo-adj. (95% CI)</a:t>
                      </a:r>
                    </a:p>
                  </a:txBody>
                  <a:tcPr marL="64008" marR="64008" marT="27432" marB="27432" anchor="ctr">
                    <a:lnR w="12700" cap="flat" cmpd="sng" algn="ctr">
                      <a:solidFill>
                        <a:schemeClr val="accent3"/>
                      </a:solidFill>
                      <a:prstDash val="solid"/>
                      <a:round/>
                      <a:headEnd type="none" w="med" len="med"/>
                      <a:tailEnd type="none" w="med" len="med"/>
                    </a:lnR>
                  </a:tcPr>
                </a:tc>
                <a:tc>
                  <a:txBody>
                    <a:bodyPr/>
                    <a:lstStyle/>
                    <a:p>
                      <a:pPr algn="ctr"/>
                      <a:r>
                        <a:rPr lang="en-US" sz="900" dirty="0"/>
                        <a:t>placebo</a:t>
                      </a:r>
                    </a:p>
                  </a:txBody>
                  <a:tcPr marL="64008" marR="64008" marT="27432" marB="27432" anchor="ctr">
                    <a:lnL w="12700" cap="flat" cmpd="sng" algn="ctr">
                      <a:solidFill>
                        <a:schemeClr val="accent3"/>
                      </a:solidFill>
                      <a:prstDash val="solid"/>
                      <a:round/>
                      <a:headEnd type="none" w="med" len="med"/>
                      <a:tailEnd type="none" w="med" len="med"/>
                    </a:lnL>
                  </a:tcPr>
                </a:tc>
                <a:extLst>
                  <a:ext uri="{0D108BD9-81ED-4DB2-BD59-A6C34878D82A}">
                    <a16:rowId xmlns:a16="http://schemas.microsoft.com/office/drawing/2014/main" val="10000"/>
                  </a:ext>
                </a:extLst>
              </a:tr>
              <a:tr h="0">
                <a:tc>
                  <a:txBody>
                    <a:bodyPr/>
                    <a:lstStyle/>
                    <a:p>
                      <a:r>
                        <a:rPr lang="el-GR" sz="900" dirty="0"/>
                        <a:t>Δ</a:t>
                      </a:r>
                      <a:r>
                        <a:rPr lang="en-US" sz="900" dirty="0"/>
                        <a:t>Body weight (%)</a:t>
                      </a:r>
                    </a:p>
                  </a:txBody>
                  <a:tcPr marL="64008" marR="64008" marT="27432" marB="27432" anchor="ctr"/>
                </a:tc>
                <a:tc>
                  <a:txBody>
                    <a:bodyPr/>
                    <a:lstStyle/>
                    <a:p>
                      <a:pPr algn="ctr"/>
                      <a:r>
                        <a:rPr lang="en-US" sz="900" dirty="0">
                          <a:solidFill>
                            <a:schemeClr val="tx1"/>
                          </a:solidFill>
                        </a:rPr>
                        <a:t>-18.6 (-25.5, -11.6)</a:t>
                      </a:r>
                    </a:p>
                  </a:txBody>
                  <a:tcPr marL="64008" marR="64008" marT="27432" marB="27432" anchor="ctr"/>
                </a:tc>
                <a:tc>
                  <a:txBody>
                    <a:bodyPr/>
                    <a:lstStyle/>
                    <a:p>
                      <a:pPr algn="ctr"/>
                      <a:r>
                        <a:rPr lang="en-US" sz="900" dirty="0">
                          <a:solidFill>
                            <a:schemeClr val="tx1"/>
                          </a:solidFill>
                        </a:rPr>
                        <a:t>-13.5 (-21.0, -6.0)</a:t>
                      </a:r>
                    </a:p>
                  </a:txBody>
                  <a:tcPr marL="64008" marR="64008" marT="27432" marB="27432" anchor="ctr">
                    <a:lnR w="12700" cap="flat" cmpd="sng" algn="ctr">
                      <a:solidFill>
                        <a:schemeClr val="accent3"/>
                      </a:solidFill>
                      <a:prstDash val="solid"/>
                      <a:round/>
                      <a:headEnd type="none" w="med" len="med"/>
                      <a:tailEnd type="none" w="med" len="med"/>
                    </a:lnR>
                  </a:tcPr>
                </a:tc>
                <a:tc>
                  <a:txBody>
                    <a:bodyPr/>
                    <a:lstStyle/>
                    <a:p>
                      <a:pPr algn="ctr"/>
                      <a:r>
                        <a:rPr lang="en-US" sz="900" dirty="0"/>
                        <a:t>+0.7</a:t>
                      </a:r>
                    </a:p>
                  </a:txBody>
                  <a:tcPr marL="64008" marR="64008" marT="27432" marB="27432" anchor="ctr">
                    <a:lnL w="12700" cap="flat" cmpd="sng" algn="ctr">
                      <a:solidFill>
                        <a:schemeClr val="accent3"/>
                      </a:solidFill>
                      <a:prstDash val="solid"/>
                      <a:round/>
                      <a:headEnd type="none" w="med" len="med"/>
                      <a:tailEnd type="none" w="med" len="med"/>
                    </a:lnL>
                  </a:tcPr>
                </a:tc>
                <a:extLst>
                  <a:ext uri="{0D108BD9-81ED-4DB2-BD59-A6C34878D82A}">
                    <a16:rowId xmlns:a16="http://schemas.microsoft.com/office/drawing/2014/main" val="10001"/>
                  </a:ext>
                </a:extLst>
              </a:tr>
              <a:tr h="0">
                <a:tc>
                  <a:txBody>
                    <a:bodyPr/>
                    <a:lstStyle/>
                    <a:p>
                      <a:r>
                        <a:rPr lang="en-US" sz="900" i="0" dirty="0"/>
                        <a:t>≥5/10/15/20% WL (%pts)</a:t>
                      </a:r>
                    </a:p>
                  </a:txBody>
                  <a:tcPr marL="64008" marR="64008" marT="27432" marB="27432" anchor="ctr"/>
                </a:tc>
                <a:tc>
                  <a:txBody>
                    <a:bodyPr/>
                    <a:lstStyle/>
                    <a:p>
                      <a:pPr algn="ctr"/>
                      <a:r>
                        <a:rPr lang="en-US" sz="900" dirty="0"/>
                        <a:t>100.0/90.0/80.0/40.0</a:t>
                      </a:r>
                    </a:p>
                  </a:txBody>
                  <a:tcPr marL="64008" marR="64008" marT="27432" marB="27432" anchor="ctr"/>
                </a:tc>
                <a:tc>
                  <a:txBody>
                    <a:bodyPr/>
                    <a:lstStyle/>
                    <a:p>
                      <a:pPr algn="ctr"/>
                      <a:r>
                        <a:rPr lang="en-US" sz="900" dirty="0"/>
                        <a:t>71.4/71.4/42.9/14.3</a:t>
                      </a:r>
                    </a:p>
                  </a:txBody>
                  <a:tcPr marL="64008" marR="64008" marT="27432" marB="27432" anchor="ctr">
                    <a:lnR w="12700" cap="flat" cmpd="sng" algn="ctr">
                      <a:solidFill>
                        <a:schemeClr val="accent3"/>
                      </a:solidFill>
                      <a:prstDash val="solid"/>
                      <a:round/>
                      <a:headEnd type="none" w="med" len="med"/>
                      <a:tailEnd type="none" w="med" len="med"/>
                    </a:lnR>
                  </a:tcPr>
                </a:tc>
                <a:tc>
                  <a:txBody>
                    <a:bodyPr/>
                    <a:lstStyle/>
                    <a:p>
                      <a:pPr algn="ctr"/>
                      <a:r>
                        <a:rPr lang="en-US" sz="900" dirty="0">
                          <a:solidFill>
                            <a:schemeClr val="tx1"/>
                          </a:solidFill>
                        </a:rPr>
                        <a:t>0.0 for all </a:t>
                      </a:r>
                    </a:p>
                  </a:txBody>
                  <a:tcPr marL="64008" marR="64008" marT="27432" marB="27432" anchor="ctr">
                    <a:lnL w="12700" cap="flat" cmpd="sng" algn="ctr">
                      <a:solidFill>
                        <a:schemeClr val="accent3"/>
                      </a:solidFill>
                      <a:prstDash val="solid"/>
                      <a:round/>
                      <a:headEnd type="none" w="med" len="med"/>
                      <a:tailEnd type="none" w="med" len="med"/>
                    </a:lnL>
                  </a:tcPr>
                </a:tc>
                <a:extLst>
                  <a:ext uri="{0D108BD9-81ED-4DB2-BD59-A6C34878D82A}">
                    <a16:rowId xmlns:a16="http://schemas.microsoft.com/office/drawing/2014/main" val="10002"/>
                  </a:ext>
                </a:extLst>
              </a:tr>
              <a:tr h="0">
                <a:tc>
                  <a:txBody>
                    <a:bodyPr/>
                    <a:lstStyle/>
                    <a:p>
                      <a:r>
                        <a:rPr lang="el-GR" sz="900" dirty="0"/>
                        <a:t>Δ</a:t>
                      </a:r>
                      <a:r>
                        <a:rPr lang="en-US" sz="900" dirty="0"/>
                        <a:t>BMI (kg/m</a:t>
                      </a:r>
                      <a:r>
                        <a:rPr lang="en-US" sz="900" baseline="30000" dirty="0"/>
                        <a:t>2</a:t>
                      </a:r>
                      <a:r>
                        <a:rPr lang="en-US" sz="900" dirty="0"/>
                        <a:t>)</a:t>
                      </a:r>
                    </a:p>
                  </a:txBody>
                  <a:tcPr marL="64008" marR="64008" marT="27432" marB="27432" anchor="ctr"/>
                </a:tc>
                <a:tc>
                  <a:txBody>
                    <a:bodyPr/>
                    <a:lstStyle/>
                    <a:p>
                      <a:pPr algn="ctr"/>
                      <a:r>
                        <a:rPr lang="en-US" sz="900" dirty="0">
                          <a:solidFill>
                            <a:schemeClr val="tx1"/>
                          </a:solidFill>
                        </a:rPr>
                        <a:t>-6.0 (-8.3, -3.8)</a:t>
                      </a:r>
                    </a:p>
                  </a:txBody>
                  <a:tcPr marL="64008" marR="64008" marT="27432" marB="27432" anchor="ctr"/>
                </a:tc>
                <a:tc>
                  <a:txBody>
                    <a:bodyPr/>
                    <a:lstStyle/>
                    <a:p>
                      <a:pPr algn="ctr"/>
                      <a:r>
                        <a:rPr lang="en-US" sz="900" dirty="0">
                          <a:solidFill>
                            <a:schemeClr val="tx1"/>
                          </a:solidFill>
                        </a:rPr>
                        <a:t>-4.7 (-7.1, -2.4)</a:t>
                      </a:r>
                    </a:p>
                  </a:txBody>
                  <a:tcPr marL="64008" marR="64008" marT="27432" marB="27432" anchor="ctr">
                    <a:lnR w="12700" cap="flat" cmpd="sng" algn="ctr">
                      <a:solidFill>
                        <a:schemeClr val="accent3"/>
                      </a:solidFill>
                      <a:prstDash val="solid"/>
                      <a:round/>
                      <a:headEnd type="none" w="med" len="med"/>
                      <a:tailEnd type="none" w="med" len="med"/>
                    </a:lnR>
                  </a:tcPr>
                </a:tc>
                <a:tc>
                  <a:txBody>
                    <a:bodyPr/>
                    <a:lstStyle/>
                    <a:p>
                      <a:pPr algn="ctr"/>
                      <a:r>
                        <a:rPr lang="en-US" sz="900" dirty="0"/>
                        <a:t>+0.4</a:t>
                      </a:r>
                    </a:p>
                  </a:txBody>
                  <a:tcPr marL="64008" marR="64008" marT="27432" marB="27432" anchor="ctr">
                    <a:lnL w="12700" cap="flat" cmpd="sng" algn="ctr">
                      <a:solidFill>
                        <a:schemeClr val="accent3"/>
                      </a:solidFill>
                      <a:prstDash val="solid"/>
                      <a:round/>
                      <a:headEnd type="none" w="med" len="med"/>
                      <a:tailEnd type="none" w="med" len="med"/>
                    </a:lnL>
                  </a:tcPr>
                </a:tc>
                <a:extLst>
                  <a:ext uri="{0D108BD9-81ED-4DB2-BD59-A6C34878D82A}">
                    <a16:rowId xmlns:a16="http://schemas.microsoft.com/office/drawing/2014/main" val="28519126"/>
                  </a:ext>
                </a:extLst>
              </a:tr>
              <a:tr h="154352">
                <a:tc>
                  <a:txBody>
                    <a:bodyPr/>
                    <a:lstStyle/>
                    <a:p>
                      <a:r>
                        <a:rPr lang="el-GR" sz="900" dirty="0"/>
                        <a:t>Δ</a:t>
                      </a:r>
                      <a:r>
                        <a:rPr lang="en-US" sz="900" dirty="0"/>
                        <a:t>WC (cm)</a:t>
                      </a:r>
                    </a:p>
                  </a:txBody>
                  <a:tcPr marL="64008" marR="64008" marT="27432" marB="27432" anchor="ctr"/>
                </a:tc>
                <a:tc>
                  <a:txBody>
                    <a:bodyPr/>
                    <a:lstStyle/>
                    <a:p>
                      <a:pPr algn="ctr"/>
                      <a:r>
                        <a:rPr lang="en-US" sz="900" dirty="0">
                          <a:solidFill>
                            <a:schemeClr val="tx1"/>
                          </a:solidFill>
                        </a:rPr>
                        <a:t>-14.6 (-21.9, -7.3)</a:t>
                      </a:r>
                    </a:p>
                  </a:txBody>
                  <a:tcPr marL="64008" marR="64008" marT="27432" marB="27432" anchor="ctr"/>
                </a:tc>
                <a:tc>
                  <a:txBody>
                    <a:bodyPr/>
                    <a:lstStyle/>
                    <a:p>
                      <a:pPr algn="ctr"/>
                      <a:r>
                        <a:rPr lang="en-US" sz="900" dirty="0">
                          <a:solidFill>
                            <a:schemeClr val="tx1"/>
                          </a:solidFill>
                        </a:rPr>
                        <a:t>-12.7 (-20.5, -4.8)</a:t>
                      </a:r>
                    </a:p>
                  </a:txBody>
                  <a:tcPr marL="64008" marR="64008" marT="27432" marB="27432" anchor="ctr">
                    <a:lnR w="12700" cap="flat" cmpd="sng" algn="ctr">
                      <a:solidFill>
                        <a:schemeClr val="accent3"/>
                      </a:solidFill>
                      <a:prstDash val="solid"/>
                      <a:round/>
                      <a:headEnd type="none" w="med" len="med"/>
                      <a:tailEnd type="none" w="med" len="med"/>
                    </a:lnR>
                  </a:tcPr>
                </a:tc>
                <a:tc>
                  <a:txBody>
                    <a:bodyPr/>
                    <a:lstStyle/>
                    <a:p>
                      <a:pPr algn="ctr"/>
                      <a:r>
                        <a:rPr lang="en-US" sz="900" dirty="0"/>
                        <a:t>+2.0</a:t>
                      </a:r>
                    </a:p>
                  </a:txBody>
                  <a:tcPr marL="64008" marR="64008" marT="27432" marB="27432" anchor="ctr">
                    <a:lnL w="12700" cap="flat" cmpd="sng" algn="ctr">
                      <a:solidFill>
                        <a:schemeClr val="accent3"/>
                      </a:solidFill>
                      <a:prstDash val="solid"/>
                      <a:round/>
                      <a:headEnd type="none" w="med" len="med"/>
                      <a:tailEnd type="none" w="med" len="med"/>
                    </a:lnL>
                  </a:tcPr>
                </a:tc>
                <a:extLst>
                  <a:ext uri="{0D108BD9-81ED-4DB2-BD59-A6C34878D82A}">
                    <a16:rowId xmlns:a16="http://schemas.microsoft.com/office/drawing/2014/main" val="10003"/>
                  </a:ext>
                </a:extLst>
              </a:tr>
              <a:tr h="154352">
                <a:tc>
                  <a:txBody>
                    <a:bodyPr/>
                    <a:lstStyle/>
                    <a:p>
                      <a:r>
                        <a:rPr lang="el-GR" sz="900" dirty="0"/>
                        <a:t>Δ</a:t>
                      </a:r>
                      <a:r>
                        <a:rPr lang="en-US" sz="900" dirty="0"/>
                        <a:t>FBG (mmol/L)</a:t>
                      </a:r>
                    </a:p>
                  </a:txBody>
                  <a:tcPr marL="64008" marR="64008" marT="27432" marB="27432" anchor="ctr"/>
                </a:tc>
                <a:tc>
                  <a:txBody>
                    <a:bodyPr/>
                    <a:lstStyle/>
                    <a:p>
                      <a:pPr algn="ctr"/>
                      <a:r>
                        <a:rPr lang="en-US" sz="900" dirty="0">
                          <a:solidFill>
                            <a:schemeClr val="tx1"/>
                          </a:solidFill>
                        </a:rPr>
                        <a:t>-0.8 (-1.3, -0.4)</a:t>
                      </a:r>
                    </a:p>
                  </a:txBody>
                  <a:tcPr marL="64008" marR="64008" marT="27432" marB="27432" anchor="ctr"/>
                </a:tc>
                <a:tc>
                  <a:txBody>
                    <a:bodyPr/>
                    <a:lstStyle/>
                    <a:p>
                      <a:pPr algn="ctr"/>
                      <a:r>
                        <a:rPr lang="en-US" sz="900" dirty="0">
                          <a:solidFill>
                            <a:schemeClr val="tx1"/>
                          </a:solidFill>
                        </a:rPr>
                        <a:t>-0.6 (-1.1, -0.03)</a:t>
                      </a:r>
                    </a:p>
                  </a:txBody>
                  <a:tcPr marL="64008" marR="64008" marT="27432" marB="27432" anchor="ctr">
                    <a:lnR w="12700" cap="flat" cmpd="sng" algn="ctr">
                      <a:solidFill>
                        <a:schemeClr val="accent3"/>
                      </a:solidFill>
                      <a:prstDash val="solid"/>
                      <a:round/>
                      <a:headEnd type="none" w="med" len="med"/>
                      <a:tailEnd type="none" w="med" len="med"/>
                    </a:lnR>
                  </a:tcPr>
                </a:tc>
                <a:tc>
                  <a:txBody>
                    <a:bodyPr/>
                    <a:lstStyle/>
                    <a:p>
                      <a:pPr algn="ctr"/>
                      <a:r>
                        <a:rPr lang="en-US" sz="900" dirty="0"/>
                        <a:t>-0.2</a:t>
                      </a:r>
                    </a:p>
                  </a:txBody>
                  <a:tcPr marL="64008" marR="64008" marT="27432" marB="27432" anchor="ctr">
                    <a:lnL w="12700" cap="flat" cmpd="sng" algn="ctr">
                      <a:solidFill>
                        <a:schemeClr val="accent3"/>
                      </a:solidFill>
                      <a:prstDash val="solid"/>
                      <a:round/>
                      <a:headEnd type="none" w="med" len="med"/>
                      <a:tailEnd type="none" w="med" len="med"/>
                    </a:lnL>
                  </a:tcPr>
                </a:tc>
                <a:extLst>
                  <a:ext uri="{0D108BD9-81ED-4DB2-BD59-A6C34878D82A}">
                    <a16:rowId xmlns:a16="http://schemas.microsoft.com/office/drawing/2014/main" val="1702576585"/>
                  </a:ext>
                </a:extLst>
              </a:tr>
              <a:tr h="154352">
                <a:tc>
                  <a:txBody>
                    <a:bodyPr/>
                    <a:lstStyle/>
                    <a:p>
                      <a:r>
                        <a:rPr lang="el-GR" sz="900" dirty="0"/>
                        <a:t>Δ</a:t>
                      </a:r>
                      <a:r>
                        <a:rPr lang="en-US" sz="900" dirty="0"/>
                        <a:t>Fasting insulin (µU/mL)</a:t>
                      </a:r>
                    </a:p>
                  </a:txBody>
                  <a:tcPr marL="64008" marR="64008" marT="27432" marB="27432" anchor="ctr"/>
                </a:tc>
                <a:tc>
                  <a:txBody>
                    <a:bodyPr/>
                    <a:lstStyle/>
                    <a:p>
                      <a:pPr algn="ctr"/>
                      <a:r>
                        <a:rPr lang="en-US" sz="900" dirty="0">
                          <a:solidFill>
                            <a:schemeClr val="tx1"/>
                          </a:solidFill>
                        </a:rPr>
                        <a:t>-9.6 (-14.0, -5.2)</a:t>
                      </a:r>
                    </a:p>
                  </a:txBody>
                  <a:tcPr marL="64008" marR="64008" marT="27432" marB="27432" anchor="ctr"/>
                </a:tc>
                <a:tc>
                  <a:txBody>
                    <a:bodyPr/>
                    <a:lstStyle/>
                    <a:p>
                      <a:pPr algn="ctr"/>
                      <a:r>
                        <a:rPr lang="en-US" sz="900" dirty="0">
                          <a:solidFill>
                            <a:schemeClr val="tx1"/>
                          </a:solidFill>
                        </a:rPr>
                        <a:t>-7.1 (-12.7, +1.4)</a:t>
                      </a:r>
                    </a:p>
                  </a:txBody>
                  <a:tcPr marL="64008" marR="64008" marT="27432" marB="27432" anchor="ctr">
                    <a:lnR w="12700" cap="flat" cmpd="sng" algn="ctr">
                      <a:solidFill>
                        <a:schemeClr val="accent3"/>
                      </a:solidFill>
                      <a:prstDash val="solid"/>
                      <a:round/>
                      <a:headEnd type="none" w="med" len="med"/>
                      <a:tailEnd type="none" w="med" len="med"/>
                    </a:lnR>
                  </a:tcPr>
                </a:tc>
                <a:tc>
                  <a:txBody>
                    <a:bodyPr/>
                    <a:lstStyle/>
                    <a:p>
                      <a:pPr algn="ctr"/>
                      <a:r>
                        <a:rPr lang="en-US" sz="900" dirty="0"/>
                        <a:t>+1.5</a:t>
                      </a:r>
                    </a:p>
                  </a:txBody>
                  <a:tcPr marL="64008" marR="64008" marT="27432" marB="27432" anchor="ctr">
                    <a:lnL w="12700" cap="flat" cmpd="sng" algn="ctr">
                      <a:solidFill>
                        <a:schemeClr val="accent3"/>
                      </a:solidFill>
                      <a:prstDash val="solid"/>
                      <a:round/>
                      <a:headEnd type="none" w="med" len="med"/>
                      <a:tailEnd type="none" w="med" len="med"/>
                    </a:lnL>
                  </a:tcPr>
                </a:tc>
                <a:extLst>
                  <a:ext uri="{0D108BD9-81ED-4DB2-BD59-A6C34878D82A}">
                    <a16:rowId xmlns:a16="http://schemas.microsoft.com/office/drawing/2014/main" val="2087105443"/>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dirty="0"/>
                        <a:t>Δ</a:t>
                      </a:r>
                      <a:r>
                        <a:rPr lang="en-US" sz="900" dirty="0"/>
                        <a:t>TG (mmol/L)</a:t>
                      </a:r>
                    </a:p>
                  </a:txBody>
                  <a:tcPr marL="64008" marR="64008" marT="27432" marB="27432" anchor="ctr"/>
                </a:tc>
                <a:tc>
                  <a:txBody>
                    <a:bodyPr/>
                    <a:lstStyle/>
                    <a:p>
                      <a:pPr algn="ctr"/>
                      <a:r>
                        <a:rPr lang="en-US" sz="900" dirty="0">
                          <a:solidFill>
                            <a:schemeClr val="tx1"/>
                          </a:solidFill>
                        </a:rPr>
                        <a:t>-1.3 (-1.9, -0.7)</a:t>
                      </a:r>
                    </a:p>
                  </a:txBody>
                  <a:tcPr marL="64008" marR="64008" marT="27432" marB="27432" anchor="ctr"/>
                </a:tc>
                <a:tc>
                  <a:txBody>
                    <a:bodyPr/>
                    <a:lstStyle/>
                    <a:p>
                      <a:pPr algn="ctr"/>
                      <a:r>
                        <a:rPr lang="en-US" sz="900" dirty="0">
                          <a:solidFill>
                            <a:schemeClr val="tx1"/>
                          </a:solidFill>
                        </a:rPr>
                        <a:t>-1.0 (-1.7, -0.3)</a:t>
                      </a:r>
                    </a:p>
                  </a:txBody>
                  <a:tcPr marL="64008" marR="64008" marT="27432" marB="27432" anchor="ctr">
                    <a:lnR w="12700" cap="flat" cmpd="sng" algn="ctr">
                      <a:solidFill>
                        <a:schemeClr val="accent3"/>
                      </a:solidFill>
                      <a:prstDash val="solid"/>
                      <a:round/>
                      <a:headEnd type="none" w="med" len="med"/>
                      <a:tailEnd type="none" w="med" len="med"/>
                    </a:lnR>
                  </a:tcPr>
                </a:tc>
                <a:tc>
                  <a:txBody>
                    <a:bodyPr/>
                    <a:lstStyle/>
                    <a:p>
                      <a:pPr algn="ctr"/>
                      <a:r>
                        <a:rPr lang="en-US" sz="900" dirty="0"/>
                        <a:t>+0.1</a:t>
                      </a:r>
                    </a:p>
                  </a:txBody>
                  <a:tcPr marL="64008" marR="64008" marT="27432" marB="27432" anchor="ctr">
                    <a:lnL w="12700" cap="flat" cmpd="sng" algn="ctr">
                      <a:solidFill>
                        <a:schemeClr val="accent3"/>
                      </a:solidFill>
                      <a:prstDash val="solid"/>
                      <a:round/>
                      <a:headEnd type="none" w="med" len="med"/>
                      <a:tailEnd type="none" w="med" len="med"/>
                    </a:lnL>
                  </a:tcPr>
                </a:tc>
                <a:extLst>
                  <a:ext uri="{0D108BD9-81ED-4DB2-BD59-A6C34878D82A}">
                    <a16:rowId xmlns:a16="http://schemas.microsoft.com/office/drawing/2014/main" val="1555744180"/>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dirty="0"/>
                        <a:t>Δ</a:t>
                      </a:r>
                      <a:r>
                        <a:rPr lang="en-US" sz="900" dirty="0"/>
                        <a:t>TC (mmol/L)</a:t>
                      </a:r>
                    </a:p>
                  </a:txBody>
                  <a:tcPr marL="64008" marR="64008" marT="27432" marB="27432" anchor="ctr"/>
                </a:tc>
                <a:tc>
                  <a:txBody>
                    <a:bodyPr/>
                    <a:lstStyle/>
                    <a:p>
                      <a:pPr algn="ctr"/>
                      <a:r>
                        <a:rPr lang="en-US" sz="900" dirty="0">
                          <a:solidFill>
                            <a:schemeClr val="tx1"/>
                          </a:solidFill>
                        </a:rPr>
                        <a:t>-0.5 (-1.3, +0.2)</a:t>
                      </a:r>
                    </a:p>
                  </a:txBody>
                  <a:tcPr marL="64008" marR="64008" marT="27432" marB="27432" anchor="ctr"/>
                </a:tc>
                <a:tc>
                  <a:txBody>
                    <a:bodyPr/>
                    <a:lstStyle/>
                    <a:p>
                      <a:pPr algn="ctr"/>
                      <a:r>
                        <a:rPr lang="en-US" sz="900" dirty="0">
                          <a:solidFill>
                            <a:schemeClr val="tx1"/>
                          </a:solidFill>
                        </a:rPr>
                        <a:t>-0.9 (-1.8, -0.04)</a:t>
                      </a:r>
                    </a:p>
                  </a:txBody>
                  <a:tcPr marL="64008" marR="64008" marT="27432" marB="27432" anchor="ctr">
                    <a:lnR w="12700" cap="flat" cmpd="sng" algn="ctr">
                      <a:solidFill>
                        <a:schemeClr val="accent3"/>
                      </a:solidFill>
                      <a:prstDash val="solid"/>
                      <a:round/>
                      <a:headEnd type="none" w="med" len="med"/>
                      <a:tailEnd type="none" w="med" len="med"/>
                    </a:lnR>
                  </a:tcPr>
                </a:tc>
                <a:tc>
                  <a:txBody>
                    <a:bodyPr/>
                    <a:lstStyle/>
                    <a:p>
                      <a:pPr algn="ctr"/>
                      <a:r>
                        <a:rPr lang="en-US" sz="900" dirty="0"/>
                        <a:t>-0.2</a:t>
                      </a:r>
                    </a:p>
                  </a:txBody>
                  <a:tcPr marL="64008" marR="64008" marT="27432" marB="27432" anchor="ctr">
                    <a:lnL w="12700" cap="flat" cmpd="sng" algn="ctr">
                      <a:solidFill>
                        <a:schemeClr val="accent3"/>
                      </a:solidFill>
                      <a:prstDash val="solid"/>
                      <a:round/>
                      <a:headEnd type="none" w="med" len="med"/>
                      <a:tailEnd type="none" w="med" len="med"/>
                    </a:lnL>
                  </a:tcPr>
                </a:tc>
                <a:extLst>
                  <a:ext uri="{0D108BD9-81ED-4DB2-BD59-A6C34878D82A}">
                    <a16:rowId xmlns:a16="http://schemas.microsoft.com/office/drawing/2014/main" val="2843155407"/>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dirty="0"/>
                        <a:t>Δ</a:t>
                      </a:r>
                      <a:r>
                        <a:rPr lang="en-US" sz="900" dirty="0"/>
                        <a:t>SBP (mmHg)</a:t>
                      </a:r>
                    </a:p>
                  </a:txBody>
                  <a:tcPr marL="64008" marR="64008" marT="27432" marB="27432" anchor="ctr"/>
                </a:tc>
                <a:tc>
                  <a:txBody>
                    <a:bodyPr/>
                    <a:lstStyle/>
                    <a:p>
                      <a:pPr algn="ctr"/>
                      <a:r>
                        <a:rPr lang="en-US" sz="900" dirty="0">
                          <a:solidFill>
                            <a:schemeClr val="tx1"/>
                          </a:solidFill>
                        </a:rPr>
                        <a:t>-10.3 (-22.4, +1.9)</a:t>
                      </a:r>
                    </a:p>
                  </a:txBody>
                  <a:tcPr marL="64008" marR="64008" marT="27432" marB="27432" anchor="ctr"/>
                </a:tc>
                <a:tc>
                  <a:txBody>
                    <a:bodyPr/>
                    <a:lstStyle/>
                    <a:p>
                      <a:pPr algn="ctr"/>
                      <a:r>
                        <a:rPr lang="en-US" sz="900" dirty="0">
                          <a:solidFill>
                            <a:schemeClr val="tx1"/>
                          </a:solidFill>
                        </a:rPr>
                        <a:t>-8.7 (-21.6, +4.2)</a:t>
                      </a:r>
                    </a:p>
                  </a:txBody>
                  <a:tcPr marL="64008" marR="64008" marT="27432" marB="27432" anchor="ctr">
                    <a:lnR w="12700" cap="flat" cmpd="sng" algn="ctr">
                      <a:solidFill>
                        <a:schemeClr val="accent3"/>
                      </a:solidFill>
                      <a:prstDash val="solid"/>
                      <a:round/>
                      <a:headEnd type="none" w="med" len="med"/>
                      <a:tailEnd type="none" w="med" len="med"/>
                    </a:lnR>
                  </a:tcPr>
                </a:tc>
                <a:tc>
                  <a:txBody>
                    <a:bodyPr/>
                    <a:lstStyle/>
                    <a:p>
                      <a:pPr algn="ctr"/>
                      <a:r>
                        <a:rPr lang="en-US" sz="900" dirty="0"/>
                        <a:t>-2.8</a:t>
                      </a:r>
                    </a:p>
                  </a:txBody>
                  <a:tcPr marL="64008" marR="64008" marT="27432" marB="27432" anchor="ctr">
                    <a:lnL w="12700" cap="flat" cmpd="sng" algn="ctr">
                      <a:solidFill>
                        <a:schemeClr val="accent3"/>
                      </a:solidFill>
                      <a:prstDash val="solid"/>
                      <a:round/>
                      <a:headEnd type="none" w="med" len="med"/>
                      <a:tailEnd type="none" w="med" len="med"/>
                    </a:lnL>
                  </a:tcPr>
                </a:tc>
                <a:extLst>
                  <a:ext uri="{0D108BD9-81ED-4DB2-BD59-A6C34878D82A}">
                    <a16:rowId xmlns:a16="http://schemas.microsoft.com/office/drawing/2014/main" val="3132422501"/>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dirty="0"/>
                        <a:t>Δ</a:t>
                      </a:r>
                      <a:r>
                        <a:rPr lang="en-US" sz="900" dirty="0"/>
                        <a:t>DBP (mmHg)</a:t>
                      </a:r>
                    </a:p>
                  </a:txBody>
                  <a:tcPr marL="64008" marR="64008"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solidFill>
                            <a:schemeClr val="tx1"/>
                          </a:solidFill>
                        </a:rPr>
                        <a:t>-7.2 (-16.1, +1.8)</a:t>
                      </a:r>
                    </a:p>
                  </a:txBody>
                  <a:tcPr marL="64008" marR="64008"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solidFill>
                            <a:schemeClr val="tx1"/>
                          </a:solidFill>
                        </a:rPr>
                        <a:t>-10.2 (-19.1, -1.3)</a:t>
                      </a:r>
                    </a:p>
                  </a:txBody>
                  <a:tcPr marL="64008" marR="64008" marT="27432" marB="27432" anchor="ctr">
                    <a:lnR w="12700" cap="flat" cmpd="sng" algn="ctr">
                      <a:solidFill>
                        <a:schemeClr val="accent3"/>
                      </a:solid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a:r>
                        <a:rPr lang="en-US" sz="900" dirty="0"/>
                        <a:t>+0.6</a:t>
                      </a:r>
                    </a:p>
                  </a:txBody>
                  <a:tcPr marL="64008" marR="64008" marT="27432" marB="27432" anchor="ctr">
                    <a:lnL w="12700" cap="flat" cmpd="sng" algn="ctr">
                      <a:solidFill>
                        <a:schemeClr val="accent3"/>
                      </a:solidFill>
                      <a:prstDash val="solid"/>
                      <a:round/>
                      <a:headEnd type="none" w="med" len="med"/>
                      <a:tailEnd type="none" w="med" len="med"/>
                    </a:lnL>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3835911894"/>
                  </a:ext>
                </a:extLst>
              </a:tr>
            </a:tbl>
          </a:graphicData>
        </a:graphic>
      </p:graphicFrame>
      <p:graphicFrame>
        <p:nvGraphicFramePr>
          <p:cNvPr id="7" name="Table 6">
            <a:extLst>
              <a:ext uri="{FF2B5EF4-FFF2-40B4-BE49-F238E27FC236}">
                <a16:creationId xmlns:a16="http://schemas.microsoft.com/office/drawing/2014/main" id="{5D80351C-8515-FE75-2BA5-A3D469C81E25}"/>
              </a:ext>
            </a:extLst>
          </p:cNvPr>
          <p:cNvGraphicFramePr>
            <a:graphicFrameLocks noGrp="1"/>
          </p:cNvGraphicFramePr>
          <p:nvPr/>
        </p:nvGraphicFramePr>
        <p:xfrm>
          <a:off x="2663681" y="2065620"/>
          <a:ext cx="9144271" cy="280416"/>
        </p:xfrm>
        <a:graphic>
          <a:graphicData uri="http://schemas.openxmlformats.org/drawingml/2006/table">
            <a:tbl>
              <a:tblPr firstRow="1" bandRow="1">
                <a:tableStyleId>{C083E6E3-FA7D-4D7B-A595-EF9225AFEA82}</a:tableStyleId>
              </a:tblPr>
              <a:tblGrid>
                <a:gridCol w="1284434">
                  <a:extLst>
                    <a:ext uri="{9D8B030D-6E8A-4147-A177-3AD203B41FA5}">
                      <a16:colId xmlns:a16="http://schemas.microsoft.com/office/drawing/2014/main" val="20000"/>
                    </a:ext>
                  </a:extLst>
                </a:gridCol>
                <a:gridCol w="265847">
                  <a:extLst>
                    <a:ext uri="{9D8B030D-6E8A-4147-A177-3AD203B41FA5}">
                      <a16:colId xmlns:a16="http://schemas.microsoft.com/office/drawing/2014/main" val="20001"/>
                    </a:ext>
                  </a:extLst>
                </a:gridCol>
                <a:gridCol w="179158">
                  <a:extLst>
                    <a:ext uri="{9D8B030D-6E8A-4147-A177-3AD203B41FA5}">
                      <a16:colId xmlns:a16="http://schemas.microsoft.com/office/drawing/2014/main" val="590437330"/>
                    </a:ext>
                  </a:extLst>
                </a:gridCol>
                <a:gridCol w="179158">
                  <a:extLst>
                    <a:ext uri="{9D8B030D-6E8A-4147-A177-3AD203B41FA5}">
                      <a16:colId xmlns:a16="http://schemas.microsoft.com/office/drawing/2014/main" val="421550083"/>
                    </a:ext>
                  </a:extLst>
                </a:gridCol>
                <a:gridCol w="179158">
                  <a:extLst>
                    <a:ext uri="{9D8B030D-6E8A-4147-A177-3AD203B41FA5}">
                      <a16:colId xmlns:a16="http://schemas.microsoft.com/office/drawing/2014/main" val="3684135346"/>
                    </a:ext>
                  </a:extLst>
                </a:gridCol>
                <a:gridCol w="179158">
                  <a:extLst>
                    <a:ext uri="{9D8B030D-6E8A-4147-A177-3AD203B41FA5}">
                      <a16:colId xmlns:a16="http://schemas.microsoft.com/office/drawing/2014/main" val="836993265"/>
                    </a:ext>
                  </a:extLst>
                </a:gridCol>
                <a:gridCol w="179158">
                  <a:extLst>
                    <a:ext uri="{9D8B030D-6E8A-4147-A177-3AD203B41FA5}">
                      <a16:colId xmlns:a16="http://schemas.microsoft.com/office/drawing/2014/main" val="804889410"/>
                    </a:ext>
                  </a:extLst>
                </a:gridCol>
                <a:gridCol w="179158">
                  <a:extLst>
                    <a:ext uri="{9D8B030D-6E8A-4147-A177-3AD203B41FA5}">
                      <a16:colId xmlns:a16="http://schemas.microsoft.com/office/drawing/2014/main" val="3843804224"/>
                    </a:ext>
                  </a:extLst>
                </a:gridCol>
                <a:gridCol w="179158">
                  <a:extLst>
                    <a:ext uri="{9D8B030D-6E8A-4147-A177-3AD203B41FA5}">
                      <a16:colId xmlns:a16="http://schemas.microsoft.com/office/drawing/2014/main" val="481231817"/>
                    </a:ext>
                  </a:extLst>
                </a:gridCol>
                <a:gridCol w="179158">
                  <a:extLst>
                    <a:ext uri="{9D8B030D-6E8A-4147-A177-3AD203B41FA5}">
                      <a16:colId xmlns:a16="http://schemas.microsoft.com/office/drawing/2014/main" val="2660772084"/>
                    </a:ext>
                  </a:extLst>
                </a:gridCol>
                <a:gridCol w="236951">
                  <a:extLst>
                    <a:ext uri="{9D8B030D-6E8A-4147-A177-3AD203B41FA5}">
                      <a16:colId xmlns:a16="http://schemas.microsoft.com/office/drawing/2014/main" val="20002"/>
                    </a:ext>
                  </a:extLst>
                </a:gridCol>
                <a:gridCol w="236951">
                  <a:extLst>
                    <a:ext uri="{9D8B030D-6E8A-4147-A177-3AD203B41FA5}">
                      <a16:colId xmlns:a16="http://schemas.microsoft.com/office/drawing/2014/main" val="2576942322"/>
                    </a:ext>
                  </a:extLst>
                </a:gridCol>
                <a:gridCol w="236951">
                  <a:extLst>
                    <a:ext uri="{9D8B030D-6E8A-4147-A177-3AD203B41FA5}">
                      <a16:colId xmlns:a16="http://schemas.microsoft.com/office/drawing/2014/main" val="1370406154"/>
                    </a:ext>
                  </a:extLst>
                </a:gridCol>
                <a:gridCol w="236951">
                  <a:extLst>
                    <a:ext uri="{9D8B030D-6E8A-4147-A177-3AD203B41FA5}">
                      <a16:colId xmlns:a16="http://schemas.microsoft.com/office/drawing/2014/main" val="2106357731"/>
                    </a:ext>
                  </a:extLst>
                </a:gridCol>
                <a:gridCol w="236951">
                  <a:extLst>
                    <a:ext uri="{9D8B030D-6E8A-4147-A177-3AD203B41FA5}">
                      <a16:colId xmlns:a16="http://schemas.microsoft.com/office/drawing/2014/main" val="2163424942"/>
                    </a:ext>
                  </a:extLst>
                </a:gridCol>
                <a:gridCol w="236951">
                  <a:extLst>
                    <a:ext uri="{9D8B030D-6E8A-4147-A177-3AD203B41FA5}">
                      <a16:colId xmlns:a16="http://schemas.microsoft.com/office/drawing/2014/main" val="792459181"/>
                    </a:ext>
                  </a:extLst>
                </a:gridCol>
                <a:gridCol w="236951">
                  <a:extLst>
                    <a:ext uri="{9D8B030D-6E8A-4147-A177-3AD203B41FA5}">
                      <a16:colId xmlns:a16="http://schemas.microsoft.com/office/drawing/2014/main" val="776767424"/>
                    </a:ext>
                  </a:extLst>
                </a:gridCol>
                <a:gridCol w="236951">
                  <a:extLst>
                    <a:ext uri="{9D8B030D-6E8A-4147-A177-3AD203B41FA5}">
                      <a16:colId xmlns:a16="http://schemas.microsoft.com/office/drawing/2014/main" val="762207959"/>
                    </a:ext>
                  </a:extLst>
                </a:gridCol>
                <a:gridCol w="236951">
                  <a:extLst>
                    <a:ext uri="{9D8B030D-6E8A-4147-A177-3AD203B41FA5}">
                      <a16:colId xmlns:a16="http://schemas.microsoft.com/office/drawing/2014/main" val="3995247698"/>
                    </a:ext>
                  </a:extLst>
                </a:gridCol>
                <a:gridCol w="236951">
                  <a:extLst>
                    <a:ext uri="{9D8B030D-6E8A-4147-A177-3AD203B41FA5}">
                      <a16:colId xmlns:a16="http://schemas.microsoft.com/office/drawing/2014/main" val="20003"/>
                    </a:ext>
                  </a:extLst>
                </a:gridCol>
                <a:gridCol w="236951">
                  <a:extLst>
                    <a:ext uri="{9D8B030D-6E8A-4147-A177-3AD203B41FA5}">
                      <a16:colId xmlns:a16="http://schemas.microsoft.com/office/drawing/2014/main" val="2734032588"/>
                    </a:ext>
                  </a:extLst>
                </a:gridCol>
                <a:gridCol w="236951">
                  <a:extLst>
                    <a:ext uri="{9D8B030D-6E8A-4147-A177-3AD203B41FA5}">
                      <a16:colId xmlns:a16="http://schemas.microsoft.com/office/drawing/2014/main" val="1394598168"/>
                    </a:ext>
                  </a:extLst>
                </a:gridCol>
                <a:gridCol w="236951">
                  <a:extLst>
                    <a:ext uri="{9D8B030D-6E8A-4147-A177-3AD203B41FA5}">
                      <a16:colId xmlns:a16="http://schemas.microsoft.com/office/drawing/2014/main" val="3127239873"/>
                    </a:ext>
                  </a:extLst>
                </a:gridCol>
                <a:gridCol w="236951">
                  <a:extLst>
                    <a:ext uri="{9D8B030D-6E8A-4147-A177-3AD203B41FA5}">
                      <a16:colId xmlns:a16="http://schemas.microsoft.com/office/drawing/2014/main" val="2114917644"/>
                    </a:ext>
                  </a:extLst>
                </a:gridCol>
                <a:gridCol w="236951">
                  <a:extLst>
                    <a:ext uri="{9D8B030D-6E8A-4147-A177-3AD203B41FA5}">
                      <a16:colId xmlns:a16="http://schemas.microsoft.com/office/drawing/2014/main" val="3937335641"/>
                    </a:ext>
                  </a:extLst>
                </a:gridCol>
                <a:gridCol w="236951">
                  <a:extLst>
                    <a:ext uri="{9D8B030D-6E8A-4147-A177-3AD203B41FA5}">
                      <a16:colId xmlns:a16="http://schemas.microsoft.com/office/drawing/2014/main" val="2208244994"/>
                    </a:ext>
                  </a:extLst>
                </a:gridCol>
                <a:gridCol w="236951">
                  <a:extLst>
                    <a:ext uri="{9D8B030D-6E8A-4147-A177-3AD203B41FA5}">
                      <a16:colId xmlns:a16="http://schemas.microsoft.com/office/drawing/2014/main" val="589992220"/>
                    </a:ext>
                  </a:extLst>
                </a:gridCol>
                <a:gridCol w="236951">
                  <a:extLst>
                    <a:ext uri="{9D8B030D-6E8A-4147-A177-3AD203B41FA5}">
                      <a16:colId xmlns:a16="http://schemas.microsoft.com/office/drawing/2014/main" val="2772314948"/>
                    </a:ext>
                  </a:extLst>
                </a:gridCol>
                <a:gridCol w="236951">
                  <a:extLst>
                    <a:ext uri="{9D8B030D-6E8A-4147-A177-3AD203B41FA5}">
                      <a16:colId xmlns:a16="http://schemas.microsoft.com/office/drawing/2014/main" val="20004"/>
                    </a:ext>
                  </a:extLst>
                </a:gridCol>
                <a:gridCol w="236951">
                  <a:extLst>
                    <a:ext uri="{9D8B030D-6E8A-4147-A177-3AD203B41FA5}">
                      <a16:colId xmlns:a16="http://schemas.microsoft.com/office/drawing/2014/main" val="1507440871"/>
                    </a:ext>
                  </a:extLst>
                </a:gridCol>
                <a:gridCol w="236951">
                  <a:extLst>
                    <a:ext uri="{9D8B030D-6E8A-4147-A177-3AD203B41FA5}">
                      <a16:colId xmlns:a16="http://schemas.microsoft.com/office/drawing/2014/main" val="978813943"/>
                    </a:ext>
                  </a:extLst>
                </a:gridCol>
                <a:gridCol w="236951">
                  <a:extLst>
                    <a:ext uri="{9D8B030D-6E8A-4147-A177-3AD203B41FA5}">
                      <a16:colId xmlns:a16="http://schemas.microsoft.com/office/drawing/2014/main" val="4034217124"/>
                    </a:ext>
                  </a:extLst>
                </a:gridCol>
                <a:gridCol w="236951">
                  <a:extLst>
                    <a:ext uri="{9D8B030D-6E8A-4147-A177-3AD203B41FA5}">
                      <a16:colId xmlns:a16="http://schemas.microsoft.com/office/drawing/2014/main" val="3822976187"/>
                    </a:ext>
                  </a:extLst>
                </a:gridCol>
                <a:gridCol w="236951">
                  <a:extLst>
                    <a:ext uri="{9D8B030D-6E8A-4147-A177-3AD203B41FA5}">
                      <a16:colId xmlns:a16="http://schemas.microsoft.com/office/drawing/2014/main" val="898214594"/>
                    </a:ext>
                  </a:extLst>
                </a:gridCol>
                <a:gridCol w="236951">
                  <a:extLst>
                    <a:ext uri="{9D8B030D-6E8A-4147-A177-3AD203B41FA5}">
                      <a16:colId xmlns:a16="http://schemas.microsoft.com/office/drawing/2014/main" val="4066881692"/>
                    </a:ext>
                  </a:extLst>
                </a:gridCol>
                <a:gridCol w="236951">
                  <a:extLst>
                    <a:ext uri="{9D8B030D-6E8A-4147-A177-3AD203B41FA5}">
                      <a16:colId xmlns:a16="http://schemas.microsoft.com/office/drawing/2014/main" val="2911658443"/>
                    </a:ext>
                  </a:extLst>
                </a:gridCol>
              </a:tblGrid>
              <a:tr h="0">
                <a:tc>
                  <a:txBody>
                    <a:bodyPr/>
                    <a:lstStyle/>
                    <a:p>
                      <a:r>
                        <a:rPr lang="en-US" sz="800" dirty="0"/>
                        <a:t>Dose-escalation (wks)</a:t>
                      </a:r>
                    </a:p>
                  </a:txBody>
                  <a:tcPr marT="9144" marB="9144" anchor="ctr"/>
                </a:tc>
                <a:tc>
                  <a:txBody>
                    <a:bodyPr/>
                    <a:lstStyle/>
                    <a:p>
                      <a:pPr algn="ctr"/>
                      <a:r>
                        <a:rPr lang="en-US" sz="800" dirty="0"/>
                        <a:t>1</a:t>
                      </a:r>
                    </a:p>
                  </a:txBody>
                  <a:tcPr marL="45720" marR="45720" marT="9144" marB="9144" anchor="ctr"/>
                </a:tc>
                <a:tc>
                  <a:txBody>
                    <a:bodyPr/>
                    <a:lstStyle/>
                    <a:p>
                      <a:pPr algn="ctr"/>
                      <a:r>
                        <a:rPr lang="en-US" sz="800" dirty="0"/>
                        <a:t>2</a:t>
                      </a:r>
                    </a:p>
                  </a:txBody>
                  <a:tcPr marL="45720" marR="45720" marT="9144" marB="9144" anchor="ctr"/>
                </a:tc>
                <a:tc>
                  <a:txBody>
                    <a:bodyPr/>
                    <a:lstStyle/>
                    <a:p>
                      <a:pPr algn="ctr"/>
                      <a:r>
                        <a:rPr lang="en-US" sz="800" dirty="0"/>
                        <a:t>3</a:t>
                      </a:r>
                    </a:p>
                  </a:txBody>
                  <a:tcPr marL="45720" marR="45720" marT="9144" marB="9144" anchor="ctr"/>
                </a:tc>
                <a:tc>
                  <a:txBody>
                    <a:bodyPr/>
                    <a:lstStyle/>
                    <a:p>
                      <a:pPr algn="ctr"/>
                      <a:r>
                        <a:rPr lang="en-US" sz="800" dirty="0"/>
                        <a:t>4</a:t>
                      </a:r>
                    </a:p>
                  </a:txBody>
                  <a:tcPr marL="45720" marR="45720" marT="9144" marB="9144" anchor="ctr"/>
                </a:tc>
                <a:tc>
                  <a:txBody>
                    <a:bodyPr/>
                    <a:lstStyle/>
                    <a:p>
                      <a:pPr algn="ctr"/>
                      <a:r>
                        <a:rPr lang="en-US" sz="800" dirty="0"/>
                        <a:t>5</a:t>
                      </a:r>
                    </a:p>
                  </a:txBody>
                  <a:tcPr marL="45720" marR="45720" marT="9144" marB="9144" anchor="ctr"/>
                </a:tc>
                <a:tc>
                  <a:txBody>
                    <a:bodyPr/>
                    <a:lstStyle/>
                    <a:p>
                      <a:pPr algn="ctr"/>
                      <a:r>
                        <a:rPr lang="en-US" sz="800" dirty="0"/>
                        <a:t>6</a:t>
                      </a:r>
                    </a:p>
                  </a:txBody>
                  <a:tcPr marL="45720" marR="45720" marT="9144" marB="9144" anchor="ctr"/>
                </a:tc>
                <a:tc>
                  <a:txBody>
                    <a:bodyPr/>
                    <a:lstStyle/>
                    <a:p>
                      <a:pPr algn="ctr"/>
                      <a:r>
                        <a:rPr lang="en-US" sz="800" dirty="0"/>
                        <a:t>7</a:t>
                      </a:r>
                    </a:p>
                  </a:txBody>
                  <a:tcPr marL="45720" marR="45720" marT="9144" marB="9144" anchor="ctr"/>
                </a:tc>
                <a:tc>
                  <a:txBody>
                    <a:bodyPr/>
                    <a:lstStyle/>
                    <a:p>
                      <a:pPr algn="ctr"/>
                      <a:r>
                        <a:rPr lang="en-US" sz="800" dirty="0"/>
                        <a:t>8</a:t>
                      </a:r>
                    </a:p>
                  </a:txBody>
                  <a:tcPr marL="45720" marR="45720" marT="9144" marB="9144" anchor="ctr"/>
                </a:tc>
                <a:tc>
                  <a:txBody>
                    <a:bodyPr/>
                    <a:lstStyle/>
                    <a:p>
                      <a:pPr algn="ctr"/>
                      <a:r>
                        <a:rPr lang="en-US" sz="800" dirty="0"/>
                        <a:t>9</a:t>
                      </a:r>
                    </a:p>
                  </a:txBody>
                  <a:tcPr marL="45720" marR="45720" marT="9144" marB="9144" anchor="ctr"/>
                </a:tc>
                <a:tc>
                  <a:txBody>
                    <a:bodyPr/>
                    <a:lstStyle/>
                    <a:p>
                      <a:pPr algn="ctr"/>
                      <a:r>
                        <a:rPr lang="en-US" sz="800" dirty="0"/>
                        <a:t>10</a:t>
                      </a:r>
                    </a:p>
                  </a:txBody>
                  <a:tcPr marL="45720" marR="45720" marT="9144" marB="9144" anchor="ctr"/>
                </a:tc>
                <a:tc>
                  <a:txBody>
                    <a:bodyPr/>
                    <a:lstStyle/>
                    <a:p>
                      <a:pPr algn="ctr"/>
                      <a:r>
                        <a:rPr lang="en-US" sz="800" dirty="0"/>
                        <a:t>11</a:t>
                      </a:r>
                    </a:p>
                  </a:txBody>
                  <a:tcPr marL="45720" marR="45720" marT="9144" marB="9144" anchor="ctr"/>
                </a:tc>
                <a:tc>
                  <a:txBody>
                    <a:bodyPr/>
                    <a:lstStyle/>
                    <a:p>
                      <a:pPr algn="ctr"/>
                      <a:r>
                        <a:rPr lang="en-US" sz="800" dirty="0"/>
                        <a:t>12</a:t>
                      </a:r>
                    </a:p>
                  </a:txBody>
                  <a:tcPr marL="45720" marR="45720" marT="9144" marB="9144" anchor="ctr"/>
                </a:tc>
                <a:tc>
                  <a:txBody>
                    <a:bodyPr/>
                    <a:lstStyle/>
                    <a:p>
                      <a:pPr algn="ctr"/>
                      <a:r>
                        <a:rPr lang="en-US" sz="800" dirty="0"/>
                        <a:t>13</a:t>
                      </a:r>
                    </a:p>
                  </a:txBody>
                  <a:tcPr marL="45720" marR="45720" marT="9144" marB="9144" anchor="ctr"/>
                </a:tc>
                <a:tc>
                  <a:txBody>
                    <a:bodyPr/>
                    <a:lstStyle/>
                    <a:p>
                      <a:pPr algn="ctr"/>
                      <a:r>
                        <a:rPr lang="en-US" sz="800" dirty="0"/>
                        <a:t>14</a:t>
                      </a:r>
                    </a:p>
                  </a:txBody>
                  <a:tcPr marL="45720" marR="45720" marT="9144" marB="9144" anchor="ctr"/>
                </a:tc>
                <a:tc>
                  <a:txBody>
                    <a:bodyPr/>
                    <a:lstStyle/>
                    <a:p>
                      <a:pPr algn="ctr"/>
                      <a:r>
                        <a:rPr lang="en-US" sz="800" dirty="0"/>
                        <a:t>15</a:t>
                      </a:r>
                    </a:p>
                  </a:txBody>
                  <a:tcPr marL="45720" marR="45720" marT="9144" marB="9144" anchor="ctr"/>
                </a:tc>
                <a:tc>
                  <a:txBody>
                    <a:bodyPr/>
                    <a:lstStyle/>
                    <a:p>
                      <a:pPr algn="ctr"/>
                      <a:r>
                        <a:rPr lang="en-US" sz="800" dirty="0"/>
                        <a:t>16</a:t>
                      </a:r>
                    </a:p>
                  </a:txBody>
                  <a:tcPr marL="45720" marR="45720" marT="9144" marB="9144" anchor="ctr"/>
                </a:tc>
                <a:tc>
                  <a:txBody>
                    <a:bodyPr/>
                    <a:lstStyle/>
                    <a:p>
                      <a:pPr algn="ctr"/>
                      <a:r>
                        <a:rPr lang="en-US" sz="800" dirty="0"/>
                        <a:t>17</a:t>
                      </a:r>
                    </a:p>
                  </a:txBody>
                  <a:tcPr marL="45720" marR="45720" marT="9144" marB="9144" anchor="ctr"/>
                </a:tc>
                <a:tc>
                  <a:txBody>
                    <a:bodyPr/>
                    <a:lstStyle/>
                    <a:p>
                      <a:pPr algn="ctr"/>
                      <a:r>
                        <a:rPr lang="en-US" sz="800" dirty="0"/>
                        <a:t>18</a:t>
                      </a:r>
                    </a:p>
                  </a:txBody>
                  <a:tcPr marL="45720" marR="45720" marT="9144" marB="9144" anchor="ctr"/>
                </a:tc>
                <a:tc>
                  <a:txBody>
                    <a:bodyPr/>
                    <a:lstStyle/>
                    <a:p>
                      <a:pPr algn="ctr"/>
                      <a:r>
                        <a:rPr lang="en-US" sz="800" dirty="0"/>
                        <a:t>19</a:t>
                      </a:r>
                    </a:p>
                  </a:txBody>
                  <a:tcPr marL="45720" marR="45720" marT="9144" marB="9144" anchor="ctr"/>
                </a:tc>
                <a:tc>
                  <a:txBody>
                    <a:bodyPr/>
                    <a:lstStyle/>
                    <a:p>
                      <a:pPr algn="ctr"/>
                      <a:r>
                        <a:rPr lang="en-US" sz="800" dirty="0"/>
                        <a:t>20</a:t>
                      </a:r>
                    </a:p>
                  </a:txBody>
                  <a:tcPr marL="45720" marR="45720" marT="9144" marB="9144" anchor="ctr"/>
                </a:tc>
                <a:tc>
                  <a:txBody>
                    <a:bodyPr/>
                    <a:lstStyle/>
                    <a:p>
                      <a:pPr algn="ctr"/>
                      <a:r>
                        <a:rPr lang="en-US" sz="800" dirty="0"/>
                        <a:t>21</a:t>
                      </a:r>
                    </a:p>
                  </a:txBody>
                  <a:tcPr marL="45720" marR="45720" marT="9144" marB="9144" anchor="ctr"/>
                </a:tc>
                <a:tc>
                  <a:txBody>
                    <a:bodyPr/>
                    <a:lstStyle/>
                    <a:p>
                      <a:pPr algn="ctr"/>
                      <a:r>
                        <a:rPr lang="en-US" sz="800" dirty="0"/>
                        <a:t>22</a:t>
                      </a:r>
                    </a:p>
                  </a:txBody>
                  <a:tcPr marL="45720" marR="45720" marT="9144" marB="9144" anchor="ctr"/>
                </a:tc>
                <a:tc>
                  <a:txBody>
                    <a:bodyPr/>
                    <a:lstStyle/>
                    <a:p>
                      <a:pPr algn="ctr"/>
                      <a:r>
                        <a:rPr lang="en-US" sz="800" dirty="0"/>
                        <a:t>23</a:t>
                      </a:r>
                    </a:p>
                  </a:txBody>
                  <a:tcPr marL="45720" marR="45720" marT="9144" marB="9144" anchor="ctr"/>
                </a:tc>
                <a:tc>
                  <a:txBody>
                    <a:bodyPr/>
                    <a:lstStyle/>
                    <a:p>
                      <a:pPr algn="ctr"/>
                      <a:r>
                        <a:rPr lang="en-US" sz="800" dirty="0"/>
                        <a:t>24</a:t>
                      </a:r>
                    </a:p>
                  </a:txBody>
                  <a:tcPr marL="45720" marR="45720" marT="9144" marB="9144" anchor="ctr"/>
                </a:tc>
                <a:tc>
                  <a:txBody>
                    <a:bodyPr/>
                    <a:lstStyle/>
                    <a:p>
                      <a:pPr algn="ctr"/>
                      <a:r>
                        <a:rPr lang="en-US" sz="800" dirty="0"/>
                        <a:t>25</a:t>
                      </a:r>
                    </a:p>
                  </a:txBody>
                  <a:tcPr marL="45720" marR="45720" marT="9144" marB="9144" anchor="ctr"/>
                </a:tc>
                <a:tc>
                  <a:txBody>
                    <a:bodyPr/>
                    <a:lstStyle/>
                    <a:p>
                      <a:pPr algn="ctr"/>
                      <a:r>
                        <a:rPr lang="en-US" sz="800" dirty="0"/>
                        <a:t>26</a:t>
                      </a:r>
                    </a:p>
                  </a:txBody>
                  <a:tcPr marL="45720" marR="45720" marT="9144" marB="9144" anchor="ctr"/>
                </a:tc>
                <a:tc>
                  <a:txBody>
                    <a:bodyPr/>
                    <a:lstStyle/>
                    <a:p>
                      <a:pPr algn="ctr"/>
                      <a:r>
                        <a:rPr lang="en-US" sz="800" dirty="0"/>
                        <a:t>27</a:t>
                      </a:r>
                    </a:p>
                  </a:txBody>
                  <a:tcPr marL="45720" marR="45720" marT="9144" marB="9144" anchor="ctr"/>
                </a:tc>
                <a:tc>
                  <a:txBody>
                    <a:bodyPr/>
                    <a:lstStyle/>
                    <a:p>
                      <a:pPr algn="ctr"/>
                      <a:r>
                        <a:rPr lang="en-US" sz="800" dirty="0"/>
                        <a:t>28</a:t>
                      </a:r>
                    </a:p>
                  </a:txBody>
                  <a:tcPr marL="45720" marR="45720" marT="9144" marB="9144" anchor="ctr"/>
                </a:tc>
                <a:tc>
                  <a:txBody>
                    <a:bodyPr/>
                    <a:lstStyle/>
                    <a:p>
                      <a:pPr algn="ctr"/>
                      <a:r>
                        <a:rPr lang="en-US" sz="800" dirty="0"/>
                        <a:t>29</a:t>
                      </a:r>
                    </a:p>
                  </a:txBody>
                  <a:tcPr marL="45720" marR="45720" marT="9144" marB="9144" anchor="ctr"/>
                </a:tc>
                <a:tc>
                  <a:txBody>
                    <a:bodyPr/>
                    <a:lstStyle/>
                    <a:p>
                      <a:pPr algn="ctr"/>
                      <a:r>
                        <a:rPr lang="en-US" sz="800" dirty="0"/>
                        <a:t>30</a:t>
                      </a:r>
                    </a:p>
                  </a:txBody>
                  <a:tcPr marL="45720" marR="45720" marT="9144" marB="9144" anchor="ctr"/>
                </a:tc>
                <a:tc>
                  <a:txBody>
                    <a:bodyPr/>
                    <a:lstStyle/>
                    <a:p>
                      <a:pPr algn="ctr"/>
                      <a:r>
                        <a:rPr lang="en-US" sz="800" dirty="0"/>
                        <a:t>31</a:t>
                      </a:r>
                    </a:p>
                  </a:txBody>
                  <a:tcPr marL="45720" marR="45720" marT="9144" marB="9144" anchor="ctr"/>
                </a:tc>
                <a:tc>
                  <a:txBody>
                    <a:bodyPr/>
                    <a:lstStyle/>
                    <a:p>
                      <a:pPr algn="ctr"/>
                      <a:r>
                        <a:rPr lang="en-US" sz="800" dirty="0"/>
                        <a:t>32</a:t>
                      </a:r>
                    </a:p>
                  </a:txBody>
                  <a:tcPr marL="45720" marR="45720" marT="9144" marB="9144" anchor="ctr"/>
                </a:tc>
                <a:tc>
                  <a:txBody>
                    <a:bodyPr/>
                    <a:lstStyle/>
                    <a:p>
                      <a:pPr algn="ctr"/>
                      <a:r>
                        <a:rPr lang="en-US" sz="800" dirty="0"/>
                        <a:t>33</a:t>
                      </a:r>
                    </a:p>
                  </a:txBody>
                  <a:tcPr marL="45720" marR="45720" marT="9144" marB="9144" anchor="ctr"/>
                </a:tc>
                <a:tc>
                  <a:txBody>
                    <a:bodyPr/>
                    <a:lstStyle/>
                    <a:p>
                      <a:pPr algn="ctr"/>
                      <a:r>
                        <a:rPr lang="en-US" sz="800" dirty="0"/>
                        <a:t>34</a:t>
                      </a:r>
                    </a:p>
                  </a:txBody>
                  <a:tcPr marL="45720" marR="45720" marT="9144" marB="9144" anchor="ctr"/>
                </a:tc>
                <a:tc>
                  <a:txBody>
                    <a:bodyPr/>
                    <a:lstStyle/>
                    <a:p>
                      <a:pPr algn="ctr"/>
                      <a:r>
                        <a:rPr lang="en-US" sz="800" dirty="0"/>
                        <a:t>35</a:t>
                      </a:r>
                    </a:p>
                  </a:txBody>
                  <a:tcPr marL="45720" marR="45720" marT="9144" marB="9144" anchor="ctr"/>
                </a:tc>
                <a:extLst>
                  <a:ext uri="{0D108BD9-81ED-4DB2-BD59-A6C34878D82A}">
                    <a16:rowId xmlns:a16="http://schemas.microsoft.com/office/drawing/2014/main" val="10000"/>
                  </a:ext>
                </a:extLst>
              </a:tr>
              <a:tr h="0">
                <a:tc>
                  <a:txBody>
                    <a:bodyPr/>
                    <a:lstStyle/>
                    <a:p>
                      <a:r>
                        <a:rPr lang="en-US" sz="800" b="1" dirty="0"/>
                        <a:t>Dose (mg)</a:t>
                      </a:r>
                    </a:p>
                  </a:txBody>
                  <a:tcPr marT="9144" marB="9144" anchor="ctr"/>
                </a:tc>
                <a:tc>
                  <a:txBody>
                    <a:bodyPr/>
                    <a:lstStyle/>
                    <a:p>
                      <a:pPr algn="ctr"/>
                      <a:r>
                        <a:rPr lang="en-US" sz="800" dirty="0"/>
                        <a:t>1.5</a:t>
                      </a:r>
                    </a:p>
                  </a:txBody>
                  <a:tcPr marL="45720" marR="45720" marT="9144" marB="9144" anchor="ctr">
                    <a:solidFill>
                      <a:schemeClr val="accent2">
                        <a:lumMod val="20000"/>
                        <a:lumOff val="80000"/>
                        <a:alpha val="20000"/>
                      </a:schemeClr>
                    </a:solidFill>
                  </a:tcPr>
                </a:tc>
                <a:tc gridSpan="2">
                  <a:txBody>
                    <a:bodyPr/>
                    <a:lstStyle/>
                    <a:p>
                      <a:pPr algn="ctr"/>
                      <a:r>
                        <a:rPr lang="en-US" sz="800" dirty="0"/>
                        <a:t>3</a:t>
                      </a:r>
                    </a:p>
                  </a:txBody>
                  <a:tcPr marL="45720" marR="45720" marT="9144" marB="9144" anchor="ctr"/>
                </a:tc>
                <a:tc hMerge="1">
                  <a:txBody>
                    <a:bodyPr/>
                    <a:lstStyle/>
                    <a:p>
                      <a:pPr algn="ctr"/>
                      <a:endParaRPr lang="en-US" sz="900" dirty="0"/>
                    </a:p>
                  </a:txBody>
                  <a:tcPr marT="27432" marB="27432" anchor="ctr"/>
                </a:tc>
                <a:tc gridSpan="4">
                  <a:txBody>
                    <a:bodyPr/>
                    <a:lstStyle/>
                    <a:p>
                      <a:pPr algn="ctr"/>
                      <a:r>
                        <a:rPr lang="en-US" sz="800" dirty="0"/>
                        <a:t>5</a:t>
                      </a:r>
                    </a:p>
                  </a:txBody>
                  <a:tcPr marL="45720" marR="45720" marT="9144" marB="9144" anchor="ctr">
                    <a:solidFill>
                      <a:schemeClr val="accent2">
                        <a:lumMod val="20000"/>
                        <a:lumOff val="80000"/>
                        <a:alpha val="20000"/>
                      </a:schemeClr>
                    </a:solidFill>
                  </a:tcPr>
                </a:tc>
                <a:tc hMerge="1">
                  <a:txBody>
                    <a:bodyPr/>
                    <a:lstStyle/>
                    <a:p>
                      <a:pPr algn="ctr"/>
                      <a:endParaRPr lang="en-US" sz="900" dirty="0"/>
                    </a:p>
                  </a:txBody>
                  <a:tcPr marT="27432" marB="27432" anchor="ctr"/>
                </a:tc>
                <a:tc hMerge="1">
                  <a:txBody>
                    <a:bodyPr/>
                    <a:lstStyle/>
                    <a:p>
                      <a:pPr algn="ctr"/>
                      <a:endParaRPr lang="en-US" sz="900" dirty="0"/>
                    </a:p>
                  </a:txBody>
                  <a:tcPr marT="27432" marB="27432" anchor="ctr"/>
                </a:tc>
                <a:tc hMerge="1">
                  <a:txBody>
                    <a:bodyPr/>
                    <a:lstStyle/>
                    <a:p>
                      <a:pPr algn="ctr"/>
                      <a:endParaRPr lang="en-US" sz="900" dirty="0"/>
                    </a:p>
                  </a:txBody>
                  <a:tcPr marT="27432" marB="27432" anchor="ctr"/>
                </a:tc>
                <a:tc gridSpan="4">
                  <a:txBody>
                    <a:bodyPr/>
                    <a:lstStyle/>
                    <a:p>
                      <a:pPr algn="ctr"/>
                      <a:r>
                        <a:rPr lang="en-US" sz="800" dirty="0"/>
                        <a:t>7</a:t>
                      </a:r>
                    </a:p>
                  </a:txBody>
                  <a:tcPr marL="45720" marR="45720" marT="9144" marB="9144" anchor="ctr"/>
                </a:tc>
                <a:tc hMerge="1">
                  <a:txBody>
                    <a:bodyPr/>
                    <a:lstStyle/>
                    <a:p>
                      <a:pPr algn="ctr"/>
                      <a:endParaRPr lang="en-US" sz="900" dirty="0"/>
                    </a:p>
                  </a:txBody>
                  <a:tcPr marT="27432" marB="27432" anchor="ctr"/>
                </a:tc>
                <a:tc hMerge="1">
                  <a:txBody>
                    <a:bodyPr/>
                    <a:lstStyle/>
                    <a:p>
                      <a:pPr algn="ctr"/>
                      <a:endParaRPr lang="en-US" sz="900" dirty="0"/>
                    </a:p>
                  </a:txBody>
                  <a:tcPr marT="27432" marB="27432" anchor="ctr"/>
                </a:tc>
                <a:tc hMerge="1">
                  <a:txBody>
                    <a:bodyPr/>
                    <a:lstStyle/>
                    <a:p>
                      <a:pPr algn="ctr"/>
                      <a:endParaRPr lang="en-US" sz="900" dirty="0"/>
                    </a:p>
                  </a:txBody>
                  <a:tcPr marT="27432" marB="27432" anchor="ctr"/>
                </a:tc>
                <a:tc gridSpan="4">
                  <a:txBody>
                    <a:bodyPr/>
                    <a:lstStyle/>
                    <a:p>
                      <a:pPr algn="ctr"/>
                      <a:r>
                        <a:rPr lang="en-US" sz="800" dirty="0"/>
                        <a:t>9</a:t>
                      </a:r>
                    </a:p>
                  </a:txBody>
                  <a:tcPr marL="45720" marR="45720" marT="9144" marB="9144" anchor="ctr">
                    <a:solidFill>
                      <a:schemeClr val="accent2">
                        <a:lumMod val="20000"/>
                        <a:lumOff val="80000"/>
                        <a:alpha val="20000"/>
                      </a:schemeClr>
                    </a:solidFill>
                  </a:tcPr>
                </a:tc>
                <a:tc hMerge="1">
                  <a:txBody>
                    <a:bodyPr/>
                    <a:lstStyle/>
                    <a:p>
                      <a:pPr algn="ctr"/>
                      <a:endParaRPr lang="en-US" sz="900" dirty="0"/>
                    </a:p>
                  </a:txBody>
                  <a:tcPr marT="27432" marB="27432" anchor="ctr"/>
                </a:tc>
                <a:tc hMerge="1">
                  <a:txBody>
                    <a:bodyPr/>
                    <a:lstStyle/>
                    <a:p>
                      <a:pPr algn="ctr"/>
                      <a:endParaRPr lang="en-US" sz="900" dirty="0"/>
                    </a:p>
                  </a:txBody>
                  <a:tcPr marT="27432" marB="27432" anchor="ctr"/>
                </a:tc>
                <a:tc hMerge="1">
                  <a:txBody>
                    <a:bodyPr/>
                    <a:lstStyle/>
                    <a:p>
                      <a:pPr algn="ctr"/>
                      <a:endParaRPr lang="en-US" sz="900" dirty="0"/>
                    </a:p>
                  </a:txBody>
                  <a:tcPr marT="27432" marB="27432" anchor="ctr"/>
                </a:tc>
                <a:tc gridSpan="4">
                  <a:txBody>
                    <a:bodyPr/>
                    <a:lstStyle/>
                    <a:p>
                      <a:pPr algn="ctr"/>
                      <a:r>
                        <a:rPr lang="en-US" sz="800" dirty="0"/>
                        <a:t>12</a:t>
                      </a:r>
                    </a:p>
                  </a:txBody>
                  <a:tcPr marL="45720" marR="45720" marT="9144" marB="9144" anchor="ctr"/>
                </a:tc>
                <a:tc hMerge="1">
                  <a:txBody>
                    <a:bodyPr/>
                    <a:lstStyle/>
                    <a:p>
                      <a:pPr algn="ctr"/>
                      <a:endParaRPr lang="en-US" sz="900" dirty="0"/>
                    </a:p>
                  </a:txBody>
                  <a:tcPr marT="27432" marB="27432" anchor="ctr"/>
                </a:tc>
                <a:tc hMerge="1">
                  <a:txBody>
                    <a:bodyPr/>
                    <a:lstStyle/>
                    <a:p>
                      <a:pPr algn="ctr"/>
                      <a:endParaRPr lang="en-US" sz="900" dirty="0"/>
                    </a:p>
                  </a:txBody>
                  <a:tcPr marT="27432" marB="27432" anchor="ctr"/>
                </a:tc>
                <a:tc hMerge="1">
                  <a:txBody>
                    <a:bodyPr/>
                    <a:lstStyle/>
                    <a:p>
                      <a:pPr algn="ctr"/>
                      <a:endParaRPr lang="en-US" sz="900" dirty="0"/>
                    </a:p>
                  </a:txBody>
                  <a:tcPr marT="27432" marB="27432" anchor="ctr"/>
                </a:tc>
                <a:tc gridSpan="4">
                  <a:txBody>
                    <a:bodyPr/>
                    <a:lstStyle/>
                    <a:p>
                      <a:pPr algn="ctr"/>
                      <a:r>
                        <a:rPr lang="en-US" sz="800" dirty="0"/>
                        <a:t>15</a:t>
                      </a:r>
                    </a:p>
                  </a:txBody>
                  <a:tcPr marL="45720" marR="45720" marT="9144" marB="9144" anchor="ctr">
                    <a:solidFill>
                      <a:schemeClr val="accent2">
                        <a:lumMod val="20000"/>
                        <a:lumOff val="80000"/>
                        <a:alpha val="20000"/>
                      </a:schemeClr>
                    </a:solidFill>
                  </a:tcPr>
                </a:tc>
                <a:tc hMerge="1">
                  <a:txBody>
                    <a:bodyPr/>
                    <a:lstStyle/>
                    <a:p>
                      <a:pPr algn="ctr"/>
                      <a:endParaRPr lang="en-US" sz="800" dirty="0"/>
                    </a:p>
                  </a:txBody>
                  <a:tcPr marL="45720" marR="45720" marT="27432" marB="27432" anchor="ctr"/>
                </a:tc>
                <a:tc hMerge="1">
                  <a:txBody>
                    <a:bodyPr/>
                    <a:lstStyle/>
                    <a:p>
                      <a:pPr algn="ctr"/>
                      <a:endParaRPr lang="en-US" sz="800" dirty="0"/>
                    </a:p>
                  </a:txBody>
                  <a:tcPr marL="45720" marR="45720" marT="27432" marB="27432" anchor="ctr"/>
                </a:tc>
                <a:tc hMerge="1">
                  <a:txBody>
                    <a:bodyPr/>
                    <a:lstStyle/>
                    <a:p>
                      <a:pPr algn="ctr"/>
                      <a:endParaRPr lang="en-US" sz="800" dirty="0"/>
                    </a:p>
                  </a:txBody>
                  <a:tcPr marL="45720" marR="45720" marT="27432" marB="27432" anchor="ctr"/>
                </a:tc>
                <a:tc gridSpan="4">
                  <a:txBody>
                    <a:bodyPr/>
                    <a:lstStyle/>
                    <a:p>
                      <a:pPr algn="ctr"/>
                      <a:r>
                        <a:rPr lang="en-US" sz="800" dirty="0"/>
                        <a:t>18</a:t>
                      </a:r>
                    </a:p>
                  </a:txBody>
                  <a:tcPr marL="45720" marR="45720" marT="9144" marB="9144" anchor="ctr"/>
                </a:tc>
                <a:tc hMerge="1">
                  <a:txBody>
                    <a:bodyPr/>
                    <a:lstStyle/>
                    <a:p>
                      <a:pPr algn="ctr"/>
                      <a:endParaRPr lang="en-US" sz="800" dirty="0"/>
                    </a:p>
                  </a:txBody>
                  <a:tcPr marL="45720" marR="45720" marT="27432" marB="27432" anchor="ctr"/>
                </a:tc>
                <a:tc hMerge="1">
                  <a:txBody>
                    <a:bodyPr/>
                    <a:lstStyle/>
                    <a:p>
                      <a:pPr algn="ctr"/>
                      <a:endParaRPr lang="en-US" sz="800" dirty="0"/>
                    </a:p>
                  </a:txBody>
                  <a:tcPr marL="45720" marR="45720" marT="27432" marB="27432" anchor="ctr"/>
                </a:tc>
                <a:tc hMerge="1">
                  <a:txBody>
                    <a:bodyPr/>
                    <a:lstStyle/>
                    <a:p>
                      <a:pPr algn="ctr"/>
                      <a:endParaRPr lang="en-US" sz="800" dirty="0"/>
                    </a:p>
                  </a:txBody>
                  <a:tcPr marL="45720" marR="45720" marT="27432" marB="27432" anchor="ctr"/>
                </a:tc>
                <a:tc gridSpan="4">
                  <a:txBody>
                    <a:bodyPr/>
                    <a:lstStyle/>
                    <a:p>
                      <a:pPr algn="ctr"/>
                      <a:r>
                        <a:rPr lang="en-US" sz="800" dirty="0"/>
                        <a:t>24</a:t>
                      </a:r>
                    </a:p>
                  </a:txBody>
                  <a:tcPr marL="45720" marR="45720" marT="9144" marB="9144" anchor="ctr">
                    <a:solidFill>
                      <a:schemeClr val="accent2">
                        <a:lumMod val="20000"/>
                        <a:lumOff val="80000"/>
                        <a:alpha val="20000"/>
                      </a:schemeClr>
                    </a:solidFill>
                  </a:tcPr>
                </a:tc>
                <a:tc hMerge="1">
                  <a:txBody>
                    <a:bodyPr/>
                    <a:lstStyle/>
                    <a:p>
                      <a:pPr algn="ctr"/>
                      <a:endParaRPr lang="en-US" sz="800" dirty="0"/>
                    </a:p>
                  </a:txBody>
                  <a:tcPr marL="45720" marR="45720" marT="27432" marB="27432" anchor="ctr"/>
                </a:tc>
                <a:tc hMerge="1">
                  <a:txBody>
                    <a:bodyPr/>
                    <a:lstStyle/>
                    <a:p>
                      <a:pPr algn="ctr"/>
                      <a:endParaRPr lang="en-US" sz="800" dirty="0"/>
                    </a:p>
                  </a:txBody>
                  <a:tcPr marL="45720" marR="45720" marT="27432" marB="27432" anchor="ctr"/>
                </a:tc>
                <a:tc hMerge="1">
                  <a:txBody>
                    <a:bodyPr/>
                    <a:lstStyle/>
                    <a:p>
                      <a:pPr algn="ctr"/>
                      <a:endParaRPr lang="en-US" sz="800" dirty="0"/>
                    </a:p>
                  </a:txBody>
                  <a:tcPr marL="45720" marR="45720" marT="27432" marB="27432" anchor="ctr"/>
                </a:tc>
                <a:tc gridSpan="4">
                  <a:txBody>
                    <a:bodyPr/>
                    <a:lstStyle/>
                    <a:p>
                      <a:pPr algn="ctr"/>
                      <a:r>
                        <a:rPr lang="en-US" sz="800" dirty="0"/>
                        <a:t>30</a:t>
                      </a:r>
                    </a:p>
                  </a:txBody>
                  <a:tcPr marL="45720" marR="45720" marT="9144" marB="9144" anchor="ctr"/>
                </a:tc>
                <a:tc hMerge="1">
                  <a:txBody>
                    <a:bodyPr/>
                    <a:lstStyle/>
                    <a:p>
                      <a:pPr algn="ctr"/>
                      <a:endParaRPr lang="en-US" sz="800" dirty="0"/>
                    </a:p>
                  </a:txBody>
                  <a:tcPr marL="45720" marR="45720" marT="27432" marB="27432" anchor="ctr"/>
                </a:tc>
                <a:tc hMerge="1">
                  <a:txBody>
                    <a:bodyPr/>
                    <a:lstStyle/>
                    <a:p>
                      <a:pPr algn="ctr"/>
                      <a:endParaRPr lang="en-US" sz="800" dirty="0"/>
                    </a:p>
                  </a:txBody>
                  <a:tcPr marL="45720" marR="45720" marT="27432" marB="27432" anchor="ctr"/>
                </a:tc>
                <a:tc hMerge="1">
                  <a:txBody>
                    <a:bodyPr/>
                    <a:lstStyle/>
                    <a:p>
                      <a:pPr algn="ctr"/>
                      <a:endParaRPr lang="en-US" sz="800" dirty="0"/>
                    </a:p>
                  </a:txBody>
                  <a:tcPr marL="45720" marR="45720" marT="27432" marB="27432" anchor="ctr"/>
                </a:tc>
                <a:extLst>
                  <a:ext uri="{0D108BD9-81ED-4DB2-BD59-A6C34878D82A}">
                    <a16:rowId xmlns:a16="http://schemas.microsoft.com/office/drawing/2014/main" val="10001"/>
                  </a:ext>
                </a:extLst>
              </a:tr>
            </a:tbl>
          </a:graphicData>
        </a:graphic>
      </p:graphicFrame>
      <p:grpSp>
        <p:nvGrpSpPr>
          <p:cNvPr id="13" name="Group 12">
            <a:extLst>
              <a:ext uri="{FF2B5EF4-FFF2-40B4-BE49-F238E27FC236}">
                <a16:creationId xmlns:a16="http://schemas.microsoft.com/office/drawing/2014/main" id="{9BD1E1BC-BB58-782A-D2CC-A2695DFE0989}"/>
              </a:ext>
            </a:extLst>
          </p:cNvPr>
          <p:cNvGrpSpPr/>
          <p:nvPr/>
        </p:nvGrpSpPr>
        <p:grpSpPr>
          <a:xfrm>
            <a:off x="5743837" y="2255774"/>
            <a:ext cx="755335" cy="350600"/>
            <a:chOff x="6686520" y="2282669"/>
            <a:chExt cx="755335" cy="350600"/>
          </a:xfrm>
        </p:grpSpPr>
        <p:cxnSp>
          <p:nvCxnSpPr>
            <p:cNvPr id="11" name="Straight Arrow Connector 10">
              <a:extLst>
                <a:ext uri="{FF2B5EF4-FFF2-40B4-BE49-F238E27FC236}">
                  <a16:creationId xmlns:a16="http://schemas.microsoft.com/office/drawing/2014/main" id="{810E4BEC-33AA-F825-AF8E-0AB9088C7746}"/>
                </a:ext>
              </a:extLst>
            </p:cNvPr>
            <p:cNvCxnSpPr/>
            <p:nvPr/>
          </p:nvCxnSpPr>
          <p:spPr>
            <a:xfrm flipV="1">
              <a:off x="7064188" y="2282669"/>
              <a:ext cx="0" cy="18288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727FFC7-31A4-0718-0CD8-942DCE478B0A}"/>
                </a:ext>
              </a:extLst>
            </p:cNvPr>
            <p:cNvSpPr txBox="1"/>
            <p:nvPr/>
          </p:nvSpPr>
          <p:spPr>
            <a:xfrm>
              <a:off x="6686520" y="2417825"/>
              <a:ext cx="755335" cy="215444"/>
            </a:xfrm>
            <a:prstGeom prst="rect">
              <a:avLst/>
            </a:prstGeom>
            <a:noFill/>
          </p:spPr>
          <p:txBody>
            <a:bodyPr wrap="none" rtlCol="0">
              <a:spAutoFit/>
            </a:bodyPr>
            <a:lstStyle/>
            <a:p>
              <a:r>
                <a:rPr lang="en-US" sz="800" b="1" dirty="0">
                  <a:solidFill>
                    <a:schemeClr val="accent1"/>
                  </a:solidFill>
                </a:rPr>
                <a:t>QW or Q2W</a:t>
              </a:r>
            </a:p>
          </p:txBody>
        </p:sp>
      </p:grpSp>
      <p:graphicFrame>
        <p:nvGraphicFramePr>
          <p:cNvPr id="14" name="Table 13">
            <a:extLst>
              <a:ext uri="{FF2B5EF4-FFF2-40B4-BE49-F238E27FC236}">
                <a16:creationId xmlns:a16="http://schemas.microsoft.com/office/drawing/2014/main" id="{C1E18387-98AB-2851-6D5A-C6E1135B613F}"/>
              </a:ext>
            </a:extLst>
          </p:cNvPr>
          <p:cNvGraphicFramePr>
            <a:graphicFrameLocks noGrp="1"/>
          </p:cNvGraphicFramePr>
          <p:nvPr>
            <p:extLst>
              <p:ext uri="{D42A27DB-BD31-4B8C-83A1-F6EECF244321}">
                <p14:modId xmlns:p14="http://schemas.microsoft.com/office/powerpoint/2010/main" val="3892411232"/>
              </p:ext>
            </p:extLst>
          </p:nvPr>
        </p:nvGraphicFramePr>
        <p:xfrm>
          <a:off x="7541450" y="4145103"/>
          <a:ext cx="4266502" cy="2112264"/>
        </p:xfrm>
        <a:graphic>
          <a:graphicData uri="http://schemas.openxmlformats.org/drawingml/2006/table">
            <a:tbl>
              <a:tblPr firstRow="1" bandRow="1">
                <a:tableStyleId>{C083E6E3-FA7D-4D7B-A595-EF9225AFEA82}</a:tableStyleId>
              </a:tblPr>
              <a:tblGrid>
                <a:gridCol w="1412304">
                  <a:extLst>
                    <a:ext uri="{9D8B030D-6E8A-4147-A177-3AD203B41FA5}">
                      <a16:colId xmlns:a16="http://schemas.microsoft.com/office/drawing/2014/main" val="20000"/>
                    </a:ext>
                  </a:extLst>
                </a:gridCol>
                <a:gridCol w="1112266">
                  <a:extLst>
                    <a:ext uri="{9D8B030D-6E8A-4147-A177-3AD203B41FA5}">
                      <a16:colId xmlns:a16="http://schemas.microsoft.com/office/drawing/2014/main" val="20001"/>
                    </a:ext>
                  </a:extLst>
                </a:gridCol>
                <a:gridCol w="1150366">
                  <a:extLst>
                    <a:ext uri="{9D8B030D-6E8A-4147-A177-3AD203B41FA5}">
                      <a16:colId xmlns:a16="http://schemas.microsoft.com/office/drawing/2014/main" val="20002"/>
                    </a:ext>
                  </a:extLst>
                </a:gridCol>
                <a:gridCol w="591566">
                  <a:extLst>
                    <a:ext uri="{9D8B030D-6E8A-4147-A177-3AD203B41FA5}">
                      <a16:colId xmlns:a16="http://schemas.microsoft.com/office/drawing/2014/main" val="20003"/>
                    </a:ext>
                  </a:extLst>
                </a:gridCol>
              </a:tblGrid>
              <a:tr h="100036">
                <a:tc>
                  <a:txBody>
                    <a:bodyPr/>
                    <a:lstStyle/>
                    <a:p>
                      <a:r>
                        <a:rPr lang="en-US" sz="900" dirty="0"/>
                        <a:t>Safety (%pts)</a:t>
                      </a:r>
                    </a:p>
                  </a:txBody>
                  <a:tcPr marL="64008" marR="64008" marT="27432" marB="27432" anchor="ctr"/>
                </a:tc>
                <a:tc>
                  <a:txBody>
                    <a:bodyPr/>
                    <a:lstStyle/>
                    <a:p>
                      <a:pPr algn="ctr"/>
                      <a:r>
                        <a:rPr lang="en-US" sz="900" dirty="0"/>
                        <a:t>GZR18 30mg QW</a:t>
                      </a:r>
                    </a:p>
                  </a:txBody>
                  <a:tcPr marL="64008" marR="64008" marT="27432" marB="27432" anchor="ctr"/>
                </a:tc>
                <a:tc>
                  <a:txBody>
                    <a:bodyPr/>
                    <a:lstStyle/>
                    <a:p>
                      <a:pPr algn="ctr"/>
                      <a:r>
                        <a:rPr lang="en-US" sz="900" dirty="0"/>
                        <a:t>GZR18 30mg Q2W</a:t>
                      </a:r>
                    </a:p>
                  </a:txBody>
                  <a:tcPr marL="64008" marR="64008" marT="27432" marB="27432" anchor="ctr"/>
                </a:tc>
                <a:tc>
                  <a:txBody>
                    <a:bodyPr/>
                    <a:lstStyle/>
                    <a:p>
                      <a:pPr algn="ctr"/>
                      <a:r>
                        <a:rPr lang="en-US" sz="900" dirty="0"/>
                        <a:t>placebo</a:t>
                      </a:r>
                    </a:p>
                  </a:txBody>
                  <a:tcPr marL="64008" marR="64008" marT="27432" marB="27432" anchor="ctr"/>
                </a:tc>
                <a:extLst>
                  <a:ext uri="{0D108BD9-81ED-4DB2-BD59-A6C34878D82A}">
                    <a16:rowId xmlns:a16="http://schemas.microsoft.com/office/drawing/2014/main" val="10000"/>
                  </a:ext>
                </a:extLst>
              </a:tr>
              <a:tr h="0">
                <a:tc>
                  <a:txBody>
                    <a:bodyPr/>
                    <a:lstStyle/>
                    <a:p>
                      <a:r>
                        <a:rPr lang="en-US" sz="900" dirty="0"/>
                        <a:t>N</a:t>
                      </a:r>
                    </a:p>
                  </a:txBody>
                  <a:tcPr marL="64008" marR="64008" marT="27432" marB="27432" anchor="ctr"/>
                </a:tc>
                <a:tc>
                  <a:txBody>
                    <a:bodyPr/>
                    <a:lstStyle/>
                    <a:p>
                      <a:pPr algn="ctr"/>
                      <a:r>
                        <a:rPr lang="en-US" sz="900" dirty="0"/>
                        <a:t>16</a:t>
                      </a:r>
                    </a:p>
                  </a:txBody>
                  <a:tcPr marL="64008" marR="64008" marT="27432" marB="27432" anchor="ctr"/>
                </a:tc>
                <a:tc>
                  <a:txBody>
                    <a:bodyPr/>
                    <a:lstStyle/>
                    <a:p>
                      <a:pPr algn="ctr"/>
                      <a:r>
                        <a:rPr lang="en-US" sz="900" dirty="0"/>
                        <a:t>10</a:t>
                      </a:r>
                    </a:p>
                  </a:txBody>
                  <a:tcPr marL="64008" marR="64008" marT="27432" marB="27432" anchor="ctr"/>
                </a:tc>
                <a:tc>
                  <a:txBody>
                    <a:bodyPr/>
                    <a:lstStyle/>
                    <a:p>
                      <a:pPr algn="ctr"/>
                      <a:r>
                        <a:rPr lang="en-US" sz="900" dirty="0"/>
                        <a:t>9</a:t>
                      </a:r>
                    </a:p>
                  </a:txBody>
                  <a:tcPr marL="64008" marR="64008" marT="27432" marB="27432" anchor="ctr"/>
                </a:tc>
                <a:extLst>
                  <a:ext uri="{0D108BD9-81ED-4DB2-BD59-A6C34878D82A}">
                    <a16:rowId xmlns:a16="http://schemas.microsoft.com/office/drawing/2014/main" val="3756356020"/>
                  </a:ext>
                </a:extLst>
              </a:tr>
              <a:tr h="0">
                <a:tc>
                  <a:txBody>
                    <a:bodyPr/>
                    <a:lstStyle/>
                    <a:p>
                      <a:r>
                        <a:rPr lang="en-US" sz="900" dirty="0"/>
                        <a:t>TEAEs</a:t>
                      </a:r>
                    </a:p>
                  </a:txBody>
                  <a:tcPr marL="64008" marR="64008" marT="27432" marB="27432" anchor="ctr"/>
                </a:tc>
                <a:tc>
                  <a:txBody>
                    <a:bodyPr/>
                    <a:lstStyle/>
                    <a:p>
                      <a:pPr algn="ctr"/>
                      <a:r>
                        <a:rPr lang="en-US" sz="900" dirty="0"/>
                        <a:t>87.5</a:t>
                      </a:r>
                    </a:p>
                  </a:txBody>
                  <a:tcPr marL="64008" marR="64008" marT="27432" marB="27432" anchor="ctr"/>
                </a:tc>
                <a:tc>
                  <a:txBody>
                    <a:bodyPr/>
                    <a:lstStyle/>
                    <a:p>
                      <a:pPr algn="ctr"/>
                      <a:r>
                        <a:rPr lang="en-US" sz="900" dirty="0"/>
                        <a:t>100.0</a:t>
                      </a:r>
                    </a:p>
                  </a:txBody>
                  <a:tcPr marL="64008" marR="64008" marT="27432" marB="27432" anchor="ctr"/>
                </a:tc>
                <a:tc>
                  <a:txBody>
                    <a:bodyPr/>
                    <a:lstStyle/>
                    <a:p>
                      <a:pPr algn="ctr"/>
                      <a:r>
                        <a:rPr lang="en-US" sz="900" dirty="0"/>
                        <a:t>77.8</a:t>
                      </a:r>
                    </a:p>
                  </a:txBody>
                  <a:tcPr marL="64008" marR="64008" marT="27432" marB="27432" anchor="ctr"/>
                </a:tc>
                <a:extLst>
                  <a:ext uri="{0D108BD9-81ED-4DB2-BD59-A6C34878D82A}">
                    <a16:rowId xmlns:a16="http://schemas.microsoft.com/office/drawing/2014/main" val="10001"/>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Drug-related TEAEs</a:t>
                      </a:r>
                    </a:p>
                  </a:txBody>
                  <a:tcPr marL="64008" marR="64008" marT="27432" marB="27432" anchor="ctr"/>
                </a:tc>
                <a:tc>
                  <a:txBody>
                    <a:bodyPr/>
                    <a:lstStyle/>
                    <a:p>
                      <a:pPr algn="ctr"/>
                      <a:r>
                        <a:rPr lang="en-US" sz="900" dirty="0"/>
                        <a:t>56.3</a:t>
                      </a:r>
                    </a:p>
                  </a:txBody>
                  <a:tcPr marL="64008" marR="64008" marT="27432" marB="27432" anchor="ctr"/>
                </a:tc>
                <a:tc>
                  <a:txBody>
                    <a:bodyPr/>
                    <a:lstStyle/>
                    <a:p>
                      <a:pPr algn="ctr"/>
                      <a:r>
                        <a:rPr lang="en-US" sz="900" dirty="0"/>
                        <a:t>50.0</a:t>
                      </a:r>
                    </a:p>
                  </a:txBody>
                  <a:tcPr marL="64008" marR="64008" marT="27432" marB="27432" anchor="ctr"/>
                </a:tc>
                <a:tc>
                  <a:txBody>
                    <a:bodyPr/>
                    <a:lstStyle/>
                    <a:p>
                      <a:pPr algn="ctr"/>
                      <a:r>
                        <a:rPr lang="en-US" sz="900" dirty="0"/>
                        <a:t>33.3</a:t>
                      </a:r>
                    </a:p>
                  </a:txBody>
                  <a:tcPr marL="64008" marR="64008" marT="27432" marB="27432" anchor="ctr"/>
                </a:tc>
                <a:extLst>
                  <a:ext uri="{0D108BD9-81ED-4DB2-BD59-A6C34878D82A}">
                    <a16:rowId xmlns:a16="http://schemas.microsoft.com/office/drawing/2014/main" val="1555744180"/>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Hypoglycemia</a:t>
                      </a:r>
                    </a:p>
                  </a:txBody>
                  <a:tcPr marL="64008" marR="64008" marT="27432" marB="27432" anchor="ctr"/>
                </a:tc>
                <a:tc>
                  <a:txBody>
                    <a:bodyPr/>
                    <a:lstStyle/>
                    <a:p>
                      <a:pPr algn="ctr"/>
                      <a:r>
                        <a:rPr lang="en-US" sz="900" dirty="0"/>
                        <a:t>6.3</a:t>
                      </a:r>
                    </a:p>
                  </a:txBody>
                  <a:tcPr marL="64008" marR="64008" marT="27432" marB="27432" anchor="ctr"/>
                </a:tc>
                <a:tc>
                  <a:txBody>
                    <a:bodyPr/>
                    <a:lstStyle/>
                    <a:p>
                      <a:pPr algn="ctr"/>
                      <a:r>
                        <a:rPr lang="en-US" sz="900" dirty="0"/>
                        <a:t>10.0</a:t>
                      </a:r>
                    </a:p>
                  </a:txBody>
                  <a:tcPr marL="64008" marR="64008" marT="27432" marB="27432" anchor="ctr"/>
                </a:tc>
                <a:tc>
                  <a:txBody>
                    <a:bodyPr/>
                    <a:lstStyle/>
                    <a:p>
                      <a:pPr algn="ctr"/>
                      <a:r>
                        <a:rPr lang="en-US" sz="900" dirty="0"/>
                        <a:t>0.0</a:t>
                      </a:r>
                    </a:p>
                  </a:txBody>
                  <a:tcPr marL="64008" marR="64008" marT="27432" marB="27432" anchor="ctr"/>
                </a:tc>
                <a:extLst>
                  <a:ext uri="{0D108BD9-81ED-4DB2-BD59-A6C34878D82A}">
                    <a16:rowId xmlns:a16="http://schemas.microsoft.com/office/drawing/2014/main" val="2843155407"/>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GI AEs</a:t>
                      </a:r>
                    </a:p>
                  </a:txBody>
                  <a:tcPr marL="64008" marR="64008" marT="27432" marB="27432" anchor="ctr"/>
                </a:tc>
                <a:tc>
                  <a:txBody>
                    <a:bodyPr/>
                    <a:lstStyle/>
                    <a:p>
                      <a:pPr algn="ctr"/>
                      <a:r>
                        <a:rPr lang="en-US" sz="900" dirty="0"/>
                        <a:t>56.3</a:t>
                      </a:r>
                    </a:p>
                  </a:txBody>
                  <a:tcPr marL="64008" marR="64008" marT="27432" marB="27432" anchor="ctr"/>
                </a:tc>
                <a:tc>
                  <a:txBody>
                    <a:bodyPr/>
                    <a:lstStyle/>
                    <a:p>
                      <a:pPr algn="ctr"/>
                      <a:r>
                        <a:rPr lang="en-US" sz="900" dirty="0"/>
                        <a:t>40.0</a:t>
                      </a:r>
                    </a:p>
                  </a:txBody>
                  <a:tcPr marL="64008" marR="64008" marT="27432" marB="27432" anchor="ctr"/>
                </a:tc>
                <a:tc>
                  <a:txBody>
                    <a:bodyPr/>
                    <a:lstStyle/>
                    <a:p>
                      <a:pPr algn="ctr"/>
                      <a:r>
                        <a:rPr lang="en-US" sz="900" dirty="0"/>
                        <a:t>33.3</a:t>
                      </a:r>
                    </a:p>
                  </a:txBody>
                  <a:tcPr marL="64008" marR="64008" marT="27432" marB="27432" anchor="ctr"/>
                </a:tc>
                <a:extLst>
                  <a:ext uri="{0D108BD9-81ED-4DB2-BD59-A6C34878D82A}">
                    <a16:rowId xmlns:a16="http://schemas.microsoft.com/office/drawing/2014/main" val="3132422501"/>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Nausea</a:t>
                      </a:r>
                    </a:p>
                  </a:txBody>
                  <a:tcPr marL="64008" marR="64008" marT="27432" marB="27432" anchor="ctr"/>
                </a:tc>
                <a:tc>
                  <a:txBody>
                    <a:bodyPr/>
                    <a:lstStyle/>
                    <a:p>
                      <a:pPr algn="ctr"/>
                      <a:r>
                        <a:rPr lang="en-US" sz="900" dirty="0"/>
                        <a:t>56.3</a:t>
                      </a:r>
                    </a:p>
                  </a:txBody>
                  <a:tcPr marL="64008" marR="64008" marT="27432" marB="27432" anchor="ctr"/>
                </a:tc>
                <a:tc>
                  <a:txBody>
                    <a:bodyPr/>
                    <a:lstStyle/>
                    <a:p>
                      <a:pPr algn="ctr"/>
                      <a:r>
                        <a:rPr lang="en-US" sz="900" dirty="0"/>
                        <a:t>20.0</a:t>
                      </a:r>
                    </a:p>
                  </a:txBody>
                  <a:tcPr marL="64008" marR="64008" marT="27432" marB="27432" anchor="ctr"/>
                </a:tc>
                <a:tc>
                  <a:txBody>
                    <a:bodyPr/>
                    <a:lstStyle/>
                    <a:p>
                      <a:pPr algn="ctr"/>
                      <a:r>
                        <a:rPr lang="en-US" sz="900" dirty="0"/>
                        <a:t>11.1</a:t>
                      </a:r>
                    </a:p>
                  </a:txBody>
                  <a:tcPr marL="64008" marR="64008" marT="27432" marB="27432" anchor="ctr"/>
                </a:tc>
                <a:extLst>
                  <a:ext uri="{0D108BD9-81ED-4DB2-BD59-A6C34878D82A}">
                    <a16:rowId xmlns:a16="http://schemas.microsoft.com/office/drawing/2014/main" val="3835911894"/>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Diarrhea</a:t>
                      </a:r>
                    </a:p>
                  </a:txBody>
                  <a:tcPr marL="64008" marR="64008" marT="27432" marB="27432" anchor="ctr"/>
                </a:tc>
                <a:tc>
                  <a:txBody>
                    <a:bodyPr/>
                    <a:lstStyle/>
                    <a:p>
                      <a:pPr algn="ctr"/>
                      <a:r>
                        <a:rPr lang="en-US" sz="900" dirty="0"/>
                        <a:t>43.8</a:t>
                      </a:r>
                    </a:p>
                  </a:txBody>
                  <a:tcPr marL="64008" marR="64008" marT="27432" marB="27432" anchor="ctr"/>
                </a:tc>
                <a:tc>
                  <a:txBody>
                    <a:bodyPr/>
                    <a:lstStyle/>
                    <a:p>
                      <a:pPr algn="ctr"/>
                      <a:r>
                        <a:rPr lang="en-US" sz="900" dirty="0"/>
                        <a:t>40.0</a:t>
                      </a:r>
                    </a:p>
                  </a:txBody>
                  <a:tcPr marL="64008" marR="64008" marT="27432" marB="27432" anchor="ctr"/>
                </a:tc>
                <a:tc>
                  <a:txBody>
                    <a:bodyPr/>
                    <a:lstStyle/>
                    <a:p>
                      <a:pPr algn="ctr"/>
                      <a:r>
                        <a:rPr lang="en-US" sz="900" dirty="0"/>
                        <a:t>11.1</a:t>
                      </a:r>
                    </a:p>
                  </a:txBody>
                  <a:tcPr marL="64008" marR="64008" marT="27432" marB="27432" anchor="ctr"/>
                </a:tc>
                <a:extLst>
                  <a:ext uri="{0D108BD9-81ED-4DB2-BD59-A6C34878D82A}">
                    <a16:rowId xmlns:a16="http://schemas.microsoft.com/office/drawing/2014/main" val="2644087185"/>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Vomiting</a:t>
                      </a:r>
                    </a:p>
                  </a:txBody>
                  <a:tcPr marL="64008" marR="64008" marT="27432" marB="27432" anchor="ctr"/>
                </a:tc>
                <a:tc>
                  <a:txBody>
                    <a:bodyPr/>
                    <a:lstStyle/>
                    <a:p>
                      <a:pPr algn="ctr"/>
                      <a:r>
                        <a:rPr lang="en-US" sz="900" dirty="0"/>
                        <a:t>25.0</a:t>
                      </a:r>
                    </a:p>
                  </a:txBody>
                  <a:tcPr marL="64008" marR="64008" marT="27432" marB="27432" anchor="ctr"/>
                </a:tc>
                <a:tc>
                  <a:txBody>
                    <a:bodyPr/>
                    <a:lstStyle/>
                    <a:p>
                      <a:pPr algn="ctr"/>
                      <a:r>
                        <a:rPr lang="en-US" sz="900" dirty="0"/>
                        <a:t>10.0</a:t>
                      </a:r>
                    </a:p>
                  </a:txBody>
                  <a:tcPr marL="64008" marR="64008" marT="27432" marB="27432" anchor="ctr"/>
                </a:tc>
                <a:tc>
                  <a:txBody>
                    <a:bodyPr/>
                    <a:lstStyle/>
                    <a:p>
                      <a:pPr algn="ctr"/>
                      <a:r>
                        <a:rPr lang="en-US" sz="900" dirty="0"/>
                        <a:t>0.0</a:t>
                      </a:r>
                    </a:p>
                  </a:txBody>
                  <a:tcPr marL="64008" marR="64008" marT="27432" marB="27432" anchor="ctr"/>
                </a:tc>
                <a:extLst>
                  <a:ext uri="{0D108BD9-81ED-4DB2-BD59-A6C34878D82A}">
                    <a16:rowId xmlns:a16="http://schemas.microsoft.com/office/drawing/2014/main" val="1681478580"/>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Eructation</a:t>
                      </a:r>
                    </a:p>
                  </a:txBody>
                  <a:tcPr marL="64008" marR="64008" marT="27432" marB="27432" anchor="ctr"/>
                </a:tc>
                <a:tc>
                  <a:txBody>
                    <a:bodyPr/>
                    <a:lstStyle/>
                    <a:p>
                      <a:pPr algn="ctr"/>
                      <a:r>
                        <a:rPr lang="en-US" sz="900" dirty="0"/>
                        <a:t>25.0</a:t>
                      </a:r>
                    </a:p>
                  </a:txBody>
                  <a:tcPr marL="64008" marR="64008" marT="27432" marB="27432" anchor="ctr"/>
                </a:tc>
                <a:tc>
                  <a:txBody>
                    <a:bodyPr/>
                    <a:lstStyle/>
                    <a:p>
                      <a:pPr algn="ctr"/>
                      <a:r>
                        <a:rPr lang="en-US" sz="900" dirty="0"/>
                        <a:t>20.0</a:t>
                      </a:r>
                    </a:p>
                  </a:txBody>
                  <a:tcPr marL="64008" marR="64008" marT="27432" marB="27432" anchor="ctr"/>
                </a:tc>
                <a:tc>
                  <a:txBody>
                    <a:bodyPr/>
                    <a:lstStyle/>
                    <a:p>
                      <a:pPr algn="ctr"/>
                      <a:r>
                        <a:rPr lang="en-US" sz="900" dirty="0"/>
                        <a:t>0.0</a:t>
                      </a:r>
                    </a:p>
                  </a:txBody>
                  <a:tcPr marL="64008" marR="64008" marT="27432" marB="27432" anchor="ctr"/>
                </a:tc>
                <a:extLst>
                  <a:ext uri="{0D108BD9-81ED-4DB2-BD59-A6C34878D82A}">
                    <a16:rowId xmlns:a16="http://schemas.microsoft.com/office/drawing/2014/main" val="3869053767"/>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Constipation</a:t>
                      </a:r>
                    </a:p>
                  </a:txBody>
                  <a:tcPr marL="64008" marR="64008"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0.0</a:t>
                      </a:r>
                    </a:p>
                  </a:txBody>
                  <a:tcPr marL="64008" marR="64008"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20.0</a:t>
                      </a:r>
                    </a:p>
                  </a:txBody>
                  <a:tcPr marL="64008" marR="64008"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22.2</a:t>
                      </a:r>
                    </a:p>
                  </a:txBody>
                  <a:tcPr marL="64008" marR="64008" marT="27432" marB="27432" anchor="ctr">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3964332707"/>
                  </a:ext>
                </a:extLst>
              </a:tr>
            </a:tbl>
          </a:graphicData>
        </a:graphic>
      </p:graphicFrame>
    </p:spTree>
    <p:extLst>
      <p:ext uri="{BB962C8B-B14F-4D97-AF65-F5344CB8AC3E}">
        <p14:creationId xmlns:p14="http://schemas.microsoft.com/office/powerpoint/2010/main" val="27466057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GLP-1: Semaglutide QM, PT403 (Peptron) and IVL3021 (Inventage/Yuhan) show suitability for QM doses </a:t>
            </a:r>
            <a:endParaRPr lang="en-US" dirty="0">
              <a:solidFill>
                <a:srgbClr val="FF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5987804"/>
              </p:ext>
            </p:extLst>
          </p:nvPr>
        </p:nvGraphicFramePr>
        <p:xfrm>
          <a:off x="382577" y="914400"/>
          <a:ext cx="11430000" cy="4572000"/>
        </p:xfrm>
        <a:graphic>
          <a:graphicData uri="http://schemas.openxmlformats.org/drawingml/2006/table">
            <a:tbl>
              <a:tblPr firstRow="1" bandRow="1">
                <a:tableStyleId>{3B4B98B0-60AC-42C2-AFA5-B58CD77FA1E5}</a:tableStyleId>
              </a:tblPr>
              <a:tblGrid>
                <a:gridCol w="914400">
                  <a:extLst>
                    <a:ext uri="{9D8B030D-6E8A-4147-A177-3AD203B41FA5}">
                      <a16:colId xmlns:a16="http://schemas.microsoft.com/office/drawing/2014/main" val="20000"/>
                    </a:ext>
                  </a:extLst>
                </a:gridCol>
                <a:gridCol w="1188720">
                  <a:extLst>
                    <a:ext uri="{9D8B030D-6E8A-4147-A177-3AD203B41FA5}">
                      <a16:colId xmlns:a16="http://schemas.microsoft.com/office/drawing/2014/main" val="519974293"/>
                    </a:ext>
                  </a:extLst>
                </a:gridCol>
                <a:gridCol w="1371600">
                  <a:extLst>
                    <a:ext uri="{9D8B030D-6E8A-4147-A177-3AD203B41FA5}">
                      <a16:colId xmlns:a16="http://schemas.microsoft.com/office/drawing/2014/main" val="1038042304"/>
                    </a:ext>
                  </a:extLst>
                </a:gridCol>
                <a:gridCol w="640080">
                  <a:extLst>
                    <a:ext uri="{9D8B030D-6E8A-4147-A177-3AD203B41FA5}">
                      <a16:colId xmlns:a16="http://schemas.microsoft.com/office/drawing/2014/main" val="2168651384"/>
                    </a:ext>
                  </a:extLst>
                </a:gridCol>
                <a:gridCol w="3931920">
                  <a:extLst>
                    <a:ext uri="{9D8B030D-6E8A-4147-A177-3AD203B41FA5}">
                      <a16:colId xmlns:a16="http://schemas.microsoft.com/office/drawing/2014/main" val="796046381"/>
                    </a:ext>
                  </a:extLst>
                </a:gridCol>
                <a:gridCol w="3383280">
                  <a:extLst>
                    <a:ext uri="{9D8B030D-6E8A-4147-A177-3AD203B41FA5}">
                      <a16:colId xmlns:a16="http://schemas.microsoft.com/office/drawing/2014/main" val="1215813594"/>
                    </a:ext>
                  </a:extLst>
                </a:gridCol>
              </a:tblGrid>
              <a:tr h="259080">
                <a:tc>
                  <a:txBody>
                    <a:bodyPr/>
                    <a:lstStyle/>
                    <a:p>
                      <a:r>
                        <a:rPr lang="en-US" sz="1000" b="1" dirty="0"/>
                        <a:t>Product/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Company</a:t>
                      </a: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Max Phase</a:t>
                      </a:r>
                    </a:p>
                  </a:txBody>
                  <a:tcPr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MOA</a:t>
                      </a:r>
                    </a:p>
                  </a:txBody>
                  <a:tcPr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ROA</a:t>
                      </a:r>
                    </a:p>
                  </a:txBody>
                  <a:tcPr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Results</a:t>
                      </a:r>
                    </a:p>
                  </a:txBody>
                  <a:tcPr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Dev. Timeline &amp; CVrg Implications</a:t>
                      </a:r>
                    </a:p>
                  </a:txBody>
                  <a:tcPr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0">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Abstract</a:t>
                      </a:r>
                      <a:r>
                        <a:rPr lang="en-US" sz="1000" b="1" baseline="0" dirty="0"/>
                        <a:t> </a:t>
                      </a:r>
                      <a:r>
                        <a:rPr lang="en-US" sz="1000" b="0" baseline="0" dirty="0">
                          <a:hlinkClick r:id="rId2"/>
                        </a:rPr>
                        <a:t>785-P</a:t>
                      </a:r>
                      <a:r>
                        <a:rPr lang="en-US" sz="1000" b="0" baseline="0" dirty="0"/>
                        <a:t>:</a:t>
                      </a:r>
                      <a:r>
                        <a:rPr lang="en-US" sz="1000" b="1" baseline="0" dirty="0"/>
                        <a:t> </a:t>
                      </a:r>
                      <a:r>
                        <a:rPr lang="en-GB" sz="1000" b="0" i="1" strike="noStrike" dirty="0"/>
                        <a:t>Preclinical safety, pharmacokinetics, and pharmacodynamics assessments of sustained-released formulation of once-monthly injectable semaglutide. J. Lee.</a:t>
                      </a:r>
                      <a:endParaRPr lang="en-US" sz="1000" b="0" i="1" dirty="0"/>
                    </a:p>
                  </a:txBody>
                  <a:tcPr>
                    <a:lnL>
                      <a:noFill/>
                    </a:lnL>
                    <a:lnR>
                      <a:noFill/>
                    </a:lnR>
                    <a:lnT w="12700" cmpd="sng">
                      <a:noFill/>
                    </a:lnT>
                    <a:lnB>
                      <a:noFill/>
                    </a:lnB>
                    <a:lnTlToBr w="12700" cmpd="sng">
                      <a:noFill/>
                      <a:prstDash val="solid"/>
                    </a:lnTlToBr>
                    <a:lnBlToTr w="12700" cmpd="sng">
                      <a:noFill/>
                      <a:prstDash val="solid"/>
                    </a:lnBlToTr>
                    <a:solidFill>
                      <a:srgbClr val="CCD9E9"/>
                    </a:solidFill>
                  </a:tcPr>
                </a:tc>
                <a:tc hMerge="1">
                  <a:txBody>
                    <a:bodyPr/>
                    <a:lstStyle/>
                    <a:p>
                      <a:endParaRPr lang="en-US"/>
                    </a:p>
                  </a:txBody>
                  <a:tcPr>
                    <a:lnL>
                      <a:noFill/>
                    </a:lnL>
                    <a:lnT w="12700" cmpd="sng">
                      <a:noFill/>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tc>
                <a:extLst>
                  <a:ext uri="{0D108BD9-81ED-4DB2-BD59-A6C34878D82A}">
                    <a16:rowId xmlns:a16="http://schemas.microsoft.com/office/drawing/2014/main" val="10001"/>
                  </a:ext>
                </a:extLst>
              </a:tr>
              <a:tr h="11887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PT403; semaglutide QM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a:t>
                      </a:r>
                      <a:r>
                        <a:rPr lang="en-US" sz="1000" b="0" i="0" dirty="0">
                          <a:solidFill>
                            <a:schemeClr val="tx1"/>
                          </a:solidFill>
                          <a:latin typeface="+mn-lt"/>
                          <a:hlinkClick r:id="rId3"/>
                        </a:rPr>
                        <a:t>Peptron</a:t>
                      </a:r>
                      <a:r>
                        <a:rPr lang="en-US" sz="1000" b="0" i="0" dirty="0">
                          <a:solidFill>
                            <a:schemeClr val="tx1"/>
                          </a:solidFill>
                          <a:latin typeface="+mn-lt"/>
                        </a:rPr>
                        <a:t>)</a:t>
                      </a:r>
                    </a:p>
                  </a:txBody>
                  <a:tcPr>
                    <a:lnL>
                      <a:noFill/>
                    </a:lnL>
                    <a:lnR>
                      <a:noFill/>
                    </a:lnR>
                    <a:lnT>
                      <a:noFill/>
                    </a:lnT>
                    <a:lnB>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Preclinical for obesity and T2D</a:t>
                      </a:r>
                    </a:p>
                  </a:txBody>
                  <a:tcPr>
                    <a:lnL>
                      <a:noFill/>
                    </a:lnL>
                    <a:lnR>
                      <a:noFill/>
                    </a:lnR>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GLP-1 agonist</a:t>
                      </a:r>
                    </a:p>
                  </a:txBody>
                  <a:tcPr>
                    <a:lnL>
                      <a:noFill/>
                    </a:lnL>
                    <a:lnR>
                      <a:noFill/>
                    </a:lnR>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SC QM</a:t>
                      </a:r>
                    </a:p>
                  </a:txBody>
                  <a:tcPr>
                    <a:lnL>
                      <a:noFill/>
                    </a:lnL>
                    <a:lnR>
                      <a:noFill/>
                    </a:lnR>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a:solidFill>
                            <a:schemeClr val="tx1"/>
                          </a:solidFill>
                          <a:latin typeface="+mn-lt"/>
                          <a:ea typeface="+mn-ea"/>
                          <a:cs typeface="+mn-cs"/>
                        </a:rPr>
                        <a:t>PT403 is a semaglutide microsphere made by solubilizing semaglutide in acetic acid with biodegradable PLGA polymers, dispersal, and ultrasonic spray-drying. </a:t>
                      </a:r>
                      <a:endParaRPr lang="en-US" sz="1000" b="0" i="0" kern="1200" dirty="0">
                        <a:solidFill>
                          <a:srgbClr val="FF0000"/>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a:solidFill>
                            <a:schemeClr val="tx1"/>
                          </a:solidFill>
                          <a:latin typeface="+mn-lt"/>
                          <a:ea typeface="+mn-ea"/>
                          <a:cs typeface="+mn-cs"/>
                        </a:rPr>
                        <a:t>Single PT403 doses in </a:t>
                      </a:r>
                      <a:r>
                        <a:rPr lang="en-US" sz="1000" b="1" i="0" kern="1200" dirty="0">
                          <a:solidFill>
                            <a:schemeClr val="tx1"/>
                          </a:solidFill>
                          <a:latin typeface="+mn-lt"/>
                          <a:ea typeface="+mn-ea"/>
                          <a:cs typeface="+mn-cs"/>
                        </a:rPr>
                        <a:t>rats</a:t>
                      </a:r>
                      <a:r>
                        <a:rPr lang="en-US" sz="1000" b="0" i="0" kern="1200" dirty="0">
                          <a:solidFill>
                            <a:schemeClr val="tx1"/>
                          </a:solidFill>
                          <a:latin typeface="+mn-lt"/>
                          <a:ea typeface="+mn-ea"/>
                          <a:cs typeface="+mn-cs"/>
                        </a:rPr>
                        <a:t> had no burst, a relative bioavailability of 60-70%, and a ~10 fold increased mean residence time (MRT) compared to API semaglutide.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a:solidFill>
                            <a:schemeClr val="tx1"/>
                          </a:solidFill>
                          <a:latin typeface="+mn-lt"/>
                          <a:ea typeface="+mn-ea"/>
                          <a:cs typeface="+mn-cs"/>
                        </a:rPr>
                        <a:t>In </a:t>
                      </a:r>
                      <a:r>
                        <a:rPr lang="en-US" sz="1000" b="1" i="0" kern="1200" dirty="0">
                          <a:solidFill>
                            <a:schemeClr val="tx1"/>
                          </a:solidFill>
                          <a:latin typeface="+mn-lt"/>
                          <a:ea typeface="+mn-ea"/>
                          <a:cs typeface="+mn-cs"/>
                        </a:rPr>
                        <a:t>minipigs</a:t>
                      </a:r>
                      <a:r>
                        <a:rPr lang="en-US" sz="1000" b="0" i="0" kern="1200" dirty="0">
                          <a:solidFill>
                            <a:schemeClr val="tx1"/>
                          </a:solidFill>
                          <a:latin typeface="+mn-lt"/>
                          <a:ea typeface="+mn-ea"/>
                          <a:cs typeface="+mn-cs"/>
                        </a:rPr>
                        <a:t>, PT403 increased MRT vs. API semaglutide (20 vs. 4 days) and simulated release profiles suggest a peak-to-trough ratio of 1.21.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a:solidFill>
                            <a:schemeClr val="tx1"/>
                          </a:solidFill>
                          <a:latin typeface="+mn-lt"/>
                          <a:ea typeface="+mn-ea"/>
                          <a:cs typeface="+mn-cs"/>
                        </a:rPr>
                        <a:t>Q2W PT403 and daily semaglutide API induced similar body weight and food intake reductions over 28 days in </a:t>
                      </a:r>
                      <a:r>
                        <a:rPr lang="en-US" sz="1000" b="1" i="0" kern="1200" dirty="0">
                          <a:solidFill>
                            <a:schemeClr val="tx1"/>
                          </a:solidFill>
                          <a:latin typeface="+mn-lt"/>
                          <a:ea typeface="+mn-ea"/>
                          <a:cs typeface="+mn-cs"/>
                        </a:rPr>
                        <a:t>DIO mice and SD rats</a:t>
                      </a:r>
                      <a:r>
                        <a:rPr lang="en-US" sz="1000" b="0" i="0" kern="1200" dirty="0">
                          <a:solidFill>
                            <a:schemeClr val="tx1"/>
                          </a:solidFill>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a:solidFill>
                            <a:schemeClr val="tx1"/>
                          </a:solidFill>
                          <a:latin typeface="+mn-lt"/>
                          <a:ea typeface="+mn-ea"/>
                          <a:cs typeface="+mn-cs"/>
                        </a:rPr>
                        <a:t>PT403 induced a 20% body weight reduction at doses ranging from 24 to 192mg/kg with no safety concerns.</a:t>
                      </a:r>
                    </a:p>
                  </a:txBody>
                  <a:tcPr>
                    <a:lnL>
                      <a:noFill/>
                    </a:lnL>
                    <a:lnR>
                      <a:noFill/>
                    </a:lnR>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i="0" dirty="0">
                          <a:solidFill>
                            <a:schemeClr val="tx1"/>
                          </a:solidFill>
                          <a:latin typeface="+mn-lt"/>
                        </a:rPr>
                        <a:t>This product is not listed on Peptron’s </a:t>
                      </a:r>
                      <a:r>
                        <a:rPr lang="en-US" sz="1000" b="0" i="0" dirty="0">
                          <a:solidFill>
                            <a:schemeClr val="tx1"/>
                          </a:solidFill>
                          <a:latin typeface="+mn-lt"/>
                          <a:hlinkClick r:id="rId3"/>
                        </a:rPr>
                        <a:t>pipeline</a:t>
                      </a:r>
                      <a:r>
                        <a:rPr lang="en-US" sz="1000" b="0" i="0" dirty="0">
                          <a:solidFill>
                            <a:schemeClr val="tx1"/>
                          </a:solidFill>
                          <a:latin typeface="+mn-lt"/>
                        </a:rPr>
                        <a:t> (South Korea), which does not appear to be regularly updated. However, Petron’s poster noted that these results support clinical development of PT403 as a monthly injectable for diabetes and obesity, but no future plans or targeted market regions were disclosed.</a:t>
                      </a:r>
                    </a:p>
                  </a:txBody>
                  <a:tcPr>
                    <a:lnL>
                      <a:noFill/>
                    </a:lnL>
                    <a:lnR>
                      <a:noFill/>
                    </a:lnR>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10003"/>
                  </a:ext>
                </a:extLst>
              </a:tr>
              <a:tr h="0">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Abstract</a:t>
                      </a:r>
                      <a:r>
                        <a:rPr lang="en-US" sz="1000" b="1" baseline="0" dirty="0"/>
                        <a:t> </a:t>
                      </a:r>
                      <a:r>
                        <a:rPr lang="en-US" sz="1000" b="0" baseline="0" dirty="0">
                          <a:hlinkClick r:id="rId4"/>
                        </a:rPr>
                        <a:t>805-P</a:t>
                      </a:r>
                      <a:r>
                        <a:rPr lang="en-US" sz="1000" b="0" baseline="0" dirty="0"/>
                        <a:t>:</a:t>
                      </a:r>
                      <a:r>
                        <a:rPr lang="en-US" sz="1000" b="1" baseline="0" dirty="0"/>
                        <a:t> </a:t>
                      </a:r>
                      <a:r>
                        <a:rPr lang="en-GB" sz="1000" b="0" i="1" strike="noStrike" dirty="0"/>
                        <a:t>Development of a semaglutide-releasing long-acting injectable, IVL3021, and Its physicochemical and pharmacokinetic studies. J.H.Kim.</a:t>
                      </a:r>
                      <a:endParaRPr lang="en-US" sz="1000" b="0" i="1" dirty="0"/>
                    </a:p>
                  </a:txBody>
                  <a:tcPr>
                    <a:lnL>
                      <a:noFill/>
                    </a:lnL>
                    <a:lnR>
                      <a:noFill/>
                    </a:lnR>
                    <a:lnT>
                      <a:noFill/>
                    </a:lnT>
                    <a:lnB>
                      <a:noFill/>
                    </a:lnB>
                    <a:lnTlToBr w="12700" cmpd="sng">
                      <a:noFill/>
                      <a:prstDash val="solid"/>
                    </a:lnTlToBr>
                    <a:lnBlToTr w="12700" cmpd="sng">
                      <a:noFill/>
                      <a:prstDash val="solid"/>
                    </a:lnBlToTr>
                    <a:solidFill>
                      <a:srgbClr val="CCD9E9"/>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tx1"/>
                        </a:solidFill>
                        <a:latin typeface="+mn-lt"/>
                      </a:endParaRPr>
                    </a:p>
                  </a:txBody>
                  <a:tcPr>
                    <a:lnL>
                      <a:noFill/>
                    </a:lnL>
                    <a:lnR>
                      <a:noFill/>
                    </a:lnR>
                    <a:lnTlToBr w="12700" cmpd="sng">
                      <a:noFill/>
                      <a:prstDash val="solid"/>
                    </a:lnTlToBr>
                    <a:lnBlToTr w="12700" cmpd="sng">
                      <a:noFill/>
                      <a:prstDash val="solid"/>
                    </a:lnBlToTr>
                    <a:no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tx1"/>
                        </a:solidFill>
                        <a:latin typeface="+mn-lt"/>
                      </a:endParaRPr>
                    </a:p>
                  </a:txBody>
                  <a:tcPr>
                    <a:lnL>
                      <a:noFill/>
                    </a:lnL>
                    <a:lnR>
                      <a:noFill/>
                    </a:lnR>
                    <a:lnTlToBr w="12700" cmpd="sng">
                      <a:noFill/>
                      <a:prstDash val="solid"/>
                    </a:lnTlToBr>
                    <a:lnBlToTr w="12700" cmpd="sng">
                      <a:noFill/>
                      <a:prstDash val="solid"/>
                    </a:lnBlToTr>
                    <a:no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tx1"/>
                        </a:solidFill>
                        <a:latin typeface="+mn-lt"/>
                      </a:endParaRPr>
                    </a:p>
                  </a:txBody>
                  <a:tcPr>
                    <a:lnL>
                      <a:noFill/>
                    </a:lnL>
                    <a:lnR>
                      <a:noFill/>
                    </a:lnR>
                    <a:lnTlToBr w="12700" cmpd="sng">
                      <a:noFill/>
                      <a:prstDash val="solid"/>
                    </a:lnTlToBr>
                    <a:lnBlToTr w="12700" cmpd="sng">
                      <a:noFill/>
                      <a:prstDash val="solid"/>
                    </a:lnBlToTr>
                    <a:noFill/>
                  </a:tcPr>
                </a:tc>
                <a:tc hMerge="1">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0" dirty="0">
                        <a:solidFill>
                          <a:schemeClr val="tx1"/>
                        </a:solidFill>
                        <a:latin typeface="+mn-lt"/>
                      </a:endParaRPr>
                    </a:p>
                  </a:txBody>
                  <a:tcPr>
                    <a:lnL>
                      <a:noFill/>
                    </a:lnL>
                    <a:lnR>
                      <a:noFill/>
                    </a:lnR>
                    <a:lnTlToBr w="12700" cmpd="sng">
                      <a:noFill/>
                      <a:prstDash val="solid"/>
                    </a:lnTlToBr>
                    <a:lnBlToTr w="12700" cmpd="sng">
                      <a:noFill/>
                      <a:prstDash val="solid"/>
                    </a:lnBlToTr>
                    <a:solidFill>
                      <a:srgbClr val="FEF4EC"/>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a:noFill/>
                    </a:lnL>
                    <a:lnR>
                      <a:noFill/>
                    </a:lnR>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1599461279"/>
                  </a:ext>
                </a:extLst>
              </a:tr>
              <a:tr h="11887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IVL3021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a:t>
                      </a:r>
                      <a:r>
                        <a:rPr lang="en-US" sz="1000" b="0" i="0" dirty="0">
                          <a:solidFill>
                            <a:schemeClr val="tx1"/>
                          </a:solidFill>
                          <a:latin typeface="+mn-lt"/>
                          <a:hlinkClick r:id="rId5"/>
                        </a:rPr>
                        <a:t>Inventage</a:t>
                      </a:r>
                      <a:r>
                        <a:rPr lang="en-US" sz="1000" b="0" i="0" dirty="0">
                          <a:solidFill>
                            <a:schemeClr val="tx1"/>
                          </a:solidFill>
                          <a:latin typeface="+mn-lt"/>
                        </a:rPr>
                        <a:t>/ </a:t>
                      </a:r>
                      <a:r>
                        <a:rPr lang="en-US" sz="1000" b="0" i="0" dirty="0">
                          <a:solidFill>
                            <a:schemeClr val="tx1"/>
                          </a:solidFill>
                          <a:latin typeface="+mn-lt"/>
                          <a:hlinkClick r:id="rId6"/>
                        </a:rPr>
                        <a:t>Yuhan</a:t>
                      </a:r>
                      <a:r>
                        <a:rPr lang="en-US" sz="1000" b="0" i="0" dirty="0">
                          <a:solidFill>
                            <a:schemeClr val="tx1"/>
                          </a:solidFill>
                          <a:latin typeface="+mn-lt"/>
                        </a:rPr>
                        <a:t>)</a:t>
                      </a:r>
                    </a:p>
                  </a:txBody>
                  <a:tcPr>
                    <a:lnL>
                      <a:noFill/>
                    </a:lnL>
                    <a:lnR>
                      <a:noFill/>
                    </a:lnR>
                    <a:lnT>
                      <a:noFill/>
                    </a:lnT>
                    <a:lnB>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Preclinical for obesity and T2D</a:t>
                      </a:r>
                    </a:p>
                  </a:txBody>
                  <a:tcPr>
                    <a:lnL>
                      <a:noFill/>
                    </a:lnL>
                    <a:lnR>
                      <a:noFill/>
                    </a:lnR>
                    <a:lnT>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GLP-1 agonist</a:t>
                      </a:r>
                    </a:p>
                  </a:txBody>
                  <a:tcPr>
                    <a:lnL>
                      <a:noFill/>
                    </a:lnL>
                    <a:lnR>
                      <a:noFill/>
                    </a:lnR>
                    <a:lnT>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SC QM</a:t>
                      </a:r>
                    </a:p>
                  </a:txBody>
                  <a:tcPr>
                    <a:lnL>
                      <a:noFill/>
                    </a:lnL>
                    <a:lnR>
                      <a:noFill/>
                    </a:lnR>
                    <a:lnT>
                      <a:noFill/>
                    </a:lnT>
                    <a:lnB w="12700" cmpd="sng">
                      <a:noFill/>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i="0" dirty="0">
                          <a:solidFill>
                            <a:schemeClr val="tx1"/>
                          </a:solidFill>
                          <a:latin typeface="+mn-lt"/>
                        </a:rPr>
                        <a:t>A microfluidics-based manufacturing approach was used to develop IVL3021, size- and morphology-controlled semaglutide microspheres intended for QM delivery.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i="0" dirty="0">
                          <a:solidFill>
                            <a:schemeClr val="tx1"/>
                          </a:solidFill>
                          <a:latin typeface="+mn-lt"/>
                        </a:rPr>
                        <a:t>IVL3021 formulations have perfectly spherical morphologies, a drug encapsulation efficiency near 100%, and narrow particle size distributions with median diameters between 30 and 50µm.</a:t>
                      </a:r>
                      <a:endParaRPr lang="en-GB" sz="1000" b="0" i="0" dirty="0">
                        <a:solidFill>
                          <a:srgbClr val="FF0000"/>
                        </a:solidFill>
                        <a:latin typeface="+mn-lt"/>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i="0" dirty="0">
                          <a:solidFill>
                            <a:schemeClr val="tx1"/>
                          </a:solidFill>
                          <a:latin typeface="+mn-lt"/>
                        </a:rPr>
                        <a:t>IVL3021 showed a more gradual drug exposure profile vs. semaglutide API in </a:t>
                      </a:r>
                      <a:r>
                        <a:rPr lang="en-GB" sz="1000" b="1" i="0" dirty="0">
                          <a:solidFill>
                            <a:schemeClr val="tx1"/>
                          </a:solidFill>
                          <a:latin typeface="+mn-lt"/>
                        </a:rPr>
                        <a:t>rats and minipigs</a:t>
                      </a:r>
                      <a:r>
                        <a:rPr lang="en-GB" sz="1000" b="0" i="0" dirty="0">
                          <a:solidFill>
                            <a:schemeClr val="tx1"/>
                          </a:solidFill>
                          <a:latin typeface="+mn-lt"/>
                        </a:rPr>
                        <a:t>, with good tolerance (data not shown)</a:t>
                      </a:r>
                    </a:p>
                  </a:txBody>
                  <a:tcPr>
                    <a:lnL>
                      <a:noFill/>
                    </a:lnL>
                    <a:lnR>
                      <a:noFill/>
                    </a:lnR>
                    <a:lnT>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000" b="0" i="0" kern="1200" dirty="0">
                          <a:solidFill>
                            <a:schemeClr val="tx1"/>
                          </a:solidFill>
                          <a:effectLst/>
                          <a:latin typeface="+mn-lt"/>
                          <a:ea typeface="+mn-ea"/>
                          <a:cs typeface="+mn-cs"/>
                        </a:rPr>
                        <a:t>In January 2024, South Korea’s </a:t>
                      </a:r>
                      <a:r>
                        <a:rPr lang="en-GB" sz="1000" b="0" i="0" u="sng" kern="1200" dirty="0">
                          <a:solidFill>
                            <a:schemeClr val="tx1"/>
                          </a:solidFill>
                          <a:effectLst/>
                          <a:latin typeface="+mn-lt"/>
                          <a:ea typeface="+mn-ea"/>
                          <a:cs typeface="+mn-cs"/>
                          <a:hlinkClick r:id="rId7"/>
                        </a:rPr>
                        <a:t>Inventage Lab Inc.</a:t>
                      </a:r>
                      <a:r>
                        <a:rPr lang="en-GB" sz="1000" b="0" i="0" kern="1200" dirty="0">
                          <a:solidFill>
                            <a:schemeClr val="tx1"/>
                          </a:solidFill>
                          <a:effectLst/>
                          <a:latin typeface="+mn-lt"/>
                          <a:ea typeface="+mn-ea"/>
                          <a:cs typeface="+mn-cs"/>
                        </a:rPr>
                        <a:t> signed a joint development agreement with </a:t>
                      </a:r>
                      <a:r>
                        <a:rPr lang="en-GB" sz="1000" b="0" i="0" u="sng" kern="1200" dirty="0">
                          <a:solidFill>
                            <a:schemeClr val="tx1"/>
                          </a:solidFill>
                          <a:effectLst/>
                          <a:latin typeface="+mn-lt"/>
                          <a:ea typeface="+mn-ea"/>
                          <a:cs typeface="+mn-cs"/>
                          <a:hlinkClick r:id="rId8"/>
                        </a:rPr>
                        <a:t>Yuhan Corp.</a:t>
                      </a:r>
                      <a:r>
                        <a:rPr lang="en-GB" sz="1000" b="0" i="0" kern="1200" dirty="0">
                          <a:solidFill>
                            <a:schemeClr val="tx1"/>
                          </a:solidFill>
                          <a:effectLst/>
                          <a:latin typeface="+mn-lt"/>
                          <a:ea typeface="+mn-ea"/>
                          <a:cs typeface="+mn-cs"/>
                        </a:rPr>
                        <a:t> for IVL3021, a long-acting injectable for the treatment of obesity and diabetes. Additional PD studies with DIO mice are planned for 2024, followed by GLP toxicity studies.</a:t>
                      </a:r>
                    </a:p>
                  </a:txBody>
                  <a:tcPr>
                    <a:lnL>
                      <a:noFill/>
                    </a:lnL>
                    <a:lnR>
                      <a:noFill/>
                    </a:lnR>
                    <a:lnT>
                      <a:noFill/>
                    </a:lnT>
                    <a:lnB w="12700" cmpd="sng">
                      <a:noFill/>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3858988433"/>
                  </a:ext>
                </a:extLst>
              </a:tr>
            </a:tbl>
          </a:graphicData>
        </a:graphic>
      </p:graphicFrame>
    </p:spTree>
    <p:extLst>
      <p:ext uri="{BB962C8B-B14F-4D97-AF65-F5344CB8AC3E}">
        <p14:creationId xmlns:p14="http://schemas.microsoft.com/office/powerpoint/2010/main" val="997314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chor="b">
            <a:normAutofit/>
          </a:bodyPr>
          <a:lstStyle/>
          <a:p>
            <a:r>
              <a:rPr lang="en-US" sz="1600" b="0" dirty="0"/>
              <a:t>Table of Contents</a:t>
            </a:r>
          </a:p>
        </p:txBody>
      </p:sp>
      <p:graphicFrame>
        <p:nvGraphicFramePr>
          <p:cNvPr id="5" name="Table 4"/>
          <p:cNvGraphicFramePr>
            <a:graphicFrameLocks noGrp="1"/>
          </p:cNvGraphicFramePr>
          <p:nvPr>
            <p:extLst>
              <p:ext uri="{D42A27DB-BD31-4B8C-83A1-F6EECF244321}">
                <p14:modId xmlns:p14="http://schemas.microsoft.com/office/powerpoint/2010/main" val="4253319102"/>
              </p:ext>
            </p:extLst>
          </p:nvPr>
        </p:nvGraphicFramePr>
        <p:xfrm>
          <a:off x="384048" y="822960"/>
          <a:ext cx="11431524" cy="5184640"/>
        </p:xfrm>
        <a:graphic>
          <a:graphicData uri="http://schemas.openxmlformats.org/drawingml/2006/table">
            <a:tbl>
              <a:tblPr>
                <a:tableStyleId>{793D81CF-94F2-401A-BA57-92F5A7B2D0C5}</a:tableStyleId>
              </a:tblPr>
              <a:tblGrid>
                <a:gridCol w="1874520">
                  <a:extLst>
                    <a:ext uri="{9D8B030D-6E8A-4147-A177-3AD203B41FA5}">
                      <a16:colId xmlns:a16="http://schemas.microsoft.com/office/drawing/2014/main" val="20001"/>
                    </a:ext>
                  </a:extLst>
                </a:gridCol>
                <a:gridCol w="8604504">
                  <a:extLst>
                    <a:ext uri="{9D8B030D-6E8A-4147-A177-3AD203B41FA5}">
                      <a16:colId xmlns:a16="http://schemas.microsoft.com/office/drawing/2014/main" val="1489081473"/>
                    </a:ext>
                  </a:extLst>
                </a:gridCol>
                <a:gridCol w="952500">
                  <a:extLst>
                    <a:ext uri="{9D8B030D-6E8A-4147-A177-3AD203B41FA5}">
                      <a16:colId xmlns:a16="http://schemas.microsoft.com/office/drawing/2014/main" val="20002"/>
                    </a:ext>
                  </a:extLst>
                </a:gridCol>
              </a:tblGrid>
              <a:tr h="2592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Oral GLP-1</a:t>
                      </a:r>
                    </a:p>
                  </a:txBody>
                  <a:tcPr anchor="ctr">
                    <a:lnL w="6350" cap="flat" cmpd="sng" algn="ctr">
                      <a:noFill/>
                      <a:prstDash val="solid"/>
                      <a:round/>
                      <a:headEnd type="none" w="med" len="med"/>
                      <a:tailEnd type="none" w="med" len="med"/>
                    </a:lnL>
                    <a:lnT w="1270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b="0" dirty="0">
                          <a:solidFill>
                            <a:schemeClr val="tx1"/>
                          </a:solidFill>
                        </a:rPr>
                        <a:t>Orforglipron post-hoc, </a:t>
                      </a:r>
                      <a:r>
                        <a:rPr lang="el-GR" sz="1000" b="0" dirty="0">
                          <a:solidFill>
                            <a:schemeClr val="tx1"/>
                          </a:solidFill>
                        </a:rPr>
                        <a:t>β-</a:t>
                      </a:r>
                      <a:r>
                        <a:rPr lang="en-US" sz="1000" b="0" dirty="0">
                          <a:solidFill>
                            <a:schemeClr val="tx1"/>
                          </a:solidFill>
                        </a:rPr>
                        <a:t>cell Fx &amp; insulin sensitivity biomarkers improved vs. pbo &amp; dula</a:t>
                      </a:r>
                    </a:p>
                  </a:txBody>
                  <a:tcPr anchor="ctr">
                    <a:lnT w="1270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b="0" dirty="0">
                          <a:hlinkClick r:id="rId2" action="ppaction://hlinksldjump"/>
                        </a:rPr>
                        <a:t>33</a:t>
                      </a:r>
                      <a:endParaRPr lang="en-US" sz="1000" b="0" dirty="0"/>
                    </a:p>
                  </a:txBody>
                  <a:tcPr marL="0" anchor="ctr">
                    <a:lnR w="635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593500997"/>
                  </a:ext>
                </a:extLst>
              </a:tr>
              <a:tr h="259232">
                <a:tc>
                  <a:txBody>
                    <a:bodyPr/>
                    <a:lstStyle/>
                    <a:p>
                      <a:endParaRPr lang="en-US" sz="1000" b="0" dirty="0">
                        <a:solidFill>
                          <a:schemeClr val="tx1"/>
                        </a:solidFill>
                      </a:endParaRP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b="0" dirty="0">
                          <a:solidFill>
                            <a:schemeClr val="tx1"/>
                          </a:solidFill>
                        </a:rPr>
                        <a:t>Ecnoglutide, A1c </a:t>
                      </a:r>
                      <a:r>
                        <a:rPr lang="en-US" sz="1000" dirty="0">
                          <a:solidFill>
                            <a:schemeClr val="tx1"/>
                          </a:solidFill>
                        </a:rPr>
                        <a:t>↓</a:t>
                      </a:r>
                      <a:r>
                        <a:rPr lang="en-US" sz="1000" b="0" dirty="0">
                          <a:solidFill>
                            <a:schemeClr val="tx1"/>
                          </a:solidFill>
                        </a:rPr>
                        <a:t> 2.43%, 35.2% of pts normoglycemic, 43.7% of pts weight loss ≥5% </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3" action="ppaction://hlinksldjump"/>
                        </a:rPr>
                        <a:t>35</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722196024"/>
                  </a:ext>
                </a:extLst>
              </a:tr>
              <a:tr h="259232">
                <a:tc>
                  <a:txBody>
                    <a:bodyPr/>
                    <a:lstStyle/>
                    <a:p>
                      <a:endParaRPr lang="en-US" sz="1000" b="0" dirty="0">
                        <a:solidFill>
                          <a:schemeClr val="tx1"/>
                        </a:solidFill>
                      </a:endParaRP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b="0" dirty="0">
                          <a:solidFill>
                            <a:schemeClr val="tx1"/>
                          </a:solidFill>
                        </a:rPr>
                        <a:t>Ecnoglutide shows -6.8% WL at 6 weeks, high GI AE rate</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4" action="ppaction://hlinksldjump"/>
                        </a:rPr>
                        <a:t>36</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4229019891"/>
                  </a:ext>
                </a:extLst>
              </a:tr>
              <a:tr h="259232">
                <a:tc>
                  <a:txBody>
                    <a:bodyPr/>
                    <a:lstStyle/>
                    <a:p>
                      <a:endParaRPr lang="en-US" sz="1000" b="0" dirty="0">
                        <a:solidFill>
                          <a:schemeClr val="tx1"/>
                        </a:solidFill>
                      </a:endParaRP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b="0" dirty="0">
                          <a:solidFill>
                            <a:schemeClr val="tx1"/>
                          </a:solidFill>
                        </a:rPr>
                        <a:t>GSBR-1290 favorable safety and tolerability in T2D patients and patients with obesity</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5" action="ppaction://hlinksldjump"/>
                        </a:rPr>
                        <a:t>37</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693897180"/>
                  </a:ext>
                </a:extLst>
              </a:tr>
              <a:tr h="259232">
                <a:tc>
                  <a:txBody>
                    <a:bodyPr/>
                    <a:lstStyle/>
                    <a:p>
                      <a:endParaRPr lang="en-US" sz="1000" b="0" dirty="0">
                        <a:solidFill>
                          <a:schemeClr val="tx1"/>
                        </a:solidFill>
                      </a:endParaRP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b="0" dirty="0">
                          <a:solidFill>
                            <a:schemeClr val="tx1"/>
                          </a:solidFill>
                        </a:rPr>
                        <a:t>GS-4571 improves BW, glucose tolerance, and ↓food intake in preclinical models</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6" action="ppaction://hlinksldjump"/>
                        </a:rPr>
                        <a:t>38</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470872790"/>
                  </a:ext>
                </a:extLst>
              </a:tr>
              <a:tr h="259232">
                <a:tc>
                  <a:txBody>
                    <a:bodyPr/>
                    <a:lstStyle/>
                    <a:p>
                      <a:endParaRPr lang="en-US" sz="1000" b="0" dirty="0">
                        <a:solidFill>
                          <a:schemeClr val="tx1"/>
                        </a:solidFill>
                      </a:endParaRP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b="0" dirty="0">
                          <a:solidFill>
                            <a:schemeClr val="tx1"/>
                          </a:solidFill>
                        </a:rPr>
                        <a:t>MLX-7006, potent in-vitro activity, reduced FBG in db/db mice</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7" action="ppaction://hlinksldjump"/>
                        </a:rPr>
                        <a:t>39</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512439108"/>
                  </a:ext>
                </a:extLst>
              </a:tr>
              <a:tr h="259232">
                <a:tc>
                  <a:txBody>
                    <a:bodyPr/>
                    <a:lstStyle/>
                    <a:p>
                      <a:endParaRPr lang="en-US" sz="1000" b="0" dirty="0">
                        <a:solidFill>
                          <a:schemeClr val="tx1"/>
                        </a:solidFill>
                      </a:endParaRP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b="0" dirty="0">
                          <a:solidFill>
                            <a:schemeClr val="tx1"/>
                          </a:solidFill>
                        </a:rPr>
                        <a:t>Next-gen small molecule RG6652 has beneficial preclin effects on glucose, BW, food intake</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8" action="ppaction://hlinksldjump"/>
                        </a:rPr>
                        <a:t>40</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674635600"/>
                  </a:ext>
                </a:extLst>
              </a:tr>
              <a:tr h="259232">
                <a:tc>
                  <a:txBody>
                    <a:bodyPr/>
                    <a:lstStyle/>
                    <a:p>
                      <a:r>
                        <a:rPr lang="en-GB" sz="1000" b="1" dirty="0">
                          <a:solidFill>
                            <a:schemeClr val="tx1"/>
                          </a:solidFill>
                        </a:rPr>
                        <a:t>GLP-1 Gene Tx</a:t>
                      </a:r>
                      <a:endParaRPr lang="en-US" sz="1000" b="1" dirty="0">
                        <a:solidFill>
                          <a:schemeClr val="tx1"/>
                        </a:solidFill>
                      </a:endParaRP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b="0" dirty="0">
                          <a:solidFill>
                            <a:schemeClr val="tx1"/>
                          </a:solidFill>
                        </a:rPr>
                        <a:t>Single dose show sustained WL and glucose control in obesity/T2D mouse models</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9" action="ppaction://hlinksldjump"/>
                        </a:rPr>
                        <a:t>41</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60970963"/>
                  </a:ext>
                </a:extLst>
              </a:tr>
              <a:tr h="259232">
                <a:tc>
                  <a:txBody>
                    <a:bodyPr/>
                    <a:lstStyle/>
                    <a:p>
                      <a:r>
                        <a:rPr lang="en-GB" sz="1000" b="1" dirty="0">
                          <a:solidFill>
                            <a:schemeClr val="tx1"/>
                          </a:solidFill>
                        </a:rPr>
                        <a:t>GLP-1/GIP</a:t>
                      </a:r>
                      <a:endParaRPr lang="en-US" sz="1000" b="1" dirty="0">
                        <a:solidFill>
                          <a:schemeClr val="tx1"/>
                        </a:solidFill>
                      </a:endParaRP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b="0" dirty="0">
                          <a:solidFill>
                            <a:schemeClr val="tx1"/>
                          </a:solidFill>
                        </a:rPr>
                        <a:t>SURMOUNT-OSA, tirzepatide effective treatment for OSA</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10" action="ppaction://hlinksldjump"/>
                        </a:rPr>
                        <a:t>42</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586453253"/>
                  </a:ext>
                </a:extLst>
              </a:tr>
              <a:tr h="259232">
                <a:tc>
                  <a:txBody>
                    <a:bodyPr/>
                    <a:lstStyle/>
                    <a:p>
                      <a:endParaRPr lang="en-US" sz="1000" b="0" dirty="0">
                        <a:solidFill>
                          <a:schemeClr val="tx1"/>
                        </a:solidFill>
                      </a:endParaRP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b="0" dirty="0">
                          <a:solidFill>
                            <a:schemeClr val="tx1"/>
                          </a:solidFill>
                        </a:rPr>
                        <a:t>SURMOUNT-2 post-hoc, TZP reduced BW and A1c regardless of beta cell function and IR</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11" action="ppaction://hlinksldjump"/>
                        </a:rPr>
                        <a:t>46</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1"/>
                  </a:ext>
                </a:extLst>
              </a:tr>
              <a:tr h="259232">
                <a:tc>
                  <a:txBody>
                    <a:bodyPr/>
                    <a:lstStyle/>
                    <a:p>
                      <a:endParaRPr lang="en-US" sz="1000" b="0" dirty="0">
                        <a:solidFill>
                          <a:schemeClr val="tx1"/>
                        </a:solidFill>
                      </a:endParaRP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b="0" dirty="0">
                          <a:solidFill>
                            <a:schemeClr val="tx1"/>
                          </a:solidFill>
                        </a:rPr>
                        <a:t>SURMOUNT-2: post-hoc, more TZP-pts achieve composite endpoints of BP/non-HDL-C/A1c</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12" action="ppaction://hlinksldjump"/>
                        </a:rPr>
                        <a:t>49</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3"/>
                  </a:ext>
                </a:extLst>
              </a:tr>
              <a:tr h="259232">
                <a:tc>
                  <a:txBody>
                    <a:bodyPr/>
                    <a:lstStyle/>
                    <a:p>
                      <a:endParaRPr lang="en-US" sz="1000" dirty="0">
                        <a:solidFill>
                          <a:schemeClr val="tx1"/>
                        </a:solidFill>
                      </a:endParaRP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dirty="0">
                          <a:solidFill>
                            <a:schemeClr val="tx1"/>
                          </a:solidFill>
                        </a:rPr>
                        <a:t>SURMOUNT-2: post-hoc, AHMs do not affect tirzepatide WL efficacy </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13" action="ppaction://hlinksldjump"/>
                        </a:rPr>
                        <a:t>50</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4"/>
                  </a:ext>
                </a:extLst>
              </a:tr>
              <a:tr h="259232">
                <a:tc>
                  <a:txBody>
                    <a:bodyPr/>
                    <a:lstStyle/>
                    <a:p>
                      <a:endParaRPr lang="en-US" sz="1000" dirty="0">
                        <a:solidFill>
                          <a:schemeClr val="tx1"/>
                        </a:solidFill>
                      </a:endParaRP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dirty="0">
                          <a:solidFill>
                            <a:schemeClr val="tx1"/>
                          </a:solidFill>
                        </a:rPr>
                        <a:t>SURMOUNT-2: post-hoc, pts with greatest WL showed greatest improvement in HRQoL </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14" action="ppaction://hlinksldjump"/>
                        </a:rPr>
                        <a:t>51</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5"/>
                  </a:ext>
                </a:extLst>
              </a:tr>
              <a:tr h="259232">
                <a:tc>
                  <a:txBody>
                    <a:bodyPr/>
                    <a:lstStyle/>
                    <a:p>
                      <a:endParaRPr lang="en-US" sz="1000" dirty="0">
                        <a:solidFill>
                          <a:schemeClr val="tx1"/>
                        </a:solidFill>
                      </a:endParaRP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dirty="0">
                          <a:solidFill>
                            <a:schemeClr val="tx1"/>
                          </a:solidFill>
                        </a:rPr>
                        <a:t>SURMOUNT-2: post-hoc, TZP ↓ albuminuria without affecting eGFR in T2D + obesity</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15" action="ppaction://hlinksldjump"/>
                        </a:rPr>
                        <a:t>52</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6"/>
                  </a:ext>
                </a:extLst>
              </a:tr>
              <a:tr h="259232">
                <a:tc>
                  <a:txBody>
                    <a:bodyPr/>
                    <a:lstStyle/>
                    <a:p>
                      <a:endParaRPr lang="en-US" sz="1000" dirty="0">
                        <a:solidFill>
                          <a:schemeClr val="tx1"/>
                        </a:solidFill>
                      </a:endParaRP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dirty="0">
                          <a:solidFill>
                            <a:schemeClr val="tx1"/>
                          </a:solidFill>
                        </a:rPr>
                        <a:t>SURMOUNT-1, -2: post-hoc, WL difference btw T2D/non-T2D not due to BL characteristics</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16" action="ppaction://hlinksldjump"/>
                        </a:rPr>
                        <a:t>53</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8"/>
                  </a:ext>
                </a:extLst>
              </a:tr>
              <a:tr h="259232">
                <a:tc>
                  <a:txBody>
                    <a:bodyPr/>
                    <a:lstStyle/>
                    <a:p>
                      <a:endParaRPr lang="en-US" sz="1000" dirty="0">
                        <a:solidFill>
                          <a:schemeClr val="tx1"/>
                        </a:solidFill>
                      </a:endParaRP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dirty="0">
                          <a:solidFill>
                            <a:schemeClr val="tx1"/>
                          </a:solidFill>
                        </a:rPr>
                        <a:t>SURMOUNT-3: post-hoc, tirzepatide improved mental health and psychosocial function </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17" action="ppaction://hlinksldjump"/>
                        </a:rPr>
                        <a:t>55</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9"/>
                  </a:ext>
                </a:extLst>
              </a:tr>
              <a:tr h="259232">
                <a:tc>
                  <a:txBody>
                    <a:bodyPr/>
                    <a:lstStyle/>
                    <a:p>
                      <a:endParaRPr lang="en-US" sz="1000" dirty="0">
                        <a:solidFill>
                          <a:schemeClr val="tx1"/>
                        </a:solidFill>
                      </a:endParaRP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dirty="0">
                          <a:solidFill>
                            <a:schemeClr val="tx1"/>
                          </a:solidFill>
                        </a:rPr>
                        <a:t>SURMOUNT-4 exit interviews reveal benefit beyond WL – most would take TZP in the future</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18" action="ppaction://hlinksldjump"/>
                        </a:rPr>
                        <a:t>56</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10"/>
                  </a:ext>
                </a:extLst>
              </a:tr>
              <a:tr h="259232">
                <a:tc>
                  <a:txBody>
                    <a:bodyPr/>
                    <a:lstStyle/>
                    <a:p>
                      <a:endParaRPr lang="en-US" sz="1000" dirty="0">
                        <a:solidFill>
                          <a:schemeClr val="tx1"/>
                        </a:solidFill>
                      </a:endParaRP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dirty="0">
                          <a:solidFill>
                            <a:schemeClr val="tx1"/>
                          </a:solidFill>
                        </a:rPr>
                        <a:t>SURMOUNT-CN follow-up, TZP shows sustained CVM benefit despite partial weight regain</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19" action="ppaction://hlinksldjump"/>
                        </a:rPr>
                        <a:t>58</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11"/>
                  </a:ext>
                </a:extLst>
              </a:tr>
              <a:tr h="259232">
                <a:tc>
                  <a:txBody>
                    <a:bodyPr/>
                    <a:lstStyle/>
                    <a:p>
                      <a:endParaRPr lang="en-US" sz="1000" dirty="0">
                        <a:solidFill>
                          <a:schemeClr val="tx1"/>
                        </a:solidFill>
                      </a:endParaRP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dirty="0">
                          <a:solidFill>
                            <a:schemeClr val="tx1"/>
                          </a:solidFill>
                        </a:rPr>
                        <a:t>SURPASS 1-6: post-hoc, tirzepatide, age, BMI, weight loss, and gender impact PROs</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20" action="ppaction://hlinksldjump"/>
                        </a:rPr>
                        <a:t>59</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12"/>
                  </a:ext>
                </a:extLst>
              </a:tr>
              <a:tr h="259232">
                <a:tc>
                  <a:txBody>
                    <a:bodyPr/>
                    <a:lstStyle/>
                    <a:p>
                      <a:endParaRPr lang="en-US" sz="1000" dirty="0">
                        <a:solidFill>
                          <a:schemeClr val="tx1"/>
                        </a:solidFill>
                      </a:endParaRP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dirty="0">
                          <a:solidFill>
                            <a:schemeClr val="tx1"/>
                          </a:solidFill>
                        </a:rPr>
                        <a:t>SURPASS 5&amp;6 post-hoc, tirzepatide sig &amp; consistent </a:t>
                      </a:r>
                      <a:r>
                        <a:rPr lang="en-US" sz="1000" b="0" dirty="0">
                          <a:solidFill>
                            <a:schemeClr val="tx1"/>
                          </a:solidFill>
                          <a:sym typeface="Symbol" panose="05050102010706020507" pitchFamily="18" charset="2"/>
                        </a:rPr>
                        <a:t></a:t>
                      </a:r>
                      <a:r>
                        <a:rPr lang="en-US" sz="1000" dirty="0">
                          <a:solidFill>
                            <a:schemeClr val="tx1"/>
                          </a:solidFill>
                        </a:rPr>
                        <a:t> A1c &amp; weight across BL subgroups</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21" action="ppaction://hlinksldjump"/>
                        </a:rPr>
                        <a:t>60</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20848429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GLP-1: Semaglutide QM, AdoGel (Adocia) and semaglutide depot (Mapi), favorable preclinical results</a:t>
            </a:r>
          </a:p>
        </p:txBody>
      </p:sp>
      <p:graphicFrame>
        <p:nvGraphicFramePr>
          <p:cNvPr id="4" name="Table 3"/>
          <p:cNvGraphicFramePr>
            <a:graphicFrameLocks noGrp="1"/>
          </p:cNvGraphicFramePr>
          <p:nvPr>
            <p:extLst>
              <p:ext uri="{D42A27DB-BD31-4B8C-83A1-F6EECF244321}">
                <p14:modId xmlns:p14="http://schemas.microsoft.com/office/powerpoint/2010/main" val="1981254761"/>
              </p:ext>
            </p:extLst>
          </p:nvPr>
        </p:nvGraphicFramePr>
        <p:xfrm>
          <a:off x="382577" y="1599876"/>
          <a:ext cx="11430000" cy="4632960"/>
        </p:xfrm>
        <a:graphic>
          <a:graphicData uri="http://schemas.openxmlformats.org/drawingml/2006/table">
            <a:tbl>
              <a:tblPr firstRow="1" bandRow="1">
                <a:tableStyleId>{3B4B98B0-60AC-42C2-AFA5-B58CD77FA1E5}</a:tableStyleId>
              </a:tblPr>
              <a:tblGrid>
                <a:gridCol w="7893406">
                  <a:extLst>
                    <a:ext uri="{9D8B030D-6E8A-4147-A177-3AD203B41FA5}">
                      <a16:colId xmlns:a16="http://schemas.microsoft.com/office/drawing/2014/main" val="20000"/>
                    </a:ext>
                  </a:extLst>
                </a:gridCol>
                <a:gridCol w="3536594">
                  <a:extLst>
                    <a:ext uri="{9D8B030D-6E8A-4147-A177-3AD203B41FA5}">
                      <a16:colId xmlns:a16="http://schemas.microsoft.com/office/drawing/2014/main" val="422920068"/>
                    </a:ext>
                  </a:extLst>
                </a:gridCol>
              </a:tblGrid>
              <a:tr h="23658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Abstract</a:t>
                      </a:r>
                      <a:r>
                        <a:rPr lang="en-US" sz="1000" baseline="0" dirty="0"/>
                        <a:t> </a:t>
                      </a:r>
                      <a:r>
                        <a:rPr lang="en-US" sz="1000" b="0" dirty="0">
                          <a:solidFill>
                            <a:schemeClr val="tx1"/>
                          </a:solidFill>
                          <a:hlinkClick r:id="rId2"/>
                        </a:rPr>
                        <a:t>1674-P</a:t>
                      </a:r>
                      <a:r>
                        <a:rPr lang="en-US" sz="1000" b="0" dirty="0">
                          <a:solidFill>
                            <a:schemeClr val="tx1"/>
                          </a:solidFill>
                        </a:rPr>
                        <a:t>:</a:t>
                      </a:r>
                      <a:r>
                        <a:rPr lang="en-US" sz="1000" dirty="0">
                          <a:solidFill>
                            <a:schemeClr val="tx1"/>
                          </a:solidFill>
                        </a:rPr>
                        <a:t> </a:t>
                      </a:r>
                      <a:r>
                        <a:rPr lang="en-GB" sz="1000" b="0" i="1" dirty="0">
                          <a:solidFill>
                            <a:schemeClr val="tx1"/>
                          </a:solidFill>
                        </a:rPr>
                        <a:t>Development of a once-a-month formulation of semaglutide from an innovative injectable and biodegradable hydrogel. O.Soula. </a:t>
                      </a: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GB"/>
                    </a:p>
                  </a:txBody>
                  <a:tcPr/>
                </a:tc>
                <a:extLst>
                  <a:ext uri="{0D108BD9-81ED-4DB2-BD59-A6C34878D82A}">
                    <a16:rowId xmlns:a16="http://schemas.microsoft.com/office/drawing/2014/main" val="10000"/>
                  </a:ext>
                </a:extLst>
              </a:tr>
              <a:tr h="1765811">
                <a:tc>
                  <a:txBody>
                    <a:bodyPr/>
                    <a:lstStyle/>
                    <a:p>
                      <a:r>
                        <a:rPr lang="en-US" sz="1000" b="1" dirty="0"/>
                        <a:t>Methods</a:t>
                      </a:r>
                      <a:r>
                        <a:rPr lang="en-US" sz="1000" b="0" dirty="0"/>
                        <a:t>:</a:t>
                      </a:r>
                      <a:r>
                        <a:rPr lang="en-US" sz="1000" b="0" baseline="0" dirty="0"/>
                        <a:t> </a:t>
                      </a:r>
                    </a:p>
                    <a:p>
                      <a:pPr marL="171450" indent="-171450">
                        <a:buFont typeface="Arial" panose="020B0604020202020204" pitchFamily="34" charset="0"/>
                        <a:buChar char="•"/>
                      </a:pPr>
                      <a:r>
                        <a:rPr lang="en-US" sz="1000" b="1" i="1" baseline="0" dirty="0"/>
                        <a:t>In vitro </a:t>
                      </a:r>
                      <a:r>
                        <a:rPr lang="en-US" sz="1000" b="0" baseline="0" dirty="0"/>
                        <a:t>release kinetics and hydrogel degradation assessed for </a:t>
                      </a:r>
                      <a:r>
                        <a:rPr lang="en-US" sz="1000" b="0" i="1" baseline="0" dirty="0"/>
                        <a:t>in situ </a:t>
                      </a:r>
                      <a:r>
                        <a:rPr lang="en-US" sz="1000" b="0" baseline="0" dirty="0"/>
                        <a:t>forming gel (ISFG) and microgel suspension AdoGel- semaglutide preparations (5-32mg/mL) by immersion in PBS at 37˚C for 50-70 days.</a:t>
                      </a:r>
                    </a:p>
                    <a:p>
                      <a:pPr marL="171450" indent="-171450">
                        <a:buFont typeface="Arial" panose="020B0604020202020204" pitchFamily="34" charset="0"/>
                        <a:buChar char="•"/>
                      </a:pPr>
                      <a:r>
                        <a:rPr lang="en-US" sz="1000" b="0" baseline="0" dirty="0"/>
                        <a:t>6 Wistar Han male </a:t>
                      </a:r>
                      <a:r>
                        <a:rPr lang="en-US" sz="1000" b="1" baseline="0" dirty="0"/>
                        <a:t>rats</a:t>
                      </a:r>
                      <a:r>
                        <a:rPr lang="en-US" sz="1000" b="0" baseline="0" dirty="0"/>
                        <a:t> received a single application ISFG or microgel </a:t>
                      </a:r>
                      <a:r>
                        <a:rPr lang="en-GB" sz="1000" dirty="0">
                          <a:solidFill>
                            <a:schemeClr val="tx1"/>
                          </a:solidFill>
                        </a:rPr>
                        <a:t>AdoGel-semaglutide (SC, dose not reported).</a:t>
                      </a:r>
                      <a:endParaRPr lang="en-US" sz="1000" b="0" dirty="0">
                        <a:solidFill>
                          <a:schemeClr val="tx1"/>
                        </a:solidFill>
                      </a:endParaRPr>
                    </a:p>
                    <a:p>
                      <a:endParaRPr lang="en-US" sz="1000" baseline="0" dirty="0"/>
                    </a:p>
                    <a:p>
                      <a:r>
                        <a:rPr lang="en-US" sz="1000" b="1" baseline="0" dirty="0"/>
                        <a:t>Results</a:t>
                      </a:r>
                      <a:r>
                        <a:rPr lang="en-US" sz="1000" b="0" baseline="0" dirty="0"/>
                        <a:t>:</a:t>
                      </a:r>
                      <a:r>
                        <a:rPr lang="en-GB" sz="1000" b="0" baseline="0" dirty="0">
                          <a:solidFill>
                            <a:schemeClr val="bg2">
                              <a:lumMod val="60000"/>
                              <a:lumOff val="40000"/>
                            </a:schemeClr>
                          </a:solidFill>
                        </a:rPr>
                        <a:t> </a:t>
                      </a:r>
                    </a:p>
                    <a:p>
                      <a:pPr marL="171450" indent="-171450">
                        <a:buFont typeface="Arial" panose="020B0604020202020204" pitchFamily="34" charset="0"/>
                        <a:buChar char="•"/>
                      </a:pPr>
                      <a:r>
                        <a:rPr lang="en-GB" sz="1000" b="1" i="1" baseline="0" dirty="0">
                          <a:solidFill>
                            <a:schemeClr val="tx1"/>
                          </a:solidFill>
                        </a:rPr>
                        <a:t>In vitro</a:t>
                      </a:r>
                      <a:r>
                        <a:rPr lang="en-GB" sz="1000" b="0" baseline="0" dirty="0">
                          <a:solidFill>
                            <a:schemeClr val="tx1"/>
                          </a:solidFill>
                        </a:rPr>
                        <a:t>, daily semaglutide release rate dependent on semaglutide dose and gel volume, with similar profiles for ISFG and microgel.</a:t>
                      </a:r>
                    </a:p>
                    <a:p>
                      <a:pPr marL="171450" indent="-171450">
                        <a:buFont typeface="Arial" panose="020B0604020202020204" pitchFamily="34" charset="0"/>
                        <a:buChar char="•"/>
                      </a:pPr>
                      <a:r>
                        <a:rPr lang="en-GB" sz="1000" b="0" baseline="0" dirty="0">
                          <a:solidFill>
                            <a:schemeClr val="tx1"/>
                          </a:solidFill>
                        </a:rPr>
                        <a:t>Over one month in </a:t>
                      </a:r>
                      <a:r>
                        <a:rPr lang="en-GB" sz="1000" b="1" baseline="0" dirty="0">
                          <a:solidFill>
                            <a:schemeClr val="tx1"/>
                          </a:solidFill>
                        </a:rPr>
                        <a:t>rats</a:t>
                      </a:r>
                      <a:r>
                        <a:rPr lang="en-GB" sz="1000" b="0" baseline="0" dirty="0">
                          <a:solidFill>
                            <a:schemeClr val="tx1"/>
                          </a:solidFill>
                        </a:rPr>
                        <a:t>, p</a:t>
                      </a:r>
                      <a:r>
                        <a:rPr lang="en-GB" sz="1000" dirty="0">
                          <a:solidFill>
                            <a:schemeClr val="tx1"/>
                          </a:solidFill>
                        </a:rPr>
                        <a:t>harmacokinetics revealed limited burst and a regular release of AdoGel-semaglutide.</a:t>
                      </a:r>
                    </a:p>
                    <a:p>
                      <a:pPr marL="628650" lvl="1" indent="-171450">
                        <a:buFont typeface="Courier New" panose="02070309020205020404" pitchFamily="49" charset="0"/>
                        <a:buChar char="o"/>
                      </a:pPr>
                      <a:r>
                        <a:rPr lang="en-GB" sz="1000" dirty="0">
                          <a:solidFill>
                            <a:schemeClr val="tx1"/>
                          </a:solidFill>
                        </a:rPr>
                        <a:t>Two PK profiles observed: either a flat plateau persisting to day 16 after a rapid but low Cmax at day 1 or a delayed low Cmax at day 5 followed by a slow decrease in concentration through day 28 (shown for ISFG formulation A and microgel formulation B, respectively).</a:t>
                      </a:r>
                    </a:p>
                    <a:p>
                      <a:pPr marL="171450" indent="-171450">
                        <a:buFont typeface="Arial" panose="020B0604020202020204" pitchFamily="34" charset="0"/>
                        <a:buChar char="•"/>
                      </a:pPr>
                      <a:r>
                        <a:rPr lang="en-GB" sz="1000" dirty="0">
                          <a:solidFill>
                            <a:schemeClr val="tx1"/>
                          </a:solidFill>
                        </a:rPr>
                        <a:t>AdoGel-semaglutide was well tolerated in rats with no inflammatory reaction or edema over 56 days. </a:t>
                      </a: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CVrg Implications</a:t>
                      </a:r>
                      <a:r>
                        <a:rPr lang="en-US" sz="1000" b="0" dirty="0"/>
                        <a:t>: </a:t>
                      </a:r>
                      <a:r>
                        <a:rPr lang="en-US" sz="1000" b="0" dirty="0">
                          <a:solidFill>
                            <a:schemeClr val="tx1"/>
                          </a:solidFill>
                        </a:rPr>
                        <a:t>S</a:t>
                      </a:r>
                      <a:r>
                        <a:rPr lang="en-GB" sz="1000" dirty="0">
                          <a:solidFill>
                            <a:schemeClr val="tx1"/>
                          </a:solidFill>
                        </a:rPr>
                        <a:t>emaglutide is currently dosed either orally QD or by SC injection QW. If a regular release of semaglutide is achievable, it would reduce the injection burden, improve patient compliance, and lead to improved efficacy. AdoGel (</a:t>
                      </a:r>
                      <a:r>
                        <a:rPr lang="en-GB" sz="1000" dirty="0">
                          <a:solidFill>
                            <a:schemeClr val="tx1"/>
                          </a:solidFill>
                          <a:hlinkClick r:id="rId3"/>
                        </a:rPr>
                        <a:t>Adocia</a:t>
                      </a:r>
                      <a:r>
                        <a:rPr lang="en-GB" sz="1000" dirty="0">
                          <a:solidFill>
                            <a:schemeClr val="tx1"/>
                          </a:solidFill>
                        </a:rPr>
                        <a:t>), a hydrogel platform, enables sustained release of soluble peptides over 1 month by tailoring the hydrogel to entrap the peptides to limit the initial burst and enable smooth release by controlled degradation of the hydrogel without generating toxic molecules. </a:t>
                      </a:r>
                      <a:r>
                        <a:rPr lang="en-GB" sz="1000" b="0" i="0" kern="1200" dirty="0">
                          <a:solidFill>
                            <a:schemeClr val="tx1"/>
                          </a:solidFill>
                          <a:effectLst/>
                          <a:latin typeface="+mn-lt"/>
                          <a:ea typeface="+mn-ea"/>
                          <a:cs typeface="+mn-cs"/>
                        </a:rPr>
                        <a:t>Preliminary results have validated the absence of an initial burst with near zero-order kinetics. These mouse studies showed PK suitable for monthly dosing and no inflammatory reactions. </a:t>
                      </a:r>
                      <a:endParaRPr lang="en-GB" sz="1000" b="0" dirty="0">
                        <a:solidFill>
                          <a:schemeClr val="tx1"/>
                        </a:solidFill>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3649007322"/>
                  </a:ext>
                </a:extLst>
              </a:tr>
              <a:tr h="236587">
                <a:tc gridSpan="2">
                  <a:txBody>
                    <a:bodyPr/>
                    <a:lstStyle/>
                    <a:p>
                      <a:r>
                        <a:rPr lang="en-US" sz="1000" b="1" dirty="0"/>
                        <a:t>Abstract</a:t>
                      </a:r>
                      <a:r>
                        <a:rPr lang="en-US" sz="1000" b="1" baseline="0" dirty="0"/>
                        <a:t> </a:t>
                      </a:r>
                      <a:r>
                        <a:rPr lang="en-US" sz="1000" b="0" baseline="0" dirty="0">
                          <a:hlinkClick r:id="rId4"/>
                        </a:rPr>
                        <a:t>2052-LB</a:t>
                      </a:r>
                      <a:r>
                        <a:rPr lang="en-US" sz="1000" b="0" baseline="0" dirty="0"/>
                        <a:t>:</a:t>
                      </a:r>
                      <a:r>
                        <a:rPr lang="en-US" sz="1000" b="0" strike="noStrike" baseline="0" dirty="0"/>
                        <a:t> </a:t>
                      </a:r>
                      <a:r>
                        <a:rPr lang="en-GB" sz="1000" i="1" strike="noStrike" dirty="0"/>
                        <a:t>Semaglutide depot, a long-acting injection of semaglutide administered once every four weeks, demonstrates similar efficacy and PK profile to daily semaglutide. </a:t>
                      </a:r>
                      <a:r>
                        <a:rPr lang="en-US" sz="1000" i="1" kern="1200" dirty="0">
                          <a:solidFill>
                            <a:schemeClr val="tx1"/>
                          </a:solidFill>
                          <a:effectLst/>
                          <a:latin typeface="+mn-lt"/>
                          <a:ea typeface="+mn-ea"/>
                          <a:cs typeface="+mn-cs"/>
                        </a:rPr>
                        <a:t>S. Rubnov. </a:t>
                      </a:r>
                      <a:endParaRPr lang="en-US" sz="1000" b="1" i="1" dirty="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GB"/>
                    </a:p>
                  </a:txBody>
                  <a:tcPr/>
                </a:tc>
                <a:extLst>
                  <a:ext uri="{0D108BD9-81ED-4DB2-BD59-A6C34878D82A}">
                    <a16:rowId xmlns:a16="http://schemas.microsoft.com/office/drawing/2014/main" val="10001"/>
                  </a:ext>
                </a:extLst>
              </a:tr>
              <a:tr h="1951843">
                <a:tc>
                  <a:txBody>
                    <a:bodyPr/>
                    <a:lstStyle/>
                    <a:p>
                      <a:r>
                        <a:rPr lang="en-US" sz="1000" b="1" dirty="0"/>
                        <a:t>Methods</a:t>
                      </a:r>
                      <a:r>
                        <a:rPr lang="en-US" sz="1000" b="0" dirty="0"/>
                        <a:t>:</a:t>
                      </a:r>
                      <a:r>
                        <a:rPr lang="en-US" sz="1000" b="0" baseline="0" dirty="0"/>
                        <a:t> </a:t>
                      </a:r>
                    </a:p>
                    <a:p>
                      <a:pPr marL="171450" indent="-171450">
                        <a:buFont typeface="Arial" panose="020B0604020202020204" pitchFamily="34" charset="0"/>
                        <a:buChar char="•"/>
                      </a:pPr>
                      <a:r>
                        <a:rPr lang="en-GB" sz="1000" b="0" baseline="0" dirty="0"/>
                        <a:t>In </a:t>
                      </a:r>
                      <a:r>
                        <a:rPr lang="en-GB" sz="1000" b="1" baseline="0" dirty="0"/>
                        <a:t>PK and PD mice</a:t>
                      </a:r>
                      <a:r>
                        <a:rPr lang="en-GB" sz="1000" b="0" baseline="0" dirty="0"/>
                        <a:t> studies, db/db mice received semaglutide depot (SC[PK] or IM[PD] 2mg/kg single dose) on day 0 or semaglutide API (SC[PK] or IM[PD] 0.02[PK] or 0.06-0.4[PD]mg/kg QD) for 42[PK] or 28[PD] days. </a:t>
                      </a:r>
                    </a:p>
                    <a:p>
                      <a:pPr marL="171450" indent="-171450">
                        <a:buFont typeface="Arial" panose="020B0604020202020204" pitchFamily="34" charset="0"/>
                        <a:buChar char="•"/>
                      </a:pPr>
                      <a:r>
                        <a:rPr lang="en-GB" sz="1000" b="0" baseline="0" dirty="0"/>
                        <a:t>In the </a:t>
                      </a:r>
                      <a:r>
                        <a:rPr lang="en-GB" sz="1000" b="1" baseline="0" dirty="0"/>
                        <a:t>minipigs PK study</a:t>
                      </a:r>
                      <a:r>
                        <a:rPr lang="en-GB" sz="1000" b="0" baseline="0" dirty="0"/>
                        <a:t>, minipigs received semaglutide depot (IM 0.5mg/kg) on day 0 or semaglutide API (SC 0.008mg/kg Q72h) for 28 days.</a:t>
                      </a:r>
                    </a:p>
                    <a:p>
                      <a:endParaRPr lang="en-US" sz="1000" baseline="0" dirty="0"/>
                    </a:p>
                    <a:p>
                      <a:r>
                        <a:rPr lang="en-US" sz="1000" b="1" baseline="0" dirty="0"/>
                        <a:t>Results</a:t>
                      </a:r>
                      <a:r>
                        <a:rPr lang="en-US" sz="1000" b="0" baseline="0" dirty="0"/>
                        <a:t>:</a:t>
                      </a:r>
                    </a:p>
                    <a:p>
                      <a:pPr marL="171450" indent="-171450">
                        <a:buFont typeface="Arial" panose="020B0604020202020204" pitchFamily="34" charset="0"/>
                        <a:buChar char="•"/>
                      </a:pPr>
                      <a:r>
                        <a:rPr lang="en-GB" sz="1000" b="0" baseline="0" dirty="0"/>
                        <a:t>PK studies in both </a:t>
                      </a:r>
                      <a:r>
                        <a:rPr lang="en-GB" sz="1000" b="1" baseline="0" dirty="0"/>
                        <a:t>mice and minipigs </a:t>
                      </a:r>
                      <a:r>
                        <a:rPr lang="en-GB" sz="1000" b="0" baseline="0" dirty="0"/>
                        <a:t>demonstrate a sustained release profile maintaining plasma concentrations within the therapeutic range for 30 days; semaglutide depot concentration fell from &gt;100ng/mL at day 0 to &lt;10ng/mL at day 30, while semaglutide API concentration increased slightly from day 0 to day 30. </a:t>
                      </a:r>
                    </a:p>
                    <a:p>
                      <a:pPr marL="171450" indent="-171450">
                        <a:buFont typeface="Arial" panose="020B0604020202020204" pitchFamily="34" charset="0"/>
                        <a:buChar char="•"/>
                      </a:pPr>
                      <a:r>
                        <a:rPr lang="en-GB" sz="1000" b="0" baseline="0" dirty="0">
                          <a:solidFill>
                            <a:schemeClr val="tx1"/>
                          </a:solidFill>
                        </a:rPr>
                        <a:t>Significant reductions in fasting blood glucose at days 14 and 28, as well as A1c at day 28 in semaglutide depot-treated </a:t>
                      </a:r>
                      <a:r>
                        <a:rPr lang="en-GB" sz="1000" b="1" baseline="0" dirty="0">
                          <a:solidFill>
                            <a:schemeClr val="tx1"/>
                          </a:solidFill>
                        </a:rPr>
                        <a:t>mice</a:t>
                      </a:r>
                      <a:r>
                        <a:rPr lang="en-GB" sz="1000" b="0" baseline="0" dirty="0">
                          <a:solidFill>
                            <a:schemeClr val="tx1"/>
                          </a:solidFill>
                        </a:rPr>
                        <a:t> vs. vehicle-treated controls.</a:t>
                      </a:r>
                    </a:p>
                    <a:p>
                      <a:pPr marL="171450" indent="-171450">
                        <a:buFont typeface="Arial" panose="020B0604020202020204" pitchFamily="34" charset="0"/>
                        <a:buChar char="•"/>
                      </a:pPr>
                      <a:r>
                        <a:rPr lang="en-GB" sz="1000" b="0" baseline="0" dirty="0">
                          <a:solidFill>
                            <a:schemeClr val="tx1"/>
                          </a:solidFill>
                        </a:rPr>
                        <a:t>Feed intake was reduced in semaglutide depot-treated mice. </a:t>
                      </a:r>
                    </a:p>
                  </a:txBody>
                  <a:tcPr>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1000" b="1" dirty="0"/>
                        <a:t>CVrg Implications</a:t>
                      </a:r>
                      <a:r>
                        <a:rPr lang="en-US" sz="1000" b="0" dirty="0"/>
                        <a:t>: </a:t>
                      </a:r>
                      <a:r>
                        <a:rPr lang="en-GB" sz="1000" b="0" baseline="0" dirty="0"/>
                        <a:t>Semaglutide depot (</a:t>
                      </a:r>
                      <a:r>
                        <a:rPr lang="en-GB" sz="1000" b="0" baseline="0" dirty="0">
                          <a:hlinkClick r:id="rId5"/>
                        </a:rPr>
                        <a:t>Mapi</a:t>
                      </a:r>
                      <a:r>
                        <a:rPr lang="en-GB" sz="1000" b="0" baseline="0" dirty="0"/>
                        <a:t>) consists of extended-release microspheres administered every 28 days, aiming </a:t>
                      </a:r>
                      <a:r>
                        <a:rPr lang="en-GB" sz="1000" b="0" baseline="0" dirty="0">
                          <a:solidFill>
                            <a:schemeClr val="tx1"/>
                          </a:solidFill>
                        </a:rPr>
                        <a:t>to provide improved dosing regimen over the currently available once weekly dose. A single dose of semaglutide depot showed a PK profile suitable for monthly dosing in mice and minipigs and comparable efficacy to semaglutide API given daily in mice. A Phase I/IIa study (no NCT) in diabetic patients is planned, but no details or timeline were specified by the presenters.</a:t>
                      </a:r>
                      <a:endParaRPr lang="en-US" sz="1000" b="0" dirty="0">
                        <a:solidFill>
                          <a:schemeClr val="tx1"/>
                        </a:solidFill>
                      </a:endParaRPr>
                    </a:p>
                  </a:txBody>
                  <a:tcPr>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10002"/>
                  </a:ext>
                </a:extLst>
              </a:tr>
            </a:tbl>
          </a:graphicData>
        </a:graphic>
      </p:graphicFrame>
      <p:sp>
        <p:nvSpPr>
          <p:cNvPr id="7" name="TextBox 6">
            <a:extLst>
              <a:ext uri="{FF2B5EF4-FFF2-40B4-BE49-F238E27FC236}">
                <a16:creationId xmlns:a16="http://schemas.microsoft.com/office/drawing/2014/main" id="{F2E3B3EB-7E51-4ECF-BEA3-973AEB725E0F}"/>
              </a:ext>
            </a:extLst>
          </p:cNvPr>
          <p:cNvSpPr txBox="1"/>
          <p:nvPr/>
        </p:nvSpPr>
        <p:spPr>
          <a:xfrm>
            <a:off x="384048" y="914400"/>
            <a:ext cx="11430000" cy="600164"/>
          </a:xfrm>
          <a:prstGeom prst="rect">
            <a:avLst/>
          </a:prstGeom>
          <a:solidFill>
            <a:srgbClr val="FEF4EC"/>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Arial" panose="020B0604020202020204"/>
                <a:ea typeface="+mn-ea"/>
                <a:cs typeface="+mn-cs"/>
              </a:rPr>
              <a:t>CVrg Brief</a:t>
            </a:r>
            <a:r>
              <a:rPr kumimoji="0" lang="en-US" sz="1100" b="0" i="0" u="none" strike="noStrike" kern="1200" cap="none" spc="0" normalizeH="0" baseline="0" noProof="0" dirty="0">
                <a:ln>
                  <a:noFill/>
                </a:ln>
                <a:solidFill>
                  <a:prstClr val="black"/>
                </a:solidFill>
                <a:effectLst/>
                <a:uLnTx/>
                <a:uFillTx/>
                <a:latin typeface="Arial" panose="020B0604020202020204"/>
                <a:ea typeface="+mn-ea"/>
                <a:cs typeface="+mn-cs"/>
              </a:rPr>
              <a:t>:</a:t>
            </a:r>
            <a:r>
              <a:rPr kumimoji="0" lang="en-US" sz="1100" b="1"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1100" b="0" i="0" u="none" strike="noStrike" kern="1200" cap="none" spc="0" normalizeH="0" baseline="0" noProof="0" dirty="0">
                <a:ln>
                  <a:noFill/>
                </a:ln>
                <a:solidFill>
                  <a:prstClr val="black"/>
                </a:solidFill>
                <a:effectLst/>
                <a:uLnTx/>
                <a:uFillTx/>
                <a:latin typeface="Arial" panose="020B0604020202020204"/>
                <a:ea typeface="+mn-ea"/>
                <a:cs typeface="+mn-cs"/>
              </a:rPr>
              <a:t>Adocia and Mapi presented positive preclinical data supporting the continued development of once monthly semaglutide formulations. Adocia’s AdoGel, a hydrogel platform, showed limited burst, regular drug release, and no inflammatory reaction in rats, while Mapi’s semaglutide depot showed favorable PK in mice and minipigs and similar reductions in fasting blood glucose and A1c in mice vs. semaglutide given daily. </a:t>
            </a:r>
            <a:endParaRPr kumimoji="0" lang="en-US" sz="1100" b="0" i="1" u="none" strike="noStrike" kern="1200" cap="none" spc="0" normalizeH="0" baseline="0" noProof="0" dirty="0">
              <a:ln>
                <a:noFill/>
              </a:ln>
              <a:solidFill>
                <a:prstClr val="black"/>
              </a:solidFill>
              <a:effectLst/>
              <a:uLnTx/>
              <a:uFillTx/>
              <a:latin typeface="Arial" panose="020B0604020202020204"/>
              <a:ea typeface="+mn-ea"/>
              <a:cs typeface="+mn-cs"/>
            </a:endParaRPr>
          </a:p>
        </p:txBody>
      </p:sp>
    </p:spTree>
    <p:extLst>
      <p:ext uri="{BB962C8B-B14F-4D97-AF65-F5344CB8AC3E}">
        <p14:creationId xmlns:p14="http://schemas.microsoft.com/office/powerpoint/2010/main" val="13690307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72D6AD16-175D-489F-BE05-D09863BF96F2}"/>
              </a:ext>
            </a:extLst>
          </p:cNvPr>
          <p:cNvGraphicFramePr>
            <a:graphicFrameLocks noGrp="1"/>
          </p:cNvGraphicFramePr>
          <p:nvPr>
            <p:extLst>
              <p:ext uri="{D42A27DB-BD31-4B8C-83A1-F6EECF244321}">
                <p14:modId xmlns:p14="http://schemas.microsoft.com/office/powerpoint/2010/main" val="2913154062"/>
              </p:ext>
            </p:extLst>
          </p:nvPr>
        </p:nvGraphicFramePr>
        <p:xfrm>
          <a:off x="2663687" y="914400"/>
          <a:ext cx="9147313" cy="5275580"/>
        </p:xfrm>
        <a:graphic>
          <a:graphicData uri="http://schemas.openxmlformats.org/drawingml/2006/table">
            <a:tbl>
              <a:tblPr firstRow="1" bandRow="1">
                <a:tableStyleId>{5C22544A-7EE6-4342-B048-85BDC9FD1C3A}</a:tableStyleId>
              </a:tblPr>
              <a:tblGrid>
                <a:gridCol w="4331473">
                  <a:extLst>
                    <a:ext uri="{9D8B030D-6E8A-4147-A177-3AD203B41FA5}">
                      <a16:colId xmlns:a16="http://schemas.microsoft.com/office/drawing/2014/main" val="20000"/>
                    </a:ext>
                  </a:extLst>
                </a:gridCol>
                <a:gridCol w="4815840">
                  <a:extLst>
                    <a:ext uri="{9D8B030D-6E8A-4147-A177-3AD203B41FA5}">
                      <a16:colId xmlns:a16="http://schemas.microsoft.com/office/drawing/2014/main" val="1229989169"/>
                    </a:ext>
                  </a:extLst>
                </a:gridCol>
              </a:tblGrid>
              <a:tr h="0">
                <a:tc gridSpan="2">
                  <a:txBody>
                    <a:bodyPr/>
                    <a:lstStyle/>
                    <a:p>
                      <a:r>
                        <a:rPr lang="en-GB" sz="900" b="0" i="1" kern="1200" dirty="0">
                          <a:solidFill>
                            <a:schemeClr val="tx1"/>
                          </a:solidFill>
                          <a:effectLst/>
                          <a:latin typeface="+mn-lt"/>
                          <a:ea typeface="+mn-ea"/>
                          <a:cs typeface="+mn-cs"/>
                        </a:rPr>
                        <a:t>Safety, tolerability, pharmacokinetics, and pharmacodynamics of a novel ultra-long-acting GLP-1 receptor agonist (ZT002) in healthy subjects. Y.Zhang.</a:t>
                      </a:r>
                    </a:p>
                    <a:p>
                      <a:endParaRPr lang="en-GB" sz="400" b="0" i="1" kern="1200" dirty="0">
                        <a:solidFill>
                          <a:schemeClr val="tx1"/>
                        </a:solidFill>
                        <a:effectLst/>
                        <a:latin typeface="+mn-lt"/>
                        <a:ea typeface="+mn-ea"/>
                        <a:cs typeface="+mn-cs"/>
                      </a:endParaRPr>
                    </a:p>
                    <a:p>
                      <a:r>
                        <a:rPr lang="en-US" sz="1000" b="1" i="0" dirty="0">
                          <a:solidFill>
                            <a:schemeClr val="tx1"/>
                          </a:solidFill>
                        </a:rPr>
                        <a:t>Background</a:t>
                      </a:r>
                      <a:r>
                        <a:rPr lang="en-US" sz="1000" b="0" i="1" dirty="0">
                          <a:solidFill>
                            <a:schemeClr val="tx1"/>
                          </a:solidFill>
                        </a:rPr>
                        <a:t>: </a:t>
                      </a:r>
                      <a:r>
                        <a:rPr lang="en-US" sz="1000" b="0" i="0" dirty="0">
                          <a:solidFill>
                            <a:schemeClr val="tx1"/>
                          </a:solidFill>
                        </a:rPr>
                        <a:t>ZT002 is a long-acting GLP-1 agonist in Phase I development for the treatment of obesity and T2D with QL Biopharm. Data from the SAD portion of a first-in-human Phase I trial were presented at ADA.</a:t>
                      </a:r>
                      <a:endParaRPr lang="en-US" sz="1000" b="0" i="1"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20000"/>
                        <a:lumOff val="80000"/>
                      </a:schemeClr>
                    </a:solidFill>
                  </a:tcPr>
                </a:tc>
                <a:tc hMerge="1">
                  <a:txBody>
                    <a:bodyPr/>
                    <a:lstStyle/>
                    <a:p>
                      <a:endParaRPr lang="en-US"/>
                    </a:p>
                  </a:txBody>
                  <a:tcPr/>
                </a:tc>
                <a:extLst>
                  <a:ext uri="{0D108BD9-81ED-4DB2-BD59-A6C34878D82A}">
                    <a16:rowId xmlns:a16="http://schemas.microsoft.com/office/drawing/2014/main" val="882866917"/>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mn-lt"/>
                        </a:rPr>
                        <a:t>Animals &amp; Treatment</a:t>
                      </a:r>
                      <a:r>
                        <a:rPr lang="en-US" sz="1000" b="0" dirty="0">
                          <a:latin typeface="+mn-lt"/>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dirty="0">
                          <a:solidFill>
                            <a:schemeClr val="tx1"/>
                          </a:solidFill>
                          <a:latin typeface="+mn-lt"/>
                        </a:rPr>
                        <a:t>DIO</a:t>
                      </a:r>
                      <a:r>
                        <a:rPr lang="en-US" sz="1000" b="0" dirty="0">
                          <a:latin typeface="+mn-lt"/>
                        </a:rPr>
                        <a:t> </a:t>
                      </a:r>
                      <a:r>
                        <a:rPr lang="en-US" sz="1000" b="1" dirty="0">
                          <a:latin typeface="+mn-lt"/>
                        </a:rPr>
                        <a:t>mice</a:t>
                      </a:r>
                      <a:r>
                        <a:rPr lang="en-US" sz="1000" b="0" dirty="0">
                          <a:latin typeface="+mn-lt"/>
                        </a:rPr>
                        <a:t> received ZT002 (SC 5, 30, or 100nmol/kg BIW) vs. semaglutide (SC 10nmol/kg QD) vs. vehicle for 4 weeks.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dirty="0">
                          <a:latin typeface="+mn-lt"/>
                        </a:rPr>
                        <a:t>Diabetic </a:t>
                      </a:r>
                      <a:r>
                        <a:rPr lang="en-US" sz="1000" b="0" i="1" dirty="0">
                          <a:latin typeface="+mn-lt"/>
                        </a:rPr>
                        <a:t>db/db</a:t>
                      </a:r>
                      <a:r>
                        <a:rPr lang="en-US" sz="1000" b="0" i="0" dirty="0">
                          <a:latin typeface="+mn-lt"/>
                        </a:rPr>
                        <a:t> </a:t>
                      </a:r>
                      <a:r>
                        <a:rPr lang="en-US" sz="1000" b="1" i="0" dirty="0">
                          <a:latin typeface="+mn-lt"/>
                        </a:rPr>
                        <a:t>mice</a:t>
                      </a:r>
                      <a:r>
                        <a:rPr lang="en-US" sz="1000" b="0" i="0" dirty="0">
                          <a:latin typeface="+mn-lt"/>
                        </a:rPr>
                        <a:t> received single dose </a:t>
                      </a:r>
                      <a:r>
                        <a:rPr lang="en-US" sz="1000" b="0" dirty="0">
                          <a:latin typeface="+mn-lt"/>
                        </a:rPr>
                        <a:t>ZT002 (SC 3, 10, 30, or 100nmol/kg) vs. semaglutide (SC 10nmol/kg) vs. vehicle.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1" dirty="0">
                          <a:latin typeface="+mn-lt"/>
                        </a:rPr>
                        <a:t>Patients &amp; Treatment</a:t>
                      </a:r>
                      <a:r>
                        <a:rPr lang="en-US" sz="1000" dirty="0">
                          <a:latin typeface="+mn-lt"/>
                        </a:rPr>
                        <a:t>: 56 subjects: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latin typeface="+mn-lt"/>
                        </a:rPr>
                        <a:t>SAD: 32 (mean baseline age 30 years; body weight 83.5kg; BMI 27.3kg/m</a:t>
                      </a:r>
                      <a:r>
                        <a:rPr lang="en-US" sz="1000" baseline="30000" dirty="0">
                          <a:latin typeface="+mn-lt"/>
                        </a:rPr>
                        <a:t>2</a:t>
                      </a:r>
                      <a:r>
                        <a:rPr lang="en-US" sz="1000" dirty="0">
                          <a:latin typeface="+mn-lt"/>
                        </a:rPr>
                        <a:t>; 38% female; 78% White) received ZT002 (SC 0.03, 0.09, 0.13, or 0.26mg/kg single dose) vs. placebo.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solidFill>
                            <a:schemeClr val="bg1">
                              <a:lumMod val="65000"/>
                            </a:schemeClr>
                          </a:solidFill>
                          <a:latin typeface="+mn-lt"/>
                        </a:rPr>
                        <a:t>MAD: 24 subjects aged 18-55 years, BMI 26-40kg/m</a:t>
                      </a:r>
                      <a:r>
                        <a:rPr lang="en-US" sz="1000" baseline="30000" dirty="0">
                          <a:solidFill>
                            <a:schemeClr val="bg1">
                              <a:lumMod val="65000"/>
                            </a:schemeClr>
                          </a:solidFill>
                          <a:latin typeface="+mn-lt"/>
                        </a:rPr>
                        <a:t>2</a:t>
                      </a:r>
                      <a:r>
                        <a:rPr lang="en-US" sz="1000" dirty="0">
                          <a:solidFill>
                            <a:schemeClr val="bg1">
                              <a:lumMod val="65000"/>
                            </a:schemeClr>
                          </a:solidFill>
                          <a:latin typeface="+mn-lt"/>
                        </a:rPr>
                        <a:t> received ZT002 (SC 7/10/20mg, 10/20/40mg, or undisclosed dose) vs. placebo.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mn-lt"/>
                        </a:rPr>
                        <a:t>Primary Endpoint</a:t>
                      </a:r>
                      <a:r>
                        <a:rPr lang="en-US" sz="1000" b="0" dirty="0">
                          <a:latin typeface="+mn-lt"/>
                        </a:rPr>
                        <a:t>: safety up to 71 (SAD) and 85 (MAD) days</a:t>
                      </a:r>
                      <a:endParaRPr lang="en-US" sz="1000" b="1" dirty="0">
                        <a:latin typeface="+mn-lt"/>
                      </a:endParaRP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00"/>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Results</a:t>
                      </a:r>
                      <a:r>
                        <a:rPr lang="en-US" sz="1000" dirty="0"/>
                        <a:t>:</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US"/>
                    </a:p>
                  </a:txBody>
                  <a:tcPr/>
                </a:tc>
                <a:extLst>
                  <a:ext uri="{0D108BD9-81ED-4DB2-BD59-A6C34878D82A}">
                    <a16:rowId xmlns:a16="http://schemas.microsoft.com/office/drawing/2014/main" val="10001"/>
                  </a:ext>
                </a:extLst>
              </a:tr>
              <a:tr h="1413163">
                <a:tc>
                  <a:txBody>
                    <a:bodyPr/>
                    <a:lstStyle/>
                    <a:p>
                      <a:pPr marL="0" indent="0">
                        <a:spcAft>
                          <a:spcPts val="400"/>
                        </a:spcAft>
                        <a:buFont typeface="Arial" panose="020B0604020202020204" pitchFamily="34" charset="0"/>
                        <a:buNone/>
                      </a:pPr>
                      <a:r>
                        <a:rPr lang="en-GB" sz="1000" b="1" dirty="0">
                          <a:solidFill>
                            <a:schemeClr val="tx1"/>
                          </a:solidFill>
                        </a:rPr>
                        <a:t>Animal data</a:t>
                      </a:r>
                    </a:p>
                    <a:p>
                      <a:pPr marL="171450" indent="-171450">
                        <a:spcAft>
                          <a:spcPts val="300"/>
                        </a:spcAft>
                        <a:buFont typeface="Arial" panose="020B0604020202020204" pitchFamily="34" charset="0"/>
                        <a:buChar char="•"/>
                      </a:pPr>
                      <a:r>
                        <a:rPr lang="en-GB" sz="1000" dirty="0">
                          <a:solidFill>
                            <a:schemeClr val="tx1"/>
                          </a:solidFill>
                        </a:rPr>
                        <a:t>ZT002 showed greater binding affinity for albumin compared to semaglutide and a half-life of up to 273h in humans (vs. 156h for semaglutide).</a:t>
                      </a:r>
                    </a:p>
                    <a:p>
                      <a:pPr marL="171450" indent="-171450">
                        <a:spcAft>
                          <a:spcPts val="300"/>
                        </a:spcAft>
                        <a:buFont typeface="Arial" panose="020B0604020202020204" pitchFamily="34" charset="0"/>
                        <a:buChar char="•"/>
                      </a:pPr>
                      <a:r>
                        <a:rPr lang="en-GB" sz="1000" dirty="0">
                          <a:solidFill>
                            <a:schemeClr val="tx1"/>
                          </a:solidFill>
                        </a:rPr>
                        <a:t>In </a:t>
                      </a:r>
                      <a:r>
                        <a:rPr lang="en-GB" sz="1000" b="1" dirty="0">
                          <a:solidFill>
                            <a:schemeClr val="tx1"/>
                          </a:solidFill>
                        </a:rPr>
                        <a:t>murine</a:t>
                      </a:r>
                      <a:r>
                        <a:rPr lang="en-GB" sz="1000" dirty="0">
                          <a:solidFill>
                            <a:schemeClr val="tx1"/>
                          </a:solidFill>
                        </a:rPr>
                        <a:t> models, ZT002 showed efficacy on body weight and non-fasting glucose comparable to semaglutide despite less frequent dosing.</a:t>
                      </a:r>
                    </a:p>
                    <a:p>
                      <a:pPr marL="0" indent="0">
                        <a:spcAft>
                          <a:spcPts val="400"/>
                        </a:spcAft>
                        <a:buFont typeface="Arial" panose="020B0604020202020204" pitchFamily="34" charset="0"/>
                        <a:buNone/>
                      </a:pPr>
                      <a:r>
                        <a:rPr lang="en-GB" sz="1000" b="1" dirty="0">
                          <a:solidFill>
                            <a:schemeClr val="tx1"/>
                          </a:solidFill>
                        </a:rPr>
                        <a:t>Human data</a:t>
                      </a:r>
                    </a:p>
                    <a:p>
                      <a:pPr marL="171450" indent="-171450">
                        <a:spcAft>
                          <a:spcPts val="300"/>
                        </a:spcAft>
                        <a:buFont typeface="Arial" panose="020B0604020202020204" pitchFamily="34" charset="0"/>
                        <a:buChar char="•"/>
                      </a:pPr>
                      <a:r>
                        <a:rPr lang="en-GB" sz="1000" dirty="0">
                          <a:solidFill>
                            <a:schemeClr val="tx1"/>
                          </a:solidFill>
                        </a:rPr>
                        <a:t>Following ZT002 </a:t>
                      </a:r>
                      <a:r>
                        <a:rPr lang="en-GB" sz="1000" b="1" dirty="0">
                          <a:solidFill>
                            <a:schemeClr val="tx1"/>
                          </a:solidFill>
                        </a:rPr>
                        <a:t>single </a:t>
                      </a:r>
                      <a:r>
                        <a:rPr lang="en-GB" sz="1000" b="0" dirty="0">
                          <a:solidFill>
                            <a:schemeClr val="tx1"/>
                          </a:solidFill>
                        </a:rPr>
                        <a:t>dose, no</a:t>
                      </a:r>
                      <a:r>
                        <a:rPr lang="en-GB" sz="1000" dirty="0">
                          <a:solidFill>
                            <a:schemeClr val="tx1"/>
                          </a:solidFill>
                        </a:rPr>
                        <a:t> SAEs, deaths, or TEAEs leading to withdrawal were reported.</a:t>
                      </a:r>
                    </a:p>
                    <a:p>
                      <a:pPr marL="171450" indent="-171450">
                        <a:spcAft>
                          <a:spcPts val="300"/>
                        </a:spcAft>
                        <a:buFont typeface="Arial" panose="020B0604020202020204" pitchFamily="34" charset="0"/>
                        <a:buChar char="•"/>
                      </a:pPr>
                      <a:r>
                        <a:rPr lang="en-GB" sz="1000" dirty="0">
                          <a:solidFill>
                            <a:schemeClr val="tx1"/>
                          </a:solidFill>
                        </a:rPr>
                        <a:t>Most commonly reported TEAEs related to study drug were dose-related GI AEs (nausea and vomiting), and the majority were considered mild and transient.</a:t>
                      </a:r>
                    </a:p>
                    <a:p>
                      <a:pPr marL="171450" indent="-171450">
                        <a:spcAft>
                          <a:spcPts val="300"/>
                        </a:spcAft>
                        <a:buFont typeface="Arial" panose="020B0604020202020204" pitchFamily="34" charset="0"/>
                        <a:buChar char="•"/>
                      </a:pPr>
                      <a:r>
                        <a:rPr lang="en-GB" sz="1000" dirty="0">
                          <a:solidFill>
                            <a:schemeClr val="tx1"/>
                          </a:solidFill>
                        </a:rPr>
                        <a:t>The PK profile was dose-proportional over the dose-range with a mean half-life of 260-273h. </a:t>
                      </a:r>
                    </a:p>
                    <a:p>
                      <a:pPr marL="171450" indent="-171450">
                        <a:spcAft>
                          <a:spcPts val="600"/>
                        </a:spcAft>
                        <a:buFont typeface="Arial" panose="020B0604020202020204" pitchFamily="34" charset="0"/>
                        <a:buChar char="•"/>
                      </a:pPr>
                      <a:r>
                        <a:rPr lang="en-GB" sz="1000" dirty="0">
                          <a:solidFill>
                            <a:schemeClr val="tx1"/>
                          </a:solidFill>
                        </a:rPr>
                        <a:t>ZT002 (single dose) showed dose-dependent weight loss of up to 2kg </a:t>
                      </a:r>
                      <a:r>
                        <a:rPr lang="en-GB" sz="1000" i="1" dirty="0">
                          <a:solidFill>
                            <a:schemeClr val="tx1"/>
                          </a:solidFill>
                        </a:rPr>
                        <a:t>(data from abstract) </a:t>
                      </a:r>
                      <a:r>
                        <a:rPr lang="en-GB" sz="1000" dirty="0">
                          <a:solidFill>
                            <a:schemeClr val="tx1"/>
                          </a:solidFill>
                        </a:rPr>
                        <a:t>at 14 days post dosing which was sustained up to day 71 (0.26mg/kg dose).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1000" dirty="0"/>
                    </a:p>
                  </a:txBody>
                  <a:tcPr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92350044"/>
                  </a:ext>
                </a:extLst>
              </a:tr>
            </a:tbl>
          </a:graphicData>
        </a:graphic>
      </p:graphicFrame>
      <p:sp>
        <p:nvSpPr>
          <p:cNvPr id="3" name="Title 2"/>
          <p:cNvSpPr>
            <a:spLocks noGrp="1"/>
          </p:cNvSpPr>
          <p:nvPr>
            <p:ph type="ctrTitle"/>
          </p:nvPr>
        </p:nvSpPr>
        <p:spPr/>
        <p:txBody>
          <a:bodyPr/>
          <a:lstStyle/>
          <a:p>
            <a:r>
              <a:rPr lang="en-US" dirty="0"/>
              <a:t>GLP-1: ZT002 single dose elicits 2kg weight loss sustained at 71 days</a:t>
            </a:r>
            <a:endParaRPr lang="en-US" dirty="0">
              <a:solidFill>
                <a:srgbClr val="92D050"/>
              </a:solidFill>
            </a:endParaRPr>
          </a:p>
        </p:txBody>
      </p:sp>
      <p:graphicFrame>
        <p:nvGraphicFramePr>
          <p:cNvPr id="4" name="Table 3"/>
          <p:cNvGraphicFramePr>
            <a:graphicFrameLocks noGrp="1"/>
          </p:cNvGraphicFramePr>
          <p:nvPr/>
        </p:nvGraphicFramePr>
        <p:xfrm>
          <a:off x="384048" y="914400"/>
          <a:ext cx="2194560" cy="518160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2940743716"/>
                    </a:ext>
                  </a:extLst>
                </a:gridCol>
              </a:tblGrid>
              <a:tr h="242614">
                <a:tc>
                  <a:txBody>
                    <a:bodyPr/>
                    <a:lstStyle/>
                    <a:p>
                      <a:r>
                        <a:rPr lang="en-US" sz="1000" b="1" dirty="0">
                          <a:solidFill>
                            <a:schemeClr val="tx1"/>
                          </a:solidFill>
                        </a:rPr>
                        <a:t>Product (MOA)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88286691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ZT002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(GLP-1 agonist)</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en-US" sz="1000" b="1" dirty="0">
                          <a:latin typeface="+mn-lt"/>
                        </a:rPr>
                        <a:t>Company</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2"/>
                        </a:rPr>
                        <a:t>QL Biopharm</a:t>
                      </a:r>
                      <a:endParaRPr lang="en-US" sz="1000"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4786">
                <a:tc>
                  <a:txBody>
                    <a:bodyPr/>
                    <a:lstStyle/>
                    <a:p>
                      <a:r>
                        <a:rPr lang="en-US" sz="1000" b="1" dirty="0">
                          <a:latin typeface="+mn-lt"/>
                        </a:rPr>
                        <a:t>Phase and Trial ID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407347513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Phase I </a:t>
                      </a:r>
                      <a:r>
                        <a:rPr lang="en-US" sz="1000" dirty="0">
                          <a:solidFill>
                            <a:schemeClr val="tx1"/>
                          </a:solidFill>
                          <a:hlinkClick r:id="rId3" tooltip="Current version of study  on ClinicalTrials.gov"/>
                        </a:rPr>
                        <a:t>NCT05491421</a:t>
                      </a:r>
                      <a:endParaRPr lang="en-US" sz="10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Australia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7515929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Indication(s)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24271795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OBE, T2D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61053568"/>
                  </a:ext>
                </a:extLst>
              </a:tr>
              <a:tr h="0">
                <a:tc>
                  <a:txBody>
                    <a:bodyPr/>
                    <a:lstStyle/>
                    <a:p>
                      <a:r>
                        <a:rPr lang="en-US" sz="1000" b="1" dirty="0">
                          <a:latin typeface="+mn-lt"/>
                        </a:rPr>
                        <a:t>Abstract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7586671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4"/>
                        </a:rPr>
                        <a:t>119-OR</a:t>
                      </a:r>
                      <a:endParaRPr lang="en-US" sz="1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32568609"/>
                  </a:ext>
                </a:extLst>
              </a:tr>
              <a:tr h="182880">
                <a:tc>
                  <a:txBody>
                    <a:bodyPr/>
                    <a:lstStyle/>
                    <a:p>
                      <a:r>
                        <a:rPr lang="en-US" sz="1100" b="1" dirty="0">
                          <a:solidFill>
                            <a:schemeClr val="tx1"/>
                          </a:solidFill>
                        </a:rPr>
                        <a:t>CVrg Implications</a:t>
                      </a:r>
                      <a:r>
                        <a:rPr lang="en-US" sz="1100" b="0" dirty="0">
                          <a:solidFill>
                            <a:schemeClr val="tx1"/>
                          </a:solidFill>
                        </a:rPr>
                        <a:t>:</a:t>
                      </a:r>
                      <a:r>
                        <a:rPr lang="en-US" sz="1100" b="1" dirty="0">
                          <a:solidFill>
                            <a:schemeClr val="tx1"/>
                          </a:solidFill>
                        </a:rPr>
                        <a:t> </a:t>
                      </a:r>
                      <a:r>
                        <a:rPr lang="en-US" sz="1100" b="0" dirty="0">
                          <a:solidFill>
                            <a:schemeClr val="tx1"/>
                          </a:solidFill>
                        </a:rPr>
                        <a:t>ZT002 showed a dose-proportionate PK profile and a significant weight loss following a single dose which was sustained for up to 10 weeks after dosing. The MAD portion of this trial remains ongoing evaluating BIW and QM dosing in patients with obesity and/or T2D. A Chinese Phase II trial is planned for 3Q 2024; global partner sought for US/EU development and commercialization.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3592350044"/>
                  </a:ext>
                </a:extLst>
              </a:tr>
            </a:tbl>
          </a:graphicData>
        </a:graphic>
      </p:graphicFrame>
      <p:graphicFrame>
        <p:nvGraphicFramePr>
          <p:cNvPr id="2" name="Table 1">
            <a:extLst>
              <a:ext uri="{FF2B5EF4-FFF2-40B4-BE49-F238E27FC236}">
                <a16:creationId xmlns:a16="http://schemas.microsoft.com/office/drawing/2014/main" id="{C3178F9D-B0F3-E823-A297-CF7ABDF96C81}"/>
              </a:ext>
            </a:extLst>
          </p:cNvPr>
          <p:cNvGraphicFramePr>
            <a:graphicFrameLocks noGrp="1"/>
          </p:cNvGraphicFramePr>
          <p:nvPr/>
        </p:nvGraphicFramePr>
        <p:xfrm>
          <a:off x="7040372" y="3429000"/>
          <a:ext cx="4767580" cy="1892808"/>
        </p:xfrm>
        <a:graphic>
          <a:graphicData uri="http://schemas.openxmlformats.org/drawingml/2006/table">
            <a:tbl>
              <a:tblPr firstRow="1" bandRow="1">
                <a:tableStyleId>{C083E6E3-FA7D-4D7B-A595-EF9225AFEA82}</a:tableStyleId>
              </a:tblPr>
              <a:tblGrid>
                <a:gridCol w="1236980">
                  <a:extLst>
                    <a:ext uri="{9D8B030D-6E8A-4147-A177-3AD203B41FA5}">
                      <a16:colId xmlns:a16="http://schemas.microsoft.com/office/drawing/2014/main" val="20000"/>
                    </a:ext>
                  </a:extLst>
                </a:gridCol>
                <a:gridCol w="773430">
                  <a:extLst>
                    <a:ext uri="{9D8B030D-6E8A-4147-A177-3AD203B41FA5}">
                      <a16:colId xmlns:a16="http://schemas.microsoft.com/office/drawing/2014/main" val="20001"/>
                    </a:ext>
                  </a:extLst>
                </a:gridCol>
                <a:gridCol w="773430">
                  <a:extLst>
                    <a:ext uri="{9D8B030D-6E8A-4147-A177-3AD203B41FA5}">
                      <a16:colId xmlns:a16="http://schemas.microsoft.com/office/drawing/2014/main" val="20002"/>
                    </a:ext>
                  </a:extLst>
                </a:gridCol>
                <a:gridCol w="773430">
                  <a:extLst>
                    <a:ext uri="{9D8B030D-6E8A-4147-A177-3AD203B41FA5}">
                      <a16:colId xmlns:a16="http://schemas.microsoft.com/office/drawing/2014/main" val="20003"/>
                    </a:ext>
                  </a:extLst>
                </a:gridCol>
                <a:gridCol w="773430">
                  <a:extLst>
                    <a:ext uri="{9D8B030D-6E8A-4147-A177-3AD203B41FA5}">
                      <a16:colId xmlns:a16="http://schemas.microsoft.com/office/drawing/2014/main" val="20004"/>
                    </a:ext>
                  </a:extLst>
                </a:gridCol>
                <a:gridCol w="436880">
                  <a:extLst>
                    <a:ext uri="{9D8B030D-6E8A-4147-A177-3AD203B41FA5}">
                      <a16:colId xmlns:a16="http://schemas.microsoft.com/office/drawing/2014/main" val="1286375272"/>
                    </a:ext>
                  </a:extLst>
                </a:gridCol>
              </a:tblGrid>
              <a:tr h="0">
                <a:tc>
                  <a:txBody>
                    <a:bodyPr/>
                    <a:lstStyle/>
                    <a:p>
                      <a:r>
                        <a:rPr lang="en-US" sz="900" dirty="0"/>
                        <a:t>Safety (%pts)</a:t>
                      </a:r>
                    </a:p>
                  </a:txBody>
                  <a:tcPr marT="27432" marB="27432" anchor="ctr"/>
                </a:tc>
                <a:tc>
                  <a:txBody>
                    <a:bodyPr/>
                    <a:lstStyle/>
                    <a:p>
                      <a:pPr algn="ctr"/>
                      <a:r>
                        <a:rPr lang="en-US" sz="900" dirty="0"/>
                        <a:t>ZT002</a:t>
                      </a:r>
                    </a:p>
                    <a:p>
                      <a:pPr algn="ctr"/>
                      <a:r>
                        <a:rPr lang="en-US" sz="900" dirty="0"/>
                        <a:t>0.03mg/kg</a:t>
                      </a:r>
                    </a:p>
                  </a:txBody>
                  <a:tcPr marT="27432" marB="27432" anchor="ctr"/>
                </a:tc>
                <a:tc>
                  <a:txBody>
                    <a:bodyPr/>
                    <a:lstStyle/>
                    <a:p>
                      <a:pPr algn="ctr"/>
                      <a:r>
                        <a:rPr lang="en-US" sz="900" dirty="0"/>
                        <a:t>ZT002</a:t>
                      </a:r>
                    </a:p>
                    <a:p>
                      <a:pPr algn="ctr"/>
                      <a:r>
                        <a:rPr lang="en-US" sz="900" dirty="0"/>
                        <a:t>0.09mg/kg</a:t>
                      </a:r>
                    </a:p>
                  </a:txBody>
                  <a:tcPr marT="27432" marB="27432" anchor="ctr"/>
                </a:tc>
                <a:tc>
                  <a:txBody>
                    <a:bodyPr/>
                    <a:lstStyle/>
                    <a:p>
                      <a:pPr algn="ctr"/>
                      <a:r>
                        <a:rPr lang="en-US" sz="900" dirty="0"/>
                        <a:t>ZT002</a:t>
                      </a:r>
                    </a:p>
                    <a:p>
                      <a:pPr algn="ctr"/>
                      <a:r>
                        <a:rPr lang="en-US" sz="900" dirty="0"/>
                        <a:t>0.13mg/kg</a:t>
                      </a:r>
                    </a:p>
                  </a:txBody>
                  <a:tcPr marT="27432" marB="27432" anchor="ctr"/>
                </a:tc>
                <a:tc>
                  <a:txBody>
                    <a:bodyPr/>
                    <a:lstStyle/>
                    <a:p>
                      <a:pPr algn="ctr"/>
                      <a:r>
                        <a:rPr lang="en-US" sz="900" dirty="0"/>
                        <a:t>ZT002</a:t>
                      </a:r>
                    </a:p>
                    <a:p>
                      <a:pPr algn="ctr"/>
                      <a:r>
                        <a:rPr lang="en-US" sz="900" dirty="0"/>
                        <a:t>0.26mg/kg</a:t>
                      </a:r>
                    </a:p>
                  </a:txBody>
                  <a:tcPr marT="27432" marB="27432" anchor="ctr"/>
                </a:tc>
                <a:tc>
                  <a:txBody>
                    <a:bodyPr/>
                    <a:lstStyle/>
                    <a:p>
                      <a:pPr algn="ctr"/>
                      <a:r>
                        <a:rPr lang="en-US" sz="900" dirty="0"/>
                        <a:t>pbo</a:t>
                      </a:r>
                    </a:p>
                  </a:txBody>
                  <a:tcPr marT="27432" marB="27432" anchor="ctr"/>
                </a:tc>
                <a:extLst>
                  <a:ext uri="{0D108BD9-81ED-4DB2-BD59-A6C34878D82A}">
                    <a16:rowId xmlns:a16="http://schemas.microsoft.com/office/drawing/2014/main" val="10000"/>
                  </a:ext>
                </a:extLst>
              </a:tr>
              <a:tr h="0">
                <a:tc>
                  <a:txBody>
                    <a:bodyPr/>
                    <a:lstStyle/>
                    <a:p>
                      <a:r>
                        <a:rPr lang="en-US" sz="900" dirty="0"/>
                        <a:t>N</a:t>
                      </a:r>
                    </a:p>
                  </a:txBody>
                  <a:tcPr marT="27432" marB="27432" anchor="ctr"/>
                </a:tc>
                <a:tc>
                  <a:txBody>
                    <a:bodyPr/>
                    <a:lstStyle/>
                    <a:p>
                      <a:pPr algn="ctr"/>
                      <a:r>
                        <a:rPr lang="en-US" sz="900" dirty="0"/>
                        <a:t>6</a:t>
                      </a:r>
                    </a:p>
                  </a:txBody>
                  <a:tcPr marT="27432" marB="27432" anchor="ctr"/>
                </a:tc>
                <a:tc>
                  <a:txBody>
                    <a:bodyPr/>
                    <a:lstStyle/>
                    <a:p>
                      <a:pPr algn="ctr"/>
                      <a:r>
                        <a:rPr lang="en-US" sz="900" dirty="0"/>
                        <a:t>6</a:t>
                      </a:r>
                    </a:p>
                  </a:txBody>
                  <a:tcPr marT="27432" marB="27432" anchor="ctr"/>
                </a:tc>
                <a:tc>
                  <a:txBody>
                    <a:bodyPr/>
                    <a:lstStyle/>
                    <a:p>
                      <a:pPr algn="ctr"/>
                      <a:r>
                        <a:rPr lang="en-US" sz="900" dirty="0"/>
                        <a:t>6</a:t>
                      </a:r>
                    </a:p>
                  </a:txBody>
                  <a:tcPr marT="27432" marB="27432" anchor="ctr"/>
                </a:tc>
                <a:tc>
                  <a:txBody>
                    <a:bodyPr/>
                    <a:lstStyle/>
                    <a:p>
                      <a:pPr algn="ctr"/>
                      <a:r>
                        <a:rPr lang="en-US" sz="900" dirty="0"/>
                        <a:t>6</a:t>
                      </a:r>
                    </a:p>
                  </a:txBody>
                  <a:tcPr marT="27432" marB="27432" anchor="ctr"/>
                </a:tc>
                <a:tc>
                  <a:txBody>
                    <a:bodyPr/>
                    <a:lstStyle/>
                    <a:p>
                      <a:pPr algn="ctr"/>
                      <a:r>
                        <a:rPr lang="en-US" sz="900" dirty="0"/>
                        <a:t>8</a:t>
                      </a:r>
                    </a:p>
                  </a:txBody>
                  <a:tcPr marT="27432" marB="27432" anchor="ctr"/>
                </a:tc>
                <a:extLst>
                  <a:ext uri="{0D108BD9-81ED-4DB2-BD59-A6C34878D82A}">
                    <a16:rowId xmlns:a16="http://schemas.microsoft.com/office/drawing/2014/main" val="10001"/>
                  </a:ext>
                </a:extLst>
              </a:tr>
              <a:tr h="0">
                <a:tc>
                  <a:txBody>
                    <a:bodyPr/>
                    <a:lstStyle/>
                    <a:p>
                      <a:r>
                        <a:rPr lang="en-US" sz="900" dirty="0"/>
                        <a:t>Any TEAE</a:t>
                      </a:r>
                    </a:p>
                    <a:p>
                      <a:r>
                        <a:rPr lang="en-US" sz="900" dirty="0"/>
                        <a:t>     mild</a:t>
                      </a:r>
                    </a:p>
                    <a:p>
                      <a:r>
                        <a:rPr lang="en-US" sz="900" dirty="0"/>
                        <a:t>     moderate</a:t>
                      </a:r>
                    </a:p>
                    <a:p>
                      <a:r>
                        <a:rPr lang="en-US" sz="900" dirty="0"/>
                        <a:t>     severe</a:t>
                      </a:r>
                    </a:p>
                  </a:txBody>
                  <a:tcPr marT="27432" marB="27432" anchor="ctr"/>
                </a:tc>
                <a:tc>
                  <a:txBody>
                    <a:bodyPr/>
                    <a:lstStyle/>
                    <a:p>
                      <a:pPr algn="ctr"/>
                      <a:r>
                        <a:rPr lang="en-US" sz="900" dirty="0"/>
                        <a:t>66.7</a:t>
                      </a:r>
                    </a:p>
                    <a:p>
                      <a:pPr algn="ctr"/>
                      <a:r>
                        <a:rPr lang="en-US" sz="900" dirty="0"/>
                        <a:t>66.7</a:t>
                      </a:r>
                    </a:p>
                    <a:p>
                      <a:pPr algn="ctr"/>
                      <a:r>
                        <a:rPr lang="en-US" sz="900" dirty="0"/>
                        <a:t>0.0</a:t>
                      </a:r>
                    </a:p>
                    <a:p>
                      <a:pPr algn="ctr"/>
                      <a:r>
                        <a:rPr lang="en-US" sz="900" dirty="0"/>
                        <a:t>0.0</a:t>
                      </a:r>
                    </a:p>
                  </a:txBody>
                  <a:tcPr marT="27432" marB="27432" anchor="ctr"/>
                </a:tc>
                <a:tc>
                  <a:txBody>
                    <a:bodyPr/>
                    <a:lstStyle/>
                    <a:p>
                      <a:pPr algn="ctr"/>
                      <a:r>
                        <a:rPr lang="en-US" sz="900" dirty="0"/>
                        <a:t>100.0</a:t>
                      </a:r>
                    </a:p>
                    <a:p>
                      <a:pPr algn="ctr"/>
                      <a:r>
                        <a:rPr lang="en-US" sz="900" dirty="0"/>
                        <a:t>100.0</a:t>
                      </a:r>
                    </a:p>
                    <a:p>
                      <a:pPr algn="ctr"/>
                      <a:r>
                        <a:rPr lang="en-US" sz="900" dirty="0"/>
                        <a:t>66.7</a:t>
                      </a:r>
                    </a:p>
                    <a:p>
                      <a:pPr algn="ctr"/>
                      <a:r>
                        <a:rPr lang="en-US" sz="900" dirty="0"/>
                        <a:t>0.0</a:t>
                      </a:r>
                    </a:p>
                  </a:txBody>
                  <a:tcPr marT="27432" marB="27432" anchor="ctr"/>
                </a:tc>
                <a:tc>
                  <a:txBody>
                    <a:bodyPr/>
                    <a:lstStyle/>
                    <a:p>
                      <a:pPr algn="ctr"/>
                      <a:r>
                        <a:rPr lang="en-US" sz="900" dirty="0"/>
                        <a:t>83.3</a:t>
                      </a:r>
                    </a:p>
                    <a:p>
                      <a:pPr algn="ctr"/>
                      <a:r>
                        <a:rPr lang="en-US" sz="900" dirty="0"/>
                        <a:t>83.3</a:t>
                      </a:r>
                    </a:p>
                    <a:p>
                      <a:pPr algn="ctr"/>
                      <a:r>
                        <a:rPr lang="en-US" sz="900" dirty="0"/>
                        <a:t>16.7</a:t>
                      </a:r>
                    </a:p>
                    <a:p>
                      <a:pPr algn="ctr"/>
                      <a:r>
                        <a:rPr lang="en-US" sz="900" dirty="0"/>
                        <a:t>0.0</a:t>
                      </a:r>
                    </a:p>
                  </a:txBody>
                  <a:tcPr marT="27432" marB="27432" anchor="ctr"/>
                </a:tc>
                <a:tc>
                  <a:txBody>
                    <a:bodyPr/>
                    <a:lstStyle/>
                    <a:p>
                      <a:pPr algn="ctr"/>
                      <a:r>
                        <a:rPr lang="en-US" sz="900" dirty="0"/>
                        <a:t>100.0</a:t>
                      </a:r>
                    </a:p>
                    <a:p>
                      <a:pPr algn="ctr"/>
                      <a:r>
                        <a:rPr lang="en-US" sz="900" dirty="0"/>
                        <a:t>100.0</a:t>
                      </a:r>
                    </a:p>
                    <a:p>
                      <a:pPr algn="ctr"/>
                      <a:r>
                        <a:rPr lang="en-US" sz="900" dirty="0"/>
                        <a:t>16.7</a:t>
                      </a:r>
                    </a:p>
                    <a:p>
                      <a:pPr algn="ctr"/>
                      <a:r>
                        <a:rPr lang="en-US" sz="900" dirty="0"/>
                        <a:t>0.0</a:t>
                      </a:r>
                    </a:p>
                  </a:txBody>
                  <a:tcPr marT="27432" marB="27432" anchor="ctr"/>
                </a:tc>
                <a:tc>
                  <a:txBody>
                    <a:bodyPr/>
                    <a:lstStyle/>
                    <a:p>
                      <a:pPr algn="ctr"/>
                      <a:r>
                        <a:rPr lang="en-US" sz="900" dirty="0"/>
                        <a:t>75.0</a:t>
                      </a:r>
                    </a:p>
                    <a:p>
                      <a:pPr algn="ctr"/>
                      <a:r>
                        <a:rPr lang="en-US" sz="900" dirty="0"/>
                        <a:t>75.0</a:t>
                      </a:r>
                    </a:p>
                    <a:p>
                      <a:pPr algn="ctr"/>
                      <a:r>
                        <a:rPr lang="en-US" sz="900" dirty="0"/>
                        <a:t>0.0</a:t>
                      </a:r>
                    </a:p>
                    <a:p>
                      <a:pPr algn="ctr"/>
                      <a:r>
                        <a:rPr lang="en-US" sz="900" dirty="0"/>
                        <a:t>12.5</a:t>
                      </a:r>
                    </a:p>
                  </a:txBody>
                  <a:tcPr marT="27432" marB="27432" anchor="ctr"/>
                </a:tc>
                <a:extLst>
                  <a:ext uri="{0D108BD9-81ED-4DB2-BD59-A6C34878D82A}">
                    <a16:rowId xmlns:a16="http://schemas.microsoft.com/office/drawing/2014/main" val="1926345500"/>
                  </a:ext>
                </a:extLst>
              </a:tr>
              <a:tr h="0">
                <a:tc>
                  <a:txBody>
                    <a:bodyPr/>
                    <a:lstStyle/>
                    <a:p>
                      <a:r>
                        <a:rPr lang="en-US" sz="900" dirty="0"/>
                        <a:t>Drug-related TEAEs</a:t>
                      </a:r>
                    </a:p>
                  </a:txBody>
                  <a:tcPr marT="27432" marB="27432" anchor="ctr"/>
                </a:tc>
                <a:tc>
                  <a:txBody>
                    <a:bodyPr/>
                    <a:lstStyle/>
                    <a:p>
                      <a:pPr algn="ctr"/>
                      <a:r>
                        <a:rPr lang="en-US" sz="900" dirty="0"/>
                        <a:t>50.0</a:t>
                      </a:r>
                    </a:p>
                  </a:txBody>
                  <a:tcPr marT="27432" marB="27432" anchor="ctr"/>
                </a:tc>
                <a:tc>
                  <a:txBody>
                    <a:bodyPr/>
                    <a:lstStyle/>
                    <a:p>
                      <a:pPr algn="ctr"/>
                      <a:r>
                        <a:rPr lang="en-US" sz="900" dirty="0"/>
                        <a:t>83.3</a:t>
                      </a:r>
                    </a:p>
                  </a:txBody>
                  <a:tcPr marT="27432" marB="27432" anchor="ctr"/>
                </a:tc>
                <a:tc>
                  <a:txBody>
                    <a:bodyPr/>
                    <a:lstStyle/>
                    <a:p>
                      <a:pPr algn="ctr"/>
                      <a:r>
                        <a:rPr lang="en-US" sz="900" dirty="0"/>
                        <a:t>83.3</a:t>
                      </a:r>
                    </a:p>
                  </a:txBody>
                  <a:tcPr marT="27432" marB="27432" anchor="ctr"/>
                </a:tc>
                <a:tc>
                  <a:txBody>
                    <a:bodyPr/>
                    <a:lstStyle/>
                    <a:p>
                      <a:pPr algn="ctr"/>
                      <a:r>
                        <a:rPr lang="en-US" sz="900" dirty="0"/>
                        <a:t>100.0</a:t>
                      </a:r>
                    </a:p>
                  </a:txBody>
                  <a:tcPr marT="27432" marB="27432" anchor="ctr"/>
                </a:tc>
                <a:tc>
                  <a:txBody>
                    <a:bodyPr/>
                    <a:lstStyle/>
                    <a:p>
                      <a:pPr algn="ctr"/>
                      <a:r>
                        <a:rPr lang="en-US" sz="900" dirty="0"/>
                        <a:t>62.5</a:t>
                      </a:r>
                    </a:p>
                  </a:txBody>
                  <a:tcPr marT="27432" marB="27432" anchor="ctr"/>
                </a:tc>
                <a:extLst>
                  <a:ext uri="{0D108BD9-81ED-4DB2-BD59-A6C34878D82A}">
                    <a16:rowId xmlns:a16="http://schemas.microsoft.com/office/drawing/2014/main" val="2843623694"/>
                  </a:ext>
                </a:extLst>
              </a:tr>
              <a:tr h="0">
                <a:tc>
                  <a:txBody>
                    <a:bodyPr/>
                    <a:lstStyle/>
                    <a:p>
                      <a:r>
                        <a:rPr lang="en-US" sz="900" dirty="0"/>
                        <a:t>GI AEs</a:t>
                      </a:r>
                    </a:p>
                  </a:txBody>
                  <a:tcPr marT="27432" marB="27432" anchor="ctr"/>
                </a:tc>
                <a:tc>
                  <a:txBody>
                    <a:bodyPr/>
                    <a:lstStyle/>
                    <a:p>
                      <a:pPr algn="ctr"/>
                      <a:r>
                        <a:rPr lang="en-US" sz="900" dirty="0"/>
                        <a:t>16.7</a:t>
                      </a:r>
                    </a:p>
                  </a:txBody>
                  <a:tcPr marT="27432" marB="27432" anchor="ctr"/>
                </a:tc>
                <a:tc>
                  <a:txBody>
                    <a:bodyPr/>
                    <a:lstStyle/>
                    <a:p>
                      <a:pPr algn="ctr"/>
                      <a:r>
                        <a:rPr lang="en-US" sz="900" dirty="0"/>
                        <a:t>50.0</a:t>
                      </a:r>
                    </a:p>
                  </a:txBody>
                  <a:tcPr marT="27432" marB="27432" anchor="ctr"/>
                </a:tc>
                <a:tc>
                  <a:txBody>
                    <a:bodyPr/>
                    <a:lstStyle/>
                    <a:p>
                      <a:pPr algn="ctr"/>
                      <a:r>
                        <a:rPr lang="en-US" sz="900" dirty="0"/>
                        <a:t>66.7</a:t>
                      </a:r>
                    </a:p>
                  </a:txBody>
                  <a:tcPr marT="27432" marB="27432" anchor="ctr"/>
                </a:tc>
                <a:tc>
                  <a:txBody>
                    <a:bodyPr/>
                    <a:lstStyle/>
                    <a:p>
                      <a:pPr algn="ctr"/>
                      <a:r>
                        <a:rPr lang="en-US" sz="900" dirty="0"/>
                        <a:t>83.6</a:t>
                      </a:r>
                    </a:p>
                  </a:txBody>
                  <a:tcPr marT="27432" marB="27432" anchor="ctr"/>
                </a:tc>
                <a:tc>
                  <a:txBody>
                    <a:bodyPr/>
                    <a:lstStyle/>
                    <a:p>
                      <a:pPr algn="ctr"/>
                      <a:r>
                        <a:rPr lang="en-US" sz="900" dirty="0"/>
                        <a:t>37.5</a:t>
                      </a:r>
                    </a:p>
                  </a:txBody>
                  <a:tcPr marT="27432" marB="27432" anchor="ctr"/>
                </a:tc>
                <a:extLst>
                  <a:ext uri="{0D108BD9-81ED-4DB2-BD59-A6C34878D82A}">
                    <a16:rowId xmlns:a16="http://schemas.microsoft.com/office/drawing/2014/main" val="3432774612"/>
                  </a:ext>
                </a:extLst>
              </a:tr>
              <a:tr h="0">
                <a:tc>
                  <a:txBody>
                    <a:bodyPr/>
                    <a:lstStyle/>
                    <a:p>
                      <a:r>
                        <a:rPr lang="en-US" sz="900" dirty="0"/>
                        <a:t>Nausea</a:t>
                      </a:r>
                    </a:p>
                  </a:txBody>
                  <a:tcPr marT="27432" marB="27432" anchor="ctr"/>
                </a:tc>
                <a:tc>
                  <a:txBody>
                    <a:bodyPr/>
                    <a:lstStyle/>
                    <a:p>
                      <a:pPr algn="ctr"/>
                      <a:r>
                        <a:rPr lang="en-US" sz="900" dirty="0"/>
                        <a:t>0.0</a:t>
                      </a:r>
                    </a:p>
                  </a:txBody>
                  <a:tcPr marT="27432" marB="27432" anchor="ctr"/>
                </a:tc>
                <a:tc>
                  <a:txBody>
                    <a:bodyPr/>
                    <a:lstStyle/>
                    <a:p>
                      <a:pPr algn="ctr"/>
                      <a:r>
                        <a:rPr lang="en-US" sz="900" dirty="0"/>
                        <a:t>50.0</a:t>
                      </a:r>
                    </a:p>
                  </a:txBody>
                  <a:tcPr marT="27432" marB="27432" anchor="ctr"/>
                </a:tc>
                <a:tc>
                  <a:txBody>
                    <a:bodyPr/>
                    <a:lstStyle/>
                    <a:p>
                      <a:pPr algn="ctr"/>
                      <a:r>
                        <a:rPr lang="en-US" sz="900" dirty="0"/>
                        <a:t>66.7</a:t>
                      </a:r>
                    </a:p>
                  </a:txBody>
                  <a:tcPr marT="27432" marB="27432" anchor="ctr"/>
                </a:tc>
                <a:tc>
                  <a:txBody>
                    <a:bodyPr/>
                    <a:lstStyle/>
                    <a:p>
                      <a:pPr algn="ctr"/>
                      <a:r>
                        <a:rPr lang="en-US" sz="900" dirty="0"/>
                        <a:t>83.3</a:t>
                      </a:r>
                    </a:p>
                  </a:txBody>
                  <a:tcPr marT="27432" marB="27432" anchor="ctr"/>
                </a:tc>
                <a:tc>
                  <a:txBody>
                    <a:bodyPr/>
                    <a:lstStyle/>
                    <a:p>
                      <a:pPr algn="ctr"/>
                      <a:r>
                        <a:rPr lang="en-US" sz="900" dirty="0"/>
                        <a:t>12.5</a:t>
                      </a:r>
                    </a:p>
                  </a:txBody>
                  <a:tcPr marT="27432" marB="27432" anchor="ctr"/>
                </a:tc>
                <a:extLst>
                  <a:ext uri="{0D108BD9-81ED-4DB2-BD59-A6C34878D82A}">
                    <a16:rowId xmlns:a16="http://schemas.microsoft.com/office/drawing/2014/main" val="10002"/>
                  </a:ext>
                </a:extLst>
              </a:tr>
              <a:tr h="154352">
                <a:tc>
                  <a:txBody>
                    <a:bodyPr/>
                    <a:lstStyle/>
                    <a:p>
                      <a:r>
                        <a:rPr lang="en-US" sz="900" dirty="0"/>
                        <a:t>Vomiting</a:t>
                      </a:r>
                    </a:p>
                  </a:txBody>
                  <a:tcPr marT="27432" marB="27432" anchor="ctr"/>
                </a:tc>
                <a:tc>
                  <a:txBody>
                    <a:bodyPr/>
                    <a:lstStyle/>
                    <a:p>
                      <a:pPr algn="ctr"/>
                      <a:r>
                        <a:rPr lang="en-US" sz="900" dirty="0"/>
                        <a:t>0.0</a:t>
                      </a:r>
                    </a:p>
                  </a:txBody>
                  <a:tcPr marT="27432" marB="27432" anchor="ctr"/>
                </a:tc>
                <a:tc>
                  <a:txBody>
                    <a:bodyPr/>
                    <a:lstStyle/>
                    <a:p>
                      <a:pPr algn="ctr"/>
                      <a:r>
                        <a:rPr lang="en-US" sz="900" dirty="0"/>
                        <a:t>33.3</a:t>
                      </a:r>
                    </a:p>
                  </a:txBody>
                  <a:tcPr marT="27432" marB="27432" anchor="ctr"/>
                </a:tc>
                <a:tc>
                  <a:txBody>
                    <a:bodyPr/>
                    <a:lstStyle/>
                    <a:p>
                      <a:pPr algn="ctr"/>
                      <a:r>
                        <a:rPr lang="en-US" sz="900" dirty="0"/>
                        <a:t>0.0</a:t>
                      </a:r>
                    </a:p>
                  </a:txBody>
                  <a:tcPr marT="27432" marB="27432" anchor="ctr"/>
                </a:tc>
                <a:tc>
                  <a:txBody>
                    <a:bodyPr/>
                    <a:lstStyle/>
                    <a:p>
                      <a:pPr algn="ctr"/>
                      <a:r>
                        <a:rPr lang="en-US" sz="900" dirty="0"/>
                        <a:t>50.0</a:t>
                      </a:r>
                    </a:p>
                  </a:txBody>
                  <a:tcPr marT="27432" marB="27432" anchor="ctr"/>
                </a:tc>
                <a:tc>
                  <a:txBody>
                    <a:bodyPr/>
                    <a:lstStyle/>
                    <a:p>
                      <a:pPr algn="ctr"/>
                      <a:r>
                        <a:rPr lang="en-US" sz="900" dirty="0"/>
                        <a:t>0.0</a:t>
                      </a:r>
                    </a:p>
                  </a:txBody>
                  <a:tcPr marT="27432" marB="27432"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98069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72D6AD16-175D-489F-BE05-D09863BF96F2}"/>
              </a:ext>
            </a:extLst>
          </p:cNvPr>
          <p:cNvGraphicFramePr>
            <a:graphicFrameLocks noGrp="1"/>
          </p:cNvGraphicFramePr>
          <p:nvPr>
            <p:extLst>
              <p:ext uri="{D42A27DB-BD31-4B8C-83A1-F6EECF244321}">
                <p14:modId xmlns:p14="http://schemas.microsoft.com/office/powerpoint/2010/main" val="4010929917"/>
              </p:ext>
            </p:extLst>
          </p:nvPr>
        </p:nvGraphicFramePr>
        <p:xfrm>
          <a:off x="2663687" y="914400"/>
          <a:ext cx="9147313" cy="4678017"/>
        </p:xfrm>
        <a:graphic>
          <a:graphicData uri="http://schemas.openxmlformats.org/drawingml/2006/table">
            <a:tbl>
              <a:tblPr firstRow="1" bandRow="1">
                <a:tableStyleId>{5C22544A-7EE6-4342-B048-85BDC9FD1C3A}</a:tableStyleId>
              </a:tblPr>
              <a:tblGrid>
                <a:gridCol w="9147313">
                  <a:extLst>
                    <a:ext uri="{9D8B030D-6E8A-4147-A177-3AD203B41FA5}">
                      <a16:colId xmlns:a16="http://schemas.microsoft.com/office/drawing/2014/main" val="20000"/>
                    </a:ext>
                  </a:extLst>
                </a:gridCol>
              </a:tblGrid>
              <a:tr h="0">
                <a:tc>
                  <a:txBody>
                    <a:bodyPr/>
                    <a:lstStyle/>
                    <a:p>
                      <a:r>
                        <a:rPr lang="en-GB" sz="900" b="0" i="1" dirty="0">
                          <a:solidFill>
                            <a:schemeClr val="tx1"/>
                          </a:solidFill>
                        </a:rPr>
                        <a:t>Evaluating the efficacy of oral semaglutide in Chinese patients with T2D by baseline characteristics – Post-hoc analysis of PIONEER 11 and 12. L.Ji.</a:t>
                      </a:r>
                    </a:p>
                    <a:p>
                      <a:endParaRPr lang="en-GB" sz="400" b="0" i="1"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Background</a:t>
                      </a:r>
                      <a:r>
                        <a:rPr lang="en-US" sz="1000" b="0" dirty="0">
                          <a:solidFill>
                            <a:schemeClr val="tx1"/>
                          </a:solidFill>
                        </a:rPr>
                        <a:t>: Rybelsus is the only o</a:t>
                      </a:r>
                      <a:r>
                        <a:rPr lang="en-GB" sz="1000" b="0" dirty="0">
                          <a:solidFill>
                            <a:schemeClr val="tx1"/>
                          </a:solidFill>
                        </a:rPr>
                        <a:t>ral GLP‑1 available for the treatment of T2D. A </a:t>
                      </a:r>
                      <a:r>
                        <a:rPr lang="en-GB" sz="1000" b="0" i="1" dirty="0">
                          <a:solidFill>
                            <a:schemeClr val="tx1"/>
                          </a:solidFill>
                        </a:rPr>
                        <a:t>post-hoc </a:t>
                      </a:r>
                      <a:r>
                        <a:rPr lang="en-GB" sz="1000" b="0" dirty="0">
                          <a:solidFill>
                            <a:schemeClr val="tx1"/>
                          </a:solidFill>
                        </a:rPr>
                        <a:t>analysis of Chinese T2D patients included in the PIONEER 11 and 12 trials investigated the efficacy of oral semaglutide vs. comparators by different baseline characteristics.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88286691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mn-lt"/>
                        </a:rPr>
                        <a:t>Patients &amp; Treatment</a:t>
                      </a:r>
                      <a:r>
                        <a:rPr lang="en-US" sz="1000" dirty="0">
                          <a:latin typeface="+mn-lt"/>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1" dirty="0">
                          <a:solidFill>
                            <a:schemeClr val="tx1"/>
                          </a:solidFill>
                          <a:latin typeface="+mn-lt"/>
                        </a:rPr>
                        <a:t>PIONEER 11</a:t>
                      </a:r>
                      <a:r>
                        <a:rPr lang="en-US" sz="1000" dirty="0">
                          <a:solidFill>
                            <a:schemeClr val="tx1"/>
                          </a:solidFill>
                          <a:latin typeface="+mn-lt"/>
                        </a:rPr>
                        <a:t>: 521 Chinese T2D patients aged ≥18 years, A1c 7.0-10.0% received semaglutide (oral 3mg QD for 26 weeks vs. 3mg QD weeks 1-4, 7mg QD weeks 5-26, vs. 3mg QD weeks 1-4, 7mg QD weeks 5-8, and 14mg QD weeks 9-26) vs. placebo.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1" dirty="0">
                          <a:solidFill>
                            <a:schemeClr val="tx1"/>
                          </a:solidFill>
                        </a:rPr>
                        <a:t>PIONEER 12</a:t>
                      </a:r>
                      <a:r>
                        <a:rPr lang="en-GB" sz="1000" b="0" dirty="0">
                          <a:solidFill>
                            <a:schemeClr val="tx1"/>
                          </a:solidFill>
                        </a:rPr>
                        <a:t>: 1,441 Chinese T2D (≥60 days) patients aged ≥18 years, A1c 7.0-10.5%, on metformin (≥1,500mg or max tolerated dose) received semaglutide (oral 3, 7, or 14mg QD) (4-wk dose escalation to reach 7mg for 22 weeks, 8-wk dose escalation to reach 14 mg for 18 weeks) vs. sitagliptin (oral 100mg QD) for 26 weeks.</a:t>
                      </a:r>
                      <a:endParaRPr lang="en-US" sz="10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1" dirty="0">
                          <a:solidFill>
                            <a:schemeClr val="tx1"/>
                          </a:solidFill>
                          <a:latin typeface="+mn-lt"/>
                        </a:rPr>
                        <a:t>Primary Endpoint both trials: </a:t>
                      </a:r>
                      <a:r>
                        <a:rPr lang="en-GB" sz="1000" b="0" dirty="0">
                          <a:solidFill>
                            <a:schemeClr val="tx1"/>
                          </a:solidFill>
                          <a:latin typeface="+mn-lt"/>
                        </a:rPr>
                        <a:t>%A1c change from baseline at 26 weeks</a:t>
                      </a:r>
                      <a:endParaRPr lang="en-US" sz="1000" b="0" dirty="0">
                        <a:solidFill>
                          <a:schemeClr val="tx1"/>
                        </a:solidFill>
                        <a:latin typeface="+mn-lt"/>
                      </a:endParaRP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Results</a:t>
                      </a:r>
                      <a:r>
                        <a:rPr lang="en-US" sz="1000" dirty="0"/>
                        <a:t>:</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1413163">
                <a:tc>
                  <a:txBody>
                    <a:bodyPr/>
                    <a:lstStyle/>
                    <a:p>
                      <a:pPr marL="171450" indent="-171450">
                        <a:buFont typeface="Arial" panose="020B0604020202020204" pitchFamily="34" charset="0"/>
                        <a:buChar char="•"/>
                      </a:pPr>
                      <a:r>
                        <a:rPr lang="en-GB" sz="1000" dirty="0">
                          <a:solidFill>
                            <a:schemeClr val="tx1"/>
                          </a:solidFill>
                        </a:rPr>
                        <a:t>At baseline, mean A1c and body weight were similar across most subgroups.</a:t>
                      </a:r>
                    </a:p>
                    <a:p>
                      <a:pPr marL="171450" indent="-171450">
                        <a:buFont typeface="Arial" panose="020B0604020202020204" pitchFamily="34" charset="0"/>
                        <a:buChar char="•"/>
                      </a:pPr>
                      <a:r>
                        <a:rPr lang="en-GB" sz="1000" dirty="0">
                          <a:solidFill>
                            <a:schemeClr val="tx1"/>
                          </a:solidFill>
                        </a:rPr>
                        <a:t>Overall, greater A1c and body weight reductions were seen with oral semaglutide vs. placebo or sitagliptin across the BL subgroups (see tables)</a:t>
                      </a:r>
                    </a:p>
                    <a:p>
                      <a:pPr marL="171450" indent="-171450">
                        <a:buFont typeface="Arial" panose="020B0604020202020204" pitchFamily="34" charset="0"/>
                        <a:buChar char="•"/>
                      </a:pPr>
                      <a:r>
                        <a:rPr lang="en-GB" sz="1000" dirty="0">
                          <a:solidFill>
                            <a:schemeClr val="tx1"/>
                          </a:solidFill>
                        </a:rPr>
                        <a:t>Similar A1c and body weight trends were observed for subgroups based on T2D duration and presence or absence of GI disease.</a:t>
                      </a:r>
                    </a:p>
                    <a:p>
                      <a:pPr marL="171450" indent="-171450">
                        <a:buFont typeface="Arial" panose="020B0604020202020204" pitchFamily="34" charset="0"/>
                        <a:buChar char="•"/>
                      </a:pPr>
                      <a:endParaRPr lang="en-GB" sz="1000" dirty="0">
                        <a:solidFill>
                          <a:srgbClr val="FF0000"/>
                        </a:solidFill>
                      </a:endParaRPr>
                    </a:p>
                    <a:p>
                      <a:pPr marL="171450" indent="-171450">
                        <a:buFont typeface="Arial" panose="020B0604020202020204" pitchFamily="34" charset="0"/>
                        <a:buChar char="•"/>
                      </a:pPr>
                      <a:endParaRPr lang="en-GB" sz="1000" dirty="0">
                        <a:solidFill>
                          <a:srgbClr val="FF0000"/>
                        </a:solidFill>
                      </a:endParaRPr>
                    </a:p>
                    <a:p>
                      <a:pPr marL="171450" indent="-171450">
                        <a:buFont typeface="Arial" panose="020B0604020202020204" pitchFamily="34" charset="0"/>
                        <a:buChar char="•"/>
                      </a:pPr>
                      <a:endParaRPr lang="en-GB" sz="1000" dirty="0">
                        <a:solidFill>
                          <a:srgbClr val="FF0000"/>
                        </a:solidFill>
                      </a:endParaRPr>
                    </a:p>
                    <a:p>
                      <a:pPr marL="171450" indent="-171450">
                        <a:buFont typeface="Arial" panose="020B0604020202020204" pitchFamily="34" charset="0"/>
                        <a:buChar char="•"/>
                      </a:pPr>
                      <a:endParaRPr lang="en-GB" sz="1000" dirty="0">
                        <a:solidFill>
                          <a:srgbClr val="FF0000"/>
                        </a:solidFill>
                      </a:endParaRPr>
                    </a:p>
                    <a:p>
                      <a:pPr marL="171450" indent="-171450">
                        <a:buFont typeface="Arial" panose="020B0604020202020204" pitchFamily="34" charset="0"/>
                        <a:buChar char="•"/>
                      </a:pPr>
                      <a:endParaRPr lang="en-GB" sz="1000" dirty="0">
                        <a:solidFill>
                          <a:srgbClr val="FF0000"/>
                        </a:solidFill>
                      </a:endParaRPr>
                    </a:p>
                    <a:p>
                      <a:pPr marL="171450" indent="-171450">
                        <a:buFont typeface="Arial" panose="020B0604020202020204" pitchFamily="34" charset="0"/>
                        <a:buChar char="•"/>
                      </a:pPr>
                      <a:endParaRPr lang="en-GB" sz="1000" dirty="0">
                        <a:solidFill>
                          <a:srgbClr val="FF0000"/>
                        </a:solidFill>
                      </a:endParaRPr>
                    </a:p>
                    <a:p>
                      <a:pPr marL="0" indent="0">
                        <a:buFont typeface="Arial" panose="020B0604020202020204" pitchFamily="34" charset="0"/>
                        <a:buNone/>
                      </a:pPr>
                      <a:endParaRPr lang="en-US" sz="1000"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92350044"/>
                  </a:ext>
                </a:extLst>
              </a:tr>
              <a:tr h="1066137">
                <a:tc>
                  <a:txBody>
                    <a:bodyPr/>
                    <a:lstStyle/>
                    <a:p>
                      <a:pPr marL="0" indent="0">
                        <a:buFont typeface="Arial" panose="020B0604020202020204" pitchFamily="34" charset="0"/>
                        <a:buNone/>
                      </a:pPr>
                      <a:endParaRPr lang="en-US" sz="1000" dirty="0"/>
                    </a:p>
                    <a:p>
                      <a:pPr marL="0" indent="0">
                        <a:buFont typeface="Arial" panose="020B0604020202020204" pitchFamily="34" charset="0"/>
                        <a:buNone/>
                      </a:pPr>
                      <a:endParaRPr lang="en-US" sz="1000" dirty="0"/>
                    </a:p>
                    <a:p>
                      <a:pPr marL="0" indent="0">
                        <a:buFont typeface="Arial" panose="020B0604020202020204" pitchFamily="34" charset="0"/>
                        <a:buNone/>
                      </a:pPr>
                      <a:endParaRPr lang="en-US" sz="1000" dirty="0"/>
                    </a:p>
                    <a:p>
                      <a:pPr marL="0" indent="0">
                        <a:buFont typeface="Arial" panose="020B0604020202020204" pitchFamily="34" charset="0"/>
                        <a:buNone/>
                      </a:pPr>
                      <a:endParaRPr lang="en-US" sz="1000" dirty="0"/>
                    </a:p>
                    <a:p>
                      <a:pPr marL="0" indent="0">
                        <a:buFont typeface="Arial" panose="020B0604020202020204" pitchFamily="34" charset="0"/>
                        <a:buNone/>
                      </a:pPr>
                      <a:endParaRPr lang="en-US" sz="1000" dirty="0"/>
                    </a:p>
                    <a:p>
                      <a:pPr marL="0" indent="0">
                        <a:buFont typeface="Arial" panose="020B0604020202020204" pitchFamily="34" charset="0"/>
                        <a:buNone/>
                      </a:pPr>
                      <a:endParaRPr lang="en-US" sz="1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01392873"/>
                  </a:ext>
                </a:extLst>
              </a:tr>
            </a:tbl>
          </a:graphicData>
        </a:graphic>
      </p:graphicFrame>
      <p:sp>
        <p:nvSpPr>
          <p:cNvPr id="3" name="Title 2"/>
          <p:cNvSpPr>
            <a:spLocks noGrp="1"/>
          </p:cNvSpPr>
          <p:nvPr>
            <p:ph type="ctrTitle"/>
          </p:nvPr>
        </p:nvSpPr>
        <p:spPr/>
        <p:txBody>
          <a:bodyPr/>
          <a:lstStyle/>
          <a:p>
            <a:r>
              <a:rPr lang="en-US" dirty="0"/>
              <a:t>Oral GLP-1: Semaglutide oral </a:t>
            </a:r>
            <a:r>
              <a:rPr lang="en-GB" dirty="0"/>
              <a:t>consistently reduced A1c and BW in T2D Chinese pts across BL subgps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00254099"/>
              </p:ext>
            </p:extLst>
          </p:nvPr>
        </p:nvGraphicFramePr>
        <p:xfrm>
          <a:off x="384048" y="914400"/>
          <a:ext cx="2194560" cy="527304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2940743716"/>
                    </a:ext>
                  </a:extLst>
                </a:gridCol>
              </a:tblGrid>
              <a:tr h="242614">
                <a:tc>
                  <a:txBody>
                    <a:bodyPr/>
                    <a:lstStyle/>
                    <a:p>
                      <a:r>
                        <a:rPr lang="en-US" sz="1000" b="1" dirty="0">
                          <a:solidFill>
                            <a:schemeClr val="tx1"/>
                          </a:solidFill>
                        </a:rPr>
                        <a:t>Product (MOA)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88286691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Rybelsus; semaglutide oral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(GLP-1 agonists)</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en-US" sz="1000" b="1" dirty="0">
                          <a:latin typeface="+mn-lt"/>
                        </a:rPr>
                        <a:t>Company</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2"/>
                        </a:rPr>
                        <a:t>Novo Nordisk</a:t>
                      </a:r>
                      <a:endParaRPr lang="en-US" sz="1000"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4786">
                <a:tc>
                  <a:txBody>
                    <a:bodyPr/>
                    <a:lstStyle/>
                    <a:p>
                      <a:r>
                        <a:rPr lang="en-US" sz="1000" b="1" dirty="0">
                          <a:latin typeface="+mn-lt"/>
                        </a:rPr>
                        <a:t>Phase and Trial ID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407347513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dirty="0">
                          <a:solidFill>
                            <a:schemeClr val="tx1"/>
                          </a:solidFill>
                        </a:rPr>
                        <a:t>Phase III </a:t>
                      </a:r>
                      <a:r>
                        <a:rPr lang="en-GB" sz="1000" b="0" dirty="0">
                          <a:solidFill>
                            <a:schemeClr val="tx1"/>
                          </a:solidFill>
                          <a:hlinkClick r:id="rId3"/>
                        </a:rPr>
                        <a:t>PIONEER 11</a:t>
                      </a:r>
                      <a:endParaRPr lang="en-GB" sz="10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dirty="0">
                          <a:solidFill>
                            <a:schemeClr val="tx1"/>
                          </a:solidFill>
                        </a:rPr>
                        <a:t>Algeria, China, Hungary, Serbia, Taiwan, and Ukraine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dirty="0">
                          <a:solidFill>
                            <a:schemeClr val="tx1"/>
                          </a:solidFill>
                        </a:rPr>
                        <a:t>Phase III </a:t>
                      </a:r>
                      <a:r>
                        <a:rPr lang="en-GB" sz="1000" b="0" dirty="0">
                          <a:solidFill>
                            <a:schemeClr val="tx1"/>
                          </a:solidFill>
                          <a:hlinkClick r:id="rId4"/>
                        </a:rPr>
                        <a:t>PIONEER 12 </a:t>
                      </a:r>
                      <a:endParaRPr lang="en-GB" sz="10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dirty="0">
                          <a:solidFill>
                            <a:schemeClr val="tx1"/>
                          </a:solidFill>
                        </a:rPr>
                        <a:t>Algeria, Brazil, China, Czechia, Hong Kong, Romania, Serbia, South Africa, Taiwan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7515929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Indication(s)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24271795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T2D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61053568"/>
                  </a:ext>
                </a:extLst>
              </a:tr>
              <a:tr h="0">
                <a:tc>
                  <a:txBody>
                    <a:bodyPr/>
                    <a:lstStyle/>
                    <a:p>
                      <a:r>
                        <a:rPr lang="en-US" sz="1000" b="1" dirty="0">
                          <a:latin typeface="+mn-lt"/>
                        </a:rPr>
                        <a:t>Abstract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7586671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5"/>
                        </a:rPr>
                        <a:t>752-P</a:t>
                      </a:r>
                      <a:endParaRPr lang="en-US" sz="1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32568609"/>
                  </a:ext>
                </a:extLst>
              </a:tr>
              <a:tr h="182880">
                <a:tc>
                  <a:txBody>
                    <a:bodyPr/>
                    <a:lstStyle/>
                    <a:p>
                      <a:r>
                        <a:rPr lang="en-US" sz="1100" b="1" dirty="0">
                          <a:solidFill>
                            <a:schemeClr val="tx1"/>
                          </a:solidFill>
                        </a:rPr>
                        <a:t>CVrg Brief</a:t>
                      </a:r>
                      <a:r>
                        <a:rPr lang="en-US" sz="1100" b="0" dirty="0">
                          <a:solidFill>
                            <a:schemeClr val="tx1"/>
                          </a:solidFill>
                        </a:rPr>
                        <a:t>:</a:t>
                      </a:r>
                      <a:r>
                        <a:rPr lang="en-US" sz="1100" b="1" dirty="0">
                          <a:solidFill>
                            <a:schemeClr val="tx1"/>
                          </a:solidFill>
                        </a:rPr>
                        <a:t> </a:t>
                      </a:r>
                      <a:r>
                        <a:rPr lang="en-GB" sz="1100" dirty="0">
                          <a:solidFill>
                            <a:schemeClr val="tx1"/>
                          </a:solidFill>
                        </a:rPr>
                        <a:t>Significant A1c and body weight reductions were observed in Chinese T2D patients with oral semaglutide across baseline subgroups including age, A1c, BMI, diabetes duration, and GI disease vs. placebo (PIONEER 11) and sitagliptin (PIONEER 12). </a:t>
                      </a:r>
                      <a:endParaRPr lang="en-US" sz="1100" b="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3592350044"/>
                  </a:ext>
                </a:extLst>
              </a:tr>
            </a:tbl>
          </a:graphicData>
        </a:graphic>
      </p:graphicFrame>
      <p:graphicFrame>
        <p:nvGraphicFramePr>
          <p:cNvPr id="5" name="Table 4">
            <a:extLst>
              <a:ext uri="{FF2B5EF4-FFF2-40B4-BE49-F238E27FC236}">
                <a16:creationId xmlns:a16="http://schemas.microsoft.com/office/drawing/2014/main" id="{5739BB21-0285-3ED8-41DA-CAF5071EDB0B}"/>
              </a:ext>
            </a:extLst>
          </p:cNvPr>
          <p:cNvGraphicFramePr>
            <a:graphicFrameLocks noGrp="1"/>
          </p:cNvGraphicFramePr>
          <p:nvPr>
            <p:extLst>
              <p:ext uri="{D42A27DB-BD31-4B8C-83A1-F6EECF244321}">
                <p14:modId xmlns:p14="http://schemas.microsoft.com/office/powerpoint/2010/main" val="4219845352"/>
              </p:ext>
            </p:extLst>
          </p:nvPr>
        </p:nvGraphicFramePr>
        <p:xfrm>
          <a:off x="3023239" y="3528208"/>
          <a:ext cx="4163474" cy="2659232"/>
        </p:xfrm>
        <a:graphic>
          <a:graphicData uri="http://schemas.openxmlformats.org/drawingml/2006/table">
            <a:tbl>
              <a:tblPr firstRow="1" bandRow="1">
                <a:tableStyleId>{C083E6E3-FA7D-4D7B-A595-EF9225AFEA82}</a:tableStyleId>
              </a:tblPr>
              <a:tblGrid>
                <a:gridCol w="727244">
                  <a:extLst>
                    <a:ext uri="{9D8B030D-6E8A-4147-A177-3AD203B41FA5}">
                      <a16:colId xmlns:a16="http://schemas.microsoft.com/office/drawing/2014/main" val="979181000"/>
                    </a:ext>
                  </a:extLst>
                </a:gridCol>
                <a:gridCol w="727244">
                  <a:extLst>
                    <a:ext uri="{9D8B030D-6E8A-4147-A177-3AD203B41FA5}">
                      <a16:colId xmlns:a16="http://schemas.microsoft.com/office/drawing/2014/main" val="20000"/>
                    </a:ext>
                  </a:extLst>
                </a:gridCol>
                <a:gridCol w="439983">
                  <a:extLst>
                    <a:ext uri="{9D8B030D-6E8A-4147-A177-3AD203B41FA5}">
                      <a16:colId xmlns:a16="http://schemas.microsoft.com/office/drawing/2014/main" val="20002"/>
                    </a:ext>
                  </a:extLst>
                </a:gridCol>
                <a:gridCol w="439983">
                  <a:extLst>
                    <a:ext uri="{9D8B030D-6E8A-4147-A177-3AD203B41FA5}">
                      <a16:colId xmlns:a16="http://schemas.microsoft.com/office/drawing/2014/main" val="20003"/>
                    </a:ext>
                  </a:extLst>
                </a:gridCol>
                <a:gridCol w="439983">
                  <a:extLst>
                    <a:ext uri="{9D8B030D-6E8A-4147-A177-3AD203B41FA5}">
                      <a16:colId xmlns:a16="http://schemas.microsoft.com/office/drawing/2014/main" val="20004"/>
                    </a:ext>
                  </a:extLst>
                </a:gridCol>
                <a:gridCol w="439983">
                  <a:extLst>
                    <a:ext uri="{9D8B030D-6E8A-4147-A177-3AD203B41FA5}">
                      <a16:colId xmlns:a16="http://schemas.microsoft.com/office/drawing/2014/main" val="2905614911"/>
                    </a:ext>
                  </a:extLst>
                </a:gridCol>
                <a:gridCol w="439983">
                  <a:extLst>
                    <a:ext uri="{9D8B030D-6E8A-4147-A177-3AD203B41FA5}">
                      <a16:colId xmlns:a16="http://schemas.microsoft.com/office/drawing/2014/main" val="2304252372"/>
                    </a:ext>
                  </a:extLst>
                </a:gridCol>
                <a:gridCol w="509071">
                  <a:extLst>
                    <a:ext uri="{9D8B030D-6E8A-4147-A177-3AD203B41FA5}">
                      <a16:colId xmlns:a16="http://schemas.microsoft.com/office/drawing/2014/main" val="3647733820"/>
                    </a:ext>
                  </a:extLst>
                </a:gridCol>
              </a:tblGrid>
              <a:tr h="0">
                <a:tc>
                  <a:txBody>
                    <a:bodyPr/>
                    <a:lstStyle/>
                    <a:p>
                      <a:r>
                        <a:rPr lang="en-US" sz="850" dirty="0"/>
                        <a:t>At 26 wks</a:t>
                      </a:r>
                    </a:p>
                  </a:txBody>
                  <a:tcPr marL="72000" marR="72000" marT="43200" marB="43200" anchor="ctr"/>
                </a:tc>
                <a:tc>
                  <a:txBody>
                    <a:bodyPr/>
                    <a:lstStyle/>
                    <a:p>
                      <a:endParaRPr lang="en-US" sz="850" dirty="0"/>
                    </a:p>
                  </a:txBody>
                  <a:tcPr marL="72000" marR="72000" marT="43200" marB="43200" anchor="ctr"/>
                </a:tc>
                <a:tc gridSpan="3">
                  <a:txBody>
                    <a:bodyPr/>
                    <a:lstStyle/>
                    <a:p>
                      <a:pPr algn="ctr"/>
                      <a:r>
                        <a:rPr lang="en-US" sz="900" dirty="0"/>
                        <a:t>PIONEEER 11</a:t>
                      </a:r>
                    </a:p>
                  </a:txBody>
                  <a:tcPr marT="27432" marB="27432" anchor="ctr"/>
                </a:tc>
                <a:tc hMerge="1">
                  <a:txBody>
                    <a:bodyPr/>
                    <a:lstStyle/>
                    <a:p>
                      <a:pPr algn="ctr"/>
                      <a:endParaRPr lang="en-US" sz="900" dirty="0"/>
                    </a:p>
                  </a:txBody>
                  <a:tcPr marT="27432" marB="27432" anchor="ctr"/>
                </a:tc>
                <a:tc hMerge="1">
                  <a:txBody>
                    <a:bodyPr/>
                    <a:lstStyle/>
                    <a:p>
                      <a:pPr algn="ctr"/>
                      <a:endParaRPr lang="en-US" sz="900" dirty="0"/>
                    </a:p>
                  </a:txBody>
                  <a:tcPr marT="27432" marB="27432" anchor="ctr"/>
                </a:tc>
                <a:tc gridSpan="3">
                  <a:txBody>
                    <a:bodyPr/>
                    <a:lstStyle/>
                    <a:p>
                      <a:pPr algn="ctr"/>
                      <a:r>
                        <a:rPr lang="en-US" sz="900" dirty="0"/>
                        <a:t>PIONEER 12</a:t>
                      </a:r>
                    </a:p>
                  </a:txBody>
                  <a:tcPr marT="27432" marB="27432" anchor="ctr"/>
                </a:tc>
                <a:tc hMerge="1">
                  <a:txBody>
                    <a:bodyPr/>
                    <a:lstStyle/>
                    <a:p>
                      <a:pPr algn="ctr"/>
                      <a:endParaRPr lang="en-US" sz="900" dirty="0"/>
                    </a:p>
                  </a:txBody>
                  <a:tcPr marT="27432" marB="27432" anchor="ctr"/>
                </a:tc>
                <a:tc hMerge="1">
                  <a:txBody>
                    <a:bodyPr/>
                    <a:lstStyle/>
                    <a:p>
                      <a:pPr algn="ctr"/>
                      <a:endParaRPr lang="en-US" sz="900" dirty="0"/>
                    </a:p>
                  </a:txBody>
                  <a:tcPr marT="27432" marB="27432" anchor="ctr"/>
                </a:tc>
                <a:extLst>
                  <a:ext uri="{0D108BD9-81ED-4DB2-BD59-A6C34878D82A}">
                    <a16:rowId xmlns:a16="http://schemas.microsoft.com/office/drawing/2014/main" val="2158950057"/>
                  </a:ext>
                </a:extLst>
              </a:tr>
              <a:tr h="0">
                <a:tc>
                  <a:txBody>
                    <a:bodyPr/>
                    <a:lstStyle/>
                    <a:p>
                      <a:r>
                        <a:rPr lang="el-GR" sz="850" b="1" dirty="0"/>
                        <a:t>Δ</a:t>
                      </a:r>
                      <a:r>
                        <a:rPr lang="en-GB" sz="850" b="1" dirty="0"/>
                        <a:t>A1c (%) </a:t>
                      </a:r>
                      <a:endParaRPr lang="en-US" sz="850" b="1" dirty="0"/>
                    </a:p>
                  </a:txBody>
                  <a:tcPr marL="72000" marR="72000" marT="43200" marB="43200" anchor="ctr"/>
                </a:tc>
                <a:tc>
                  <a:txBody>
                    <a:bodyPr/>
                    <a:lstStyle/>
                    <a:p>
                      <a:endParaRPr lang="en-US" sz="850" dirty="0"/>
                    </a:p>
                  </a:txBody>
                  <a:tcPr marL="72000" marR="72000" marT="43200" marB="43200" anchor="ctr"/>
                </a:tc>
                <a:tc>
                  <a:txBody>
                    <a:bodyPr/>
                    <a:lstStyle/>
                    <a:p>
                      <a:pPr algn="ctr"/>
                      <a:r>
                        <a:rPr lang="en-US" sz="850" dirty="0"/>
                        <a:t>sema 7mg</a:t>
                      </a:r>
                    </a:p>
                  </a:txBody>
                  <a:tcPr marL="72000" marR="72000" marT="43200" marB="43200" anchor="ctr"/>
                </a:tc>
                <a:tc>
                  <a:txBody>
                    <a:bodyPr/>
                    <a:lstStyle/>
                    <a:p>
                      <a:pPr algn="ctr"/>
                      <a:r>
                        <a:rPr lang="en-US" sz="850" dirty="0"/>
                        <a:t>sema 14mg</a:t>
                      </a:r>
                    </a:p>
                  </a:txBody>
                  <a:tcPr marL="72000" marR="72000" marT="43200" marB="43200" anchor="ctr"/>
                </a:tc>
                <a:tc>
                  <a:txBody>
                    <a:bodyPr/>
                    <a:lstStyle/>
                    <a:p>
                      <a:pPr algn="ctr"/>
                      <a:r>
                        <a:rPr lang="en-US" sz="850" dirty="0"/>
                        <a:t>pbo</a:t>
                      </a:r>
                    </a:p>
                  </a:txBody>
                  <a:tcPr marL="72000" marR="72000" marT="43200" marB="43200" anchor="ctr"/>
                </a:tc>
                <a:tc>
                  <a:txBody>
                    <a:bodyPr/>
                    <a:lstStyle/>
                    <a:p>
                      <a:pPr algn="ctr"/>
                      <a:r>
                        <a:rPr lang="en-US" sz="850" dirty="0"/>
                        <a:t>sema 7mg</a:t>
                      </a:r>
                    </a:p>
                  </a:txBody>
                  <a:tcPr marL="72000" marR="72000" marT="43200" marB="43200" anchor="ctr"/>
                </a:tc>
                <a:tc>
                  <a:txBody>
                    <a:bodyPr/>
                    <a:lstStyle/>
                    <a:p>
                      <a:pPr algn="ctr"/>
                      <a:r>
                        <a:rPr lang="en-US" sz="850" dirty="0"/>
                        <a:t>sema 14mg</a:t>
                      </a:r>
                    </a:p>
                  </a:txBody>
                  <a:tcPr marL="72000" marR="72000" marT="43200" marB="43200" anchor="ctr"/>
                </a:tc>
                <a:tc>
                  <a:txBody>
                    <a:bodyPr/>
                    <a:lstStyle/>
                    <a:p>
                      <a:pPr algn="ctr"/>
                      <a:r>
                        <a:rPr lang="en-US" sz="850" dirty="0"/>
                        <a:t>sita 100mg</a:t>
                      </a:r>
                    </a:p>
                  </a:txBody>
                  <a:tcPr marL="72000" marR="72000" marT="43200" marB="43200" anchor="ctr"/>
                </a:tc>
                <a:extLst>
                  <a:ext uri="{0D108BD9-81ED-4DB2-BD59-A6C34878D82A}">
                    <a16:rowId xmlns:a16="http://schemas.microsoft.com/office/drawing/2014/main" val="10000"/>
                  </a:ext>
                </a:extLst>
              </a:tr>
              <a:tr h="0">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50" dirty="0"/>
                        <a:t>Age (years)</a:t>
                      </a:r>
                    </a:p>
                  </a:txBody>
                  <a:tcPr marL="72000" marR="72000" marT="43200" marB="43200" anchor="ctr">
                    <a:lnB w="12700" cap="flat" cmpd="sng" algn="ctr">
                      <a:noFill/>
                      <a:prstDash val="solid"/>
                      <a:round/>
                      <a:headEnd type="none" w="med" len="med"/>
                      <a:tailEnd type="none" w="med" len="med"/>
                    </a:lnB>
                  </a:tcPr>
                </a:tc>
                <a:tc>
                  <a:txBody>
                    <a:bodyPr/>
                    <a:lstStyle/>
                    <a:p>
                      <a:pPr algn="l"/>
                      <a:r>
                        <a:rPr lang="en-US" sz="850" dirty="0"/>
                        <a:t>&lt;45</a:t>
                      </a:r>
                    </a:p>
                  </a:txBody>
                  <a:tcPr marL="72000" marR="72000" marT="43200" marB="43200" anchor="ctr"/>
                </a:tc>
                <a:tc>
                  <a:txBody>
                    <a:bodyPr/>
                    <a:lstStyle/>
                    <a:p>
                      <a:pPr algn="ctr"/>
                      <a:r>
                        <a:rPr lang="en-US" sz="850" dirty="0"/>
                        <a:t>-1.6*</a:t>
                      </a:r>
                    </a:p>
                  </a:txBody>
                  <a:tcPr marL="72000" marR="72000" marT="43200" marB="43200" anchor="ctr"/>
                </a:tc>
                <a:tc>
                  <a:txBody>
                    <a:bodyPr/>
                    <a:lstStyle/>
                    <a:p>
                      <a:pPr algn="ctr"/>
                      <a:r>
                        <a:rPr lang="en-US" sz="850" dirty="0"/>
                        <a:t>-1.4*</a:t>
                      </a:r>
                    </a:p>
                  </a:txBody>
                  <a:tcPr marL="72000" marR="72000" marT="43200" marB="43200" anchor="ctr"/>
                </a:tc>
                <a:tc>
                  <a:txBody>
                    <a:bodyPr/>
                    <a:lstStyle/>
                    <a:p>
                      <a:pPr algn="ctr"/>
                      <a:r>
                        <a:rPr lang="en-US" sz="850" dirty="0"/>
                        <a:t>&lt;0.1</a:t>
                      </a:r>
                    </a:p>
                  </a:txBody>
                  <a:tcPr marL="72000" marR="72000" marT="43200" marB="43200" anchor="ctr"/>
                </a:tc>
                <a:tc>
                  <a:txBody>
                    <a:bodyPr/>
                    <a:lstStyle/>
                    <a:p>
                      <a:pPr algn="ctr"/>
                      <a:r>
                        <a:rPr lang="en-US" sz="850" dirty="0"/>
                        <a:t>1.4*</a:t>
                      </a:r>
                    </a:p>
                  </a:txBody>
                  <a:tcPr marL="72000" marR="72000" marT="43200" marB="43200" anchor="ctr"/>
                </a:tc>
                <a:tc>
                  <a:txBody>
                    <a:bodyPr/>
                    <a:lstStyle/>
                    <a:p>
                      <a:pPr algn="ctr"/>
                      <a:r>
                        <a:rPr lang="en-US" sz="850" dirty="0"/>
                        <a:t>-1.6*</a:t>
                      </a:r>
                    </a:p>
                  </a:txBody>
                  <a:tcPr marL="72000" marR="72000" marT="43200" marB="43200" anchor="ctr"/>
                </a:tc>
                <a:tc>
                  <a:txBody>
                    <a:bodyPr/>
                    <a:lstStyle/>
                    <a:p>
                      <a:pPr algn="ctr"/>
                      <a:r>
                        <a:rPr lang="en-US" sz="850" dirty="0"/>
                        <a:t>-0.4</a:t>
                      </a:r>
                    </a:p>
                  </a:txBody>
                  <a:tcPr marL="72000" marR="72000" marT="43200" marB="43200" anchor="ctr"/>
                </a:tc>
                <a:extLst>
                  <a:ext uri="{0D108BD9-81ED-4DB2-BD59-A6C34878D82A}">
                    <a16:rowId xmlns:a16="http://schemas.microsoft.com/office/drawing/2014/main" val="10002"/>
                  </a:ext>
                </a:extLst>
              </a:tr>
              <a:tr h="154352">
                <a:tc vMerge="1">
                  <a:txBody>
                    <a:bodyPr/>
                    <a:lstStyle/>
                    <a:p>
                      <a:endParaRPr lang="en-US" sz="850" dirty="0"/>
                    </a:p>
                  </a:txBody>
                  <a:tcPr marL="72000" marR="72000" marT="43200" marB="43200" anchor="ctr"/>
                </a:tc>
                <a:tc>
                  <a:txBody>
                    <a:bodyPr/>
                    <a:lstStyle/>
                    <a:p>
                      <a:pPr algn="l"/>
                      <a:r>
                        <a:rPr lang="en-US" sz="850" dirty="0"/>
                        <a:t>≥45 to &lt;60</a:t>
                      </a:r>
                    </a:p>
                  </a:txBody>
                  <a:tcPr marL="72000" marR="72000" marT="43200" marB="43200" anchor="ctr">
                    <a:solidFill>
                      <a:schemeClr val="accent3">
                        <a:lumMod val="20000"/>
                        <a:lumOff val="80000"/>
                      </a:schemeClr>
                    </a:solidFill>
                  </a:tcPr>
                </a:tc>
                <a:tc>
                  <a:txBody>
                    <a:bodyPr/>
                    <a:lstStyle/>
                    <a:p>
                      <a:pPr algn="ctr"/>
                      <a:r>
                        <a:rPr lang="en-US" sz="850" dirty="0"/>
                        <a:t>-1.5*</a:t>
                      </a:r>
                    </a:p>
                  </a:txBody>
                  <a:tcPr marL="72000" marR="72000" marT="43200" marB="43200" anchor="ctr">
                    <a:solidFill>
                      <a:schemeClr val="accent3">
                        <a:lumMod val="20000"/>
                        <a:lumOff val="80000"/>
                      </a:schemeClr>
                    </a:solidFill>
                  </a:tcPr>
                </a:tc>
                <a:tc>
                  <a:txBody>
                    <a:bodyPr/>
                    <a:lstStyle/>
                    <a:p>
                      <a:pPr algn="ctr"/>
                      <a:r>
                        <a:rPr lang="en-US" sz="850" dirty="0"/>
                        <a:t>-1.8*</a:t>
                      </a:r>
                    </a:p>
                  </a:txBody>
                  <a:tcPr marL="72000" marR="72000" marT="43200" marB="43200" anchor="ctr">
                    <a:solidFill>
                      <a:schemeClr val="accent3">
                        <a:lumMod val="20000"/>
                        <a:lumOff val="80000"/>
                      </a:schemeClr>
                    </a:solidFill>
                  </a:tcPr>
                </a:tc>
                <a:tc>
                  <a:txBody>
                    <a:bodyPr/>
                    <a:lstStyle/>
                    <a:p>
                      <a:pPr algn="ctr"/>
                      <a:r>
                        <a:rPr lang="en-US" sz="850" dirty="0"/>
                        <a:t>+0.1</a:t>
                      </a:r>
                    </a:p>
                  </a:txBody>
                  <a:tcPr marL="72000" marR="72000" marT="43200" marB="43200" anchor="ctr">
                    <a:solidFill>
                      <a:schemeClr val="accent3">
                        <a:lumMod val="20000"/>
                        <a:lumOff val="80000"/>
                      </a:schemeClr>
                    </a:solidFill>
                  </a:tcPr>
                </a:tc>
                <a:tc>
                  <a:txBody>
                    <a:bodyPr/>
                    <a:lstStyle/>
                    <a:p>
                      <a:pPr algn="ctr"/>
                      <a:r>
                        <a:rPr lang="en-US" sz="850" dirty="0"/>
                        <a:t>-1.5*</a:t>
                      </a:r>
                    </a:p>
                  </a:txBody>
                  <a:tcPr marL="72000" marR="72000" marT="43200" marB="43200" anchor="ctr">
                    <a:solidFill>
                      <a:schemeClr val="accent3">
                        <a:lumMod val="20000"/>
                        <a:lumOff val="80000"/>
                      </a:schemeClr>
                    </a:solidFill>
                  </a:tcPr>
                </a:tc>
                <a:tc>
                  <a:txBody>
                    <a:bodyPr/>
                    <a:lstStyle/>
                    <a:p>
                      <a:pPr algn="ctr"/>
                      <a:r>
                        <a:rPr lang="en-US" sz="850" dirty="0"/>
                        <a:t>-1.7*</a:t>
                      </a:r>
                    </a:p>
                  </a:txBody>
                  <a:tcPr marL="72000" marR="72000" marT="43200" marB="43200" anchor="ctr">
                    <a:solidFill>
                      <a:schemeClr val="accent3">
                        <a:lumMod val="20000"/>
                        <a:lumOff val="80000"/>
                      </a:schemeClr>
                    </a:solidFill>
                  </a:tcPr>
                </a:tc>
                <a:tc>
                  <a:txBody>
                    <a:bodyPr/>
                    <a:lstStyle/>
                    <a:p>
                      <a:pPr algn="ctr"/>
                      <a:r>
                        <a:rPr lang="en-US" sz="850" dirty="0"/>
                        <a:t>-0.8</a:t>
                      </a:r>
                    </a:p>
                  </a:txBody>
                  <a:tcPr marL="72000" marR="72000" marT="43200" marB="43200" anchor="ctr">
                    <a:solidFill>
                      <a:schemeClr val="accent3">
                        <a:lumMod val="20000"/>
                        <a:lumOff val="80000"/>
                      </a:schemeClr>
                    </a:solidFill>
                  </a:tcPr>
                </a:tc>
                <a:extLst>
                  <a:ext uri="{0D108BD9-81ED-4DB2-BD59-A6C34878D82A}">
                    <a16:rowId xmlns:a16="http://schemas.microsoft.com/office/drawing/2014/main" val="10003"/>
                  </a:ext>
                </a:extLst>
              </a:tr>
              <a:tr h="154352">
                <a:tc vMerge="1">
                  <a:txBody>
                    <a:bodyPr/>
                    <a:lstStyle/>
                    <a:p>
                      <a:endParaRPr lang="en-US" sz="850" dirty="0"/>
                    </a:p>
                  </a:txBody>
                  <a:tcPr marL="72000" marR="72000" marT="43200" marB="43200" anchor="ctr">
                    <a:lnB w="12700" cap="flat" cmpd="sng" algn="ctr">
                      <a:noFill/>
                      <a:prstDash val="solid"/>
                      <a:round/>
                      <a:headEnd type="none" w="med" len="med"/>
                      <a:tailEnd type="none" w="med" len="med"/>
                    </a:lnB>
                  </a:tcPr>
                </a:tc>
                <a:tc>
                  <a:txBody>
                    <a:bodyPr/>
                    <a:lstStyle/>
                    <a:p>
                      <a:pPr algn="l"/>
                      <a:r>
                        <a:rPr lang="en-US" sz="850" dirty="0"/>
                        <a:t>≥60</a:t>
                      </a:r>
                    </a:p>
                  </a:txBody>
                  <a:tcPr marL="72000" marR="72000" marT="43200" marB="43200" anchor="ctr">
                    <a:lnB w="12700" cap="flat" cmpd="sng" algn="ctr">
                      <a:noFill/>
                      <a:prstDash val="solid"/>
                      <a:round/>
                      <a:headEnd type="none" w="med" len="med"/>
                      <a:tailEnd type="none" w="med" len="med"/>
                    </a:lnB>
                  </a:tcPr>
                </a:tc>
                <a:tc>
                  <a:txBody>
                    <a:bodyPr/>
                    <a:lstStyle/>
                    <a:p>
                      <a:pPr algn="ctr"/>
                      <a:r>
                        <a:rPr lang="en-US" sz="850" dirty="0"/>
                        <a:t>-1.9*</a:t>
                      </a:r>
                    </a:p>
                  </a:txBody>
                  <a:tcPr marL="72000" marR="72000" marT="43200" marB="43200" anchor="ctr">
                    <a:lnB w="12700" cap="flat" cmpd="sng" algn="ctr">
                      <a:noFill/>
                      <a:prstDash val="solid"/>
                      <a:round/>
                      <a:headEnd type="none" w="med" len="med"/>
                      <a:tailEnd type="none" w="med" len="med"/>
                    </a:lnB>
                  </a:tcPr>
                </a:tc>
                <a:tc>
                  <a:txBody>
                    <a:bodyPr/>
                    <a:lstStyle/>
                    <a:p>
                      <a:pPr algn="ctr"/>
                      <a:r>
                        <a:rPr lang="en-US" sz="850" dirty="0"/>
                        <a:t>-1.7*</a:t>
                      </a:r>
                    </a:p>
                  </a:txBody>
                  <a:tcPr marL="72000" marR="72000" marT="43200" marB="43200" anchor="ctr">
                    <a:lnB w="12700" cap="flat" cmpd="sng" algn="ctr">
                      <a:noFill/>
                      <a:prstDash val="solid"/>
                      <a:round/>
                      <a:headEnd type="none" w="med" len="med"/>
                      <a:tailEnd type="none" w="med" len="med"/>
                    </a:lnB>
                  </a:tcPr>
                </a:tc>
                <a:tc>
                  <a:txBody>
                    <a:bodyPr/>
                    <a:lstStyle/>
                    <a:p>
                      <a:pPr algn="ctr"/>
                      <a:r>
                        <a:rPr lang="en-US" sz="850" dirty="0"/>
                        <a:t>-0.2</a:t>
                      </a:r>
                    </a:p>
                  </a:txBody>
                  <a:tcPr marL="72000" marR="72000" marT="43200" marB="43200" anchor="ctr">
                    <a:lnB w="12700" cap="flat" cmpd="sng" algn="ctr">
                      <a:noFill/>
                      <a:prstDash val="solid"/>
                      <a:round/>
                      <a:headEnd type="none" w="med" len="med"/>
                      <a:tailEnd type="none" w="med" len="med"/>
                    </a:lnB>
                  </a:tcPr>
                </a:tc>
                <a:tc>
                  <a:txBody>
                    <a:bodyPr/>
                    <a:lstStyle/>
                    <a:p>
                      <a:pPr algn="ctr"/>
                      <a:r>
                        <a:rPr lang="en-US" sz="850" dirty="0"/>
                        <a:t>-1.3*</a:t>
                      </a:r>
                    </a:p>
                  </a:txBody>
                  <a:tcPr marL="72000" marR="72000" marT="43200" marB="43200" anchor="ctr">
                    <a:lnB w="12700" cap="flat" cmpd="sng" algn="ctr">
                      <a:noFill/>
                      <a:prstDash val="solid"/>
                      <a:round/>
                      <a:headEnd type="none" w="med" len="med"/>
                      <a:tailEnd type="none" w="med" len="med"/>
                    </a:lnB>
                  </a:tcPr>
                </a:tc>
                <a:tc>
                  <a:txBody>
                    <a:bodyPr/>
                    <a:lstStyle/>
                    <a:p>
                      <a:pPr algn="ctr"/>
                      <a:r>
                        <a:rPr lang="en-US" sz="850" dirty="0"/>
                        <a:t>-1.5*</a:t>
                      </a:r>
                    </a:p>
                  </a:txBody>
                  <a:tcPr marL="72000" marR="72000" marT="43200" marB="43200" anchor="ctr">
                    <a:lnB w="12700" cap="flat" cmpd="sng" algn="ctr">
                      <a:noFill/>
                      <a:prstDash val="solid"/>
                      <a:round/>
                      <a:headEnd type="none" w="med" len="med"/>
                      <a:tailEnd type="none" w="med" len="med"/>
                    </a:lnB>
                  </a:tcPr>
                </a:tc>
                <a:tc>
                  <a:txBody>
                    <a:bodyPr/>
                    <a:lstStyle/>
                    <a:p>
                      <a:pPr algn="ctr"/>
                      <a:r>
                        <a:rPr lang="en-US" sz="850" dirty="0"/>
                        <a:t>-0.7</a:t>
                      </a:r>
                    </a:p>
                  </a:txBody>
                  <a:tcPr marL="72000" marR="72000" marT="43200" marB="43200" anchor="ctr">
                    <a:lnB w="12700" cap="flat" cmpd="sng" algn="ctr">
                      <a:noFill/>
                      <a:prstDash val="solid"/>
                      <a:round/>
                      <a:headEnd type="none" w="med" len="med"/>
                      <a:tailEnd type="none" w="med" len="med"/>
                    </a:lnB>
                  </a:tcPr>
                </a:tc>
                <a:extLst>
                  <a:ext uri="{0D108BD9-81ED-4DB2-BD59-A6C34878D82A}">
                    <a16:rowId xmlns:a16="http://schemas.microsoft.com/office/drawing/2014/main" val="3835911894"/>
                  </a:ext>
                </a:extLst>
              </a:tr>
              <a:tr h="154352">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50" dirty="0"/>
                        <a:t>BL A1c (%)</a:t>
                      </a:r>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a:r>
                        <a:rPr lang="en-US" sz="850" dirty="0"/>
                        <a:t>≤7.5</a:t>
                      </a:r>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850" dirty="0"/>
                        <a:t>-1.2*</a:t>
                      </a:r>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850" dirty="0"/>
                        <a:t>-1.3*</a:t>
                      </a:r>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850" dirty="0"/>
                        <a:t>-0.2</a:t>
                      </a:r>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850" dirty="0"/>
                        <a:t>-1.3*</a:t>
                      </a:r>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850" dirty="0"/>
                        <a:t>-1.5*</a:t>
                      </a:r>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850" dirty="0"/>
                        <a:t>-0.8</a:t>
                      </a:r>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510095778"/>
                  </a:ext>
                </a:extLst>
              </a:tr>
              <a:tr h="154352">
                <a:tc vMerge="1">
                  <a:txBody>
                    <a:bodyPr/>
                    <a:lstStyle/>
                    <a:p>
                      <a:endParaRPr lang="en-US" sz="850" dirty="0"/>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a:r>
                        <a:rPr lang="en-US" sz="850" dirty="0"/>
                        <a:t>&gt;7.5 to ≤8.5</a:t>
                      </a:r>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850" dirty="0"/>
                        <a:t>-1.8*</a:t>
                      </a:r>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850" dirty="0"/>
                        <a:t>-1.6*</a:t>
                      </a:r>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850" dirty="0"/>
                        <a:t>+0.1</a:t>
                      </a:r>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850" dirty="0"/>
                        <a:t>-1.3*</a:t>
                      </a:r>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850" dirty="0"/>
                        <a:t>-1.5*</a:t>
                      </a:r>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850" dirty="0"/>
                        <a:t>-0.7</a:t>
                      </a:r>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762120531"/>
                  </a:ext>
                </a:extLst>
              </a:tr>
              <a:tr h="154352">
                <a:tc vMerge="1">
                  <a:txBody>
                    <a:bodyPr/>
                    <a:lstStyle/>
                    <a:p>
                      <a:endParaRPr lang="en-US" sz="850" dirty="0"/>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850" dirty="0"/>
                        <a:t>&gt;8.5</a:t>
                      </a:r>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850" dirty="0"/>
                        <a:t>-2.2*</a:t>
                      </a:r>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850" dirty="0"/>
                        <a:t>-2.3*</a:t>
                      </a:r>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850" dirty="0"/>
                        <a:t>+0.2</a:t>
                      </a:r>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850" dirty="0"/>
                        <a:t>-1.7*</a:t>
                      </a:r>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850" dirty="0"/>
                        <a:t>-1.8*</a:t>
                      </a:r>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850" dirty="0"/>
                        <a:t>-0.6</a:t>
                      </a:r>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854051217"/>
                  </a:ext>
                </a:extLst>
              </a:tr>
              <a:tr h="154352">
                <a:tc rowSpan="3">
                  <a:txBody>
                    <a:bodyPr/>
                    <a:lstStyle/>
                    <a:p>
                      <a:r>
                        <a:rPr lang="en-US" sz="850" dirty="0"/>
                        <a:t>BMI (kg/m</a:t>
                      </a:r>
                      <a:r>
                        <a:rPr lang="en-US" sz="850" baseline="30000" dirty="0"/>
                        <a:t>2</a:t>
                      </a:r>
                      <a:r>
                        <a:rPr lang="en-US" sz="850" dirty="0"/>
                        <a:t>)</a:t>
                      </a:r>
                    </a:p>
                  </a:txBody>
                  <a:tcPr marL="72000" marR="72000" marT="43200" marB="43200"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r>
                        <a:rPr lang="en-US" sz="850" dirty="0"/>
                        <a:t>&lt;24</a:t>
                      </a:r>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850" dirty="0"/>
                        <a:t>-1.7*</a:t>
                      </a:r>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850" dirty="0"/>
                        <a:t>-1.8*</a:t>
                      </a:r>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850" dirty="0"/>
                        <a:t>&lt;0.1</a:t>
                      </a:r>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850" dirty="0"/>
                        <a:t>-1.4*</a:t>
                      </a:r>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850" dirty="0"/>
                        <a:t>-1.6*</a:t>
                      </a:r>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850" dirty="0"/>
                        <a:t>-0.8</a:t>
                      </a:r>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199245098"/>
                  </a:ext>
                </a:extLst>
              </a:tr>
              <a:tr h="154352">
                <a:tc vMerge="1">
                  <a:txBody>
                    <a:bodyPr/>
                    <a:lstStyle/>
                    <a:p>
                      <a:endParaRPr lang="en-US" sz="850" dirty="0"/>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850" dirty="0"/>
                        <a:t>≥24 to &lt;28</a:t>
                      </a:r>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3">
                        <a:lumMod val="20000"/>
                        <a:lumOff val="80000"/>
                      </a:schemeClr>
                    </a:solidFill>
                  </a:tcPr>
                </a:tc>
                <a:tc>
                  <a:txBody>
                    <a:bodyPr/>
                    <a:lstStyle/>
                    <a:p>
                      <a:pPr algn="ctr"/>
                      <a:r>
                        <a:rPr lang="en-US" sz="850" dirty="0"/>
                        <a:t>-1.6*</a:t>
                      </a:r>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3">
                        <a:lumMod val="20000"/>
                        <a:lumOff val="80000"/>
                      </a:schemeClr>
                    </a:solidFill>
                  </a:tcPr>
                </a:tc>
                <a:tc>
                  <a:txBody>
                    <a:bodyPr/>
                    <a:lstStyle/>
                    <a:p>
                      <a:pPr algn="ctr"/>
                      <a:r>
                        <a:rPr lang="en-US" sz="850" dirty="0"/>
                        <a:t>-1.6*</a:t>
                      </a:r>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3">
                        <a:lumMod val="20000"/>
                        <a:lumOff val="80000"/>
                      </a:schemeClr>
                    </a:solidFill>
                  </a:tcPr>
                </a:tc>
                <a:tc>
                  <a:txBody>
                    <a:bodyPr/>
                    <a:lstStyle/>
                    <a:p>
                      <a:pPr algn="ctr"/>
                      <a:r>
                        <a:rPr lang="en-US" sz="850" dirty="0"/>
                        <a:t>&lt;0.1</a:t>
                      </a:r>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3">
                        <a:lumMod val="20000"/>
                        <a:lumOff val="80000"/>
                      </a:schemeClr>
                    </a:solidFill>
                  </a:tcPr>
                </a:tc>
                <a:tc>
                  <a:txBody>
                    <a:bodyPr/>
                    <a:lstStyle/>
                    <a:p>
                      <a:pPr algn="ctr"/>
                      <a:r>
                        <a:rPr lang="en-US" sz="850" dirty="0"/>
                        <a:t>-1.5*</a:t>
                      </a:r>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3">
                        <a:lumMod val="20000"/>
                        <a:lumOff val="80000"/>
                      </a:schemeClr>
                    </a:solidFill>
                  </a:tcPr>
                </a:tc>
                <a:tc>
                  <a:txBody>
                    <a:bodyPr/>
                    <a:lstStyle/>
                    <a:p>
                      <a:pPr algn="ctr"/>
                      <a:r>
                        <a:rPr lang="en-US" sz="850" dirty="0"/>
                        <a:t>-1.6*</a:t>
                      </a:r>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3">
                        <a:lumMod val="20000"/>
                        <a:lumOff val="80000"/>
                      </a:schemeClr>
                    </a:solidFill>
                  </a:tcPr>
                </a:tc>
                <a:tc>
                  <a:txBody>
                    <a:bodyPr/>
                    <a:lstStyle/>
                    <a:p>
                      <a:pPr algn="ctr"/>
                      <a:r>
                        <a:rPr lang="en-US" sz="850" dirty="0"/>
                        <a:t>-0.7</a:t>
                      </a:r>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688478766"/>
                  </a:ext>
                </a:extLst>
              </a:tr>
              <a:tr h="154352">
                <a:tc vMerge="1">
                  <a:txBody>
                    <a:bodyPr/>
                    <a:lstStyle/>
                    <a:p>
                      <a:endParaRPr lang="en-US" sz="850" dirty="0"/>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850" dirty="0"/>
                        <a:t>≥28</a:t>
                      </a:r>
                    </a:p>
                  </a:txBody>
                  <a:tcPr marL="72000" marR="72000" marT="43200" marB="43200"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850" dirty="0"/>
                        <a:t>-1.6*</a:t>
                      </a:r>
                    </a:p>
                  </a:txBody>
                  <a:tcPr marL="72000" marR="72000" marT="43200" marB="43200"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850" dirty="0"/>
                        <a:t>-1.6*</a:t>
                      </a:r>
                    </a:p>
                  </a:txBody>
                  <a:tcPr marL="72000" marR="72000" marT="43200" marB="43200"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850" dirty="0"/>
                        <a:t>&lt;0.1</a:t>
                      </a:r>
                    </a:p>
                  </a:txBody>
                  <a:tcPr marL="72000" marR="72000" marT="43200" marB="43200"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850" dirty="0"/>
                        <a:t>-1.4*</a:t>
                      </a:r>
                    </a:p>
                  </a:txBody>
                  <a:tcPr marL="72000" marR="72000" marT="43200" marB="43200"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850" dirty="0"/>
                        <a:t>-1.6*</a:t>
                      </a:r>
                    </a:p>
                  </a:txBody>
                  <a:tcPr marL="72000" marR="72000" marT="43200" marB="43200"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850" dirty="0"/>
                        <a:t>-0.5</a:t>
                      </a:r>
                    </a:p>
                  </a:txBody>
                  <a:tcPr marL="72000" marR="72000" marT="43200" marB="43200"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036367019"/>
                  </a:ext>
                </a:extLst>
              </a:tr>
              <a:tr h="154352">
                <a:tc gridSpan="5">
                  <a:txBody>
                    <a:bodyPr/>
                    <a:lstStyle/>
                    <a:p>
                      <a:r>
                        <a:rPr lang="en-US" sz="800" dirty="0"/>
                        <a:t>*P&lt;0.05 vs. comparator</a:t>
                      </a:r>
                    </a:p>
                  </a:txBody>
                  <a:tcPr marL="72000" marR="72000" marT="10800" marB="10800"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dirty="0"/>
                    </a:p>
                  </a:txBody>
                  <a:tcPr marL="72000" marR="72000" marT="10800" marB="10800"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800" dirty="0"/>
                    </a:p>
                  </a:txBody>
                  <a:tcPr marL="72000" marR="72000" marT="10800" marB="10800"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sz="800" dirty="0"/>
                    </a:p>
                  </a:txBody>
                  <a:tcPr marL="72000" marR="72000" marT="10800" marB="10800"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sz="800" dirty="0"/>
                    </a:p>
                  </a:txBody>
                  <a:tcPr marL="72000" marR="72000" marT="10800" marB="10800"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983658322"/>
                  </a:ext>
                </a:extLst>
              </a:tr>
            </a:tbl>
          </a:graphicData>
        </a:graphic>
      </p:graphicFrame>
      <p:graphicFrame>
        <p:nvGraphicFramePr>
          <p:cNvPr id="2" name="Table 1">
            <a:extLst>
              <a:ext uri="{FF2B5EF4-FFF2-40B4-BE49-F238E27FC236}">
                <a16:creationId xmlns:a16="http://schemas.microsoft.com/office/drawing/2014/main" id="{04B54DFA-205A-BAF1-5CC8-9D21D4C46B12}"/>
              </a:ext>
            </a:extLst>
          </p:cNvPr>
          <p:cNvGraphicFramePr>
            <a:graphicFrameLocks noGrp="1"/>
          </p:cNvGraphicFramePr>
          <p:nvPr>
            <p:extLst>
              <p:ext uri="{D42A27DB-BD31-4B8C-83A1-F6EECF244321}">
                <p14:modId xmlns:p14="http://schemas.microsoft.com/office/powerpoint/2010/main" val="778183907"/>
              </p:ext>
            </p:extLst>
          </p:nvPr>
        </p:nvGraphicFramePr>
        <p:xfrm>
          <a:off x="7546265" y="3514761"/>
          <a:ext cx="4163474" cy="2659232"/>
        </p:xfrm>
        <a:graphic>
          <a:graphicData uri="http://schemas.openxmlformats.org/drawingml/2006/table">
            <a:tbl>
              <a:tblPr firstRow="1" bandRow="1">
                <a:tableStyleId>{C083E6E3-FA7D-4D7B-A595-EF9225AFEA82}</a:tableStyleId>
              </a:tblPr>
              <a:tblGrid>
                <a:gridCol w="727244">
                  <a:extLst>
                    <a:ext uri="{9D8B030D-6E8A-4147-A177-3AD203B41FA5}">
                      <a16:colId xmlns:a16="http://schemas.microsoft.com/office/drawing/2014/main" val="979181000"/>
                    </a:ext>
                  </a:extLst>
                </a:gridCol>
                <a:gridCol w="727244">
                  <a:extLst>
                    <a:ext uri="{9D8B030D-6E8A-4147-A177-3AD203B41FA5}">
                      <a16:colId xmlns:a16="http://schemas.microsoft.com/office/drawing/2014/main" val="20000"/>
                    </a:ext>
                  </a:extLst>
                </a:gridCol>
                <a:gridCol w="439983">
                  <a:extLst>
                    <a:ext uri="{9D8B030D-6E8A-4147-A177-3AD203B41FA5}">
                      <a16:colId xmlns:a16="http://schemas.microsoft.com/office/drawing/2014/main" val="20002"/>
                    </a:ext>
                  </a:extLst>
                </a:gridCol>
                <a:gridCol w="439983">
                  <a:extLst>
                    <a:ext uri="{9D8B030D-6E8A-4147-A177-3AD203B41FA5}">
                      <a16:colId xmlns:a16="http://schemas.microsoft.com/office/drawing/2014/main" val="20003"/>
                    </a:ext>
                  </a:extLst>
                </a:gridCol>
                <a:gridCol w="439983">
                  <a:extLst>
                    <a:ext uri="{9D8B030D-6E8A-4147-A177-3AD203B41FA5}">
                      <a16:colId xmlns:a16="http://schemas.microsoft.com/office/drawing/2014/main" val="20004"/>
                    </a:ext>
                  </a:extLst>
                </a:gridCol>
                <a:gridCol w="439983">
                  <a:extLst>
                    <a:ext uri="{9D8B030D-6E8A-4147-A177-3AD203B41FA5}">
                      <a16:colId xmlns:a16="http://schemas.microsoft.com/office/drawing/2014/main" val="2905614911"/>
                    </a:ext>
                  </a:extLst>
                </a:gridCol>
                <a:gridCol w="439983">
                  <a:extLst>
                    <a:ext uri="{9D8B030D-6E8A-4147-A177-3AD203B41FA5}">
                      <a16:colId xmlns:a16="http://schemas.microsoft.com/office/drawing/2014/main" val="2304252372"/>
                    </a:ext>
                  </a:extLst>
                </a:gridCol>
                <a:gridCol w="509071">
                  <a:extLst>
                    <a:ext uri="{9D8B030D-6E8A-4147-A177-3AD203B41FA5}">
                      <a16:colId xmlns:a16="http://schemas.microsoft.com/office/drawing/2014/main" val="3647733820"/>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50" dirty="0"/>
                        <a:t>At 26 wks</a:t>
                      </a:r>
                    </a:p>
                  </a:txBody>
                  <a:tcPr marL="72000" marR="72000" marT="43200" marB="43200" anchor="ctr"/>
                </a:tc>
                <a:tc>
                  <a:txBody>
                    <a:bodyPr/>
                    <a:lstStyle/>
                    <a:p>
                      <a:endParaRPr lang="en-US" sz="850" dirty="0"/>
                    </a:p>
                  </a:txBody>
                  <a:tcPr marL="72000" marR="72000" marT="43200" marB="43200" anchor="ctr"/>
                </a:tc>
                <a:tc gridSpan="3">
                  <a:txBody>
                    <a:bodyPr/>
                    <a:lstStyle/>
                    <a:p>
                      <a:pPr algn="ctr"/>
                      <a:r>
                        <a:rPr lang="en-US" sz="900" dirty="0"/>
                        <a:t>PIONEEER 11</a:t>
                      </a:r>
                    </a:p>
                  </a:txBody>
                  <a:tcPr marT="27432" marB="27432" anchor="ctr"/>
                </a:tc>
                <a:tc hMerge="1">
                  <a:txBody>
                    <a:bodyPr/>
                    <a:lstStyle/>
                    <a:p>
                      <a:pPr algn="ctr"/>
                      <a:endParaRPr lang="en-US" sz="900" dirty="0"/>
                    </a:p>
                  </a:txBody>
                  <a:tcPr marT="27432" marB="27432" anchor="ctr"/>
                </a:tc>
                <a:tc hMerge="1">
                  <a:txBody>
                    <a:bodyPr/>
                    <a:lstStyle/>
                    <a:p>
                      <a:pPr algn="ctr"/>
                      <a:endParaRPr lang="en-US" sz="900" dirty="0"/>
                    </a:p>
                  </a:txBody>
                  <a:tcPr marT="27432" marB="27432" anchor="ctr"/>
                </a:tc>
                <a:tc gridSpan="3">
                  <a:txBody>
                    <a:bodyPr/>
                    <a:lstStyle/>
                    <a:p>
                      <a:pPr algn="ctr"/>
                      <a:r>
                        <a:rPr lang="en-US" sz="900" dirty="0"/>
                        <a:t>PIONEER 12</a:t>
                      </a:r>
                    </a:p>
                  </a:txBody>
                  <a:tcPr marT="27432" marB="27432" anchor="ctr"/>
                </a:tc>
                <a:tc hMerge="1">
                  <a:txBody>
                    <a:bodyPr/>
                    <a:lstStyle/>
                    <a:p>
                      <a:pPr algn="ctr"/>
                      <a:endParaRPr lang="en-US" sz="900" dirty="0"/>
                    </a:p>
                  </a:txBody>
                  <a:tcPr marT="27432" marB="27432" anchor="ctr"/>
                </a:tc>
                <a:tc hMerge="1">
                  <a:txBody>
                    <a:bodyPr/>
                    <a:lstStyle/>
                    <a:p>
                      <a:pPr algn="ctr"/>
                      <a:endParaRPr lang="en-US" sz="900" dirty="0"/>
                    </a:p>
                  </a:txBody>
                  <a:tcPr marT="27432" marB="27432" anchor="ctr"/>
                </a:tc>
                <a:extLst>
                  <a:ext uri="{0D108BD9-81ED-4DB2-BD59-A6C34878D82A}">
                    <a16:rowId xmlns:a16="http://schemas.microsoft.com/office/drawing/2014/main" val="2158950057"/>
                  </a:ext>
                </a:extLst>
              </a:tr>
              <a:tr h="0">
                <a:tc gridSpan="2">
                  <a:txBody>
                    <a:bodyPr/>
                    <a:lstStyle/>
                    <a:p>
                      <a:r>
                        <a:rPr lang="el-GR" sz="850" b="1" dirty="0"/>
                        <a:t>Δ</a:t>
                      </a:r>
                      <a:r>
                        <a:rPr lang="en-GB" sz="850" b="1" dirty="0"/>
                        <a:t>Body weight (kg)</a:t>
                      </a:r>
                      <a:endParaRPr lang="en-US" sz="850" b="1" dirty="0"/>
                    </a:p>
                  </a:txBody>
                  <a:tcPr marL="72000" marR="72000" marT="43200" marB="43200" anchor="ctr"/>
                </a:tc>
                <a:tc hMerge="1">
                  <a:txBody>
                    <a:bodyPr/>
                    <a:lstStyle/>
                    <a:p>
                      <a:endParaRPr lang="en-US" sz="850" dirty="0"/>
                    </a:p>
                  </a:txBody>
                  <a:tcPr marL="72000" marR="72000" marT="43200" marB="43200" anchor="ctr"/>
                </a:tc>
                <a:tc>
                  <a:txBody>
                    <a:bodyPr/>
                    <a:lstStyle/>
                    <a:p>
                      <a:pPr algn="ctr"/>
                      <a:r>
                        <a:rPr lang="en-US" sz="850" dirty="0"/>
                        <a:t>sema 7mg</a:t>
                      </a:r>
                    </a:p>
                  </a:txBody>
                  <a:tcPr marL="72000" marR="72000" marT="43200" marB="43200" anchor="ctr"/>
                </a:tc>
                <a:tc>
                  <a:txBody>
                    <a:bodyPr/>
                    <a:lstStyle/>
                    <a:p>
                      <a:pPr algn="ctr"/>
                      <a:r>
                        <a:rPr lang="en-US" sz="850" dirty="0"/>
                        <a:t>sema 14mg</a:t>
                      </a:r>
                    </a:p>
                  </a:txBody>
                  <a:tcPr marL="72000" marR="72000" marT="43200" marB="43200" anchor="ctr"/>
                </a:tc>
                <a:tc>
                  <a:txBody>
                    <a:bodyPr/>
                    <a:lstStyle/>
                    <a:p>
                      <a:pPr algn="ctr"/>
                      <a:r>
                        <a:rPr lang="en-US" sz="850" dirty="0"/>
                        <a:t>pbo</a:t>
                      </a:r>
                    </a:p>
                  </a:txBody>
                  <a:tcPr marL="72000" marR="72000" marT="43200" marB="43200" anchor="ctr"/>
                </a:tc>
                <a:tc>
                  <a:txBody>
                    <a:bodyPr/>
                    <a:lstStyle/>
                    <a:p>
                      <a:pPr algn="ctr"/>
                      <a:r>
                        <a:rPr lang="en-US" sz="850" dirty="0"/>
                        <a:t>sema 7mg</a:t>
                      </a:r>
                    </a:p>
                  </a:txBody>
                  <a:tcPr marL="72000" marR="72000" marT="43200" marB="43200" anchor="ctr"/>
                </a:tc>
                <a:tc>
                  <a:txBody>
                    <a:bodyPr/>
                    <a:lstStyle/>
                    <a:p>
                      <a:pPr algn="ctr"/>
                      <a:r>
                        <a:rPr lang="en-US" sz="850" dirty="0"/>
                        <a:t>sema 14mg</a:t>
                      </a:r>
                    </a:p>
                  </a:txBody>
                  <a:tcPr marL="72000" marR="72000" marT="43200" marB="43200" anchor="ctr"/>
                </a:tc>
                <a:tc>
                  <a:txBody>
                    <a:bodyPr/>
                    <a:lstStyle/>
                    <a:p>
                      <a:pPr algn="ctr"/>
                      <a:r>
                        <a:rPr lang="en-US" sz="850" dirty="0"/>
                        <a:t>sita 100mg</a:t>
                      </a:r>
                    </a:p>
                  </a:txBody>
                  <a:tcPr marL="72000" marR="72000" marT="43200" marB="43200" anchor="ctr"/>
                </a:tc>
                <a:extLst>
                  <a:ext uri="{0D108BD9-81ED-4DB2-BD59-A6C34878D82A}">
                    <a16:rowId xmlns:a16="http://schemas.microsoft.com/office/drawing/2014/main" val="10000"/>
                  </a:ext>
                </a:extLst>
              </a:tr>
              <a:tr h="0">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50" dirty="0"/>
                        <a:t>Age (years)</a:t>
                      </a:r>
                    </a:p>
                  </a:txBody>
                  <a:tcPr marL="72000" marR="72000" marT="43200" marB="43200" anchor="ctr">
                    <a:lnB w="12700" cap="flat" cmpd="sng" algn="ctr">
                      <a:noFill/>
                      <a:prstDash val="solid"/>
                      <a:round/>
                      <a:headEnd type="none" w="med" len="med"/>
                      <a:tailEnd type="none" w="med" len="med"/>
                    </a:lnB>
                  </a:tcPr>
                </a:tc>
                <a:tc>
                  <a:txBody>
                    <a:bodyPr/>
                    <a:lstStyle/>
                    <a:p>
                      <a:pPr algn="l"/>
                      <a:r>
                        <a:rPr lang="en-US" sz="850" dirty="0"/>
                        <a:t>&lt;45</a:t>
                      </a:r>
                    </a:p>
                  </a:txBody>
                  <a:tcPr marL="72000" marR="72000" marT="43200" marB="43200" anchor="ctr"/>
                </a:tc>
                <a:tc>
                  <a:txBody>
                    <a:bodyPr/>
                    <a:lstStyle/>
                    <a:p>
                      <a:pPr algn="ctr"/>
                      <a:r>
                        <a:rPr lang="en-US" sz="850" dirty="0"/>
                        <a:t>-2.2*</a:t>
                      </a:r>
                    </a:p>
                  </a:txBody>
                  <a:tcPr marL="72000" marR="72000" marT="43200" marB="43200" anchor="ctr"/>
                </a:tc>
                <a:tc>
                  <a:txBody>
                    <a:bodyPr/>
                    <a:lstStyle/>
                    <a:p>
                      <a:pPr algn="ctr"/>
                      <a:r>
                        <a:rPr lang="en-US" sz="850" dirty="0"/>
                        <a:t>-1.3</a:t>
                      </a:r>
                    </a:p>
                  </a:txBody>
                  <a:tcPr marL="72000" marR="72000" marT="43200" marB="43200" anchor="ctr"/>
                </a:tc>
                <a:tc>
                  <a:txBody>
                    <a:bodyPr/>
                    <a:lstStyle/>
                    <a:p>
                      <a:pPr algn="ctr"/>
                      <a:r>
                        <a:rPr lang="en-US" sz="850" dirty="0"/>
                        <a:t>-0.1</a:t>
                      </a:r>
                    </a:p>
                  </a:txBody>
                  <a:tcPr marL="72000" marR="72000" marT="43200" marB="43200" anchor="ctr"/>
                </a:tc>
                <a:tc>
                  <a:txBody>
                    <a:bodyPr/>
                    <a:lstStyle/>
                    <a:p>
                      <a:pPr algn="ctr"/>
                      <a:r>
                        <a:rPr lang="en-US" sz="850" dirty="0"/>
                        <a:t>-2.3*</a:t>
                      </a:r>
                    </a:p>
                  </a:txBody>
                  <a:tcPr marL="72000" marR="72000" marT="43200" marB="43200" anchor="ctr"/>
                </a:tc>
                <a:tc>
                  <a:txBody>
                    <a:bodyPr/>
                    <a:lstStyle/>
                    <a:p>
                      <a:pPr algn="ctr"/>
                      <a:r>
                        <a:rPr lang="en-US" sz="850" dirty="0"/>
                        <a:t>-3.7*</a:t>
                      </a:r>
                    </a:p>
                  </a:txBody>
                  <a:tcPr marL="72000" marR="72000" marT="43200" marB="43200" anchor="ctr"/>
                </a:tc>
                <a:tc>
                  <a:txBody>
                    <a:bodyPr/>
                    <a:lstStyle/>
                    <a:p>
                      <a:pPr algn="ctr"/>
                      <a:r>
                        <a:rPr lang="en-US" sz="850" dirty="0"/>
                        <a:t>-0.3</a:t>
                      </a:r>
                    </a:p>
                  </a:txBody>
                  <a:tcPr marL="72000" marR="72000" marT="43200" marB="43200" anchor="ctr"/>
                </a:tc>
                <a:extLst>
                  <a:ext uri="{0D108BD9-81ED-4DB2-BD59-A6C34878D82A}">
                    <a16:rowId xmlns:a16="http://schemas.microsoft.com/office/drawing/2014/main" val="10002"/>
                  </a:ext>
                </a:extLst>
              </a:tr>
              <a:tr h="154352">
                <a:tc vMerge="1">
                  <a:txBody>
                    <a:bodyPr/>
                    <a:lstStyle/>
                    <a:p>
                      <a:endParaRPr lang="en-US" sz="850" dirty="0"/>
                    </a:p>
                  </a:txBody>
                  <a:tcPr marL="72000" marR="72000" marT="43200" marB="43200" anchor="ctr">
                    <a:solidFill>
                      <a:schemeClr val="accent3">
                        <a:lumMod val="20000"/>
                        <a:lumOff val="80000"/>
                      </a:schemeClr>
                    </a:solidFill>
                  </a:tcPr>
                </a:tc>
                <a:tc>
                  <a:txBody>
                    <a:bodyPr/>
                    <a:lstStyle/>
                    <a:p>
                      <a:pPr algn="l"/>
                      <a:r>
                        <a:rPr lang="en-US" sz="850" dirty="0"/>
                        <a:t>≥45 to &lt;60</a:t>
                      </a:r>
                    </a:p>
                  </a:txBody>
                  <a:tcPr marL="72000" marR="72000" marT="43200" marB="43200" anchor="ctr">
                    <a:solidFill>
                      <a:schemeClr val="accent3">
                        <a:lumMod val="20000"/>
                        <a:lumOff val="80000"/>
                      </a:schemeClr>
                    </a:solidFill>
                  </a:tcPr>
                </a:tc>
                <a:tc>
                  <a:txBody>
                    <a:bodyPr/>
                    <a:lstStyle/>
                    <a:p>
                      <a:pPr algn="ctr"/>
                      <a:r>
                        <a:rPr lang="en-US" sz="850" dirty="0"/>
                        <a:t>-1.0</a:t>
                      </a:r>
                    </a:p>
                  </a:txBody>
                  <a:tcPr marL="72000" marR="72000" marT="43200" marB="43200" anchor="ctr">
                    <a:solidFill>
                      <a:schemeClr val="accent3">
                        <a:lumMod val="20000"/>
                        <a:lumOff val="80000"/>
                      </a:schemeClr>
                    </a:solidFill>
                  </a:tcPr>
                </a:tc>
                <a:tc>
                  <a:txBody>
                    <a:bodyPr/>
                    <a:lstStyle/>
                    <a:p>
                      <a:pPr algn="ctr"/>
                      <a:r>
                        <a:rPr lang="en-US" sz="850" dirty="0"/>
                        <a:t>-3.1*</a:t>
                      </a:r>
                    </a:p>
                  </a:txBody>
                  <a:tcPr marL="72000" marR="72000" marT="43200" marB="43200" anchor="ctr">
                    <a:solidFill>
                      <a:schemeClr val="accent3">
                        <a:lumMod val="20000"/>
                        <a:lumOff val="80000"/>
                      </a:schemeClr>
                    </a:solidFill>
                  </a:tcPr>
                </a:tc>
                <a:tc>
                  <a:txBody>
                    <a:bodyPr/>
                    <a:lstStyle/>
                    <a:p>
                      <a:pPr algn="ctr"/>
                      <a:r>
                        <a:rPr lang="en-US" sz="850" dirty="0"/>
                        <a:t>-0.6</a:t>
                      </a:r>
                    </a:p>
                  </a:txBody>
                  <a:tcPr marL="72000" marR="72000" marT="43200" marB="43200" anchor="ctr">
                    <a:solidFill>
                      <a:schemeClr val="accent3">
                        <a:lumMod val="20000"/>
                        <a:lumOff val="80000"/>
                      </a:schemeClr>
                    </a:solidFill>
                  </a:tcPr>
                </a:tc>
                <a:tc>
                  <a:txBody>
                    <a:bodyPr/>
                    <a:lstStyle/>
                    <a:p>
                      <a:pPr algn="ctr"/>
                      <a:r>
                        <a:rPr lang="en-US" sz="850" dirty="0"/>
                        <a:t>-2.7*</a:t>
                      </a:r>
                    </a:p>
                  </a:txBody>
                  <a:tcPr marL="72000" marR="72000" marT="43200" marB="43200" anchor="ctr">
                    <a:solidFill>
                      <a:schemeClr val="accent3">
                        <a:lumMod val="20000"/>
                        <a:lumOff val="80000"/>
                      </a:schemeClr>
                    </a:solidFill>
                  </a:tcPr>
                </a:tc>
                <a:tc>
                  <a:txBody>
                    <a:bodyPr/>
                    <a:lstStyle/>
                    <a:p>
                      <a:pPr algn="ctr"/>
                      <a:r>
                        <a:rPr lang="en-US" sz="850" dirty="0"/>
                        <a:t>-3.3*</a:t>
                      </a:r>
                    </a:p>
                  </a:txBody>
                  <a:tcPr marL="72000" marR="72000" marT="43200" marB="43200" anchor="ctr">
                    <a:solidFill>
                      <a:schemeClr val="accent3">
                        <a:lumMod val="20000"/>
                        <a:lumOff val="80000"/>
                      </a:schemeClr>
                    </a:solidFill>
                  </a:tcPr>
                </a:tc>
                <a:tc>
                  <a:txBody>
                    <a:bodyPr/>
                    <a:lstStyle/>
                    <a:p>
                      <a:pPr algn="ctr"/>
                      <a:r>
                        <a:rPr lang="en-US" sz="850" dirty="0"/>
                        <a:t>-0.6</a:t>
                      </a:r>
                    </a:p>
                  </a:txBody>
                  <a:tcPr marL="72000" marR="72000" marT="43200" marB="43200" anchor="ctr">
                    <a:solidFill>
                      <a:schemeClr val="accent3">
                        <a:lumMod val="20000"/>
                        <a:lumOff val="80000"/>
                      </a:schemeClr>
                    </a:solidFill>
                  </a:tcPr>
                </a:tc>
                <a:extLst>
                  <a:ext uri="{0D108BD9-81ED-4DB2-BD59-A6C34878D82A}">
                    <a16:rowId xmlns:a16="http://schemas.microsoft.com/office/drawing/2014/main" val="10003"/>
                  </a:ext>
                </a:extLst>
              </a:tr>
              <a:tr h="154352">
                <a:tc vMerge="1">
                  <a:txBody>
                    <a:bodyPr/>
                    <a:lstStyle/>
                    <a:p>
                      <a:endParaRPr lang="en-US" sz="850" dirty="0"/>
                    </a:p>
                  </a:txBody>
                  <a:tcPr marL="72000" marR="72000" marT="43200" marB="43200" anchor="ctr">
                    <a:lnB w="12700" cap="flat" cmpd="sng" algn="ctr">
                      <a:noFill/>
                      <a:prstDash val="solid"/>
                      <a:round/>
                      <a:headEnd type="none" w="med" len="med"/>
                      <a:tailEnd type="none" w="med" len="med"/>
                    </a:lnB>
                    <a:solidFill>
                      <a:schemeClr val="accent3">
                        <a:lumMod val="20000"/>
                        <a:lumOff val="80000"/>
                      </a:schemeClr>
                    </a:solidFill>
                  </a:tcPr>
                </a:tc>
                <a:tc>
                  <a:txBody>
                    <a:bodyPr/>
                    <a:lstStyle/>
                    <a:p>
                      <a:pPr algn="l"/>
                      <a:r>
                        <a:rPr lang="en-US" sz="850" dirty="0"/>
                        <a:t>≥60</a:t>
                      </a:r>
                    </a:p>
                  </a:txBody>
                  <a:tcPr marL="72000" marR="72000" marT="43200" marB="43200" anchor="ctr">
                    <a:lnB w="12700" cap="flat" cmpd="sng" algn="ctr">
                      <a:noFill/>
                      <a:prstDash val="solid"/>
                      <a:round/>
                      <a:headEnd type="none" w="med" len="med"/>
                      <a:tailEnd type="none" w="med" len="med"/>
                    </a:lnB>
                    <a:solidFill>
                      <a:schemeClr val="accent3">
                        <a:lumMod val="20000"/>
                        <a:lumOff val="80000"/>
                      </a:schemeClr>
                    </a:solidFill>
                  </a:tcPr>
                </a:tc>
                <a:tc>
                  <a:txBody>
                    <a:bodyPr/>
                    <a:lstStyle/>
                    <a:p>
                      <a:pPr algn="ctr"/>
                      <a:r>
                        <a:rPr lang="en-US" sz="850" dirty="0">
                          <a:solidFill>
                            <a:schemeClr val="tx1"/>
                          </a:solidFill>
                        </a:rPr>
                        <a:t>-3.1</a:t>
                      </a:r>
                    </a:p>
                  </a:txBody>
                  <a:tcPr marL="72000" marR="72000" marT="43200" marB="43200" anchor="ctr">
                    <a:lnB w="12700" cap="flat" cmpd="sng" algn="ctr">
                      <a:noFill/>
                      <a:prstDash val="solid"/>
                      <a:round/>
                      <a:headEnd type="none" w="med" len="med"/>
                      <a:tailEnd type="none" w="med" len="med"/>
                    </a:lnB>
                    <a:solidFill>
                      <a:schemeClr val="accent3">
                        <a:lumMod val="20000"/>
                        <a:lumOff val="80000"/>
                      </a:schemeClr>
                    </a:solidFill>
                  </a:tcPr>
                </a:tc>
                <a:tc>
                  <a:txBody>
                    <a:bodyPr/>
                    <a:lstStyle/>
                    <a:p>
                      <a:pPr algn="ctr"/>
                      <a:r>
                        <a:rPr lang="en-US" sz="850" dirty="0">
                          <a:solidFill>
                            <a:schemeClr val="tx1"/>
                          </a:solidFill>
                        </a:rPr>
                        <a:t>-3.3</a:t>
                      </a:r>
                    </a:p>
                  </a:txBody>
                  <a:tcPr marL="72000" marR="72000" marT="43200" marB="43200" anchor="ctr">
                    <a:lnB w="12700" cap="flat" cmpd="sng" algn="ctr">
                      <a:noFill/>
                      <a:prstDash val="solid"/>
                      <a:round/>
                      <a:headEnd type="none" w="med" len="med"/>
                      <a:tailEnd type="none" w="med" len="med"/>
                    </a:lnB>
                    <a:solidFill>
                      <a:schemeClr val="accent3">
                        <a:lumMod val="20000"/>
                        <a:lumOff val="80000"/>
                      </a:schemeClr>
                    </a:solidFill>
                  </a:tcPr>
                </a:tc>
                <a:tc>
                  <a:txBody>
                    <a:bodyPr/>
                    <a:lstStyle/>
                    <a:p>
                      <a:pPr algn="ctr"/>
                      <a:r>
                        <a:rPr lang="en-US" sz="850" dirty="0"/>
                        <a:t>-1.5</a:t>
                      </a:r>
                    </a:p>
                  </a:txBody>
                  <a:tcPr marL="72000" marR="72000" marT="43200" marB="43200" anchor="ctr">
                    <a:lnB w="12700" cap="flat" cmpd="sng" algn="ctr">
                      <a:noFill/>
                      <a:prstDash val="solid"/>
                      <a:round/>
                      <a:headEnd type="none" w="med" len="med"/>
                      <a:tailEnd type="none" w="med" len="med"/>
                    </a:lnB>
                    <a:solidFill>
                      <a:schemeClr val="accent3">
                        <a:lumMod val="20000"/>
                        <a:lumOff val="80000"/>
                      </a:schemeClr>
                    </a:solidFill>
                  </a:tcPr>
                </a:tc>
                <a:tc>
                  <a:txBody>
                    <a:bodyPr/>
                    <a:lstStyle/>
                    <a:p>
                      <a:pPr algn="ctr"/>
                      <a:r>
                        <a:rPr lang="en-US" sz="850" dirty="0"/>
                        <a:t>-2.5*</a:t>
                      </a:r>
                    </a:p>
                  </a:txBody>
                  <a:tcPr marL="72000" marR="72000" marT="43200" marB="43200" anchor="ctr">
                    <a:lnB w="12700" cap="flat" cmpd="sng" algn="ctr">
                      <a:noFill/>
                      <a:prstDash val="solid"/>
                      <a:round/>
                      <a:headEnd type="none" w="med" len="med"/>
                      <a:tailEnd type="none" w="med" len="med"/>
                    </a:lnB>
                    <a:solidFill>
                      <a:schemeClr val="accent3">
                        <a:lumMod val="20000"/>
                        <a:lumOff val="80000"/>
                      </a:schemeClr>
                    </a:solidFill>
                  </a:tcPr>
                </a:tc>
                <a:tc>
                  <a:txBody>
                    <a:bodyPr/>
                    <a:lstStyle/>
                    <a:p>
                      <a:pPr algn="ctr"/>
                      <a:r>
                        <a:rPr lang="en-US" sz="850" dirty="0"/>
                        <a:t>-3.2*</a:t>
                      </a:r>
                    </a:p>
                  </a:txBody>
                  <a:tcPr marL="72000" marR="72000" marT="43200" marB="43200" anchor="ctr">
                    <a:lnB w="12700" cap="flat" cmpd="sng" algn="ctr">
                      <a:noFill/>
                      <a:prstDash val="solid"/>
                      <a:round/>
                      <a:headEnd type="none" w="med" len="med"/>
                      <a:tailEnd type="none" w="med" len="med"/>
                    </a:lnB>
                    <a:solidFill>
                      <a:schemeClr val="accent3">
                        <a:lumMod val="20000"/>
                        <a:lumOff val="80000"/>
                      </a:schemeClr>
                    </a:solidFill>
                  </a:tcPr>
                </a:tc>
                <a:tc>
                  <a:txBody>
                    <a:bodyPr/>
                    <a:lstStyle/>
                    <a:p>
                      <a:pPr algn="ctr"/>
                      <a:r>
                        <a:rPr lang="en-US" sz="850" dirty="0"/>
                        <a:t>-0.1</a:t>
                      </a:r>
                    </a:p>
                  </a:txBody>
                  <a:tcPr marL="72000" marR="72000" marT="43200" marB="43200" anchor="ctr">
                    <a:lnB w="12700" cap="flat" cmpd="sng" algn="ctr">
                      <a:no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835911894"/>
                  </a:ext>
                </a:extLst>
              </a:tr>
              <a:tr h="154352">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50" dirty="0"/>
                        <a:t>BL A1c (%)</a:t>
                      </a:r>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a:r>
                        <a:rPr lang="en-US" sz="850" dirty="0"/>
                        <a:t>≤7.5</a:t>
                      </a:r>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850" dirty="0"/>
                        <a:t>-1.5*</a:t>
                      </a:r>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850" dirty="0"/>
                        <a:t>-3.1*</a:t>
                      </a:r>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850" dirty="0"/>
                        <a:t>+0.3</a:t>
                      </a:r>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850" dirty="0"/>
                        <a:t>-3.1*</a:t>
                      </a:r>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850" dirty="0"/>
                        <a:t>-4.1*</a:t>
                      </a:r>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850" dirty="0"/>
                        <a:t>-0.4</a:t>
                      </a:r>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510095778"/>
                  </a:ext>
                </a:extLst>
              </a:tr>
              <a:tr h="154352">
                <a:tc vMerge="1">
                  <a:txBody>
                    <a:bodyPr/>
                    <a:lstStyle/>
                    <a:p>
                      <a:endParaRPr lang="en-US" sz="850" dirty="0"/>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a:r>
                        <a:rPr lang="en-US" sz="850" dirty="0"/>
                        <a:t>&gt;7.5 to ≤8.5</a:t>
                      </a:r>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850" dirty="0"/>
                        <a:t>-2.8*</a:t>
                      </a:r>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850" dirty="0"/>
                        <a:t>-2.5*</a:t>
                      </a:r>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850" dirty="0"/>
                        <a:t>-1.1</a:t>
                      </a:r>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850" dirty="0"/>
                        <a:t>-2.2*</a:t>
                      </a:r>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850" dirty="0"/>
                        <a:t>-3.4*</a:t>
                      </a:r>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850" dirty="0"/>
                        <a:t>-0.5</a:t>
                      </a:r>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762120531"/>
                  </a:ext>
                </a:extLst>
              </a:tr>
              <a:tr h="154352">
                <a:tc vMerge="1">
                  <a:txBody>
                    <a:bodyPr/>
                    <a:lstStyle/>
                    <a:p>
                      <a:endParaRPr lang="en-US" sz="850" dirty="0"/>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850" dirty="0"/>
                        <a:t>&gt;8.5</a:t>
                      </a:r>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850" dirty="0"/>
                        <a:t>-0.9</a:t>
                      </a:r>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850" dirty="0"/>
                        <a:t>-2.2</a:t>
                      </a:r>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850" dirty="0"/>
                        <a:t>-1.1</a:t>
                      </a:r>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850" dirty="0"/>
                        <a:t>-2.5*</a:t>
                      </a:r>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850" dirty="0"/>
                        <a:t>-2.6*</a:t>
                      </a:r>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850" dirty="0"/>
                        <a:t>-0.2</a:t>
                      </a:r>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854051217"/>
                  </a:ext>
                </a:extLst>
              </a:tr>
              <a:tr h="154352">
                <a:tc rowSpan="3">
                  <a:txBody>
                    <a:bodyPr/>
                    <a:lstStyle/>
                    <a:p>
                      <a:r>
                        <a:rPr lang="en-US" sz="850" dirty="0"/>
                        <a:t>BMI (kg/m</a:t>
                      </a:r>
                      <a:r>
                        <a:rPr lang="en-US" sz="850" baseline="30000" dirty="0"/>
                        <a:t>2</a:t>
                      </a:r>
                      <a:r>
                        <a:rPr lang="en-US" sz="850" dirty="0"/>
                        <a:t>)</a:t>
                      </a:r>
                    </a:p>
                  </a:txBody>
                  <a:tcPr marL="72000" marR="72000" marT="43200" marB="43200"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r>
                        <a:rPr lang="en-US" sz="850" dirty="0"/>
                        <a:t>&lt;24</a:t>
                      </a:r>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850" dirty="0"/>
                        <a:t>-1.4</a:t>
                      </a:r>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850" dirty="0"/>
                        <a:t>-2.3*</a:t>
                      </a:r>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850" dirty="0"/>
                        <a:t>-0.1</a:t>
                      </a:r>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850" dirty="0"/>
                        <a:t>-2.1*</a:t>
                      </a:r>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850" dirty="0"/>
                        <a:t>-2.7*</a:t>
                      </a:r>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850" dirty="0"/>
                        <a:t>+0.3</a:t>
                      </a:r>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199245098"/>
                  </a:ext>
                </a:extLst>
              </a:tr>
              <a:tr h="154352">
                <a:tc vMerge="1">
                  <a:txBody>
                    <a:bodyPr/>
                    <a:lstStyle/>
                    <a:p>
                      <a:endParaRPr lang="en-US" sz="850" dirty="0"/>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850" dirty="0"/>
                        <a:t>≥24 to &lt;28</a:t>
                      </a:r>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3">
                        <a:lumMod val="20000"/>
                        <a:lumOff val="80000"/>
                      </a:schemeClr>
                    </a:solidFill>
                  </a:tcPr>
                </a:tc>
                <a:tc>
                  <a:txBody>
                    <a:bodyPr/>
                    <a:lstStyle/>
                    <a:p>
                      <a:pPr algn="ctr"/>
                      <a:r>
                        <a:rPr lang="en-US" sz="850" dirty="0"/>
                        <a:t>-1.2</a:t>
                      </a:r>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3">
                        <a:lumMod val="20000"/>
                        <a:lumOff val="80000"/>
                      </a:schemeClr>
                    </a:solidFill>
                  </a:tcPr>
                </a:tc>
                <a:tc>
                  <a:txBody>
                    <a:bodyPr/>
                    <a:lstStyle/>
                    <a:p>
                      <a:pPr algn="ctr"/>
                      <a:r>
                        <a:rPr lang="en-US" sz="850" dirty="0"/>
                        <a:t>-2.4*</a:t>
                      </a:r>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3">
                        <a:lumMod val="20000"/>
                        <a:lumOff val="80000"/>
                      </a:schemeClr>
                    </a:solidFill>
                  </a:tcPr>
                </a:tc>
                <a:tc>
                  <a:txBody>
                    <a:bodyPr/>
                    <a:lstStyle/>
                    <a:p>
                      <a:pPr algn="ctr"/>
                      <a:r>
                        <a:rPr lang="en-US" sz="850" dirty="0"/>
                        <a:t>-0.7</a:t>
                      </a:r>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3">
                        <a:lumMod val="20000"/>
                        <a:lumOff val="80000"/>
                      </a:schemeClr>
                    </a:solidFill>
                  </a:tcPr>
                </a:tc>
                <a:tc>
                  <a:txBody>
                    <a:bodyPr/>
                    <a:lstStyle/>
                    <a:p>
                      <a:pPr algn="ctr"/>
                      <a:r>
                        <a:rPr lang="en-US" sz="850" dirty="0"/>
                        <a:t>-2.7*</a:t>
                      </a:r>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3">
                        <a:lumMod val="20000"/>
                        <a:lumOff val="80000"/>
                      </a:schemeClr>
                    </a:solidFill>
                  </a:tcPr>
                </a:tc>
                <a:tc>
                  <a:txBody>
                    <a:bodyPr/>
                    <a:lstStyle/>
                    <a:p>
                      <a:pPr algn="ctr"/>
                      <a:r>
                        <a:rPr lang="en-US" sz="850" dirty="0"/>
                        <a:t>-3.5*</a:t>
                      </a:r>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3">
                        <a:lumMod val="20000"/>
                        <a:lumOff val="80000"/>
                      </a:schemeClr>
                    </a:solidFill>
                  </a:tcPr>
                </a:tc>
                <a:tc>
                  <a:txBody>
                    <a:bodyPr/>
                    <a:lstStyle/>
                    <a:p>
                      <a:pPr algn="ctr"/>
                      <a:r>
                        <a:rPr lang="en-US" sz="850" dirty="0"/>
                        <a:t>-0.4</a:t>
                      </a:r>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688478766"/>
                  </a:ext>
                </a:extLst>
              </a:tr>
              <a:tr h="154352">
                <a:tc vMerge="1">
                  <a:txBody>
                    <a:bodyPr/>
                    <a:lstStyle/>
                    <a:p>
                      <a:endParaRPr lang="en-US" sz="850" dirty="0"/>
                    </a:p>
                  </a:txBody>
                  <a:tcPr marL="72000" marR="72000" marT="43200" marB="432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850" dirty="0"/>
                        <a:t>≥28</a:t>
                      </a:r>
                    </a:p>
                  </a:txBody>
                  <a:tcPr marL="72000" marR="72000" marT="43200" marB="43200"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850" dirty="0"/>
                        <a:t>-3.2*</a:t>
                      </a:r>
                    </a:p>
                  </a:txBody>
                  <a:tcPr marL="72000" marR="72000" marT="43200" marB="43200"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850" dirty="0"/>
                        <a:t>-3.1*</a:t>
                      </a:r>
                    </a:p>
                  </a:txBody>
                  <a:tcPr marL="72000" marR="72000" marT="43200" marB="43200"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850" dirty="0"/>
                        <a:t>-1.4</a:t>
                      </a:r>
                    </a:p>
                  </a:txBody>
                  <a:tcPr marL="72000" marR="72000" marT="43200" marB="43200"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850" dirty="0"/>
                        <a:t>-2.6*</a:t>
                      </a:r>
                    </a:p>
                  </a:txBody>
                  <a:tcPr marL="72000" marR="72000" marT="43200" marB="43200"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850" dirty="0"/>
                        <a:t>-3.6*</a:t>
                      </a:r>
                    </a:p>
                  </a:txBody>
                  <a:tcPr marL="72000" marR="72000" marT="43200" marB="43200"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850" dirty="0"/>
                        <a:t>-0.9</a:t>
                      </a:r>
                    </a:p>
                  </a:txBody>
                  <a:tcPr marL="72000" marR="72000" marT="43200" marB="43200"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036367019"/>
                  </a:ext>
                </a:extLst>
              </a:tr>
              <a:tr h="154352">
                <a:tc gridSpan="5">
                  <a:txBody>
                    <a:bodyPr/>
                    <a:lstStyle/>
                    <a:p>
                      <a:r>
                        <a:rPr lang="en-US" sz="800" dirty="0"/>
                        <a:t>*P&lt;0.05 vs. comparator</a:t>
                      </a:r>
                    </a:p>
                  </a:txBody>
                  <a:tcPr marL="72000" marR="72000" marT="10800" marB="10800"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dirty="0"/>
                    </a:p>
                  </a:txBody>
                  <a:tcPr marL="72000" marR="72000" marT="10800" marB="10800"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800" dirty="0"/>
                    </a:p>
                  </a:txBody>
                  <a:tcPr marL="72000" marR="72000" marT="10800" marB="10800"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sz="800" dirty="0"/>
                    </a:p>
                  </a:txBody>
                  <a:tcPr marL="72000" marR="72000" marT="10800" marB="10800"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sz="800" dirty="0"/>
                    </a:p>
                  </a:txBody>
                  <a:tcPr marL="72000" marR="72000" marT="10800" marB="10800"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983658322"/>
                  </a:ext>
                </a:extLst>
              </a:tr>
            </a:tbl>
          </a:graphicData>
        </a:graphic>
      </p:graphicFrame>
    </p:spTree>
    <p:extLst>
      <p:ext uri="{BB962C8B-B14F-4D97-AF65-F5344CB8AC3E}">
        <p14:creationId xmlns:p14="http://schemas.microsoft.com/office/powerpoint/2010/main" val="29502718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72D6AD16-175D-489F-BE05-D09863BF96F2}"/>
              </a:ext>
            </a:extLst>
          </p:cNvPr>
          <p:cNvGraphicFramePr>
            <a:graphicFrameLocks noGrp="1"/>
          </p:cNvGraphicFramePr>
          <p:nvPr>
            <p:extLst>
              <p:ext uri="{D42A27DB-BD31-4B8C-83A1-F6EECF244321}">
                <p14:modId xmlns:p14="http://schemas.microsoft.com/office/powerpoint/2010/main" val="3715388222"/>
              </p:ext>
            </p:extLst>
          </p:nvPr>
        </p:nvGraphicFramePr>
        <p:xfrm>
          <a:off x="2663687" y="914400"/>
          <a:ext cx="9147313" cy="3599180"/>
        </p:xfrm>
        <a:graphic>
          <a:graphicData uri="http://schemas.openxmlformats.org/drawingml/2006/table">
            <a:tbl>
              <a:tblPr firstRow="1" bandRow="1">
                <a:tableStyleId>{5C22544A-7EE6-4342-B048-85BDC9FD1C3A}</a:tableStyleId>
              </a:tblPr>
              <a:tblGrid>
                <a:gridCol w="9147313">
                  <a:extLst>
                    <a:ext uri="{9D8B030D-6E8A-4147-A177-3AD203B41FA5}">
                      <a16:colId xmlns:a16="http://schemas.microsoft.com/office/drawing/2014/main" val="20000"/>
                    </a:ext>
                  </a:extLst>
                </a:gridCol>
              </a:tblGrid>
              <a:tr h="0">
                <a:tc>
                  <a:txBody>
                    <a:bodyPr/>
                    <a:lstStyle/>
                    <a:p>
                      <a:r>
                        <a:rPr lang="en-GB" sz="900" b="0" i="1" dirty="0">
                          <a:solidFill>
                            <a:schemeClr val="tx1"/>
                          </a:solidFill>
                        </a:rPr>
                        <a:t>Orforglipron improves markers of beta-cell function and insulin sensitivity in T2D. J.Rosenstock.</a:t>
                      </a:r>
                    </a:p>
                    <a:p>
                      <a:endParaRPr lang="en-US" sz="400" b="0" i="1" dirty="0">
                        <a:solidFill>
                          <a:schemeClr val="tx1"/>
                        </a:solidFill>
                      </a:endParaRPr>
                    </a:p>
                    <a:p>
                      <a:pPr>
                        <a:spcBef>
                          <a:spcPts val="200"/>
                        </a:spcBef>
                        <a:spcAft>
                          <a:spcPts val="200"/>
                        </a:spcAft>
                        <a:tabLst>
                          <a:tab pos="164465" algn="l"/>
                        </a:tabLst>
                      </a:pPr>
                      <a:r>
                        <a:rPr lang="en-US" sz="1000" b="1" dirty="0">
                          <a:solidFill>
                            <a:schemeClr val="tx1"/>
                          </a:solidFill>
                        </a:rPr>
                        <a:t>Background</a:t>
                      </a:r>
                      <a:r>
                        <a:rPr lang="en-US" sz="1000" b="0" dirty="0">
                          <a:solidFill>
                            <a:schemeClr val="tx1"/>
                          </a:solidFill>
                        </a:rPr>
                        <a:t>: Orforglipron is a Phase III oral QD GLP-1 agonist with an estimated 20-40% oral bioavailability, half life of 29-49 hours, and </a:t>
                      </a:r>
                      <a:r>
                        <a:rPr lang="en-GB" sz="1000" b="0" dirty="0">
                          <a:solidFill>
                            <a:schemeClr val="tx1"/>
                          </a:solidFill>
                        </a:rPr>
                        <a:t>taken with or without food, </a:t>
                      </a:r>
                      <a:r>
                        <a:rPr lang="en-US" sz="1000" b="0" dirty="0">
                          <a:solidFill>
                            <a:schemeClr val="tx1"/>
                          </a:solidFill>
                        </a:rPr>
                        <a:t>in development at Lilly for T2D and obesity. Data from a Phase II trial </a:t>
                      </a:r>
                      <a:r>
                        <a:rPr lang="en-GB" sz="1000" b="0" dirty="0">
                          <a:solidFill>
                            <a:schemeClr val="tx1"/>
                          </a:solidFill>
                        </a:rPr>
                        <a:t>evaluating efficacy and safety of orforglipron QD vs. QW dulaglutide (Trulicity, Lilly) or placebo in T2D patients </a:t>
                      </a:r>
                      <a:r>
                        <a:rPr lang="en-US" sz="1000" b="0" dirty="0">
                          <a:solidFill>
                            <a:schemeClr val="tx1"/>
                          </a:solidFill>
                        </a:rPr>
                        <a:t>with or without obesity </a:t>
                      </a:r>
                      <a:r>
                        <a:rPr lang="en-GB" sz="1000" b="0" dirty="0">
                          <a:solidFill>
                            <a:schemeClr val="tx1"/>
                          </a:solidFill>
                        </a:rPr>
                        <a:t>who failed to achieve adequate glycemic control on diet and exercise alone or on a stable dose of metformin were presented at </a:t>
                      </a:r>
                      <a:r>
                        <a:rPr lang="en-GB" sz="1000" b="0" dirty="0">
                          <a:solidFill>
                            <a:schemeClr val="tx1"/>
                          </a:solidFill>
                          <a:hlinkClick r:id="rId2"/>
                        </a:rPr>
                        <a:t>ADA 2023</a:t>
                      </a:r>
                      <a:r>
                        <a:rPr lang="en-GB" sz="1000" b="0" dirty="0">
                          <a:solidFill>
                            <a:schemeClr val="tx1"/>
                          </a:solidFill>
                        </a:rPr>
                        <a:t> and simultaneously published in </a:t>
                      </a:r>
                      <a:r>
                        <a:rPr lang="en-GB" sz="1000" b="0" i="1" dirty="0">
                          <a:solidFill>
                            <a:schemeClr val="tx1"/>
                          </a:solidFill>
                          <a:hlinkClick r:id="rId3"/>
                        </a:rPr>
                        <a:t>The Lancet</a:t>
                      </a:r>
                      <a:r>
                        <a:rPr lang="en-GB" sz="1000" b="0" dirty="0">
                          <a:solidFill>
                            <a:schemeClr val="tx1"/>
                          </a:solidFill>
                        </a:rPr>
                        <a:t>. At 26 weeks, A1c reduction with orforglipron ranged from -1.2 to -2.1% vs. -0.4% with placebo. The </a:t>
                      </a:r>
                      <a:r>
                        <a:rPr lang="en-US" sz="1000" b="0" dirty="0">
                          <a:solidFill>
                            <a:schemeClr val="tx1"/>
                          </a:solidFill>
                        </a:rPr>
                        <a:t>mechanisms by which orforglipron improved glycemic control were investigated by analyzing exploratory biomarkers.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88286691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mn-lt"/>
                        </a:rPr>
                        <a:t>Patients &amp; Treatment</a:t>
                      </a:r>
                      <a:r>
                        <a:rPr lang="en-US" sz="1000" dirty="0">
                          <a:latin typeface="+mn-lt"/>
                        </a:rPr>
                        <a:t>: </a:t>
                      </a:r>
                      <a:r>
                        <a:rPr lang="x-none" sz="1000" dirty="0">
                          <a:effectLst/>
                          <a:latin typeface="+mn-lt"/>
                          <a:ea typeface="+mn-ea"/>
                          <a:cs typeface="+mn-ea"/>
                        </a:rPr>
                        <a:t>3</a:t>
                      </a:r>
                      <a:r>
                        <a:rPr lang="en-GB" sz="1000" dirty="0">
                          <a:effectLst/>
                          <a:latin typeface="+mn-lt"/>
                          <a:ea typeface="+mn-ea"/>
                          <a:cs typeface="+mn-ea"/>
                        </a:rPr>
                        <a:t>83</a:t>
                      </a:r>
                      <a:r>
                        <a:rPr lang="x-none" sz="1000" dirty="0">
                          <a:effectLst/>
                          <a:latin typeface="+mn-lt"/>
                          <a:ea typeface="+mn-ea"/>
                          <a:cs typeface="+mn-ea"/>
                        </a:rPr>
                        <a:t> T2D patients </a:t>
                      </a:r>
                      <a:r>
                        <a:rPr lang="en-GB" sz="1000" dirty="0">
                          <a:effectLst/>
                          <a:latin typeface="+mn-lt"/>
                          <a:ea typeface="+mn-ea"/>
                          <a:cs typeface="+mn-ea"/>
                        </a:rPr>
                        <a:t>(mean baseline age 59 years; A1c 8.1%; FSG 167mg/dL; T2D duration 8.2 years; weight 100kg; BMI 35.2kg/m</a:t>
                      </a:r>
                      <a:r>
                        <a:rPr lang="en-GB" sz="1000" baseline="30000" dirty="0">
                          <a:effectLst/>
                          <a:latin typeface="+mn-lt"/>
                          <a:ea typeface="+mn-ea"/>
                          <a:cs typeface="+mn-ea"/>
                        </a:rPr>
                        <a:t>2</a:t>
                      </a:r>
                      <a:r>
                        <a:rPr lang="en-GB" sz="1000" dirty="0">
                          <a:effectLst/>
                          <a:latin typeface="+mn-lt"/>
                          <a:ea typeface="+mn-ea"/>
                          <a:cs typeface="+mn-ea"/>
                        </a:rPr>
                        <a:t>; 41% female; 91% White; 6% Black or African American; 91% on metformin)</a:t>
                      </a:r>
                      <a:r>
                        <a:rPr lang="x-none" sz="1000" dirty="0">
                          <a:effectLst/>
                          <a:latin typeface="+mn-lt"/>
                          <a:ea typeface="+mn-ea"/>
                          <a:cs typeface="+mn-ea"/>
                        </a:rPr>
                        <a:t> </a:t>
                      </a:r>
                      <a:r>
                        <a:rPr lang="en-GB" sz="1000" dirty="0">
                          <a:effectLst/>
                          <a:latin typeface="+mn-lt"/>
                          <a:ea typeface="+mn-ea"/>
                          <a:cs typeface="+mn-ea"/>
                        </a:rPr>
                        <a:t>received </a:t>
                      </a:r>
                      <a:r>
                        <a:rPr kumimoji="0" lang="en-GB" sz="1000" b="0" u="none" strike="noStrike" cap="none" normalizeH="0" baseline="0" dirty="0">
                          <a:ln>
                            <a:noFill/>
                          </a:ln>
                          <a:effectLst/>
                          <a:latin typeface="+mn-lt"/>
                          <a:ea typeface="+mn-ea"/>
                          <a:cs typeface="+mn-ea"/>
                        </a:rPr>
                        <a:t>o</a:t>
                      </a:r>
                      <a:r>
                        <a:rPr kumimoji="0" lang="en-GB" sz="1000" b="0" u="none" strike="noStrike" cap="none" normalizeH="0" baseline="0" dirty="0">
                          <a:ln>
                            <a:noFill/>
                          </a:ln>
                          <a:effectLst/>
                        </a:rPr>
                        <a:t>rforglipron</a:t>
                      </a:r>
                      <a:r>
                        <a:rPr lang="x-none" sz="1000" dirty="0">
                          <a:effectLst/>
                          <a:latin typeface="+mn-lt"/>
                          <a:ea typeface="+mn-ea"/>
                          <a:cs typeface="+mn-ea"/>
                        </a:rPr>
                        <a:t> (oral </a:t>
                      </a:r>
                      <a:r>
                        <a:rPr lang="en-GB" sz="1000" dirty="0">
                          <a:effectLst/>
                          <a:latin typeface="+mn-lt"/>
                          <a:ea typeface="+mn-ea"/>
                          <a:cs typeface="+mn-ea"/>
                        </a:rPr>
                        <a:t>3, 12, 24, 36, or 4mg</a:t>
                      </a:r>
                      <a:r>
                        <a:rPr lang="x-none" sz="1000" dirty="0">
                          <a:solidFill>
                            <a:srgbClr val="FF0000"/>
                          </a:solidFill>
                          <a:effectLst/>
                          <a:latin typeface="+mn-lt"/>
                          <a:ea typeface="+mn-ea"/>
                          <a:cs typeface="+mn-ea"/>
                        </a:rPr>
                        <a:t> </a:t>
                      </a:r>
                      <a:r>
                        <a:rPr lang="x-none" sz="1000" dirty="0">
                          <a:effectLst/>
                          <a:latin typeface="+mn-lt"/>
                          <a:ea typeface="+mn-ea"/>
                          <a:cs typeface="+mn-ea"/>
                        </a:rPr>
                        <a:t>QD</a:t>
                      </a:r>
                      <a:r>
                        <a:rPr lang="en-GB" sz="1000" dirty="0">
                          <a:effectLst/>
                          <a:latin typeface="+mn-lt"/>
                          <a:ea typeface="+mn-ea"/>
                          <a:cs typeface="+mn-ea"/>
                        </a:rPr>
                        <a:t>)</a:t>
                      </a:r>
                      <a:r>
                        <a:rPr lang="x-none" sz="1000" dirty="0">
                          <a:effectLst/>
                          <a:latin typeface="+mn-lt"/>
                          <a:ea typeface="+mn-ea"/>
                          <a:cs typeface="+mn-ea"/>
                        </a:rPr>
                        <a:t> vs. dulaglutide (SC</a:t>
                      </a:r>
                      <a:r>
                        <a:rPr lang="en-GB" sz="1000" dirty="0">
                          <a:effectLst/>
                          <a:latin typeface="+mn-lt"/>
                          <a:ea typeface="+mn-ea"/>
                          <a:cs typeface="+mn-ea"/>
                        </a:rPr>
                        <a:t> 1.5mg</a:t>
                      </a:r>
                      <a:r>
                        <a:rPr lang="x-none" sz="1000" dirty="0">
                          <a:effectLst/>
                          <a:latin typeface="+mn-lt"/>
                          <a:ea typeface="+mn-ea"/>
                          <a:cs typeface="+mn-ea"/>
                        </a:rPr>
                        <a:t> QW) vs. placebo</a:t>
                      </a:r>
                      <a:r>
                        <a:rPr lang="en-GB" sz="1000" dirty="0">
                          <a:effectLst/>
                          <a:latin typeface="+mn-lt"/>
                          <a:ea typeface="+mn-ea"/>
                          <a:cs typeface="+mn-ea"/>
                        </a:rPr>
                        <a:t> for 26 weeks. </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Results</a:t>
                      </a:r>
                      <a:r>
                        <a:rPr lang="en-US" sz="1000" dirty="0"/>
                        <a:t>:</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1294680">
                <a:tc>
                  <a:txBody>
                    <a:bodyPr/>
                    <a:lstStyle/>
                    <a:p>
                      <a:pPr marL="171450" indent="-171450">
                        <a:spcAft>
                          <a:spcPts val="300"/>
                        </a:spcAft>
                        <a:buFont typeface="Arial" panose="020B0604020202020204" pitchFamily="34" charset="0"/>
                        <a:buChar char="•"/>
                      </a:pPr>
                      <a:r>
                        <a:rPr lang="en-US" sz="1000" dirty="0">
                          <a:solidFill>
                            <a:schemeClr val="tx1"/>
                          </a:solidFill>
                        </a:rPr>
                        <a:t>As previously presented, orforglipron (45mg) reduced A1c up to -2.1%, body weight by 10.1kg, and 84% of patients achieved an </a:t>
                      </a:r>
                      <a:r>
                        <a:rPr lang="en-GB" sz="1000" dirty="0">
                          <a:solidFill>
                            <a:schemeClr val="tx1"/>
                          </a:solidFill>
                        </a:rPr>
                        <a:t>A1c target ≤6.5%.</a:t>
                      </a:r>
                    </a:p>
                    <a:p>
                      <a:pPr marL="171450" indent="-171450">
                        <a:spcAft>
                          <a:spcPts val="300"/>
                        </a:spcAft>
                        <a:buFont typeface="Arial" panose="020B0604020202020204" pitchFamily="34" charset="0"/>
                        <a:buChar char="•"/>
                      </a:pPr>
                      <a:r>
                        <a:rPr lang="en-US" sz="1000" dirty="0">
                          <a:solidFill>
                            <a:schemeClr val="tx1"/>
                          </a:solidFill>
                        </a:rPr>
                        <a:t>Approximately 50% of patients achieved </a:t>
                      </a:r>
                      <a:r>
                        <a:rPr lang="en-GB" sz="1000" dirty="0">
                          <a:solidFill>
                            <a:schemeClr val="tx1"/>
                          </a:solidFill>
                        </a:rPr>
                        <a:t>≥10% weight loss.</a:t>
                      </a:r>
                    </a:p>
                    <a:p>
                      <a:pPr marL="171450" indent="-171450">
                        <a:spcAft>
                          <a:spcPts val="300"/>
                        </a:spcAft>
                        <a:buFont typeface="Arial" panose="020B0604020202020204" pitchFamily="34" charset="0"/>
                        <a:buChar char="•"/>
                      </a:pPr>
                      <a:r>
                        <a:rPr lang="en-US" sz="1000" dirty="0">
                          <a:solidFill>
                            <a:schemeClr val="tx1"/>
                          </a:solidFill>
                        </a:rPr>
                        <a:t>Fasting glucose-adjusted glucagon significantly decreased with orforglipron (≥12mg) vs. placebo or dulaglutide.</a:t>
                      </a:r>
                    </a:p>
                    <a:p>
                      <a:pPr marL="171450" indent="-171450">
                        <a:buFont typeface="Arial" panose="020B0604020202020204" pitchFamily="34" charset="0"/>
                        <a:buChar char="•"/>
                      </a:pPr>
                      <a:endParaRPr lang="en-US" sz="1000" dirty="0">
                        <a:solidFill>
                          <a:schemeClr val="tx1"/>
                        </a:solidFill>
                      </a:endParaRPr>
                    </a:p>
                    <a:p>
                      <a:pPr marL="171450" indent="-171450">
                        <a:buFont typeface="Arial" panose="020B0604020202020204" pitchFamily="34" charset="0"/>
                        <a:buChar char="•"/>
                      </a:pPr>
                      <a:endParaRPr lang="en-US" sz="1000" dirty="0">
                        <a:solidFill>
                          <a:srgbClr val="FF0000"/>
                        </a:solidFill>
                      </a:endParaRPr>
                    </a:p>
                    <a:p>
                      <a:pPr marL="171450" indent="-171450">
                        <a:buFont typeface="Arial" panose="020B0604020202020204" pitchFamily="34" charset="0"/>
                        <a:buChar char="•"/>
                      </a:pPr>
                      <a:endParaRPr lang="en-US" sz="1000" dirty="0">
                        <a:solidFill>
                          <a:srgbClr val="FF0000"/>
                        </a:solidFill>
                      </a:endParaRPr>
                    </a:p>
                    <a:p>
                      <a:pPr marL="171450" indent="-171450">
                        <a:buFont typeface="Arial" panose="020B0604020202020204" pitchFamily="34" charset="0"/>
                        <a:buChar char="•"/>
                      </a:pPr>
                      <a:endParaRPr lang="en-US" sz="1000" dirty="0">
                        <a:solidFill>
                          <a:srgbClr val="FF0000"/>
                        </a:solidFill>
                      </a:endParaRPr>
                    </a:p>
                    <a:p>
                      <a:pPr marL="171450" indent="-171450">
                        <a:buFont typeface="Arial" panose="020B0604020202020204" pitchFamily="34" charset="0"/>
                        <a:buChar char="•"/>
                      </a:pPr>
                      <a:endParaRPr lang="en-US" sz="1000" dirty="0">
                        <a:solidFill>
                          <a:srgbClr val="FF0000"/>
                        </a:solidFill>
                      </a:endParaRPr>
                    </a:p>
                    <a:p>
                      <a:pPr marL="171450" indent="-171450">
                        <a:buFont typeface="Arial" panose="020B0604020202020204" pitchFamily="34" charset="0"/>
                        <a:buChar char="•"/>
                      </a:pPr>
                      <a:endParaRPr lang="en-US" sz="1000" dirty="0">
                        <a:solidFill>
                          <a:srgbClr val="FF0000"/>
                        </a:solidFill>
                      </a:endParaRPr>
                    </a:p>
                    <a:p>
                      <a:pPr marL="171450" indent="-171450">
                        <a:buFont typeface="Arial" panose="020B0604020202020204" pitchFamily="34" charset="0"/>
                        <a:buChar char="•"/>
                      </a:pPr>
                      <a:endParaRPr lang="en-US" sz="1000" dirty="0">
                        <a:solidFill>
                          <a:srgbClr val="FF0000"/>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92350044"/>
                  </a:ext>
                </a:extLst>
              </a:tr>
            </a:tbl>
          </a:graphicData>
        </a:graphic>
      </p:graphicFrame>
      <p:sp>
        <p:nvSpPr>
          <p:cNvPr id="3" name="Title 2"/>
          <p:cNvSpPr>
            <a:spLocks noGrp="1"/>
          </p:cNvSpPr>
          <p:nvPr>
            <p:ph type="ctrTitle"/>
          </p:nvPr>
        </p:nvSpPr>
        <p:spPr/>
        <p:txBody>
          <a:bodyPr/>
          <a:lstStyle/>
          <a:p>
            <a:r>
              <a:rPr lang="en-US" dirty="0"/>
              <a:t>Oral GLP-1: Orforglipron </a:t>
            </a:r>
            <a:r>
              <a:rPr lang="en-US" i="1" dirty="0"/>
              <a:t>post-hoc, </a:t>
            </a:r>
            <a:r>
              <a:rPr lang="el-GR" sz="1800" dirty="0"/>
              <a:t>β</a:t>
            </a:r>
            <a:r>
              <a:rPr lang="en-GB" sz="1800" dirty="0"/>
              <a:t>-cell Fx &amp; insulin sensitivity biomarkers improved vs. </a:t>
            </a:r>
            <a:r>
              <a:rPr lang="en-US" sz="1800" dirty="0"/>
              <a:t>pbo &amp; dula</a:t>
            </a:r>
            <a:endParaRPr lang="en-US" i="1" dirty="0"/>
          </a:p>
        </p:txBody>
      </p:sp>
      <p:graphicFrame>
        <p:nvGraphicFramePr>
          <p:cNvPr id="4" name="Table 3"/>
          <p:cNvGraphicFramePr>
            <a:graphicFrameLocks noGrp="1"/>
          </p:cNvGraphicFramePr>
          <p:nvPr>
            <p:extLst>
              <p:ext uri="{D42A27DB-BD31-4B8C-83A1-F6EECF244321}">
                <p14:modId xmlns:p14="http://schemas.microsoft.com/office/powerpoint/2010/main" val="3308590764"/>
              </p:ext>
            </p:extLst>
          </p:nvPr>
        </p:nvGraphicFramePr>
        <p:xfrm>
          <a:off x="384048" y="914400"/>
          <a:ext cx="2194560" cy="466344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2940743716"/>
                    </a:ext>
                  </a:extLst>
                </a:gridCol>
              </a:tblGrid>
              <a:tr h="242614">
                <a:tc>
                  <a:txBody>
                    <a:bodyPr/>
                    <a:lstStyle/>
                    <a:p>
                      <a:r>
                        <a:rPr lang="en-US" sz="1000" b="1" dirty="0">
                          <a:solidFill>
                            <a:schemeClr val="tx1"/>
                          </a:solidFill>
                        </a:rPr>
                        <a:t>Product (MOA)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88286691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orforglipron; </a:t>
                      </a:r>
                      <a:r>
                        <a:rPr lang="en-US" sz="1000" b="1" kern="1200" dirty="0">
                          <a:solidFill>
                            <a:schemeClr val="tx1"/>
                          </a:solidFill>
                          <a:effectLst/>
                          <a:latin typeface="+mn-lt"/>
                          <a:ea typeface="+mn-ea"/>
                          <a:cs typeface="+mn-cs"/>
                        </a:rPr>
                        <a:t>LY3502970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(GLP-1 agonist)</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en-US" sz="1000" b="1" dirty="0">
                          <a:latin typeface="+mn-lt"/>
                        </a:rPr>
                        <a:t>Company</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4"/>
                        </a:rPr>
                        <a:t>Lilly</a:t>
                      </a:r>
                      <a:endParaRPr lang="en-US" sz="1000"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4786">
                <a:tc>
                  <a:txBody>
                    <a:bodyPr/>
                    <a:lstStyle/>
                    <a:p>
                      <a:r>
                        <a:rPr lang="en-US" sz="1000" b="1" dirty="0">
                          <a:latin typeface="+mn-lt"/>
                        </a:rPr>
                        <a:t>Phase and Trial ID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4073475136"/>
                  </a:ext>
                </a:extLst>
              </a:tr>
              <a:tr h="0">
                <a:tc>
                  <a:txBody>
                    <a:bodyPr/>
                    <a:lstStyle/>
                    <a:p>
                      <a:pPr>
                        <a:spcBef>
                          <a:spcPts val="0"/>
                        </a:spcBef>
                        <a:spcAft>
                          <a:spcPts val="0"/>
                        </a:spcAft>
                        <a:tabLst>
                          <a:tab pos="164465" algn="l"/>
                        </a:tabLst>
                      </a:pPr>
                      <a:r>
                        <a:rPr lang="x-none" sz="1000" b="0" dirty="0">
                          <a:effectLst/>
                          <a:latin typeface="+mn-lt"/>
                          <a:ea typeface="+mn-ea"/>
                          <a:cs typeface="+mn-ea"/>
                        </a:rPr>
                        <a:t>Phase II</a:t>
                      </a:r>
                      <a:r>
                        <a:rPr lang="en-GB" sz="1000" b="0" dirty="0">
                          <a:effectLst/>
                          <a:latin typeface="+mn-lt"/>
                          <a:ea typeface="+mn-ea"/>
                          <a:cs typeface="+mn-ea"/>
                        </a:rPr>
                        <a:t> </a:t>
                      </a:r>
                      <a:r>
                        <a:rPr lang="x-none" sz="1000" b="0" u="sng" dirty="0">
                          <a:solidFill>
                            <a:srgbClr val="0000FF"/>
                          </a:solidFill>
                          <a:effectLst/>
                          <a:latin typeface="+mn-lt"/>
                          <a:ea typeface="+mn-ea"/>
                          <a:cs typeface="+mn-ea"/>
                          <a:hlinkClick r:id="rId5"/>
                        </a:rPr>
                        <a:t>NCT05048719</a:t>
                      </a:r>
                      <a:endParaRPr lang="en-GB" sz="1000" b="0" u="sng" dirty="0">
                        <a:solidFill>
                          <a:srgbClr val="0000FF"/>
                        </a:solidFill>
                        <a:effectLst/>
                        <a:latin typeface="+mn-lt"/>
                        <a:ea typeface="+mn-ea"/>
                        <a:cs typeface="+mn-ea"/>
                      </a:endParaRPr>
                    </a:p>
                    <a:p>
                      <a:pPr>
                        <a:spcBef>
                          <a:spcPts val="0"/>
                        </a:spcBef>
                        <a:spcAft>
                          <a:spcPts val="0"/>
                        </a:spcAft>
                        <a:tabLst>
                          <a:tab pos="164465" algn="l"/>
                        </a:tabLst>
                      </a:pPr>
                      <a:r>
                        <a:rPr lang="x-none" sz="1000" b="0" dirty="0">
                          <a:effectLst/>
                          <a:latin typeface="+mn-lt"/>
                          <a:ea typeface="+mn-ea"/>
                          <a:cs typeface="+mn-ea"/>
                        </a:rPr>
                        <a:t>US, Hungary, Poland, Puerto Rico, Slovakia</a:t>
                      </a:r>
                      <a:endParaRPr lang="en-GB" sz="1000" b="0" dirty="0">
                        <a:effectLst/>
                        <a:latin typeface="+mn-lt"/>
                        <a:ea typeface="+mn-ea"/>
                        <a:cs typeface="+mn-ea"/>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7515929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Indication(s)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24271795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T2D, OBE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61053568"/>
                  </a:ext>
                </a:extLst>
              </a:tr>
              <a:tr h="0">
                <a:tc>
                  <a:txBody>
                    <a:bodyPr/>
                    <a:lstStyle/>
                    <a:p>
                      <a:r>
                        <a:rPr lang="en-US" sz="1000" b="1" dirty="0">
                          <a:latin typeface="+mn-lt"/>
                        </a:rPr>
                        <a:t>Abstract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7586671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6"/>
                        </a:rPr>
                        <a:t>229-OR</a:t>
                      </a:r>
                      <a:endParaRPr lang="en-US" sz="1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32568609"/>
                  </a:ext>
                </a:extLst>
              </a:tr>
              <a:tr h="182880">
                <a:tc>
                  <a:txBody>
                    <a:bodyPr/>
                    <a:lstStyle/>
                    <a:p>
                      <a:r>
                        <a:rPr lang="en-US" sz="1100" b="1" dirty="0">
                          <a:solidFill>
                            <a:schemeClr val="tx1"/>
                          </a:solidFill>
                        </a:rPr>
                        <a:t>CVrg Brief</a:t>
                      </a:r>
                      <a:r>
                        <a:rPr lang="en-US" sz="1100" b="0" dirty="0">
                          <a:solidFill>
                            <a:schemeClr val="tx1"/>
                          </a:solidFill>
                        </a:rPr>
                        <a:t>:</a:t>
                      </a:r>
                      <a:r>
                        <a:rPr lang="en-US" sz="1100" b="1" dirty="0">
                          <a:solidFill>
                            <a:schemeClr val="tx1"/>
                          </a:solidFill>
                        </a:rPr>
                        <a:t> </a:t>
                      </a:r>
                      <a:r>
                        <a:rPr lang="en-US" sz="1100" b="0" dirty="0">
                          <a:solidFill>
                            <a:schemeClr val="tx1"/>
                          </a:solidFill>
                        </a:rPr>
                        <a:t>These </a:t>
                      </a:r>
                      <a:r>
                        <a:rPr lang="en-US" sz="1100" b="0" i="1" dirty="0">
                          <a:solidFill>
                            <a:schemeClr val="tx1"/>
                          </a:solidFill>
                        </a:rPr>
                        <a:t>post-hoc </a:t>
                      </a:r>
                      <a:r>
                        <a:rPr lang="en-US" sz="1100" b="0" dirty="0">
                          <a:solidFill>
                            <a:schemeClr val="tx1"/>
                          </a:solidFill>
                        </a:rPr>
                        <a:t>analyses </a:t>
                      </a:r>
                      <a:r>
                        <a:rPr lang="en-GB" sz="1100" b="0" dirty="0">
                          <a:solidFill>
                            <a:schemeClr val="tx1"/>
                          </a:solidFill>
                        </a:rPr>
                        <a:t>show improved glycemic control with orforglipron vs. dulaglutide may be partly explained by improved β-cell function and insulin sensitivity. According to the presenter further studies are underway to understand these mechanisms.</a:t>
                      </a:r>
                      <a:endParaRPr lang="en-US" sz="1100" b="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3592350044"/>
                  </a:ext>
                </a:extLst>
              </a:tr>
            </a:tbl>
          </a:graphicData>
        </a:graphic>
      </p:graphicFrame>
      <p:graphicFrame>
        <p:nvGraphicFramePr>
          <p:cNvPr id="5" name="Table 4">
            <a:extLst>
              <a:ext uri="{FF2B5EF4-FFF2-40B4-BE49-F238E27FC236}">
                <a16:creationId xmlns:a16="http://schemas.microsoft.com/office/drawing/2014/main" id="{5739BB21-0285-3ED8-41DA-CAF5071EDB0B}"/>
              </a:ext>
            </a:extLst>
          </p:cNvPr>
          <p:cNvGraphicFramePr>
            <a:graphicFrameLocks noGrp="1"/>
          </p:cNvGraphicFramePr>
          <p:nvPr>
            <p:extLst>
              <p:ext uri="{D42A27DB-BD31-4B8C-83A1-F6EECF244321}">
                <p14:modId xmlns:p14="http://schemas.microsoft.com/office/powerpoint/2010/main" val="1234251234"/>
              </p:ext>
            </p:extLst>
          </p:nvPr>
        </p:nvGraphicFramePr>
        <p:xfrm>
          <a:off x="3629028" y="3645926"/>
          <a:ext cx="6768000" cy="2417064"/>
        </p:xfrm>
        <a:graphic>
          <a:graphicData uri="http://schemas.openxmlformats.org/drawingml/2006/table">
            <a:tbl>
              <a:tblPr firstRow="1" bandRow="1">
                <a:tableStyleId>{C083E6E3-FA7D-4D7B-A595-EF9225AFEA82}</a:tableStyleId>
              </a:tblPr>
              <a:tblGrid>
                <a:gridCol w="2376000">
                  <a:extLst>
                    <a:ext uri="{9D8B030D-6E8A-4147-A177-3AD203B41FA5}">
                      <a16:colId xmlns:a16="http://schemas.microsoft.com/office/drawing/2014/main" val="20000"/>
                    </a:ext>
                  </a:extLst>
                </a:gridCol>
                <a:gridCol w="576000">
                  <a:extLst>
                    <a:ext uri="{9D8B030D-6E8A-4147-A177-3AD203B41FA5}">
                      <a16:colId xmlns:a16="http://schemas.microsoft.com/office/drawing/2014/main" val="20001"/>
                    </a:ext>
                  </a:extLst>
                </a:gridCol>
                <a:gridCol w="684000">
                  <a:extLst>
                    <a:ext uri="{9D8B030D-6E8A-4147-A177-3AD203B41FA5}">
                      <a16:colId xmlns:a16="http://schemas.microsoft.com/office/drawing/2014/main" val="20002"/>
                    </a:ext>
                  </a:extLst>
                </a:gridCol>
                <a:gridCol w="648000">
                  <a:extLst>
                    <a:ext uri="{9D8B030D-6E8A-4147-A177-3AD203B41FA5}">
                      <a16:colId xmlns:a16="http://schemas.microsoft.com/office/drawing/2014/main" val="20003"/>
                    </a:ext>
                  </a:extLst>
                </a:gridCol>
                <a:gridCol w="684000">
                  <a:extLst>
                    <a:ext uri="{9D8B030D-6E8A-4147-A177-3AD203B41FA5}">
                      <a16:colId xmlns:a16="http://schemas.microsoft.com/office/drawing/2014/main" val="20004"/>
                    </a:ext>
                  </a:extLst>
                </a:gridCol>
                <a:gridCol w="684000">
                  <a:extLst>
                    <a:ext uri="{9D8B030D-6E8A-4147-A177-3AD203B41FA5}">
                      <a16:colId xmlns:a16="http://schemas.microsoft.com/office/drawing/2014/main" val="1916819262"/>
                    </a:ext>
                  </a:extLst>
                </a:gridCol>
                <a:gridCol w="576000">
                  <a:extLst>
                    <a:ext uri="{9D8B030D-6E8A-4147-A177-3AD203B41FA5}">
                      <a16:colId xmlns:a16="http://schemas.microsoft.com/office/drawing/2014/main" val="2696134831"/>
                    </a:ext>
                  </a:extLst>
                </a:gridCol>
                <a:gridCol w="540000">
                  <a:extLst>
                    <a:ext uri="{9D8B030D-6E8A-4147-A177-3AD203B41FA5}">
                      <a16:colId xmlns:a16="http://schemas.microsoft.com/office/drawing/2014/main" val="2332930079"/>
                    </a:ext>
                  </a:extLst>
                </a:gridCol>
              </a:tblGrid>
              <a:tr h="0">
                <a:tc>
                  <a:txBody>
                    <a:bodyPr/>
                    <a:lstStyle/>
                    <a:p>
                      <a:r>
                        <a:rPr lang="en-US" sz="1000" dirty="0"/>
                        <a:t>At 26 weeks</a:t>
                      </a:r>
                    </a:p>
                  </a:txBody>
                  <a:tcPr marT="27432" marB="27432" anchor="ctr"/>
                </a:tc>
                <a:tc>
                  <a:txBody>
                    <a:bodyPr/>
                    <a:lstStyle/>
                    <a:p>
                      <a:pPr algn="ctr"/>
                      <a:r>
                        <a:rPr lang="en-US" sz="1000" dirty="0"/>
                        <a:t>OFG 3mg</a:t>
                      </a:r>
                    </a:p>
                  </a:txBody>
                  <a:tcPr marT="27432" marB="2743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OFG 12mg</a:t>
                      </a:r>
                    </a:p>
                  </a:txBody>
                  <a:tcPr marT="27432" marB="2743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OFG 24mg</a:t>
                      </a:r>
                    </a:p>
                  </a:txBody>
                  <a:tcPr marT="27432" marB="2743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OFG 36mg</a:t>
                      </a:r>
                    </a:p>
                  </a:txBody>
                  <a:tcPr marT="27432" marB="2743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OFG 45mg</a:t>
                      </a:r>
                    </a:p>
                  </a:txBody>
                  <a:tcPr marT="27432" marB="27432" anchor="ctr"/>
                </a:tc>
                <a:tc>
                  <a:txBody>
                    <a:bodyPr/>
                    <a:lstStyle/>
                    <a:p>
                      <a:pPr algn="ctr"/>
                      <a:r>
                        <a:rPr lang="en-US" sz="1000" dirty="0"/>
                        <a:t>dula 1.5mg</a:t>
                      </a:r>
                    </a:p>
                  </a:txBody>
                  <a:tcPr marT="27432" marB="27432" anchor="ctr"/>
                </a:tc>
                <a:tc>
                  <a:txBody>
                    <a:bodyPr/>
                    <a:lstStyle/>
                    <a:p>
                      <a:pPr algn="ctr"/>
                      <a:r>
                        <a:rPr lang="en-US" sz="1000" dirty="0"/>
                        <a:t>pbo </a:t>
                      </a:r>
                    </a:p>
                  </a:txBody>
                  <a:tcPr marT="27432" marB="27432" anchor="ctr"/>
                </a:tc>
                <a:extLst>
                  <a:ext uri="{0D108BD9-81ED-4DB2-BD59-A6C34878D82A}">
                    <a16:rowId xmlns:a16="http://schemas.microsoft.com/office/drawing/2014/main" val="10000"/>
                  </a:ext>
                </a:extLst>
              </a:tr>
              <a:tr h="0">
                <a:tc>
                  <a:txBody>
                    <a:bodyPr/>
                    <a:lstStyle/>
                    <a:p>
                      <a:r>
                        <a:rPr lang="el-GR" sz="1000" i="1" dirty="0"/>
                        <a:t>Δ</a:t>
                      </a:r>
                      <a:r>
                        <a:rPr lang="en-GB" sz="1000" i="1" dirty="0"/>
                        <a:t>Body weight (kg) </a:t>
                      </a:r>
                      <a:endParaRPr lang="en-US" sz="1000" i="1" dirty="0"/>
                    </a:p>
                  </a:txBody>
                  <a:tcPr marT="27432" marB="27432" anchor="ctr"/>
                </a:tc>
                <a:tc>
                  <a:txBody>
                    <a:bodyPr/>
                    <a:lstStyle/>
                    <a:p>
                      <a:pPr algn="ctr"/>
                      <a:r>
                        <a:rPr lang="en-US" sz="1000" i="1" dirty="0"/>
                        <a:t>-3.7</a:t>
                      </a:r>
                    </a:p>
                  </a:txBody>
                  <a:tcPr marT="27432" marB="2743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i="1" dirty="0"/>
                        <a:t>-6.5**</a:t>
                      </a:r>
                      <a:r>
                        <a:rPr lang="en-US" sz="1000" i="1" baseline="30000" dirty="0"/>
                        <a:t>≠</a:t>
                      </a:r>
                    </a:p>
                  </a:txBody>
                  <a:tcPr marT="27432" marB="2743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i="1" dirty="0"/>
                        <a:t>-9.7**</a:t>
                      </a:r>
                      <a:r>
                        <a:rPr lang="en-US" sz="1000" i="1" baseline="30000" dirty="0"/>
                        <a:t>≠≠</a:t>
                      </a:r>
                      <a:endParaRPr lang="en-US" sz="1000" i="1" dirty="0"/>
                    </a:p>
                  </a:txBody>
                  <a:tcPr marT="27432" marB="2743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i="1" dirty="0"/>
                        <a:t>-9.5**</a:t>
                      </a:r>
                      <a:r>
                        <a:rPr lang="en-US" sz="1000" i="1" baseline="30000" dirty="0"/>
                        <a:t>≠≠</a:t>
                      </a:r>
                      <a:endParaRPr lang="en-US" sz="1000" i="1" dirty="0"/>
                    </a:p>
                  </a:txBody>
                  <a:tcPr marT="27432" marB="2743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i="1" dirty="0"/>
                        <a:t>-10.1**</a:t>
                      </a:r>
                      <a:r>
                        <a:rPr lang="en-US" sz="1000" i="1" baseline="30000" dirty="0"/>
                        <a:t>≠≠</a:t>
                      </a:r>
                      <a:endParaRPr lang="en-US" sz="1000" i="1" dirty="0"/>
                    </a:p>
                  </a:txBody>
                  <a:tcPr marT="27432" marB="27432" anchor="ctr"/>
                </a:tc>
                <a:tc>
                  <a:txBody>
                    <a:bodyPr/>
                    <a:lstStyle/>
                    <a:p>
                      <a:pPr algn="ctr"/>
                      <a:r>
                        <a:rPr lang="en-US" sz="1000" i="1" dirty="0"/>
                        <a:t>-3.9</a:t>
                      </a:r>
                    </a:p>
                  </a:txBody>
                  <a:tcPr marT="27432" marB="27432" anchor="ctr"/>
                </a:tc>
                <a:tc>
                  <a:txBody>
                    <a:bodyPr/>
                    <a:lstStyle/>
                    <a:p>
                      <a:pPr algn="ctr"/>
                      <a:r>
                        <a:rPr lang="en-US" sz="1000" i="1" dirty="0"/>
                        <a:t>-2.2</a:t>
                      </a:r>
                    </a:p>
                  </a:txBody>
                  <a:tcPr marT="27432" marB="27432" anchor="ct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i="1" dirty="0"/>
                        <a:t>Body weight loss ≥5% (%pts)</a:t>
                      </a:r>
                      <a:endParaRPr lang="en-US" sz="1000" i="1" dirty="0"/>
                    </a:p>
                  </a:txBody>
                  <a:tcPr marT="27432" marB="27432" anchor="ctr"/>
                </a:tc>
                <a:tc>
                  <a:txBody>
                    <a:bodyPr/>
                    <a:lstStyle/>
                    <a:p>
                      <a:pPr algn="ctr"/>
                      <a:r>
                        <a:rPr lang="en-US" sz="1000" i="1" dirty="0"/>
                        <a:t>33</a:t>
                      </a:r>
                    </a:p>
                  </a:txBody>
                  <a:tcPr marT="27432" marB="2743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i="1" baseline="0" dirty="0"/>
                        <a:t>64</a:t>
                      </a:r>
                    </a:p>
                  </a:txBody>
                  <a:tcPr marT="27432" marB="2743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i="1" dirty="0"/>
                        <a:t>79</a:t>
                      </a:r>
                    </a:p>
                  </a:txBody>
                  <a:tcPr marT="27432" marB="2743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i="1" dirty="0"/>
                        <a:t>81</a:t>
                      </a:r>
                    </a:p>
                  </a:txBody>
                  <a:tcPr marT="27432" marB="2743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i="1" dirty="0"/>
                        <a:t>76</a:t>
                      </a:r>
                    </a:p>
                  </a:txBody>
                  <a:tcPr marT="27432" marB="27432" anchor="ctr"/>
                </a:tc>
                <a:tc>
                  <a:txBody>
                    <a:bodyPr/>
                    <a:lstStyle/>
                    <a:p>
                      <a:pPr algn="ctr"/>
                      <a:r>
                        <a:rPr lang="en-US" sz="1000" i="1" dirty="0"/>
                        <a:t>35</a:t>
                      </a:r>
                    </a:p>
                  </a:txBody>
                  <a:tcPr marT="27432" marB="27432" anchor="ctr"/>
                </a:tc>
                <a:tc>
                  <a:txBody>
                    <a:bodyPr/>
                    <a:lstStyle/>
                    <a:p>
                      <a:pPr algn="ctr"/>
                      <a:r>
                        <a:rPr lang="en-US" sz="1000" i="1" dirty="0"/>
                        <a:t>22</a:t>
                      </a:r>
                    </a:p>
                  </a:txBody>
                  <a:tcPr marT="27432" marB="27432" anchor="ctr"/>
                </a:tc>
                <a:extLst>
                  <a:ext uri="{0D108BD9-81ED-4DB2-BD59-A6C34878D82A}">
                    <a16:rowId xmlns:a16="http://schemas.microsoft.com/office/drawing/2014/main" val="6300816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i="1" dirty="0"/>
                        <a:t>Body weight loss ≥10% (%pts)</a:t>
                      </a:r>
                      <a:endParaRPr lang="en-US" sz="1000" i="1" dirty="0"/>
                    </a:p>
                  </a:txBody>
                  <a:tcPr marT="27432" marB="27432" anchor="ctr"/>
                </a:tc>
                <a:tc>
                  <a:txBody>
                    <a:bodyPr/>
                    <a:lstStyle/>
                    <a:p>
                      <a:pPr algn="ctr"/>
                      <a:r>
                        <a:rPr lang="en-US" sz="1000" i="1" dirty="0"/>
                        <a:t>8</a:t>
                      </a:r>
                    </a:p>
                  </a:txBody>
                  <a:tcPr marT="27432" marB="2743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i="1" baseline="0" dirty="0"/>
                        <a:t>30</a:t>
                      </a:r>
                    </a:p>
                  </a:txBody>
                  <a:tcPr marT="27432" marB="2743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i="1" dirty="0"/>
                        <a:t>48</a:t>
                      </a:r>
                    </a:p>
                  </a:txBody>
                  <a:tcPr marT="27432" marB="2743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i="1" dirty="0"/>
                        <a:t>44</a:t>
                      </a:r>
                    </a:p>
                  </a:txBody>
                  <a:tcPr marT="27432" marB="2743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i="1" dirty="0"/>
                        <a:t>43</a:t>
                      </a:r>
                    </a:p>
                  </a:txBody>
                  <a:tcPr marT="27432" marB="27432" anchor="ctr"/>
                </a:tc>
                <a:tc>
                  <a:txBody>
                    <a:bodyPr/>
                    <a:lstStyle/>
                    <a:p>
                      <a:pPr algn="ctr"/>
                      <a:r>
                        <a:rPr lang="en-US" sz="1000" i="1" dirty="0"/>
                        <a:t>6</a:t>
                      </a:r>
                    </a:p>
                  </a:txBody>
                  <a:tcPr marT="27432" marB="27432" anchor="ctr"/>
                </a:tc>
                <a:tc>
                  <a:txBody>
                    <a:bodyPr/>
                    <a:lstStyle/>
                    <a:p>
                      <a:pPr algn="ctr"/>
                      <a:r>
                        <a:rPr lang="en-US" sz="1000" i="1" dirty="0"/>
                        <a:t>8</a:t>
                      </a:r>
                    </a:p>
                  </a:txBody>
                  <a:tcPr marT="27432" marB="27432" anchor="ctr"/>
                </a:tc>
                <a:extLst>
                  <a:ext uri="{0D108BD9-81ED-4DB2-BD59-A6C34878D82A}">
                    <a16:rowId xmlns:a16="http://schemas.microsoft.com/office/drawing/2014/main" val="266754443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i="1" dirty="0"/>
                        <a:t>Body weight loss ≥15% (%pts)</a:t>
                      </a:r>
                      <a:endParaRPr lang="en-US" sz="1000" i="1" dirty="0"/>
                    </a:p>
                  </a:txBody>
                  <a:tcPr marT="27432" marB="27432" anchor="ctr"/>
                </a:tc>
                <a:tc>
                  <a:txBody>
                    <a:bodyPr/>
                    <a:lstStyle/>
                    <a:p>
                      <a:pPr algn="ctr"/>
                      <a:r>
                        <a:rPr lang="en-US" sz="1000" i="1" baseline="0" dirty="0"/>
                        <a:t>0.3</a:t>
                      </a:r>
                    </a:p>
                  </a:txBody>
                  <a:tcPr marT="27432" marB="2743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i="1" baseline="0" dirty="0"/>
                        <a:t>4</a:t>
                      </a:r>
                    </a:p>
                  </a:txBody>
                  <a:tcPr marT="27432" marB="2743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i="1" baseline="0" dirty="0"/>
                        <a:t>24</a:t>
                      </a:r>
                    </a:p>
                  </a:txBody>
                  <a:tcPr marT="27432" marB="2743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i="1" baseline="0" dirty="0"/>
                        <a:t>14</a:t>
                      </a:r>
                    </a:p>
                  </a:txBody>
                  <a:tcPr marT="27432" marB="2743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i="1" baseline="0" dirty="0"/>
                        <a:t>22</a:t>
                      </a:r>
                    </a:p>
                  </a:txBody>
                  <a:tcPr marT="27432" marB="27432" anchor="ctr"/>
                </a:tc>
                <a:tc>
                  <a:txBody>
                    <a:bodyPr/>
                    <a:lstStyle/>
                    <a:p>
                      <a:pPr algn="ctr"/>
                      <a:r>
                        <a:rPr lang="en-US" sz="1000" i="1" dirty="0"/>
                        <a:t>2</a:t>
                      </a:r>
                    </a:p>
                  </a:txBody>
                  <a:tcPr marT="27432" marB="27432" anchor="ctr"/>
                </a:tc>
                <a:tc>
                  <a:txBody>
                    <a:bodyPr/>
                    <a:lstStyle/>
                    <a:p>
                      <a:pPr algn="ctr"/>
                      <a:r>
                        <a:rPr lang="en-US" sz="1000" i="1" dirty="0"/>
                        <a:t>2</a:t>
                      </a:r>
                    </a:p>
                  </a:txBody>
                  <a:tcPr marT="27432" marB="27432" anchor="ctr"/>
                </a:tc>
                <a:extLst>
                  <a:ext uri="{0D108BD9-81ED-4DB2-BD59-A6C34878D82A}">
                    <a16:rowId xmlns:a16="http://schemas.microsoft.com/office/drawing/2014/main" val="1822206903"/>
                  </a:ext>
                </a:extLst>
              </a:tr>
              <a:tr h="0">
                <a:tc>
                  <a:txBody>
                    <a:bodyPr/>
                    <a:lstStyle/>
                    <a:p>
                      <a:r>
                        <a:rPr lang="el-GR" sz="1000" i="1" dirty="0"/>
                        <a:t>Δ</a:t>
                      </a:r>
                      <a:r>
                        <a:rPr lang="en-GB" sz="1000" i="1" dirty="0"/>
                        <a:t>A1c (%)</a:t>
                      </a:r>
                      <a:endParaRPr lang="en-US" sz="1000" i="1" dirty="0"/>
                    </a:p>
                  </a:txBody>
                  <a:tcPr marT="27432" marB="27432" anchor="ctr"/>
                </a:tc>
                <a:tc>
                  <a:txBody>
                    <a:bodyPr/>
                    <a:lstStyle/>
                    <a:p>
                      <a:pPr algn="ctr"/>
                      <a:r>
                        <a:rPr lang="en-US" sz="1000" i="1" dirty="0"/>
                        <a:t>-1.2**</a:t>
                      </a:r>
                    </a:p>
                  </a:txBody>
                  <a:tcPr marT="27432" marB="27432" anchor="ctr"/>
                </a:tc>
                <a:tc>
                  <a:txBody>
                    <a:bodyPr/>
                    <a:lstStyle/>
                    <a:p>
                      <a:pPr algn="ctr"/>
                      <a:r>
                        <a:rPr lang="en-US" sz="1000" i="1" dirty="0"/>
                        <a:t>-1.9**</a:t>
                      </a:r>
                      <a:r>
                        <a:rPr lang="en-US" sz="1000" i="1" baseline="30000" dirty="0"/>
                        <a:t>≠≠</a:t>
                      </a:r>
                      <a:endParaRPr lang="en-US" sz="1000" i="1" dirty="0"/>
                    </a:p>
                  </a:txBody>
                  <a:tcPr marT="27432" marB="27432" anchor="ctr"/>
                </a:tc>
                <a:tc>
                  <a:txBody>
                    <a:bodyPr/>
                    <a:lstStyle/>
                    <a:p>
                      <a:pPr algn="ctr"/>
                      <a:r>
                        <a:rPr lang="en-US" sz="1000" i="1" dirty="0"/>
                        <a:t>-1.8**</a:t>
                      </a:r>
                      <a:r>
                        <a:rPr lang="en-US" sz="1000" i="1" baseline="30000" dirty="0"/>
                        <a:t>≠≠</a:t>
                      </a:r>
                      <a:endParaRPr lang="en-US" sz="1000" i="1" dirty="0"/>
                    </a:p>
                  </a:txBody>
                  <a:tcPr marT="27432" marB="27432" anchor="ctr"/>
                </a:tc>
                <a:tc>
                  <a:txBody>
                    <a:bodyPr/>
                    <a:lstStyle/>
                    <a:p>
                      <a:pPr algn="ctr"/>
                      <a:r>
                        <a:rPr lang="en-US" sz="1000" i="1" dirty="0"/>
                        <a:t>-2.0**</a:t>
                      </a:r>
                      <a:r>
                        <a:rPr lang="en-US" sz="1000" i="1" baseline="30000" dirty="0"/>
                        <a:t>≠≠</a:t>
                      </a:r>
                      <a:endParaRPr lang="en-US" sz="1000" i="1" dirty="0"/>
                    </a:p>
                  </a:txBody>
                  <a:tcPr marT="27432" marB="27432" anchor="ctr"/>
                </a:tc>
                <a:tc>
                  <a:txBody>
                    <a:bodyPr/>
                    <a:lstStyle/>
                    <a:p>
                      <a:pPr algn="ctr"/>
                      <a:r>
                        <a:rPr lang="en-US" sz="1000" i="1" dirty="0"/>
                        <a:t>-2.1**</a:t>
                      </a:r>
                      <a:r>
                        <a:rPr lang="en-US" sz="1000" i="1" baseline="30000" dirty="0"/>
                        <a:t>≠≠</a:t>
                      </a:r>
                      <a:endParaRPr lang="en-US" sz="1000" i="1" dirty="0"/>
                    </a:p>
                  </a:txBody>
                  <a:tcPr marT="27432" marB="27432" anchor="ctr"/>
                </a:tc>
                <a:tc>
                  <a:txBody>
                    <a:bodyPr/>
                    <a:lstStyle/>
                    <a:p>
                      <a:pPr algn="ctr"/>
                      <a:r>
                        <a:rPr lang="en-US" sz="1000" i="1" dirty="0"/>
                        <a:t>-1.1**</a:t>
                      </a:r>
                    </a:p>
                  </a:txBody>
                  <a:tcPr marT="27432" marB="27432" anchor="ctr"/>
                </a:tc>
                <a:tc>
                  <a:txBody>
                    <a:bodyPr/>
                    <a:lstStyle/>
                    <a:p>
                      <a:pPr algn="ctr"/>
                      <a:r>
                        <a:rPr lang="en-US" sz="1000" i="1" dirty="0"/>
                        <a:t>-0.4</a:t>
                      </a:r>
                    </a:p>
                  </a:txBody>
                  <a:tcPr marT="27432" marB="27432" anchor="ctr"/>
                </a:tc>
                <a:extLst>
                  <a:ext uri="{0D108BD9-81ED-4DB2-BD59-A6C34878D82A}">
                    <a16:rowId xmlns:a16="http://schemas.microsoft.com/office/drawing/2014/main" val="1000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i="1" dirty="0"/>
                        <a:t>A1c Target &lt;7% (%pts)</a:t>
                      </a:r>
                      <a:endParaRPr lang="en-US" sz="1000" i="1" dirty="0"/>
                    </a:p>
                  </a:txBody>
                  <a:tcPr marT="27432" marB="27432" anchor="ctr"/>
                </a:tc>
                <a:tc>
                  <a:txBody>
                    <a:bodyPr/>
                    <a:lstStyle/>
                    <a:p>
                      <a:pPr algn="ctr"/>
                      <a:r>
                        <a:rPr lang="en-US" sz="1000" i="1" dirty="0"/>
                        <a:t>65</a:t>
                      </a:r>
                    </a:p>
                  </a:txBody>
                  <a:tcPr marT="27432" marB="27432" anchor="ctr"/>
                </a:tc>
                <a:tc>
                  <a:txBody>
                    <a:bodyPr/>
                    <a:lstStyle/>
                    <a:p>
                      <a:pPr algn="ctr"/>
                      <a:r>
                        <a:rPr lang="en-US" sz="1000" i="1" dirty="0"/>
                        <a:t>79</a:t>
                      </a:r>
                    </a:p>
                  </a:txBody>
                  <a:tcPr marT="27432" marB="27432" anchor="ctr"/>
                </a:tc>
                <a:tc>
                  <a:txBody>
                    <a:bodyPr/>
                    <a:lstStyle/>
                    <a:p>
                      <a:pPr algn="ctr"/>
                      <a:r>
                        <a:rPr lang="en-US" sz="1000" i="1" dirty="0"/>
                        <a:t>91</a:t>
                      </a:r>
                    </a:p>
                  </a:txBody>
                  <a:tcPr marT="27432" marB="27432" anchor="ctr"/>
                </a:tc>
                <a:tc>
                  <a:txBody>
                    <a:bodyPr/>
                    <a:lstStyle/>
                    <a:p>
                      <a:pPr algn="ctr"/>
                      <a:r>
                        <a:rPr lang="en-US" sz="1000" i="1" dirty="0"/>
                        <a:t>93</a:t>
                      </a:r>
                    </a:p>
                  </a:txBody>
                  <a:tcPr marT="27432" marB="27432" anchor="ctr"/>
                </a:tc>
                <a:tc>
                  <a:txBody>
                    <a:bodyPr/>
                    <a:lstStyle/>
                    <a:p>
                      <a:pPr algn="ctr"/>
                      <a:r>
                        <a:rPr lang="en-US" sz="1000" i="1" dirty="0"/>
                        <a:t>96</a:t>
                      </a:r>
                    </a:p>
                  </a:txBody>
                  <a:tcPr marT="27432" marB="27432" anchor="ctr"/>
                </a:tc>
                <a:tc>
                  <a:txBody>
                    <a:bodyPr/>
                    <a:lstStyle/>
                    <a:p>
                      <a:pPr algn="ctr"/>
                      <a:r>
                        <a:rPr lang="en-US" sz="1000" i="1" dirty="0"/>
                        <a:t>64</a:t>
                      </a:r>
                    </a:p>
                  </a:txBody>
                  <a:tcPr marT="27432" marB="27432" anchor="ctr"/>
                </a:tc>
                <a:tc>
                  <a:txBody>
                    <a:bodyPr/>
                    <a:lstStyle/>
                    <a:p>
                      <a:pPr algn="ctr"/>
                      <a:r>
                        <a:rPr lang="en-US" sz="1000" i="1" dirty="0"/>
                        <a:t>24</a:t>
                      </a:r>
                    </a:p>
                  </a:txBody>
                  <a:tcPr marT="27432" marB="27432" anchor="ctr"/>
                </a:tc>
                <a:extLst>
                  <a:ext uri="{0D108BD9-81ED-4DB2-BD59-A6C34878D82A}">
                    <a16:rowId xmlns:a16="http://schemas.microsoft.com/office/drawing/2014/main" val="2901653815"/>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i="1" dirty="0"/>
                        <a:t>A1c Target ≤6.5% (%pts)</a:t>
                      </a:r>
                      <a:endParaRPr lang="en-US" sz="1000" i="1" dirty="0"/>
                    </a:p>
                  </a:txBody>
                  <a:tcPr marT="27432" marB="27432" anchor="ctr"/>
                </a:tc>
                <a:tc>
                  <a:txBody>
                    <a:bodyPr/>
                    <a:lstStyle/>
                    <a:p>
                      <a:pPr algn="ctr"/>
                      <a:r>
                        <a:rPr lang="en-US" sz="1000" i="1" dirty="0"/>
                        <a:t>45</a:t>
                      </a:r>
                    </a:p>
                  </a:txBody>
                  <a:tcPr marT="27432" marB="27432" anchor="ctr"/>
                </a:tc>
                <a:tc>
                  <a:txBody>
                    <a:bodyPr/>
                    <a:lstStyle/>
                    <a:p>
                      <a:pPr algn="ctr"/>
                      <a:r>
                        <a:rPr lang="en-US" sz="1000" i="1" dirty="0"/>
                        <a:t>71</a:t>
                      </a:r>
                    </a:p>
                  </a:txBody>
                  <a:tcPr marT="27432" marB="27432" anchor="ctr"/>
                </a:tc>
                <a:tc>
                  <a:txBody>
                    <a:bodyPr/>
                    <a:lstStyle/>
                    <a:p>
                      <a:pPr algn="ctr"/>
                      <a:r>
                        <a:rPr lang="en-US" sz="1000" i="1" dirty="0"/>
                        <a:t>80</a:t>
                      </a:r>
                    </a:p>
                  </a:txBody>
                  <a:tcPr marT="27432" marB="27432" anchor="ctr"/>
                </a:tc>
                <a:tc>
                  <a:txBody>
                    <a:bodyPr/>
                    <a:lstStyle/>
                    <a:p>
                      <a:pPr algn="ctr"/>
                      <a:r>
                        <a:rPr lang="en-US" sz="1000" i="1" dirty="0"/>
                        <a:t>79</a:t>
                      </a:r>
                    </a:p>
                  </a:txBody>
                  <a:tcPr marT="27432" marB="27432" anchor="ctr"/>
                </a:tc>
                <a:tc>
                  <a:txBody>
                    <a:bodyPr/>
                    <a:lstStyle/>
                    <a:p>
                      <a:pPr algn="ctr"/>
                      <a:r>
                        <a:rPr lang="en-US" sz="1000" i="1" dirty="0"/>
                        <a:t>84</a:t>
                      </a:r>
                    </a:p>
                  </a:txBody>
                  <a:tcPr marT="27432" marB="27432" anchor="ctr"/>
                </a:tc>
                <a:tc>
                  <a:txBody>
                    <a:bodyPr/>
                    <a:lstStyle/>
                    <a:p>
                      <a:pPr algn="ctr"/>
                      <a:r>
                        <a:rPr lang="en-US" sz="1000" i="1" dirty="0"/>
                        <a:t>41</a:t>
                      </a:r>
                    </a:p>
                  </a:txBody>
                  <a:tcPr marT="27432" marB="27432" anchor="ctr"/>
                </a:tc>
                <a:tc>
                  <a:txBody>
                    <a:bodyPr/>
                    <a:lstStyle/>
                    <a:p>
                      <a:pPr algn="ctr"/>
                      <a:r>
                        <a:rPr lang="en-US" sz="1000" i="1" dirty="0"/>
                        <a:t>15</a:t>
                      </a:r>
                    </a:p>
                  </a:txBody>
                  <a:tcPr marT="27432" marB="27432" anchor="ctr"/>
                </a:tc>
                <a:extLst>
                  <a:ext uri="{0D108BD9-81ED-4DB2-BD59-A6C34878D82A}">
                    <a16:rowId xmlns:a16="http://schemas.microsoft.com/office/drawing/2014/main" val="3297241879"/>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i="1" dirty="0"/>
                        <a:t>A1c Target &lt;5.7% (%pts)</a:t>
                      </a:r>
                      <a:endParaRPr lang="en-US" sz="1000" i="1" dirty="0"/>
                    </a:p>
                  </a:txBody>
                  <a:tcPr marT="27432" marB="27432" anchor="ctr"/>
                </a:tc>
                <a:tc>
                  <a:txBody>
                    <a:bodyPr/>
                    <a:lstStyle/>
                    <a:p>
                      <a:pPr algn="ctr"/>
                      <a:r>
                        <a:rPr lang="en-US" sz="1000" i="1" dirty="0"/>
                        <a:t>4</a:t>
                      </a:r>
                    </a:p>
                  </a:txBody>
                  <a:tcPr marT="27432" marB="27432" anchor="ctr"/>
                </a:tc>
                <a:tc>
                  <a:txBody>
                    <a:bodyPr/>
                    <a:lstStyle/>
                    <a:p>
                      <a:pPr algn="ctr"/>
                      <a:r>
                        <a:rPr lang="en-US" sz="1000" i="1" dirty="0"/>
                        <a:t>20</a:t>
                      </a:r>
                    </a:p>
                  </a:txBody>
                  <a:tcPr marT="27432" marB="27432" anchor="ctr"/>
                </a:tc>
                <a:tc>
                  <a:txBody>
                    <a:bodyPr/>
                    <a:lstStyle/>
                    <a:p>
                      <a:pPr algn="ctr"/>
                      <a:r>
                        <a:rPr lang="en-US" sz="1000" i="1" dirty="0"/>
                        <a:t>18</a:t>
                      </a:r>
                    </a:p>
                  </a:txBody>
                  <a:tcPr marT="27432" marB="27432" anchor="ctr"/>
                </a:tc>
                <a:tc>
                  <a:txBody>
                    <a:bodyPr/>
                    <a:lstStyle/>
                    <a:p>
                      <a:pPr algn="ctr"/>
                      <a:r>
                        <a:rPr lang="en-US" sz="1000" i="1" dirty="0"/>
                        <a:t>34</a:t>
                      </a:r>
                    </a:p>
                  </a:txBody>
                  <a:tcPr marT="27432" marB="27432" anchor="ctr"/>
                </a:tc>
                <a:tc>
                  <a:txBody>
                    <a:bodyPr/>
                    <a:lstStyle/>
                    <a:p>
                      <a:pPr algn="ctr"/>
                      <a:r>
                        <a:rPr lang="en-US" sz="1000" i="1" dirty="0"/>
                        <a:t>33</a:t>
                      </a:r>
                    </a:p>
                  </a:txBody>
                  <a:tcPr marT="27432" marB="27432" anchor="ctr"/>
                </a:tc>
                <a:tc>
                  <a:txBody>
                    <a:bodyPr/>
                    <a:lstStyle/>
                    <a:p>
                      <a:pPr algn="ctr"/>
                      <a:r>
                        <a:rPr lang="en-US" sz="1000" i="1" dirty="0"/>
                        <a:t>4</a:t>
                      </a:r>
                    </a:p>
                  </a:txBody>
                  <a:tcPr marT="27432" marB="27432" anchor="ctr"/>
                </a:tc>
                <a:tc>
                  <a:txBody>
                    <a:bodyPr/>
                    <a:lstStyle/>
                    <a:p>
                      <a:pPr algn="ctr"/>
                      <a:r>
                        <a:rPr lang="en-US" sz="1000" i="1" dirty="0"/>
                        <a:t>4</a:t>
                      </a:r>
                    </a:p>
                  </a:txBody>
                  <a:tcPr marT="27432" marB="27432" anchor="ctr"/>
                </a:tc>
                <a:extLst>
                  <a:ext uri="{0D108BD9-81ED-4DB2-BD59-A6C34878D82A}">
                    <a16:rowId xmlns:a16="http://schemas.microsoft.com/office/drawing/2014/main" val="720927776"/>
                  </a:ext>
                </a:extLst>
              </a:tr>
              <a:tr h="154352">
                <a:tc>
                  <a:txBody>
                    <a:bodyPr/>
                    <a:lstStyle/>
                    <a:p>
                      <a:r>
                        <a:rPr lang="el-GR" sz="1000" dirty="0"/>
                        <a:t>Δ</a:t>
                      </a:r>
                      <a:r>
                        <a:rPr lang="en-GB" sz="1000" dirty="0"/>
                        <a:t>FSG (mg/dL)</a:t>
                      </a:r>
                      <a:endParaRPr lang="en-US" sz="1000" dirty="0"/>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1000" dirty="0"/>
                        <a:t>-32.6**</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1000" dirty="0"/>
                        <a:t>-53.7**</a:t>
                      </a:r>
                      <a:r>
                        <a:rPr lang="en-US" sz="1000" baseline="30000" dirty="0"/>
                        <a:t>≠≠</a:t>
                      </a:r>
                      <a:endParaRPr lang="en-US" sz="1000" dirty="0"/>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1000" dirty="0"/>
                        <a:t>-52.2**</a:t>
                      </a:r>
                      <a:r>
                        <a:rPr lang="en-US" sz="1000" baseline="30000" dirty="0"/>
                        <a:t>≠</a:t>
                      </a:r>
                      <a:endParaRPr lang="en-US" sz="1000" dirty="0"/>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1000" dirty="0"/>
                        <a:t>-53.9**</a:t>
                      </a:r>
                      <a:r>
                        <a:rPr lang="en-US" sz="1000" baseline="30000" dirty="0"/>
                        <a:t>≠≠</a:t>
                      </a:r>
                      <a:endParaRPr lang="en-US" sz="1000" dirty="0"/>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1000" dirty="0"/>
                        <a:t>-55.9**</a:t>
                      </a:r>
                      <a:r>
                        <a:rPr lang="en-US" sz="1000" baseline="30000" dirty="0"/>
                        <a:t>≠≠</a:t>
                      </a:r>
                      <a:endParaRPr lang="en-US" sz="1000" dirty="0"/>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1000" dirty="0"/>
                        <a:t>-33.2**</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1000" dirty="0"/>
                        <a:t>-11.1</a:t>
                      </a:r>
                    </a:p>
                  </a:txBody>
                  <a:tcPr marT="27432" marB="27432" anchor="ctr">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10003"/>
                  </a:ext>
                </a:extLst>
              </a:tr>
              <a:tr h="154352">
                <a:tc gridSpan="5">
                  <a:txBody>
                    <a:bodyPr/>
                    <a:lstStyle/>
                    <a:p>
                      <a:r>
                        <a:rPr lang="en-US" sz="800" dirty="0"/>
                        <a:t>*P&lt;0.05, **P&lt;0.001 vs. pbo, </a:t>
                      </a:r>
                      <a:r>
                        <a:rPr lang="en-US" sz="800" baseline="0" dirty="0"/>
                        <a:t>≠P&lt;0.05, ≠≠P&lt;0.001 vs. dulaglutide. </a:t>
                      </a:r>
                      <a:r>
                        <a:rPr lang="en-US" sz="800" i="1" baseline="0" dirty="0"/>
                        <a:t>In italics previously presented</a:t>
                      </a:r>
                      <a:endParaRPr lang="en-US" sz="800" baseline="0" dirty="0"/>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800" dirty="0"/>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sz="800" dirty="0"/>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900" dirty="0"/>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983658322"/>
                  </a:ext>
                </a:extLst>
              </a:tr>
            </a:tbl>
          </a:graphicData>
        </a:graphic>
      </p:graphicFrame>
      <p:sp>
        <p:nvSpPr>
          <p:cNvPr id="2" name="TextBox 1">
            <a:extLst>
              <a:ext uri="{FF2B5EF4-FFF2-40B4-BE49-F238E27FC236}">
                <a16:creationId xmlns:a16="http://schemas.microsoft.com/office/drawing/2014/main" id="{001FA6AB-A9ED-F142-BE2D-17100B38684D}"/>
              </a:ext>
            </a:extLst>
          </p:cNvPr>
          <p:cNvSpPr txBox="1"/>
          <p:nvPr/>
        </p:nvSpPr>
        <p:spPr>
          <a:xfrm>
            <a:off x="11047624" y="6062990"/>
            <a:ext cx="764953" cy="246221"/>
          </a:xfrm>
          <a:prstGeom prst="rect">
            <a:avLst/>
          </a:prstGeom>
          <a:noFill/>
        </p:spPr>
        <p:txBody>
          <a:bodyPr wrap="none" rtlCol="0">
            <a:spAutoFit/>
          </a:bodyPr>
          <a:lstStyle/>
          <a:p>
            <a:pPr algn="r"/>
            <a:r>
              <a:rPr lang="en-US" sz="1000" i="1" dirty="0">
                <a:solidFill>
                  <a:prstClr val="black"/>
                </a:solidFill>
              </a:rPr>
              <a:t>Continued</a:t>
            </a:r>
          </a:p>
        </p:txBody>
      </p:sp>
    </p:spTree>
    <p:extLst>
      <p:ext uri="{BB962C8B-B14F-4D97-AF65-F5344CB8AC3E}">
        <p14:creationId xmlns:p14="http://schemas.microsoft.com/office/powerpoint/2010/main" val="17360042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72D6AD16-175D-489F-BE05-D09863BF96F2}"/>
              </a:ext>
            </a:extLst>
          </p:cNvPr>
          <p:cNvGraphicFramePr>
            <a:graphicFrameLocks noGrp="1"/>
          </p:cNvGraphicFramePr>
          <p:nvPr>
            <p:extLst>
              <p:ext uri="{D42A27DB-BD31-4B8C-83A1-F6EECF244321}">
                <p14:modId xmlns:p14="http://schemas.microsoft.com/office/powerpoint/2010/main" val="4171180627"/>
              </p:ext>
            </p:extLst>
          </p:nvPr>
        </p:nvGraphicFramePr>
        <p:xfrm>
          <a:off x="372535" y="914400"/>
          <a:ext cx="11430000" cy="4914900"/>
        </p:xfrm>
        <a:graphic>
          <a:graphicData uri="http://schemas.openxmlformats.org/drawingml/2006/table">
            <a:tbl>
              <a:tblPr firstRow="1" bandRow="1">
                <a:tableStyleId>{5C22544A-7EE6-4342-B048-85BDC9FD1C3A}</a:tableStyleId>
              </a:tblPr>
              <a:tblGrid>
                <a:gridCol w="3378371">
                  <a:extLst>
                    <a:ext uri="{9D8B030D-6E8A-4147-A177-3AD203B41FA5}">
                      <a16:colId xmlns:a16="http://schemas.microsoft.com/office/drawing/2014/main" val="20000"/>
                    </a:ext>
                  </a:extLst>
                </a:gridCol>
                <a:gridCol w="8051629">
                  <a:extLst>
                    <a:ext uri="{9D8B030D-6E8A-4147-A177-3AD203B41FA5}">
                      <a16:colId xmlns:a16="http://schemas.microsoft.com/office/drawing/2014/main" val="1942847507"/>
                    </a:ext>
                  </a:extLst>
                </a:gridCol>
              </a:tblGrid>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Results, continued</a:t>
                      </a:r>
                      <a:r>
                        <a:rPr lang="en-US" sz="1000" b="0" dirty="0">
                          <a:solidFill>
                            <a:schemeClr val="tx1"/>
                          </a:solidFill>
                        </a:rPr>
                        <a:t>:</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GB"/>
                    </a:p>
                  </a:txBody>
                  <a:tcPr/>
                </a:tc>
                <a:extLst>
                  <a:ext uri="{0D108BD9-81ED-4DB2-BD59-A6C34878D82A}">
                    <a16:rowId xmlns:a16="http://schemas.microsoft.com/office/drawing/2014/main" val="10001"/>
                  </a:ext>
                </a:extLst>
              </a:tr>
              <a:tr h="0">
                <a:tc>
                  <a:txBody>
                    <a:bodyPr/>
                    <a:lstStyle/>
                    <a:p>
                      <a:pPr marL="171450" indent="-171450">
                        <a:spcAft>
                          <a:spcPts val="300"/>
                        </a:spcAft>
                        <a:buFont typeface="Arial" panose="020B0604020202020204" pitchFamily="34" charset="0"/>
                        <a:buChar char="•"/>
                      </a:pPr>
                      <a:endParaRPr lang="en-US" sz="1000" dirty="0">
                        <a:solidFill>
                          <a:schemeClr val="tx1"/>
                        </a:solidFill>
                      </a:endParaRPr>
                    </a:p>
                    <a:p>
                      <a:pPr marL="171450" indent="-171450">
                        <a:spcAft>
                          <a:spcPts val="300"/>
                        </a:spcAft>
                        <a:buFont typeface="Arial" panose="020B0604020202020204" pitchFamily="34" charset="0"/>
                        <a:buChar char="•"/>
                      </a:pPr>
                      <a:r>
                        <a:rPr lang="en-US" sz="1000" dirty="0">
                          <a:solidFill>
                            <a:schemeClr val="tx1"/>
                          </a:solidFill>
                        </a:rPr>
                        <a:t>Biomarkers of </a:t>
                      </a:r>
                      <a:r>
                        <a:rPr lang="el-GR" sz="1000" dirty="0">
                          <a:solidFill>
                            <a:schemeClr val="tx1"/>
                          </a:solidFill>
                        </a:rPr>
                        <a:t>β-</a:t>
                      </a:r>
                      <a:r>
                        <a:rPr lang="en-US" sz="1000" dirty="0">
                          <a:solidFill>
                            <a:schemeClr val="tx1"/>
                          </a:solidFill>
                        </a:rPr>
                        <a:t>cell function were improved by orforglipron at 26 weeks from baseline (see table).</a:t>
                      </a:r>
                    </a:p>
                    <a:p>
                      <a:pPr marL="171450" indent="-171450">
                        <a:spcAft>
                          <a:spcPts val="300"/>
                        </a:spcAft>
                        <a:buFont typeface="Arial" panose="020B0604020202020204" pitchFamily="34" charset="0"/>
                        <a:buChar char="•"/>
                      </a:pPr>
                      <a:r>
                        <a:rPr lang="en-US" sz="1000" dirty="0">
                          <a:solidFill>
                            <a:schemeClr val="tx1"/>
                          </a:solidFill>
                        </a:rPr>
                        <a:t>HOMA-</a:t>
                      </a:r>
                      <a:r>
                        <a:rPr lang="el-GR" sz="1000" dirty="0">
                          <a:solidFill>
                            <a:schemeClr val="tx1"/>
                          </a:solidFill>
                        </a:rPr>
                        <a:t>β</a:t>
                      </a:r>
                      <a:r>
                        <a:rPr lang="en-US" sz="1000" dirty="0">
                          <a:solidFill>
                            <a:schemeClr val="tx1"/>
                          </a:solidFill>
                        </a:rPr>
                        <a:t> significantly increased with orforglipron (≥12mg) vs. placebo or dulaglutide, with no dose dependence.</a:t>
                      </a:r>
                    </a:p>
                    <a:p>
                      <a:pPr marL="171450" indent="-171450">
                        <a:spcAft>
                          <a:spcPts val="300"/>
                        </a:spcAft>
                        <a:buFont typeface="Arial" panose="020B0604020202020204" pitchFamily="34" charset="0"/>
                        <a:buChar char="•"/>
                      </a:pPr>
                      <a:r>
                        <a:rPr lang="en-US" sz="1000" dirty="0">
                          <a:solidFill>
                            <a:schemeClr val="tx1"/>
                          </a:solidFill>
                        </a:rPr>
                        <a:t>Insulin resistance by HOMA-IR at 26 weeks significantly decreased from baseline with orforglipron (≥24mg) but was not significantly different vs. placebo or dulaglutide.</a:t>
                      </a:r>
                    </a:p>
                    <a:p>
                      <a:pPr marL="171450" indent="-171450">
                        <a:spcAft>
                          <a:spcPts val="300"/>
                        </a:spcAft>
                        <a:buFont typeface="Arial" panose="020B0604020202020204" pitchFamily="34" charset="0"/>
                        <a:buChar char="•"/>
                      </a:pPr>
                      <a:r>
                        <a:rPr lang="en-US" sz="1000" dirty="0">
                          <a:solidFill>
                            <a:schemeClr val="tx1"/>
                          </a:solidFill>
                        </a:rPr>
                        <a:t>Changes in HOMA-IR from baseline correlated with changes in body weight at week 26 (Spearman correlation=0.25; P&lt;0.0001).</a:t>
                      </a:r>
                    </a:p>
                    <a:p>
                      <a:pPr marL="171450" indent="-171450">
                        <a:spcAft>
                          <a:spcPts val="300"/>
                        </a:spcAft>
                        <a:buFont typeface="Arial" panose="020B0604020202020204" pitchFamily="34" charset="0"/>
                        <a:buChar char="•"/>
                      </a:pPr>
                      <a:r>
                        <a:rPr lang="en-US" sz="1000" dirty="0">
                          <a:solidFill>
                            <a:schemeClr val="tx1"/>
                          </a:solidFill>
                        </a:rPr>
                        <a:t>HOMA-</a:t>
                      </a:r>
                      <a:r>
                        <a:rPr lang="el-GR" sz="1000" dirty="0">
                          <a:solidFill>
                            <a:schemeClr val="tx1"/>
                          </a:solidFill>
                        </a:rPr>
                        <a:t>Β</a:t>
                      </a:r>
                      <a:r>
                        <a:rPr lang="en-GB" sz="1000" dirty="0">
                          <a:solidFill>
                            <a:schemeClr val="tx1"/>
                          </a:solidFill>
                        </a:rPr>
                        <a:t> </a:t>
                      </a:r>
                      <a:r>
                        <a:rPr lang="en-US" sz="1000" dirty="0">
                          <a:solidFill>
                            <a:schemeClr val="tx1"/>
                          </a:solidFill>
                        </a:rPr>
                        <a:t>significantly increased with orforglipron (≥12mg) with no dose-dependence.</a:t>
                      </a:r>
                    </a:p>
                    <a:p>
                      <a:pPr marL="171450" indent="-171450">
                        <a:spcAft>
                          <a:spcPts val="300"/>
                        </a:spcAft>
                        <a:buFont typeface="Arial" panose="020B0604020202020204" pitchFamily="34" charset="0"/>
                        <a:buChar char="•"/>
                      </a:pPr>
                      <a:r>
                        <a:rPr lang="en-US" sz="1000" dirty="0">
                          <a:solidFill>
                            <a:schemeClr val="tx1"/>
                          </a:solidFill>
                        </a:rPr>
                        <a:t>Orforglipron suppressed glucagon secretion and reduced proinsulin levels leading to improved islet cell function.</a:t>
                      </a:r>
                    </a:p>
                    <a:p>
                      <a:pPr marL="171450" indent="-171450">
                        <a:buFont typeface="Arial" panose="020B0604020202020204" pitchFamily="34" charset="0"/>
                        <a:buChar char="•"/>
                      </a:pPr>
                      <a:endParaRPr lang="en-US" sz="1000" dirty="0">
                        <a:solidFill>
                          <a:schemeClr val="tx1"/>
                        </a:solidFill>
                      </a:endParaRPr>
                    </a:p>
                    <a:p>
                      <a:pPr marL="171450" indent="-171450">
                        <a:buFont typeface="Arial" panose="020B0604020202020204" pitchFamily="34" charset="0"/>
                        <a:buChar char="•"/>
                      </a:pPr>
                      <a:endParaRPr lang="en-US" sz="1000" dirty="0">
                        <a:solidFill>
                          <a:schemeClr val="tx1"/>
                        </a:solidFill>
                      </a:endParaRPr>
                    </a:p>
                    <a:p>
                      <a:pPr marL="171450" indent="-171450">
                        <a:buFont typeface="Arial" panose="020B0604020202020204" pitchFamily="34" charset="0"/>
                        <a:buChar char="•"/>
                      </a:pPr>
                      <a:endParaRPr lang="en-US" sz="1000" dirty="0">
                        <a:solidFill>
                          <a:schemeClr val="tx1"/>
                        </a:solidFill>
                      </a:endParaRPr>
                    </a:p>
                    <a:p>
                      <a:pPr marL="171450" indent="-171450">
                        <a:buFont typeface="Arial" panose="020B0604020202020204" pitchFamily="34" charset="0"/>
                        <a:buChar char="•"/>
                      </a:pPr>
                      <a:endParaRPr lang="en-US" sz="1000" dirty="0">
                        <a:solidFill>
                          <a:schemeClr val="tx1"/>
                        </a:solidFill>
                      </a:endParaRPr>
                    </a:p>
                    <a:p>
                      <a:pPr marL="171450" indent="-171450">
                        <a:buFont typeface="Arial" panose="020B0604020202020204" pitchFamily="34" charset="0"/>
                        <a:buChar char="•"/>
                      </a:pPr>
                      <a:endParaRPr lang="en-US" sz="1000" dirty="0">
                        <a:solidFill>
                          <a:schemeClr val="tx1"/>
                        </a:solidFill>
                      </a:endParaRPr>
                    </a:p>
                    <a:p>
                      <a:pPr marL="171450" indent="-171450">
                        <a:buFont typeface="Arial" panose="020B0604020202020204" pitchFamily="34" charset="0"/>
                        <a:buChar char="•"/>
                      </a:pPr>
                      <a:endParaRPr lang="en-US" sz="1000" dirty="0">
                        <a:solidFill>
                          <a:schemeClr val="tx1"/>
                        </a:solidFill>
                      </a:endParaRPr>
                    </a:p>
                    <a:p>
                      <a:pPr marL="0" indent="0">
                        <a:buFont typeface="Arial" panose="020B0604020202020204" pitchFamily="34" charset="0"/>
                        <a:buNone/>
                      </a:pPr>
                      <a:endParaRPr lang="en-US" sz="1000" dirty="0">
                        <a:solidFill>
                          <a:schemeClr val="tx1"/>
                        </a:solidFill>
                      </a:endParaRPr>
                    </a:p>
                  </a:txBody>
                  <a:tcPr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endParaRPr lang="en-US" sz="1000" dirty="0">
                        <a:solidFill>
                          <a:schemeClr val="tx1"/>
                        </a:solidFill>
                      </a:endParaRPr>
                    </a:p>
                  </a:txBody>
                  <a:tcPr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92350044"/>
                  </a:ext>
                </a:extLst>
              </a:tr>
              <a:tr h="277823">
                <a:tc gridSpan="2">
                  <a:txBody>
                    <a:bodyPr/>
                    <a:lstStyle/>
                    <a:p>
                      <a:r>
                        <a:rPr lang="en-US" sz="1000" b="1" dirty="0"/>
                        <a:t>CVrg Implications</a:t>
                      </a:r>
                      <a:r>
                        <a:rPr lang="en-US" sz="1000" b="0" dirty="0"/>
                        <a:t>: In this Phase II trial, orforglipron (≥12mg) significantly reduced A1c and body weight vs. placebo and dulaglutide. In the </a:t>
                      </a:r>
                      <a:r>
                        <a:rPr lang="en-US" sz="1000" b="0" i="1" dirty="0"/>
                        <a:t>post-hoc</a:t>
                      </a:r>
                      <a:r>
                        <a:rPr lang="en-US" sz="1000" b="0" dirty="0"/>
                        <a:t> analyses at 26 weeks, biomarkers of </a:t>
                      </a:r>
                      <a:r>
                        <a:rPr lang="el-GR" sz="1000" b="0" dirty="0"/>
                        <a:t>β</a:t>
                      </a:r>
                      <a:r>
                        <a:rPr lang="en-GB" sz="1000" b="0" dirty="0"/>
                        <a:t>-cell function and insulin sensitivity were improved vs. </a:t>
                      </a:r>
                      <a:r>
                        <a:rPr lang="en-US" sz="1000" b="0" dirty="0"/>
                        <a:t>placebo and dulaglutide. As expected, improvement in HOMA-IR correlated with reductions in body weight from baseline. The improved glycemic control with orforglipron vs. dulaglutide may be partly due to orforglipron improvements in </a:t>
                      </a:r>
                      <a:r>
                        <a:rPr lang="el-GR" sz="1000" b="0" dirty="0"/>
                        <a:t>β</a:t>
                      </a:r>
                      <a:r>
                        <a:rPr lang="en-GB" sz="1000" b="0" dirty="0"/>
                        <a:t>-cell function and insulin sensitivity.</a:t>
                      </a:r>
                      <a:endParaRPr lang="en-US" sz="1000" b="0" dirty="0"/>
                    </a:p>
                  </a:txBody>
                  <a:tcPr>
                    <a:lnT w="12700" cmpd="sng">
                      <a:noFill/>
                    </a:lnT>
                    <a:solidFill>
                      <a:srgbClr val="FEF4EC"/>
                    </a:solidFill>
                  </a:tcPr>
                </a:tc>
                <a:tc hMerge="1">
                  <a:txBody>
                    <a:bodyPr/>
                    <a:lstStyle/>
                    <a:p>
                      <a:endParaRPr lang="en-GB"/>
                    </a:p>
                  </a:txBody>
                  <a:tcPr/>
                </a:tc>
                <a:extLst>
                  <a:ext uri="{0D108BD9-81ED-4DB2-BD59-A6C34878D82A}">
                    <a16:rowId xmlns:a16="http://schemas.microsoft.com/office/drawing/2014/main" val="10003"/>
                  </a:ext>
                </a:extLst>
              </a:tr>
            </a:tbl>
          </a:graphicData>
        </a:graphic>
      </p:graphicFrame>
      <p:sp>
        <p:nvSpPr>
          <p:cNvPr id="3" name="Title 2"/>
          <p:cNvSpPr>
            <a:spLocks noGrp="1"/>
          </p:cNvSpPr>
          <p:nvPr>
            <p:ph type="ctrTitle"/>
          </p:nvPr>
        </p:nvSpPr>
        <p:spPr/>
        <p:txBody>
          <a:bodyPr/>
          <a:lstStyle/>
          <a:p>
            <a:r>
              <a:rPr lang="en-US" dirty="0"/>
              <a:t>Orforglipron (2 of 2)</a:t>
            </a:r>
          </a:p>
        </p:txBody>
      </p:sp>
      <p:graphicFrame>
        <p:nvGraphicFramePr>
          <p:cNvPr id="5" name="Table 4">
            <a:extLst>
              <a:ext uri="{FF2B5EF4-FFF2-40B4-BE49-F238E27FC236}">
                <a16:creationId xmlns:a16="http://schemas.microsoft.com/office/drawing/2014/main" id="{36B5380E-541C-5BFA-30D7-A41D4446ADB3}"/>
              </a:ext>
            </a:extLst>
          </p:cNvPr>
          <p:cNvGraphicFramePr>
            <a:graphicFrameLocks noGrp="1"/>
          </p:cNvGraphicFramePr>
          <p:nvPr>
            <p:extLst>
              <p:ext uri="{D42A27DB-BD31-4B8C-83A1-F6EECF244321}">
                <p14:modId xmlns:p14="http://schemas.microsoft.com/office/powerpoint/2010/main" val="714992428"/>
              </p:ext>
            </p:extLst>
          </p:nvPr>
        </p:nvGraphicFramePr>
        <p:xfrm>
          <a:off x="3883693" y="1240631"/>
          <a:ext cx="7918842" cy="3633216"/>
        </p:xfrm>
        <a:graphic>
          <a:graphicData uri="http://schemas.openxmlformats.org/drawingml/2006/table">
            <a:tbl>
              <a:tblPr firstRow="1" bandRow="1">
                <a:tableStyleId>{C083E6E3-FA7D-4D7B-A595-EF9225AFEA82}</a:tableStyleId>
              </a:tblPr>
              <a:tblGrid>
                <a:gridCol w="2700000">
                  <a:extLst>
                    <a:ext uri="{9D8B030D-6E8A-4147-A177-3AD203B41FA5}">
                      <a16:colId xmlns:a16="http://schemas.microsoft.com/office/drawing/2014/main" val="20000"/>
                    </a:ext>
                  </a:extLst>
                </a:gridCol>
                <a:gridCol w="720000">
                  <a:extLst>
                    <a:ext uri="{9D8B030D-6E8A-4147-A177-3AD203B41FA5}">
                      <a16:colId xmlns:a16="http://schemas.microsoft.com/office/drawing/2014/main" val="20001"/>
                    </a:ext>
                  </a:extLst>
                </a:gridCol>
                <a:gridCol w="792000">
                  <a:extLst>
                    <a:ext uri="{9D8B030D-6E8A-4147-A177-3AD203B41FA5}">
                      <a16:colId xmlns:a16="http://schemas.microsoft.com/office/drawing/2014/main" val="20002"/>
                    </a:ext>
                  </a:extLst>
                </a:gridCol>
                <a:gridCol w="792000">
                  <a:extLst>
                    <a:ext uri="{9D8B030D-6E8A-4147-A177-3AD203B41FA5}">
                      <a16:colId xmlns:a16="http://schemas.microsoft.com/office/drawing/2014/main" val="20003"/>
                    </a:ext>
                  </a:extLst>
                </a:gridCol>
                <a:gridCol w="778967">
                  <a:extLst>
                    <a:ext uri="{9D8B030D-6E8A-4147-A177-3AD203B41FA5}">
                      <a16:colId xmlns:a16="http://schemas.microsoft.com/office/drawing/2014/main" val="20004"/>
                    </a:ext>
                  </a:extLst>
                </a:gridCol>
                <a:gridCol w="805033">
                  <a:extLst>
                    <a:ext uri="{9D8B030D-6E8A-4147-A177-3AD203B41FA5}">
                      <a16:colId xmlns:a16="http://schemas.microsoft.com/office/drawing/2014/main" val="1916819262"/>
                    </a:ext>
                  </a:extLst>
                </a:gridCol>
                <a:gridCol w="792000">
                  <a:extLst>
                    <a:ext uri="{9D8B030D-6E8A-4147-A177-3AD203B41FA5}">
                      <a16:colId xmlns:a16="http://schemas.microsoft.com/office/drawing/2014/main" val="2696134831"/>
                    </a:ext>
                  </a:extLst>
                </a:gridCol>
                <a:gridCol w="538842">
                  <a:extLst>
                    <a:ext uri="{9D8B030D-6E8A-4147-A177-3AD203B41FA5}">
                      <a16:colId xmlns:a16="http://schemas.microsoft.com/office/drawing/2014/main" val="2332930079"/>
                    </a:ext>
                  </a:extLst>
                </a:gridCol>
              </a:tblGrid>
              <a:tr h="0">
                <a:tc>
                  <a:txBody>
                    <a:bodyPr/>
                    <a:lstStyle/>
                    <a:p>
                      <a:r>
                        <a:rPr lang="el-GR" sz="900" dirty="0"/>
                        <a:t>β</a:t>
                      </a:r>
                      <a:r>
                        <a:rPr lang="en-GB" sz="900" dirty="0"/>
                        <a:t>-Cell function over time</a:t>
                      </a:r>
                      <a:endParaRPr lang="en-US" sz="900" dirty="0"/>
                    </a:p>
                  </a:txBody>
                  <a:tcPr marT="27432" marB="27432" anchor="ctr"/>
                </a:tc>
                <a:tc>
                  <a:txBody>
                    <a:bodyPr/>
                    <a:lstStyle/>
                    <a:p>
                      <a:pPr algn="ctr"/>
                      <a:r>
                        <a:rPr lang="en-US" sz="900" dirty="0"/>
                        <a:t>OFG 3mg</a:t>
                      </a:r>
                    </a:p>
                  </a:txBody>
                  <a:tcPr marT="27432" marB="2743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OFG 12mg</a:t>
                      </a:r>
                    </a:p>
                  </a:txBody>
                  <a:tcPr marT="27432" marB="2743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OFG 24mg</a:t>
                      </a:r>
                    </a:p>
                  </a:txBody>
                  <a:tcPr marT="27432" marB="2743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OFG 36mg</a:t>
                      </a:r>
                    </a:p>
                  </a:txBody>
                  <a:tcPr marT="27432" marB="2743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OFG 45mg</a:t>
                      </a:r>
                    </a:p>
                  </a:txBody>
                  <a:tcPr marT="27432" marB="27432" anchor="ctr"/>
                </a:tc>
                <a:tc>
                  <a:txBody>
                    <a:bodyPr/>
                    <a:lstStyle/>
                    <a:p>
                      <a:pPr algn="ctr"/>
                      <a:r>
                        <a:rPr lang="en-US" sz="900" dirty="0"/>
                        <a:t>dula 1.5mg</a:t>
                      </a:r>
                    </a:p>
                  </a:txBody>
                  <a:tcPr marT="27432" marB="27432" anchor="ctr"/>
                </a:tc>
                <a:tc>
                  <a:txBody>
                    <a:bodyPr/>
                    <a:lstStyle/>
                    <a:p>
                      <a:pPr algn="ctr"/>
                      <a:r>
                        <a:rPr lang="en-US" sz="900" dirty="0"/>
                        <a:t>pbo </a:t>
                      </a:r>
                    </a:p>
                  </a:txBody>
                  <a:tcPr marT="27432" marB="27432" anchor="ctr"/>
                </a:tc>
                <a:extLst>
                  <a:ext uri="{0D108BD9-81ED-4DB2-BD59-A6C34878D82A}">
                    <a16:rowId xmlns:a16="http://schemas.microsoft.com/office/drawing/2014/main" val="10000"/>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dirty="0"/>
                        <a:t>4 Wk </a:t>
                      </a:r>
                      <a:r>
                        <a:rPr lang="el-GR" sz="900" dirty="0"/>
                        <a:t>Δ</a:t>
                      </a:r>
                      <a:r>
                        <a:rPr lang="en-GB" sz="900" dirty="0"/>
                        <a:t>HOMA-</a:t>
                      </a:r>
                      <a:r>
                        <a:rPr lang="el-GR" sz="900" dirty="0"/>
                        <a:t>β</a:t>
                      </a:r>
                      <a:r>
                        <a:rPr lang="en-GB" sz="900" dirty="0"/>
                        <a:t> (computed with insulin) (%)</a:t>
                      </a:r>
                      <a:endParaRPr lang="en-US" sz="900" dirty="0"/>
                    </a:p>
                  </a:txBody>
                  <a:tcPr marT="27432" marB="27432" anchor="ctr"/>
                </a:tc>
                <a:tc>
                  <a:txBody>
                    <a:bodyPr/>
                    <a:lstStyle/>
                    <a:p>
                      <a:pPr algn="ctr"/>
                      <a:r>
                        <a:rPr lang="en-US" sz="900" dirty="0">
                          <a:solidFill>
                            <a:schemeClr val="tx1"/>
                          </a:solidFill>
                        </a:rPr>
                        <a:t>56.7***</a:t>
                      </a:r>
                    </a:p>
                  </a:txBody>
                  <a:tcPr marT="27432" marB="27432" anchor="ctr"/>
                </a:tc>
                <a:tc>
                  <a:txBody>
                    <a:bodyPr/>
                    <a:lstStyle/>
                    <a:p>
                      <a:pPr algn="ctr"/>
                      <a:r>
                        <a:rPr lang="en-US" sz="900" dirty="0">
                          <a:solidFill>
                            <a:schemeClr val="tx1"/>
                          </a:solidFill>
                        </a:rPr>
                        <a:t>132.2***</a:t>
                      </a:r>
                      <a:r>
                        <a:rPr lang="en-US" sz="900" baseline="30000" dirty="0">
                          <a:solidFill>
                            <a:schemeClr val="tx1"/>
                          </a:solidFill>
                        </a:rPr>
                        <a:t>≠≠≠</a:t>
                      </a:r>
                      <a:endParaRPr lang="en-US" sz="900" dirty="0">
                        <a:solidFill>
                          <a:schemeClr val="tx1"/>
                        </a:solidFill>
                      </a:endParaRPr>
                    </a:p>
                  </a:txBody>
                  <a:tcPr marT="27432" marB="27432" anchor="ctr"/>
                </a:tc>
                <a:tc>
                  <a:txBody>
                    <a:bodyPr/>
                    <a:lstStyle/>
                    <a:p>
                      <a:pPr algn="ctr"/>
                      <a:r>
                        <a:rPr lang="en-US" sz="900" dirty="0">
                          <a:solidFill>
                            <a:schemeClr val="tx1"/>
                          </a:solidFill>
                        </a:rPr>
                        <a:t>103.3***</a:t>
                      </a:r>
                      <a:r>
                        <a:rPr lang="en-US" sz="900" baseline="30000" dirty="0">
                          <a:solidFill>
                            <a:schemeClr val="tx1"/>
                          </a:solidFill>
                        </a:rPr>
                        <a:t>≠≠≠</a:t>
                      </a:r>
                      <a:endParaRPr lang="en-US" sz="900" dirty="0">
                        <a:solidFill>
                          <a:schemeClr val="tx1"/>
                        </a:solidFill>
                      </a:endParaRPr>
                    </a:p>
                  </a:txBody>
                  <a:tcPr marT="27432" marB="27432" anchor="ctr"/>
                </a:tc>
                <a:tc>
                  <a:txBody>
                    <a:bodyPr/>
                    <a:lstStyle/>
                    <a:p>
                      <a:pPr algn="ctr"/>
                      <a:r>
                        <a:rPr lang="en-US" sz="900" dirty="0">
                          <a:solidFill>
                            <a:schemeClr val="tx1"/>
                          </a:solidFill>
                        </a:rPr>
                        <a:t>109.9***</a:t>
                      </a:r>
                      <a:r>
                        <a:rPr lang="en-US" sz="900" baseline="30000" dirty="0">
                          <a:solidFill>
                            <a:schemeClr val="tx1"/>
                          </a:solidFill>
                        </a:rPr>
                        <a:t>≠≠≠</a:t>
                      </a:r>
                      <a:endParaRPr lang="en-US" sz="900" dirty="0">
                        <a:solidFill>
                          <a:schemeClr val="tx1"/>
                        </a:solidFill>
                      </a:endParaRPr>
                    </a:p>
                  </a:txBody>
                  <a:tcPr marT="27432" marB="27432" anchor="ctr"/>
                </a:tc>
                <a:tc>
                  <a:txBody>
                    <a:bodyPr/>
                    <a:lstStyle/>
                    <a:p>
                      <a:pPr algn="ctr"/>
                      <a:r>
                        <a:rPr lang="en-US" sz="900" dirty="0">
                          <a:solidFill>
                            <a:schemeClr val="tx1"/>
                          </a:solidFill>
                        </a:rPr>
                        <a:t>98.5 ***</a:t>
                      </a:r>
                      <a:r>
                        <a:rPr lang="en-US" sz="900" baseline="30000" dirty="0">
                          <a:solidFill>
                            <a:schemeClr val="tx1"/>
                          </a:solidFill>
                        </a:rPr>
                        <a:t>≠≠≠</a:t>
                      </a:r>
                      <a:endParaRPr lang="en-US" sz="900" dirty="0">
                        <a:solidFill>
                          <a:schemeClr val="tx1"/>
                        </a:solidFill>
                      </a:endParaRPr>
                    </a:p>
                  </a:txBody>
                  <a:tcPr marT="27432" marB="27432" anchor="ctr"/>
                </a:tc>
                <a:tc>
                  <a:txBody>
                    <a:bodyPr/>
                    <a:lstStyle/>
                    <a:p>
                      <a:pPr algn="ctr"/>
                      <a:r>
                        <a:rPr lang="en-US" sz="900" dirty="0">
                          <a:solidFill>
                            <a:schemeClr val="tx1"/>
                          </a:solidFill>
                        </a:rPr>
                        <a:t>42.7***</a:t>
                      </a:r>
                    </a:p>
                  </a:txBody>
                  <a:tcPr marT="27432" marB="27432" anchor="ctr"/>
                </a:tc>
                <a:tc>
                  <a:txBody>
                    <a:bodyPr/>
                    <a:lstStyle/>
                    <a:p>
                      <a:pPr algn="ctr"/>
                      <a:r>
                        <a:rPr lang="en-US" sz="900" dirty="0">
                          <a:solidFill>
                            <a:schemeClr val="tx1"/>
                          </a:solidFill>
                        </a:rPr>
                        <a:t>-4.2</a:t>
                      </a:r>
                    </a:p>
                  </a:txBody>
                  <a:tcPr marT="27432" marB="27432" anchor="ctr"/>
                </a:tc>
                <a:extLst>
                  <a:ext uri="{0D108BD9-81ED-4DB2-BD59-A6C34878D82A}">
                    <a16:rowId xmlns:a16="http://schemas.microsoft.com/office/drawing/2014/main" val="2545505136"/>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dirty="0"/>
                        <a:t>12 Wk </a:t>
                      </a:r>
                      <a:r>
                        <a:rPr lang="el-GR" sz="900" dirty="0"/>
                        <a:t>Δ</a:t>
                      </a:r>
                      <a:r>
                        <a:rPr lang="en-GB" sz="900" dirty="0"/>
                        <a:t>HOMA-</a:t>
                      </a:r>
                      <a:r>
                        <a:rPr lang="el-GR" sz="900" dirty="0"/>
                        <a:t>β</a:t>
                      </a:r>
                      <a:r>
                        <a:rPr lang="en-GB" sz="900" dirty="0"/>
                        <a:t> (computed with insulin) (%)</a:t>
                      </a:r>
                      <a:endParaRPr lang="en-US" sz="900" dirty="0"/>
                    </a:p>
                  </a:txBody>
                  <a:tcPr marT="27432" marB="27432" anchor="ctr"/>
                </a:tc>
                <a:tc>
                  <a:txBody>
                    <a:bodyPr/>
                    <a:lstStyle/>
                    <a:p>
                      <a:pPr algn="ctr"/>
                      <a:r>
                        <a:rPr lang="en-US" sz="900" dirty="0">
                          <a:solidFill>
                            <a:schemeClr val="tx1"/>
                          </a:solidFill>
                        </a:rPr>
                        <a:t>68.9***</a:t>
                      </a:r>
                      <a:r>
                        <a:rPr lang="en-US" sz="900" baseline="30000" dirty="0">
                          <a:solidFill>
                            <a:schemeClr val="tx1"/>
                          </a:solidFill>
                        </a:rPr>
                        <a:t>≠</a:t>
                      </a:r>
                      <a:endParaRPr lang="en-US" sz="900" dirty="0">
                        <a:solidFill>
                          <a:schemeClr val="tx1"/>
                        </a:solidFill>
                      </a:endParaRPr>
                    </a:p>
                  </a:txBody>
                  <a:tcPr marT="27432" marB="27432" anchor="ctr"/>
                </a:tc>
                <a:tc>
                  <a:txBody>
                    <a:bodyPr/>
                    <a:lstStyle/>
                    <a:p>
                      <a:pPr algn="ctr"/>
                      <a:r>
                        <a:rPr lang="en-US" sz="900" dirty="0">
                          <a:solidFill>
                            <a:schemeClr val="tx1"/>
                          </a:solidFill>
                        </a:rPr>
                        <a:t>126.5***</a:t>
                      </a:r>
                      <a:r>
                        <a:rPr lang="en-US" sz="900" baseline="30000" dirty="0">
                          <a:solidFill>
                            <a:schemeClr val="tx1"/>
                          </a:solidFill>
                        </a:rPr>
                        <a:t>≠≠≠≠</a:t>
                      </a:r>
                      <a:endParaRPr lang="en-US" sz="900" dirty="0">
                        <a:solidFill>
                          <a:schemeClr val="tx1"/>
                        </a:solidFill>
                      </a:endParaRPr>
                    </a:p>
                  </a:txBody>
                  <a:tcPr marT="27432" marB="27432" anchor="ctr"/>
                </a:tc>
                <a:tc>
                  <a:txBody>
                    <a:bodyPr/>
                    <a:lstStyle/>
                    <a:p>
                      <a:pPr algn="ctr"/>
                      <a:r>
                        <a:rPr lang="en-US" sz="900" dirty="0">
                          <a:solidFill>
                            <a:schemeClr val="tx1"/>
                          </a:solidFill>
                        </a:rPr>
                        <a:t>101.7*** </a:t>
                      </a:r>
                      <a:r>
                        <a:rPr lang="en-US" sz="900" baseline="30000" dirty="0">
                          <a:solidFill>
                            <a:schemeClr val="tx1"/>
                          </a:solidFill>
                        </a:rPr>
                        <a:t>≠≠≠</a:t>
                      </a:r>
                      <a:endParaRPr lang="en-US" sz="900" dirty="0">
                        <a:solidFill>
                          <a:schemeClr val="tx1"/>
                        </a:solidFill>
                      </a:endParaRPr>
                    </a:p>
                  </a:txBody>
                  <a:tcPr marT="27432" marB="27432" anchor="ctr"/>
                </a:tc>
                <a:tc>
                  <a:txBody>
                    <a:bodyPr/>
                    <a:lstStyle/>
                    <a:p>
                      <a:pPr algn="ctr"/>
                      <a:r>
                        <a:rPr lang="en-US" sz="900" dirty="0">
                          <a:solidFill>
                            <a:schemeClr val="tx1"/>
                          </a:solidFill>
                        </a:rPr>
                        <a:t>115.8***</a:t>
                      </a:r>
                      <a:r>
                        <a:rPr lang="en-US" sz="900" baseline="30000" dirty="0">
                          <a:solidFill>
                            <a:schemeClr val="tx1"/>
                          </a:solidFill>
                        </a:rPr>
                        <a:t>≠≠≠</a:t>
                      </a:r>
                      <a:endParaRPr lang="en-US" sz="900" dirty="0">
                        <a:solidFill>
                          <a:schemeClr val="tx1"/>
                        </a:solidFill>
                      </a:endParaRPr>
                    </a:p>
                  </a:txBody>
                  <a:tcPr marT="27432" marB="27432" anchor="ctr"/>
                </a:tc>
                <a:tc>
                  <a:txBody>
                    <a:bodyPr/>
                    <a:lstStyle/>
                    <a:p>
                      <a:pPr algn="ctr"/>
                      <a:r>
                        <a:rPr lang="en-US" sz="900" dirty="0">
                          <a:solidFill>
                            <a:schemeClr val="tx1"/>
                          </a:solidFill>
                        </a:rPr>
                        <a:t>121.5***</a:t>
                      </a:r>
                      <a:r>
                        <a:rPr lang="en-US" sz="900" baseline="30000" dirty="0">
                          <a:solidFill>
                            <a:schemeClr val="tx1"/>
                          </a:solidFill>
                        </a:rPr>
                        <a:t>≠≠≠</a:t>
                      </a:r>
                      <a:endParaRPr lang="en-US" sz="900" dirty="0">
                        <a:solidFill>
                          <a:schemeClr val="tx1"/>
                        </a:solidFill>
                      </a:endParaRPr>
                    </a:p>
                  </a:txBody>
                  <a:tcPr marT="27432" marB="27432" anchor="ctr"/>
                </a:tc>
                <a:tc>
                  <a:txBody>
                    <a:bodyPr/>
                    <a:lstStyle/>
                    <a:p>
                      <a:pPr algn="ctr"/>
                      <a:r>
                        <a:rPr lang="en-US" sz="900" dirty="0">
                          <a:solidFill>
                            <a:schemeClr val="tx1"/>
                          </a:solidFill>
                        </a:rPr>
                        <a:t>44.4***</a:t>
                      </a:r>
                    </a:p>
                  </a:txBody>
                  <a:tcPr marT="27432" marB="27432" anchor="ctr"/>
                </a:tc>
                <a:tc>
                  <a:txBody>
                    <a:bodyPr/>
                    <a:lstStyle/>
                    <a:p>
                      <a:pPr algn="ctr"/>
                      <a:r>
                        <a:rPr lang="en-US" sz="900" dirty="0">
                          <a:solidFill>
                            <a:schemeClr val="tx1"/>
                          </a:solidFill>
                        </a:rPr>
                        <a:t>3.2</a:t>
                      </a:r>
                    </a:p>
                  </a:txBody>
                  <a:tcPr marT="27432" marB="27432" anchor="ctr"/>
                </a:tc>
                <a:extLst>
                  <a:ext uri="{0D108BD9-81ED-4DB2-BD59-A6C34878D82A}">
                    <a16:rowId xmlns:a16="http://schemas.microsoft.com/office/drawing/2014/main" val="3652427483"/>
                  </a:ext>
                </a:extLst>
              </a:tr>
              <a:tr h="154352">
                <a:tc>
                  <a:txBody>
                    <a:bodyPr/>
                    <a:lstStyle/>
                    <a:p>
                      <a:r>
                        <a:rPr lang="en-GB" sz="900" dirty="0"/>
                        <a:t>26 Wk </a:t>
                      </a:r>
                      <a:r>
                        <a:rPr lang="el-GR" sz="900" dirty="0"/>
                        <a:t>Δ</a:t>
                      </a:r>
                      <a:r>
                        <a:rPr lang="en-GB" sz="900" dirty="0"/>
                        <a:t>HOMA-</a:t>
                      </a:r>
                      <a:r>
                        <a:rPr lang="el-GR" sz="900" dirty="0"/>
                        <a:t>β</a:t>
                      </a:r>
                      <a:r>
                        <a:rPr lang="en-GB" sz="900" dirty="0"/>
                        <a:t> (computed with insulin) (%)</a:t>
                      </a:r>
                      <a:endParaRPr lang="en-US" sz="900" dirty="0"/>
                    </a:p>
                  </a:txBody>
                  <a:tcPr marT="27432" marB="27432" anchor="ctr"/>
                </a:tc>
                <a:tc>
                  <a:txBody>
                    <a:bodyPr/>
                    <a:lstStyle/>
                    <a:p>
                      <a:pPr algn="ctr"/>
                      <a:r>
                        <a:rPr lang="en-US" sz="900" dirty="0">
                          <a:solidFill>
                            <a:schemeClr val="tx1"/>
                          </a:solidFill>
                        </a:rPr>
                        <a:t>64.9***</a:t>
                      </a:r>
                    </a:p>
                  </a:txBody>
                  <a:tcPr marT="27432" marB="27432" anchor="ctr"/>
                </a:tc>
                <a:tc>
                  <a:txBody>
                    <a:bodyPr/>
                    <a:lstStyle/>
                    <a:p>
                      <a:pPr algn="ctr"/>
                      <a:r>
                        <a:rPr lang="en-US" sz="900" dirty="0">
                          <a:solidFill>
                            <a:schemeClr val="tx1"/>
                          </a:solidFill>
                        </a:rPr>
                        <a:t>110.6***</a:t>
                      </a:r>
                      <a:r>
                        <a:rPr lang="en-US" sz="900" baseline="30000" dirty="0">
                          <a:solidFill>
                            <a:schemeClr val="tx1"/>
                          </a:solidFill>
                        </a:rPr>
                        <a:t>≠≠≠</a:t>
                      </a:r>
                      <a:endParaRPr lang="en-US" sz="900" dirty="0">
                        <a:solidFill>
                          <a:schemeClr val="tx1"/>
                        </a:solidFill>
                      </a:endParaRPr>
                    </a:p>
                  </a:txBody>
                  <a:tcPr marT="27432" marB="27432" anchor="ctr"/>
                </a:tc>
                <a:tc>
                  <a:txBody>
                    <a:bodyPr/>
                    <a:lstStyle/>
                    <a:p>
                      <a:pPr algn="ctr"/>
                      <a:r>
                        <a:rPr lang="en-US" sz="900" dirty="0">
                          <a:solidFill>
                            <a:schemeClr val="tx1"/>
                          </a:solidFill>
                        </a:rPr>
                        <a:t>89.6***</a:t>
                      </a:r>
                      <a:r>
                        <a:rPr lang="en-US" sz="900" baseline="30000" dirty="0">
                          <a:solidFill>
                            <a:schemeClr val="tx1"/>
                          </a:solidFill>
                        </a:rPr>
                        <a:t>≠≠</a:t>
                      </a:r>
                      <a:endParaRPr lang="en-US" sz="900" dirty="0">
                        <a:solidFill>
                          <a:schemeClr val="tx1"/>
                        </a:solidFill>
                      </a:endParaRPr>
                    </a:p>
                  </a:txBody>
                  <a:tcPr marT="27432" marB="27432" anchor="ctr"/>
                </a:tc>
                <a:tc>
                  <a:txBody>
                    <a:bodyPr/>
                    <a:lstStyle/>
                    <a:p>
                      <a:pPr algn="ctr"/>
                      <a:r>
                        <a:rPr lang="en-US" sz="900" dirty="0">
                          <a:solidFill>
                            <a:schemeClr val="tx1"/>
                          </a:solidFill>
                        </a:rPr>
                        <a:t>103.5***</a:t>
                      </a:r>
                      <a:r>
                        <a:rPr lang="en-US" sz="900" baseline="30000" dirty="0">
                          <a:solidFill>
                            <a:schemeClr val="tx1"/>
                          </a:solidFill>
                        </a:rPr>
                        <a:t>≠≠≠</a:t>
                      </a:r>
                      <a:endParaRPr lang="en-US" sz="900" dirty="0">
                        <a:solidFill>
                          <a:schemeClr val="tx1"/>
                        </a:solidFill>
                      </a:endParaRPr>
                    </a:p>
                  </a:txBody>
                  <a:tcPr marT="27432" marB="27432" anchor="ctr"/>
                </a:tc>
                <a:tc>
                  <a:txBody>
                    <a:bodyPr/>
                    <a:lstStyle/>
                    <a:p>
                      <a:pPr algn="ctr"/>
                      <a:r>
                        <a:rPr lang="en-US" sz="900" dirty="0">
                          <a:solidFill>
                            <a:schemeClr val="tx1"/>
                          </a:solidFill>
                        </a:rPr>
                        <a:t>89.8***</a:t>
                      </a:r>
                      <a:r>
                        <a:rPr lang="en-US" sz="900" baseline="30000" dirty="0">
                          <a:solidFill>
                            <a:schemeClr val="tx1"/>
                          </a:solidFill>
                        </a:rPr>
                        <a:t>≠≠≠</a:t>
                      </a:r>
                      <a:endParaRPr lang="en-US" sz="900" dirty="0">
                        <a:solidFill>
                          <a:schemeClr val="tx1"/>
                        </a:solidFill>
                      </a:endParaRPr>
                    </a:p>
                  </a:txBody>
                  <a:tcPr marT="27432" marB="27432" anchor="ctr"/>
                </a:tc>
                <a:tc>
                  <a:txBody>
                    <a:bodyPr/>
                    <a:lstStyle/>
                    <a:p>
                      <a:pPr algn="ctr"/>
                      <a:r>
                        <a:rPr lang="en-US" sz="900" dirty="0">
                          <a:solidFill>
                            <a:schemeClr val="tx1"/>
                          </a:solidFill>
                        </a:rPr>
                        <a:t>41.5**</a:t>
                      </a:r>
                    </a:p>
                  </a:txBody>
                  <a:tcPr marT="27432" marB="27432" anchor="ctr"/>
                </a:tc>
                <a:tc>
                  <a:txBody>
                    <a:bodyPr/>
                    <a:lstStyle/>
                    <a:p>
                      <a:pPr algn="ctr"/>
                      <a:r>
                        <a:rPr lang="en-US" sz="900" dirty="0">
                          <a:solidFill>
                            <a:schemeClr val="tx1"/>
                          </a:solidFill>
                        </a:rPr>
                        <a:t>6.0</a:t>
                      </a:r>
                    </a:p>
                  </a:txBody>
                  <a:tcPr marT="27432" marB="27432" anchor="ctr"/>
                </a:tc>
                <a:extLst>
                  <a:ext uri="{0D108BD9-81ED-4DB2-BD59-A6C34878D82A}">
                    <a16:rowId xmlns:a16="http://schemas.microsoft.com/office/drawing/2014/main" val="3051790801"/>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dirty="0"/>
                        <a:t>4 Wk </a:t>
                      </a:r>
                      <a:r>
                        <a:rPr lang="el-GR" sz="900" dirty="0"/>
                        <a:t>Δ</a:t>
                      </a:r>
                      <a:r>
                        <a:rPr lang="en-GB" sz="900" dirty="0"/>
                        <a:t>HOMA-</a:t>
                      </a:r>
                      <a:r>
                        <a:rPr lang="el-GR" sz="900" dirty="0"/>
                        <a:t>β</a:t>
                      </a:r>
                      <a:r>
                        <a:rPr lang="en-GB" sz="900" dirty="0"/>
                        <a:t> (computed with C-peptide) (%)</a:t>
                      </a:r>
                      <a:endParaRPr lang="en-US" sz="900" dirty="0"/>
                    </a:p>
                  </a:txBody>
                  <a:tcPr marT="27432" marB="27432" anchor="ctr"/>
                </a:tc>
                <a:tc>
                  <a:txBody>
                    <a:bodyPr/>
                    <a:lstStyle/>
                    <a:p>
                      <a:pPr algn="ctr"/>
                      <a:r>
                        <a:rPr lang="en-US" sz="900" dirty="0">
                          <a:solidFill>
                            <a:schemeClr val="tx1"/>
                          </a:solidFill>
                        </a:rPr>
                        <a:t>62.0***</a:t>
                      </a:r>
                      <a:r>
                        <a:rPr lang="en-US" sz="900" baseline="30000" dirty="0">
                          <a:solidFill>
                            <a:schemeClr val="tx1"/>
                          </a:solidFill>
                        </a:rPr>
                        <a:t>≠</a:t>
                      </a:r>
                    </a:p>
                  </a:txBody>
                  <a:tcPr marT="27432" marB="27432" anchor="ctr"/>
                </a:tc>
                <a:tc>
                  <a:txBody>
                    <a:bodyPr/>
                    <a:lstStyle/>
                    <a:p>
                      <a:pPr algn="ctr"/>
                      <a:r>
                        <a:rPr lang="en-US" sz="900" dirty="0">
                          <a:solidFill>
                            <a:schemeClr val="tx1"/>
                          </a:solidFill>
                        </a:rPr>
                        <a:t>123.2***</a:t>
                      </a:r>
                      <a:r>
                        <a:rPr lang="en-US" sz="900" baseline="30000" dirty="0">
                          <a:solidFill>
                            <a:schemeClr val="tx1"/>
                          </a:solidFill>
                        </a:rPr>
                        <a:t>≠≠≠</a:t>
                      </a:r>
                      <a:endParaRPr lang="en-US" sz="900" dirty="0">
                        <a:solidFill>
                          <a:schemeClr val="tx1"/>
                        </a:solidFill>
                      </a:endParaRPr>
                    </a:p>
                  </a:txBody>
                  <a:tcPr marT="27432" marB="27432" anchor="ctr"/>
                </a:tc>
                <a:tc>
                  <a:txBody>
                    <a:bodyPr/>
                    <a:lstStyle/>
                    <a:p>
                      <a:pPr algn="ctr"/>
                      <a:r>
                        <a:rPr lang="en-US" sz="900" dirty="0">
                          <a:solidFill>
                            <a:schemeClr val="tx1"/>
                          </a:solidFill>
                        </a:rPr>
                        <a:t>103.6***</a:t>
                      </a:r>
                      <a:r>
                        <a:rPr lang="en-US" sz="900" baseline="30000" dirty="0">
                          <a:solidFill>
                            <a:schemeClr val="tx1"/>
                          </a:solidFill>
                        </a:rPr>
                        <a:t>≠≠≠</a:t>
                      </a:r>
                      <a:endParaRPr lang="en-US" sz="900" dirty="0">
                        <a:solidFill>
                          <a:schemeClr val="tx1"/>
                        </a:solidFill>
                      </a:endParaRPr>
                    </a:p>
                  </a:txBody>
                  <a:tcPr marT="27432" marB="27432" anchor="ctr"/>
                </a:tc>
                <a:tc>
                  <a:txBody>
                    <a:bodyPr/>
                    <a:lstStyle/>
                    <a:p>
                      <a:pPr algn="ctr"/>
                      <a:r>
                        <a:rPr lang="en-US" sz="900" dirty="0">
                          <a:solidFill>
                            <a:schemeClr val="tx1"/>
                          </a:solidFill>
                        </a:rPr>
                        <a:t>114.3***</a:t>
                      </a:r>
                      <a:r>
                        <a:rPr lang="en-US" sz="900" baseline="30000" dirty="0">
                          <a:solidFill>
                            <a:schemeClr val="tx1"/>
                          </a:solidFill>
                        </a:rPr>
                        <a:t>≠≠≠</a:t>
                      </a:r>
                      <a:endParaRPr lang="en-US" sz="900" dirty="0">
                        <a:solidFill>
                          <a:schemeClr val="tx1"/>
                        </a:solidFill>
                      </a:endParaRPr>
                    </a:p>
                  </a:txBody>
                  <a:tcPr marT="27432" marB="27432" anchor="ctr"/>
                </a:tc>
                <a:tc>
                  <a:txBody>
                    <a:bodyPr/>
                    <a:lstStyle/>
                    <a:p>
                      <a:pPr algn="ctr"/>
                      <a:r>
                        <a:rPr lang="en-US" sz="900" dirty="0">
                          <a:solidFill>
                            <a:schemeClr val="tx1"/>
                          </a:solidFill>
                        </a:rPr>
                        <a:t>104.6*** </a:t>
                      </a:r>
                      <a:r>
                        <a:rPr lang="en-US" sz="900" baseline="30000" dirty="0">
                          <a:solidFill>
                            <a:schemeClr val="tx1"/>
                          </a:solidFill>
                        </a:rPr>
                        <a:t>≠≠≠</a:t>
                      </a:r>
                      <a:endParaRPr lang="en-US" sz="900" dirty="0">
                        <a:solidFill>
                          <a:schemeClr val="tx1"/>
                        </a:solidFill>
                      </a:endParaRPr>
                    </a:p>
                  </a:txBody>
                  <a:tcPr marT="27432" marB="27432" anchor="ctr"/>
                </a:tc>
                <a:tc>
                  <a:txBody>
                    <a:bodyPr/>
                    <a:lstStyle/>
                    <a:p>
                      <a:pPr algn="ctr"/>
                      <a:r>
                        <a:rPr lang="en-US" sz="900" dirty="0">
                          <a:solidFill>
                            <a:schemeClr val="tx1"/>
                          </a:solidFill>
                        </a:rPr>
                        <a:t>41.2***</a:t>
                      </a:r>
                    </a:p>
                  </a:txBody>
                  <a:tcPr marT="27432" marB="27432" anchor="ctr"/>
                </a:tc>
                <a:tc>
                  <a:txBody>
                    <a:bodyPr/>
                    <a:lstStyle/>
                    <a:p>
                      <a:pPr algn="ctr"/>
                      <a:r>
                        <a:rPr lang="en-US" sz="900" dirty="0">
                          <a:solidFill>
                            <a:schemeClr val="tx1"/>
                          </a:solidFill>
                        </a:rPr>
                        <a:t>-1.8</a:t>
                      </a:r>
                    </a:p>
                  </a:txBody>
                  <a:tcPr marT="27432" marB="27432" anchor="ctr"/>
                </a:tc>
                <a:extLst>
                  <a:ext uri="{0D108BD9-81ED-4DB2-BD59-A6C34878D82A}">
                    <a16:rowId xmlns:a16="http://schemas.microsoft.com/office/drawing/2014/main" val="2961569985"/>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dirty="0"/>
                        <a:t>12 Wk </a:t>
                      </a:r>
                      <a:r>
                        <a:rPr lang="el-GR" sz="900" dirty="0"/>
                        <a:t>Δ</a:t>
                      </a:r>
                      <a:r>
                        <a:rPr lang="en-GB" sz="900" dirty="0"/>
                        <a:t>HOMA-</a:t>
                      </a:r>
                      <a:r>
                        <a:rPr lang="el-GR" sz="900" dirty="0"/>
                        <a:t>β</a:t>
                      </a:r>
                      <a:r>
                        <a:rPr lang="en-GB" sz="900" dirty="0"/>
                        <a:t> (computed with C-peptide) (%)</a:t>
                      </a:r>
                      <a:endParaRPr lang="en-US" sz="900" dirty="0"/>
                    </a:p>
                  </a:txBody>
                  <a:tcPr marT="27432" marB="27432" anchor="ctr"/>
                </a:tc>
                <a:tc>
                  <a:txBody>
                    <a:bodyPr/>
                    <a:lstStyle/>
                    <a:p>
                      <a:pPr algn="ctr"/>
                      <a:r>
                        <a:rPr lang="en-US" sz="900" dirty="0">
                          <a:solidFill>
                            <a:schemeClr val="tx1"/>
                          </a:solidFill>
                        </a:rPr>
                        <a:t>67.7***</a:t>
                      </a:r>
                      <a:r>
                        <a:rPr lang="en-US" sz="900" baseline="30000" dirty="0">
                          <a:solidFill>
                            <a:schemeClr val="tx1"/>
                          </a:solidFill>
                        </a:rPr>
                        <a:t>≠≠</a:t>
                      </a:r>
                      <a:endParaRPr lang="en-US" sz="900" dirty="0">
                        <a:solidFill>
                          <a:schemeClr val="tx1"/>
                        </a:solidFill>
                      </a:endParaRPr>
                    </a:p>
                  </a:txBody>
                  <a:tcPr marT="27432" marB="27432" anchor="ctr"/>
                </a:tc>
                <a:tc>
                  <a:txBody>
                    <a:bodyPr/>
                    <a:lstStyle/>
                    <a:p>
                      <a:pPr algn="ctr"/>
                      <a:r>
                        <a:rPr lang="en-US" sz="900" dirty="0">
                          <a:solidFill>
                            <a:schemeClr val="tx1"/>
                          </a:solidFill>
                        </a:rPr>
                        <a:t>114.6***</a:t>
                      </a:r>
                      <a:r>
                        <a:rPr lang="en-US" sz="900" baseline="30000" dirty="0">
                          <a:solidFill>
                            <a:schemeClr val="tx1"/>
                          </a:solidFill>
                        </a:rPr>
                        <a:t>≠≠≠</a:t>
                      </a:r>
                      <a:endParaRPr lang="en-US" sz="900" dirty="0">
                        <a:solidFill>
                          <a:schemeClr val="tx1"/>
                        </a:solidFill>
                      </a:endParaRPr>
                    </a:p>
                  </a:txBody>
                  <a:tcPr marT="27432" marB="27432" anchor="ctr"/>
                </a:tc>
                <a:tc>
                  <a:txBody>
                    <a:bodyPr/>
                    <a:lstStyle/>
                    <a:p>
                      <a:pPr algn="ctr"/>
                      <a:r>
                        <a:rPr lang="en-US" sz="900" dirty="0">
                          <a:solidFill>
                            <a:schemeClr val="tx1"/>
                          </a:solidFill>
                        </a:rPr>
                        <a:t>115.2***</a:t>
                      </a:r>
                      <a:r>
                        <a:rPr lang="en-US" sz="900" baseline="30000" dirty="0">
                          <a:solidFill>
                            <a:schemeClr val="tx1"/>
                          </a:solidFill>
                        </a:rPr>
                        <a:t>≠≠≠</a:t>
                      </a:r>
                      <a:endParaRPr lang="en-US" sz="900" dirty="0">
                        <a:solidFill>
                          <a:schemeClr val="tx1"/>
                        </a:solidFill>
                      </a:endParaRPr>
                    </a:p>
                  </a:txBody>
                  <a:tcPr marT="27432" marB="27432" anchor="ctr"/>
                </a:tc>
                <a:tc>
                  <a:txBody>
                    <a:bodyPr/>
                    <a:lstStyle/>
                    <a:p>
                      <a:pPr algn="ctr"/>
                      <a:r>
                        <a:rPr lang="en-US" sz="900" dirty="0">
                          <a:solidFill>
                            <a:schemeClr val="tx1"/>
                          </a:solidFill>
                        </a:rPr>
                        <a:t>127.6***</a:t>
                      </a:r>
                      <a:r>
                        <a:rPr lang="en-US" sz="900" baseline="30000" dirty="0">
                          <a:solidFill>
                            <a:schemeClr val="tx1"/>
                          </a:solidFill>
                        </a:rPr>
                        <a:t>≠≠≠</a:t>
                      </a:r>
                      <a:endParaRPr lang="en-US" sz="900" dirty="0">
                        <a:solidFill>
                          <a:schemeClr val="tx1"/>
                        </a:solidFill>
                      </a:endParaRPr>
                    </a:p>
                  </a:txBody>
                  <a:tcPr marT="27432" marB="27432" anchor="ctr"/>
                </a:tc>
                <a:tc>
                  <a:txBody>
                    <a:bodyPr/>
                    <a:lstStyle/>
                    <a:p>
                      <a:pPr algn="ctr"/>
                      <a:r>
                        <a:rPr lang="en-US" sz="900" dirty="0">
                          <a:solidFill>
                            <a:schemeClr val="tx1"/>
                          </a:solidFill>
                        </a:rPr>
                        <a:t>117.9***</a:t>
                      </a:r>
                      <a:r>
                        <a:rPr lang="en-US" sz="900" baseline="30000" dirty="0">
                          <a:solidFill>
                            <a:schemeClr val="tx1"/>
                          </a:solidFill>
                        </a:rPr>
                        <a:t>≠≠≠</a:t>
                      </a:r>
                      <a:endParaRPr lang="en-US" sz="900" dirty="0">
                        <a:solidFill>
                          <a:schemeClr val="tx1"/>
                        </a:solidFill>
                      </a:endParaRPr>
                    </a:p>
                  </a:txBody>
                  <a:tcPr marT="27432" marB="27432" anchor="ctr"/>
                </a:tc>
                <a:tc>
                  <a:txBody>
                    <a:bodyPr/>
                    <a:lstStyle/>
                    <a:p>
                      <a:pPr algn="ctr"/>
                      <a:r>
                        <a:rPr lang="en-US" sz="900" dirty="0">
                          <a:solidFill>
                            <a:schemeClr val="tx1"/>
                          </a:solidFill>
                        </a:rPr>
                        <a:t>39.4***</a:t>
                      </a:r>
                    </a:p>
                  </a:txBody>
                  <a:tcPr marT="27432" marB="27432" anchor="ctr"/>
                </a:tc>
                <a:tc>
                  <a:txBody>
                    <a:bodyPr/>
                    <a:lstStyle/>
                    <a:p>
                      <a:pPr algn="ctr"/>
                      <a:r>
                        <a:rPr lang="en-US" sz="900" dirty="0">
                          <a:solidFill>
                            <a:schemeClr val="tx1"/>
                          </a:solidFill>
                        </a:rPr>
                        <a:t>0.0</a:t>
                      </a:r>
                    </a:p>
                  </a:txBody>
                  <a:tcPr marT="27432" marB="27432" anchor="ctr"/>
                </a:tc>
                <a:extLst>
                  <a:ext uri="{0D108BD9-81ED-4DB2-BD59-A6C34878D82A}">
                    <a16:rowId xmlns:a16="http://schemas.microsoft.com/office/drawing/2014/main" val="584872439"/>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dirty="0"/>
                        <a:t>26 Wk </a:t>
                      </a:r>
                      <a:r>
                        <a:rPr lang="el-GR" sz="900" dirty="0"/>
                        <a:t>Δ</a:t>
                      </a:r>
                      <a:r>
                        <a:rPr lang="en-GB" sz="900" dirty="0"/>
                        <a:t>HOMA-</a:t>
                      </a:r>
                      <a:r>
                        <a:rPr lang="el-GR" sz="900" dirty="0"/>
                        <a:t>β</a:t>
                      </a:r>
                      <a:r>
                        <a:rPr lang="en-GB" sz="900" dirty="0"/>
                        <a:t> (computed with C-peptide) (%)</a:t>
                      </a:r>
                      <a:endParaRPr lang="en-US" sz="900" dirty="0"/>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solidFill>
                            <a:schemeClr val="tx1"/>
                          </a:solidFill>
                        </a:rPr>
                        <a:t>62.0***</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solidFill>
                            <a:schemeClr val="tx1"/>
                          </a:solidFill>
                        </a:rPr>
                        <a:t>118.0***</a:t>
                      </a:r>
                      <a:r>
                        <a:rPr lang="en-US" sz="900" baseline="30000" dirty="0">
                          <a:solidFill>
                            <a:schemeClr val="tx1"/>
                          </a:solidFill>
                        </a:rPr>
                        <a:t>≠≠≠</a:t>
                      </a:r>
                      <a:endParaRPr lang="en-US" sz="900" dirty="0">
                        <a:solidFill>
                          <a:schemeClr val="tx1"/>
                        </a:solidFill>
                      </a:endParaRP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solidFill>
                            <a:schemeClr val="tx1"/>
                          </a:solidFill>
                        </a:rPr>
                        <a:t>92.0***</a:t>
                      </a:r>
                      <a:r>
                        <a:rPr lang="en-US" sz="900" baseline="30000" dirty="0">
                          <a:solidFill>
                            <a:schemeClr val="tx1"/>
                          </a:solidFill>
                        </a:rPr>
                        <a:t>≠≠</a:t>
                      </a:r>
                      <a:endParaRPr lang="en-US" sz="900" dirty="0">
                        <a:solidFill>
                          <a:schemeClr val="tx1"/>
                        </a:solidFill>
                      </a:endParaRP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solidFill>
                            <a:schemeClr val="tx1"/>
                          </a:solidFill>
                        </a:rPr>
                        <a:t>113.7***</a:t>
                      </a:r>
                      <a:r>
                        <a:rPr lang="en-US" sz="900" baseline="30000" dirty="0">
                          <a:solidFill>
                            <a:schemeClr val="tx1"/>
                          </a:solidFill>
                        </a:rPr>
                        <a:t>≠≠≠</a:t>
                      </a:r>
                      <a:endParaRPr lang="en-US" sz="900" dirty="0">
                        <a:solidFill>
                          <a:schemeClr val="tx1"/>
                        </a:solidFill>
                      </a:endParaRP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solidFill>
                            <a:schemeClr val="tx1"/>
                          </a:solidFill>
                        </a:rPr>
                        <a:t>112.9*** </a:t>
                      </a:r>
                      <a:r>
                        <a:rPr lang="en-US" sz="900" baseline="30000" dirty="0">
                          <a:solidFill>
                            <a:schemeClr val="tx1"/>
                          </a:solidFill>
                        </a:rPr>
                        <a:t>≠≠≠</a:t>
                      </a:r>
                      <a:endParaRPr lang="en-US" sz="900" dirty="0">
                        <a:solidFill>
                          <a:schemeClr val="tx1"/>
                        </a:solidFill>
                      </a:endParaRP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solidFill>
                            <a:schemeClr val="tx1"/>
                          </a:solidFill>
                        </a:rPr>
                        <a:t>45.9**</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solidFill>
                            <a:schemeClr val="tx1"/>
                          </a:solidFill>
                        </a:rPr>
                        <a:t>14.3</a:t>
                      </a:r>
                    </a:p>
                  </a:txBody>
                  <a:tcPr marT="27432" marB="27432" anchor="ctr">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696113876"/>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dirty="0"/>
                        <a:t>4 Wk </a:t>
                      </a:r>
                      <a:r>
                        <a:rPr lang="el-GR" sz="900" dirty="0"/>
                        <a:t>Δ</a:t>
                      </a:r>
                      <a:r>
                        <a:rPr lang="en-GB" sz="900" dirty="0"/>
                        <a:t>HOMA-IR (computed with insulin) (%)</a:t>
                      </a:r>
                      <a:endParaRPr lang="en-US" sz="900" dirty="0"/>
                    </a:p>
                  </a:txBody>
                  <a:tcPr marT="27432" marB="27432" anchor="ctr">
                    <a:lnT w="12700" cap="flat" cmpd="sng" algn="ctr">
                      <a:solidFill>
                        <a:schemeClr val="accent3"/>
                      </a:solidFill>
                      <a:prstDash val="solid"/>
                      <a:round/>
                      <a:headEnd type="none" w="med" len="med"/>
                      <a:tailEnd type="none" w="med" len="med"/>
                    </a:lnT>
                  </a:tcPr>
                </a:tc>
                <a:tc>
                  <a:txBody>
                    <a:bodyPr/>
                    <a:lstStyle/>
                    <a:p>
                      <a:pPr algn="ctr"/>
                      <a:r>
                        <a:rPr lang="en-US" sz="900" dirty="0"/>
                        <a:t>4.0</a:t>
                      </a:r>
                    </a:p>
                  </a:txBody>
                  <a:tcPr marT="27432" marB="27432" anchor="ctr">
                    <a:lnT w="12700" cap="flat" cmpd="sng" algn="ctr">
                      <a:solidFill>
                        <a:schemeClr val="accent3"/>
                      </a:solidFill>
                      <a:prstDash val="solid"/>
                      <a:round/>
                      <a:headEnd type="none" w="med" len="med"/>
                      <a:tailEnd type="none" w="med" len="med"/>
                    </a:lnT>
                  </a:tcPr>
                </a:tc>
                <a:tc>
                  <a:txBody>
                    <a:bodyPr/>
                    <a:lstStyle/>
                    <a:p>
                      <a:pPr algn="ctr"/>
                      <a:r>
                        <a:rPr lang="en-US" sz="900" dirty="0"/>
                        <a:t>16.1*</a:t>
                      </a:r>
                      <a:r>
                        <a:rPr lang="en-US" sz="900" baseline="30000" dirty="0"/>
                        <a:t>≠</a:t>
                      </a:r>
                      <a:endParaRPr lang="en-US" sz="900" dirty="0"/>
                    </a:p>
                  </a:txBody>
                  <a:tcPr marT="27432" marB="27432" anchor="ctr">
                    <a:lnT w="12700" cap="flat" cmpd="sng" algn="ctr">
                      <a:solidFill>
                        <a:schemeClr val="accent3"/>
                      </a:solidFill>
                      <a:prstDash val="solid"/>
                      <a:round/>
                      <a:headEnd type="none" w="med" len="med"/>
                      <a:tailEnd type="none" w="med" len="med"/>
                    </a:lnT>
                  </a:tcPr>
                </a:tc>
                <a:tc>
                  <a:txBody>
                    <a:bodyPr/>
                    <a:lstStyle/>
                    <a:p>
                      <a:pPr algn="ctr"/>
                      <a:r>
                        <a:rPr lang="en-US" sz="900" dirty="0">
                          <a:solidFill>
                            <a:schemeClr val="tx1"/>
                          </a:solidFill>
                        </a:rPr>
                        <a:t>9.0</a:t>
                      </a:r>
                    </a:p>
                  </a:txBody>
                  <a:tcPr marT="27432" marB="27432" anchor="ctr">
                    <a:lnT w="12700" cap="flat" cmpd="sng" algn="ctr">
                      <a:solidFill>
                        <a:schemeClr val="accent3"/>
                      </a:solidFill>
                      <a:prstDash val="solid"/>
                      <a:round/>
                      <a:headEnd type="none" w="med" len="med"/>
                      <a:tailEnd type="none" w="med" len="med"/>
                    </a:lnT>
                  </a:tcPr>
                </a:tc>
                <a:tc>
                  <a:txBody>
                    <a:bodyPr/>
                    <a:lstStyle/>
                    <a:p>
                      <a:pPr algn="ctr"/>
                      <a:r>
                        <a:rPr lang="en-US" sz="900" dirty="0"/>
                        <a:t>3.7</a:t>
                      </a:r>
                    </a:p>
                  </a:txBody>
                  <a:tcPr marT="27432" marB="27432" anchor="ctr">
                    <a:lnT w="12700" cap="flat" cmpd="sng" algn="ctr">
                      <a:solidFill>
                        <a:schemeClr val="accent3"/>
                      </a:solidFill>
                      <a:prstDash val="solid"/>
                      <a:round/>
                      <a:headEnd type="none" w="med" len="med"/>
                      <a:tailEnd type="none" w="med" len="med"/>
                    </a:lnT>
                  </a:tcPr>
                </a:tc>
                <a:tc>
                  <a:txBody>
                    <a:bodyPr/>
                    <a:lstStyle/>
                    <a:p>
                      <a:pPr algn="ctr"/>
                      <a:r>
                        <a:rPr lang="en-US" sz="900" dirty="0"/>
                        <a:t>-0.8</a:t>
                      </a:r>
                    </a:p>
                  </a:txBody>
                  <a:tcPr marT="27432" marB="27432" anchor="ctr">
                    <a:lnT w="12700" cap="flat" cmpd="sng" algn="ctr">
                      <a:solidFill>
                        <a:schemeClr val="accent3"/>
                      </a:solidFill>
                      <a:prstDash val="solid"/>
                      <a:round/>
                      <a:headEnd type="none" w="med" len="med"/>
                      <a:tailEnd type="none" w="med" len="med"/>
                    </a:lnT>
                  </a:tcPr>
                </a:tc>
                <a:tc>
                  <a:txBody>
                    <a:bodyPr/>
                    <a:lstStyle/>
                    <a:p>
                      <a:pPr algn="ctr"/>
                      <a:r>
                        <a:rPr lang="en-US" sz="900" dirty="0"/>
                        <a:t>3.6</a:t>
                      </a:r>
                    </a:p>
                  </a:txBody>
                  <a:tcPr marT="27432" marB="27432" anchor="ctr">
                    <a:lnT w="12700" cap="flat" cmpd="sng" algn="ctr">
                      <a:solidFill>
                        <a:schemeClr val="accent3"/>
                      </a:solidFill>
                      <a:prstDash val="solid"/>
                      <a:round/>
                      <a:headEnd type="none" w="med" len="med"/>
                      <a:tailEnd type="none" w="med" len="med"/>
                    </a:lnT>
                  </a:tcPr>
                </a:tc>
                <a:tc>
                  <a:txBody>
                    <a:bodyPr/>
                    <a:lstStyle/>
                    <a:p>
                      <a:pPr algn="ctr"/>
                      <a:r>
                        <a:rPr lang="en-US" sz="900" dirty="0"/>
                        <a:t>-4.7</a:t>
                      </a:r>
                    </a:p>
                  </a:txBody>
                  <a:tcPr marT="27432" marB="27432" anchor="ctr">
                    <a:lnT w="12700" cap="flat" cmpd="sng" algn="ctr">
                      <a:solidFill>
                        <a:schemeClr val="accent3"/>
                      </a:solidFill>
                      <a:prstDash val="solid"/>
                      <a:round/>
                      <a:headEnd type="none" w="med" len="med"/>
                      <a:tailEnd type="none" w="med" len="med"/>
                    </a:lnT>
                  </a:tcPr>
                </a:tc>
                <a:extLst>
                  <a:ext uri="{0D108BD9-81ED-4DB2-BD59-A6C34878D82A}">
                    <a16:rowId xmlns:a16="http://schemas.microsoft.com/office/drawing/2014/main" val="231981791"/>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dirty="0"/>
                        <a:t>12 Wk </a:t>
                      </a:r>
                      <a:r>
                        <a:rPr lang="el-GR" sz="900" dirty="0"/>
                        <a:t>Δ</a:t>
                      </a:r>
                      <a:r>
                        <a:rPr lang="en-GB" sz="900" dirty="0"/>
                        <a:t>HOMA-IR (computed with insulin) (%)</a:t>
                      </a:r>
                      <a:endParaRPr lang="en-US" sz="900" dirty="0"/>
                    </a:p>
                  </a:txBody>
                  <a:tcPr marT="27432" marB="27432" anchor="ctr"/>
                </a:tc>
                <a:tc>
                  <a:txBody>
                    <a:bodyPr/>
                    <a:lstStyle/>
                    <a:p>
                      <a:pPr algn="ctr"/>
                      <a:r>
                        <a:rPr lang="en-US" sz="900" dirty="0"/>
                        <a:t>10.7</a:t>
                      </a:r>
                    </a:p>
                  </a:txBody>
                  <a:tcPr marT="27432" marB="27432" anchor="ctr"/>
                </a:tc>
                <a:tc>
                  <a:txBody>
                    <a:bodyPr/>
                    <a:lstStyle/>
                    <a:p>
                      <a:pPr algn="ctr"/>
                      <a:r>
                        <a:rPr lang="en-US" sz="900" dirty="0"/>
                        <a:t>6.8</a:t>
                      </a:r>
                    </a:p>
                  </a:txBody>
                  <a:tcPr marT="27432" marB="27432" anchor="ctr"/>
                </a:tc>
                <a:tc>
                  <a:txBody>
                    <a:bodyPr/>
                    <a:lstStyle/>
                    <a:p>
                      <a:pPr algn="ctr"/>
                      <a:r>
                        <a:rPr lang="en-US" sz="900" dirty="0">
                          <a:solidFill>
                            <a:schemeClr val="tx1"/>
                          </a:solidFill>
                        </a:rPr>
                        <a:t>7.0</a:t>
                      </a:r>
                    </a:p>
                  </a:txBody>
                  <a:tcPr marT="27432" marB="27432" anchor="ctr"/>
                </a:tc>
                <a:tc>
                  <a:txBody>
                    <a:bodyPr/>
                    <a:lstStyle/>
                    <a:p>
                      <a:pPr algn="ctr"/>
                      <a:r>
                        <a:rPr lang="en-US" sz="900" dirty="0"/>
                        <a:t>3.8</a:t>
                      </a:r>
                    </a:p>
                  </a:txBody>
                  <a:tcPr marT="27432" marB="27432" anchor="ctr"/>
                </a:tc>
                <a:tc>
                  <a:txBody>
                    <a:bodyPr/>
                    <a:lstStyle/>
                    <a:p>
                      <a:pPr algn="ctr"/>
                      <a:r>
                        <a:rPr lang="en-US" sz="900" dirty="0"/>
                        <a:t>5.6</a:t>
                      </a:r>
                    </a:p>
                  </a:txBody>
                  <a:tcPr marT="27432" marB="27432" anchor="ctr"/>
                </a:tc>
                <a:tc>
                  <a:txBody>
                    <a:bodyPr/>
                    <a:lstStyle/>
                    <a:p>
                      <a:pPr algn="ctr"/>
                      <a:r>
                        <a:rPr lang="en-US" sz="900" dirty="0"/>
                        <a:t>-1.6</a:t>
                      </a:r>
                    </a:p>
                  </a:txBody>
                  <a:tcPr marT="27432" marB="27432" anchor="ctr"/>
                </a:tc>
                <a:tc>
                  <a:txBody>
                    <a:bodyPr/>
                    <a:lstStyle/>
                    <a:p>
                      <a:pPr algn="ctr"/>
                      <a:r>
                        <a:rPr lang="en-US" sz="900" dirty="0"/>
                        <a:t>-4.2</a:t>
                      </a:r>
                    </a:p>
                  </a:txBody>
                  <a:tcPr marT="27432" marB="27432" anchor="ctr"/>
                </a:tc>
                <a:extLst>
                  <a:ext uri="{0D108BD9-81ED-4DB2-BD59-A6C34878D82A}">
                    <a16:rowId xmlns:a16="http://schemas.microsoft.com/office/drawing/2014/main" val="3670607363"/>
                  </a:ext>
                </a:extLst>
              </a:tr>
              <a:tr h="154352">
                <a:tc>
                  <a:txBody>
                    <a:bodyPr/>
                    <a:lstStyle/>
                    <a:p>
                      <a:r>
                        <a:rPr lang="en-GB" sz="900" dirty="0"/>
                        <a:t>26 Wk </a:t>
                      </a:r>
                      <a:r>
                        <a:rPr lang="el-GR" sz="900" dirty="0"/>
                        <a:t>Δ</a:t>
                      </a:r>
                      <a:r>
                        <a:rPr lang="en-GB" sz="900" dirty="0"/>
                        <a:t>HOMA-IR (computed with insulin) (%)</a:t>
                      </a:r>
                      <a:endParaRPr lang="en-US" sz="900" dirty="0"/>
                    </a:p>
                  </a:txBody>
                  <a:tcPr marT="27432" marB="27432" anchor="ctr"/>
                </a:tc>
                <a:tc>
                  <a:txBody>
                    <a:bodyPr/>
                    <a:lstStyle/>
                    <a:p>
                      <a:pPr algn="ctr"/>
                      <a:r>
                        <a:rPr lang="en-US" sz="900" dirty="0"/>
                        <a:t>6.5</a:t>
                      </a:r>
                    </a:p>
                  </a:txBody>
                  <a:tcPr marT="27432" marB="27432" anchor="ctr"/>
                </a:tc>
                <a:tc>
                  <a:txBody>
                    <a:bodyPr/>
                    <a:lstStyle/>
                    <a:p>
                      <a:pPr algn="ctr"/>
                      <a:r>
                        <a:rPr lang="en-US" sz="900" dirty="0"/>
                        <a:t>-10.2</a:t>
                      </a:r>
                    </a:p>
                  </a:txBody>
                  <a:tcPr marT="27432" marB="27432" anchor="ctr"/>
                </a:tc>
                <a:tc>
                  <a:txBody>
                    <a:bodyPr/>
                    <a:lstStyle/>
                    <a:p>
                      <a:pPr algn="ctr"/>
                      <a:r>
                        <a:rPr lang="en-US" sz="900" dirty="0">
                          <a:solidFill>
                            <a:schemeClr val="tx1"/>
                          </a:solidFill>
                        </a:rPr>
                        <a:t>-18.9</a:t>
                      </a:r>
                      <a:r>
                        <a:rPr lang="en-US" sz="900" baseline="30000" dirty="0">
                          <a:solidFill>
                            <a:schemeClr val="tx1"/>
                          </a:solidFill>
                        </a:rPr>
                        <a:t>†</a:t>
                      </a:r>
                    </a:p>
                  </a:txBody>
                  <a:tcPr marT="27432" marB="27432" anchor="ctr"/>
                </a:tc>
                <a:tc>
                  <a:txBody>
                    <a:bodyPr/>
                    <a:lstStyle/>
                    <a:p>
                      <a:pPr algn="ctr"/>
                      <a:r>
                        <a:rPr lang="en-US" sz="900" dirty="0">
                          <a:solidFill>
                            <a:schemeClr val="tx1"/>
                          </a:solidFill>
                        </a:rPr>
                        <a:t>-13.7</a:t>
                      </a:r>
                      <a:r>
                        <a:rPr lang="en-US" sz="900" baseline="30000" dirty="0">
                          <a:solidFill>
                            <a:schemeClr val="tx1"/>
                          </a:solidFill>
                        </a:rPr>
                        <a:t>†</a:t>
                      </a:r>
                    </a:p>
                  </a:txBody>
                  <a:tcPr marT="27432" marB="27432" anchor="ctr"/>
                </a:tc>
                <a:tc>
                  <a:txBody>
                    <a:bodyPr/>
                    <a:lstStyle/>
                    <a:p>
                      <a:pPr algn="ctr"/>
                      <a:r>
                        <a:rPr lang="en-US" sz="900" dirty="0">
                          <a:solidFill>
                            <a:schemeClr val="tx1"/>
                          </a:solidFill>
                        </a:rPr>
                        <a:t>-22.9</a:t>
                      </a:r>
                      <a:r>
                        <a:rPr lang="en-US" sz="900" baseline="30000" dirty="0">
                          <a:solidFill>
                            <a:schemeClr val="tx1"/>
                          </a:solidFill>
                        </a:rPr>
                        <a:t>††</a:t>
                      </a:r>
                    </a:p>
                  </a:txBody>
                  <a:tcPr marT="27432" marB="27432" anchor="ctr"/>
                </a:tc>
                <a:tc>
                  <a:txBody>
                    <a:bodyPr/>
                    <a:lstStyle/>
                    <a:p>
                      <a:pPr algn="ctr"/>
                      <a:r>
                        <a:rPr lang="en-US" sz="900" dirty="0"/>
                        <a:t>-13.1</a:t>
                      </a:r>
                    </a:p>
                  </a:txBody>
                  <a:tcPr marT="27432" marB="27432" anchor="ctr"/>
                </a:tc>
                <a:tc>
                  <a:txBody>
                    <a:bodyPr/>
                    <a:lstStyle/>
                    <a:p>
                      <a:pPr algn="ctr"/>
                      <a:r>
                        <a:rPr lang="en-US" sz="900" dirty="0"/>
                        <a:t>-12.2</a:t>
                      </a:r>
                    </a:p>
                  </a:txBody>
                  <a:tcPr marT="27432" marB="27432" anchor="ctr"/>
                </a:tc>
                <a:extLst>
                  <a:ext uri="{0D108BD9-81ED-4DB2-BD59-A6C34878D82A}">
                    <a16:rowId xmlns:a16="http://schemas.microsoft.com/office/drawing/2014/main" val="3995924416"/>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dirty="0"/>
                        <a:t>4 Wk </a:t>
                      </a:r>
                      <a:r>
                        <a:rPr lang="el-GR" sz="900" dirty="0"/>
                        <a:t>Δ</a:t>
                      </a:r>
                      <a:r>
                        <a:rPr lang="en-GB" sz="900" dirty="0"/>
                        <a:t>HOMA-IR (computed with C-peptide) (%)</a:t>
                      </a:r>
                      <a:endParaRPr lang="en-US" sz="900" dirty="0"/>
                    </a:p>
                  </a:txBody>
                  <a:tcPr marT="27432" marB="27432" anchor="ctr"/>
                </a:tc>
                <a:tc>
                  <a:txBody>
                    <a:bodyPr/>
                    <a:lstStyle/>
                    <a:p>
                      <a:pPr algn="ctr"/>
                      <a:r>
                        <a:rPr lang="en-US" sz="900" dirty="0"/>
                        <a:t>9.9</a:t>
                      </a:r>
                    </a:p>
                  </a:txBody>
                  <a:tcPr marT="27432" marB="27432" anchor="ctr"/>
                </a:tc>
                <a:tc>
                  <a:txBody>
                    <a:bodyPr/>
                    <a:lstStyle/>
                    <a:p>
                      <a:pPr algn="ctr"/>
                      <a:r>
                        <a:rPr lang="en-US" sz="900" dirty="0"/>
                        <a:t>12.8</a:t>
                      </a:r>
                      <a:r>
                        <a:rPr lang="en-US" sz="900" baseline="30000" dirty="0"/>
                        <a:t>≠</a:t>
                      </a:r>
                      <a:endParaRPr lang="en-US" sz="900" dirty="0"/>
                    </a:p>
                  </a:txBody>
                  <a:tcPr marT="27432" marB="27432" anchor="ctr"/>
                </a:tc>
                <a:tc>
                  <a:txBody>
                    <a:bodyPr/>
                    <a:lstStyle/>
                    <a:p>
                      <a:pPr algn="ctr"/>
                      <a:r>
                        <a:rPr lang="en-US" sz="900" dirty="0">
                          <a:solidFill>
                            <a:schemeClr val="tx1"/>
                          </a:solidFill>
                        </a:rPr>
                        <a:t>6.7</a:t>
                      </a:r>
                    </a:p>
                  </a:txBody>
                  <a:tcPr marT="27432" marB="27432" anchor="ctr"/>
                </a:tc>
                <a:tc>
                  <a:txBody>
                    <a:bodyPr/>
                    <a:lstStyle/>
                    <a:p>
                      <a:pPr algn="ctr"/>
                      <a:r>
                        <a:rPr lang="en-US" sz="900" dirty="0"/>
                        <a:t>8.6</a:t>
                      </a:r>
                    </a:p>
                  </a:txBody>
                  <a:tcPr marT="27432" marB="27432" anchor="ctr"/>
                </a:tc>
                <a:tc>
                  <a:txBody>
                    <a:bodyPr/>
                    <a:lstStyle/>
                    <a:p>
                      <a:pPr algn="ctr"/>
                      <a:r>
                        <a:rPr lang="en-US" sz="900" dirty="0"/>
                        <a:t>4.7</a:t>
                      </a:r>
                    </a:p>
                  </a:txBody>
                  <a:tcPr marT="27432" marB="27432" anchor="ctr"/>
                </a:tc>
                <a:tc>
                  <a:txBody>
                    <a:bodyPr/>
                    <a:lstStyle/>
                    <a:p>
                      <a:pPr algn="ctr"/>
                      <a:r>
                        <a:rPr lang="en-US" sz="900" dirty="0"/>
                        <a:t>6.1</a:t>
                      </a:r>
                    </a:p>
                  </a:txBody>
                  <a:tcPr marT="27432" marB="27432" anchor="ctr"/>
                </a:tc>
                <a:tc>
                  <a:txBody>
                    <a:bodyPr/>
                    <a:lstStyle/>
                    <a:p>
                      <a:pPr algn="ctr"/>
                      <a:r>
                        <a:rPr lang="en-US" sz="900" dirty="0"/>
                        <a:t>-0.2</a:t>
                      </a:r>
                    </a:p>
                  </a:txBody>
                  <a:tcPr marT="27432" marB="27432" anchor="ctr"/>
                </a:tc>
                <a:extLst>
                  <a:ext uri="{0D108BD9-81ED-4DB2-BD59-A6C34878D82A}">
                    <a16:rowId xmlns:a16="http://schemas.microsoft.com/office/drawing/2014/main" val="1000372018"/>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dirty="0"/>
                        <a:t>12 Wk </a:t>
                      </a:r>
                      <a:r>
                        <a:rPr lang="el-GR" sz="900" dirty="0"/>
                        <a:t>Δ</a:t>
                      </a:r>
                      <a:r>
                        <a:rPr lang="en-GB" sz="900" dirty="0"/>
                        <a:t>HOMA-IR (computed with C-peptide) (%)</a:t>
                      </a:r>
                      <a:endParaRPr lang="en-US" sz="900" dirty="0"/>
                    </a:p>
                  </a:txBody>
                  <a:tcPr marT="27432" marB="27432" anchor="ctr">
                    <a:lnB w="12700" cap="flat" cmpd="sng" algn="ctr">
                      <a:noFill/>
                      <a:prstDash val="solid"/>
                      <a:round/>
                      <a:headEnd type="none" w="med" len="med"/>
                      <a:tailEnd type="none" w="med" len="med"/>
                    </a:lnB>
                  </a:tcPr>
                </a:tc>
                <a:tc>
                  <a:txBody>
                    <a:bodyPr/>
                    <a:lstStyle/>
                    <a:p>
                      <a:pPr algn="ctr"/>
                      <a:r>
                        <a:rPr lang="en-US" sz="900" dirty="0"/>
                        <a:t>9.1*</a:t>
                      </a:r>
                      <a:r>
                        <a:rPr lang="en-US" sz="900" baseline="30000" dirty="0"/>
                        <a:t>≠</a:t>
                      </a:r>
                      <a:endParaRPr lang="en-US" sz="900" dirty="0"/>
                    </a:p>
                  </a:txBody>
                  <a:tcPr marT="27432" marB="27432" anchor="ctr">
                    <a:lnB w="12700" cap="flat" cmpd="sng" algn="ctr">
                      <a:noFill/>
                      <a:prstDash val="solid"/>
                      <a:round/>
                      <a:headEnd type="none" w="med" len="med"/>
                      <a:tailEnd type="none" w="med" len="med"/>
                    </a:lnB>
                  </a:tcPr>
                </a:tc>
                <a:tc>
                  <a:txBody>
                    <a:bodyPr/>
                    <a:lstStyle/>
                    <a:p>
                      <a:pPr algn="ctr"/>
                      <a:r>
                        <a:rPr lang="en-US" sz="900" dirty="0"/>
                        <a:t>2.0</a:t>
                      </a:r>
                    </a:p>
                  </a:txBody>
                  <a:tcPr marT="27432" marB="27432" anchor="ctr">
                    <a:lnB w="12700" cap="flat" cmpd="sng" algn="ctr">
                      <a:noFill/>
                      <a:prstDash val="solid"/>
                      <a:round/>
                      <a:headEnd type="none" w="med" len="med"/>
                      <a:tailEnd type="none" w="med" len="med"/>
                    </a:lnB>
                  </a:tcPr>
                </a:tc>
                <a:tc>
                  <a:txBody>
                    <a:bodyPr/>
                    <a:lstStyle/>
                    <a:p>
                      <a:pPr algn="ctr"/>
                      <a:r>
                        <a:rPr lang="en-US" sz="900" dirty="0">
                          <a:solidFill>
                            <a:schemeClr val="tx1"/>
                          </a:solidFill>
                        </a:rPr>
                        <a:t>15.7**</a:t>
                      </a:r>
                      <a:r>
                        <a:rPr lang="en-US" sz="900" baseline="30000" dirty="0">
                          <a:solidFill>
                            <a:schemeClr val="tx1"/>
                          </a:solidFill>
                        </a:rPr>
                        <a:t>≠≠</a:t>
                      </a:r>
                      <a:endParaRPr lang="en-US" sz="900" dirty="0">
                        <a:solidFill>
                          <a:schemeClr val="tx1"/>
                        </a:solidFill>
                      </a:endParaRPr>
                    </a:p>
                  </a:txBody>
                  <a:tcPr marT="27432" marB="27432" anchor="ctr">
                    <a:lnB w="12700" cap="flat" cmpd="sng" algn="ctr">
                      <a:noFill/>
                      <a:prstDash val="solid"/>
                      <a:round/>
                      <a:headEnd type="none" w="med" len="med"/>
                      <a:tailEnd type="none" w="med" len="med"/>
                    </a:lnB>
                  </a:tcPr>
                </a:tc>
                <a:tc>
                  <a:txBody>
                    <a:bodyPr/>
                    <a:lstStyle/>
                    <a:p>
                      <a:pPr algn="ctr"/>
                      <a:r>
                        <a:rPr lang="en-US" sz="900" dirty="0"/>
                        <a:t>14.9 **</a:t>
                      </a:r>
                      <a:r>
                        <a:rPr lang="en-US" sz="900" baseline="30000" dirty="0"/>
                        <a:t>≠≠††</a:t>
                      </a:r>
                      <a:endParaRPr lang="en-US" sz="900" dirty="0"/>
                    </a:p>
                  </a:txBody>
                  <a:tcPr marT="27432" marB="27432" anchor="ctr">
                    <a:lnB w="12700" cap="flat" cmpd="sng" algn="ctr">
                      <a:noFill/>
                      <a:prstDash val="solid"/>
                      <a:round/>
                      <a:headEnd type="none" w="med" len="med"/>
                      <a:tailEnd type="none" w="med" len="med"/>
                    </a:lnB>
                  </a:tcPr>
                </a:tc>
                <a:tc>
                  <a:txBody>
                    <a:bodyPr/>
                    <a:lstStyle/>
                    <a:p>
                      <a:pPr algn="ctr"/>
                      <a:r>
                        <a:rPr lang="en-US" sz="900" dirty="0"/>
                        <a:t>3.8</a:t>
                      </a:r>
                    </a:p>
                  </a:txBody>
                  <a:tcPr marT="27432" marB="27432" anchor="ctr">
                    <a:lnB w="12700" cap="flat" cmpd="sng" algn="ctr">
                      <a:noFill/>
                      <a:prstDash val="solid"/>
                      <a:round/>
                      <a:headEnd type="none" w="med" len="med"/>
                      <a:tailEnd type="none" w="med" len="med"/>
                    </a:lnB>
                  </a:tcPr>
                </a:tc>
                <a:tc>
                  <a:txBody>
                    <a:bodyPr/>
                    <a:lstStyle/>
                    <a:p>
                      <a:pPr algn="ctr"/>
                      <a:r>
                        <a:rPr lang="en-US" sz="900" dirty="0"/>
                        <a:t>-5.9</a:t>
                      </a:r>
                    </a:p>
                  </a:txBody>
                  <a:tcPr marT="27432" marB="27432" anchor="ctr">
                    <a:lnB w="12700" cap="flat" cmpd="sng" algn="ctr">
                      <a:noFill/>
                      <a:prstDash val="solid"/>
                      <a:round/>
                      <a:headEnd type="none" w="med" len="med"/>
                      <a:tailEnd type="none" w="med" len="med"/>
                    </a:lnB>
                  </a:tcPr>
                </a:tc>
                <a:tc>
                  <a:txBody>
                    <a:bodyPr/>
                    <a:lstStyle/>
                    <a:p>
                      <a:pPr algn="ctr"/>
                      <a:r>
                        <a:rPr lang="en-US" sz="900" dirty="0"/>
                        <a:t>-7.4</a:t>
                      </a:r>
                    </a:p>
                  </a:txBody>
                  <a:tcPr marT="27432" marB="27432" anchor="ctr">
                    <a:lnB w="12700" cap="flat" cmpd="sng" algn="ctr">
                      <a:noFill/>
                      <a:prstDash val="solid"/>
                      <a:round/>
                      <a:headEnd type="none" w="med" len="med"/>
                      <a:tailEnd type="none" w="med" len="med"/>
                    </a:lnB>
                  </a:tcPr>
                </a:tc>
                <a:extLst>
                  <a:ext uri="{0D108BD9-81ED-4DB2-BD59-A6C34878D82A}">
                    <a16:rowId xmlns:a16="http://schemas.microsoft.com/office/drawing/2014/main" val="3204131859"/>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dirty="0"/>
                        <a:t>26 Wk </a:t>
                      </a:r>
                      <a:r>
                        <a:rPr lang="el-GR" sz="900" dirty="0"/>
                        <a:t>Δ</a:t>
                      </a:r>
                      <a:r>
                        <a:rPr lang="en-GB" sz="900" dirty="0"/>
                        <a:t>HOMA-IR (computed with C-peptide)(%)</a:t>
                      </a:r>
                      <a:endParaRPr lang="en-US" sz="900" dirty="0"/>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t>4.6</a:t>
                      </a: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t>-6.7</a:t>
                      </a: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solidFill>
                            <a:schemeClr val="tx1"/>
                          </a:solidFill>
                        </a:rPr>
                        <a:t>-15.8</a:t>
                      </a:r>
                      <a:r>
                        <a:rPr lang="en-US" sz="900" baseline="30000" dirty="0">
                          <a:solidFill>
                            <a:schemeClr val="tx1"/>
                          </a:solidFill>
                        </a:rPr>
                        <a:t>†</a:t>
                      </a:r>
                      <a:endParaRPr lang="en-US" sz="900" dirty="0">
                        <a:solidFill>
                          <a:schemeClr val="tx1"/>
                        </a:solidFill>
                      </a:endParaRP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t>-5.1</a:t>
                      </a: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t>-8.2</a:t>
                      </a: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t>-8.9</a:t>
                      </a: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t>-5.7</a:t>
                      </a: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3802071927"/>
                  </a:ext>
                </a:extLst>
              </a:tr>
              <a:tr h="154352">
                <a:tc>
                  <a:txBody>
                    <a:bodyPr/>
                    <a:lstStyle/>
                    <a:p>
                      <a:r>
                        <a:rPr lang="en-GB" sz="900" i="1" dirty="0">
                          <a:solidFill>
                            <a:schemeClr val="tx1"/>
                          </a:solidFill>
                        </a:rPr>
                        <a:t>26 Wk </a:t>
                      </a:r>
                      <a:r>
                        <a:rPr lang="el-GR" sz="900" i="1" dirty="0">
                          <a:solidFill>
                            <a:schemeClr val="tx1"/>
                          </a:solidFill>
                        </a:rPr>
                        <a:t>Δ</a:t>
                      </a:r>
                      <a:r>
                        <a:rPr lang="en-GB" sz="900" i="1" dirty="0">
                          <a:solidFill>
                            <a:schemeClr val="tx1"/>
                          </a:solidFill>
                        </a:rPr>
                        <a:t>Fasting insulin (%) </a:t>
                      </a:r>
                      <a:endParaRPr lang="en-US" sz="900" i="1" dirty="0">
                        <a:solidFill>
                          <a:schemeClr val="tx1"/>
                        </a:solidFill>
                      </a:endParaRPr>
                    </a:p>
                  </a:txBody>
                  <a:tcPr marT="27432" marB="27432" anchor="ctr">
                    <a:lnT w="12700" cap="flat" cmpd="sng" algn="ctr">
                      <a:solidFill>
                        <a:schemeClr val="accent3"/>
                      </a:solidFill>
                      <a:prstDash val="solid"/>
                      <a:round/>
                      <a:headEnd type="none" w="med" len="med"/>
                      <a:tailEnd type="none" w="med" len="med"/>
                    </a:lnT>
                  </a:tcPr>
                </a:tc>
                <a:tc>
                  <a:txBody>
                    <a:bodyPr/>
                    <a:lstStyle/>
                    <a:p>
                      <a:pPr algn="ctr"/>
                      <a:r>
                        <a:rPr lang="en-US" sz="900" i="1" dirty="0"/>
                        <a:t>5.5</a:t>
                      </a:r>
                    </a:p>
                  </a:txBody>
                  <a:tcPr marT="27432" marB="27432" anchor="ctr">
                    <a:lnT w="12700" cap="flat" cmpd="sng" algn="ctr">
                      <a:solidFill>
                        <a:schemeClr val="accent3"/>
                      </a:solidFill>
                      <a:prstDash val="solid"/>
                      <a:round/>
                      <a:headEnd type="none" w="med" len="med"/>
                      <a:tailEnd type="none" w="med" len="med"/>
                    </a:lnT>
                  </a:tcPr>
                </a:tc>
                <a:tc>
                  <a:txBody>
                    <a:bodyPr/>
                    <a:lstStyle/>
                    <a:p>
                      <a:pPr algn="ctr"/>
                      <a:r>
                        <a:rPr lang="en-US" sz="900" i="1" dirty="0"/>
                        <a:t>-1.4</a:t>
                      </a:r>
                    </a:p>
                  </a:txBody>
                  <a:tcPr marT="27432" marB="27432" anchor="ctr">
                    <a:lnT w="12700" cap="flat" cmpd="sng" algn="ctr">
                      <a:solidFill>
                        <a:schemeClr val="accent3"/>
                      </a:solidFill>
                      <a:prstDash val="solid"/>
                      <a:round/>
                      <a:headEnd type="none" w="med" len="med"/>
                      <a:tailEnd type="none" w="med" len="med"/>
                    </a:lnT>
                  </a:tcPr>
                </a:tc>
                <a:tc>
                  <a:txBody>
                    <a:bodyPr/>
                    <a:lstStyle/>
                    <a:p>
                      <a:pPr algn="ctr"/>
                      <a:r>
                        <a:rPr lang="en-US" sz="900" i="1" dirty="0"/>
                        <a:t>-6.2</a:t>
                      </a:r>
                    </a:p>
                  </a:txBody>
                  <a:tcPr marT="27432" marB="27432" anchor="ctr">
                    <a:lnT w="12700" cap="flat" cmpd="sng" algn="ctr">
                      <a:solidFill>
                        <a:schemeClr val="accent3"/>
                      </a:solidFill>
                      <a:prstDash val="solid"/>
                      <a:round/>
                      <a:headEnd type="none" w="med" len="med"/>
                      <a:tailEnd type="none" w="med" len="med"/>
                    </a:lnT>
                  </a:tcPr>
                </a:tc>
                <a:tc>
                  <a:txBody>
                    <a:bodyPr/>
                    <a:lstStyle/>
                    <a:p>
                      <a:pPr algn="ctr"/>
                      <a:r>
                        <a:rPr lang="en-US" sz="900" i="1" dirty="0"/>
                        <a:t>-4.9</a:t>
                      </a:r>
                    </a:p>
                  </a:txBody>
                  <a:tcPr marT="27432" marB="27432" anchor="ctr">
                    <a:lnT w="12700" cap="flat" cmpd="sng" algn="ctr">
                      <a:solidFill>
                        <a:schemeClr val="accent3"/>
                      </a:solidFill>
                      <a:prstDash val="solid"/>
                      <a:round/>
                      <a:headEnd type="none" w="med" len="med"/>
                      <a:tailEnd type="none" w="med" len="med"/>
                    </a:lnT>
                  </a:tcPr>
                </a:tc>
                <a:tc>
                  <a:txBody>
                    <a:bodyPr/>
                    <a:lstStyle/>
                    <a:p>
                      <a:pPr algn="ctr"/>
                      <a:r>
                        <a:rPr lang="en-US" sz="900" i="1" dirty="0"/>
                        <a:t>-14.1</a:t>
                      </a:r>
                    </a:p>
                  </a:txBody>
                  <a:tcPr marT="27432" marB="27432" anchor="ctr">
                    <a:lnT w="12700" cap="flat" cmpd="sng" algn="ctr">
                      <a:solidFill>
                        <a:schemeClr val="accent3"/>
                      </a:solidFill>
                      <a:prstDash val="solid"/>
                      <a:round/>
                      <a:headEnd type="none" w="med" len="med"/>
                      <a:tailEnd type="none" w="med" len="med"/>
                    </a:lnT>
                  </a:tcPr>
                </a:tc>
                <a:tc>
                  <a:txBody>
                    <a:bodyPr/>
                    <a:lstStyle/>
                    <a:p>
                      <a:pPr algn="ctr"/>
                      <a:r>
                        <a:rPr lang="en-US" sz="900" i="1" dirty="0"/>
                        <a:t>-6.9</a:t>
                      </a:r>
                    </a:p>
                  </a:txBody>
                  <a:tcPr marT="27432" marB="27432" anchor="ctr">
                    <a:lnT w="12700" cap="flat" cmpd="sng" algn="ctr">
                      <a:solidFill>
                        <a:schemeClr val="accent3"/>
                      </a:solidFill>
                      <a:prstDash val="solid"/>
                      <a:round/>
                      <a:headEnd type="none" w="med" len="med"/>
                      <a:tailEnd type="none" w="med" len="med"/>
                    </a:lnT>
                  </a:tcPr>
                </a:tc>
                <a:tc>
                  <a:txBody>
                    <a:bodyPr/>
                    <a:lstStyle/>
                    <a:p>
                      <a:pPr algn="ctr"/>
                      <a:r>
                        <a:rPr lang="en-US" sz="900" i="1" dirty="0"/>
                        <a:t>-12.3</a:t>
                      </a:r>
                    </a:p>
                  </a:txBody>
                  <a:tcPr marT="27432" marB="27432" anchor="ctr">
                    <a:lnT w="12700" cap="flat" cmpd="sng" algn="ctr">
                      <a:solidFill>
                        <a:schemeClr val="accent3"/>
                      </a:solidFill>
                      <a:prstDash val="solid"/>
                      <a:round/>
                      <a:headEnd type="none" w="med" len="med"/>
                      <a:tailEnd type="none" w="med" len="med"/>
                    </a:lnT>
                  </a:tcPr>
                </a:tc>
                <a:extLst>
                  <a:ext uri="{0D108BD9-81ED-4DB2-BD59-A6C34878D82A}">
                    <a16:rowId xmlns:a16="http://schemas.microsoft.com/office/drawing/2014/main" val="1117175967"/>
                  </a:ext>
                </a:extLst>
              </a:tr>
              <a:tr h="154352">
                <a:tc>
                  <a:txBody>
                    <a:bodyPr/>
                    <a:lstStyle/>
                    <a:p>
                      <a:r>
                        <a:rPr lang="en-GB" sz="900" i="1" dirty="0">
                          <a:solidFill>
                            <a:schemeClr val="tx1"/>
                          </a:solidFill>
                        </a:rPr>
                        <a:t>26 Wk </a:t>
                      </a:r>
                      <a:r>
                        <a:rPr lang="el-GR" sz="900" i="1" dirty="0">
                          <a:solidFill>
                            <a:schemeClr val="tx1"/>
                          </a:solidFill>
                        </a:rPr>
                        <a:t>Δ</a:t>
                      </a:r>
                      <a:r>
                        <a:rPr lang="en-GB" sz="900" i="1" dirty="0">
                          <a:solidFill>
                            <a:schemeClr val="tx1"/>
                          </a:solidFill>
                        </a:rPr>
                        <a:t>Fasting C-peptide (%)</a:t>
                      </a:r>
                      <a:endParaRPr lang="en-US" sz="900" i="1" dirty="0">
                        <a:solidFill>
                          <a:schemeClr val="tx1"/>
                        </a:solidFill>
                      </a:endParaRPr>
                    </a:p>
                  </a:txBody>
                  <a:tcPr marT="27432" marB="27432" anchor="ctr"/>
                </a:tc>
                <a:tc>
                  <a:txBody>
                    <a:bodyPr/>
                    <a:lstStyle/>
                    <a:p>
                      <a:pPr algn="ctr"/>
                      <a:r>
                        <a:rPr lang="en-US" sz="900" i="1" dirty="0"/>
                        <a:t>13.1</a:t>
                      </a:r>
                    </a:p>
                  </a:txBody>
                  <a:tcPr marT="27432" marB="27432" anchor="ctr"/>
                </a:tc>
                <a:tc>
                  <a:txBody>
                    <a:bodyPr/>
                    <a:lstStyle/>
                    <a:p>
                      <a:pPr algn="ctr"/>
                      <a:r>
                        <a:rPr lang="en-US" sz="900" i="1" dirty="0"/>
                        <a:t>6.1</a:t>
                      </a:r>
                    </a:p>
                  </a:txBody>
                  <a:tcPr marT="27432" marB="27432" anchor="ctr"/>
                </a:tc>
                <a:tc>
                  <a:txBody>
                    <a:bodyPr/>
                    <a:lstStyle/>
                    <a:p>
                      <a:pPr algn="ctr"/>
                      <a:r>
                        <a:rPr lang="en-US" sz="900" i="1" dirty="0"/>
                        <a:t>-2.0</a:t>
                      </a:r>
                    </a:p>
                  </a:txBody>
                  <a:tcPr marT="27432" marB="27432" anchor="ctr"/>
                </a:tc>
                <a:tc>
                  <a:txBody>
                    <a:bodyPr/>
                    <a:lstStyle/>
                    <a:p>
                      <a:pPr algn="ctr"/>
                      <a:r>
                        <a:rPr lang="en-US" sz="900" i="1" dirty="0"/>
                        <a:t>6.2</a:t>
                      </a:r>
                    </a:p>
                  </a:txBody>
                  <a:tcPr marT="27432" marB="27432" anchor="ctr"/>
                </a:tc>
                <a:tc>
                  <a:txBody>
                    <a:bodyPr/>
                    <a:lstStyle/>
                    <a:p>
                      <a:pPr algn="ctr"/>
                      <a:r>
                        <a:rPr lang="en-US" sz="900" i="1" dirty="0"/>
                        <a:t>4.0</a:t>
                      </a:r>
                    </a:p>
                  </a:txBody>
                  <a:tcPr marT="27432" marB="27432" anchor="ctr"/>
                </a:tc>
                <a:tc>
                  <a:txBody>
                    <a:bodyPr/>
                    <a:lstStyle/>
                    <a:p>
                      <a:pPr algn="ctr"/>
                      <a:r>
                        <a:rPr lang="en-US" sz="900" i="1" dirty="0"/>
                        <a:t>-1.0</a:t>
                      </a:r>
                    </a:p>
                  </a:txBody>
                  <a:tcPr marT="27432" marB="27432" anchor="ctr"/>
                </a:tc>
                <a:tc>
                  <a:txBody>
                    <a:bodyPr/>
                    <a:lstStyle/>
                    <a:p>
                      <a:pPr algn="ctr"/>
                      <a:r>
                        <a:rPr lang="en-US" sz="900" i="1" dirty="0"/>
                        <a:t>-0.9</a:t>
                      </a:r>
                    </a:p>
                  </a:txBody>
                  <a:tcPr marT="27432" marB="27432" anchor="ctr"/>
                </a:tc>
                <a:extLst>
                  <a:ext uri="{0D108BD9-81ED-4DB2-BD59-A6C34878D82A}">
                    <a16:rowId xmlns:a16="http://schemas.microsoft.com/office/drawing/2014/main" val="3507917369"/>
                  </a:ext>
                </a:extLst>
              </a:tr>
              <a:tr h="154352">
                <a:tc>
                  <a:txBody>
                    <a:bodyPr/>
                    <a:lstStyle/>
                    <a:p>
                      <a:r>
                        <a:rPr lang="en-GB" sz="900" i="1" dirty="0"/>
                        <a:t>26 Wk </a:t>
                      </a:r>
                      <a:r>
                        <a:rPr lang="el-GR" sz="900" i="1" dirty="0"/>
                        <a:t>Δ</a:t>
                      </a:r>
                      <a:r>
                        <a:rPr lang="en-GB" sz="900" i="1" dirty="0"/>
                        <a:t>Fasting plasma glucagon (%)</a:t>
                      </a:r>
                      <a:endParaRPr lang="en-US" sz="900" i="1" dirty="0"/>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i="1" dirty="0"/>
                        <a:t>-35.4</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i="1" dirty="0"/>
                        <a:t>-57.7**</a:t>
                      </a:r>
                      <a:r>
                        <a:rPr lang="en-US" sz="900" i="1" baseline="30000" dirty="0"/>
                        <a:t>≠</a:t>
                      </a:r>
                      <a:endParaRPr lang="en-US" sz="900" i="1" dirty="0"/>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i="1" dirty="0"/>
                        <a:t>-58.6**</a:t>
                      </a:r>
                      <a:r>
                        <a:rPr lang="en-US" sz="900" i="1" baseline="30000" dirty="0"/>
                        <a:t>≠</a:t>
                      </a:r>
                      <a:endParaRPr lang="en-US" sz="900" i="1" dirty="0"/>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i="1" dirty="0"/>
                        <a:t>-51.8*</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i="1" dirty="0"/>
                        <a:t>-59.6**</a:t>
                      </a:r>
                      <a:r>
                        <a:rPr lang="en-US" sz="900" i="1" baseline="30000" dirty="0"/>
                        <a:t>≠</a:t>
                      </a:r>
                      <a:endParaRPr lang="en-US" sz="900" i="1" dirty="0"/>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i="1" dirty="0"/>
                        <a:t>-43.6</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i="1" dirty="0"/>
                        <a:t>-30.1</a:t>
                      </a:r>
                    </a:p>
                  </a:txBody>
                  <a:tcPr marT="27432" marB="27432" anchor="ctr">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991425622"/>
                  </a:ext>
                </a:extLst>
              </a:tr>
              <a:tr h="154352">
                <a:tc>
                  <a:txBody>
                    <a:bodyPr/>
                    <a:lstStyle/>
                    <a:p>
                      <a:r>
                        <a:rPr lang="en-US" sz="900" dirty="0"/>
                        <a:t>Intact Proinsulin (pmol/L)</a:t>
                      </a:r>
                    </a:p>
                  </a:txBody>
                  <a:tcPr marT="27432" marB="27432"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t>-36.7</a:t>
                      </a:r>
                    </a:p>
                  </a:txBody>
                  <a:tcPr marT="27432" marB="27432"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solidFill>
                            <a:schemeClr val="tx1"/>
                          </a:solidFill>
                        </a:rPr>
                        <a:t>-51.9***</a:t>
                      </a:r>
                    </a:p>
                  </a:txBody>
                  <a:tcPr marT="27432" marB="27432"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solidFill>
                            <a:schemeClr val="tx1"/>
                          </a:solidFill>
                        </a:rPr>
                        <a:t>0.5**</a:t>
                      </a:r>
                    </a:p>
                  </a:txBody>
                  <a:tcPr marT="27432" marB="27432"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solidFill>
                            <a:schemeClr val="tx1"/>
                          </a:solidFill>
                        </a:rPr>
                        <a:t>0.5*** </a:t>
                      </a:r>
                      <a:r>
                        <a:rPr lang="en-US" sz="900" baseline="30000" dirty="0">
                          <a:solidFill>
                            <a:schemeClr val="tx1"/>
                          </a:solidFill>
                        </a:rPr>
                        <a:t>≠</a:t>
                      </a:r>
                      <a:endParaRPr lang="en-US" sz="900" dirty="0">
                        <a:solidFill>
                          <a:schemeClr val="tx1"/>
                        </a:solidFill>
                      </a:endParaRPr>
                    </a:p>
                  </a:txBody>
                  <a:tcPr marT="27432" marB="27432"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solidFill>
                            <a:schemeClr val="tx1"/>
                          </a:solidFill>
                        </a:rPr>
                        <a:t>0.4***</a:t>
                      </a:r>
                      <a:r>
                        <a:rPr lang="en-US" sz="900" baseline="30000" dirty="0">
                          <a:solidFill>
                            <a:schemeClr val="tx1"/>
                          </a:solidFill>
                        </a:rPr>
                        <a:t>≠≠</a:t>
                      </a:r>
                      <a:endParaRPr lang="en-US" sz="900" dirty="0">
                        <a:solidFill>
                          <a:schemeClr val="tx1"/>
                        </a:solidFill>
                      </a:endParaRPr>
                    </a:p>
                  </a:txBody>
                  <a:tcPr marT="27432" marB="27432"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solidFill>
                            <a:schemeClr val="tx1"/>
                          </a:solidFill>
                        </a:rPr>
                        <a:t>-21.2*</a:t>
                      </a:r>
                    </a:p>
                  </a:txBody>
                  <a:tcPr marT="27432" marB="27432"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solidFill>
                            <a:schemeClr val="tx1"/>
                          </a:solidFill>
                        </a:rPr>
                        <a:t>-13.2</a:t>
                      </a:r>
                    </a:p>
                  </a:txBody>
                  <a:tcPr marT="27432" marB="27432"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405806942"/>
                  </a:ext>
                </a:extLst>
              </a:tr>
              <a:tr h="154352">
                <a:tc>
                  <a:txBody>
                    <a:bodyPr/>
                    <a:lstStyle/>
                    <a:p>
                      <a:r>
                        <a:rPr lang="en-US" sz="900" dirty="0"/>
                        <a:t>Intact Proinsulin/Insulin Ratio</a:t>
                      </a:r>
                    </a:p>
                  </a:txBody>
                  <a:tcPr marT="27432" marB="27432"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t>-26.0*</a:t>
                      </a:r>
                    </a:p>
                  </a:txBody>
                  <a:tcPr marT="27432" marB="27432"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solidFill>
                            <a:schemeClr val="tx1"/>
                          </a:solidFill>
                        </a:rPr>
                        <a:t>-55.5***</a:t>
                      </a:r>
                      <a:r>
                        <a:rPr lang="en-US" sz="900" baseline="30000" dirty="0">
                          <a:solidFill>
                            <a:schemeClr val="tx1"/>
                          </a:solidFill>
                        </a:rPr>
                        <a:t>≠≠</a:t>
                      </a:r>
                      <a:endParaRPr lang="en-US" sz="900" dirty="0">
                        <a:solidFill>
                          <a:schemeClr val="tx1"/>
                        </a:solidFill>
                      </a:endParaRPr>
                    </a:p>
                  </a:txBody>
                  <a:tcPr marT="27432" marB="27432"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solidFill>
                            <a:schemeClr val="tx1"/>
                          </a:solidFill>
                        </a:rPr>
                        <a:t>0.6***</a:t>
                      </a:r>
                    </a:p>
                  </a:txBody>
                  <a:tcPr marT="27432" marB="27432"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solidFill>
                            <a:schemeClr val="tx1"/>
                          </a:solidFill>
                        </a:rPr>
                        <a:t>0.5***</a:t>
                      </a:r>
                      <a:r>
                        <a:rPr lang="en-US" sz="900" baseline="30000" dirty="0">
                          <a:solidFill>
                            <a:schemeClr val="tx1"/>
                          </a:solidFill>
                        </a:rPr>
                        <a:t>≠≠</a:t>
                      </a:r>
                      <a:endParaRPr lang="en-US" sz="900" dirty="0">
                        <a:solidFill>
                          <a:schemeClr val="tx1"/>
                        </a:solidFill>
                      </a:endParaRPr>
                    </a:p>
                  </a:txBody>
                  <a:tcPr marT="27432" marB="27432"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solidFill>
                            <a:schemeClr val="tx1"/>
                          </a:solidFill>
                        </a:rPr>
                        <a:t>0.5***</a:t>
                      </a:r>
                      <a:r>
                        <a:rPr lang="en-US" sz="900" baseline="30000" dirty="0">
                          <a:solidFill>
                            <a:schemeClr val="tx1"/>
                          </a:solidFill>
                        </a:rPr>
                        <a:t>≠≠</a:t>
                      </a:r>
                      <a:endParaRPr lang="en-US" sz="900" dirty="0">
                        <a:solidFill>
                          <a:schemeClr val="tx1"/>
                        </a:solidFill>
                      </a:endParaRPr>
                    </a:p>
                  </a:txBody>
                  <a:tcPr marT="27432" marB="27432"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solidFill>
                            <a:schemeClr val="tx1"/>
                          </a:solidFill>
                        </a:rPr>
                        <a:t>-30.6**</a:t>
                      </a:r>
                    </a:p>
                  </a:txBody>
                  <a:tcPr marT="27432" marB="27432"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t>1.8</a:t>
                      </a:r>
                    </a:p>
                  </a:txBody>
                  <a:tcPr marT="27432" marB="27432"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05886785"/>
                  </a:ext>
                </a:extLst>
              </a:tr>
              <a:tr h="154352">
                <a:tc gridSpan="8">
                  <a:txBody>
                    <a:bodyPr/>
                    <a:lstStyle/>
                    <a:p>
                      <a:r>
                        <a:rPr lang="en-US" sz="800" dirty="0"/>
                        <a:t>*P&lt;0.05, **P&lt;0.01, ***P&lt;0.001 vs. Pbo, </a:t>
                      </a:r>
                      <a:r>
                        <a:rPr lang="en-US" sz="800" baseline="30000" dirty="0"/>
                        <a:t>≠</a:t>
                      </a:r>
                      <a:r>
                        <a:rPr lang="en-US" sz="800" baseline="0" dirty="0"/>
                        <a:t>P&lt;0.05, </a:t>
                      </a:r>
                      <a:r>
                        <a:rPr lang="en-US" sz="800" baseline="30000" dirty="0"/>
                        <a:t>≠≠</a:t>
                      </a:r>
                      <a:r>
                        <a:rPr lang="en-US" sz="800" baseline="0" dirty="0"/>
                        <a:t>P&lt;0.01, </a:t>
                      </a:r>
                      <a:r>
                        <a:rPr lang="en-US" sz="800" baseline="30000" dirty="0"/>
                        <a:t>≠≠≠</a:t>
                      </a:r>
                      <a:r>
                        <a:rPr lang="en-US" sz="800" baseline="0" dirty="0"/>
                        <a:t> P&lt;0.001 vs. dulaglutide</a:t>
                      </a:r>
                      <a:r>
                        <a:rPr lang="en-US" sz="800" baseline="0" dirty="0">
                          <a:solidFill>
                            <a:schemeClr val="tx1"/>
                          </a:solidFill>
                        </a:rPr>
                        <a:t>, </a:t>
                      </a:r>
                      <a:r>
                        <a:rPr lang="en-US" sz="800" baseline="30000" dirty="0">
                          <a:solidFill>
                            <a:schemeClr val="tx1"/>
                          </a:solidFill>
                        </a:rPr>
                        <a:t>†</a:t>
                      </a:r>
                      <a:r>
                        <a:rPr lang="en-US" sz="800" baseline="0" dirty="0">
                          <a:solidFill>
                            <a:schemeClr val="tx1"/>
                          </a:solidFill>
                        </a:rPr>
                        <a:t>P&lt;0.05, </a:t>
                      </a:r>
                      <a:r>
                        <a:rPr lang="en-US" sz="800" baseline="30000" dirty="0">
                          <a:solidFill>
                            <a:schemeClr val="tx1"/>
                          </a:solidFill>
                        </a:rPr>
                        <a:t>††</a:t>
                      </a:r>
                      <a:r>
                        <a:rPr lang="en-US" sz="800" baseline="0" dirty="0">
                          <a:solidFill>
                            <a:schemeClr val="tx1"/>
                          </a:solidFill>
                        </a:rPr>
                        <a:t>P&lt;0.01 vs. baseline. </a:t>
                      </a:r>
                      <a:r>
                        <a:rPr lang="en-US" sz="800" i="1" baseline="0" dirty="0">
                          <a:solidFill>
                            <a:schemeClr val="tx1"/>
                          </a:solidFill>
                        </a:rPr>
                        <a:t>Data from abstract in italics</a:t>
                      </a:r>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800" dirty="0"/>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sz="800" dirty="0"/>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algn="ctr"/>
                      <a:endParaRPr lang="en-US" sz="900" dirty="0"/>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983658322"/>
                  </a:ext>
                </a:extLst>
              </a:tr>
            </a:tbl>
          </a:graphicData>
        </a:graphic>
      </p:graphicFrame>
    </p:spTree>
    <p:extLst>
      <p:ext uri="{BB962C8B-B14F-4D97-AF65-F5344CB8AC3E}">
        <p14:creationId xmlns:p14="http://schemas.microsoft.com/office/powerpoint/2010/main" val="25007332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72D6AD16-175D-489F-BE05-D09863BF96F2}"/>
              </a:ext>
            </a:extLst>
          </p:cNvPr>
          <p:cNvGraphicFramePr>
            <a:graphicFrameLocks noGrp="1"/>
          </p:cNvGraphicFramePr>
          <p:nvPr>
            <p:extLst>
              <p:ext uri="{D42A27DB-BD31-4B8C-83A1-F6EECF244321}">
                <p14:modId xmlns:p14="http://schemas.microsoft.com/office/powerpoint/2010/main" val="2013712335"/>
              </p:ext>
            </p:extLst>
          </p:nvPr>
        </p:nvGraphicFramePr>
        <p:xfrm>
          <a:off x="2663687" y="914400"/>
          <a:ext cx="9147314" cy="5313680"/>
        </p:xfrm>
        <a:graphic>
          <a:graphicData uri="http://schemas.openxmlformats.org/drawingml/2006/table">
            <a:tbl>
              <a:tblPr firstRow="1" bandRow="1">
                <a:tableStyleId>{5C22544A-7EE6-4342-B048-85BDC9FD1C3A}</a:tableStyleId>
              </a:tblPr>
              <a:tblGrid>
                <a:gridCol w="2897054">
                  <a:extLst>
                    <a:ext uri="{9D8B030D-6E8A-4147-A177-3AD203B41FA5}">
                      <a16:colId xmlns:a16="http://schemas.microsoft.com/office/drawing/2014/main" val="20000"/>
                    </a:ext>
                  </a:extLst>
                </a:gridCol>
                <a:gridCol w="6250260">
                  <a:extLst>
                    <a:ext uri="{9D8B030D-6E8A-4147-A177-3AD203B41FA5}">
                      <a16:colId xmlns:a16="http://schemas.microsoft.com/office/drawing/2014/main" val="1229989169"/>
                    </a:ext>
                  </a:extLst>
                </a:gridCol>
              </a:tblGrid>
              <a:tr h="0">
                <a:tc gridSpan="2">
                  <a:txBody>
                    <a:bodyPr/>
                    <a:lstStyle/>
                    <a:p>
                      <a:r>
                        <a:rPr lang="en-GB" sz="900" b="0" i="1" dirty="0">
                          <a:solidFill>
                            <a:schemeClr val="tx1"/>
                          </a:solidFill>
                        </a:rPr>
                        <a:t>Phase I topline safety, efficacy, and pharmacokinetics of oral ecnoglutide. M.K.Junaidi.</a:t>
                      </a:r>
                    </a:p>
                    <a:p>
                      <a:endParaRPr lang="en-US" sz="400" b="0" i="1" dirty="0">
                        <a:solidFill>
                          <a:schemeClr val="tx1"/>
                        </a:solidFill>
                      </a:endParaRPr>
                    </a:p>
                    <a:p>
                      <a:pPr marL="0" marR="0" lvl="0" indent="0" algn="l" defTabSz="914400" rtl="0" eaLnBrk="1" fontAlgn="auto" latinLnBrk="0" hangingPunct="1">
                        <a:lnSpc>
                          <a:spcPct val="100000"/>
                        </a:lnSpc>
                        <a:spcBef>
                          <a:spcPts val="200"/>
                        </a:spcBef>
                        <a:spcAft>
                          <a:spcPts val="200"/>
                        </a:spcAft>
                        <a:buClrTx/>
                        <a:buSzTx/>
                        <a:buFont typeface="Arial" panose="020B0604020202020204" pitchFamily="34" charset="0"/>
                        <a:buNone/>
                        <a:tabLst/>
                        <a:defRPr/>
                      </a:pPr>
                      <a:r>
                        <a:rPr lang="en-US" sz="1000" b="1" dirty="0">
                          <a:solidFill>
                            <a:schemeClr val="tx1"/>
                          </a:solidFill>
                        </a:rPr>
                        <a:t>Background</a:t>
                      </a:r>
                      <a:r>
                        <a:rPr lang="en-US" sz="1000" b="0" dirty="0">
                          <a:solidFill>
                            <a:schemeClr val="tx1"/>
                          </a:solidFill>
                        </a:rPr>
                        <a:t>: </a:t>
                      </a:r>
                      <a:r>
                        <a:rPr lang="en-GB" sz="1000" b="0" i="0" kern="1200" dirty="0">
                          <a:solidFill>
                            <a:schemeClr val="tx1"/>
                          </a:solidFill>
                          <a:effectLst/>
                          <a:latin typeface="+mn-lt"/>
                          <a:ea typeface="+mn-ea"/>
                          <a:cs typeface="+mn-cs"/>
                        </a:rPr>
                        <a:t>Ecnoglutide (XW004) is a SC QW GLP-1 agonist in Phase III development for </a:t>
                      </a:r>
                      <a:r>
                        <a:rPr lang="en-GB" sz="1000" b="0" i="0" kern="1200" dirty="0">
                          <a:solidFill>
                            <a:schemeClr val="tx1"/>
                          </a:solidFill>
                          <a:effectLst/>
                          <a:latin typeface="+mn-lt"/>
                          <a:ea typeface="+mn-ea"/>
                          <a:cs typeface="+mn-cs"/>
                          <a:hlinkClick r:id="rId2">
                            <a:extLst>
                              <a:ext uri="{A12FA001-AC4F-418D-AE19-62706E023703}">
                                <ahyp:hlinkClr xmlns:ahyp="http://schemas.microsoft.com/office/drawing/2018/hyperlinkcolor" val="tx"/>
                              </a:ext>
                            </a:extLst>
                          </a:hlinkClick>
                        </a:rPr>
                        <a:t>T2D</a:t>
                      </a:r>
                      <a:r>
                        <a:rPr lang="en-GB" sz="1000" b="0" i="0" kern="1200" dirty="0">
                          <a:solidFill>
                            <a:schemeClr val="tx1"/>
                          </a:solidFill>
                          <a:effectLst/>
                          <a:latin typeface="+mn-lt"/>
                          <a:ea typeface="+mn-ea"/>
                          <a:cs typeface="+mn-cs"/>
                        </a:rPr>
                        <a:t> and </a:t>
                      </a:r>
                      <a:r>
                        <a:rPr lang="en-GB" sz="1000" b="0" i="0"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obesity</a:t>
                      </a:r>
                      <a:r>
                        <a:rPr lang="en-GB" sz="1000" b="0" i="0" kern="1200" dirty="0">
                          <a:solidFill>
                            <a:schemeClr val="tx1"/>
                          </a:solidFill>
                          <a:effectLst/>
                          <a:latin typeface="+mn-lt"/>
                          <a:ea typeface="+mn-ea"/>
                          <a:cs typeface="+mn-cs"/>
                        </a:rPr>
                        <a:t>. </a:t>
                      </a:r>
                      <a:r>
                        <a:rPr lang="en-GB" sz="1000" b="0" dirty="0">
                          <a:solidFill>
                            <a:schemeClr val="tx1"/>
                          </a:solidFill>
                        </a:rPr>
                        <a:t>XW004 is the oral formulation of </a:t>
                      </a:r>
                      <a:r>
                        <a:rPr lang="en-GB" sz="1000" b="0" strike="noStrike" dirty="0">
                          <a:solidFill>
                            <a:schemeClr val="tx1"/>
                          </a:solidFill>
                        </a:rPr>
                        <a:t>ecnoglutide</a:t>
                      </a:r>
                      <a:r>
                        <a:rPr lang="en-GB" sz="1000" b="0" dirty="0">
                          <a:solidFill>
                            <a:schemeClr val="tx1"/>
                          </a:solidFill>
                        </a:rPr>
                        <a:t>, co-formulated with an absorption enhancer agent to enable oral bioavailability, prevent drug deactivation in the intestinal tract, and increase intestinal absorption.</a:t>
                      </a:r>
                      <a:r>
                        <a:rPr lang="en-GB" sz="1000" b="0" i="0" kern="1200" dirty="0">
                          <a:solidFill>
                            <a:schemeClr val="tx1"/>
                          </a:solidFill>
                          <a:effectLst/>
                          <a:latin typeface="+mn-lt"/>
                          <a:ea typeface="+mn-ea"/>
                          <a:cs typeface="+mn-cs"/>
                        </a:rPr>
                        <a:t> A Phase III study evaluated efficacy of ecnoglutide vs. placebo over 24 weeks in T2D adults. In </a:t>
                      </a:r>
                      <a:r>
                        <a:rPr lang="en-GB" sz="1000" b="0" i="0" kern="1200" dirty="0">
                          <a:solidFill>
                            <a:schemeClr val="tx1"/>
                          </a:solidFill>
                          <a:effectLst/>
                          <a:latin typeface="+mn-lt"/>
                          <a:ea typeface="+mn-ea"/>
                          <a:cs typeface="+mn-cs"/>
                          <a:hlinkClick r:id="rId4"/>
                        </a:rPr>
                        <a:t>January 2024 </a:t>
                      </a:r>
                      <a:r>
                        <a:rPr lang="en-GB" sz="1000" b="0" i="0" kern="1200" dirty="0">
                          <a:solidFill>
                            <a:schemeClr val="tx1"/>
                          </a:solidFill>
                          <a:effectLst/>
                          <a:latin typeface="+mn-lt"/>
                          <a:ea typeface="+mn-ea"/>
                          <a:cs typeface="+mn-cs"/>
                        </a:rPr>
                        <a:t>Sciwind presented topline results</a:t>
                      </a:r>
                      <a:r>
                        <a:rPr lang="en-GB" sz="1000" b="0" i="0" kern="1200" dirty="0">
                          <a:solidFill>
                            <a:srgbClr val="FF0000"/>
                          </a:solidFill>
                          <a:effectLst/>
                          <a:latin typeface="+mn-lt"/>
                          <a:ea typeface="+mn-ea"/>
                          <a:cs typeface="+mn-cs"/>
                        </a:rPr>
                        <a:t> </a:t>
                      </a:r>
                      <a:r>
                        <a:rPr lang="en-GB" sz="1000" b="0" i="0" kern="1200" dirty="0">
                          <a:solidFill>
                            <a:schemeClr val="tx1"/>
                          </a:solidFill>
                          <a:effectLst/>
                          <a:latin typeface="+mn-lt"/>
                          <a:ea typeface="+mn-ea"/>
                          <a:cs typeface="+mn-cs"/>
                        </a:rPr>
                        <a:t>and further data were presented at ADA 2024.</a:t>
                      </a:r>
                      <a:endParaRPr lang="en-US" sz="10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20000"/>
                        <a:lumOff val="80000"/>
                      </a:schemeClr>
                    </a:solidFill>
                  </a:tcPr>
                </a:tc>
                <a:tc hMerge="1">
                  <a:txBody>
                    <a:bodyPr/>
                    <a:lstStyle/>
                    <a:p>
                      <a:endParaRPr lang="en-US"/>
                    </a:p>
                  </a:txBody>
                  <a:tcPr/>
                </a:tc>
                <a:extLst>
                  <a:ext uri="{0D108BD9-81ED-4DB2-BD59-A6C34878D82A}">
                    <a16:rowId xmlns:a16="http://schemas.microsoft.com/office/drawing/2014/main" val="882866917"/>
                  </a:ext>
                </a:extLst>
              </a:tr>
              <a:tr h="122518">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mn-lt"/>
                        </a:rPr>
                        <a:t>Patients &amp; Treatment</a:t>
                      </a:r>
                      <a:r>
                        <a:rPr lang="en-US" sz="1000" dirty="0">
                          <a:latin typeface="+mn-lt"/>
                        </a:rPr>
                        <a:t>: 211 </a:t>
                      </a:r>
                      <a:r>
                        <a:rPr kumimoji="0" lang="en-US" sz="1000" u="none" strike="noStrike" cap="none" normalizeH="0" baseline="0" dirty="0">
                          <a:ln>
                            <a:noFill/>
                          </a:ln>
                          <a:effectLst/>
                        </a:rPr>
                        <a:t>T2D (≥3 months) patients (mean baseline age 52 years; </a:t>
                      </a:r>
                      <a:r>
                        <a:rPr kumimoji="0" lang="en-US" sz="1000" u="none" strike="noStrike" cap="none" normalizeH="0" baseline="0" dirty="0">
                          <a:ln>
                            <a:noFill/>
                          </a:ln>
                          <a:solidFill>
                            <a:schemeClr val="tx1"/>
                          </a:solidFill>
                          <a:effectLst/>
                        </a:rPr>
                        <a:t>A1c 8.5%; body weight 73kg; </a:t>
                      </a:r>
                      <a:r>
                        <a:rPr kumimoji="0" lang="en-GB" sz="1000" u="none" strike="noStrike" cap="none" normalizeH="0" baseline="0" dirty="0">
                          <a:ln>
                            <a:noFill/>
                          </a:ln>
                          <a:solidFill>
                            <a:schemeClr val="tx1"/>
                          </a:solidFill>
                          <a:effectLst/>
                        </a:rPr>
                        <a:t>BMI 27kg/m</a:t>
                      </a:r>
                      <a:r>
                        <a:rPr kumimoji="0" lang="en-GB" sz="1000" u="none" strike="noStrike" cap="none" normalizeH="0" baseline="30000" dirty="0">
                          <a:ln>
                            <a:noFill/>
                          </a:ln>
                          <a:solidFill>
                            <a:schemeClr val="tx1"/>
                          </a:solidFill>
                          <a:effectLst/>
                        </a:rPr>
                        <a:t>2</a:t>
                      </a:r>
                      <a:r>
                        <a:rPr kumimoji="0" lang="en-GB" sz="1000" u="none" strike="noStrike" cap="none" normalizeH="0" baseline="0" dirty="0">
                          <a:ln>
                            <a:noFill/>
                          </a:ln>
                          <a:solidFill>
                            <a:schemeClr val="tx1"/>
                          </a:solidFill>
                          <a:effectLst/>
                        </a:rPr>
                        <a:t>, FPG 9.7mmol/L) </a:t>
                      </a:r>
                      <a:r>
                        <a:rPr lang="en-US" sz="1000" dirty="0">
                          <a:latin typeface="+mn-lt"/>
                        </a:rPr>
                        <a:t>received </a:t>
                      </a:r>
                      <a:r>
                        <a:rPr kumimoji="0" lang="en-US" sz="1000" b="0" u="none" strike="noStrike" cap="none" normalizeH="0" baseline="0" dirty="0">
                          <a:ln>
                            <a:noFill/>
                          </a:ln>
                          <a:effectLst/>
                        </a:rPr>
                        <a:t>ecnoglutide</a:t>
                      </a:r>
                      <a:r>
                        <a:rPr kumimoji="0" lang="en-US" sz="1000" u="none" strike="noStrike" cap="none" normalizeH="0" baseline="0" dirty="0">
                          <a:ln>
                            <a:noFill/>
                          </a:ln>
                          <a:effectLst/>
                        </a:rPr>
                        <a:t> (</a:t>
                      </a:r>
                      <a:r>
                        <a:rPr kumimoji="0" lang="en-US" sz="1000" u="none" strike="noStrike" cap="none" normalizeH="0" baseline="0" dirty="0">
                          <a:ln>
                            <a:noFill/>
                          </a:ln>
                          <a:solidFill>
                            <a:schemeClr val="tx1"/>
                          </a:solidFill>
                          <a:effectLst/>
                        </a:rPr>
                        <a:t>SC 0.6 or 1.2mg QW)</a:t>
                      </a:r>
                      <a:r>
                        <a:rPr kumimoji="0" lang="en-US" sz="1000" u="none" strike="noStrike" cap="none" normalizeH="0" baseline="0" dirty="0">
                          <a:ln>
                            <a:noFill/>
                          </a:ln>
                          <a:effectLst/>
                        </a:rPr>
                        <a:t> vs. placebo for 24 weeks. </a:t>
                      </a:r>
                      <a:r>
                        <a:rPr lang="en-GB" sz="1000" b="0" i="0" kern="1200" dirty="0">
                          <a:solidFill>
                            <a:schemeClr val="tx1"/>
                          </a:solidFill>
                          <a:effectLst/>
                          <a:latin typeface="+mn-lt"/>
                          <a:ea typeface="+mn-ea"/>
                          <a:cs typeface="+mn-cs"/>
                        </a:rPr>
                        <a:t>Dose escalation 0.3mg→0.6mg→1.2mg. After 24 weeks, all patients then received ecnoglutide (SC 0.6 or 1.2mg) for a total duration of 52 weeks. </a:t>
                      </a:r>
                      <a:r>
                        <a:rPr lang="en-US" sz="1000" b="1" dirty="0">
                          <a:latin typeface="+mn-lt"/>
                        </a:rPr>
                        <a:t>Primary Endpoint</a:t>
                      </a:r>
                      <a:r>
                        <a:rPr lang="en-US" sz="1000" b="0" dirty="0">
                          <a:latin typeface="+mn-lt"/>
                        </a:rPr>
                        <a:t>: </a:t>
                      </a:r>
                      <a:r>
                        <a:rPr kumimoji="0" lang="en-US" sz="1000" u="none" strike="noStrike" cap="none" normalizeH="0" baseline="0" dirty="0">
                          <a:ln>
                            <a:noFill/>
                          </a:ln>
                          <a:effectLst/>
                        </a:rPr>
                        <a:t>%A1c change from baseline at 40 weeks</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Results</a:t>
                      </a:r>
                      <a:r>
                        <a:rPr lang="en-US" sz="1000" dirty="0"/>
                        <a:t>:</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1000" dirty="0"/>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413163">
                <a:tc>
                  <a:txBody>
                    <a:bodyPr/>
                    <a:lstStyle/>
                    <a:p>
                      <a:pPr marL="0" indent="0">
                        <a:spcAft>
                          <a:spcPts val="0"/>
                        </a:spcAft>
                        <a:buFont typeface="Arial"/>
                        <a:buNone/>
                      </a:pPr>
                      <a:r>
                        <a:rPr lang="en-GB" sz="1000" i="0" dirty="0"/>
                        <a:t>Previously presented:</a:t>
                      </a:r>
                    </a:p>
                    <a:p>
                      <a:pPr marL="171450" indent="-171450">
                        <a:spcAft>
                          <a:spcPts val="0"/>
                        </a:spcAft>
                        <a:buFont typeface="Arial"/>
                        <a:buChar char="•"/>
                      </a:pPr>
                      <a:r>
                        <a:rPr lang="en-GB" sz="1000" i="0" dirty="0"/>
                        <a:t>At 24 weeks </a:t>
                      </a:r>
                      <a:r>
                        <a:rPr lang="en-GB" sz="1000" i="0" dirty="0">
                          <a:solidFill>
                            <a:schemeClr val="tx1"/>
                          </a:solidFill>
                        </a:rPr>
                        <a:t>ecnoglutide significantly reduced A1c by 2.43% (1.2mg, P&lt;0.0001) and 1.96% (0.6mg, P=0.0003) vs. 0.87% for placebo.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GB" sz="1000" i="0" dirty="0">
                          <a:solidFill>
                            <a:schemeClr val="tx1"/>
                          </a:solidFill>
                        </a:rPr>
                        <a:t>Ecnoglutide significantly reduced body weight by -4.74 (1.2mg, P&lt;0.0001) and -4.51% ( 0.6mg, P=0.0002) vs. -2.02% for placebo. </a:t>
                      </a:r>
                      <a:endParaRPr lang="en-GB" sz="1000" i="0" strike="sngStrike" dirty="0">
                        <a:solidFill>
                          <a:schemeClr val="tx1"/>
                        </a:solidFill>
                      </a:endParaRP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GB" sz="1000" i="0" dirty="0">
                          <a:solidFill>
                            <a:schemeClr val="tx1"/>
                          </a:solidFill>
                        </a:rPr>
                        <a:t>More ecnoglutide-treated patients achieved A1c and weight loss targets at 24 weeks vs. placebo (see figure).</a:t>
                      </a:r>
                    </a:p>
                    <a:p>
                      <a:pPr marL="0" marR="0" lvl="0" indent="0" algn="l" defTabSz="914400" rtl="0" eaLnBrk="1" fontAlgn="auto" latinLnBrk="0" hangingPunct="1">
                        <a:lnSpc>
                          <a:spcPct val="100000"/>
                        </a:lnSpc>
                        <a:spcBef>
                          <a:spcPts val="0"/>
                        </a:spcBef>
                        <a:spcAft>
                          <a:spcPts val="0"/>
                        </a:spcAft>
                        <a:buClrTx/>
                        <a:buSzTx/>
                        <a:buFont typeface="Arial"/>
                        <a:buNone/>
                        <a:tabLst/>
                        <a:defRPr/>
                      </a:pPr>
                      <a:endParaRPr lang="en-GB" sz="1000" dirty="0">
                        <a:solidFill>
                          <a:schemeClr val="tx1"/>
                        </a:solidFill>
                      </a:endParaRPr>
                    </a:p>
                    <a:p>
                      <a:pPr marL="171450" marR="0" lvl="0" indent="-171450" algn="l" defTabSz="914400" rtl="0" eaLnBrk="1" fontAlgn="auto" latinLnBrk="0" hangingPunct="1">
                        <a:lnSpc>
                          <a:spcPct val="100000"/>
                        </a:lnSpc>
                        <a:spcBef>
                          <a:spcPts val="0"/>
                        </a:spcBef>
                        <a:spcAft>
                          <a:spcPts val="600"/>
                        </a:spcAft>
                        <a:buClrTx/>
                        <a:buSzTx/>
                        <a:buFont typeface="Arial"/>
                        <a:buChar char="•"/>
                        <a:tabLst/>
                        <a:defRPr/>
                      </a:pPr>
                      <a:r>
                        <a:rPr lang="en-GB" sz="1000" b="0" i="0" kern="1200" dirty="0">
                          <a:solidFill>
                            <a:schemeClr val="tx1"/>
                          </a:solidFill>
                          <a:effectLst/>
                          <a:latin typeface="+mn-lt"/>
                          <a:ea typeface="+mn-ea"/>
                          <a:cs typeface="+mn-cs"/>
                        </a:rPr>
                        <a:t>Ecnoglutide was safe and well tolerated. </a:t>
                      </a:r>
                    </a:p>
                    <a:p>
                      <a:pPr marL="171450" marR="0" lvl="0" indent="-171450" algn="l" defTabSz="914400" rtl="0" eaLnBrk="1" fontAlgn="auto" latinLnBrk="0" hangingPunct="1">
                        <a:lnSpc>
                          <a:spcPct val="100000"/>
                        </a:lnSpc>
                        <a:spcBef>
                          <a:spcPts val="0"/>
                        </a:spcBef>
                        <a:spcAft>
                          <a:spcPts val="600"/>
                        </a:spcAft>
                        <a:buClrTx/>
                        <a:buSzTx/>
                        <a:buFont typeface="Arial"/>
                        <a:buChar char="•"/>
                        <a:tabLst/>
                        <a:defRPr/>
                      </a:pPr>
                      <a:r>
                        <a:rPr lang="en-GB" sz="1000" b="0" i="0" kern="1200" dirty="0">
                          <a:solidFill>
                            <a:schemeClr val="tx1"/>
                          </a:solidFill>
                          <a:effectLst/>
                          <a:latin typeface="+mn-lt"/>
                          <a:ea typeface="+mn-ea"/>
                          <a:cs typeface="+mn-cs"/>
                        </a:rPr>
                        <a:t>8 (5.7%) treatment-related ≥Grade 3 AEs and one (0.7%) treatment-related serious AE occurred in the ecnoglutide groups. </a:t>
                      </a:r>
                    </a:p>
                    <a:p>
                      <a:pPr marL="171450" marR="0" lvl="0" indent="-171450" algn="l" defTabSz="914400" rtl="0" eaLnBrk="1" fontAlgn="auto" latinLnBrk="0" hangingPunct="1">
                        <a:lnSpc>
                          <a:spcPct val="100000"/>
                        </a:lnSpc>
                        <a:spcBef>
                          <a:spcPts val="0"/>
                        </a:spcBef>
                        <a:spcAft>
                          <a:spcPts val="600"/>
                        </a:spcAft>
                        <a:buClrTx/>
                        <a:buSzTx/>
                        <a:buFont typeface="Arial"/>
                        <a:buChar char="•"/>
                        <a:tabLst/>
                        <a:defRPr/>
                      </a:pPr>
                      <a:r>
                        <a:rPr lang="en-GB" sz="1000" b="0" i="0" kern="1200" dirty="0">
                          <a:solidFill>
                            <a:schemeClr val="tx1"/>
                          </a:solidFill>
                          <a:effectLst/>
                          <a:latin typeface="+mn-lt"/>
                          <a:ea typeface="+mn-ea"/>
                          <a:cs typeface="+mn-cs"/>
                        </a:rPr>
                        <a:t>One patient in each cohort discontinued due to an AE. Most frequently reported AEs were decreased appetite, diarrhea, and nausea, which were mostly mild to moderate and transient.</a:t>
                      </a:r>
                      <a:endParaRPr lang="en-US" sz="1000"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1000" dirty="0"/>
                    </a:p>
                  </a:txBody>
                  <a:tcPr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92350044"/>
                  </a:ext>
                </a:extLst>
              </a:tr>
            </a:tbl>
          </a:graphicData>
        </a:graphic>
      </p:graphicFrame>
      <p:sp>
        <p:nvSpPr>
          <p:cNvPr id="3" name="Title 2"/>
          <p:cNvSpPr>
            <a:spLocks noGrp="1"/>
          </p:cNvSpPr>
          <p:nvPr>
            <p:ph type="ctrTitle"/>
          </p:nvPr>
        </p:nvSpPr>
        <p:spPr/>
        <p:txBody>
          <a:bodyPr/>
          <a:lstStyle/>
          <a:p>
            <a:r>
              <a:rPr lang="en-US" dirty="0"/>
              <a:t>Oral GLP-1: Ecnoglutide, </a:t>
            </a:r>
            <a:r>
              <a:rPr lang="en-GB" sz="1800" i="0" kern="1200" dirty="0">
                <a:effectLst/>
                <a:latin typeface="+mn-lt"/>
                <a:ea typeface="+mn-ea"/>
                <a:cs typeface="+mn-cs"/>
              </a:rPr>
              <a:t>A1c </a:t>
            </a:r>
            <a:r>
              <a:rPr lang="en-GB" sz="1800" i="0" kern="1200" dirty="0">
                <a:effectLst/>
                <a:latin typeface="+mn-lt"/>
                <a:ea typeface="+mn-ea"/>
                <a:cs typeface="+mn-cs"/>
                <a:sym typeface="Symbol" panose="05050102010706020507" pitchFamily="18" charset="2"/>
              </a:rPr>
              <a:t> </a:t>
            </a:r>
            <a:r>
              <a:rPr lang="en-GB" sz="1800" i="0" kern="1200" dirty="0">
                <a:effectLst/>
                <a:latin typeface="+mn-lt"/>
                <a:ea typeface="+mn-ea"/>
                <a:cs typeface="+mn-cs"/>
              </a:rPr>
              <a:t>2.43%, 35.2% of pts normoglycemic, 43.7% of pts weight loss ≥5</a:t>
            </a:r>
            <a:r>
              <a:rPr lang="en-GB" sz="1800" b="0" i="0" kern="1200" dirty="0">
                <a:solidFill>
                  <a:schemeClr val="tx1"/>
                </a:solidFill>
                <a:effectLst/>
                <a:latin typeface="+mn-lt"/>
                <a:ea typeface="+mn-ea"/>
                <a:cs typeface="+mn-cs"/>
              </a:rPr>
              <a:t>%</a:t>
            </a:r>
            <a:r>
              <a:rPr lang="en-US" dirty="0"/>
              <a:t> </a:t>
            </a:r>
          </a:p>
        </p:txBody>
      </p:sp>
      <p:graphicFrame>
        <p:nvGraphicFramePr>
          <p:cNvPr id="4" name="Table 3"/>
          <p:cNvGraphicFramePr>
            <a:graphicFrameLocks noGrp="1"/>
          </p:cNvGraphicFramePr>
          <p:nvPr>
            <p:extLst>
              <p:ext uri="{D42A27DB-BD31-4B8C-83A1-F6EECF244321}">
                <p14:modId xmlns:p14="http://schemas.microsoft.com/office/powerpoint/2010/main" val="2820139413"/>
              </p:ext>
            </p:extLst>
          </p:nvPr>
        </p:nvGraphicFramePr>
        <p:xfrm>
          <a:off x="384048" y="914400"/>
          <a:ext cx="2194560" cy="518160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2940743716"/>
                    </a:ext>
                  </a:extLst>
                </a:gridCol>
              </a:tblGrid>
              <a:tr h="242614">
                <a:tc>
                  <a:txBody>
                    <a:bodyPr/>
                    <a:lstStyle/>
                    <a:p>
                      <a:r>
                        <a:rPr lang="en-US" sz="1000" b="1" dirty="0">
                          <a:solidFill>
                            <a:schemeClr val="tx1"/>
                          </a:solidFill>
                        </a:rPr>
                        <a:t>Product (MOA)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88286691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ecnoglutide; </a:t>
                      </a:r>
                      <a:r>
                        <a:rPr lang="en-GB" sz="1000" b="0" dirty="0">
                          <a:solidFill>
                            <a:schemeClr val="tx1"/>
                          </a:solidFill>
                        </a:rPr>
                        <a:t>XW004</a:t>
                      </a:r>
                      <a:endParaRPr lang="en-US" sz="10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(oral GLP-1 agonist)</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en-US" sz="1000" b="1" dirty="0">
                          <a:latin typeface="+mn-lt"/>
                        </a:rPr>
                        <a:t>Company</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0">
                <a:tc>
                  <a:txBody>
                    <a:bodyPr/>
                    <a:lstStyle/>
                    <a:p>
                      <a:pPr algn="l"/>
                      <a:r>
                        <a:rPr lang="en-GB" sz="1000" dirty="0">
                          <a:latin typeface="+mn-lt"/>
                          <a:hlinkClick r:id="rId5"/>
                        </a:rPr>
                        <a:t>Sciwind Biosciences</a:t>
                      </a:r>
                      <a:endParaRPr lang="en-GB" sz="1000" dirty="0">
                        <a:latin typeface="+mn-lt"/>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4786">
                <a:tc>
                  <a:txBody>
                    <a:bodyPr/>
                    <a:lstStyle/>
                    <a:p>
                      <a:r>
                        <a:rPr lang="en-US" sz="1000" b="1" dirty="0">
                          <a:latin typeface="+mn-lt"/>
                        </a:rPr>
                        <a:t>Phase and Trial ID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407347513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Phase III </a:t>
                      </a:r>
                      <a:r>
                        <a:rPr kumimoji="0" lang="en-US" sz="1000" b="0" u="sng" strike="noStrike" cap="none" normalizeH="0" baseline="0" dirty="0">
                          <a:ln>
                            <a:noFill/>
                          </a:ln>
                          <a:effectLst/>
                          <a:hlinkClick r:id="rId6"/>
                        </a:rPr>
                        <a:t>NCT05680155</a:t>
                      </a:r>
                      <a:endParaRPr kumimoji="0" lang="en-US" sz="1000" b="0" u="sng" strike="noStrike" cap="none" normalizeH="0" baseline="0" dirty="0">
                        <a:ln>
                          <a:noFill/>
                        </a:ln>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China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7515929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Indication(s)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24271795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T2D, OBE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61053568"/>
                  </a:ext>
                </a:extLst>
              </a:tr>
              <a:tr h="0">
                <a:tc>
                  <a:txBody>
                    <a:bodyPr/>
                    <a:lstStyle/>
                    <a:p>
                      <a:r>
                        <a:rPr lang="en-US" sz="1000" b="1" dirty="0">
                          <a:latin typeface="+mn-lt"/>
                        </a:rPr>
                        <a:t>Abstract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7586671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7"/>
                        </a:rPr>
                        <a:t>742-P</a:t>
                      </a:r>
                      <a:endParaRPr lang="en-US" sz="1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32568609"/>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tx1"/>
                          </a:solidFill>
                        </a:rPr>
                        <a:t>CVrg Implications</a:t>
                      </a:r>
                      <a:r>
                        <a:rPr lang="en-US" sz="1100" b="0" dirty="0">
                          <a:solidFill>
                            <a:schemeClr val="tx1"/>
                          </a:solidFill>
                        </a:rPr>
                        <a:t>: E</a:t>
                      </a:r>
                      <a:r>
                        <a:rPr lang="en-GB" sz="1100" b="0" i="0" kern="1200" dirty="0">
                          <a:solidFill>
                            <a:schemeClr val="tx1"/>
                          </a:solidFill>
                          <a:effectLst/>
                          <a:latin typeface="+mn-lt"/>
                          <a:ea typeface="+mn-ea"/>
                          <a:cs typeface="+mn-cs"/>
                        </a:rPr>
                        <a:t>cnoglutide achieved significant A1c reductions up to 2.43% from baseline after 24 weeks, and 35.2% of patients reached normoglycemia (A1c &lt;5.7%). 43.7% of patients experienced weight reductions ≥5%.</a:t>
                      </a:r>
                      <a:endParaRPr lang="en-US" sz="1100" dirty="0">
                        <a:latin typeface="+mn-lt"/>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dirty="0">
                          <a:solidFill>
                            <a:schemeClr val="tx1"/>
                          </a:solidFill>
                        </a:rPr>
                        <a:t>Read outs for Phase III trials in </a:t>
                      </a:r>
                      <a:r>
                        <a:rPr lang="en-US" sz="1100" dirty="0">
                          <a:solidFill>
                            <a:schemeClr val="tx1"/>
                          </a:solidFill>
                          <a:hlinkClick r:id="rId8"/>
                        </a:rPr>
                        <a:t>T2D</a:t>
                      </a:r>
                      <a:r>
                        <a:rPr lang="en-US" sz="1100" dirty="0">
                          <a:solidFill>
                            <a:schemeClr val="tx1"/>
                          </a:solidFill>
                        </a:rPr>
                        <a:t> (</a:t>
                      </a:r>
                      <a:r>
                        <a:rPr kumimoji="0" lang="en-US" sz="1100" b="0" u="none" strike="noStrike" cap="none" normalizeH="0" baseline="0" dirty="0">
                          <a:ln>
                            <a:noFill/>
                          </a:ln>
                          <a:effectLst/>
                        </a:rPr>
                        <a:t>ecnoglutide SC vs. dulaglutide) and </a:t>
                      </a:r>
                      <a:r>
                        <a:rPr kumimoji="0" lang="en-US" sz="1100" b="0" u="none" strike="noStrike" cap="none" normalizeH="0" baseline="0" dirty="0">
                          <a:ln>
                            <a:noFill/>
                          </a:ln>
                          <a:effectLst/>
                          <a:hlinkClick r:id="rId9"/>
                        </a:rPr>
                        <a:t>obesity</a:t>
                      </a:r>
                      <a:r>
                        <a:rPr kumimoji="0" lang="en-US" sz="1100" b="0" u="none" strike="noStrike" cap="none" normalizeH="0" baseline="0" dirty="0">
                          <a:ln>
                            <a:noFill/>
                          </a:ln>
                          <a:effectLst/>
                        </a:rPr>
                        <a:t> (ecnoglutide SC vs. placebo) are </a:t>
                      </a:r>
                      <a:r>
                        <a:rPr lang="en-US" sz="1100" dirty="0">
                          <a:solidFill>
                            <a:schemeClr val="tx1"/>
                          </a:solidFill>
                        </a:rPr>
                        <a:t>expected 2H 2024/early 2025.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3592350044"/>
                  </a:ext>
                </a:extLst>
              </a:tr>
            </a:tbl>
          </a:graphicData>
        </a:graphic>
      </p:graphicFrame>
      <p:graphicFrame>
        <p:nvGraphicFramePr>
          <p:cNvPr id="6" name="Table 5">
            <a:extLst>
              <a:ext uri="{FF2B5EF4-FFF2-40B4-BE49-F238E27FC236}">
                <a16:creationId xmlns:a16="http://schemas.microsoft.com/office/drawing/2014/main" id="{555F0379-6EB9-2C0F-1ABB-4910F5D14C41}"/>
              </a:ext>
            </a:extLst>
          </p:cNvPr>
          <p:cNvGraphicFramePr>
            <a:graphicFrameLocks noGrp="1"/>
          </p:cNvGraphicFramePr>
          <p:nvPr/>
        </p:nvGraphicFramePr>
        <p:xfrm>
          <a:off x="6623210" y="4760964"/>
          <a:ext cx="3766111" cy="1495044"/>
        </p:xfrm>
        <a:graphic>
          <a:graphicData uri="http://schemas.openxmlformats.org/drawingml/2006/table">
            <a:tbl>
              <a:tblPr firstRow="1" bandRow="1">
                <a:tableStyleId>{C083E6E3-FA7D-4D7B-A595-EF9225AFEA82}</a:tableStyleId>
              </a:tblPr>
              <a:tblGrid>
                <a:gridCol w="1680734">
                  <a:extLst>
                    <a:ext uri="{9D8B030D-6E8A-4147-A177-3AD203B41FA5}">
                      <a16:colId xmlns:a16="http://schemas.microsoft.com/office/drawing/2014/main" val="20000"/>
                    </a:ext>
                  </a:extLst>
                </a:gridCol>
                <a:gridCol w="792000">
                  <a:extLst>
                    <a:ext uri="{9D8B030D-6E8A-4147-A177-3AD203B41FA5}">
                      <a16:colId xmlns:a16="http://schemas.microsoft.com/office/drawing/2014/main" val="20001"/>
                    </a:ext>
                  </a:extLst>
                </a:gridCol>
                <a:gridCol w="792000">
                  <a:extLst>
                    <a:ext uri="{9D8B030D-6E8A-4147-A177-3AD203B41FA5}">
                      <a16:colId xmlns:a16="http://schemas.microsoft.com/office/drawing/2014/main" val="20002"/>
                    </a:ext>
                  </a:extLst>
                </a:gridCol>
                <a:gridCol w="501377">
                  <a:extLst>
                    <a:ext uri="{9D8B030D-6E8A-4147-A177-3AD203B41FA5}">
                      <a16:colId xmlns:a16="http://schemas.microsoft.com/office/drawing/2014/main" val="882437021"/>
                    </a:ext>
                  </a:extLst>
                </a:gridCol>
              </a:tblGrid>
              <a:tr h="137798">
                <a:tc>
                  <a:txBody>
                    <a:bodyPr/>
                    <a:lstStyle/>
                    <a:p>
                      <a:r>
                        <a:rPr lang="en-US" sz="850" i="0" dirty="0">
                          <a:solidFill>
                            <a:schemeClr val="tx1"/>
                          </a:solidFill>
                        </a:rPr>
                        <a:t>Safety (%pts)</a:t>
                      </a:r>
                    </a:p>
                  </a:txBody>
                  <a:tcPr marT="18288" marB="18288" anchor="ctr"/>
                </a:tc>
                <a:tc>
                  <a:txBody>
                    <a:bodyPr/>
                    <a:lstStyle/>
                    <a:p>
                      <a:pPr algn="ctr"/>
                      <a:r>
                        <a:rPr lang="en-US" sz="850" i="0" dirty="0">
                          <a:solidFill>
                            <a:schemeClr val="tx1"/>
                          </a:solidFill>
                        </a:rPr>
                        <a:t>ecno 1.2mg</a:t>
                      </a:r>
                    </a:p>
                  </a:txBody>
                  <a:tcPr marT="18288" marB="18288" anchor="ctr">
                    <a:lnT w="12700" cap="flat" cmpd="sng" algn="ctr">
                      <a:solidFill>
                        <a:schemeClr val="accent3"/>
                      </a:solidFill>
                      <a:prstDash val="solid"/>
                      <a:round/>
                      <a:headEnd type="none" w="med" len="med"/>
                      <a:tailEnd type="none" w="med" len="med"/>
                    </a:lnT>
                  </a:tcPr>
                </a:tc>
                <a:tc>
                  <a:txBody>
                    <a:bodyPr/>
                    <a:lstStyle/>
                    <a:p>
                      <a:pPr algn="ctr"/>
                      <a:r>
                        <a:rPr lang="en-US" sz="850" i="0" dirty="0">
                          <a:solidFill>
                            <a:schemeClr val="tx1"/>
                          </a:solidFill>
                        </a:rPr>
                        <a:t>ecno 0.6mg</a:t>
                      </a:r>
                    </a:p>
                  </a:txBody>
                  <a:tcPr marT="18288" marB="18288" anchor="ctr">
                    <a:lnT w="12700" cap="flat" cmpd="sng" algn="ctr">
                      <a:solidFill>
                        <a:schemeClr val="accent3"/>
                      </a:solidFill>
                      <a:prstDash val="solid"/>
                      <a:round/>
                      <a:headEnd type="none" w="med" len="med"/>
                      <a:tailEnd type="none" w="med" len="med"/>
                    </a:lnT>
                  </a:tcPr>
                </a:tc>
                <a:tc>
                  <a:txBody>
                    <a:bodyPr/>
                    <a:lstStyle/>
                    <a:p>
                      <a:pPr algn="ctr"/>
                      <a:r>
                        <a:rPr lang="en-US" sz="850" i="0" dirty="0">
                          <a:solidFill>
                            <a:schemeClr val="tx1"/>
                          </a:solidFill>
                        </a:rPr>
                        <a:t>pbo</a:t>
                      </a:r>
                    </a:p>
                  </a:txBody>
                  <a:tcPr marT="18288" marB="18288" anchor="ctr"/>
                </a:tc>
                <a:extLst>
                  <a:ext uri="{0D108BD9-81ED-4DB2-BD59-A6C34878D82A}">
                    <a16:rowId xmlns:a16="http://schemas.microsoft.com/office/drawing/2014/main" val="1470548074"/>
                  </a:ext>
                </a:extLst>
              </a:tr>
              <a:tr h="137798">
                <a:tc>
                  <a:txBody>
                    <a:bodyPr/>
                    <a:lstStyle/>
                    <a:p>
                      <a:r>
                        <a:rPr lang="en-US" sz="850" i="0" dirty="0">
                          <a:solidFill>
                            <a:schemeClr val="tx1"/>
                          </a:solidFill>
                        </a:rPr>
                        <a:t>TEAE</a:t>
                      </a:r>
                    </a:p>
                  </a:txBody>
                  <a:tcPr marT="18288" marB="18288" anchor="ctr"/>
                </a:tc>
                <a:tc>
                  <a:txBody>
                    <a:bodyPr/>
                    <a:lstStyle/>
                    <a:p>
                      <a:pPr algn="ctr"/>
                      <a:r>
                        <a:rPr lang="en-US" sz="850" i="0" dirty="0">
                          <a:solidFill>
                            <a:schemeClr val="tx1"/>
                          </a:solidFill>
                        </a:rPr>
                        <a:t>77.5</a:t>
                      </a:r>
                    </a:p>
                  </a:txBody>
                  <a:tcPr marT="18288" marB="18288" anchor="ctr"/>
                </a:tc>
                <a:tc>
                  <a:txBody>
                    <a:bodyPr/>
                    <a:lstStyle/>
                    <a:p>
                      <a:pPr algn="ctr"/>
                      <a:r>
                        <a:rPr lang="en-US" sz="850" i="0" dirty="0">
                          <a:solidFill>
                            <a:schemeClr val="tx1"/>
                          </a:solidFill>
                        </a:rPr>
                        <a:t>78.3</a:t>
                      </a:r>
                    </a:p>
                  </a:txBody>
                  <a:tcPr marT="18288" marB="18288" anchor="ctr"/>
                </a:tc>
                <a:tc>
                  <a:txBody>
                    <a:bodyPr/>
                    <a:lstStyle/>
                    <a:p>
                      <a:pPr algn="ctr"/>
                      <a:r>
                        <a:rPr lang="en-US" sz="850" i="0" dirty="0">
                          <a:solidFill>
                            <a:schemeClr val="tx1"/>
                          </a:solidFill>
                        </a:rPr>
                        <a:t>60.6</a:t>
                      </a:r>
                    </a:p>
                  </a:txBody>
                  <a:tcPr marT="18288" marB="18288" anchor="ctr"/>
                </a:tc>
                <a:extLst>
                  <a:ext uri="{0D108BD9-81ED-4DB2-BD59-A6C34878D82A}">
                    <a16:rowId xmlns:a16="http://schemas.microsoft.com/office/drawing/2014/main" val="692045732"/>
                  </a:ext>
                </a:extLst>
              </a:tr>
              <a:tr h="137798">
                <a:tc>
                  <a:txBody>
                    <a:bodyPr/>
                    <a:lstStyle/>
                    <a:p>
                      <a:r>
                        <a:rPr lang="en-US" sz="850" i="0" dirty="0">
                          <a:solidFill>
                            <a:schemeClr val="tx1"/>
                          </a:solidFill>
                        </a:rPr>
                        <a:t>Decreased appetite</a:t>
                      </a:r>
                    </a:p>
                  </a:txBody>
                  <a:tcPr marT="18288" marB="18288" anchor="ctr"/>
                </a:tc>
                <a:tc>
                  <a:txBody>
                    <a:bodyPr/>
                    <a:lstStyle/>
                    <a:p>
                      <a:pPr algn="ctr"/>
                      <a:r>
                        <a:rPr lang="en-US" sz="850" i="0" dirty="0">
                          <a:solidFill>
                            <a:schemeClr val="tx1"/>
                          </a:solidFill>
                        </a:rPr>
                        <a:t>26.8</a:t>
                      </a:r>
                    </a:p>
                  </a:txBody>
                  <a:tcPr marT="18288" marB="18288" anchor="ctr"/>
                </a:tc>
                <a:tc>
                  <a:txBody>
                    <a:bodyPr/>
                    <a:lstStyle/>
                    <a:p>
                      <a:pPr algn="ctr"/>
                      <a:r>
                        <a:rPr lang="en-US" sz="850" i="0" dirty="0">
                          <a:solidFill>
                            <a:schemeClr val="tx1"/>
                          </a:solidFill>
                        </a:rPr>
                        <a:t>21.7</a:t>
                      </a:r>
                    </a:p>
                  </a:txBody>
                  <a:tcPr marT="18288" marB="18288" anchor="ctr"/>
                </a:tc>
                <a:tc>
                  <a:txBody>
                    <a:bodyPr/>
                    <a:lstStyle/>
                    <a:p>
                      <a:pPr algn="ctr"/>
                      <a:r>
                        <a:rPr lang="en-US" sz="850" i="0" dirty="0">
                          <a:solidFill>
                            <a:schemeClr val="tx1"/>
                          </a:solidFill>
                        </a:rPr>
                        <a:t>2.8</a:t>
                      </a:r>
                    </a:p>
                  </a:txBody>
                  <a:tcPr marT="18288" marB="18288" anchor="ctr"/>
                </a:tc>
                <a:extLst>
                  <a:ext uri="{0D108BD9-81ED-4DB2-BD59-A6C34878D82A}">
                    <a16:rowId xmlns:a16="http://schemas.microsoft.com/office/drawing/2014/main" val="2590162406"/>
                  </a:ext>
                </a:extLst>
              </a:tr>
              <a:tr h="1377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50" i="0" dirty="0">
                          <a:solidFill>
                            <a:schemeClr val="tx1"/>
                          </a:solidFill>
                        </a:rPr>
                        <a:t>Diarrhea</a:t>
                      </a:r>
                    </a:p>
                  </a:txBody>
                  <a:tcPr marT="18288" marB="18288" anchor="ctr"/>
                </a:tc>
                <a:tc>
                  <a:txBody>
                    <a:bodyPr/>
                    <a:lstStyle/>
                    <a:p>
                      <a:pPr algn="ctr"/>
                      <a:r>
                        <a:rPr lang="en-US" sz="850" i="0" dirty="0">
                          <a:solidFill>
                            <a:schemeClr val="tx1"/>
                          </a:solidFill>
                        </a:rPr>
                        <a:t>11.3</a:t>
                      </a:r>
                    </a:p>
                  </a:txBody>
                  <a:tcPr marT="18288" marB="18288" anchor="ctr"/>
                </a:tc>
                <a:tc>
                  <a:txBody>
                    <a:bodyPr/>
                    <a:lstStyle/>
                    <a:p>
                      <a:pPr algn="ctr"/>
                      <a:r>
                        <a:rPr lang="en-US" sz="850" i="0" dirty="0">
                          <a:solidFill>
                            <a:schemeClr val="tx1"/>
                          </a:solidFill>
                        </a:rPr>
                        <a:t>24.6</a:t>
                      </a:r>
                    </a:p>
                  </a:txBody>
                  <a:tcPr marT="18288" marB="18288" anchor="ctr"/>
                </a:tc>
                <a:tc>
                  <a:txBody>
                    <a:bodyPr/>
                    <a:lstStyle/>
                    <a:p>
                      <a:pPr algn="ctr"/>
                      <a:r>
                        <a:rPr lang="en-US" sz="850" i="0" dirty="0">
                          <a:solidFill>
                            <a:schemeClr val="tx1"/>
                          </a:solidFill>
                        </a:rPr>
                        <a:t>4.2</a:t>
                      </a:r>
                    </a:p>
                  </a:txBody>
                  <a:tcPr marT="18288" marB="18288" anchor="ctr"/>
                </a:tc>
                <a:extLst>
                  <a:ext uri="{0D108BD9-81ED-4DB2-BD59-A6C34878D82A}">
                    <a16:rowId xmlns:a16="http://schemas.microsoft.com/office/drawing/2014/main" val="3118105573"/>
                  </a:ext>
                </a:extLst>
              </a:tr>
              <a:tr h="137798">
                <a:tc>
                  <a:txBody>
                    <a:bodyPr/>
                    <a:lstStyle/>
                    <a:p>
                      <a:r>
                        <a:rPr lang="en-US" sz="850" i="0" dirty="0">
                          <a:solidFill>
                            <a:schemeClr val="tx1"/>
                          </a:solidFill>
                        </a:rPr>
                        <a:t>Nausea</a:t>
                      </a:r>
                    </a:p>
                  </a:txBody>
                  <a:tcPr marT="18288" marB="18288" anchor="ctr"/>
                </a:tc>
                <a:tc>
                  <a:txBody>
                    <a:bodyPr/>
                    <a:lstStyle/>
                    <a:p>
                      <a:pPr algn="ctr"/>
                      <a:r>
                        <a:rPr lang="en-US" sz="850" i="0" dirty="0">
                          <a:solidFill>
                            <a:schemeClr val="tx1"/>
                          </a:solidFill>
                        </a:rPr>
                        <a:t>12.7</a:t>
                      </a:r>
                    </a:p>
                  </a:txBody>
                  <a:tcPr marT="18288" marB="18288" anchor="ctr"/>
                </a:tc>
                <a:tc>
                  <a:txBody>
                    <a:bodyPr/>
                    <a:lstStyle/>
                    <a:p>
                      <a:pPr algn="ctr"/>
                      <a:r>
                        <a:rPr lang="en-US" sz="850" i="0" dirty="0">
                          <a:solidFill>
                            <a:schemeClr val="tx1"/>
                          </a:solidFill>
                        </a:rPr>
                        <a:t>7.2</a:t>
                      </a:r>
                    </a:p>
                  </a:txBody>
                  <a:tcPr marT="18288" marB="18288" anchor="ctr"/>
                </a:tc>
                <a:tc>
                  <a:txBody>
                    <a:bodyPr/>
                    <a:lstStyle/>
                    <a:p>
                      <a:pPr algn="ctr"/>
                      <a:r>
                        <a:rPr lang="en-US" sz="850" i="0" dirty="0">
                          <a:solidFill>
                            <a:schemeClr val="tx1"/>
                          </a:solidFill>
                        </a:rPr>
                        <a:t>7.0</a:t>
                      </a:r>
                    </a:p>
                  </a:txBody>
                  <a:tcPr marT="18288" marB="18288" anchor="ctr"/>
                </a:tc>
                <a:extLst>
                  <a:ext uri="{0D108BD9-81ED-4DB2-BD59-A6C34878D82A}">
                    <a16:rowId xmlns:a16="http://schemas.microsoft.com/office/drawing/2014/main" val="3313000038"/>
                  </a:ext>
                </a:extLst>
              </a:tr>
              <a:tr h="137798">
                <a:tc>
                  <a:txBody>
                    <a:bodyPr/>
                    <a:lstStyle/>
                    <a:p>
                      <a:r>
                        <a:rPr lang="en-US" sz="850" i="0" dirty="0">
                          <a:solidFill>
                            <a:schemeClr val="tx1"/>
                          </a:solidFill>
                        </a:rPr>
                        <a:t>Elevated lipase</a:t>
                      </a:r>
                    </a:p>
                  </a:txBody>
                  <a:tcPr marT="18288" marB="18288" anchor="ctr"/>
                </a:tc>
                <a:tc>
                  <a:txBody>
                    <a:bodyPr/>
                    <a:lstStyle/>
                    <a:p>
                      <a:pPr algn="ctr"/>
                      <a:r>
                        <a:rPr lang="en-US" sz="850" i="0" dirty="0">
                          <a:solidFill>
                            <a:schemeClr val="tx1"/>
                          </a:solidFill>
                        </a:rPr>
                        <a:t>12.7</a:t>
                      </a:r>
                    </a:p>
                  </a:txBody>
                  <a:tcPr marT="18288" marB="18288" anchor="ctr"/>
                </a:tc>
                <a:tc>
                  <a:txBody>
                    <a:bodyPr/>
                    <a:lstStyle/>
                    <a:p>
                      <a:pPr algn="ctr"/>
                      <a:r>
                        <a:rPr lang="en-US" sz="850" i="0" dirty="0">
                          <a:solidFill>
                            <a:schemeClr val="tx1"/>
                          </a:solidFill>
                        </a:rPr>
                        <a:t>11.6</a:t>
                      </a:r>
                    </a:p>
                  </a:txBody>
                  <a:tcPr marT="18288" marB="18288" anchor="ctr"/>
                </a:tc>
                <a:tc>
                  <a:txBody>
                    <a:bodyPr/>
                    <a:lstStyle/>
                    <a:p>
                      <a:pPr algn="ctr"/>
                      <a:r>
                        <a:rPr lang="en-US" sz="850" i="0" dirty="0">
                          <a:solidFill>
                            <a:schemeClr val="tx1"/>
                          </a:solidFill>
                        </a:rPr>
                        <a:t>2.8</a:t>
                      </a:r>
                    </a:p>
                  </a:txBody>
                  <a:tcPr marT="18288" marB="18288" anchor="ctr"/>
                </a:tc>
                <a:extLst>
                  <a:ext uri="{0D108BD9-81ED-4DB2-BD59-A6C34878D82A}">
                    <a16:rowId xmlns:a16="http://schemas.microsoft.com/office/drawing/2014/main" val="132588082"/>
                  </a:ext>
                </a:extLst>
              </a:tr>
              <a:tr h="158985">
                <a:tc>
                  <a:txBody>
                    <a:bodyPr/>
                    <a:lstStyle/>
                    <a:p>
                      <a:r>
                        <a:rPr lang="en-US" sz="850" i="0" dirty="0">
                          <a:solidFill>
                            <a:schemeClr val="tx1"/>
                          </a:solidFill>
                        </a:rPr>
                        <a:t>Upper resp tract infection</a:t>
                      </a:r>
                    </a:p>
                  </a:txBody>
                  <a:tcPr marT="18288" marB="18288" anchor="ctr"/>
                </a:tc>
                <a:tc>
                  <a:txBody>
                    <a:bodyPr/>
                    <a:lstStyle/>
                    <a:p>
                      <a:pPr algn="ctr"/>
                      <a:r>
                        <a:rPr lang="en-US" sz="850" i="0" dirty="0">
                          <a:solidFill>
                            <a:schemeClr val="tx1"/>
                          </a:solidFill>
                        </a:rPr>
                        <a:t>7.0</a:t>
                      </a:r>
                    </a:p>
                  </a:txBody>
                  <a:tcPr marT="18288" marB="18288" anchor="ctr"/>
                </a:tc>
                <a:tc>
                  <a:txBody>
                    <a:bodyPr/>
                    <a:lstStyle/>
                    <a:p>
                      <a:pPr algn="ctr"/>
                      <a:r>
                        <a:rPr lang="en-US" sz="850" i="0" dirty="0">
                          <a:solidFill>
                            <a:schemeClr val="tx1"/>
                          </a:solidFill>
                        </a:rPr>
                        <a:t>10.1</a:t>
                      </a:r>
                    </a:p>
                  </a:txBody>
                  <a:tcPr marT="18288" marB="18288" anchor="ctr"/>
                </a:tc>
                <a:tc>
                  <a:txBody>
                    <a:bodyPr/>
                    <a:lstStyle/>
                    <a:p>
                      <a:pPr algn="ctr"/>
                      <a:r>
                        <a:rPr lang="en-US" sz="850" i="0" dirty="0">
                          <a:solidFill>
                            <a:schemeClr val="tx1"/>
                          </a:solidFill>
                        </a:rPr>
                        <a:t>4.2</a:t>
                      </a:r>
                    </a:p>
                  </a:txBody>
                  <a:tcPr marT="18288" marB="18288" anchor="ctr"/>
                </a:tc>
                <a:extLst>
                  <a:ext uri="{0D108BD9-81ED-4DB2-BD59-A6C34878D82A}">
                    <a16:rowId xmlns:a16="http://schemas.microsoft.com/office/drawing/2014/main" val="1503248176"/>
                  </a:ext>
                </a:extLst>
              </a:tr>
              <a:tr h="122856">
                <a:tc>
                  <a:txBody>
                    <a:bodyPr/>
                    <a:lstStyle/>
                    <a:p>
                      <a:r>
                        <a:rPr lang="en-US" sz="850" i="0" dirty="0">
                          <a:solidFill>
                            <a:schemeClr val="tx1"/>
                          </a:solidFill>
                        </a:rPr>
                        <a:t>UTI</a:t>
                      </a:r>
                    </a:p>
                  </a:txBody>
                  <a:tcPr marT="18288" marB="18288" anchor="ctr"/>
                </a:tc>
                <a:tc>
                  <a:txBody>
                    <a:bodyPr/>
                    <a:lstStyle/>
                    <a:p>
                      <a:pPr algn="ctr"/>
                      <a:r>
                        <a:rPr lang="en-US" sz="850" i="0" dirty="0">
                          <a:solidFill>
                            <a:schemeClr val="tx1"/>
                          </a:solidFill>
                        </a:rPr>
                        <a:t>1.4</a:t>
                      </a:r>
                    </a:p>
                  </a:txBody>
                  <a:tcPr marT="18288" marB="18288" anchor="ctr"/>
                </a:tc>
                <a:tc>
                  <a:txBody>
                    <a:bodyPr/>
                    <a:lstStyle/>
                    <a:p>
                      <a:pPr algn="ctr"/>
                      <a:r>
                        <a:rPr lang="en-US" sz="850" i="0" dirty="0">
                          <a:solidFill>
                            <a:schemeClr val="tx1"/>
                          </a:solidFill>
                        </a:rPr>
                        <a:t>8.7</a:t>
                      </a:r>
                    </a:p>
                  </a:txBody>
                  <a:tcPr marT="18288" marB="18288" anchor="ctr"/>
                </a:tc>
                <a:tc>
                  <a:txBody>
                    <a:bodyPr/>
                    <a:lstStyle/>
                    <a:p>
                      <a:pPr algn="ctr"/>
                      <a:r>
                        <a:rPr lang="en-US" sz="850" i="0" dirty="0">
                          <a:solidFill>
                            <a:schemeClr val="tx1"/>
                          </a:solidFill>
                        </a:rPr>
                        <a:t>9.9</a:t>
                      </a:r>
                    </a:p>
                  </a:txBody>
                  <a:tcPr marT="18288" marB="18288" anchor="ctr"/>
                </a:tc>
                <a:extLst>
                  <a:ext uri="{0D108BD9-81ED-4DB2-BD59-A6C34878D82A}">
                    <a16:rowId xmlns:a16="http://schemas.microsoft.com/office/drawing/2014/main" val="396912608"/>
                  </a:ext>
                </a:extLst>
              </a:tr>
              <a:tr h="137798">
                <a:tc>
                  <a:txBody>
                    <a:bodyPr/>
                    <a:lstStyle/>
                    <a:p>
                      <a:r>
                        <a:rPr lang="en-US" sz="850" i="0" dirty="0">
                          <a:solidFill>
                            <a:schemeClr val="tx1"/>
                          </a:solidFill>
                        </a:rPr>
                        <a:t>Fatigue</a:t>
                      </a:r>
                    </a:p>
                  </a:txBody>
                  <a:tcPr marT="18288" marB="18288" anchor="ctr"/>
                </a:tc>
                <a:tc>
                  <a:txBody>
                    <a:bodyPr/>
                    <a:lstStyle/>
                    <a:p>
                      <a:pPr algn="ctr"/>
                      <a:r>
                        <a:rPr lang="en-US" sz="850" i="0" dirty="0">
                          <a:solidFill>
                            <a:schemeClr val="tx1"/>
                          </a:solidFill>
                        </a:rPr>
                        <a:t>14.1</a:t>
                      </a:r>
                    </a:p>
                  </a:txBody>
                  <a:tcPr marT="18288" marB="18288" anchor="ctr"/>
                </a:tc>
                <a:tc>
                  <a:txBody>
                    <a:bodyPr/>
                    <a:lstStyle/>
                    <a:p>
                      <a:pPr algn="ctr"/>
                      <a:r>
                        <a:rPr lang="en-US" sz="850" i="0" dirty="0">
                          <a:solidFill>
                            <a:schemeClr val="tx1"/>
                          </a:solidFill>
                        </a:rPr>
                        <a:t>1.4</a:t>
                      </a:r>
                    </a:p>
                  </a:txBody>
                  <a:tcPr marT="18288" marB="18288" anchor="ctr"/>
                </a:tc>
                <a:tc>
                  <a:txBody>
                    <a:bodyPr/>
                    <a:lstStyle/>
                    <a:p>
                      <a:pPr algn="ctr"/>
                      <a:r>
                        <a:rPr lang="en-US" sz="850" i="0" dirty="0">
                          <a:solidFill>
                            <a:schemeClr val="tx1"/>
                          </a:solidFill>
                        </a:rPr>
                        <a:t>1.4</a:t>
                      </a:r>
                    </a:p>
                  </a:txBody>
                  <a:tcPr marT="18288" marB="18288" anchor="ctr"/>
                </a:tc>
                <a:extLst>
                  <a:ext uri="{0D108BD9-81ED-4DB2-BD59-A6C34878D82A}">
                    <a16:rowId xmlns:a16="http://schemas.microsoft.com/office/drawing/2014/main" val="1457376249"/>
                  </a:ext>
                </a:extLst>
              </a:tr>
            </a:tbl>
          </a:graphicData>
        </a:graphic>
      </p:graphicFrame>
      <p:pic>
        <p:nvPicPr>
          <p:cNvPr id="19" name="Picture 18">
            <a:extLst>
              <a:ext uri="{FF2B5EF4-FFF2-40B4-BE49-F238E27FC236}">
                <a16:creationId xmlns:a16="http://schemas.microsoft.com/office/drawing/2014/main" id="{33D167ED-28DB-F6FA-F711-4844244CBC02}"/>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8763351" y="2490439"/>
            <a:ext cx="3183770" cy="2109954"/>
          </a:xfrm>
          <a:prstGeom prst="rect">
            <a:avLst/>
          </a:prstGeom>
        </p:spPr>
      </p:pic>
      <p:pic>
        <p:nvPicPr>
          <p:cNvPr id="20" name="Picture 19">
            <a:extLst>
              <a:ext uri="{FF2B5EF4-FFF2-40B4-BE49-F238E27FC236}">
                <a16:creationId xmlns:a16="http://schemas.microsoft.com/office/drawing/2014/main" id="{F68C792B-EDC0-B737-52B0-FCCF9284492E}"/>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5560740" y="2359883"/>
            <a:ext cx="3428145" cy="2263675"/>
          </a:xfrm>
          <a:prstGeom prst="rect">
            <a:avLst/>
          </a:prstGeom>
        </p:spPr>
      </p:pic>
    </p:spTree>
    <p:extLst>
      <p:ext uri="{BB962C8B-B14F-4D97-AF65-F5344CB8AC3E}">
        <p14:creationId xmlns:p14="http://schemas.microsoft.com/office/powerpoint/2010/main" val="9970980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72D6AD16-175D-489F-BE05-D09863BF96F2}"/>
              </a:ext>
            </a:extLst>
          </p:cNvPr>
          <p:cNvGraphicFramePr>
            <a:graphicFrameLocks noGrp="1"/>
          </p:cNvGraphicFramePr>
          <p:nvPr/>
        </p:nvGraphicFramePr>
        <p:xfrm>
          <a:off x="2663687" y="914400"/>
          <a:ext cx="9147314" cy="5313680"/>
        </p:xfrm>
        <a:graphic>
          <a:graphicData uri="http://schemas.openxmlformats.org/drawingml/2006/table">
            <a:tbl>
              <a:tblPr firstRow="1" bandRow="1">
                <a:tableStyleId>{5C22544A-7EE6-4342-B048-85BDC9FD1C3A}</a:tableStyleId>
              </a:tblPr>
              <a:tblGrid>
                <a:gridCol w="3468172">
                  <a:extLst>
                    <a:ext uri="{9D8B030D-6E8A-4147-A177-3AD203B41FA5}">
                      <a16:colId xmlns:a16="http://schemas.microsoft.com/office/drawing/2014/main" val="20000"/>
                    </a:ext>
                  </a:extLst>
                </a:gridCol>
                <a:gridCol w="5679142">
                  <a:extLst>
                    <a:ext uri="{9D8B030D-6E8A-4147-A177-3AD203B41FA5}">
                      <a16:colId xmlns:a16="http://schemas.microsoft.com/office/drawing/2014/main" val="1229989169"/>
                    </a:ext>
                  </a:extLst>
                </a:gridCol>
              </a:tblGrid>
              <a:tr h="0">
                <a:tc gridSpan="2">
                  <a:txBody>
                    <a:bodyPr/>
                    <a:lstStyle/>
                    <a:p>
                      <a:r>
                        <a:rPr lang="en-GB" sz="900" b="0" i="1" dirty="0">
                          <a:solidFill>
                            <a:schemeClr val="tx1"/>
                          </a:solidFill>
                        </a:rPr>
                        <a:t>Phase I topline safety, efficacy, and pharmacokinetics of oral ecnoglutide. M.K.Junaidi.</a:t>
                      </a:r>
                    </a:p>
                    <a:p>
                      <a:endParaRPr lang="en-US" sz="400" b="0" i="1" dirty="0">
                        <a:solidFill>
                          <a:schemeClr val="tx1"/>
                        </a:solidFill>
                      </a:endParaRPr>
                    </a:p>
                    <a:p>
                      <a:pPr marL="0" marR="0" lvl="0" indent="0" algn="l" defTabSz="914400" rtl="0" eaLnBrk="1" fontAlgn="auto" latinLnBrk="0" hangingPunct="1">
                        <a:lnSpc>
                          <a:spcPct val="100000"/>
                        </a:lnSpc>
                        <a:spcBef>
                          <a:spcPts val="200"/>
                        </a:spcBef>
                        <a:spcAft>
                          <a:spcPts val="200"/>
                        </a:spcAft>
                        <a:buClrTx/>
                        <a:buSzTx/>
                        <a:buFont typeface="Arial" panose="020B0604020202020204" pitchFamily="34" charset="0"/>
                        <a:buNone/>
                        <a:tabLst/>
                        <a:defRPr/>
                      </a:pPr>
                      <a:r>
                        <a:rPr lang="en-US" sz="1000" b="1" dirty="0">
                          <a:solidFill>
                            <a:schemeClr val="tx1"/>
                          </a:solidFill>
                        </a:rPr>
                        <a:t>Background</a:t>
                      </a:r>
                      <a:r>
                        <a:rPr lang="en-US" sz="1000" b="0" dirty="0">
                          <a:solidFill>
                            <a:schemeClr val="tx1"/>
                          </a:solidFill>
                        </a:rPr>
                        <a:t>: </a:t>
                      </a:r>
                      <a:r>
                        <a:rPr lang="en-GB" sz="1000" b="0" i="0" kern="1200" dirty="0">
                          <a:solidFill>
                            <a:schemeClr val="dk1"/>
                          </a:solidFill>
                          <a:effectLst/>
                          <a:latin typeface="+mn-lt"/>
                          <a:ea typeface="+mn-ea"/>
                          <a:cs typeface="+mn-cs"/>
                        </a:rPr>
                        <a:t>Ecnoglutide (XW004) is a </a:t>
                      </a:r>
                      <a:r>
                        <a:rPr lang="en-GB" sz="1000" b="0" i="0" kern="1200" dirty="0">
                          <a:solidFill>
                            <a:schemeClr val="tx1"/>
                          </a:solidFill>
                          <a:effectLst/>
                          <a:latin typeface="+mn-lt"/>
                          <a:ea typeface="+mn-ea"/>
                          <a:cs typeface="+mn-cs"/>
                        </a:rPr>
                        <a:t>SC QW G</a:t>
                      </a:r>
                      <a:r>
                        <a:rPr lang="en-GB" sz="1000" b="0" i="0" kern="1200" dirty="0">
                          <a:solidFill>
                            <a:schemeClr val="dk1"/>
                          </a:solidFill>
                          <a:effectLst/>
                          <a:latin typeface="+mn-lt"/>
                          <a:ea typeface="+mn-ea"/>
                          <a:cs typeface="+mn-cs"/>
                        </a:rPr>
                        <a:t>LP-1 agonist in Phase III development for </a:t>
                      </a:r>
                      <a:r>
                        <a:rPr lang="en-GB" sz="1000" b="0" i="0" kern="1200" dirty="0">
                          <a:solidFill>
                            <a:schemeClr val="dk1"/>
                          </a:solidFill>
                          <a:effectLst/>
                          <a:latin typeface="+mn-lt"/>
                          <a:ea typeface="+mn-ea"/>
                          <a:cs typeface="+mn-cs"/>
                          <a:hlinkClick r:id="rId2"/>
                        </a:rPr>
                        <a:t>T2D</a:t>
                      </a:r>
                      <a:r>
                        <a:rPr lang="en-GB" sz="1000" b="0" i="0" kern="1200" dirty="0">
                          <a:solidFill>
                            <a:schemeClr val="dk1"/>
                          </a:solidFill>
                          <a:effectLst/>
                          <a:latin typeface="+mn-lt"/>
                          <a:ea typeface="+mn-ea"/>
                          <a:cs typeface="+mn-cs"/>
                        </a:rPr>
                        <a:t> and </a:t>
                      </a:r>
                      <a:r>
                        <a:rPr lang="en-GB" sz="1000" b="0" i="0" kern="1200" dirty="0">
                          <a:solidFill>
                            <a:schemeClr val="dk1"/>
                          </a:solidFill>
                          <a:effectLst/>
                          <a:latin typeface="+mn-lt"/>
                          <a:ea typeface="+mn-ea"/>
                          <a:cs typeface="+mn-cs"/>
                          <a:hlinkClick r:id="rId3"/>
                        </a:rPr>
                        <a:t>obesity</a:t>
                      </a:r>
                      <a:r>
                        <a:rPr lang="en-GB" sz="1000" b="0" i="0" kern="1200" dirty="0">
                          <a:solidFill>
                            <a:schemeClr val="dk1"/>
                          </a:solidFill>
                          <a:effectLst/>
                          <a:latin typeface="+mn-lt"/>
                          <a:ea typeface="+mn-ea"/>
                          <a:cs typeface="+mn-cs"/>
                        </a:rPr>
                        <a:t>. </a:t>
                      </a:r>
                      <a:r>
                        <a:rPr lang="en-GB" sz="1000" b="0" dirty="0">
                          <a:solidFill>
                            <a:schemeClr val="tx1"/>
                          </a:solidFill>
                        </a:rPr>
                        <a:t>XW004 is the oral formulation of </a:t>
                      </a:r>
                      <a:r>
                        <a:rPr lang="en-GB" sz="1000" b="0" strike="noStrike" dirty="0">
                          <a:solidFill>
                            <a:schemeClr val="tx1"/>
                          </a:solidFill>
                        </a:rPr>
                        <a:t>ecnoglutide</a:t>
                      </a:r>
                      <a:r>
                        <a:rPr lang="en-GB" sz="1000" b="0" dirty="0">
                          <a:solidFill>
                            <a:schemeClr val="tx1"/>
                          </a:solidFill>
                        </a:rPr>
                        <a:t>, co-formulated with an absorption enhancer agent to enable oral bioavailability, prevent drug deactivation in the intestinal tract, and increase intestinal absorption. Topline safety, PK, and efficacy data from a Phase I trial of oral ecnoglutide were released in </a:t>
                      </a:r>
                      <a:r>
                        <a:rPr lang="en-GB" sz="1000" b="0" dirty="0">
                          <a:solidFill>
                            <a:schemeClr val="tx1"/>
                          </a:solidFill>
                          <a:hlinkClick r:id="rId4"/>
                        </a:rPr>
                        <a:t>January 2024</a:t>
                      </a:r>
                      <a:r>
                        <a:rPr lang="en-GB" sz="1000" b="0" dirty="0">
                          <a:solidFill>
                            <a:schemeClr val="tx1"/>
                          </a:solidFill>
                        </a:rPr>
                        <a:t>, and further data were presented at ADA 2024.</a:t>
                      </a:r>
                      <a:endParaRPr lang="en-US" sz="10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20000"/>
                        <a:lumOff val="80000"/>
                      </a:schemeClr>
                    </a:solidFill>
                  </a:tcPr>
                </a:tc>
                <a:tc hMerge="1">
                  <a:txBody>
                    <a:bodyPr/>
                    <a:lstStyle/>
                    <a:p>
                      <a:endParaRPr lang="en-US"/>
                    </a:p>
                  </a:txBody>
                  <a:tcPr/>
                </a:tc>
                <a:extLst>
                  <a:ext uri="{0D108BD9-81ED-4DB2-BD59-A6C34878D82A}">
                    <a16:rowId xmlns:a16="http://schemas.microsoft.com/office/drawing/2014/main" val="882866917"/>
                  </a:ext>
                </a:extLst>
              </a:tr>
              <a:tr h="122518">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mn-lt"/>
                        </a:rPr>
                        <a:t>Patients &amp; Treatment</a:t>
                      </a:r>
                      <a:r>
                        <a:rPr lang="en-US" sz="1000" dirty="0">
                          <a:latin typeface="+mn-lt"/>
                        </a:rPr>
                        <a:t>: 58 healthy subjects and patients with obesity aged 18-55 years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mn-lt"/>
                        </a:rPr>
                        <a:t>Cohorts 1-3</a:t>
                      </a:r>
                      <a:r>
                        <a:rPr lang="en-US" sz="1000" dirty="0">
                          <a:latin typeface="+mn-lt"/>
                        </a:rPr>
                        <a:t>: 43 </a:t>
                      </a:r>
                      <a:r>
                        <a:rPr lang="en-US" sz="1000" b="1" dirty="0">
                          <a:latin typeface="+mn-lt"/>
                        </a:rPr>
                        <a:t>healthy</a:t>
                      </a:r>
                      <a:r>
                        <a:rPr lang="en-US" sz="1000" dirty="0">
                          <a:latin typeface="+mn-lt"/>
                        </a:rPr>
                        <a:t> subjects (mean baseline age 32 years; body weight 77kg; BMI 25.9kg/m</a:t>
                      </a:r>
                      <a:r>
                        <a:rPr lang="en-US" sz="1000" baseline="30000" dirty="0">
                          <a:latin typeface="+mn-lt"/>
                        </a:rPr>
                        <a:t>2</a:t>
                      </a:r>
                      <a:r>
                        <a:rPr lang="en-US" sz="1000" dirty="0">
                          <a:latin typeface="+mn-lt"/>
                        </a:rPr>
                        <a:t>; 45% females) </a:t>
                      </a:r>
                      <a:r>
                        <a:rPr lang="en-US" sz="1000" dirty="0">
                          <a:solidFill>
                            <a:schemeClr val="tx1"/>
                          </a:solidFill>
                          <a:latin typeface="+mn-lt"/>
                        </a:rPr>
                        <a:t>received </a:t>
                      </a:r>
                      <a:r>
                        <a:rPr lang="en-US" sz="1000" dirty="0">
                          <a:latin typeface="+mn-lt"/>
                        </a:rPr>
                        <a:t>ecnoglutide (oral 7, 15, or 30mg QD) vs. absorption enhancer T2026 (oral QD) vs. placebo for </a:t>
                      </a:r>
                      <a:r>
                        <a:rPr lang="en-US" sz="1000" b="1" dirty="0">
                          <a:latin typeface="+mn-lt"/>
                        </a:rPr>
                        <a:t>2 weeks</a:t>
                      </a:r>
                      <a:r>
                        <a:rPr lang="en-US" sz="1000" dirty="0">
                          <a:latin typeface="+mn-lt"/>
                        </a:rPr>
                        <a:t>; dose escalation from 2 to 7mg, 2, 7, to 15mg, or 7, 15, to 30mg over 2 weeks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mn-lt"/>
                        </a:rPr>
                        <a:t>Cohort 4</a:t>
                      </a:r>
                      <a:r>
                        <a:rPr lang="en-US" sz="1000" dirty="0">
                          <a:latin typeface="+mn-lt"/>
                        </a:rPr>
                        <a:t>: 15 patients with </a:t>
                      </a:r>
                      <a:r>
                        <a:rPr lang="en-US" sz="1000" b="1" dirty="0">
                          <a:latin typeface="+mn-lt"/>
                        </a:rPr>
                        <a:t>obesity</a:t>
                      </a:r>
                      <a:r>
                        <a:rPr lang="en-US" sz="1000" dirty="0">
                          <a:latin typeface="+mn-lt"/>
                        </a:rPr>
                        <a:t> (mean baseline age 36 years; body weight 100kg; BMI 32.9kg/m</a:t>
                      </a:r>
                      <a:r>
                        <a:rPr lang="en-US" sz="1000" baseline="30000" dirty="0">
                          <a:latin typeface="+mn-lt"/>
                        </a:rPr>
                        <a:t>2</a:t>
                      </a:r>
                      <a:r>
                        <a:rPr lang="en-US" sz="1000" dirty="0">
                          <a:latin typeface="+mn-lt"/>
                        </a:rPr>
                        <a:t>; 27% females) </a:t>
                      </a:r>
                      <a:r>
                        <a:rPr lang="en-US" sz="1000" dirty="0">
                          <a:solidFill>
                            <a:schemeClr val="tx1"/>
                          </a:solidFill>
                          <a:latin typeface="+mn-lt"/>
                        </a:rPr>
                        <a:t>received</a:t>
                      </a:r>
                      <a:r>
                        <a:rPr lang="en-US" sz="1000" dirty="0">
                          <a:latin typeface="+mn-lt"/>
                        </a:rPr>
                        <a:t> to ecnoglutide (oral 30mg QD) vs. absorption enhancer T2026 (oral QD) vs. placebo for </a:t>
                      </a:r>
                      <a:r>
                        <a:rPr lang="en-US" sz="1000" b="1" dirty="0">
                          <a:latin typeface="+mn-lt"/>
                        </a:rPr>
                        <a:t>6 weeks</a:t>
                      </a:r>
                      <a:r>
                        <a:rPr lang="en-US" sz="1000" dirty="0">
                          <a:latin typeface="+mn-lt"/>
                        </a:rPr>
                        <a:t>; gradual dose escalation from 2, 7, to 15mg over 2 weeks, then 30mg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mn-lt"/>
                        </a:rPr>
                        <a:t>Primary Endpoint</a:t>
                      </a:r>
                      <a:r>
                        <a:rPr lang="en-US" sz="1000" b="0" dirty="0">
                          <a:latin typeface="+mn-lt"/>
                        </a:rPr>
                        <a:t>: safety</a:t>
                      </a:r>
                      <a:endParaRPr lang="en-US" sz="1000" b="1" dirty="0">
                        <a:latin typeface="+mn-lt"/>
                      </a:endParaRP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Results</a:t>
                      </a:r>
                      <a:r>
                        <a:rPr lang="en-US" sz="1000" dirty="0"/>
                        <a:t>:</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1000" dirty="0"/>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413163">
                <a:tc>
                  <a:txBody>
                    <a:bodyPr/>
                    <a:lstStyle/>
                    <a:p>
                      <a:pPr marL="171450" indent="-171450">
                        <a:buFont typeface="Arial" panose="020B0604020202020204" pitchFamily="34" charset="0"/>
                        <a:buChar char="•"/>
                      </a:pPr>
                      <a:r>
                        <a:rPr lang="en-US" sz="1000" dirty="0">
                          <a:solidFill>
                            <a:schemeClr val="tx1"/>
                          </a:solidFill>
                        </a:rPr>
                        <a:t>On day 15 ecnoglutide oral showed dose-proportionate exposure greater vs. oral semaglutide (14mg).</a:t>
                      </a:r>
                    </a:p>
                    <a:p>
                      <a:pPr marL="171450" indent="-171450">
                        <a:buFont typeface="Arial" panose="020B0604020202020204" pitchFamily="34" charset="0"/>
                        <a:buChar char="•"/>
                      </a:pPr>
                      <a:r>
                        <a:rPr lang="en-US" sz="1000" dirty="0"/>
                        <a:t>In healthy subjects (Cohorts 1-3), oral ecnoglutide </a:t>
                      </a:r>
                      <a:r>
                        <a:rPr lang="en-US" sz="1000" dirty="0">
                          <a:solidFill>
                            <a:schemeClr val="tx1"/>
                          </a:solidFill>
                        </a:rPr>
                        <a:t>elicited a dose-dependent (≥15mg) weight </a:t>
                      </a:r>
                      <a:r>
                        <a:rPr lang="en-US" sz="1000" dirty="0"/>
                        <a:t>loss of up to -6.6% vs. -0.9% for placebo at 2 weeks (see below).</a:t>
                      </a:r>
                    </a:p>
                    <a:p>
                      <a:pPr marL="171450" indent="-171450">
                        <a:buFont typeface="Arial" panose="020B0604020202020204" pitchFamily="34" charset="0"/>
                        <a:buChar char="•"/>
                      </a:pPr>
                      <a:r>
                        <a:rPr lang="en-US" sz="1000" dirty="0"/>
                        <a:t>In patients with obesity (Cohort 4), oral ecnoglutide elicited greater weight loss vs. placebo.</a:t>
                      </a:r>
                    </a:p>
                    <a:p>
                      <a:pPr marL="171450" indent="-171450">
                        <a:buFont typeface="Arial" panose="020B0604020202020204" pitchFamily="34" charset="0"/>
                        <a:buChar char="•"/>
                      </a:pPr>
                      <a:r>
                        <a:rPr lang="en-US" sz="1000" dirty="0"/>
                        <a:t>Most common AEs were GI-related with incidence of nausea &gt;70% for doses &gt;7mg (see right table).</a:t>
                      </a:r>
                    </a:p>
                    <a:p>
                      <a:pPr marL="171450" indent="-171450">
                        <a:buFont typeface="Arial" panose="020B0604020202020204" pitchFamily="34" charset="0"/>
                        <a:buChar char="•"/>
                      </a:pPr>
                      <a:r>
                        <a:rPr lang="en-US" sz="1000" dirty="0"/>
                        <a:t>Cohort 3 had higher incidence of AEs vs. other cohorts, attributed to higher starting dose (7mg).</a:t>
                      </a:r>
                    </a:p>
                    <a:p>
                      <a:pPr marL="171450" indent="-171450">
                        <a:buFont typeface="Arial" panose="020B0604020202020204" pitchFamily="34" charset="0"/>
                        <a:buChar char="•"/>
                      </a:pPr>
                      <a:r>
                        <a:rPr lang="en-US" sz="1000" dirty="0"/>
                        <a:t>No SAEs were reported.</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1000" dirty="0"/>
                    </a:p>
                  </a:txBody>
                  <a:tcPr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92350044"/>
                  </a:ext>
                </a:extLst>
              </a:tr>
            </a:tbl>
          </a:graphicData>
        </a:graphic>
      </p:graphicFrame>
      <p:sp>
        <p:nvSpPr>
          <p:cNvPr id="3" name="Title 2"/>
          <p:cNvSpPr>
            <a:spLocks noGrp="1"/>
          </p:cNvSpPr>
          <p:nvPr>
            <p:ph type="ctrTitle"/>
          </p:nvPr>
        </p:nvSpPr>
        <p:spPr/>
        <p:txBody>
          <a:bodyPr/>
          <a:lstStyle/>
          <a:p>
            <a:r>
              <a:rPr lang="en-US" dirty="0"/>
              <a:t>Oral GLP-1: Ecnoglutide shows -6.8% WL at 6 weeks, high GI AE rate</a:t>
            </a:r>
          </a:p>
        </p:txBody>
      </p:sp>
      <p:graphicFrame>
        <p:nvGraphicFramePr>
          <p:cNvPr id="4" name="Table 3"/>
          <p:cNvGraphicFramePr>
            <a:graphicFrameLocks noGrp="1"/>
          </p:cNvGraphicFramePr>
          <p:nvPr/>
        </p:nvGraphicFramePr>
        <p:xfrm>
          <a:off x="384048" y="914400"/>
          <a:ext cx="2194560" cy="484632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2940743716"/>
                    </a:ext>
                  </a:extLst>
                </a:gridCol>
              </a:tblGrid>
              <a:tr h="242614">
                <a:tc>
                  <a:txBody>
                    <a:bodyPr/>
                    <a:lstStyle/>
                    <a:p>
                      <a:r>
                        <a:rPr lang="en-US" sz="1000" b="1" dirty="0">
                          <a:solidFill>
                            <a:schemeClr val="tx1"/>
                          </a:solidFill>
                        </a:rPr>
                        <a:t>Product (MOA)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88286691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ecnoglutide; </a:t>
                      </a:r>
                      <a:r>
                        <a:rPr lang="en-GB" sz="1000" b="0" dirty="0">
                          <a:solidFill>
                            <a:schemeClr val="tx1"/>
                          </a:solidFill>
                        </a:rPr>
                        <a:t>XW004</a:t>
                      </a:r>
                      <a:endParaRPr lang="en-US" sz="10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(oral GLP-1 agonist)</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en-US" sz="1000" b="1" dirty="0">
                          <a:latin typeface="+mn-lt"/>
                        </a:rPr>
                        <a:t>Company</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0">
                <a:tc>
                  <a:txBody>
                    <a:bodyPr/>
                    <a:lstStyle/>
                    <a:p>
                      <a:pPr algn="l"/>
                      <a:r>
                        <a:rPr lang="en-GB" sz="1000" dirty="0">
                          <a:latin typeface="+mn-lt"/>
                          <a:hlinkClick r:id="rId5"/>
                        </a:rPr>
                        <a:t>Sciwind Biosciences</a:t>
                      </a:r>
                      <a:endParaRPr lang="en-GB" sz="1000" dirty="0">
                        <a:latin typeface="+mn-lt"/>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4786">
                <a:tc>
                  <a:txBody>
                    <a:bodyPr/>
                    <a:lstStyle/>
                    <a:p>
                      <a:r>
                        <a:rPr lang="en-US" sz="1000" b="1" dirty="0">
                          <a:latin typeface="+mn-lt"/>
                        </a:rPr>
                        <a:t>Phase and Trial ID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407347513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Phase I </a:t>
                      </a:r>
                      <a:r>
                        <a:rPr lang="en-US" sz="1000" dirty="0">
                          <a:solidFill>
                            <a:schemeClr val="tx1"/>
                          </a:solidFill>
                          <a:hlinkClick r:id="rId6" tooltip="Current version of study  on ClinicalTrials.gov"/>
                        </a:rPr>
                        <a:t>NCT05184322</a:t>
                      </a:r>
                      <a:endParaRPr lang="en-US" sz="10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a:latin typeface="+mn-lt"/>
                        </a:rPr>
                        <a:t>Australia</a:t>
                      </a:r>
                      <a:endParaRPr lang="en-US" sz="1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7515929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Indication(s)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24271795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T2D, OBE, MASH</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61053568"/>
                  </a:ext>
                </a:extLst>
              </a:tr>
              <a:tr h="0">
                <a:tc>
                  <a:txBody>
                    <a:bodyPr/>
                    <a:lstStyle/>
                    <a:p>
                      <a:r>
                        <a:rPr lang="en-US" sz="1000" b="1" dirty="0">
                          <a:latin typeface="+mn-lt"/>
                        </a:rPr>
                        <a:t>Abstract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7586671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7"/>
                        </a:rPr>
                        <a:t>1871-LB</a:t>
                      </a:r>
                      <a:endParaRPr lang="en-US" sz="1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32568609"/>
                  </a:ext>
                </a:extLst>
              </a:tr>
              <a:tr h="182880">
                <a:tc>
                  <a:txBody>
                    <a:bodyPr/>
                    <a:lstStyle/>
                    <a:p>
                      <a:r>
                        <a:rPr lang="en-US" sz="1100" b="1" dirty="0">
                          <a:solidFill>
                            <a:schemeClr val="tx1"/>
                          </a:solidFill>
                        </a:rPr>
                        <a:t>CVrg Implications</a:t>
                      </a:r>
                      <a:r>
                        <a:rPr lang="en-US" sz="1100" b="0" dirty="0">
                          <a:solidFill>
                            <a:schemeClr val="tx1"/>
                          </a:solidFill>
                        </a:rPr>
                        <a:t>:</a:t>
                      </a:r>
                      <a:r>
                        <a:rPr lang="en-US" sz="1100" b="1" dirty="0">
                          <a:solidFill>
                            <a:schemeClr val="tx1"/>
                          </a:solidFill>
                        </a:rPr>
                        <a:t> </a:t>
                      </a:r>
                      <a:r>
                        <a:rPr lang="en-US" sz="1100" b="0" dirty="0">
                          <a:solidFill>
                            <a:schemeClr val="tx1"/>
                          </a:solidFill>
                        </a:rPr>
                        <a:t>Oral ecnoglutide showed greater exposure vs. Rybelsus suggesting better absorption and elicited dose-dependent weight loss at 2 (healthy) and 6 (obese) weeks. GI AE incidence was high with doses &gt;7mg. </a:t>
                      </a:r>
                      <a:r>
                        <a:rPr kumimoji="0" lang="en-US" sz="1100" u="none" strike="noStrike" cap="none" normalizeH="0" baseline="0" dirty="0">
                          <a:ln>
                            <a:noFill/>
                          </a:ln>
                          <a:solidFill>
                            <a:schemeClr val="tx1"/>
                          </a:solidFill>
                          <a:effectLst/>
                        </a:rPr>
                        <a:t>The study will continue evaluating additional dosing regimens including once-weekly dosing in patients with obesity.</a:t>
                      </a:r>
                      <a:endParaRPr lang="en-GB" sz="1100" b="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3592350044"/>
                  </a:ext>
                </a:extLst>
              </a:tr>
            </a:tbl>
          </a:graphicData>
        </a:graphic>
      </p:graphicFrame>
      <p:graphicFrame>
        <p:nvGraphicFramePr>
          <p:cNvPr id="2" name="Table 1">
            <a:extLst>
              <a:ext uri="{FF2B5EF4-FFF2-40B4-BE49-F238E27FC236}">
                <a16:creationId xmlns:a16="http://schemas.microsoft.com/office/drawing/2014/main" id="{C3178F9D-B0F3-E823-A297-CF7ABDF96C81}"/>
              </a:ext>
            </a:extLst>
          </p:cNvPr>
          <p:cNvGraphicFramePr>
            <a:graphicFrameLocks noGrp="1"/>
          </p:cNvGraphicFramePr>
          <p:nvPr/>
        </p:nvGraphicFramePr>
        <p:xfrm>
          <a:off x="3331224" y="4856688"/>
          <a:ext cx="2411094" cy="1328928"/>
        </p:xfrm>
        <a:graphic>
          <a:graphicData uri="http://schemas.openxmlformats.org/drawingml/2006/table">
            <a:tbl>
              <a:tblPr firstRow="1" bandRow="1">
                <a:tableStyleId>{C083E6E3-FA7D-4D7B-A595-EF9225AFEA82}</a:tableStyleId>
              </a:tblPr>
              <a:tblGrid>
                <a:gridCol w="652780">
                  <a:extLst>
                    <a:ext uri="{9D8B030D-6E8A-4147-A177-3AD203B41FA5}">
                      <a16:colId xmlns:a16="http://schemas.microsoft.com/office/drawing/2014/main" val="20000"/>
                    </a:ext>
                  </a:extLst>
                </a:gridCol>
                <a:gridCol w="500380">
                  <a:extLst>
                    <a:ext uri="{9D8B030D-6E8A-4147-A177-3AD203B41FA5}">
                      <a16:colId xmlns:a16="http://schemas.microsoft.com/office/drawing/2014/main" val="2626346483"/>
                    </a:ext>
                  </a:extLst>
                </a:gridCol>
                <a:gridCol w="628967">
                  <a:extLst>
                    <a:ext uri="{9D8B030D-6E8A-4147-A177-3AD203B41FA5}">
                      <a16:colId xmlns:a16="http://schemas.microsoft.com/office/drawing/2014/main" val="20001"/>
                    </a:ext>
                  </a:extLst>
                </a:gridCol>
                <a:gridCol w="628967">
                  <a:extLst>
                    <a:ext uri="{9D8B030D-6E8A-4147-A177-3AD203B41FA5}">
                      <a16:colId xmlns:a16="http://schemas.microsoft.com/office/drawing/2014/main" val="20002"/>
                    </a:ext>
                  </a:extLst>
                </a:gridCol>
              </a:tblGrid>
              <a:tr h="96012">
                <a:tc rowSpan="2" gridSpan="2">
                  <a:txBody>
                    <a:bodyPr/>
                    <a:lstStyle/>
                    <a:p>
                      <a:r>
                        <a:rPr lang="en-US" sz="850" dirty="0"/>
                        <a:t>Weight loss</a:t>
                      </a:r>
                    </a:p>
                  </a:txBody>
                  <a:tcPr marT="18288" marB="18288" anchor="ctr">
                    <a:lnR>
                      <a:noFill/>
                    </a:lnR>
                  </a:tcPr>
                </a:tc>
                <a:tc rowSpan="2" hMerge="1">
                  <a:txBody>
                    <a:bodyPr/>
                    <a:lstStyle/>
                    <a:p>
                      <a:endParaRPr lang="en-US"/>
                    </a:p>
                  </a:txBody>
                  <a:tcPr/>
                </a:tc>
                <a:tc gridSpan="2">
                  <a:txBody>
                    <a:bodyPr/>
                    <a:lstStyle/>
                    <a:p>
                      <a:pPr algn="ctr"/>
                      <a:r>
                        <a:rPr lang="el-GR" sz="850" dirty="0"/>
                        <a:t>Δ</a:t>
                      </a:r>
                      <a:r>
                        <a:rPr lang="en-US" sz="850" dirty="0"/>
                        <a:t>Body weight (%)</a:t>
                      </a:r>
                    </a:p>
                  </a:txBody>
                  <a:tcPr marT="18288" marB="18288" anchor="ctr">
                    <a:lnL>
                      <a:noFill/>
                    </a:lnL>
                    <a:lnR>
                      <a:noFill/>
                    </a:lnR>
                    <a:lnT w="127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pPr algn="ctr"/>
                      <a:endParaRPr lang="en-US" sz="900" dirty="0"/>
                    </a:p>
                  </a:txBody>
                  <a:tcPr marT="27432" marB="27432" anchor="ctr">
                    <a:lnL>
                      <a:noFill/>
                    </a:lnL>
                    <a:lnR>
                      <a:noFill/>
                    </a:lnR>
                    <a:lnT w="127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gridSpan="2" vMerge="1">
                  <a:txBody>
                    <a:bodyPr/>
                    <a:lstStyle/>
                    <a:p>
                      <a:endParaRPr lang="en-US"/>
                    </a:p>
                  </a:txBody>
                  <a:tcPr/>
                </a:tc>
                <a:tc hMerge="1" vMerge="1">
                  <a:txBody>
                    <a:bodyPr/>
                    <a:lstStyle/>
                    <a:p>
                      <a:endParaRPr lang="en-US"/>
                    </a:p>
                  </a:txBody>
                  <a:tcPr/>
                </a:tc>
                <a:tc>
                  <a:txBody>
                    <a:bodyPr/>
                    <a:lstStyle/>
                    <a:p>
                      <a:pPr algn="ctr"/>
                      <a:r>
                        <a:rPr lang="en-US" sz="850" b="1" dirty="0"/>
                        <a:t>2 weeks</a:t>
                      </a:r>
                    </a:p>
                  </a:txBody>
                  <a:tcPr marT="18288" marB="18288" anchor="ctr">
                    <a:lnL w="12700" cmpd="sng">
                      <a:noFill/>
                    </a:lnL>
                    <a:lnR>
                      <a:noFill/>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50" b="1" dirty="0"/>
                        <a:t>6 weeks</a:t>
                      </a:r>
                    </a:p>
                  </a:txBody>
                  <a:tcPr marT="18288" marB="18288" anchor="ctr">
                    <a:lnL>
                      <a:noFill/>
                    </a:lnL>
                    <a:lnR w="12700" cmpd="sng">
                      <a:noFill/>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94194270"/>
                  </a:ext>
                </a:extLst>
              </a:tr>
              <a:tr h="0">
                <a:tc>
                  <a:txBody>
                    <a:bodyPr/>
                    <a:lstStyle/>
                    <a:p>
                      <a:r>
                        <a:rPr lang="en-US" sz="850" b="1" dirty="0"/>
                        <a:t>Cohort 1</a:t>
                      </a:r>
                    </a:p>
                  </a:txBody>
                  <a:tcPr marT="18288" marB="18288" anchor="ctr"/>
                </a:tc>
                <a:tc>
                  <a:txBody>
                    <a:bodyPr/>
                    <a:lstStyle/>
                    <a:p>
                      <a:r>
                        <a:rPr lang="en-US" sz="850" b="1" dirty="0"/>
                        <a:t>7mg</a:t>
                      </a:r>
                    </a:p>
                  </a:txBody>
                  <a:tcPr marT="18288" marB="18288" anchor="ctr"/>
                </a:tc>
                <a:tc>
                  <a:txBody>
                    <a:bodyPr/>
                    <a:lstStyle/>
                    <a:p>
                      <a:pPr algn="ctr"/>
                      <a:r>
                        <a:rPr lang="en-US" sz="850" dirty="0"/>
                        <a:t>-3.63</a:t>
                      </a:r>
                    </a:p>
                  </a:txBody>
                  <a:tcPr marT="18288" marB="18288" anchor="ctr">
                    <a:lnT w="12700" cap="flat" cmpd="sng" algn="ctr">
                      <a:solidFill>
                        <a:schemeClr val="accent3"/>
                      </a:solidFill>
                      <a:prstDash val="solid"/>
                      <a:round/>
                      <a:headEnd type="none" w="med" len="med"/>
                      <a:tailEnd type="none" w="med" len="med"/>
                    </a:lnT>
                  </a:tcPr>
                </a:tc>
                <a:tc>
                  <a:txBody>
                    <a:bodyPr/>
                    <a:lstStyle/>
                    <a:p>
                      <a:pPr algn="ctr"/>
                      <a:r>
                        <a:rPr lang="en-US" sz="850" dirty="0"/>
                        <a:t>NA</a:t>
                      </a:r>
                    </a:p>
                  </a:txBody>
                  <a:tcPr marT="18288" marB="18288" anchor="ctr">
                    <a:lnT w="12700" cap="flat" cmpd="sng" algn="ctr">
                      <a:solidFill>
                        <a:schemeClr val="accent3"/>
                      </a:solidFill>
                      <a:prstDash val="solid"/>
                      <a:round/>
                      <a:headEnd type="none" w="med" len="med"/>
                      <a:tailEnd type="none" w="med" len="med"/>
                    </a:lnT>
                  </a:tcPr>
                </a:tc>
                <a:extLst>
                  <a:ext uri="{0D108BD9-81ED-4DB2-BD59-A6C34878D82A}">
                    <a16:rowId xmlns:a16="http://schemas.microsoft.com/office/drawing/2014/main" val="10001"/>
                  </a:ext>
                </a:extLst>
              </a:tr>
              <a:tr h="0">
                <a:tc>
                  <a:txBody>
                    <a:bodyPr/>
                    <a:lstStyle/>
                    <a:p>
                      <a:r>
                        <a:rPr lang="en-US" sz="850" b="1" dirty="0"/>
                        <a:t>Cohort 2</a:t>
                      </a:r>
                    </a:p>
                  </a:txBody>
                  <a:tcPr marT="18288" marB="18288" anchor="ctr"/>
                </a:tc>
                <a:tc>
                  <a:txBody>
                    <a:bodyPr/>
                    <a:lstStyle/>
                    <a:p>
                      <a:r>
                        <a:rPr lang="en-US" sz="850" b="1" dirty="0"/>
                        <a:t>15mg</a:t>
                      </a:r>
                    </a:p>
                  </a:txBody>
                  <a:tcPr marT="18288" marB="18288" anchor="ctr"/>
                </a:tc>
                <a:tc>
                  <a:txBody>
                    <a:bodyPr/>
                    <a:lstStyle/>
                    <a:p>
                      <a:pPr algn="ctr"/>
                      <a:r>
                        <a:rPr lang="en-US" sz="850" dirty="0"/>
                        <a:t>-3.38</a:t>
                      </a:r>
                    </a:p>
                  </a:txBody>
                  <a:tcPr marT="18288" marB="18288" anchor="ctr"/>
                </a:tc>
                <a:tc>
                  <a:txBody>
                    <a:bodyPr/>
                    <a:lstStyle/>
                    <a:p>
                      <a:pPr algn="ctr"/>
                      <a:r>
                        <a:rPr lang="en-US" sz="850" dirty="0"/>
                        <a:t>NA</a:t>
                      </a:r>
                    </a:p>
                  </a:txBody>
                  <a:tcPr marT="18288" marB="18288" anchor="ctr"/>
                </a:tc>
                <a:extLst>
                  <a:ext uri="{0D108BD9-81ED-4DB2-BD59-A6C34878D82A}">
                    <a16:rowId xmlns:a16="http://schemas.microsoft.com/office/drawing/2014/main" val="10002"/>
                  </a:ext>
                </a:extLst>
              </a:tr>
              <a:tr h="154352">
                <a:tc>
                  <a:txBody>
                    <a:bodyPr/>
                    <a:lstStyle/>
                    <a:p>
                      <a:r>
                        <a:rPr lang="en-US" sz="850" b="1" dirty="0"/>
                        <a:t>Cohort 3</a:t>
                      </a:r>
                    </a:p>
                  </a:txBody>
                  <a:tcPr marT="18288" marB="18288" anchor="ctr"/>
                </a:tc>
                <a:tc>
                  <a:txBody>
                    <a:bodyPr/>
                    <a:lstStyle/>
                    <a:p>
                      <a:r>
                        <a:rPr lang="en-US" sz="850" b="1" dirty="0"/>
                        <a:t>30mg</a:t>
                      </a:r>
                    </a:p>
                  </a:txBody>
                  <a:tcPr marT="18288" marB="18288" anchor="ctr"/>
                </a:tc>
                <a:tc>
                  <a:txBody>
                    <a:bodyPr/>
                    <a:lstStyle/>
                    <a:p>
                      <a:pPr algn="ctr"/>
                      <a:r>
                        <a:rPr lang="en-US" sz="850" dirty="0"/>
                        <a:t>-6.55</a:t>
                      </a:r>
                    </a:p>
                  </a:txBody>
                  <a:tcPr marT="18288" marB="18288" anchor="ctr"/>
                </a:tc>
                <a:tc>
                  <a:txBody>
                    <a:bodyPr/>
                    <a:lstStyle/>
                    <a:p>
                      <a:pPr algn="ctr"/>
                      <a:r>
                        <a:rPr lang="en-US" sz="850" dirty="0"/>
                        <a:t>NA</a:t>
                      </a:r>
                    </a:p>
                  </a:txBody>
                  <a:tcPr marT="18288" marB="18288" anchor="ctr"/>
                </a:tc>
                <a:extLst>
                  <a:ext uri="{0D108BD9-81ED-4DB2-BD59-A6C34878D82A}">
                    <a16:rowId xmlns:a16="http://schemas.microsoft.com/office/drawing/2014/main" val="10003"/>
                  </a:ext>
                </a:extLst>
              </a:tr>
              <a:tr h="154352">
                <a:tc>
                  <a:txBody>
                    <a:bodyPr/>
                    <a:lstStyle/>
                    <a:p>
                      <a:r>
                        <a:rPr lang="en-US" sz="850" b="1" dirty="0"/>
                        <a:t>Placebo</a:t>
                      </a:r>
                    </a:p>
                  </a:txBody>
                  <a:tcPr marT="18288" marB="18288" anchor="ctr">
                    <a:lnB w="12700" cap="flat" cmpd="sng" algn="ctr">
                      <a:solidFill>
                        <a:schemeClr val="accent3"/>
                      </a:solidFill>
                      <a:prstDash val="solid"/>
                      <a:round/>
                      <a:headEnd type="none" w="med" len="med"/>
                      <a:tailEnd type="none" w="med" len="med"/>
                    </a:lnB>
                  </a:tcPr>
                </a:tc>
                <a:tc>
                  <a:txBody>
                    <a:bodyPr/>
                    <a:lstStyle/>
                    <a:p>
                      <a:endParaRPr lang="en-US" sz="850" b="1" dirty="0"/>
                    </a:p>
                  </a:txBody>
                  <a:tcPr marT="18288" marB="18288" anchor="ctr">
                    <a:lnB w="12700" cap="flat" cmpd="sng" algn="ctr">
                      <a:solidFill>
                        <a:schemeClr val="accent3"/>
                      </a:solidFill>
                      <a:prstDash val="solid"/>
                      <a:round/>
                      <a:headEnd type="none" w="med" len="med"/>
                      <a:tailEnd type="none" w="med" len="med"/>
                    </a:lnB>
                  </a:tcPr>
                </a:tc>
                <a:tc>
                  <a:txBody>
                    <a:bodyPr/>
                    <a:lstStyle/>
                    <a:p>
                      <a:pPr algn="ctr"/>
                      <a:r>
                        <a:rPr lang="en-US" sz="850" dirty="0"/>
                        <a:t>-0.85</a:t>
                      </a:r>
                    </a:p>
                  </a:txBody>
                  <a:tcPr marT="18288" marB="18288" anchor="ctr">
                    <a:lnB w="12700" cap="flat" cmpd="sng" algn="ctr">
                      <a:solidFill>
                        <a:schemeClr val="accent3"/>
                      </a:solidFill>
                      <a:prstDash val="solid"/>
                      <a:round/>
                      <a:headEnd type="none" w="med" len="med"/>
                      <a:tailEnd type="none" w="med" len="med"/>
                    </a:lnB>
                  </a:tcPr>
                </a:tc>
                <a:tc>
                  <a:txBody>
                    <a:bodyPr/>
                    <a:lstStyle/>
                    <a:p>
                      <a:pPr algn="ctr"/>
                      <a:r>
                        <a:rPr lang="en-US" sz="850" dirty="0"/>
                        <a:t>NA</a:t>
                      </a:r>
                    </a:p>
                  </a:txBody>
                  <a:tcPr marT="18288" marB="18288" anchor="ctr">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492369359"/>
                  </a:ext>
                </a:extLst>
              </a:tr>
              <a:tr h="154352">
                <a:tc>
                  <a:txBody>
                    <a:bodyPr/>
                    <a:lstStyle/>
                    <a:p>
                      <a:r>
                        <a:rPr lang="en-US" sz="850" b="1" dirty="0"/>
                        <a:t>Cohort 4</a:t>
                      </a:r>
                    </a:p>
                  </a:txBody>
                  <a:tcPr marT="18288" marB="18288"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850" b="1" dirty="0"/>
                        <a:t>30mg</a:t>
                      </a:r>
                    </a:p>
                  </a:txBody>
                  <a:tcPr marT="18288" marB="18288"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850" dirty="0"/>
                        <a:t>-2.48</a:t>
                      </a:r>
                    </a:p>
                  </a:txBody>
                  <a:tcPr marT="18288" marB="18288"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850" dirty="0"/>
                        <a:t>-6.76</a:t>
                      </a:r>
                    </a:p>
                  </a:txBody>
                  <a:tcPr marT="18288" marB="18288"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835911894"/>
                  </a:ext>
                </a:extLst>
              </a:tr>
              <a:tr h="154352">
                <a:tc>
                  <a:txBody>
                    <a:bodyPr/>
                    <a:lstStyle/>
                    <a:p>
                      <a:r>
                        <a:rPr lang="en-US" sz="850" b="1" dirty="0"/>
                        <a:t>Placebo</a:t>
                      </a:r>
                    </a:p>
                  </a:txBody>
                  <a:tcPr marT="18288" marB="18288"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endParaRPr lang="en-US" sz="850" b="1" dirty="0"/>
                    </a:p>
                  </a:txBody>
                  <a:tcPr marT="18288" marB="18288"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850" dirty="0"/>
                        <a:t>-0.45</a:t>
                      </a:r>
                    </a:p>
                  </a:txBody>
                  <a:tcPr marT="18288" marB="18288"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850" dirty="0"/>
                        <a:t>-0.85</a:t>
                      </a:r>
                    </a:p>
                  </a:txBody>
                  <a:tcPr marT="18288" marB="18288"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1638976644"/>
                  </a:ext>
                </a:extLst>
              </a:tr>
            </a:tbl>
          </a:graphicData>
        </a:graphic>
      </p:graphicFrame>
      <p:graphicFrame>
        <p:nvGraphicFramePr>
          <p:cNvPr id="6" name="Table 5">
            <a:extLst>
              <a:ext uri="{FF2B5EF4-FFF2-40B4-BE49-F238E27FC236}">
                <a16:creationId xmlns:a16="http://schemas.microsoft.com/office/drawing/2014/main" id="{555F0379-6EB9-2C0F-1ABB-4910F5D14C41}"/>
              </a:ext>
            </a:extLst>
          </p:cNvPr>
          <p:cNvGraphicFramePr>
            <a:graphicFrameLocks noGrp="1"/>
          </p:cNvGraphicFramePr>
          <p:nvPr/>
        </p:nvGraphicFramePr>
        <p:xfrm>
          <a:off x="6141838" y="2697180"/>
          <a:ext cx="5633085" cy="3488436"/>
        </p:xfrm>
        <a:graphic>
          <a:graphicData uri="http://schemas.openxmlformats.org/drawingml/2006/table">
            <a:tbl>
              <a:tblPr firstRow="1" bandRow="1">
                <a:tableStyleId>{C083E6E3-FA7D-4D7B-A595-EF9225AFEA82}</a:tableStyleId>
              </a:tblPr>
              <a:tblGrid>
                <a:gridCol w="1746568">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700405">
                  <a:extLst>
                    <a:ext uri="{9D8B030D-6E8A-4147-A177-3AD203B41FA5}">
                      <a16:colId xmlns:a16="http://schemas.microsoft.com/office/drawing/2014/main" val="4067147837"/>
                    </a:ext>
                  </a:extLst>
                </a:gridCol>
                <a:gridCol w="700405">
                  <a:extLst>
                    <a:ext uri="{9D8B030D-6E8A-4147-A177-3AD203B41FA5}">
                      <a16:colId xmlns:a16="http://schemas.microsoft.com/office/drawing/2014/main" val="148259916"/>
                    </a:ext>
                  </a:extLst>
                </a:gridCol>
                <a:gridCol w="700405">
                  <a:extLst>
                    <a:ext uri="{9D8B030D-6E8A-4147-A177-3AD203B41FA5}">
                      <a16:colId xmlns:a16="http://schemas.microsoft.com/office/drawing/2014/main" val="20002"/>
                    </a:ext>
                  </a:extLst>
                </a:gridCol>
                <a:gridCol w="521017">
                  <a:extLst>
                    <a:ext uri="{9D8B030D-6E8A-4147-A177-3AD203B41FA5}">
                      <a16:colId xmlns:a16="http://schemas.microsoft.com/office/drawing/2014/main" val="882437021"/>
                    </a:ext>
                  </a:extLst>
                </a:gridCol>
                <a:gridCol w="624205">
                  <a:extLst>
                    <a:ext uri="{9D8B030D-6E8A-4147-A177-3AD203B41FA5}">
                      <a16:colId xmlns:a16="http://schemas.microsoft.com/office/drawing/2014/main" val="20003"/>
                    </a:ext>
                  </a:extLst>
                </a:gridCol>
              </a:tblGrid>
              <a:tr h="137798">
                <a:tc rowSpan="2">
                  <a:txBody>
                    <a:bodyPr/>
                    <a:lstStyle/>
                    <a:p>
                      <a:r>
                        <a:rPr lang="en-US" sz="850" dirty="0">
                          <a:solidFill>
                            <a:schemeClr val="tx1"/>
                          </a:solidFill>
                        </a:rPr>
                        <a:t>Safety (%pts)</a:t>
                      </a:r>
                    </a:p>
                  </a:txBody>
                  <a:tcPr marT="18288" marB="18288" anchor="ctr">
                    <a:lnR>
                      <a:noFill/>
                    </a:lnR>
                  </a:tcPr>
                </a:tc>
                <a:tc gridSpan="4">
                  <a:txBody>
                    <a:bodyPr/>
                    <a:lstStyle/>
                    <a:p>
                      <a:pPr algn="ctr"/>
                      <a:r>
                        <a:rPr lang="en-US" sz="850" dirty="0">
                          <a:solidFill>
                            <a:schemeClr val="tx1"/>
                          </a:solidFill>
                        </a:rPr>
                        <a:t>oral ecnoglutide</a:t>
                      </a:r>
                    </a:p>
                  </a:txBody>
                  <a:tcPr marT="18288" marB="18288" anchor="ctr">
                    <a:lnL>
                      <a:noFill/>
                    </a:lnL>
                    <a:lnR>
                      <a:noFill/>
                    </a:lnR>
                    <a:lnT w="127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pPr algn="ctr"/>
                      <a:endParaRPr lang="en-US" sz="900" dirty="0">
                        <a:solidFill>
                          <a:schemeClr val="tx1"/>
                        </a:solidFill>
                      </a:endParaRPr>
                    </a:p>
                  </a:txBody>
                  <a:tcPr marT="27432" marB="27432" anchor="ctr">
                    <a:lnL>
                      <a:noFill/>
                    </a:lnL>
                    <a:lnR>
                      <a:noFill/>
                    </a:lnR>
                    <a:lnT w="127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pPr algn="ctr"/>
                      <a:endParaRPr lang="en-US" sz="900" dirty="0">
                        <a:solidFill>
                          <a:schemeClr val="tx1"/>
                        </a:solidFill>
                      </a:endParaRPr>
                    </a:p>
                  </a:txBody>
                  <a:tcPr marT="27432" marB="27432" anchor="ctr">
                    <a:lnL>
                      <a:noFill/>
                    </a:lnL>
                    <a:lnR>
                      <a:noFill/>
                    </a:lnR>
                    <a:lnT w="127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pPr algn="ctr"/>
                      <a:endParaRPr lang="en-US" sz="900" dirty="0">
                        <a:solidFill>
                          <a:schemeClr val="tx1"/>
                        </a:solidFill>
                      </a:endParaRPr>
                    </a:p>
                  </a:txBody>
                  <a:tcPr marT="27432" marB="27432" anchor="ctr">
                    <a:lnL>
                      <a:noFill/>
                    </a:lnL>
                    <a:lnR>
                      <a:noFill/>
                    </a:lnR>
                    <a:lnT w="127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rowSpan="2">
                  <a:txBody>
                    <a:bodyPr/>
                    <a:lstStyle/>
                    <a:p>
                      <a:pPr algn="ctr"/>
                      <a:r>
                        <a:rPr lang="en-US" sz="850" b="1" dirty="0">
                          <a:solidFill>
                            <a:schemeClr val="tx1"/>
                          </a:solidFill>
                        </a:rPr>
                        <a:t>T2026</a:t>
                      </a:r>
                    </a:p>
                  </a:txBody>
                  <a:tcPr marT="18288" marB="18288" anchor="ctr">
                    <a:lnL>
                      <a:noFill/>
                    </a:lnL>
                  </a:tcPr>
                </a:tc>
                <a:tc rowSpan="2">
                  <a:txBody>
                    <a:bodyPr/>
                    <a:lstStyle/>
                    <a:p>
                      <a:pPr algn="ctr"/>
                      <a:r>
                        <a:rPr lang="en-US" sz="850" b="1" dirty="0">
                          <a:solidFill>
                            <a:schemeClr val="tx1"/>
                          </a:solidFill>
                        </a:rPr>
                        <a:t>placebo</a:t>
                      </a:r>
                    </a:p>
                  </a:txBody>
                  <a:tcPr marT="18288" marB="18288" anchor="ctr"/>
                </a:tc>
                <a:extLst>
                  <a:ext uri="{0D108BD9-81ED-4DB2-BD59-A6C34878D82A}">
                    <a16:rowId xmlns:a16="http://schemas.microsoft.com/office/drawing/2014/main" val="10000"/>
                  </a:ext>
                </a:extLst>
              </a:tr>
              <a:tr h="137798">
                <a:tc vMerge="1">
                  <a:txBody>
                    <a:bodyPr/>
                    <a:lstStyle/>
                    <a:p>
                      <a:endParaRPr lang="en-US"/>
                    </a:p>
                  </a:txBody>
                  <a:tcPr/>
                </a:tc>
                <a:tc>
                  <a:txBody>
                    <a:bodyPr/>
                    <a:lstStyle/>
                    <a:p>
                      <a:pPr algn="ctr"/>
                      <a:r>
                        <a:rPr lang="en-US" sz="850" b="1" dirty="0">
                          <a:solidFill>
                            <a:schemeClr val="tx1"/>
                          </a:solidFill>
                        </a:rPr>
                        <a:t>C1: 7mg</a:t>
                      </a:r>
                    </a:p>
                  </a:txBody>
                  <a:tcPr marT="18288" marB="18288" anchor="ctr">
                    <a:lnL w="12700" cmpd="sng">
                      <a:noFill/>
                    </a:lnL>
                    <a:lnR>
                      <a:noFill/>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50" b="1" dirty="0">
                          <a:solidFill>
                            <a:schemeClr val="tx1"/>
                          </a:solidFill>
                        </a:rPr>
                        <a:t>C2: 15mg</a:t>
                      </a:r>
                    </a:p>
                  </a:txBody>
                  <a:tcPr marT="18288" marB="18288" anchor="ctr">
                    <a:lnL>
                      <a:noFill/>
                    </a:lnL>
                    <a:lnR>
                      <a:noFill/>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50" b="1" dirty="0">
                          <a:solidFill>
                            <a:schemeClr val="tx1"/>
                          </a:solidFill>
                        </a:rPr>
                        <a:t>C3: 30mg</a:t>
                      </a:r>
                    </a:p>
                  </a:txBody>
                  <a:tcPr marT="18288" marB="18288" anchor="ctr">
                    <a:lnL>
                      <a:noFill/>
                    </a:lnL>
                    <a:lnR>
                      <a:noFill/>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50" b="1" dirty="0">
                          <a:solidFill>
                            <a:schemeClr val="tx1"/>
                          </a:solidFill>
                        </a:rPr>
                        <a:t>C4: 30mg</a:t>
                      </a:r>
                    </a:p>
                  </a:txBody>
                  <a:tcPr marT="18288" marB="18288" anchor="ctr">
                    <a:lnL>
                      <a:noFill/>
                    </a:lnL>
                    <a:lnR w="12700" cmpd="sng">
                      <a:noFill/>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542996422"/>
                  </a:ext>
                </a:extLst>
              </a:tr>
              <a:tr h="137798">
                <a:tc>
                  <a:txBody>
                    <a:bodyPr/>
                    <a:lstStyle/>
                    <a:p>
                      <a:r>
                        <a:rPr lang="en-US" sz="850" i="0" dirty="0">
                          <a:solidFill>
                            <a:schemeClr val="tx1"/>
                          </a:solidFill>
                        </a:rPr>
                        <a:t>Any TEAE</a:t>
                      </a:r>
                    </a:p>
                  </a:txBody>
                  <a:tcPr marT="18288" marB="18288" anchor="ctr"/>
                </a:tc>
                <a:tc>
                  <a:txBody>
                    <a:bodyPr/>
                    <a:lstStyle/>
                    <a:p>
                      <a:pPr algn="ctr"/>
                      <a:r>
                        <a:rPr lang="en-US" sz="850" i="0" dirty="0">
                          <a:solidFill>
                            <a:schemeClr val="tx1"/>
                          </a:solidFill>
                        </a:rPr>
                        <a:t>90.0</a:t>
                      </a:r>
                    </a:p>
                  </a:txBody>
                  <a:tcPr marT="18288" marB="18288" anchor="ctr">
                    <a:lnT w="12700" cap="flat" cmpd="sng" algn="ctr">
                      <a:solidFill>
                        <a:schemeClr val="accent3"/>
                      </a:solidFill>
                      <a:prstDash val="solid"/>
                      <a:round/>
                      <a:headEnd type="none" w="med" len="med"/>
                      <a:tailEnd type="none" w="med" len="med"/>
                    </a:lnT>
                  </a:tcPr>
                </a:tc>
                <a:tc>
                  <a:txBody>
                    <a:bodyPr/>
                    <a:lstStyle/>
                    <a:p>
                      <a:pPr algn="ctr"/>
                      <a:r>
                        <a:rPr lang="en-US" sz="850" i="0" dirty="0">
                          <a:solidFill>
                            <a:schemeClr val="tx1"/>
                          </a:solidFill>
                        </a:rPr>
                        <a:t>90.0</a:t>
                      </a:r>
                    </a:p>
                  </a:txBody>
                  <a:tcPr marT="18288" marB="18288" anchor="ctr">
                    <a:lnT w="12700" cap="flat" cmpd="sng" algn="ctr">
                      <a:solidFill>
                        <a:schemeClr val="accent3"/>
                      </a:solidFill>
                      <a:prstDash val="solid"/>
                      <a:round/>
                      <a:headEnd type="none" w="med" len="med"/>
                      <a:tailEnd type="none" w="med" len="med"/>
                    </a:lnT>
                  </a:tcPr>
                </a:tc>
                <a:tc>
                  <a:txBody>
                    <a:bodyPr/>
                    <a:lstStyle/>
                    <a:p>
                      <a:pPr algn="ctr"/>
                      <a:r>
                        <a:rPr lang="en-US" sz="850" i="0" dirty="0">
                          <a:solidFill>
                            <a:schemeClr val="tx1"/>
                          </a:solidFill>
                        </a:rPr>
                        <a:t>100.0</a:t>
                      </a:r>
                    </a:p>
                  </a:txBody>
                  <a:tcPr marT="18288" marB="18288" anchor="ctr">
                    <a:lnT w="12700" cap="flat" cmpd="sng" algn="ctr">
                      <a:solidFill>
                        <a:schemeClr val="accent3"/>
                      </a:solidFill>
                      <a:prstDash val="solid"/>
                      <a:round/>
                      <a:headEnd type="none" w="med" len="med"/>
                      <a:tailEnd type="none" w="med" len="med"/>
                    </a:lnT>
                  </a:tcPr>
                </a:tc>
                <a:tc>
                  <a:txBody>
                    <a:bodyPr/>
                    <a:lstStyle/>
                    <a:p>
                      <a:pPr algn="ctr"/>
                      <a:r>
                        <a:rPr lang="en-US" sz="850" i="0" dirty="0">
                          <a:solidFill>
                            <a:schemeClr val="tx1"/>
                          </a:solidFill>
                        </a:rPr>
                        <a:t>100.0</a:t>
                      </a:r>
                    </a:p>
                  </a:txBody>
                  <a:tcPr marT="18288" marB="18288" anchor="ctr">
                    <a:lnT w="12700" cap="flat" cmpd="sng" algn="ctr">
                      <a:solidFill>
                        <a:schemeClr val="accent3"/>
                      </a:solidFill>
                      <a:prstDash val="solid"/>
                      <a:round/>
                      <a:headEnd type="none" w="med" len="med"/>
                      <a:tailEnd type="none" w="med" len="med"/>
                    </a:lnT>
                  </a:tcPr>
                </a:tc>
                <a:tc>
                  <a:txBody>
                    <a:bodyPr/>
                    <a:lstStyle/>
                    <a:p>
                      <a:pPr algn="ctr"/>
                      <a:r>
                        <a:rPr lang="en-US" sz="850" i="0" dirty="0">
                          <a:solidFill>
                            <a:schemeClr val="tx1"/>
                          </a:solidFill>
                        </a:rPr>
                        <a:t>50.0</a:t>
                      </a:r>
                    </a:p>
                  </a:txBody>
                  <a:tcPr marT="18288" marB="18288" anchor="ctr"/>
                </a:tc>
                <a:tc>
                  <a:txBody>
                    <a:bodyPr/>
                    <a:lstStyle/>
                    <a:p>
                      <a:pPr algn="ctr"/>
                      <a:r>
                        <a:rPr lang="en-US" sz="850" i="0" dirty="0">
                          <a:solidFill>
                            <a:schemeClr val="tx1"/>
                          </a:solidFill>
                        </a:rPr>
                        <a:t>62.5</a:t>
                      </a:r>
                    </a:p>
                  </a:txBody>
                  <a:tcPr marT="18288" marB="18288" anchor="ctr"/>
                </a:tc>
                <a:extLst>
                  <a:ext uri="{0D108BD9-81ED-4DB2-BD59-A6C34878D82A}">
                    <a16:rowId xmlns:a16="http://schemas.microsoft.com/office/drawing/2014/main" val="1470548074"/>
                  </a:ext>
                </a:extLst>
              </a:tr>
              <a:tr h="137798">
                <a:tc>
                  <a:txBody>
                    <a:bodyPr/>
                    <a:lstStyle/>
                    <a:p>
                      <a:r>
                        <a:rPr lang="en-US" sz="850" i="0" dirty="0">
                          <a:solidFill>
                            <a:schemeClr val="tx1"/>
                          </a:solidFill>
                        </a:rPr>
                        <a:t>TEAE leading to discontinuation</a:t>
                      </a:r>
                    </a:p>
                  </a:txBody>
                  <a:tcPr marT="18288" marB="18288" anchor="ctr"/>
                </a:tc>
                <a:tc>
                  <a:txBody>
                    <a:bodyPr/>
                    <a:lstStyle/>
                    <a:p>
                      <a:pPr algn="ctr"/>
                      <a:r>
                        <a:rPr lang="en-US" sz="850" i="0" dirty="0">
                          <a:solidFill>
                            <a:schemeClr val="tx1"/>
                          </a:solidFill>
                        </a:rPr>
                        <a:t>0.0</a:t>
                      </a:r>
                    </a:p>
                  </a:txBody>
                  <a:tcPr marT="18288" marB="18288" anchor="ctr"/>
                </a:tc>
                <a:tc>
                  <a:txBody>
                    <a:bodyPr/>
                    <a:lstStyle/>
                    <a:p>
                      <a:pPr algn="ctr"/>
                      <a:r>
                        <a:rPr lang="en-US" sz="850" i="0" dirty="0">
                          <a:solidFill>
                            <a:schemeClr val="tx1"/>
                          </a:solidFill>
                        </a:rPr>
                        <a:t>0.0</a:t>
                      </a:r>
                    </a:p>
                  </a:txBody>
                  <a:tcPr marT="18288" marB="18288" anchor="ctr"/>
                </a:tc>
                <a:tc>
                  <a:txBody>
                    <a:bodyPr/>
                    <a:lstStyle/>
                    <a:p>
                      <a:pPr algn="ctr"/>
                      <a:r>
                        <a:rPr lang="en-US" sz="850" i="0" dirty="0">
                          <a:solidFill>
                            <a:schemeClr val="tx1"/>
                          </a:solidFill>
                        </a:rPr>
                        <a:t>18.2</a:t>
                      </a:r>
                    </a:p>
                  </a:txBody>
                  <a:tcPr marT="18288" marB="18288" anchor="ctr"/>
                </a:tc>
                <a:tc>
                  <a:txBody>
                    <a:bodyPr/>
                    <a:lstStyle/>
                    <a:p>
                      <a:pPr algn="ctr"/>
                      <a:r>
                        <a:rPr lang="en-US" sz="850" i="0" dirty="0">
                          <a:solidFill>
                            <a:schemeClr val="tx1"/>
                          </a:solidFill>
                        </a:rPr>
                        <a:t>0.0</a:t>
                      </a:r>
                    </a:p>
                  </a:txBody>
                  <a:tcPr marT="18288" marB="18288" anchor="ctr"/>
                </a:tc>
                <a:tc>
                  <a:txBody>
                    <a:bodyPr/>
                    <a:lstStyle/>
                    <a:p>
                      <a:pPr algn="ctr"/>
                      <a:r>
                        <a:rPr lang="en-US" sz="850" i="0" dirty="0">
                          <a:solidFill>
                            <a:schemeClr val="tx1"/>
                          </a:solidFill>
                        </a:rPr>
                        <a:t>0.0</a:t>
                      </a:r>
                    </a:p>
                  </a:txBody>
                  <a:tcPr marT="18288" marB="18288" anchor="ctr"/>
                </a:tc>
                <a:tc>
                  <a:txBody>
                    <a:bodyPr/>
                    <a:lstStyle/>
                    <a:p>
                      <a:pPr algn="ctr"/>
                      <a:r>
                        <a:rPr lang="en-US" sz="850" i="0" dirty="0">
                          <a:solidFill>
                            <a:schemeClr val="tx1"/>
                          </a:solidFill>
                        </a:rPr>
                        <a:t>0.0</a:t>
                      </a:r>
                    </a:p>
                  </a:txBody>
                  <a:tcPr marT="18288" marB="18288" anchor="ctr"/>
                </a:tc>
                <a:extLst>
                  <a:ext uri="{0D108BD9-81ED-4DB2-BD59-A6C34878D82A}">
                    <a16:rowId xmlns:a16="http://schemas.microsoft.com/office/drawing/2014/main" val="692045732"/>
                  </a:ext>
                </a:extLst>
              </a:tr>
              <a:tr h="137798">
                <a:tc>
                  <a:txBody>
                    <a:bodyPr/>
                    <a:lstStyle/>
                    <a:p>
                      <a:r>
                        <a:rPr lang="en-US" sz="850" i="0" dirty="0">
                          <a:solidFill>
                            <a:schemeClr val="tx1"/>
                          </a:solidFill>
                        </a:rPr>
                        <a:t>SAEs</a:t>
                      </a:r>
                    </a:p>
                  </a:txBody>
                  <a:tcPr marT="18288" marB="18288" anchor="ctr"/>
                </a:tc>
                <a:tc>
                  <a:txBody>
                    <a:bodyPr/>
                    <a:lstStyle/>
                    <a:p>
                      <a:pPr algn="ctr"/>
                      <a:r>
                        <a:rPr lang="en-US" sz="850" i="0" dirty="0">
                          <a:solidFill>
                            <a:schemeClr val="tx1"/>
                          </a:solidFill>
                        </a:rPr>
                        <a:t>0.0</a:t>
                      </a:r>
                    </a:p>
                  </a:txBody>
                  <a:tcPr marT="18288" marB="18288" anchor="ctr"/>
                </a:tc>
                <a:tc>
                  <a:txBody>
                    <a:bodyPr/>
                    <a:lstStyle/>
                    <a:p>
                      <a:pPr algn="ctr"/>
                      <a:r>
                        <a:rPr lang="en-US" sz="850" i="0" dirty="0">
                          <a:solidFill>
                            <a:schemeClr val="tx1"/>
                          </a:solidFill>
                        </a:rPr>
                        <a:t>0.0</a:t>
                      </a:r>
                    </a:p>
                  </a:txBody>
                  <a:tcPr marT="18288" marB="18288" anchor="ctr"/>
                </a:tc>
                <a:tc>
                  <a:txBody>
                    <a:bodyPr/>
                    <a:lstStyle/>
                    <a:p>
                      <a:pPr algn="ctr"/>
                      <a:r>
                        <a:rPr lang="en-US" sz="850" i="0" dirty="0">
                          <a:solidFill>
                            <a:schemeClr val="tx1"/>
                          </a:solidFill>
                        </a:rPr>
                        <a:t>0.0</a:t>
                      </a:r>
                    </a:p>
                  </a:txBody>
                  <a:tcPr marT="18288" marB="18288" anchor="ctr"/>
                </a:tc>
                <a:tc>
                  <a:txBody>
                    <a:bodyPr/>
                    <a:lstStyle/>
                    <a:p>
                      <a:pPr algn="ctr"/>
                      <a:r>
                        <a:rPr lang="en-US" sz="850" i="0" dirty="0">
                          <a:solidFill>
                            <a:schemeClr val="tx1"/>
                          </a:solidFill>
                        </a:rPr>
                        <a:t>0.0</a:t>
                      </a:r>
                    </a:p>
                  </a:txBody>
                  <a:tcPr marT="18288" marB="18288" anchor="ctr"/>
                </a:tc>
                <a:tc>
                  <a:txBody>
                    <a:bodyPr/>
                    <a:lstStyle/>
                    <a:p>
                      <a:pPr algn="ctr"/>
                      <a:r>
                        <a:rPr lang="en-US" sz="850" i="0" dirty="0">
                          <a:solidFill>
                            <a:schemeClr val="tx1"/>
                          </a:solidFill>
                        </a:rPr>
                        <a:t>0.0</a:t>
                      </a:r>
                    </a:p>
                  </a:txBody>
                  <a:tcPr marT="18288" marB="18288" anchor="ctr"/>
                </a:tc>
                <a:tc>
                  <a:txBody>
                    <a:bodyPr/>
                    <a:lstStyle/>
                    <a:p>
                      <a:pPr algn="ctr"/>
                      <a:r>
                        <a:rPr lang="en-US" sz="850" i="0" dirty="0">
                          <a:solidFill>
                            <a:schemeClr val="tx1"/>
                          </a:solidFill>
                        </a:rPr>
                        <a:t>0.0</a:t>
                      </a:r>
                    </a:p>
                  </a:txBody>
                  <a:tcPr marT="18288" marB="18288" anchor="ctr"/>
                </a:tc>
                <a:extLst>
                  <a:ext uri="{0D108BD9-81ED-4DB2-BD59-A6C34878D82A}">
                    <a16:rowId xmlns:a16="http://schemas.microsoft.com/office/drawing/2014/main" val="2590162406"/>
                  </a:ext>
                </a:extLst>
              </a:tr>
              <a:tr h="137798">
                <a:tc>
                  <a:txBody>
                    <a:bodyPr/>
                    <a:lstStyle/>
                    <a:p>
                      <a:r>
                        <a:rPr lang="en-US" sz="850" b="0" i="0" dirty="0">
                          <a:solidFill>
                            <a:schemeClr val="tx1"/>
                          </a:solidFill>
                        </a:rPr>
                        <a:t>AE of special interest</a:t>
                      </a:r>
                    </a:p>
                  </a:txBody>
                  <a:tcPr marT="18288" marB="18288" anchor="ctr"/>
                </a:tc>
                <a:tc>
                  <a:txBody>
                    <a:bodyPr/>
                    <a:lstStyle/>
                    <a:p>
                      <a:pPr algn="ctr"/>
                      <a:r>
                        <a:rPr lang="en-US" sz="850" i="0" dirty="0">
                          <a:solidFill>
                            <a:schemeClr val="tx1"/>
                          </a:solidFill>
                        </a:rPr>
                        <a:t>80.0</a:t>
                      </a:r>
                    </a:p>
                  </a:txBody>
                  <a:tcPr marT="18288" marB="18288" anchor="ctr"/>
                </a:tc>
                <a:tc>
                  <a:txBody>
                    <a:bodyPr/>
                    <a:lstStyle/>
                    <a:p>
                      <a:pPr algn="ctr"/>
                      <a:r>
                        <a:rPr lang="en-US" sz="850" i="0" dirty="0">
                          <a:solidFill>
                            <a:schemeClr val="tx1"/>
                          </a:solidFill>
                        </a:rPr>
                        <a:t>90.0</a:t>
                      </a:r>
                    </a:p>
                  </a:txBody>
                  <a:tcPr marT="18288" marB="18288" anchor="ctr"/>
                </a:tc>
                <a:tc>
                  <a:txBody>
                    <a:bodyPr/>
                    <a:lstStyle/>
                    <a:p>
                      <a:pPr algn="ctr"/>
                      <a:r>
                        <a:rPr lang="en-US" sz="850" i="0" dirty="0">
                          <a:solidFill>
                            <a:schemeClr val="tx1"/>
                          </a:solidFill>
                        </a:rPr>
                        <a:t>100.0</a:t>
                      </a:r>
                    </a:p>
                  </a:txBody>
                  <a:tcPr marT="18288" marB="18288" anchor="ctr"/>
                </a:tc>
                <a:tc>
                  <a:txBody>
                    <a:bodyPr/>
                    <a:lstStyle/>
                    <a:p>
                      <a:pPr algn="ctr"/>
                      <a:r>
                        <a:rPr lang="en-US" sz="850" i="0" dirty="0">
                          <a:solidFill>
                            <a:schemeClr val="tx1"/>
                          </a:solidFill>
                        </a:rPr>
                        <a:t>90.9</a:t>
                      </a:r>
                    </a:p>
                  </a:txBody>
                  <a:tcPr marT="18288" marB="18288" anchor="ctr"/>
                </a:tc>
                <a:tc>
                  <a:txBody>
                    <a:bodyPr/>
                    <a:lstStyle/>
                    <a:p>
                      <a:pPr algn="ctr"/>
                      <a:r>
                        <a:rPr lang="en-US" sz="850" i="0" dirty="0">
                          <a:solidFill>
                            <a:schemeClr val="tx1"/>
                          </a:solidFill>
                        </a:rPr>
                        <a:t>37.5</a:t>
                      </a:r>
                    </a:p>
                  </a:txBody>
                  <a:tcPr marT="18288" marB="18288" anchor="ctr"/>
                </a:tc>
                <a:tc>
                  <a:txBody>
                    <a:bodyPr/>
                    <a:lstStyle/>
                    <a:p>
                      <a:pPr algn="ctr"/>
                      <a:r>
                        <a:rPr lang="en-US" sz="850" i="0" dirty="0">
                          <a:solidFill>
                            <a:schemeClr val="tx1"/>
                          </a:solidFill>
                        </a:rPr>
                        <a:t>50.0</a:t>
                      </a:r>
                    </a:p>
                  </a:txBody>
                  <a:tcPr marT="18288" marB="18288" anchor="ctr"/>
                </a:tc>
                <a:extLst>
                  <a:ext uri="{0D108BD9-81ED-4DB2-BD59-A6C34878D82A}">
                    <a16:rowId xmlns:a16="http://schemas.microsoft.com/office/drawing/2014/main" val="3118105573"/>
                  </a:ext>
                </a:extLst>
              </a:tr>
              <a:tr h="137798">
                <a:tc>
                  <a:txBody>
                    <a:bodyPr/>
                    <a:lstStyle/>
                    <a:p>
                      <a:r>
                        <a:rPr lang="en-US" sz="850" i="0" dirty="0">
                          <a:solidFill>
                            <a:schemeClr val="tx1"/>
                          </a:solidFill>
                        </a:rPr>
                        <a:t>Nausea</a:t>
                      </a:r>
                    </a:p>
                  </a:txBody>
                  <a:tcPr marT="18288" marB="18288" anchor="ctr"/>
                </a:tc>
                <a:tc>
                  <a:txBody>
                    <a:bodyPr/>
                    <a:lstStyle/>
                    <a:p>
                      <a:pPr algn="ctr"/>
                      <a:r>
                        <a:rPr lang="en-US" sz="850" i="0" dirty="0">
                          <a:solidFill>
                            <a:schemeClr val="tx1"/>
                          </a:solidFill>
                        </a:rPr>
                        <a:t>30.0</a:t>
                      </a:r>
                    </a:p>
                  </a:txBody>
                  <a:tcPr marT="18288" marB="18288" anchor="ctr"/>
                </a:tc>
                <a:tc>
                  <a:txBody>
                    <a:bodyPr/>
                    <a:lstStyle/>
                    <a:p>
                      <a:pPr algn="ctr"/>
                      <a:r>
                        <a:rPr lang="en-US" sz="850" i="0" dirty="0">
                          <a:solidFill>
                            <a:schemeClr val="tx1"/>
                          </a:solidFill>
                        </a:rPr>
                        <a:t>70.0</a:t>
                      </a:r>
                    </a:p>
                  </a:txBody>
                  <a:tcPr marT="18288" marB="18288" anchor="ctr"/>
                </a:tc>
                <a:tc>
                  <a:txBody>
                    <a:bodyPr/>
                    <a:lstStyle/>
                    <a:p>
                      <a:pPr algn="ctr"/>
                      <a:r>
                        <a:rPr lang="en-US" sz="850" i="0" dirty="0">
                          <a:solidFill>
                            <a:schemeClr val="tx1"/>
                          </a:solidFill>
                        </a:rPr>
                        <a:t>100.0</a:t>
                      </a:r>
                    </a:p>
                  </a:txBody>
                  <a:tcPr marT="18288" marB="18288" anchor="ctr"/>
                </a:tc>
                <a:tc>
                  <a:txBody>
                    <a:bodyPr/>
                    <a:lstStyle/>
                    <a:p>
                      <a:pPr algn="ctr"/>
                      <a:r>
                        <a:rPr lang="en-US" sz="850" i="0" dirty="0">
                          <a:solidFill>
                            <a:schemeClr val="tx1"/>
                          </a:solidFill>
                        </a:rPr>
                        <a:t>72.7</a:t>
                      </a:r>
                    </a:p>
                  </a:txBody>
                  <a:tcPr marT="18288" marB="18288" anchor="ctr"/>
                </a:tc>
                <a:tc>
                  <a:txBody>
                    <a:bodyPr/>
                    <a:lstStyle/>
                    <a:p>
                      <a:pPr algn="ctr"/>
                      <a:r>
                        <a:rPr lang="en-US" sz="850" i="0" dirty="0">
                          <a:solidFill>
                            <a:schemeClr val="tx1"/>
                          </a:solidFill>
                        </a:rPr>
                        <a:t>0.0</a:t>
                      </a:r>
                    </a:p>
                  </a:txBody>
                  <a:tcPr marT="18288" marB="18288" anchor="ctr"/>
                </a:tc>
                <a:tc>
                  <a:txBody>
                    <a:bodyPr/>
                    <a:lstStyle/>
                    <a:p>
                      <a:pPr algn="ctr"/>
                      <a:r>
                        <a:rPr lang="en-US" sz="850" i="0" dirty="0">
                          <a:solidFill>
                            <a:schemeClr val="tx1"/>
                          </a:solidFill>
                        </a:rPr>
                        <a:t>37.5</a:t>
                      </a:r>
                    </a:p>
                  </a:txBody>
                  <a:tcPr marT="18288" marB="18288" anchor="ctr"/>
                </a:tc>
                <a:extLst>
                  <a:ext uri="{0D108BD9-81ED-4DB2-BD59-A6C34878D82A}">
                    <a16:rowId xmlns:a16="http://schemas.microsoft.com/office/drawing/2014/main" val="3313000038"/>
                  </a:ext>
                </a:extLst>
              </a:tr>
              <a:tr h="137798">
                <a:tc>
                  <a:txBody>
                    <a:bodyPr/>
                    <a:lstStyle/>
                    <a:p>
                      <a:r>
                        <a:rPr lang="en-US" sz="850" i="0" dirty="0">
                          <a:solidFill>
                            <a:schemeClr val="tx1"/>
                          </a:solidFill>
                        </a:rPr>
                        <a:t>Constipation</a:t>
                      </a:r>
                    </a:p>
                  </a:txBody>
                  <a:tcPr marT="18288" marB="18288" anchor="ctr"/>
                </a:tc>
                <a:tc>
                  <a:txBody>
                    <a:bodyPr/>
                    <a:lstStyle/>
                    <a:p>
                      <a:pPr algn="ctr"/>
                      <a:r>
                        <a:rPr lang="en-US" sz="850" i="0" dirty="0">
                          <a:solidFill>
                            <a:schemeClr val="tx1"/>
                          </a:solidFill>
                        </a:rPr>
                        <a:t>10.0</a:t>
                      </a:r>
                    </a:p>
                  </a:txBody>
                  <a:tcPr marT="18288" marB="18288" anchor="ctr"/>
                </a:tc>
                <a:tc>
                  <a:txBody>
                    <a:bodyPr/>
                    <a:lstStyle/>
                    <a:p>
                      <a:pPr algn="ctr"/>
                      <a:r>
                        <a:rPr lang="en-US" sz="850" i="0" dirty="0">
                          <a:solidFill>
                            <a:schemeClr val="tx1"/>
                          </a:solidFill>
                        </a:rPr>
                        <a:t>70.0</a:t>
                      </a:r>
                    </a:p>
                  </a:txBody>
                  <a:tcPr marT="18288" marB="18288" anchor="ctr"/>
                </a:tc>
                <a:tc>
                  <a:txBody>
                    <a:bodyPr/>
                    <a:lstStyle/>
                    <a:p>
                      <a:pPr algn="ctr"/>
                      <a:r>
                        <a:rPr lang="en-US" sz="850" i="0" dirty="0">
                          <a:solidFill>
                            <a:schemeClr val="tx1"/>
                          </a:solidFill>
                        </a:rPr>
                        <a:t>54.5</a:t>
                      </a:r>
                    </a:p>
                  </a:txBody>
                  <a:tcPr marT="18288" marB="18288" anchor="ctr"/>
                </a:tc>
                <a:tc>
                  <a:txBody>
                    <a:bodyPr/>
                    <a:lstStyle/>
                    <a:p>
                      <a:pPr algn="ctr"/>
                      <a:r>
                        <a:rPr lang="en-US" sz="850" i="0" dirty="0">
                          <a:solidFill>
                            <a:schemeClr val="tx1"/>
                          </a:solidFill>
                        </a:rPr>
                        <a:t>27.3</a:t>
                      </a:r>
                    </a:p>
                  </a:txBody>
                  <a:tcPr marT="18288" marB="18288" anchor="ctr"/>
                </a:tc>
                <a:tc>
                  <a:txBody>
                    <a:bodyPr/>
                    <a:lstStyle/>
                    <a:p>
                      <a:pPr algn="ctr"/>
                      <a:r>
                        <a:rPr lang="en-US" sz="850" i="0" dirty="0">
                          <a:solidFill>
                            <a:schemeClr val="tx1"/>
                          </a:solidFill>
                        </a:rPr>
                        <a:t>0.0</a:t>
                      </a:r>
                    </a:p>
                  </a:txBody>
                  <a:tcPr marT="18288" marB="18288" anchor="ctr"/>
                </a:tc>
                <a:tc>
                  <a:txBody>
                    <a:bodyPr/>
                    <a:lstStyle/>
                    <a:p>
                      <a:pPr algn="ctr"/>
                      <a:r>
                        <a:rPr lang="en-US" sz="850" i="0" dirty="0">
                          <a:solidFill>
                            <a:schemeClr val="tx1"/>
                          </a:solidFill>
                        </a:rPr>
                        <a:t>12.5</a:t>
                      </a:r>
                    </a:p>
                  </a:txBody>
                  <a:tcPr marT="18288" marB="18288" anchor="ctr"/>
                </a:tc>
                <a:extLst>
                  <a:ext uri="{0D108BD9-81ED-4DB2-BD59-A6C34878D82A}">
                    <a16:rowId xmlns:a16="http://schemas.microsoft.com/office/drawing/2014/main" val="132588082"/>
                  </a:ext>
                </a:extLst>
              </a:tr>
              <a:tr h="158985">
                <a:tc>
                  <a:txBody>
                    <a:bodyPr/>
                    <a:lstStyle/>
                    <a:p>
                      <a:r>
                        <a:rPr lang="en-US" sz="850" i="0" dirty="0">
                          <a:solidFill>
                            <a:schemeClr val="tx1"/>
                          </a:solidFill>
                        </a:rPr>
                        <a:t>Vomiting</a:t>
                      </a:r>
                    </a:p>
                  </a:txBody>
                  <a:tcPr marT="18288" marB="18288" anchor="ctr"/>
                </a:tc>
                <a:tc>
                  <a:txBody>
                    <a:bodyPr/>
                    <a:lstStyle/>
                    <a:p>
                      <a:pPr algn="ctr"/>
                      <a:r>
                        <a:rPr lang="en-US" sz="850" i="0" dirty="0">
                          <a:solidFill>
                            <a:schemeClr val="tx1"/>
                          </a:solidFill>
                        </a:rPr>
                        <a:t>30.0</a:t>
                      </a:r>
                    </a:p>
                  </a:txBody>
                  <a:tcPr marT="18288" marB="18288" anchor="ctr"/>
                </a:tc>
                <a:tc>
                  <a:txBody>
                    <a:bodyPr/>
                    <a:lstStyle/>
                    <a:p>
                      <a:pPr algn="ctr"/>
                      <a:r>
                        <a:rPr lang="en-US" sz="850" i="0" dirty="0">
                          <a:solidFill>
                            <a:schemeClr val="tx1"/>
                          </a:solidFill>
                        </a:rPr>
                        <a:t>0.0</a:t>
                      </a:r>
                    </a:p>
                  </a:txBody>
                  <a:tcPr marT="18288" marB="18288" anchor="ctr"/>
                </a:tc>
                <a:tc>
                  <a:txBody>
                    <a:bodyPr/>
                    <a:lstStyle/>
                    <a:p>
                      <a:pPr algn="ctr"/>
                      <a:r>
                        <a:rPr lang="en-US" sz="850" i="0" dirty="0">
                          <a:solidFill>
                            <a:schemeClr val="tx1"/>
                          </a:solidFill>
                        </a:rPr>
                        <a:t>81.8</a:t>
                      </a:r>
                    </a:p>
                  </a:txBody>
                  <a:tcPr marT="18288" marB="18288" anchor="ctr"/>
                </a:tc>
                <a:tc>
                  <a:txBody>
                    <a:bodyPr/>
                    <a:lstStyle/>
                    <a:p>
                      <a:pPr algn="ctr"/>
                      <a:r>
                        <a:rPr lang="en-US" sz="850" i="0" dirty="0">
                          <a:solidFill>
                            <a:schemeClr val="tx1"/>
                          </a:solidFill>
                        </a:rPr>
                        <a:t>45.5</a:t>
                      </a:r>
                    </a:p>
                  </a:txBody>
                  <a:tcPr marT="18288" marB="18288" anchor="ctr"/>
                </a:tc>
                <a:tc>
                  <a:txBody>
                    <a:bodyPr/>
                    <a:lstStyle/>
                    <a:p>
                      <a:pPr algn="ctr"/>
                      <a:r>
                        <a:rPr lang="en-US" sz="850" i="0" dirty="0">
                          <a:solidFill>
                            <a:schemeClr val="tx1"/>
                          </a:solidFill>
                        </a:rPr>
                        <a:t>0.0</a:t>
                      </a:r>
                    </a:p>
                  </a:txBody>
                  <a:tcPr marT="18288" marB="18288" anchor="ctr"/>
                </a:tc>
                <a:tc>
                  <a:txBody>
                    <a:bodyPr/>
                    <a:lstStyle/>
                    <a:p>
                      <a:pPr algn="ctr"/>
                      <a:r>
                        <a:rPr lang="en-US" sz="850" i="0" dirty="0">
                          <a:solidFill>
                            <a:schemeClr val="tx1"/>
                          </a:solidFill>
                        </a:rPr>
                        <a:t>0.0</a:t>
                      </a:r>
                    </a:p>
                  </a:txBody>
                  <a:tcPr marT="18288" marB="18288" anchor="ctr"/>
                </a:tc>
                <a:extLst>
                  <a:ext uri="{0D108BD9-81ED-4DB2-BD59-A6C34878D82A}">
                    <a16:rowId xmlns:a16="http://schemas.microsoft.com/office/drawing/2014/main" val="1503248176"/>
                  </a:ext>
                </a:extLst>
              </a:tr>
              <a:tr h="122856">
                <a:tc>
                  <a:txBody>
                    <a:bodyPr/>
                    <a:lstStyle/>
                    <a:p>
                      <a:r>
                        <a:rPr lang="en-US" sz="850" i="0" dirty="0">
                          <a:solidFill>
                            <a:schemeClr val="tx1"/>
                          </a:solidFill>
                        </a:rPr>
                        <a:t>Abdominal pain</a:t>
                      </a:r>
                    </a:p>
                  </a:txBody>
                  <a:tcPr marT="18288" marB="18288" anchor="ctr"/>
                </a:tc>
                <a:tc>
                  <a:txBody>
                    <a:bodyPr/>
                    <a:lstStyle/>
                    <a:p>
                      <a:pPr algn="ctr"/>
                      <a:r>
                        <a:rPr lang="en-US" sz="850" i="0" dirty="0">
                          <a:solidFill>
                            <a:schemeClr val="tx1"/>
                          </a:solidFill>
                        </a:rPr>
                        <a:t>10.0</a:t>
                      </a:r>
                    </a:p>
                  </a:txBody>
                  <a:tcPr marT="18288" marB="18288" anchor="ctr"/>
                </a:tc>
                <a:tc>
                  <a:txBody>
                    <a:bodyPr/>
                    <a:lstStyle/>
                    <a:p>
                      <a:pPr algn="ctr"/>
                      <a:r>
                        <a:rPr lang="en-US" sz="850" i="0" dirty="0">
                          <a:solidFill>
                            <a:schemeClr val="tx1"/>
                          </a:solidFill>
                        </a:rPr>
                        <a:t>10.0</a:t>
                      </a:r>
                    </a:p>
                  </a:txBody>
                  <a:tcPr marT="18288" marB="18288" anchor="ctr"/>
                </a:tc>
                <a:tc>
                  <a:txBody>
                    <a:bodyPr/>
                    <a:lstStyle/>
                    <a:p>
                      <a:pPr algn="ctr"/>
                      <a:r>
                        <a:rPr lang="en-US" sz="850" i="0" dirty="0">
                          <a:solidFill>
                            <a:schemeClr val="tx1"/>
                          </a:solidFill>
                        </a:rPr>
                        <a:t>45.5</a:t>
                      </a:r>
                    </a:p>
                  </a:txBody>
                  <a:tcPr marT="18288" marB="18288" anchor="ctr"/>
                </a:tc>
                <a:tc>
                  <a:txBody>
                    <a:bodyPr/>
                    <a:lstStyle/>
                    <a:p>
                      <a:pPr algn="ctr"/>
                      <a:r>
                        <a:rPr lang="en-US" sz="850" i="0" dirty="0">
                          <a:solidFill>
                            <a:schemeClr val="tx1"/>
                          </a:solidFill>
                        </a:rPr>
                        <a:t>54.5</a:t>
                      </a:r>
                    </a:p>
                  </a:txBody>
                  <a:tcPr marT="18288" marB="18288" anchor="ctr"/>
                </a:tc>
                <a:tc>
                  <a:txBody>
                    <a:bodyPr/>
                    <a:lstStyle/>
                    <a:p>
                      <a:pPr algn="ctr"/>
                      <a:r>
                        <a:rPr lang="en-US" sz="850" i="0" dirty="0">
                          <a:solidFill>
                            <a:schemeClr val="tx1"/>
                          </a:solidFill>
                        </a:rPr>
                        <a:t>25.0</a:t>
                      </a:r>
                    </a:p>
                  </a:txBody>
                  <a:tcPr marT="18288" marB="18288" anchor="ctr"/>
                </a:tc>
                <a:tc>
                  <a:txBody>
                    <a:bodyPr/>
                    <a:lstStyle/>
                    <a:p>
                      <a:pPr algn="ctr"/>
                      <a:r>
                        <a:rPr lang="en-US" sz="850" i="0" dirty="0">
                          <a:solidFill>
                            <a:schemeClr val="tx1"/>
                          </a:solidFill>
                        </a:rPr>
                        <a:t>12.5</a:t>
                      </a:r>
                    </a:p>
                  </a:txBody>
                  <a:tcPr marT="18288" marB="18288" anchor="ctr"/>
                </a:tc>
                <a:extLst>
                  <a:ext uri="{0D108BD9-81ED-4DB2-BD59-A6C34878D82A}">
                    <a16:rowId xmlns:a16="http://schemas.microsoft.com/office/drawing/2014/main" val="396912608"/>
                  </a:ext>
                </a:extLst>
              </a:tr>
              <a:tr h="1377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50" i="0" dirty="0">
                          <a:solidFill>
                            <a:schemeClr val="tx1"/>
                          </a:solidFill>
                        </a:rPr>
                        <a:t>Diarrhea</a:t>
                      </a:r>
                    </a:p>
                  </a:txBody>
                  <a:tcPr marT="18288" marB="18288" anchor="ctr"/>
                </a:tc>
                <a:tc>
                  <a:txBody>
                    <a:bodyPr/>
                    <a:lstStyle/>
                    <a:p>
                      <a:pPr algn="ctr"/>
                      <a:r>
                        <a:rPr lang="en-US" sz="850" i="0" dirty="0">
                          <a:solidFill>
                            <a:schemeClr val="tx1"/>
                          </a:solidFill>
                        </a:rPr>
                        <a:t>20.0</a:t>
                      </a:r>
                    </a:p>
                  </a:txBody>
                  <a:tcPr marT="18288" marB="18288" anchor="ctr"/>
                </a:tc>
                <a:tc>
                  <a:txBody>
                    <a:bodyPr/>
                    <a:lstStyle/>
                    <a:p>
                      <a:pPr algn="ctr"/>
                      <a:r>
                        <a:rPr lang="en-US" sz="850" i="0" dirty="0">
                          <a:solidFill>
                            <a:schemeClr val="tx1"/>
                          </a:solidFill>
                        </a:rPr>
                        <a:t>10.0</a:t>
                      </a:r>
                    </a:p>
                  </a:txBody>
                  <a:tcPr marT="18288" marB="18288" anchor="ctr"/>
                </a:tc>
                <a:tc>
                  <a:txBody>
                    <a:bodyPr/>
                    <a:lstStyle/>
                    <a:p>
                      <a:pPr algn="ctr"/>
                      <a:r>
                        <a:rPr lang="en-US" sz="850" i="0" dirty="0">
                          <a:solidFill>
                            <a:schemeClr val="tx1"/>
                          </a:solidFill>
                        </a:rPr>
                        <a:t>45.5</a:t>
                      </a:r>
                    </a:p>
                  </a:txBody>
                  <a:tcPr marT="18288" marB="18288" anchor="ctr"/>
                </a:tc>
                <a:tc>
                  <a:txBody>
                    <a:bodyPr/>
                    <a:lstStyle/>
                    <a:p>
                      <a:pPr algn="ctr"/>
                      <a:r>
                        <a:rPr lang="en-US" sz="850" i="0" dirty="0">
                          <a:solidFill>
                            <a:schemeClr val="tx1"/>
                          </a:solidFill>
                        </a:rPr>
                        <a:t>54.5</a:t>
                      </a:r>
                    </a:p>
                  </a:txBody>
                  <a:tcPr marT="18288" marB="18288" anchor="ctr"/>
                </a:tc>
                <a:tc>
                  <a:txBody>
                    <a:bodyPr/>
                    <a:lstStyle/>
                    <a:p>
                      <a:pPr algn="ctr"/>
                      <a:r>
                        <a:rPr lang="en-US" sz="850" i="0" dirty="0">
                          <a:solidFill>
                            <a:schemeClr val="tx1"/>
                          </a:solidFill>
                        </a:rPr>
                        <a:t>0.0</a:t>
                      </a:r>
                    </a:p>
                  </a:txBody>
                  <a:tcPr marT="18288" marB="18288" anchor="ctr"/>
                </a:tc>
                <a:tc>
                  <a:txBody>
                    <a:bodyPr/>
                    <a:lstStyle/>
                    <a:p>
                      <a:pPr algn="ctr"/>
                      <a:r>
                        <a:rPr lang="en-US" sz="850" i="0" dirty="0">
                          <a:solidFill>
                            <a:schemeClr val="tx1"/>
                          </a:solidFill>
                        </a:rPr>
                        <a:t>25.0</a:t>
                      </a:r>
                    </a:p>
                  </a:txBody>
                  <a:tcPr marT="18288" marB="18288" anchor="ctr"/>
                </a:tc>
                <a:extLst>
                  <a:ext uri="{0D108BD9-81ED-4DB2-BD59-A6C34878D82A}">
                    <a16:rowId xmlns:a16="http://schemas.microsoft.com/office/drawing/2014/main" val="3209580221"/>
                  </a:ext>
                </a:extLst>
              </a:tr>
              <a:tr h="137798">
                <a:tc>
                  <a:txBody>
                    <a:bodyPr/>
                    <a:lstStyle/>
                    <a:p>
                      <a:r>
                        <a:rPr lang="en-US" sz="850" i="0" dirty="0">
                          <a:solidFill>
                            <a:schemeClr val="tx1"/>
                          </a:solidFill>
                        </a:rPr>
                        <a:t>Gastroesophageal reflux</a:t>
                      </a:r>
                    </a:p>
                  </a:txBody>
                  <a:tcPr marT="18288" marB="18288" anchor="ctr"/>
                </a:tc>
                <a:tc>
                  <a:txBody>
                    <a:bodyPr/>
                    <a:lstStyle/>
                    <a:p>
                      <a:pPr algn="ctr"/>
                      <a:r>
                        <a:rPr lang="en-US" sz="850" i="0" dirty="0">
                          <a:solidFill>
                            <a:schemeClr val="tx1"/>
                          </a:solidFill>
                        </a:rPr>
                        <a:t>30.0</a:t>
                      </a:r>
                    </a:p>
                  </a:txBody>
                  <a:tcPr marT="18288" marB="18288" anchor="ctr"/>
                </a:tc>
                <a:tc>
                  <a:txBody>
                    <a:bodyPr/>
                    <a:lstStyle/>
                    <a:p>
                      <a:pPr algn="ctr"/>
                      <a:r>
                        <a:rPr lang="en-US" sz="850" i="0" dirty="0">
                          <a:solidFill>
                            <a:schemeClr val="tx1"/>
                          </a:solidFill>
                        </a:rPr>
                        <a:t>10.0</a:t>
                      </a:r>
                    </a:p>
                  </a:txBody>
                  <a:tcPr marT="18288" marB="18288" anchor="ctr"/>
                </a:tc>
                <a:tc>
                  <a:txBody>
                    <a:bodyPr/>
                    <a:lstStyle/>
                    <a:p>
                      <a:pPr algn="ctr"/>
                      <a:r>
                        <a:rPr lang="en-US" sz="850" i="0" dirty="0">
                          <a:solidFill>
                            <a:schemeClr val="tx1"/>
                          </a:solidFill>
                        </a:rPr>
                        <a:t>27.3</a:t>
                      </a:r>
                    </a:p>
                  </a:txBody>
                  <a:tcPr marT="18288" marB="18288" anchor="ctr"/>
                </a:tc>
                <a:tc>
                  <a:txBody>
                    <a:bodyPr/>
                    <a:lstStyle/>
                    <a:p>
                      <a:pPr algn="ctr"/>
                      <a:r>
                        <a:rPr lang="en-US" sz="850" i="0" dirty="0">
                          <a:solidFill>
                            <a:schemeClr val="tx1"/>
                          </a:solidFill>
                        </a:rPr>
                        <a:t>36.4</a:t>
                      </a:r>
                    </a:p>
                  </a:txBody>
                  <a:tcPr marT="18288" marB="18288" anchor="ctr"/>
                </a:tc>
                <a:tc>
                  <a:txBody>
                    <a:bodyPr/>
                    <a:lstStyle/>
                    <a:p>
                      <a:pPr algn="ctr"/>
                      <a:r>
                        <a:rPr lang="en-US" sz="850" i="0" dirty="0">
                          <a:solidFill>
                            <a:schemeClr val="tx1"/>
                          </a:solidFill>
                        </a:rPr>
                        <a:t>25.0</a:t>
                      </a:r>
                    </a:p>
                  </a:txBody>
                  <a:tcPr marT="18288" marB="18288" anchor="ctr"/>
                </a:tc>
                <a:tc>
                  <a:txBody>
                    <a:bodyPr/>
                    <a:lstStyle/>
                    <a:p>
                      <a:pPr algn="ctr"/>
                      <a:r>
                        <a:rPr lang="en-US" sz="850" i="0" dirty="0">
                          <a:solidFill>
                            <a:schemeClr val="tx1"/>
                          </a:solidFill>
                        </a:rPr>
                        <a:t>0.0</a:t>
                      </a:r>
                    </a:p>
                  </a:txBody>
                  <a:tcPr marT="18288" marB="18288" anchor="ctr"/>
                </a:tc>
                <a:extLst>
                  <a:ext uri="{0D108BD9-81ED-4DB2-BD59-A6C34878D82A}">
                    <a16:rowId xmlns:a16="http://schemas.microsoft.com/office/drawing/2014/main" val="4025512513"/>
                  </a:ext>
                </a:extLst>
              </a:tr>
              <a:tr h="1377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50" i="0" dirty="0">
                          <a:solidFill>
                            <a:schemeClr val="tx1"/>
                          </a:solidFill>
                        </a:rPr>
                        <a:t>Abdominal distension</a:t>
                      </a:r>
                    </a:p>
                  </a:txBody>
                  <a:tcPr marT="18288" marB="18288" anchor="ctr"/>
                </a:tc>
                <a:tc>
                  <a:txBody>
                    <a:bodyPr/>
                    <a:lstStyle/>
                    <a:p>
                      <a:pPr algn="ctr"/>
                      <a:r>
                        <a:rPr lang="en-US" sz="850" i="0" dirty="0">
                          <a:solidFill>
                            <a:schemeClr val="tx1"/>
                          </a:solidFill>
                        </a:rPr>
                        <a:t>20.0</a:t>
                      </a:r>
                    </a:p>
                  </a:txBody>
                  <a:tcPr marT="18288" marB="18288" anchor="ctr"/>
                </a:tc>
                <a:tc>
                  <a:txBody>
                    <a:bodyPr/>
                    <a:lstStyle/>
                    <a:p>
                      <a:pPr algn="ctr"/>
                      <a:r>
                        <a:rPr lang="en-US" sz="850" i="0" dirty="0">
                          <a:solidFill>
                            <a:schemeClr val="tx1"/>
                          </a:solidFill>
                        </a:rPr>
                        <a:t>30.0</a:t>
                      </a:r>
                    </a:p>
                  </a:txBody>
                  <a:tcPr marT="18288" marB="18288" anchor="ctr"/>
                </a:tc>
                <a:tc>
                  <a:txBody>
                    <a:bodyPr/>
                    <a:lstStyle/>
                    <a:p>
                      <a:pPr algn="ctr"/>
                      <a:r>
                        <a:rPr lang="en-US" sz="850" i="0" dirty="0">
                          <a:solidFill>
                            <a:schemeClr val="tx1"/>
                          </a:solidFill>
                        </a:rPr>
                        <a:t>0.0</a:t>
                      </a:r>
                    </a:p>
                  </a:txBody>
                  <a:tcPr marT="18288" marB="18288" anchor="ctr"/>
                </a:tc>
                <a:tc>
                  <a:txBody>
                    <a:bodyPr/>
                    <a:lstStyle/>
                    <a:p>
                      <a:pPr algn="ctr"/>
                      <a:r>
                        <a:rPr lang="en-US" sz="850" i="0" dirty="0">
                          <a:solidFill>
                            <a:schemeClr val="tx1"/>
                          </a:solidFill>
                        </a:rPr>
                        <a:t>18.2</a:t>
                      </a:r>
                    </a:p>
                  </a:txBody>
                  <a:tcPr marT="18288" marB="18288" anchor="ctr"/>
                </a:tc>
                <a:tc>
                  <a:txBody>
                    <a:bodyPr/>
                    <a:lstStyle/>
                    <a:p>
                      <a:pPr algn="ctr"/>
                      <a:r>
                        <a:rPr lang="en-US" sz="850" i="0" dirty="0">
                          <a:solidFill>
                            <a:schemeClr val="tx1"/>
                          </a:solidFill>
                        </a:rPr>
                        <a:t>0.0</a:t>
                      </a:r>
                    </a:p>
                  </a:txBody>
                  <a:tcPr marT="18288" marB="18288" anchor="ctr"/>
                </a:tc>
                <a:tc>
                  <a:txBody>
                    <a:bodyPr/>
                    <a:lstStyle/>
                    <a:p>
                      <a:pPr algn="ctr"/>
                      <a:r>
                        <a:rPr lang="en-US" sz="850" i="0" dirty="0">
                          <a:solidFill>
                            <a:schemeClr val="tx1"/>
                          </a:solidFill>
                        </a:rPr>
                        <a:t>12.5</a:t>
                      </a:r>
                    </a:p>
                  </a:txBody>
                  <a:tcPr marT="18288" marB="18288" anchor="ctr"/>
                </a:tc>
                <a:extLst>
                  <a:ext uri="{0D108BD9-81ED-4DB2-BD59-A6C34878D82A}">
                    <a16:rowId xmlns:a16="http://schemas.microsoft.com/office/drawing/2014/main" val="1505865921"/>
                  </a:ext>
                </a:extLst>
              </a:tr>
              <a:tr h="137798">
                <a:tc>
                  <a:txBody>
                    <a:bodyPr/>
                    <a:lstStyle/>
                    <a:p>
                      <a:r>
                        <a:rPr lang="en-US" sz="850" i="0" dirty="0">
                          <a:solidFill>
                            <a:schemeClr val="tx1"/>
                          </a:solidFill>
                        </a:rPr>
                        <a:t>Eructation</a:t>
                      </a:r>
                    </a:p>
                  </a:txBody>
                  <a:tcPr marT="18288" marB="18288" anchor="ctr"/>
                </a:tc>
                <a:tc>
                  <a:txBody>
                    <a:bodyPr/>
                    <a:lstStyle/>
                    <a:p>
                      <a:pPr algn="ctr"/>
                      <a:r>
                        <a:rPr lang="en-US" sz="850" i="0" dirty="0">
                          <a:solidFill>
                            <a:schemeClr val="tx1"/>
                          </a:solidFill>
                        </a:rPr>
                        <a:t>0.0</a:t>
                      </a:r>
                    </a:p>
                  </a:txBody>
                  <a:tcPr marT="18288" marB="18288" anchor="ctr"/>
                </a:tc>
                <a:tc>
                  <a:txBody>
                    <a:bodyPr/>
                    <a:lstStyle/>
                    <a:p>
                      <a:pPr algn="ctr"/>
                      <a:r>
                        <a:rPr lang="en-US" sz="850" i="0" dirty="0">
                          <a:solidFill>
                            <a:schemeClr val="tx1"/>
                          </a:solidFill>
                        </a:rPr>
                        <a:t>0.0</a:t>
                      </a:r>
                    </a:p>
                  </a:txBody>
                  <a:tcPr marT="18288" marB="18288" anchor="ctr"/>
                </a:tc>
                <a:tc>
                  <a:txBody>
                    <a:bodyPr/>
                    <a:lstStyle/>
                    <a:p>
                      <a:pPr algn="ctr"/>
                      <a:r>
                        <a:rPr lang="en-US" sz="850" i="0" dirty="0">
                          <a:solidFill>
                            <a:schemeClr val="tx1"/>
                          </a:solidFill>
                        </a:rPr>
                        <a:t>18.2</a:t>
                      </a:r>
                    </a:p>
                  </a:txBody>
                  <a:tcPr marT="18288" marB="18288" anchor="ctr"/>
                </a:tc>
                <a:tc>
                  <a:txBody>
                    <a:bodyPr/>
                    <a:lstStyle/>
                    <a:p>
                      <a:pPr algn="ctr"/>
                      <a:r>
                        <a:rPr lang="en-US" sz="850" i="0" dirty="0">
                          <a:solidFill>
                            <a:schemeClr val="tx1"/>
                          </a:solidFill>
                        </a:rPr>
                        <a:t>27.3</a:t>
                      </a:r>
                    </a:p>
                  </a:txBody>
                  <a:tcPr marT="18288" marB="18288" anchor="ctr"/>
                </a:tc>
                <a:tc>
                  <a:txBody>
                    <a:bodyPr/>
                    <a:lstStyle/>
                    <a:p>
                      <a:pPr algn="ctr"/>
                      <a:r>
                        <a:rPr lang="en-US" sz="850" i="0" dirty="0">
                          <a:solidFill>
                            <a:schemeClr val="tx1"/>
                          </a:solidFill>
                        </a:rPr>
                        <a:t>12.5</a:t>
                      </a:r>
                    </a:p>
                  </a:txBody>
                  <a:tcPr marT="18288" marB="18288" anchor="ctr"/>
                </a:tc>
                <a:tc>
                  <a:txBody>
                    <a:bodyPr/>
                    <a:lstStyle/>
                    <a:p>
                      <a:pPr algn="ctr"/>
                      <a:r>
                        <a:rPr lang="en-US" sz="850" i="0" dirty="0">
                          <a:solidFill>
                            <a:schemeClr val="tx1"/>
                          </a:solidFill>
                        </a:rPr>
                        <a:t>0.0</a:t>
                      </a:r>
                    </a:p>
                  </a:txBody>
                  <a:tcPr marT="18288" marB="18288" anchor="ctr"/>
                </a:tc>
                <a:extLst>
                  <a:ext uri="{0D108BD9-81ED-4DB2-BD59-A6C34878D82A}">
                    <a16:rowId xmlns:a16="http://schemas.microsoft.com/office/drawing/2014/main" val="1107435251"/>
                  </a:ext>
                </a:extLst>
              </a:tr>
              <a:tr h="137798">
                <a:tc>
                  <a:txBody>
                    <a:bodyPr/>
                    <a:lstStyle/>
                    <a:p>
                      <a:r>
                        <a:rPr lang="en-US" sz="850" i="0" dirty="0">
                          <a:solidFill>
                            <a:schemeClr val="tx1"/>
                          </a:solidFill>
                        </a:rPr>
                        <a:t>Decreased appetite</a:t>
                      </a:r>
                    </a:p>
                  </a:txBody>
                  <a:tcPr marT="18288" marB="18288" anchor="ctr"/>
                </a:tc>
                <a:tc>
                  <a:txBody>
                    <a:bodyPr/>
                    <a:lstStyle/>
                    <a:p>
                      <a:pPr algn="ctr"/>
                      <a:r>
                        <a:rPr lang="en-US" sz="850" i="0" dirty="0">
                          <a:solidFill>
                            <a:schemeClr val="tx1"/>
                          </a:solidFill>
                        </a:rPr>
                        <a:t>70.0</a:t>
                      </a:r>
                    </a:p>
                  </a:txBody>
                  <a:tcPr marT="18288" marB="18288" anchor="ctr"/>
                </a:tc>
                <a:tc>
                  <a:txBody>
                    <a:bodyPr/>
                    <a:lstStyle/>
                    <a:p>
                      <a:pPr algn="ctr"/>
                      <a:r>
                        <a:rPr lang="en-US" sz="850" i="0" dirty="0">
                          <a:solidFill>
                            <a:schemeClr val="tx1"/>
                          </a:solidFill>
                        </a:rPr>
                        <a:t>90.0</a:t>
                      </a:r>
                    </a:p>
                  </a:txBody>
                  <a:tcPr marT="18288" marB="18288" anchor="ctr"/>
                </a:tc>
                <a:tc>
                  <a:txBody>
                    <a:bodyPr/>
                    <a:lstStyle/>
                    <a:p>
                      <a:pPr algn="ctr"/>
                      <a:r>
                        <a:rPr lang="en-US" sz="850" i="0" dirty="0">
                          <a:solidFill>
                            <a:schemeClr val="tx1"/>
                          </a:solidFill>
                        </a:rPr>
                        <a:t>90.9</a:t>
                      </a:r>
                    </a:p>
                  </a:txBody>
                  <a:tcPr marT="18288" marB="18288" anchor="ctr"/>
                </a:tc>
                <a:tc>
                  <a:txBody>
                    <a:bodyPr/>
                    <a:lstStyle/>
                    <a:p>
                      <a:pPr algn="ctr"/>
                      <a:r>
                        <a:rPr lang="en-US" sz="850" i="0" dirty="0">
                          <a:solidFill>
                            <a:schemeClr val="tx1"/>
                          </a:solidFill>
                        </a:rPr>
                        <a:t>81.8</a:t>
                      </a:r>
                    </a:p>
                  </a:txBody>
                  <a:tcPr marT="18288" marB="18288" anchor="ctr"/>
                </a:tc>
                <a:tc>
                  <a:txBody>
                    <a:bodyPr/>
                    <a:lstStyle/>
                    <a:p>
                      <a:pPr algn="ctr"/>
                      <a:r>
                        <a:rPr lang="en-US" sz="850" i="0" dirty="0">
                          <a:solidFill>
                            <a:schemeClr val="tx1"/>
                          </a:solidFill>
                        </a:rPr>
                        <a:t>12.5</a:t>
                      </a:r>
                    </a:p>
                  </a:txBody>
                  <a:tcPr marT="18288" marB="18288" anchor="ctr"/>
                </a:tc>
                <a:tc>
                  <a:txBody>
                    <a:bodyPr/>
                    <a:lstStyle/>
                    <a:p>
                      <a:pPr algn="ctr"/>
                      <a:r>
                        <a:rPr lang="en-US" sz="850" i="0" dirty="0">
                          <a:solidFill>
                            <a:schemeClr val="tx1"/>
                          </a:solidFill>
                        </a:rPr>
                        <a:t>25.0</a:t>
                      </a:r>
                    </a:p>
                  </a:txBody>
                  <a:tcPr marT="18288" marB="18288" anchor="ctr"/>
                </a:tc>
                <a:extLst>
                  <a:ext uri="{0D108BD9-81ED-4DB2-BD59-A6C34878D82A}">
                    <a16:rowId xmlns:a16="http://schemas.microsoft.com/office/drawing/2014/main" val="2676943100"/>
                  </a:ext>
                </a:extLst>
              </a:tr>
              <a:tr h="137798">
                <a:tc>
                  <a:txBody>
                    <a:bodyPr/>
                    <a:lstStyle/>
                    <a:p>
                      <a:r>
                        <a:rPr lang="en-US" sz="850" i="0" dirty="0">
                          <a:solidFill>
                            <a:schemeClr val="tx1"/>
                          </a:solidFill>
                        </a:rPr>
                        <a:t>Headache</a:t>
                      </a:r>
                    </a:p>
                  </a:txBody>
                  <a:tcPr marT="18288" marB="18288" anchor="ctr"/>
                </a:tc>
                <a:tc>
                  <a:txBody>
                    <a:bodyPr/>
                    <a:lstStyle/>
                    <a:p>
                      <a:pPr algn="ctr"/>
                      <a:r>
                        <a:rPr lang="en-US" sz="850" i="0" dirty="0">
                          <a:solidFill>
                            <a:schemeClr val="tx1"/>
                          </a:solidFill>
                        </a:rPr>
                        <a:t>40.0</a:t>
                      </a:r>
                    </a:p>
                  </a:txBody>
                  <a:tcPr marT="18288" marB="18288" anchor="ctr"/>
                </a:tc>
                <a:tc>
                  <a:txBody>
                    <a:bodyPr/>
                    <a:lstStyle/>
                    <a:p>
                      <a:pPr algn="ctr"/>
                      <a:r>
                        <a:rPr lang="en-US" sz="850" i="0" dirty="0">
                          <a:solidFill>
                            <a:schemeClr val="tx1"/>
                          </a:solidFill>
                        </a:rPr>
                        <a:t>30.0</a:t>
                      </a:r>
                    </a:p>
                  </a:txBody>
                  <a:tcPr marT="18288" marB="18288" anchor="ctr"/>
                </a:tc>
                <a:tc>
                  <a:txBody>
                    <a:bodyPr/>
                    <a:lstStyle/>
                    <a:p>
                      <a:pPr algn="ctr"/>
                      <a:r>
                        <a:rPr lang="en-US" sz="850" i="0" dirty="0">
                          <a:solidFill>
                            <a:schemeClr val="tx1"/>
                          </a:solidFill>
                        </a:rPr>
                        <a:t>54.5</a:t>
                      </a:r>
                    </a:p>
                  </a:txBody>
                  <a:tcPr marT="18288" marB="18288" anchor="ctr"/>
                </a:tc>
                <a:tc>
                  <a:txBody>
                    <a:bodyPr/>
                    <a:lstStyle/>
                    <a:p>
                      <a:pPr algn="ctr"/>
                      <a:r>
                        <a:rPr lang="en-US" sz="850" i="0" dirty="0">
                          <a:solidFill>
                            <a:schemeClr val="tx1"/>
                          </a:solidFill>
                        </a:rPr>
                        <a:t>36.4</a:t>
                      </a:r>
                    </a:p>
                  </a:txBody>
                  <a:tcPr marT="18288" marB="18288" anchor="ctr"/>
                </a:tc>
                <a:tc>
                  <a:txBody>
                    <a:bodyPr/>
                    <a:lstStyle/>
                    <a:p>
                      <a:pPr algn="ctr"/>
                      <a:r>
                        <a:rPr lang="en-US" sz="850" i="0" dirty="0">
                          <a:solidFill>
                            <a:schemeClr val="tx1"/>
                          </a:solidFill>
                        </a:rPr>
                        <a:t>0.0</a:t>
                      </a:r>
                    </a:p>
                  </a:txBody>
                  <a:tcPr marT="18288" marB="18288" anchor="ctr"/>
                </a:tc>
                <a:tc>
                  <a:txBody>
                    <a:bodyPr/>
                    <a:lstStyle/>
                    <a:p>
                      <a:pPr algn="ctr"/>
                      <a:r>
                        <a:rPr lang="en-US" sz="850" i="0" dirty="0">
                          <a:solidFill>
                            <a:schemeClr val="tx1"/>
                          </a:solidFill>
                        </a:rPr>
                        <a:t>37.5</a:t>
                      </a:r>
                    </a:p>
                  </a:txBody>
                  <a:tcPr marT="18288" marB="18288" anchor="ctr"/>
                </a:tc>
                <a:extLst>
                  <a:ext uri="{0D108BD9-81ED-4DB2-BD59-A6C34878D82A}">
                    <a16:rowId xmlns:a16="http://schemas.microsoft.com/office/drawing/2014/main" val="388381462"/>
                  </a:ext>
                </a:extLst>
              </a:tr>
              <a:tr h="137798">
                <a:tc>
                  <a:txBody>
                    <a:bodyPr/>
                    <a:lstStyle/>
                    <a:p>
                      <a:r>
                        <a:rPr lang="en-US" sz="850" i="0" dirty="0">
                          <a:solidFill>
                            <a:schemeClr val="tx1"/>
                          </a:solidFill>
                        </a:rPr>
                        <a:t>Dizziness</a:t>
                      </a:r>
                    </a:p>
                  </a:txBody>
                  <a:tcPr marT="18288" marB="18288" anchor="ctr"/>
                </a:tc>
                <a:tc>
                  <a:txBody>
                    <a:bodyPr/>
                    <a:lstStyle/>
                    <a:p>
                      <a:pPr algn="ctr"/>
                      <a:r>
                        <a:rPr lang="en-US" sz="850" i="0" dirty="0">
                          <a:solidFill>
                            <a:schemeClr val="tx1"/>
                          </a:solidFill>
                        </a:rPr>
                        <a:t>10.0</a:t>
                      </a:r>
                    </a:p>
                  </a:txBody>
                  <a:tcPr marT="18288" marB="18288" anchor="ctr"/>
                </a:tc>
                <a:tc>
                  <a:txBody>
                    <a:bodyPr/>
                    <a:lstStyle/>
                    <a:p>
                      <a:pPr algn="ctr"/>
                      <a:r>
                        <a:rPr lang="en-US" sz="850" i="0" dirty="0">
                          <a:solidFill>
                            <a:schemeClr val="tx1"/>
                          </a:solidFill>
                        </a:rPr>
                        <a:t>20.0</a:t>
                      </a:r>
                    </a:p>
                  </a:txBody>
                  <a:tcPr marT="18288" marB="18288" anchor="ctr"/>
                </a:tc>
                <a:tc>
                  <a:txBody>
                    <a:bodyPr/>
                    <a:lstStyle/>
                    <a:p>
                      <a:pPr algn="ctr"/>
                      <a:r>
                        <a:rPr lang="en-US" sz="850" i="0" dirty="0">
                          <a:solidFill>
                            <a:schemeClr val="tx1"/>
                          </a:solidFill>
                        </a:rPr>
                        <a:t>45.5</a:t>
                      </a:r>
                    </a:p>
                  </a:txBody>
                  <a:tcPr marT="18288" marB="18288" anchor="ctr"/>
                </a:tc>
                <a:tc>
                  <a:txBody>
                    <a:bodyPr/>
                    <a:lstStyle/>
                    <a:p>
                      <a:pPr algn="ctr"/>
                      <a:r>
                        <a:rPr lang="en-US" sz="850" i="0" dirty="0">
                          <a:solidFill>
                            <a:schemeClr val="tx1"/>
                          </a:solidFill>
                        </a:rPr>
                        <a:t>0.0</a:t>
                      </a:r>
                    </a:p>
                  </a:txBody>
                  <a:tcPr marT="18288" marB="18288" anchor="ctr"/>
                </a:tc>
                <a:tc>
                  <a:txBody>
                    <a:bodyPr/>
                    <a:lstStyle/>
                    <a:p>
                      <a:pPr algn="ctr"/>
                      <a:r>
                        <a:rPr lang="en-US" sz="850" i="0" dirty="0">
                          <a:solidFill>
                            <a:schemeClr val="tx1"/>
                          </a:solidFill>
                        </a:rPr>
                        <a:t>25.0</a:t>
                      </a:r>
                    </a:p>
                  </a:txBody>
                  <a:tcPr marT="18288" marB="18288" anchor="ctr"/>
                </a:tc>
                <a:tc>
                  <a:txBody>
                    <a:bodyPr/>
                    <a:lstStyle/>
                    <a:p>
                      <a:pPr algn="ctr"/>
                      <a:r>
                        <a:rPr lang="en-US" sz="850" i="0" dirty="0">
                          <a:solidFill>
                            <a:schemeClr val="tx1"/>
                          </a:solidFill>
                        </a:rPr>
                        <a:t>0.0</a:t>
                      </a:r>
                    </a:p>
                  </a:txBody>
                  <a:tcPr marT="18288" marB="18288" anchor="ctr"/>
                </a:tc>
                <a:extLst>
                  <a:ext uri="{0D108BD9-81ED-4DB2-BD59-A6C34878D82A}">
                    <a16:rowId xmlns:a16="http://schemas.microsoft.com/office/drawing/2014/main" val="2549605685"/>
                  </a:ext>
                </a:extLst>
              </a:tr>
              <a:tr h="137798">
                <a:tc>
                  <a:txBody>
                    <a:bodyPr/>
                    <a:lstStyle/>
                    <a:p>
                      <a:r>
                        <a:rPr lang="en-US" sz="850" i="0" dirty="0">
                          <a:solidFill>
                            <a:schemeClr val="tx1"/>
                          </a:solidFill>
                        </a:rPr>
                        <a:t>Hyperesthesia</a:t>
                      </a:r>
                    </a:p>
                  </a:txBody>
                  <a:tcPr marT="18288" marB="18288" anchor="ctr"/>
                </a:tc>
                <a:tc>
                  <a:txBody>
                    <a:bodyPr/>
                    <a:lstStyle/>
                    <a:p>
                      <a:pPr algn="ctr"/>
                      <a:r>
                        <a:rPr lang="en-US" sz="850" i="0" dirty="0">
                          <a:solidFill>
                            <a:schemeClr val="tx1"/>
                          </a:solidFill>
                        </a:rPr>
                        <a:t>0.0</a:t>
                      </a:r>
                    </a:p>
                  </a:txBody>
                  <a:tcPr marT="18288" marB="18288" anchor="ctr"/>
                </a:tc>
                <a:tc>
                  <a:txBody>
                    <a:bodyPr/>
                    <a:lstStyle/>
                    <a:p>
                      <a:pPr algn="ctr"/>
                      <a:r>
                        <a:rPr lang="en-US" sz="850" i="0" dirty="0">
                          <a:solidFill>
                            <a:schemeClr val="tx1"/>
                          </a:solidFill>
                        </a:rPr>
                        <a:t>0.0</a:t>
                      </a:r>
                    </a:p>
                  </a:txBody>
                  <a:tcPr marT="18288" marB="18288" anchor="ctr"/>
                </a:tc>
                <a:tc>
                  <a:txBody>
                    <a:bodyPr/>
                    <a:lstStyle/>
                    <a:p>
                      <a:pPr algn="ctr"/>
                      <a:r>
                        <a:rPr lang="en-US" sz="850" i="0" dirty="0">
                          <a:solidFill>
                            <a:schemeClr val="tx1"/>
                          </a:solidFill>
                        </a:rPr>
                        <a:t>72.7</a:t>
                      </a:r>
                    </a:p>
                  </a:txBody>
                  <a:tcPr marT="18288" marB="18288" anchor="ctr"/>
                </a:tc>
                <a:tc>
                  <a:txBody>
                    <a:bodyPr/>
                    <a:lstStyle/>
                    <a:p>
                      <a:pPr algn="ctr"/>
                      <a:r>
                        <a:rPr lang="en-US" sz="850" i="0" dirty="0">
                          <a:solidFill>
                            <a:schemeClr val="tx1"/>
                          </a:solidFill>
                        </a:rPr>
                        <a:t>9.1</a:t>
                      </a:r>
                    </a:p>
                  </a:txBody>
                  <a:tcPr marT="18288" marB="18288" anchor="ctr"/>
                </a:tc>
                <a:tc>
                  <a:txBody>
                    <a:bodyPr/>
                    <a:lstStyle/>
                    <a:p>
                      <a:pPr algn="ctr"/>
                      <a:r>
                        <a:rPr lang="en-US" sz="850" i="0" dirty="0">
                          <a:solidFill>
                            <a:schemeClr val="tx1"/>
                          </a:solidFill>
                        </a:rPr>
                        <a:t>0.0</a:t>
                      </a:r>
                    </a:p>
                  </a:txBody>
                  <a:tcPr marT="18288" marB="18288" anchor="ctr"/>
                </a:tc>
                <a:tc>
                  <a:txBody>
                    <a:bodyPr/>
                    <a:lstStyle/>
                    <a:p>
                      <a:pPr algn="ctr"/>
                      <a:r>
                        <a:rPr lang="en-US" sz="850" i="0" dirty="0">
                          <a:solidFill>
                            <a:schemeClr val="tx1"/>
                          </a:solidFill>
                        </a:rPr>
                        <a:t>0.0</a:t>
                      </a:r>
                    </a:p>
                  </a:txBody>
                  <a:tcPr marT="18288" marB="18288" anchor="ctr"/>
                </a:tc>
                <a:extLst>
                  <a:ext uri="{0D108BD9-81ED-4DB2-BD59-A6C34878D82A}">
                    <a16:rowId xmlns:a16="http://schemas.microsoft.com/office/drawing/2014/main" val="2783823728"/>
                  </a:ext>
                </a:extLst>
              </a:tr>
              <a:tr h="137798">
                <a:tc>
                  <a:txBody>
                    <a:bodyPr/>
                    <a:lstStyle/>
                    <a:p>
                      <a:r>
                        <a:rPr lang="en-US" sz="850" i="0" dirty="0">
                          <a:solidFill>
                            <a:schemeClr val="tx1"/>
                          </a:solidFill>
                        </a:rPr>
                        <a:t>Fatigue</a:t>
                      </a:r>
                    </a:p>
                  </a:txBody>
                  <a:tcPr marT="18288" marB="18288" anchor="ctr"/>
                </a:tc>
                <a:tc>
                  <a:txBody>
                    <a:bodyPr/>
                    <a:lstStyle/>
                    <a:p>
                      <a:pPr algn="ctr"/>
                      <a:r>
                        <a:rPr lang="en-US" sz="850" i="0" dirty="0">
                          <a:solidFill>
                            <a:schemeClr val="tx1"/>
                          </a:solidFill>
                        </a:rPr>
                        <a:t>10.0</a:t>
                      </a:r>
                    </a:p>
                  </a:txBody>
                  <a:tcPr marT="18288" marB="18288" anchor="ctr"/>
                </a:tc>
                <a:tc>
                  <a:txBody>
                    <a:bodyPr/>
                    <a:lstStyle/>
                    <a:p>
                      <a:pPr algn="ctr"/>
                      <a:r>
                        <a:rPr lang="en-US" sz="850" i="0" dirty="0">
                          <a:solidFill>
                            <a:schemeClr val="tx1"/>
                          </a:solidFill>
                        </a:rPr>
                        <a:t>0.0</a:t>
                      </a:r>
                    </a:p>
                  </a:txBody>
                  <a:tcPr marT="18288" marB="18288" anchor="ctr"/>
                </a:tc>
                <a:tc>
                  <a:txBody>
                    <a:bodyPr/>
                    <a:lstStyle/>
                    <a:p>
                      <a:pPr algn="ctr"/>
                      <a:r>
                        <a:rPr lang="en-US" sz="850" i="0" dirty="0">
                          <a:solidFill>
                            <a:schemeClr val="tx1"/>
                          </a:solidFill>
                        </a:rPr>
                        <a:t>54.5</a:t>
                      </a:r>
                    </a:p>
                  </a:txBody>
                  <a:tcPr marT="18288" marB="18288" anchor="ctr"/>
                </a:tc>
                <a:tc>
                  <a:txBody>
                    <a:bodyPr/>
                    <a:lstStyle/>
                    <a:p>
                      <a:pPr algn="ctr"/>
                      <a:r>
                        <a:rPr lang="en-US" sz="850" i="0" dirty="0">
                          <a:solidFill>
                            <a:schemeClr val="tx1"/>
                          </a:solidFill>
                        </a:rPr>
                        <a:t>27.3</a:t>
                      </a:r>
                    </a:p>
                  </a:txBody>
                  <a:tcPr marT="18288" marB="18288" anchor="ctr"/>
                </a:tc>
                <a:tc>
                  <a:txBody>
                    <a:bodyPr/>
                    <a:lstStyle/>
                    <a:p>
                      <a:pPr algn="ctr"/>
                      <a:r>
                        <a:rPr lang="en-US" sz="850" i="0" dirty="0">
                          <a:solidFill>
                            <a:schemeClr val="tx1"/>
                          </a:solidFill>
                        </a:rPr>
                        <a:t>12.5</a:t>
                      </a:r>
                    </a:p>
                  </a:txBody>
                  <a:tcPr marT="18288" marB="18288" anchor="ctr"/>
                </a:tc>
                <a:tc>
                  <a:txBody>
                    <a:bodyPr/>
                    <a:lstStyle/>
                    <a:p>
                      <a:pPr algn="ctr"/>
                      <a:r>
                        <a:rPr lang="en-US" sz="850" i="0" dirty="0">
                          <a:solidFill>
                            <a:schemeClr val="tx1"/>
                          </a:solidFill>
                        </a:rPr>
                        <a:t>0.0</a:t>
                      </a:r>
                    </a:p>
                  </a:txBody>
                  <a:tcPr marT="18288" marB="18288" anchor="ctr"/>
                </a:tc>
                <a:extLst>
                  <a:ext uri="{0D108BD9-81ED-4DB2-BD59-A6C34878D82A}">
                    <a16:rowId xmlns:a16="http://schemas.microsoft.com/office/drawing/2014/main" val="1457376249"/>
                  </a:ext>
                </a:extLst>
              </a:tr>
              <a:tr h="137798">
                <a:tc>
                  <a:txBody>
                    <a:bodyPr/>
                    <a:lstStyle/>
                    <a:p>
                      <a:r>
                        <a:rPr lang="en-US" sz="850" i="0" dirty="0">
                          <a:solidFill>
                            <a:schemeClr val="tx1"/>
                          </a:solidFill>
                        </a:rPr>
                        <a:t>Catheter site pain</a:t>
                      </a:r>
                    </a:p>
                  </a:txBody>
                  <a:tcPr marT="18288" marB="18288" anchor="ctr"/>
                </a:tc>
                <a:tc>
                  <a:txBody>
                    <a:bodyPr/>
                    <a:lstStyle/>
                    <a:p>
                      <a:pPr algn="ctr"/>
                      <a:r>
                        <a:rPr lang="en-US" sz="850" i="0" dirty="0">
                          <a:solidFill>
                            <a:schemeClr val="tx1"/>
                          </a:solidFill>
                        </a:rPr>
                        <a:t>20.0</a:t>
                      </a:r>
                    </a:p>
                  </a:txBody>
                  <a:tcPr marT="18288" marB="18288" anchor="ctr"/>
                </a:tc>
                <a:tc>
                  <a:txBody>
                    <a:bodyPr/>
                    <a:lstStyle/>
                    <a:p>
                      <a:pPr algn="ctr"/>
                      <a:r>
                        <a:rPr lang="en-US" sz="850" i="0" dirty="0">
                          <a:solidFill>
                            <a:schemeClr val="tx1"/>
                          </a:solidFill>
                        </a:rPr>
                        <a:t>0.0</a:t>
                      </a:r>
                    </a:p>
                  </a:txBody>
                  <a:tcPr marT="18288" marB="18288" anchor="ctr"/>
                </a:tc>
                <a:tc>
                  <a:txBody>
                    <a:bodyPr/>
                    <a:lstStyle/>
                    <a:p>
                      <a:pPr algn="ctr"/>
                      <a:r>
                        <a:rPr lang="en-US" sz="850" i="0" dirty="0">
                          <a:solidFill>
                            <a:schemeClr val="tx1"/>
                          </a:solidFill>
                        </a:rPr>
                        <a:t>0.0</a:t>
                      </a:r>
                    </a:p>
                  </a:txBody>
                  <a:tcPr marT="18288" marB="18288" anchor="ctr"/>
                </a:tc>
                <a:tc>
                  <a:txBody>
                    <a:bodyPr/>
                    <a:lstStyle/>
                    <a:p>
                      <a:pPr algn="ctr"/>
                      <a:r>
                        <a:rPr lang="en-US" sz="850" i="0" dirty="0">
                          <a:solidFill>
                            <a:schemeClr val="tx1"/>
                          </a:solidFill>
                        </a:rPr>
                        <a:t>9.1</a:t>
                      </a:r>
                    </a:p>
                  </a:txBody>
                  <a:tcPr marT="18288" marB="18288" anchor="ctr"/>
                </a:tc>
                <a:tc>
                  <a:txBody>
                    <a:bodyPr/>
                    <a:lstStyle/>
                    <a:p>
                      <a:pPr algn="ctr"/>
                      <a:r>
                        <a:rPr lang="en-US" sz="850" i="0" dirty="0">
                          <a:solidFill>
                            <a:schemeClr val="tx1"/>
                          </a:solidFill>
                        </a:rPr>
                        <a:t>0.0</a:t>
                      </a:r>
                    </a:p>
                  </a:txBody>
                  <a:tcPr marT="18288" marB="18288" anchor="ctr"/>
                </a:tc>
                <a:tc>
                  <a:txBody>
                    <a:bodyPr/>
                    <a:lstStyle/>
                    <a:p>
                      <a:pPr algn="ctr"/>
                      <a:r>
                        <a:rPr lang="en-US" sz="850" i="0" dirty="0">
                          <a:solidFill>
                            <a:schemeClr val="tx1"/>
                          </a:solidFill>
                        </a:rPr>
                        <a:t>12.5</a:t>
                      </a:r>
                    </a:p>
                  </a:txBody>
                  <a:tcPr marT="18288" marB="18288" anchor="ctr"/>
                </a:tc>
                <a:extLst>
                  <a:ext uri="{0D108BD9-81ED-4DB2-BD59-A6C34878D82A}">
                    <a16:rowId xmlns:a16="http://schemas.microsoft.com/office/drawing/2014/main" val="2896943637"/>
                  </a:ext>
                </a:extLst>
              </a:tr>
              <a:tr h="137798">
                <a:tc>
                  <a:txBody>
                    <a:bodyPr/>
                    <a:lstStyle/>
                    <a:p>
                      <a:r>
                        <a:rPr lang="en-US" sz="850" i="0" dirty="0">
                          <a:solidFill>
                            <a:schemeClr val="tx1"/>
                          </a:solidFill>
                        </a:rPr>
                        <a:t>Dyspnea</a:t>
                      </a:r>
                    </a:p>
                  </a:txBody>
                  <a:tcPr marT="18288" marB="18288" anchor="ctr"/>
                </a:tc>
                <a:tc>
                  <a:txBody>
                    <a:bodyPr/>
                    <a:lstStyle/>
                    <a:p>
                      <a:pPr algn="ctr"/>
                      <a:r>
                        <a:rPr lang="en-US" sz="850" i="0" dirty="0">
                          <a:solidFill>
                            <a:schemeClr val="tx1"/>
                          </a:solidFill>
                        </a:rPr>
                        <a:t>0.0</a:t>
                      </a:r>
                    </a:p>
                  </a:txBody>
                  <a:tcPr marT="18288" marB="18288" anchor="ctr"/>
                </a:tc>
                <a:tc>
                  <a:txBody>
                    <a:bodyPr/>
                    <a:lstStyle/>
                    <a:p>
                      <a:pPr algn="ctr"/>
                      <a:r>
                        <a:rPr lang="en-US" sz="850" i="0" dirty="0">
                          <a:solidFill>
                            <a:schemeClr val="tx1"/>
                          </a:solidFill>
                        </a:rPr>
                        <a:t>0.0</a:t>
                      </a:r>
                    </a:p>
                  </a:txBody>
                  <a:tcPr marT="18288" marB="18288" anchor="ctr"/>
                </a:tc>
                <a:tc>
                  <a:txBody>
                    <a:bodyPr/>
                    <a:lstStyle/>
                    <a:p>
                      <a:pPr algn="ctr"/>
                      <a:r>
                        <a:rPr lang="en-US" sz="850" i="0" dirty="0">
                          <a:solidFill>
                            <a:schemeClr val="tx1"/>
                          </a:solidFill>
                        </a:rPr>
                        <a:t>27.3</a:t>
                      </a:r>
                    </a:p>
                  </a:txBody>
                  <a:tcPr marT="18288" marB="18288" anchor="ctr"/>
                </a:tc>
                <a:tc>
                  <a:txBody>
                    <a:bodyPr/>
                    <a:lstStyle/>
                    <a:p>
                      <a:pPr algn="ctr"/>
                      <a:r>
                        <a:rPr lang="en-US" sz="850" i="0" dirty="0">
                          <a:solidFill>
                            <a:schemeClr val="tx1"/>
                          </a:solidFill>
                        </a:rPr>
                        <a:t>0.0</a:t>
                      </a:r>
                    </a:p>
                  </a:txBody>
                  <a:tcPr marT="18288" marB="18288" anchor="ctr"/>
                </a:tc>
                <a:tc>
                  <a:txBody>
                    <a:bodyPr/>
                    <a:lstStyle/>
                    <a:p>
                      <a:pPr algn="ctr"/>
                      <a:r>
                        <a:rPr lang="en-US" sz="850" i="0" dirty="0">
                          <a:solidFill>
                            <a:schemeClr val="tx1"/>
                          </a:solidFill>
                        </a:rPr>
                        <a:t>0.0</a:t>
                      </a:r>
                    </a:p>
                  </a:txBody>
                  <a:tcPr marT="18288" marB="18288" anchor="ctr"/>
                </a:tc>
                <a:tc>
                  <a:txBody>
                    <a:bodyPr/>
                    <a:lstStyle/>
                    <a:p>
                      <a:pPr algn="ctr"/>
                      <a:r>
                        <a:rPr lang="en-US" sz="850" i="0" dirty="0">
                          <a:solidFill>
                            <a:schemeClr val="tx1"/>
                          </a:solidFill>
                        </a:rPr>
                        <a:t>0.0</a:t>
                      </a:r>
                    </a:p>
                  </a:txBody>
                  <a:tcPr marT="18288" marB="18288" anchor="ctr"/>
                </a:tc>
                <a:extLst>
                  <a:ext uri="{0D108BD9-81ED-4DB2-BD59-A6C34878D82A}">
                    <a16:rowId xmlns:a16="http://schemas.microsoft.com/office/drawing/2014/main" val="1974258989"/>
                  </a:ext>
                </a:extLst>
              </a:tr>
            </a:tbl>
          </a:graphicData>
        </a:graphic>
      </p:graphicFrame>
    </p:spTree>
    <p:extLst>
      <p:ext uri="{BB962C8B-B14F-4D97-AF65-F5344CB8AC3E}">
        <p14:creationId xmlns:p14="http://schemas.microsoft.com/office/powerpoint/2010/main" val="19177028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72D6AD16-175D-489F-BE05-D09863BF96F2}"/>
              </a:ext>
            </a:extLst>
          </p:cNvPr>
          <p:cNvGraphicFramePr>
            <a:graphicFrameLocks noGrp="1"/>
          </p:cNvGraphicFramePr>
          <p:nvPr>
            <p:extLst>
              <p:ext uri="{D42A27DB-BD31-4B8C-83A1-F6EECF244321}">
                <p14:modId xmlns:p14="http://schemas.microsoft.com/office/powerpoint/2010/main" val="769230406"/>
              </p:ext>
            </p:extLst>
          </p:nvPr>
        </p:nvGraphicFramePr>
        <p:xfrm>
          <a:off x="2663687" y="914400"/>
          <a:ext cx="9147314" cy="5203115"/>
        </p:xfrm>
        <a:graphic>
          <a:graphicData uri="http://schemas.openxmlformats.org/drawingml/2006/table">
            <a:tbl>
              <a:tblPr firstRow="1" bandRow="1">
                <a:tableStyleId>{5C22544A-7EE6-4342-B048-85BDC9FD1C3A}</a:tableStyleId>
              </a:tblPr>
              <a:tblGrid>
                <a:gridCol w="5180431">
                  <a:extLst>
                    <a:ext uri="{9D8B030D-6E8A-4147-A177-3AD203B41FA5}">
                      <a16:colId xmlns:a16="http://schemas.microsoft.com/office/drawing/2014/main" val="20000"/>
                    </a:ext>
                  </a:extLst>
                </a:gridCol>
                <a:gridCol w="3966883">
                  <a:extLst>
                    <a:ext uri="{9D8B030D-6E8A-4147-A177-3AD203B41FA5}">
                      <a16:colId xmlns:a16="http://schemas.microsoft.com/office/drawing/2014/main" val="1239842137"/>
                    </a:ext>
                  </a:extLst>
                </a:gridCol>
              </a:tblGrid>
              <a:tr h="0">
                <a:tc gridSpan="2">
                  <a:txBody>
                    <a:bodyPr/>
                    <a:lstStyle/>
                    <a:p>
                      <a:r>
                        <a:rPr lang="en-GB" sz="900" b="0" i="1" dirty="0">
                          <a:solidFill>
                            <a:schemeClr val="tx1"/>
                          </a:solidFill>
                        </a:rPr>
                        <a:t>A Phase Ib/IIa study of the safety and tolerability of GSBR-1290, a novel oral small molecule GLP-1, in healthy overweight/obese volunteers and participants with T2D. B.Coll.</a:t>
                      </a:r>
                    </a:p>
                    <a:p>
                      <a:endParaRPr lang="en-GB" sz="400" b="0" i="1" dirty="0">
                        <a:solidFill>
                          <a:schemeClr val="tx1"/>
                        </a:solidFill>
                      </a:endParaRPr>
                    </a:p>
                    <a:p>
                      <a:r>
                        <a:rPr lang="en-US" sz="1000" b="1" dirty="0">
                          <a:solidFill>
                            <a:schemeClr val="tx1"/>
                          </a:solidFill>
                        </a:rPr>
                        <a:t>Background</a:t>
                      </a:r>
                      <a:r>
                        <a:rPr lang="en-US" sz="1000" b="0" dirty="0">
                          <a:solidFill>
                            <a:schemeClr val="tx1"/>
                          </a:solidFill>
                        </a:rPr>
                        <a:t>: GSBR-1290 is an oral small molecule GLP-1 agonist in Phase II development at Gasherbrum Bio (an Australian entity of Structure Therapeutics, formerly known as ShouTi Inc) for the treatment of T2D and obesity. Top-line data from a US Phase Ib/IIa PoC study were released in </a:t>
                      </a:r>
                      <a:r>
                        <a:rPr lang="en-US" sz="1000" b="0" dirty="0">
                          <a:solidFill>
                            <a:srgbClr val="FF0000"/>
                          </a:solidFill>
                          <a:hlinkClick r:id="rId2"/>
                        </a:rPr>
                        <a:t>December 2023</a:t>
                      </a:r>
                      <a:r>
                        <a:rPr lang="en-US" sz="1000" b="0" dirty="0">
                          <a:solidFill>
                            <a:schemeClr val="tx1"/>
                          </a:solidFill>
                        </a:rPr>
                        <a:t>, and further data were presented at ADA 2024.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20000"/>
                        <a:lumOff val="80000"/>
                      </a:schemeClr>
                    </a:solidFill>
                  </a:tcPr>
                </a:tc>
                <a:tc hMerge="1">
                  <a:txBody>
                    <a:bodyPr/>
                    <a:lstStyle/>
                    <a:p>
                      <a:endParaRPr lang="en-US"/>
                    </a:p>
                  </a:txBody>
                  <a:tcPr/>
                </a:tc>
                <a:extLst>
                  <a:ext uri="{0D108BD9-81ED-4DB2-BD59-A6C34878D82A}">
                    <a16:rowId xmlns:a16="http://schemas.microsoft.com/office/drawing/2014/main" val="882866917"/>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mn-lt"/>
                        </a:rPr>
                        <a:t>Patients &amp; Treatment</a:t>
                      </a:r>
                      <a:r>
                        <a:rPr lang="en-US" sz="1000" dirty="0">
                          <a:latin typeface="+mn-lt"/>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1" dirty="0">
                          <a:latin typeface="+mn-lt"/>
                        </a:rPr>
                        <a:t>Phase Ib</a:t>
                      </a:r>
                      <a:r>
                        <a:rPr lang="en-US" sz="1000" dirty="0">
                          <a:latin typeface="+mn-lt"/>
                        </a:rPr>
                        <a:t>: </a:t>
                      </a:r>
                      <a:r>
                        <a:rPr lang="en-GB" sz="1000" dirty="0">
                          <a:solidFill>
                            <a:schemeClr val="tx1"/>
                          </a:solidFill>
                        </a:rPr>
                        <a:t>24 healthy overweight/obese subjects (mean baseline age 47 years; 54% female; weight 93kg, BMI 32.5kg/m</a:t>
                      </a:r>
                      <a:r>
                        <a:rPr lang="en-GB" sz="1000" baseline="30000" dirty="0">
                          <a:solidFill>
                            <a:schemeClr val="tx1"/>
                          </a:solidFill>
                        </a:rPr>
                        <a:t>2</a:t>
                      </a:r>
                      <a:r>
                        <a:rPr lang="en-GB" sz="1000" dirty="0">
                          <a:solidFill>
                            <a:schemeClr val="tx1"/>
                          </a:solidFill>
                        </a:rPr>
                        <a:t>) received GSBR-1290 (oral 5 to 90mg multiple ascending doses</a:t>
                      </a:r>
                      <a:r>
                        <a:rPr lang="en-GB" sz="1000" dirty="0">
                          <a:solidFill>
                            <a:srgbClr val="FF0000"/>
                          </a:solidFill>
                        </a:rPr>
                        <a:t> </a:t>
                      </a:r>
                      <a:r>
                        <a:rPr lang="en-GB" sz="1000" dirty="0">
                          <a:solidFill>
                            <a:schemeClr val="tx1"/>
                          </a:solidFill>
                        </a:rPr>
                        <a:t>QD) vs. placebo for 4 weeks.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1" dirty="0">
                          <a:solidFill>
                            <a:schemeClr val="tx1"/>
                          </a:solidFill>
                          <a:latin typeface="+mn-lt"/>
                        </a:rPr>
                        <a:t>Phase IIa</a:t>
                      </a:r>
                      <a:r>
                        <a:rPr lang="en-US" sz="1000" dirty="0">
                          <a:solidFill>
                            <a:schemeClr val="tx1"/>
                          </a:solidFill>
                          <a:latin typeface="+mn-lt"/>
                        </a:rPr>
                        <a:t>: </a:t>
                      </a:r>
                      <a:br>
                        <a:rPr lang="en-US" sz="1000" dirty="0">
                          <a:solidFill>
                            <a:schemeClr val="tx1"/>
                          </a:solidFill>
                          <a:latin typeface="+mn-lt"/>
                        </a:rPr>
                      </a:br>
                      <a:r>
                        <a:rPr lang="en-US" sz="1000" dirty="0">
                          <a:solidFill>
                            <a:schemeClr val="tx1"/>
                          </a:solidFill>
                          <a:latin typeface="+mn-lt"/>
                        </a:rPr>
                        <a:t>- 54 T2D patients (mean baseline age 58 years; 43% female; A1c 8%; weight 92kg; BMI 33.3</a:t>
                      </a:r>
                      <a:r>
                        <a:rPr lang="en-GB" sz="1000" dirty="0">
                          <a:solidFill>
                            <a:schemeClr val="tx1"/>
                          </a:solidFill>
                        </a:rPr>
                        <a:t>kg/m</a:t>
                      </a:r>
                      <a:r>
                        <a:rPr lang="en-GB" sz="1000" baseline="30000" dirty="0">
                          <a:solidFill>
                            <a:schemeClr val="tx1"/>
                          </a:solidFill>
                        </a:rPr>
                        <a:t>2</a:t>
                      </a:r>
                      <a:r>
                        <a:rPr lang="en-US" sz="1000" strike="noStrike" baseline="0" dirty="0">
                          <a:solidFill>
                            <a:schemeClr val="tx1"/>
                          </a:solidFill>
                          <a:latin typeface="+mn-lt"/>
                        </a:rPr>
                        <a:t>)</a:t>
                      </a:r>
                      <a:r>
                        <a:rPr lang="en-US" sz="1000" dirty="0">
                          <a:solidFill>
                            <a:schemeClr val="tx1"/>
                          </a:solidFill>
                          <a:latin typeface="+mn-lt"/>
                        </a:rPr>
                        <a:t> received </a:t>
                      </a:r>
                      <a:r>
                        <a:rPr lang="en-GB" sz="1000" dirty="0">
                          <a:solidFill>
                            <a:schemeClr val="tx1"/>
                          </a:solidFill>
                        </a:rPr>
                        <a:t>GSBR-1290 (oral 45 or 90mg, uptitrated from 5mg) for 12 weeks</a:t>
                      </a:r>
                      <a:br>
                        <a:rPr lang="en-GB" sz="1000" dirty="0">
                          <a:solidFill>
                            <a:schemeClr val="tx1"/>
                          </a:solidFill>
                        </a:rPr>
                      </a:br>
                      <a:r>
                        <a:rPr lang="en-GB" sz="1000" dirty="0">
                          <a:solidFill>
                            <a:schemeClr val="tx1"/>
                          </a:solidFill>
                        </a:rPr>
                        <a:t>- 64 healthy overweight/obese subjects </a:t>
                      </a:r>
                      <a:r>
                        <a:rPr lang="en-US" sz="1000" dirty="0">
                          <a:solidFill>
                            <a:schemeClr val="tx1"/>
                          </a:solidFill>
                          <a:latin typeface="+mn-lt"/>
                        </a:rPr>
                        <a:t>(mean baseline age 58 years; 48% female; A1c 5.5%; weight 91kg; BMI 31.6</a:t>
                      </a:r>
                      <a:r>
                        <a:rPr lang="en-GB" sz="1000" dirty="0">
                          <a:solidFill>
                            <a:schemeClr val="tx1"/>
                          </a:solidFill>
                        </a:rPr>
                        <a:t>kg/m</a:t>
                      </a:r>
                      <a:r>
                        <a:rPr lang="en-GB" sz="1000" baseline="30000" dirty="0">
                          <a:solidFill>
                            <a:schemeClr val="tx1"/>
                          </a:solidFill>
                        </a:rPr>
                        <a:t>2</a:t>
                      </a:r>
                      <a:r>
                        <a:rPr lang="en-US" sz="1000" strike="noStrike" baseline="0" dirty="0">
                          <a:solidFill>
                            <a:schemeClr val="tx1"/>
                          </a:solidFill>
                          <a:latin typeface="+mn-lt"/>
                        </a:rPr>
                        <a:t>; T2D duration 12 years</a:t>
                      </a:r>
                      <a:r>
                        <a:rPr lang="en-US" sz="1000" dirty="0">
                          <a:solidFill>
                            <a:schemeClr val="tx1"/>
                          </a:solidFill>
                          <a:latin typeface="+mn-lt"/>
                        </a:rPr>
                        <a:t>) </a:t>
                      </a:r>
                      <a:r>
                        <a:rPr lang="en-GB" sz="1000" dirty="0">
                          <a:solidFill>
                            <a:schemeClr val="tx1"/>
                          </a:solidFill>
                        </a:rPr>
                        <a:t>received GSBR-1290 (oral 120mg, uptitrated from 5mg) for 12 weeks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1" dirty="0">
                          <a:solidFill>
                            <a:schemeClr val="tx1"/>
                          </a:solidFill>
                          <a:latin typeface="+mn-lt"/>
                        </a:rPr>
                        <a:t>Primary Endpoint: </a:t>
                      </a:r>
                      <a:r>
                        <a:rPr lang="en-GB" sz="1000" b="0" i="0" kern="1200" dirty="0">
                          <a:solidFill>
                            <a:schemeClr val="dk1"/>
                          </a:solidFill>
                          <a:effectLst/>
                          <a:latin typeface="+mn-lt"/>
                          <a:ea typeface="+mn-ea"/>
                          <a:cs typeface="+mn-cs"/>
                        </a:rPr>
                        <a:t>AE/SAE, vital signs, laboratory measures and ECG from baseline up to 42 days</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00"/>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Results</a:t>
                      </a:r>
                      <a:r>
                        <a:rPr lang="en-US" sz="1000" dirty="0"/>
                        <a:t>:</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US"/>
                    </a:p>
                  </a:txBody>
                  <a:tcPr/>
                </a:tc>
                <a:extLst>
                  <a:ext uri="{0D108BD9-81ED-4DB2-BD59-A6C34878D82A}">
                    <a16:rowId xmlns:a16="http://schemas.microsoft.com/office/drawing/2014/main" val="10001"/>
                  </a:ext>
                </a:extLst>
              </a:tr>
              <a:tr h="1042595">
                <a:tc gridSpan="2">
                  <a:txBody>
                    <a:bodyPr/>
                    <a:lstStyle/>
                    <a:p>
                      <a:pPr marL="0" indent="0">
                        <a:buFont typeface="Arial" panose="020B0604020202020204" pitchFamily="34" charset="0"/>
                        <a:buNone/>
                      </a:pPr>
                      <a:r>
                        <a:rPr lang="en-GB" sz="1000" b="1" dirty="0">
                          <a:solidFill>
                            <a:schemeClr val="tx1"/>
                          </a:solidFill>
                        </a:rPr>
                        <a:t>Phase Ib:</a:t>
                      </a:r>
                    </a:p>
                    <a:p>
                      <a:pPr marL="171450" indent="-171450">
                        <a:spcAft>
                          <a:spcPts val="300"/>
                        </a:spcAft>
                        <a:buFont typeface="Arial" panose="020B0604020202020204" pitchFamily="34" charset="0"/>
                        <a:buChar char="•"/>
                      </a:pPr>
                      <a:r>
                        <a:rPr lang="en-GB" sz="1000" dirty="0">
                          <a:solidFill>
                            <a:schemeClr val="tx1"/>
                          </a:solidFill>
                        </a:rPr>
                        <a:t>No patients discontinued GSBR-1290 due to AEs, and no patients required down-dose titration or hold.</a:t>
                      </a:r>
                    </a:p>
                    <a:p>
                      <a:pPr marL="171450" indent="-171450">
                        <a:spcAft>
                          <a:spcPts val="300"/>
                        </a:spcAft>
                        <a:buFont typeface="Arial" panose="020B0604020202020204" pitchFamily="34" charset="0"/>
                        <a:buChar char="•"/>
                      </a:pPr>
                      <a:r>
                        <a:rPr lang="en-GB" sz="1000" dirty="0">
                          <a:solidFill>
                            <a:schemeClr val="tx1"/>
                          </a:solidFill>
                        </a:rPr>
                        <a:t>Body weight was significantly reduced with 90mg (-4.9% pbo-adjusted, P=0.01) and 60mg (-4.6% pbo-adjusted, P=0.002) over 4 weeks.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000" b="1" dirty="0">
                          <a:solidFill>
                            <a:schemeClr val="tx1"/>
                          </a:solidFill>
                        </a:rPr>
                        <a:t>Phase IIa T2D</a:t>
                      </a:r>
                      <a:r>
                        <a:rPr lang="en-GB" sz="1000" dirty="0">
                          <a:solidFill>
                            <a:schemeClr val="tx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dirty="0">
                          <a:solidFill>
                            <a:schemeClr val="tx1"/>
                          </a:solidFill>
                        </a:rPr>
                        <a:t>As previously presented, two </a:t>
                      </a:r>
                      <a:r>
                        <a:rPr lang="en-US" sz="1000" dirty="0"/>
                        <a:t>GSBR-1290 (45mg)-treated </a:t>
                      </a:r>
                      <a:r>
                        <a:rPr lang="en-GB" sz="1000" dirty="0">
                          <a:solidFill>
                            <a:schemeClr val="tx1"/>
                          </a:solidFill>
                        </a:rPr>
                        <a:t>patients discontinued the study due to AEs</a:t>
                      </a:r>
                      <a:r>
                        <a:rPr lang="en-US" sz="100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solidFill>
                            <a:schemeClr val="tx1"/>
                          </a:solidFill>
                        </a:rPr>
                        <a:t>Four</a:t>
                      </a:r>
                      <a:r>
                        <a:rPr lang="en-GB" sz="1000" dirty="0">
                          <a:solidFill>
                            <a:schemeClr val="tx1"/>
                          </a:solidFill>
                        </a:rPr>
                        <a:t> </a:t>
                      </a:r>
                      <a:r>
                        <a:rPr lang="en-US" sz="1000" dirty="0"/>
                        <a:t>GSBR-1290 </a:t>
                      </a:r>
                      <a:r>
                        <a:rPr lang="en-GB" sz="1000" dirty="0">
                          <a:solidFill>
                            <a:schemeClr val="tx1"/>
                          </a:solidFill>
                        </a:rPr>
                        <a:t>(45mg) and 11 </a:t>
                      </a:r>
                      <a:r>
                        <a:rPr lang="en-US" sz="1000" dirty="0"/>
                        <a:t>GSBR-1290</a:t>
                      </a:r>
                      <a:r>
                        <a:rPr lang="en-GB" sz="1000" dirty="0">
                          <a:solidFill>
                            <a:schemeClr val="tx1"/>
                          </a:solidFill>
                        </a:rPr>
                        <a:t> (90mg) treated patients dose discontinued, down titrated, or required hold. </a:t>
                      </a:r>
                    </a:p>
                  </a:txBody>
                  <a:tcPr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3592350044"/>
                  </a:ext>
                </a:extLst>
              </a:tr>
              <a:tr h="1413163">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dirty="0">
                          <a:solidFill>
                            <a:schemeClr val="tx1"/>
                          </a:solidFill>
                        </a:rPr>
                        <a:t>At 12 weeks, GSBR-1290 significantly reduced A1c, body weight, plasma glucose, HOMA-IR, and insulin vs. placebo (see table).</a:t>
                      </a:r>
                    </a:p>
                    <a:p>
                      <a:pPr marL="0" indent="0">
                        <a:buFont typeface="Arial" panose="020B0604020202020204" pitchFamily="34" charset="0"/>
                        <a:buNone/>
                      </a:pPr>
                      <a:endParaRPr lang="en-GB" sz="400" dirty="0">
                        <a:solidFill>
                          <a:schemeClr val="bg2">
                            <a:lumMod val="60000"/>
                            <a:lumOff val="40000"/>
                          </a:schemeClr>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000" b="1" dirty="0">
                          <a:solidFill>
                            <a:schemeClr val="tx1"/>
                          </a:solidFill>
                        </a:rPr>
                        <a:t>Phase IIa: Overweight/Obesity</a:t>
                      </a:r>
                      <a:r>
                        <a:rPr lang="en-GB" sz="1000" dirty="0">
                          <a:solidFill>
                            <a:schemeClr val="tx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dirty="0">
                          <a:solidFill>
                            <a:schemeClr val="tx1"/>
                          </a:solidFill>
                        </a:rPr>
                        <a:t>Two </a:t>
                      </a:r>
                      <a:r>
                        <a:rPr lang="en-US" sz="1000" dirty="0"/>
                        <a:t>GSBR-1290-treated </a:t>
                      </a:r>
                      <a:r>
                        <a:rPr lang="en-GB" sz="1000" dirty="0">
                          <a:solidFill>
                            <a:schemeClr val="tx1"/>
                          </a:solidFill>
                        </a:rPr>
                        <a:t>patients discontinued study due to AEs.</a:t>
                      </a:r>
                    </a:p>
                    <a:p>
                      <a:pPr marL="171450" indent="-171450">
                        <a:spcAft>
                          <a:spcPts val="0"/>
                        </a:spcAft>
                        <a:buFont typeface="Arial" panose="020B0604020202020204" pitchFamily="34" charset="0"/>
                        <a:buChar char="•"/>
                      </a:pPr>
                      <a:r>
                        <a:rPr lang="en-GB" sz="1000" dirty="0">
                          <a:solidFill>
                            <a:schemeClr val="tx1"/>
                          </a:solidFill>
                        </a:rPr>
                        <a:t>At 12 weeks, </a:t>
                      </a:r>
                      <a:r>
                        <a:rPr lang="en-US" sz="1000" dirty="0"/>
                        <a:t>GSBR-1290 </a:t>
                      </a:r>
                      <a:r>
                        <a:rPr lang="en-GB" sz="1000" dirty="0">
                          <a:solidFill>
                            <a:schemeClr val="tx1"/>
                          </a:solidFill>
                        </a:rPr>
                        <a:t>significantly reduced body weight by -6.2% (pbo-adjusted, P&lt;0.0001) up from -4.7 at 8 weeks. </a:t>
                      </a:r>
                    </a:p>
                    <a:p>
                      <a:pPr marL="171450" indent="-171450">
                        <a:spcAft>
                          <a:spcPts val="600"/>
                        </a:spcAft>
                        <a:buFont typeface="Arial" panose="020B0604020202020204" pitchFamily="34" charset="0"/>
                        <a:buChar char="•"/>
                      </a:pPr>
                      <a:r>
                        <a:rPr lang="en-GB" sz="1000" dirty="0">
                          <a:solidFill>
                            <a:schemeClr val="tx1"/>
                          </a:solidFill>
                        </a:rPr>
                        <a:t>67, 56, and 33% </a:t>
                      </a:r>
                      <a:r>
                        <a:rPr lang="en-US" sz="1000" dirty="0"/>
                        <a:t>GSBR-1290-treated </a:t>
                      </a:r>
                      <a:r>
                        <a:rPr lang="en-GB" sz="1000" dirty="0">
                          <a:solidFill>
                            <a:schemeClr val="tx1"/>
                          </a:solidFill>
                        </a:rPr>
                        <a:t>patients achieved ≥6, ≥8%, and ≥10% weight loss, respectively; no placebo-treated patients achieved weight loss ≥5%</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dirty="0">
                          <a:solidFill>
                            <a:schemeClr val="tx1"/>
                          </a:solidFill>
                        </a:rPr>
                        <a:t>Overall, most AEs were mild and GI-related, consistent with the GLP-1 class; no SAEs related to GSBR-1290 were reported.</a:t>
                      </a:r>
                    </a:p>
                  </a:txBody>
                  <a:tcPr marT="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000" dirty="0">
                        <a:solidFill>
                          <a:schemeClr val="tx1"/>
                        </a:solidFill>
                      </a:endParaRPr>
                    </a:p>
                  </a:txBody>
                  <a:tcPr marT="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86747702"/>
                  </a:ext>
                </a:extLst>
              </a:tr>
            </a:tbl>
          </a:graphicData>
        </a:graphic>
      </p:graphicFrame>
      <p:sp>
        <p:nvSpPr>
          <p:cNvPr id="3" name="Title 2"/>
          <p:cNvSpPr>
            <a:spLocks noGrp="1"/>
          </p:cNvSpPr>
          <p:nvPr>
            <p:ph type="ctrTitle"/>
          </p:nvPr>
        </p:nvSpPr>
        <p:spPr/>
        <p:txBody>
          <a:bodyPr/>
          <a:lstStyle/>
          <a:p>
            <a:r>
              <a:rPr lang="en-US" dirty="0"/>
              <a:t>Oral GLP-1: GSBR-1290 </a:t>
            </a:r>
            <a:r>
              <a:rPr lang="en-GB" dirty="0"/>
              <a:t>favorable safety and tolerability in T2D patients and patients with obesity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8881114"/>
              </p:ext>
            </p:extLst>
          </p:nvPr>
        </p:nvGraphicFramePr>
        <p:xfrm>
          <a:off x="384048" y="914400"/>
          <a:ext cx="2194560" cy="533400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2940743716"/>
                    </a:ext>
                  </a:extLst>
                </a:gridCol>
              </a:tblGrid>
              <a:tr h="242614">
                <a:tc>
                  <a:txBody>
                    <a:bodyPr/>
                    <a:lstStyle/>
                    <a:p>
                      <a:r>
                        <a:rPr lang="en-US" sz="1000" b="1" dirty="0">
                          <a:solidFill>
                            <a:schemeClr val="tx1"/>
                          </a:solidFill>
                        </a:rPr>
                        <a:t>Product (MOA)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88286691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1" i="0" dirty="0">
                          <a:solidFill>
                            <a:schemeClr val="tx1"/>
                          </a:solidFill>
                        </a:rPr>
                        <a:t>GSBR-1290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(oral GLP-1 agonist)</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en-US" sz="1000" b="1" dirty="0">
                          <a:latin typeface="+mn-lt"/>
                        </a:rPr>
                        <a:t>Company</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3"/>
                        </a:rPr>
                        <a:t>Structure Therapeutics </a:t>
                      </a:r>
                      <a:r>
                        <a:rPr lang="en-US" sz="1000" dirty="0">
                          <a:solidFill>
                            <a:schemeClr val="tx1"/>
                          </a:solidFill>
                        </a:rPr>
                        <a:t>(Gasherbrum Bio)</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4786">
                <a:tc>
                  <a:txBody>
                    <a:bodyPr/>
                    <a:lstStyle/>
                    <a:p>
                      <a:r>
                        <a:rPr lang="en-US" sz="1000" b="1" dirty="0">
                          <a:latin typeface="+mn-lt"/>
                        </a:rPr>
                        <a:t>Phase and Trial ID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407347513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Phase I/II </a:t>
                      </a:r>
                      <a:r>
                        <a:rPr lang="en-US" sz="1000" dirty="0">
                          <a:solidFill>
                            <a:schemeClr val="tx1"/>
                          </a:solidFill>
                          <a:hlinkClick r:id="rId4" tooltip="Current version of study  on ClinicalTrials.gov"/>
                        </a:rPr>
                        <a:t>NCT05762471</a:t>
                      </a:r>
                      <a:endParaRPr lang="en-US" sz="10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US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7515929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Indication(s)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24271795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T2D, OBE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61053568"/>
                  </a:ext>
                </a:extLst>
              </a:tr>
              <a:tr h="0">
                <a:tc>
                  <a:txBody>
                    <a:bodyPr/>
                    <a:lstStyle/>
                    <a:p>
                      <a:r>
                        <a:rPr lang="en-US" sz="1000" b="1" dirty="0">
                          <a:latin typeface="+mn-lt"/>
                        </a:rPr>
                        <a:t>Abstract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7586671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5"/>
                        </a:rPr>
                        <a:t>767-P</a:t>
                      </a:r>
                      <a:endParaRPr lang="en-US" sz="1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32568609"/>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t>CVrg Implications</a:t>
                      </a:r>
                      <a:r>
                        <a:rPr lang="en-US" sz="1100" b="0" dirty="0"/>
                        <a:t>: </a:t>
                      </a:r>
                      <a:r>
                        <a:rPr lang="en-GB" sz="1100" dirty="0">
                          <a:solidFill>
                            <a:schemeClr val="tx1"/>
                          </a:solidFill>
                        </a:rPr>
                        <a:t>GSBR-1290 showed favorable safety and tolerability in Phase Ib/IIa in non-diabetic patients with overweight/obesity and in T2D patients. GSBR-1290 lowered A1c, body weight, and blood glucose. These data provide POC of GSBR-1290 and StructureTx is planning a Phase IIb obesity study and </a:t>
                      </a:r>
                      <a:r>
                        <a:rPr kumimoji="0" lang="en-US" sz="1100" u="none" strike="noStrike" cap="none" normalizeH="0" baseline="0" dirty="0">
                          <a:ln>
                            <a:noFill/>
                          </a:ln>
                          <a:solidFill>
                            <a:schemeClr val="tx1"/>
                          </a:solidFill>
                          <a:effectLst/>
                        </a:rPr>
                        <a:t>a</a:t>
                      </a:r>
                      <a:r>
                        <a:rPr kumimoji="0" lang="en-US" sz="1100" u="none" strike="noStrike" cap="none" normalizeH="0" baseline="0" dirty="0">
                          <a:ln>
                            <a:noFill/>
                          </a:ln>
                          <a:effectLst/>
                        </a:rPr>
                        <a:t>n additional T2D study to optimize efficacy and tolerability</a:t>
                      </a:r>
                      <a:r>
                        <a:rPr kumimoji="0" lang="en-GB" sz="1100" u="none" strike="noStrike" cap="none" normalizeH="0" baseline="0" dirty="0">
                          <a:ln>
                            <a:noFill/>
                          </a:ln>
                          <a:solidFill>
                            <a:schemeClr val="tx1"/>
                          </a:solidFill>
                          <a:effectLst/>
                        </a:rPr>
                        <a:t>, both expected in 2H 2024.</a:t>
                      </a:r>
                      <a:endParaRPr lang="en-GB" sz="11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3592350044"/>
                  </a:ext>
                </a:extLst>
              </a:tr>
            </a:tbl>
          </a:graphicData>
        </a:graphic>
      </p:graphicFrame>
      <p:graphicFrame>
        <p:nvGraphicFramePr>
          <p:cNvPr id="5" name="Table 4">
            <a:extLst>
              <a:ext uri="{FF2B5EF4-FFF2-40B4-BE49-F238E27FC236}">
                <a16:creationId xmlns:a16="http://schemas.microsoft.com/office/drawing/2014/main" id="{42B85142-949E-7AFC-E3EE-90C7EDC3C0CA}"/>
              </a:ext>
            </a:extLst>
          </p:cNvPr>
          <p:cNvGraphicFramePr>
            <a:graphicFrameLocks noGrp="1"/>
          </p:cNvGraphicFramePr>
          <p:nvPr>
            <p:extLst>
              <p:ext uri="{D42A27DB-BD31-4B8C-83A1-F6EECF244321}">
                <p14:modId xmlns:p14="http://schemas.microsoft.com/office/powerpoint/2010/main" val="995278205"/>
              </p:ext>
            </p:extLst>
          </p:nvPr>
        </p:nvGraphicFramePr>
        <p:xfrm>
          <a:off x="7921244" y="4671406"/>
          <a:ext cx="3886708" cy="1365504"/>
        </p:xfrm>
        <a:graphic>
          <a:graphicData uri="http://schemas.openxmlformats.org/drawingml/2006/table">
            <a:tbl>
              <a:tblPr firstRow="1" bandRow="1">
                <a:tableStyleId>{C083E6E3-FA7D-4D7B-A595-EF9225AFEA82}</a:tableStyleId>
              </a:tblPr>
              <a:tblGrid>
                <a:gridCol w="1748028">
                  <a:extLst>
                    <a:ext uri="{9D8B030D-6E8A-4147-A177-3AD203B41FA5}">
                      <a16:colId xmlns:a16="http://schemas.microsoft.com/office/drawing/2014/main" val="20000"/>
                    </a:ext>
                  </a:extLst>
                </a:gridCol>
                <a:gridCol w="1069340">
                  <a:extLst>
                    <a:ext uri="{9D8B030D-6E8A-4147-A177-3AD203B41FA5}">
                      <a16:colId xmlns:a16="http://schemas.microsoft.com/office/drawing/2014/main" val="20001"/>
                    </a:ext>
                  </a:extLst>
                </a:gridCol>
                <a:gridCol w="1069340">
                  <a:extLst>
                    <a:ext uri="{9D8B030D-6E8A-4147-A177-3AD203B41FA5}">
                      <a16:colId xmlns:a16="http://schemas.microsoft.com/office/drawing/2014/main" val="20002"/>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T2D: At 12 weeks (pbo-adj.)</a:t>
                      </a:r>
                    </a:p>
                  </a:txBody>
                  <a:tcPr/>
                </a:tc>
                <a:tc>
                  <a:txBody>
                    <a:bodyPr/>
                    <a:lstStyle/>
                    <a:p>
                      <a:pPr algn="ctr"/>
                      <a:r>
                        <a:rPr lang="en-US" sz="900" b="1" dirty="0"/>
                        <a:t>GSBR 1290 45mg</a:t>
                      </a:r>
                    </a:p>
                  </a:txBody>
                  <a:tcPr marL="54864" marR="54864" marT="27432" marB="27432" anchor="ctr">
                    <a:lnR>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t>GSBR 1290 90mg</a:t>
                      </a:r>
                    </a:p>
                  </a:txBody>
                  <a:tcPr marL="54864" marR="54864" marT="27432" marB="27432" anchor="ctr">
                    <a:lnL>
                      <a:noFill/>
                    </a:lnL>
                    <a:lnR>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432425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i="1" dirty="0"/>
                        <a:t>Δ</a:t>
                      </a:r>
                      <a:r>
                        <a:rPr lang="en-US" sz="900" i="1" dirty="0"/>
                        <a:t>A1c (%)</a:t>
                      </a:r>
                    </a:p>
                  </a:txBody>
                  <a:tcPr marL="54864" marR="54864" marT="27432" marB="27432" anchor="b"/>
                </a:tc>
                <a:tc>
                  <a:txBody>
                    <a:bodyPr/>
                    <a:lstStyle/>
                    <a:p>
                      <a:pPr algn="ctr"/>
                      <a:r>
                        <a:rPr lang="en-US" sz="900" i="1" dirty="0"/>
                        <a:t>-1.01 (P=0.008)</a:t>
                      </a:r>
                    </a:p>
                  </a:txBody>
                  <a:tcPr marL="54864" marR="54864" marT="27432" marB="27432" anchor="b">
                    <a:lnT w="12700" cap="flat" cmpd="sng" algn="ctr">
                      <a:solidFill>
                        <a:schemeClr val="accent3"/>
                      </a:solidFill>
                      <a:prstDash val="solid"/>
                      <a:round/>
                      <a:headEnd type="none" w="med" len="med"/>
                      <a:tailEnd type="none" w="med" len="med"/>
                    </a:lnT>
                  </a:tcPr>
                </a:tc>
                <a:tc>
                  <a:txBody>
                    <a:bodyPr/>
                    <a:lstStyle/>
                    <a:p>
                      <a:pPr algn="ctr"/>
                      <a:r>
                        <a:rPr lang="en-US" sz="900" i="1" dirty="0"/>
                        <a:t>-1.02 (P=0.001)</a:t>
                      </a:r>
                    </a:p>
                  </a:txBody>
                  <a:tcPr marL="54864" marR="54864" marT="27432" marB="27432" anchor="b">
                    <a:lnT w="12700" cap="flat" cmpd="sng" algn="ctr">
                      <a:solidFill>
                        <a:schemeClr val="accent3"/>
                      </a:solidFill>
                      <a:prstDash val="solid"/>
                      <a:round/>
                      <a:headEnd type="none" w="med" len="med"/>
                      <a:tailEnd type="none" w="med" len="med"/>
                    </a:lnT>
                  </a:tcPr>
                </a:tc>
                <a:extLst>
                  <a:ext uri="{0D108BD9-81ED-4DB2-BD59-A6C34878D82A}">
                    <a16:rowId xmlns:a16="http://schemas.microsoft.com/office/drawing/2014/main" val="3989722309"/>
                  </a:ext>
                </a:extLst>
              </a:tr>
              <a:tr h="0">
                <a:tc>
                  <a:txBody>
                    <a:bodyPr/>
                    <a:lstStyle/>
                    <a:p>
                      <a:r>
                        <a:rPr lang="el-GR" sz="900" i="1" dirty="0"/>
                        <a:t>Δ</a:t>
                      </a:r>
                      <a:r>
                        <a:rPr lang="en-US" sz="900" i="1" dirty="0"/>
                        <a:t>Body weight (%)</a:t>
                      </a:r>
                    </a:p>
                  </a:txBody>
                  <a:tcPr marL="54864" marR="54864" marT="27432" marB="27432" anchor="b"/>
                </a:tc>
                <a:tc>
                  <a:txBody>
                    <a:bodyPr/>
                    <a:lstStyle/>
                    <a:p>
                      <a:pPr algn="ctr"/>
                      <a:r>
                        <a:rPr lang="en-US" sz="900" i="1" dirty="0"/>
                        <a:t>-3.51 (P=0.0019)</a:t>
                      </a:r>
                    </a:p>
                  </a:txBody>
                  <a:tcPr marL="54864" marR="54864" marT="27432" marB="27432" anchor="b"/>
                </a:tc>
                <a:tc>
                  <a:txBody>
                    <a:bodyPr/>
                    <a:lstStyle/>
                    <a:p>
                      <a:pPr algn="ctr"/>
                      <a:r>
                        <a:rPr lang="en-US" sz="900" i="1" dirty="0">
                          <a:solidFill>
                            <a:schemeClr val="tx1"/>
                          </a:solidFill>
                        </a:rPr>
                        <a:t>-3.26 (P=0.0013)</a:t>
                      </a:r>
                    </a:p>
                  </a:txBody>
                  <a:tcPr marL="54864" marR="54864" marT="27432" marB="27432" anchor="b"/>
                </a:tc>
                <a:extLst>
                  <a:ext uri="{0D108BD9-81ED-4DB2-BD59-A6C34878D82A}">
                    <a16:rowId xmlns:a16="http://schemas.microsoft.com/office/drawing/2014/main" val="210059859"/>
                  </a:ext>
                </a:extLst>
              </a:tr>
              <a:tr h="0">
                <a:tc>
                  <a:txBody>
                    <a:bodyPr/>
                    <a:lstStyle/>
                    <a:p>
                      <a:r>
                        <a:rPr lang="el-GR" sz="900" i="1" dirty="0"/>
                        <a:t>Δ</a:t>
                      </a:r>
                      <a:r>
                        <a:rPr lang="en-US" sz="900" i="1" dirty="0"/>
                        <a:t>AUC</a:t>
                      </a:r>
                      <a:r>
                        <a:rPr lang="en-US" sz="900" i="1" baseline="-25000" dirty="0"/>
                        <a:t>0-4</a:t>
                      </a:r>
                      <a:r>
                        <a:rPr lang="en-US" sz="900" i="1" dirty="0"/>
                        <a:t> </a:t>
                      </a:r>
                      <a:r>
                        <a:rPr lang="en-US" sz="900" i="1" baseline="-25000" dirty="0"/>
                        <a:t>glucose</a:t>
                      </a:r>
                      <a:r>
                        <a:rPr lang="en-US" sz="900" i="1" dirty="0"/>
                        <a:t> (mmol/L*h)</a:t>
                      </a:r>
                    </a:p>
                  </a:txBody>
                  <a:tcPr marL="54864" marR="54864" marT="27432" marB="27432" anchor="b"/>
                </a:tc>
                <a:tc>
                  <a:txBody>
                    <a:bodyPr/>
                    <a:lstStyle/>
                    <a:p>
                      <a:pPr algn="ctr"/>
                      <a:r>
                        <a:rPr lang="en-US" sz="900" i="1" dirty="0"/>
                        <a:t>-19.4 (P&lt;0.0001)</a:t>
                      </a:r>
                    </a:p>
                  </a:txBody>
                  <a:tcPr marL="54864" marR="54864" marT="27432" marB="27432" anchor="b"/>
                </a:tc>
                <a:tc>
                  <a:txBody>
                    <a:bodyPr/>
                    <a:lstStyle/>
                    <a:p>
                      <a:pPr algn="ctr"/>
                      <a:r>
                        <a:rPr lang="en-US" sz="900" i="1" dirty="0"/>
                        <a:t>-20.4 (P&lt;0.0001)</a:t>
                      </a:r>
                    </a:p>
                  </a:txBody>
                  <a:tcPr marL="54864" marR="54864" marT="27432" marB="27432" anchor="b"/>
                </a:tc>
                <a:extLst>
                  <a:ext uri="{0D108BD9-81ED-4DB2-BD59-A6C34878D82A}">
                    <a16:rowId xmlns:a16="http://schemas.microsoft.com/office/drawing/2014/main" val="3632110500"/>
                  </a:ext>
                </a:extLst>
              </a:tr>
              <a:tr h="0">
                <a:tc>
                  <a:txBody>
                    <a:bodyPr/>
                    <a:lstStyle/>
                    <a:p>
                      <a:r>
                        <a:rPr lang="el-GR" sz="900" i="1" dirty="0"/>
                        <a:t>Δ</a:t>
                      </a:r>
                      <a:r>
                        <a:rPr lang="en-US" sz="900" i="1" dirty="0"/>
                        <a:t>AUC</a:t>
                      </a:r>
                      <a:r>
                        <a:rPr lang="en-US" sz="900" i="1" baseline="-25000" dirty="0"/>
                        <a:t>0-4</a:t>
                      </a:r>
                      <a:r>
                        <a:rPr lang="en-US" sz="900" i="1" dirty="0"/>
                        <a:t> </a:t>
                      </a:r>
                      <a:r>
                        <a:rPr lang="en-US" sz="900" i="1" baseline="-25000" dirty="0"/>
                        <a:t>HOMA-IR</a:t>
                      </a:r>
                      <a:r>
                        <a:rPr lang="en-US" sz="900" i="1" dirty="0"/>
                        <a:t> pbo adj. (AU)</a:t>
                      </a:r>
                    </a:p>
                  </a:txBody>
                  <a:tcPr marL="54864" marR="54864" marT="27432" marB="27432" anchor="b"/>
                </a:tc>
                <a:tc>
                  <a:txBody>
                    <a:bodyPr/>
                    <a:lstStyle/>
                    <a:p>
                      <a:pPr algn="ctr"/>
                      <a:r>
                        <a:rPr lang="en-US" sz="900" i="1" dirty="0"/>
                        <a:t>-113.7 (P=0.0008)</a:t>
                      </a:r>
                    </a:p>
                  </a:txBody>
                  <a:tcPr marL="54864" marR="54864" marT="27432" marB="27432" anchor="b"/>
                </a:tc>
                <a:tc>
                  <a:txBody>
                    <a:bodyPr/>
                    <a:lstStyle/>
                    <a:p>
                      <a:pPr algn="ctr"/>
                      <a:r>
                        <a:rPr lang="en-US" sz="900" i="1" dirty="0"/>
                        <a:t>-47.5 (P=0.025)</a:t>
                      </a:r>
                    </a:p>
                  </a:txBody>
                  <a:tcPr marL="54864" marR="54864" marT="27432" marB="27432" anchor="b"/>
                </a:tc>
                <a:extLst>
                  <a:ext uri="{0D108BD9-81ED-4DB2-BD59-A6C34878D82A}">
                    <a16:rowId xmlns:a16="http://schemas.microsoft.com/office/drawing/2014/main" val="306868794"/>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i="1" dirty="0"/>
                        <a:t>Δ</a:t>
                      </a:r>
                      <a:r>
                        <a:rPr lang="en-US" sz="900" i="1" dirty="0"/>
                        <a:t>AUC</a:t>
                      </a:r>
                      <a:r>
                        <a:rPr lang="en-US" sz="900" i="1" baseline="-25000" dirty="0"/>
                        <a:t>0-4</a:t>
                      </a:r>
                      <a:r>
                        <a:rPr lang="en-US" sz="900" i="1" dirty="0"/>
                        <a:t> </a:t>
                      </a:r>
                      <a:r>
                        <a:rPr lang="en-US" sz="900" i="1" baseline="-25000" dirty="0"/>
                        <a:t>insulin</a:t>
                      </a:r>
                      <a:r>
                        <a:rPr lang="en-US" sz="900" i="1" dirty="0"/>
                        <a:t> pbo adj. (mU/L*h)</a:t>
                      </a:r>
                    </a:p>
                  </a:txBody>
                  <a:tcPr marL="54864" marR="54864" marT="27432" marB="27432" anchor="b">
                    <a:lnB w="12700" cap="flat" cmpd="sng" algn="ctr">
                      <a:solidFill>
                        <a:schemeClr val="accent3"/>
                      </a:solidFill>
                      <a:prstDash val="solid"/>
                      <a:round/>
                      <a:headEnd type="none" w="med" len="med"/>
                      <a:tailEnd type="none" w="med" len="med"/>
                    </a:lnB>
                  </a:tcPr>
                </a:tc>
                <a:tc>
                  <a:txBody>
                    <a:bodyPr/>
                    <a:lstStyle/>
                    <a:p>
                      <a:pPr algn="ctr"/>
                      <a:r>
                        <a:rPr lang="en-US" sz="900" i="1" dirty="0"/>
                        <a:t>-78.3 (P&lt;0.02)</a:t>
                      </a:r>
                    </a:p>
                  </a:txBody>
                  <a:tcPr marL="54864" marR="54864" marT="27432" marB="27432" anchor="b">
                    <a:lnB w="12700" cap="flat" cmpd="sng" algn="ctr">
                      <a:solidFill>
                        <a:schemeClr val="accent3"/>
                      </a:solidFill>
                      <a:prstDash val="solid"/>
                      <a:round/>
                      <a:headEnd type="none" w="med" len="med"/>
                      <a:tailEnd type="none" w="med" len="med"/>
                    </a:lnB>
                  </a:tcPr>
                </a:tc>
                <a:tc>
                  <a:txBody>
                    <a:bodyPr/>
                    <a:lstStyle/>
                    <a:p>
                      <a:pPr algn="ctr"/>
                      <a:r>
                        <a:rPr lang="en-US" sz="900" i="1" dirty="0"/>
                        <a:t>-49.0 (P&lt;0.05)</a:t>
                      </a:r>
                    </a:p>
                  </a:txBody>
                  <a:tcPr marL="54864" marR="54864" marT="27432" marB="27432" anchor="b">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3835911894"/>
                  </a:ext>
                </a:extLst>
              </a:tr>
              <a:tr h="154352">
                <a:tc gridSpan="3">
                  <a:txBody>
                    <a:bodyPr/>
                    <a:lstStyle/>
                    <a:p>
                      <a:r>
                        <a:rPr lang="en-US" sz="800" i="0" dirty="0">
                          <a:solidFill>
                            <a:schemeClr val="tx1"/>
                          </a:solidFill>
                        </a:rPr>
                        <a:t>P vs. placebo</a:t>
                      </a:r>
                      <a:r>
                        <a:rPr lang="en-US" sz="800" i="1" dirty="0">
                          <a:solidFill>
                            <a:schemeClr val="tx1"/>
                          </a:solidFill>
                        </a:rPr>
                        <a:t>. </a:t>
                      </a:r>
                      <a:r>
                        <a:rPr lang="en-US" sz="800" i="1" dirty="0"/>
                        <a:t>In italics data presented previously</a:t>
                      </a:r>
                    </a:p>
                  </a:txBody>
                  <a:tcPr marL="54864" marR="54864" marT="27432" marB="27432" anchor="b">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983658322"/>
                  </a:ext>
                </a:extLst>
              </a:tr>
            </a:tbl>
          </a:graphicData>
        </a:graphic>
      </p:graphicFrame>
    </p:spTree>
    <p:extLst>
      <p:ext uri="{BB962C8B-B14F-4D97-AF65-F5344CB8AC3E}">
        <p14:creationId xmlns:p14="http://schemas.microsoft.com/office/powerpoint/2010/main" val="19695571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Oral GLP-1: GS-4571 improves BW, glucose tolerance, and ↓food intake in preclinical models</a:t>
            </a:r>
          </a:p>
        </p:txBody>
      </p:sp>
      <p:graphicFrame>
        <p:nvGraphicFramePr>
          <p:cNvPr id="4" name="Table 3"/>
          <p:cNvGraphicFramePr>
            <a:graphicFrameLocks noGrp="1"/>
          </p:cNvGraphicFramePr>
          <p:nvPr>
            <p:extLst>
              <p:ext uri="{D42A27DB-BD31-4B8C-83A1-F6EECF244321}">
                <p14:modId xmlns:p14="http://schemas.microsoft.com/office/powerpoint/2010/main" val="3497720746"/>
              </p:ext>
            </p:extLst>
          </p:nvPr>
        </p:nvGraphicFramePr>
        <p:xfrm>
          <a:off x="385434" y="914400"/>
          <a:ext cx="11430000" cy="2606040"/>
        </p:xfrm>
        <a:graphic>
          <a:graphicData uri="http://schemas.openxmlformats.org/drawingml/2006/table">
            <a:tbl>
              <a:tblPr firstRow="1" bandRow="1">
                <a:tableStyleId>{C083E6E3-FA7D-4D7B-A595-EF9225AFEA82}</a:tableStyleId>
              </a:tblPr>
              <a:tblGrid>
                <a:gridCol w="9383717">
                  <a:extLst>
                    <a:ext uri="{9D8B030D-6E8A-4147-A177-3AD203B41FA5}">
                      <a16:colId xmlns:a16="http://schemas.microsoft.com/office/drawing/2014/main" val="20000"/>
                    </a:ext>
                  </a:extLst>
                </a:gridCol>
                <a:gridCol w="2046283">
                  <a:extLst>
                    <a:ext uri="{9D8B030D-6E8A-4147-A177-3AD203B41FA5}">
                      <a16:colId xmlns:a16="http://schemas.microsoft.com/office/drawing/2014/main" val="650864431"/>
                    </a:ext>
                  </a:extLst>
                </a:gridCol>
              </a:tblGrid>
              <a:tr h="151832">
                <a:tc gridSpan="2">
                  <a:txBody>
                    <a:bodyPr/>
                    <a:lstStyle/>
                    <a:p>
                      <a:r>
                        <a:rPr lang="en-US" sz="1000" b="1" dirty="0"/>
                        <a:t>Abstract</a:t>
                      </a:r>
                      <a:r>
                        <a:rPr lang="en-US" sz="1000" b="1" baseline="0" dirty="0"/>
                        <a:t> </a:t>
                      </a:r>
                      <a:r>
                        <a:rPr lang="en-US" sz="1000" b="0" baseline="0" dirty="0">
                          <a:hlinkClick r:id="rId2"/>
                        </a:rPr>
                        <a:t>1625-P</a:t>
                      </a:r>
                      <a:r>
                        <a:rPr lang="en-US" sz="1000" b="0" baseline="0" dirty="0"/>
                        <a:t>: </a:t>
                      </a:r>
                      <a:r>
                        <a:rPr lang="en-US" sz="1000" b="0" i="1" baseline="0" dirty="0"/>
                        <a:t>GS-4571, an oral small molecule GLP-1 agonist, improves glucose tolerance and suppresses food intake in obese diabetic cynomolgus monkeys. J.Vogel.</a:t>
                      </a:r>
                      <a:endParaRPr lang="en-US" sz="1000" b="0" i="1" dirty="0"/>
                    </a:p>
                  </a:txBody>
                  <a:tcPr>
                    <a:lnL>
                      <a:noFill/>
                    </a:lnL>
                    <a:lnR>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US" sz="1000" b="0" dirty="0"/>
                    </a:p>
                  </a:txBody>
                  <a:tcPr>
                    <a:lnL>
                      <a:noFill/>
                    </a:lnL>
                    <a:lnR>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0"/>
                  </a:ext>
                </a:extLst>
              </a:tr>
              <a:tr h="1920240">
                <a:tc>
                  <a:txBody>
                    <a:bodyPr/>
                    <a:lstStyle/>
                    <a:p>
                      <a:r>
                        <a:rPr lang="en-GB" sz="1000" b="1" strike="noStrike" baseline="0" dirty="0">
                          <a:solidFill>
                            <a:schemeClr val="tx1"/>
                          </a:solidFill>
                        </a:rPr>
                        <a:t>Methods</a:t>
                      </a:r>
                      <a:r>
                        <a:rPr lang="en-GB" sz="1000" b="0" strike="noStrike" baseline="0" dirty="0">
                          <a:solidFill>
                            <a:schemeClr val="tx1"/>
                          </a:solidFill>
                        </a:rPr>
                        <a:t>:</a:t>
                      </a:r>
                    </a:p>
                    <a:p>
                      <a:pPr marL="171450" indent="-171450">
                        <a:buFont typeface="Arial" panose="020B0604020202020204" pitchFamily="34" charset="0"/>
                        <a:buChar char="•"/>
                      </a:pPr>
                      <a:r>
                        <a:rPr lang="en-GB" sz="1000" b="0" strike="noStrike" baseline="0" dirty="0">
                          <a:solidFill>
                            <a:schemeClr val="tx1"/>
                          </a:solidFill>
                        </a:rPr>
                        <a:t>EndoC-βH1 </a:t>
                      </a:r>
                      <a:r>
                        <a:rPr lang="en-GB" sz="1000" b="1" strike="noStrike" baseline="0" dirty="0">
                          <a:solidFill>
                            <a:schemeClr val="tx1"/>
                          </a:solidFill>
                        </a:rPr>
                        <a:t>cells</a:t>
                      </a:r>
                      <a:r>
                        <a:rPr lang="en-GB" sz="1000" b="0" strike="noStrike" baseline="0" dirty="0">
                          <a:solidFill>
                            <a:schemeClr val="tx1"/>
                          </a:solidFill>
                        </a:rPr>
                        <a:t> were treated with exendin-4 (10 or 100nM) vs. GS-4571 (10 or 100nM) or exendin-4 (10nM) vs. GS-4571 (1µM) </a:t>
                      </a:r>
                    </a:p>
                    <a:p>
                      <a:pPr marL="171450" indent="-171450">
                        <a:buFont typeface="Arial" panose="020B0604020202020204" pitchFamily="34" charset="0"/>
                        <a:buChar char="•"/>
                      </a:pPr>
                      <a:r>
                        <a:rPr lang="en-GB" sz="1000" b="1" strike="noStrike" baseline="0" dirty="0">
                          <a:solidFill>
                            <a:schemeClr val="tx1"/>
                          </a:solidFill>
                        </a:rPr>
                        <a:t>Mouse IPGTT: </a:t>
                      </a:r>
                      <a:r>
                        <a:rPr lang="en-GB" sz="1000" b="0" strike="noStrike" baseline="0" dirty="0">
                          <a:solidFill>
                            <a:schemeClr val="tx1"/>
                          </a:solidFill>
                        </a:rPr>
                        <a:t>Fasted male mice expressing hGLP-1R received GS-4571 (oral 3 or 10mg/kg) vs. vehicle before a glucose bolus (IP)</a:t>
                      </a:r>
                    </a:p>
                    <a:p>
                      <a:pPr marL="171450" indent="-171450">
                        <a:buFont typeface="Arial" panose="020B0604020202020204" pitchFamily="34" charset="0"/>
                        <a:buChar char="•"/>
                      </a:pPr>
                      <a:r>
                        <a:rPr lang="en-GB" sz="1000" b="1" strike="noStrike" baseline="0" dirty="0">
                          <a:solidFill>
                            <a:schemeClr val="tx1"/>
                          </a:solidFill>
                        </a:rPr>
                        <a:t>Mouse weight loss</a:t>
                      </a:r>
                      <a:r>
                        <a:rPr lang="en-GB" sz="1000" b="0" strike="noStrike" baseline="0" dirty="0">
                          <a:solidFill>
                            <a:schemeClr val="tx1"/>
                          </a:solidFill>
                        </a:rPr>
                        <a:t>: Fasted male mice expressing hGLP-1R received GS-4571 (oral 30 or 100mg/kg) vs. vehicle for 5 days</a:t>
                      </a:r>
                      <a:endParaRPr lang="en-GB" sz="1000" b="1" strike="noStrike" baseline="0" dirty="0">
                        <a:solidFill>
                          <a:schemeClr val="tx1"/>
                        </a:solidFill>
                      </a:endParaRPr>
                    </a:p>
                    <a:p>
                      <a:pPr marL="171450" indent="-171450">
                        <a:buFont typeface="Arial" panose="020B0604020202020204" pitchFamily="34" charset="0"/>
                        <a:buChar char="•"/>
                      </a:pPr>
                      <a:r>
                        <a:rPr lang="en-GB" sz="1000" b="1" strike="noStrike" baseline="0" dirty="0">
                          <a:solidFill>
                            <a:schemeClr val="tx1"/>
                          </a:solidFill>
                        </a:rPr>
                        <a:t>Monkey IVGTT</a:t>
                      </a:r>
                      <a:r>
                        <a:rPr lang="en-GB" sz="1000" b="0" strike="noStrike" baseline="0" dirty="0">
                          <a:solidFill>
                            <a:schemeClr val="tx1"/>
                          </a:solidFill>
                        </a:rPr>
                        <a:t>: Obese male cynomolgus monkeys received GS-4571 (oral) vs. vehicle a glucose bolus (IP)</a:t>
                      </a:r>
                      <a:endParaRPr lang="en-GB" sz="1000" b="1" strike="noStrike" baseline="0" dirty="0">
                        <a:solidFill>
                          <a:schemeClr val="tx1"/>
                        </a:solidFill>
                      </a:endParaRPr>
                    </a:p>
                    <a:p>
                      <a:pPr marL="171450" indent="-171450">
                        <a:buFont typeface="Arial" panose="020B0604020202020204" pitchFamily="34" charset="0"/>
                        <a:buChar char="•"/>
                      </a:pPr>
                      <a:r>
                        <a:rPr lang="en-GB" sz="1000" b="1" strike="noStrike" baseline="0" dirty="0">
                          <a:solidFill>
                            <a:schemeClr val="tx1"/>
                          </a:solidFill>
                        </a:rPr>
                        <a:t>Monkey weight loss</a:t>
                      </a:r>
                      <a:r>
                        <a:rPr lang="en-GB" sz="1000" b="0" strike="noStrike" baseline="0" dirty="0">
                          <a:solidFill>
                            <a:schemeClr val="tx1"/>
                          </a:solidFill>
                        </a:rPr>
                        <a:t>: Obese male cynomolgus monkeys received GS-4571 (oral) vs. vehicle for 36 days</a:t>
                      </a:r>
                    </a:p>
                    <a:p>
                      <a:pPr marL="0" indent="0">
                        <a:buFont typeface="Arial" panose="020B0604020202020204" pitchFamily="34" charset="0"/>
                        <a:buNone/>
                      </a:pPr>
                      <a:endParaRPr lang="en-GB" sz="900" b="1" strike="noStrike" baseline="0" dirty="0">
                        <a:solidFill>
                          <a:schemeClr val="tx1"/>
                        </a:solidFill>
                      </a:endParaRPr>
                    </a:p>
                    <a:p>
                      <a:r>
                        <a:rPr lang="en-US" sz="1000" b="1" baseline="0" dirty="0"/>
                        <a:t>Results</a:t>
                      </a:r>
                      <a:r>
                        <a:rPr lang="en-US" sz="1000" b="0" baseline="0" dirty="0"/>
                        <a:t>: </a:t>
                      </a:r>
                    </a:p>
                    <a:p>
                      <a:pPr marL="171450" indent="-171450">
                        <a:buFont typeface="Arial" panose="020B0604020202020204" pitchFamily="34" charset="0"/>
                        <a:buChar char="•"/>
                      </a:pPr>
                      <a:r>
                        <a:rPr lang="en-US" sz="1000" b="0" baseline="0" dirty="0"/>
                        <a:t>In </a:t>
                      </a:r>
                      <a:r>
                        <a:rPr lang="en-GB" sz="1000" b="0" strike="noStrike" baseline="0" dirty="0">
                          <a:solidFill>
                            <a:schemeClr val="tx1"/>
                          </a:solidFill>
                        </a:rPr>
                        <a:t>EndoC-βH1 </a:t>
                      </a:r>
                      <a:r>
                        <a:rPr lang="en-GB" sz="1000" b="1" strike="noStrike" baseline="0" dirty="0">
                          <a:solidFill>
                            <a:schemeClr val="tx1"/>
                          </a:solidFill>
                        </a:rPr>
                        <a:t>cells</a:t>
                      </a:r>
                      <a:r>
                        <a:rPr lang="en-GB" sz="1000" b="0" strike="noStrike" baseline="0" dirty="0">
                          <a:solidFill>
                            <a:schemeClr val="tx1"/>
                          </a:solidFill>
                        </a:rPr>
                        <a:t>, GS-4571 showed a potent dose-dependent cAMP response of similar magnitude to exendin-4, and similar glucose stimulated insulin secretion compared to exendin-4.</a:t>
                      </a:r>
                      <a:endParaRPr lang="en-US" sz="1000" b="0" baseline="0" dirty="0"/>
                    </a:p>
                    <a:p>
                      <a:pPr marL="171450" indent="-171450">
                        <a:buFont typeface="Arial" panose="020B0604020202020204" pitchFamily="34" charset="0"/>
                        <a:buChar char="•"/>
                      </a:pPr>
                      <a:r>
                        <a:rPr lang="en-US" sz="1000" b="0" baseline="0" dirty="0"/>
                        <a:t>In </a:t>
                      </a:r>
                      <a:r>
                        <a:rPr lang="en-US" sz="1000" b="1" baseline="0" dirty="0"/>
                        <a:t>humanized GLP-1R mice</a:t>
                      </a:r>
                      <a:r>
                        <a:rPr lang="en-US" sz="1000" b="0" baseline="0" dirty="0"/>
                        <a:t>, GS-4571 dose-dependently increased insulin secretion in response to an IPGTT and promoted glucose clearance.</a:t>
                      </a:r>
                    </a:p>
                    <a:p>
                      <a:pPr marL="171450" indent="-171450">
                        <a:buFont typeface="Arial" panose="020B0604020202020204" pitchFamily="34" charset="0"/>
                        <a:buChar char="•"/>
                      </a:pPr>
                      <a:r>
                        <a:rPr lang="en-US" sz="1000" b="0" baseline="0" dirty="0"/>
                        <a:t>GS-4571 decreased food intake and elicited weight loss vs. vehicle in chow fed mice.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baseline="0" dirty="0"/>
                        <a:t>Similarly, in </a:t>
                      </a:r>
                      <a:r>
                        <a:rPr lang="en-US" sz="1000" b="1" baseline="0" dirty="0"/>
                        <a:t>monkeys</a:t>
                      </a:r>
                      <a:r>
                        <a:rPr lang="en-US" sz="1000" b="0" baseline="0" dirty="0"/>
                        <a:t>, GS-4571 improved glucose tolerance in response to an IPGTT vs. vehicle showing increased insulin secretion and glucose clearance.</a:t>
                      </a:r>
                    </a:p>
                    <a:p>
                      <a:pPr marL="171450" indent="-171450">
                        <a:buFont typeface="Arial" panose="020B0604020202020204" pitchFamily="34" charset="0"/>
                        <a:buChar char="•"/>
                      </a:pPr>
                      <a:r>
                        <a:rPr lang="en-US" sz="1000" b="0" baseline="0" dirty="0"/>
                        <a:t>In </a:t>
                      </a:r>
                      <a:r>
                        <a:rPr lang="en-US" sz="1000" b="1" baseline="0" dirty="0"/>
                        <a:t>monkeys</a:t>
                      </a:r>
                      <a:r>
                        <a:rPr lang="en-US" sz="1000" b="0" baseline="0" dirty="0"/>
                        <a:t>, GS-4571 decreased food intake and body weight by up to ~7% (estimated from chart) at 36 days vs. vehicle.</a:t>
                      </a:r>
                      <a:br>
                        <a:rPr lang="en-US" sz="1000" b="0" baseline="0" dirty="0"/>
                      </a:br>
                      <a:r>
                        <a:rPr lang="en-US" sz="1000" b="0" baseline="0" dirty="0"/>
                        <a:t>- additionally, GS-4571 significantly improved A1c vs. vehicle.</a:t>
                      </a:r>
                    </a:p>
                  </a:txBody>
                  <a:tcPr>
                    <a:lnT w="12700" cmpd="sng">
                      <a:noFill/>
                    </a:lnT>
                    <a:lnB w="12700" cap="flat" cmpd="sng" algn="ctr">
                      <a:no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CVrg Implications</a:t>
                      </a:r>
                      <a:r>
                        <a:rPr lang="en-US" sz="1000" b="0" dirty="0"/>
                        <a:t>: GS-4571 is an oral GLP-1 agonist in preclinical development with </a:t>
                      </a:r>
                      <a:r>
                        <a:rPr lang="en-US" sz="1000" b="0" dirty="0">
                          <a:hlinkClick r:id="rId3"/>
                        </a:rPr>
                        <a:t>Gilead</a:t>
                      </a:r>
                      <a:r>
                        <a:rPr lang="en-US" sz="1000" b="0" dirty="0"/>
                        <a:t>. These data showed improvements in glucose tolerance with GS-4571 during IVGTT in mice and monkeys, and GS-4571 decreased food intake and body weight compared to vehicle in both animal models. No details regarding future development plans were disclosed.</a:t>
                      </a:r>
                    </a:p>
                  </a:txBody>
                  <a:tcPr>
                    <a:lnT w="12700" cmpd="sng">
                      <a:noFill/>
                    </a:lnT>
                    <a:lnB w="12700" cap="flat" cmpd="sng" algn="ctr">
                      <a:noFill/>
                      <a:prstDash val="solid"/>
                      <a:round/>
                      <a:headEnd type="none" w="med" len="med"/>
                      <a:tailEnd type="none" w="med" len="med"/>
                    </a:lnB>
                    <a:solidFill>
                      <a:srgbClr val="FEF4EC"/>
                    </a:solidFill>
                  </a:tcPr>
                </a:tc>
                <a:extLst>
                  <a:ext uri="{0D108BD9-81ED-4DB2-BD59-A6C34878D82A}">
                    <a16:rowId xmlns:a16="http://schemas.microsoft.com/office/drawing/2014/main" val="3649007322"/>
                  </a:ext>
                </a:extLst>
              </a:tr>
            </a:tbl>
          </a:graphicData>
        </a:graphic>
      </p:graphicFrame>
    </p:spTree>
    <p:extLst>
      <p:ext uri="{BB962C8B-B14F-4D97-AF65-F5344CB8AC3E}">
        <p14:creationId xmlns:p14="http://schemas.microsoft.com/office/powerpoint/2010/main" val="15090877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Oral GLP-1: MLX-7006, potent </a:t>
            </a:r>
            <a:r>
              <a:rPr lang="en-US" i="1" dirty="0"/>
              <a:t>in-vitro</a:t>
            </a:r>
            <a:r>
              <a:rPr lang="en-US" dirty="0"/>
              <a:t> activity, reduced FBG in </a:t>
            </a:r>
            <a:r>
              <a:rPr lang="en-US" i="1" dirty="0"/>
              <a:t>db/db </a:t>
            </a:r>
            <a:r>
              <a:rPr lang="en-US" dirty="0"/>
              <a:t>mice</a:t>
            </a:r>
          </a:p>
        </p:txBody>
      </p:sp>
      <p:graphicFrame>
        <p:nvGraphicFramePr>
          <p:cNvPr id="4" name="Table 3"/>
          <p:cNvGraphicFramePr>
            <a:graphicFrameLocks noGrp="1"/>
          </p:cNvGraphicFramePr>
          <p:nvPr>
            <p:extLst>
              <p:ext uri="{D42A27DB-BD31-4B8C-83A1-F6EECF244321}">
                <p14:modId xmlns:p14="http://schemas.microsoft.com/office/powerpoint/2010/main" val="2195459808"/>
              </p:ext>
            </p:extLst>
          </p:nvPr>
        </p:nvGraphicFramePr>
        <p:xfrm>
          <a:off x="382577" y="1537286"/>
          <a:ext cx="11430000" cy="2169219"/>
        </p:xfrm>
        <a:graphic>
          <a:graphicData uri="http://schemas.openxmlformats.org/drawingml/2006/table">
            <a:tbl>
              <a:tblPr firstRow="1" bandRow="1">
                <a:tableStyleId>{3B4B98B0-60AC-42C2-AFA5-B58CD77FA1E5}</a:tableStyleId>
              </a:tblPr>
              <a:tblGrid>
                <a:gridCol w="77724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2"/>
                    </a:ext>
                  </a:extLst>
                </a:gridCol>
              </a:tblGrid>
              <a:tr h="248979">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Abstract:</a:t>
                      </a:r>
                      <a:r>
                        <a:rPr lang="en-US" sz="1000" b="0" strike="noStrike" baseline="0" dirty="0"/>
                        <a:t> </a:t>
                      </a:r>
                      <a:r>
                        <a:rPr lang="en-US" sz="1000" b="0" dirty="0">
                          <a:solidFill>
                            <a:schemeClr val="tx1"/>
                          </a:solidFill>
                          <a:hlinkClick r:id="rId2"/>
                        </a:rPr>
                        <a:t>1139-P</a:t>
                      </a:r>
                      <a:r>
                        <a:rPr lang="en-US" sz="1000" b="0" dirty="0">
                          <a:solidFill>
                            <a:schemeClr val="tx1"/>
                          </a:solidFill>
                        </a:rPr>
                        <a:t> </a:t>
                      </a:r>
                      <a:r>
                        <a:rPr lang="en-GB" sz="1000" b="0" i="1" dirty="0">
                          <a:solidFill>
                            <a:schemeClr val="tx1"/>
                          </a:solidFill>
                        </a:rPr>
                        <a:t>Discovery of a potent, orally efficacious small molecule agonist of GLP-1 receptor. D.J.Bearss</a:t>
                      </a:r>
                      <a:r>
                        <a:rPr lang="en-US" sz="1000" b="0" i="1" dirty="0">
                          <a:solidFill>
                            <a:schemeClr val="tx1"/>
                          </a:solidFill>
                        </a:rPr>
                        <a:t>.</a:t>
                      </a:r>
                      <a:endParaRPr lang="en-GB" sz="1000" b="0" i="1" dirty="0">
                        <a:solidFill>
                          <a:schemeClr val="tx1"/>
                        </a:solidFill>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US" sz="1100" b="0" dirty="0"/>
                    </a:p>
                  </a:txBody>
                  <a:tcPr>
                    <a:solidFill>
                      <a:schemeClr val="tx2"/>
                    </a:solidFill>
                  </a:tcPr>
                </a:tc>
                <a:extLst>
                  <a:ext uri="{0D108BD9-81ED-4DB2-BD59-A6C34878D82A}">
                    <a16:rowId xmlns:a16="http://schemas.microsoft.com/office/drawing/2014/main" val="10000"/>
                  </a:ext>
                </a:extLst>
              </a:tr>
              <a:tr h="1834307">
                <a:tc>
                  <a:txBody>
                    <a:bodyPr/>
                    <a:lstStyle/>
                    <a:p>
                      <a:r>
                        <a:rPr lang="en-US" sz="1000" b="1" dirty="0"/>
                        <a:t>Methods</a:t>
                      </a:r>
                      <a:r>
                        <a:rPr lang="en-US" sz="1000" b="0" dirty="0"/>
                        <a:t>:</a:t>
                      </a:r>
                      <a:r>
                        <a:rPr lang="en-US" sz="1000" b="0" baseline="0" dirty="0"/>
                        <a:t> </a:t>
                      </a:r>
                      <a:r>
                        <a:rPr lang="en-US" sz="1000" b="0" baseline="0" dirty="0">
                          <a:solidFill>
                            <a:schemeClr val="tx1"/>
                          </a:solidFill>
                        </a:rPr>
                        <a:t>Ca2+ mobilization in Min6-c4 cells and LANCE Ultra cAMP kit. </a:t>
                      </a:r>
                      <a:r>
                        <a:rPr lang="en-US" sz="1000" b="1" i="1" baseline="0" dirty="0">
                          <a:solidFill>
                            <a:schemeClr val="tx1"/>
                          </a:solidFill>
                        </a:rPr>
                        <a:t>db/db </a:t>
                      </a:r>
                      <a:r>
                        <a:rPr lang="en-US" sz="1000" b="0" baseline="0" dirty="0">
                          <a:solidFill>
                            <a:schemeClr val="tx1"/>
                          </a:solidFill>
                        </a:rPr>
                        <a:t>male C57B/6 </a:t>
                      </a:r>
                      <a:r>
                        <a:rPr lang="en-US" sz="1000" b="1" baseline="0" dirty="0">
                          <a:solidFill>
                            <a:schemeClr val="tx1"/>
                          </a:solidFill>
                        </a:rPr>
                        <a:t>mice</a:t>
                      </a:r>
                      <a:r>
                        <a:rPr lang="en-US" sz="1000" b="0" baseline="0" dirty="0">
                          <a:solidFill>
                            <a:schemeClr val="tx1"/>
                          </a:solidFill>
                        </a:rPr>
                        <a:t> were randomized based on body weight and FBG to ML-7006 (50 or 75mg/kg PO QD for days 1-14, uptitrated to 75 or 100mg/kg QD for days 15-29) vs. vehicle</a:t>
                      </a:r>
                    </a:p>
                    <a:p>
                      <a:endParaRPr lang="en-US" sz="1000" baseline="0" dirty="0"/>
                    </a:p>
                    <a:p>
                      <a:r>
                        <a:rPr lang="en-US" sz="1000" b="1" baseline="0" dirty="0"/>
                        <a:t>Results</a:t>
                      </a:r>
                      <a:r>
                        <a:rPr lang="en-US" sz="1000" b="0" baseline="0" dirty="0"/>
                        <a:t>: </a:t>
                      </a:r>
                      <a:endParaRPr lang="en-US" sz="1000" b="0" dirty="0">
                        <a:solidFill>
                          <a:schemeClr val="tx1"/>
                        </a:solidFill>
                      </a:endParaRPr>
                    </a:p>
                    <a:p>
                      <a:pPr marL="171450" indent="-171450">
                        <a:buFont typeface="Arial" panose="020B0604020202020204" pitchFamily="34" charset="0"/>
                        <a:buChar char="•"/>
                      </a:pPr>
                      <a:r>
                        <a:rPr lang="en-GB" sz="1000" dirty="0">
                          <a:solidFill>
                            <a:schemeClr val="tx1"/>
                          </a:solidFill>
                        </a:rPr>
                        <a:t>MLX-7006 dose-dependently mediated calcium influx in Min6-c4 </a:t>
                      </a:r>
                      <a:r>
                        <a:rPr lang="en-GB" sz="1000" b="1" dirty="0">
                          <a:solidFill>
                            <a:schemeClr val="tx1"/>
                          </a:solidFill>
                        </a:rPr>
                        <a:t>cells</a:t>
                      </a:r>
                      <a:r>
                        <a:rPr lang="en-GB" sz="1000" dirty="0">
                          <a:solidFill>
                            <a:schemeClr val="tx1"/>
                          </a:solidFill>
                        </a:rPr>
                        <a:t> with a similar EC50 vs. danuglipron (EC50: 202nM vs. 219nM danuglipron, 70nM GLP-1 7-36).</a:t>
                      </a:r>
                    </a:p>
                    <a:p>
                      <a:pPr marL="171450" indent="-171450">
                        <a:buFont typeface="Arial" panose="020B0604020202020204" pitchFamily="34" charset="0"/>
                        <a:buChar char="•"/>
                      </a:pPr>
                      <a:r>
                        <a:rPr lang="en-GB" sz="1000" dirty="0">
                          <a:solidFill>
                            <a:schemeClr val="tx1"/>
                          </a:solidFill>
                        </a:rPr>
                        <a:t>MLX-7006 induced similar accumulation of cAMP in the in vitro LANCE Ultra </a:t>
                      </a:r>
                      <a:r>
                        <a:rPr lang="en-GB" sz="1000" b="1" dirty="0">
                          <a:solidFill>
                            <a:schemeClr val="tx1"/>
                          </a:solidFill>
                        </a:rPr>
                        <a:t>cAMP assay </a:t>
                      </a:r>
                      <a:r>
                        <a:rPr lang="en-GB" sz="1000" dirty="0">
                          <a:solidFill>
                            <a:schemeClr val="tx1"/>
                          </a:solidFill>
                        </a:rPr>
                        <a:t>vs. danuglipron (EC50: 26pM vs. 25pM danuglipron, 1pM GLP-1 7-36).</a:t>
                      </a:r>
                    </a:p>
                    <a:p>
                      <a:pPr marL="171450" indent="-171450">
                        <a:buFont typeface="Arial" panose="020B0604020202020204" pitchFamily="34" charset="0"/>
                        <a:buChar char="•"/>
                      </a:pPr>
                      <a:r>
                        <a:rPr lang="en-GB" sz="1000" dirty="0">
                          <a:solidFill>
                            <a:schemeClr val="tx1"/>
                          </a:solidFill>
                        </a:rPr>
                        <a:t>Tmax of 2.0hr, AUClast 3,379ng.h/mL, and T1/2 3.7hr in male SA </a:t>
                      </a:r>
                      <a:r>
                        <a:rPr lang="en-GB" sz="1000" b="1" dirty="0">
                          <a:solidFill>
                            <a:schemeClr val="tx1"/>
                          </a:solidFill>
                        </a:rPr>
                        <a:t>mice </a:t>
                      </a:r>
                      <a:r>
                        <a:rPr lang="en-GB" sz="1000" dirty="0">
                          <a:solidFill>
                            <a:schemeClr val="tx1"/>
                          </a:solidFill>
                        </a:rPr>
                        <a:t>with PO MLX-7006.</a:t>
                      </a:r>
                    </a:p>
                    <a:p>
                      <a:pPr marL="171450" indent="-171450">
                        <a:buFont typeface="Arial" panose="020B0604020202020204" pitchFamily="34" charset="0"/>
                        <a:buChar char="•"/>
                      </a:pPr>
                      <a:r>
                        <a:rPr lang="en-GB" sz="1000" dirty="0">
                          <a:solidFill>
                            <a:schemeClr val="tx1"/>
                          </a:solidFill>
                        </a:rPr>
                        <a:t>High-dose MLX-7006 significantly reduced day 14 fed and day 21 fasted blood glucose vs. vehicle control in </a:t>
                      </a:r>
                      <a:r>
                        <a:rPr lang="en-GB" sz="1000" b="1" i="1" dirty="0">
                          <a:solidFill>
                            <a:schemeClr val="tx1"/>
                          </a:solidFill>
                        </a:rPr>
                        <a:t>db/db </a:t>
                      </a:r>
                      <a:r>
                        <a:rPr lang="en-GB" sz="1000" b="1" dirty="0">
                          <a:solidFill>
                            <a:schemeClr val="tx1"/>
                          </a:solidFill>
                        </a:rPr>
                        <a:t>mice</a:t>
                      </a:r>
                      <a:r>
                        <a:rPr lang="en-GB" sz="1000" dirty="0">
                          <a:solidFill>
                            <a:schemeClr val="tx1"/>
                          </a:solidFill>
                        </a:rPr>
                        <a:t>.</a:t>
                      </a:r>
                    </a:p>
                    <a:p>
                      <a:pPr marL="171450" indent="-171450">
                        <a:buFont typeface="Arial" panose="020B0604020202020204" pitchFamily="34" charset="0"/>
                        <a:buChar char="•"/>
                      </a:pPr>
                      <a:r>
                        <a:rPr lang="en-GB" sz="1000" dirty="0">
                          <a:solidFill>
                            <a:schemeClr val="tx1"/>
                          </a:solidFill>
                        </a:rPr>
                        <a:t>High-dose MLX-7006 significantly reduced plasma glucose vs. vehicle in a day 21 glucose tolerance test, with an AUC of 35% in </a:t>
                      </a:r>
                      <a:r>
                        <a:rPr lang="en-GB" sz="1000" b="1" i="1" dirty="0">
                          <a:solidFill>
                            <a:schemeClr val="tx1"/>
                          </a:solidFill>
                        </a:rPr>
                        <a:t>db/db </a:t>
                      </a:r>
                      <a:r>
                        <a:rPr lang="en-GB" sz="1000" b="1" dirty="0">
                          <a:solidFill>
                            <a:schemeClr val="tx1"/>
                          </a:solidFill>
                        </a:rPr>
                        <a:t>mice</a:t>
                      </a:r>
                      <a:r>
                        <a:rPr lang="en-GB" sz="1000" dirty="0">
                          <a:solidFill>
                            <a:schemeClr val="tx1"/>
                          </a:solidFill>
                        </a:rPr>
                        <a:t>.</a:t>
                      </a: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1" dirty="0"/>
                        <a:t>CVrg Implications</a:t>
                      </a:r>
                      <a:r>
                        <a:rPr lang="en-US" sz="1000" b="0" dirty="0"/>
                        <a:t>: </a:t>
                      </a:r>
                      <a:r>
                        <a:rPr lang="en-US" sz="1000" b="0" dirty="0">
                          <a:solidFill>
                            <a:schemeClr val="tx1"/>
                          </a:solidFill>
                        </a:rPr>
                        <a:t>According to Biolexis’ </a:t>
                      </a:r>
                      <a:r>
                        <a:rPr lang="en-US" sz="1000" b="0" dirty="0">
                          <a:solidFill>
                            <a:schemeClr val="tx1"/>
                          </a:solidFill>
                          <a:hlinkClick r:id="rId3"/>
                        </a:rPr>
                        <a:t>pipeline</a:t>
                      </a:r>
                      <a:r>
                        <a:rPr lang="en-US" sz="1000" b="0" dirty="0">
                          <a:solidFill>
                            <a:schemeClr val="tx1"/>
                          </a:solidFill>
                        </a:rPr>
                        <a:t> MLX 7000 is best-in-class in preclinical development for obesity and T2D, with FIH trials planned for 2025. The relationship between MLX-7000 and MLX-7006 is unspecified but given MLX-7006 has completed preclinical mouse (presented at ADA 2024), rat, and dog studies (not shown at ADA 2024 but mentioned on poster), MLX-7006 is likely the candidate being advanced to Phase I in 2025 for the MLX-7000 program. This small molecule GLP-1 agonist would be an alternative to peptide-based agonists danuglipron and orforglipron which have significantly higher manufacturing costs.</a:t>
                      </a: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3649007322"/>
                  </a:ext>
                </a:extLst>
              </a:tr>
            </a:tbl>
          </a:graphicData>
        </a:graphic>
      </p:graphicFrame>
      <p:sp>
        <p:nvSpPr>
          <p:cNvPr id="7" name="TextBox 6">
            <a:extLst>
              <a:ext uri="{FF2B5EF4-FFF2-40B4-BE49-F238E27FC236}">
                <a16:creationId xmlns:a16="http://schemas.microsoft.com/office/drawing/2014/main" id="{F2E3B3EB-7E51-4ECF-BEA3-973AEB725E0F}"/>
              </a:ext>
            </a:extLst>
          </p:cNvPr>
          <p:cNvSpPr txBox="1"/>
          <p:nvPr/>
        </p:nvSpPr>
        <p:spPr>
          <a:xfrm>
            <a:off x="375737" y="914400"/>
            <a:ext cx="11430000" cy="5539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rial" panose="020B0604020202020204"/>
                <a:ea typeface="+mn-ea"/>
                <a:cs typeface="+mn-cs"/>
              </a:rPr>
              <a:t>Background: </a:t>
            </a:r>
            <a:r>
              <a:rPr kumimoji="0" lang="en-US" sz="1000" b="0" i="0" u="none" strike="noStrike" kern="1200" cap="none" spc="0" normalizeH="0" baseline="0" noProof="0" dirty="0">
                <a:ln>
                  <a:noFill/>
                </a:ln>
                <a:solidFill>
                  <a:prstClr val="black"/>
                </a:solidFill>
                <a:effectLst/>
                <a:uLnTx/>
                <a:uFillTx/>
                <a:latin typeface="Arial" panose="020B0604020202020204"/>
                <a:ea typeface="+mn-ea"/>
                <a:cs typeface="+mn-cs"/>
              </a:rPr>
              <a:t>In </a:t>
            </a:r>
            <a:r>
              <a:rPr kumimoji="0" lang="en-US" sz="1000" b="0" i="0" u="none" strike="noStrike" kern="1200" cap="none" spc="0" normalizeH="0" baseline="0" noProof="0" dirty="0">
                <a:ln>
                  <a:noFill/>
                </a:ln>
                <a:solidFill>
                  <a:prstClr val="black"/>
                </a:solidFill>
                <a:effectLst/>
                <a:uLnTx/>
                <a:uFillTx/>
                <a:latin typeface="Arial" panose="020B0604020202020204"/>
                <a:ea typeface="+mn-ea"/>
                <a:cs typeface="+mn-cs"/>
                <a:hlinkClick r:id="rId4"/>
              </a:rPr>
              <a:t>October 2023</a:t>
            </a:r>
            <a:r>
              <a:rPr kumimoji="0" lang="en-US" sz="10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GB" sz="1000" b="0" i="0" u="none" strike="noStrike" kern="1200" cap="none" spc="0" normalizeH="0" baseline="0" noProof="0" dirty="0">
                <a:ln>
                  <a:noFill/>
                </a:ln>
                <a:solidFill>
                  <a:prstClr val="black"/>
                </a:solidFill>
                <a:effectLst/>
                <a:uLnTx/>
                <a:uFillTx/>
                <a:latin typeface="Arial" panose="020B0604020202020204"/>
                <a:ea typeface="+mn-ea"/>
                <a:cs typeface="+mn-cs"/>
              </a:rPr>
              <a:t>Biolexis launched Metabolexis, a new pipeline company to develop three targeted oral small molecules for the treatment of obesity and T2D. The Metabolexis pipeline includes isoform-specific activators of AMPK, aGLP-1/GLP-1R agonists, and mTORC1 inhibitors with plans to file INDs for all three agents by 4Q 2024 and to initiate FIH Phase I trials in 1Q 2025. An ADA 2024 poster disclosed the discovery of a series of GLP-1 agonists, with MLX-7006 showing the most promise for potential advance to clinical studies.</a:t>
            </a:r>
            <a:endParaRPr kumimoji="0" lang="en-US" sz="10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Tree>
    <p:extLst>
      <p:ext uri="{BB962C8B-B14F-4D97-AF65-F5344CB8AC3E}">
        <p14:creationId xmlns:p14="http://schemas.microsoft.com/office/powerpoint/2010/main" val="4288272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chor="b">
            <a:normAutofit/>
          </a:bodyPr>
          <a:lstStyle/>
          <a:p>
            <a:r>
              <a:rPr lang="en-US" sz="1600" b="0" dirty="0"/>
              <a:t>Table of Contents</a:t>
            </a:r>
          </a:p>
        </p:txBody>
      </p:sp>
      <p:graphicFrame>
        <p:nvGraphicFramePr>
          <p:cNvPr id="5" name="Table 4"/>
          <p:cNvGraphicFramePr>
            <a:graphicFrameLocks noGrp="1"/>
          </p:cNvGraphicFramePr>
          <p:nvPr>
            <p:extLst>
              <p:ext uri="{D42A27DB-BD31-4B8C-83A1-F6EECF244321}">
                <p14:modId xmlns:p14="http://schemas.microsoft.com/office/powerpoint/2010/main" val="145851189"/>
              </p:ext>
            </p:extLst>
          </p:nvPr>
        </p:nvGraphicFramePr>
        <p:xfrm>
          <a:off x="384048" y="822960"/>
          <a:ext cx="11431524" cy="5184640"/>
        </p:xfrm>
        <a:graphic>
          <a:graphicData uri="http://schemas.openxmlformats.org/drawingml/2006/table">
            <a:tbl>
              <a:tblPr>
                <a:tableStyleId>{793D81CF-94F2-401A-BA57-92F5A7B2D0C5}</a:tableStyleId>
              </a:tblPr>
              <a:tblGrid>
                <a:gridCol w="1874520">
                  <a:extLst>
                    <a:ext uri="{9D8B030D-6E8A-4147-A177-3AD203B41FA5}">
                      <a16:colId xmlns:a16="http://schemas.microsoft.com/office/drawing/2014/main" val="20001"/>
                    </a:ext>
                  </a:extLst>
                </a:gridCol>
                <a:gridCol w="8604504">
                  <a:extLst>
                    <a:ext uri="{9D8B030D-6E8A-4147-A177-3AD203B41FA5}">
                      <a16:colId xmlns:a16="http://schemas.microsoft.com/office/drawing/2014/main" val="1489081473"/>
                    </a:ext>
                  </a:extLst>
                </a:gridCol>
                <a:gridCol w="952500">
                  <a:extLst>
                    <a:ext uri="{9D8B030D-6E8A-4147-A177-3AD203B41FA5}">
                      <a16:colId xmlns:a16="http://schemas.microsoft.com/office/drawing/2014/main" val="20002"/>
                    </a:ext>
                  </a:extLst>
                </a:gridCol>
              </a:tblGrid>
              <a:tr h="259232">
                <a:tc>
                  <a:txBody>
                    <a:bodyPr/>
                    <a:lstStyle/>
                    <a:p>
                      <a:r>
                        <a:rPr lang="en-US" sz="1000" b="1" dirty="0">
                          <a:solidFill>
                            <a:schemeClr val="tx1"/>
                          </a:solidFill>
                        </a:rPr>
                        <a:t>GLP-1/GIP</a:t>
                      </a:r>
                    </a:p>
                  </a:txBody>
                  <a:tcPr anchor="ctr">
                    <a:lnL w="6350" cap="flat" cmpd="sng" algn="ctr">
                      <a:noFill/>
                      <a:prstDash val="solid"/>
                      <a:round/>
                      <a:headEnd type="none" w="med" len="med"/>
                      <a:tailEnd type="none" w="med" len="med"/>
                    </a:lnL>
                    <a:lnT w="1270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b="0" dirty="0">
                          <a:solidFill>
                            <a:schemeClr val="tx1"/>
                          </a:solidFill>
                        </a:rPr>
                        <a:t>SURPASS 6 post-hoc, almost ¼ tirzepatide treated patients regresses insulin dose&lt;10U/day</a:t>
                      </a:r>
                    </a:p>
                  </a:txBody>
                  <a:tcPr anchor="ctr">
                    <a:lnT w="1270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b="0" dirty="0">
                          <a:hlinkClick r:id="rId2" action="ppaction://hlinksldjump"/>
                        </a:rPr>
                        <a:t>61</a:t>
                      </a:r>
                      <a:endParaRPr lang="en-US" sz="1000" b="0" dirty="0"/>
                    </a:p>
                  </a:txBody>
                  <a:tcPr marL="0" anchor="ctr">
                    <a:lnR w="635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593500997"/>
                  </a:ext>
                </a:extLst>
              </a:tr>
              <a:tr h="259232">
                <a:tc>
                  <a:txBody>
                    <a:bodyPr/>
                    <a:lstStyle/>
                    <a:p>
                      <a:endParaRPr lang="en-US" sz="1000" b="0" dirty="0">
                        <a:solidFill>
                          <a:schemeClr val="tx1"/>
                        </a:solidFill>
                      </a:endParaRP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b="0" dirty="0">
                          <a:solidFill>
                            <a:schemeClr val="tx1"/>
                          </a:solidFill>
                        </a:rPr>
                        <a:t>Tirzepatide, uptake 2-3-fold steeper than any other GLP-1 during first 18 months on market</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3" action="ppaction://hlinksldjump"/>
                        </a:rPr>
                        <a:t>62</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722196024"/>
                  </a:ext>
                </a:extLst>
              </a:tr>
              <a:tr h="259232">
                <a:tc>
                  <a:txBody>
                    <a:bodyPr/>
                    <a:lstStyle/>
                    <a:p>
                      <a:endParaRPr lang="en-US" sz="1000" b="0" dirty="0">
                        <a:solidFill>
                          <a:schemeClr val="tx1"/>
                        </a:solidFill>
                      </a:endParaRP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b="0" dirty="0">
                          <a:solidFill>
                            <a:schemeClr val="tx1"/>
                          </a:solidFill>
                        </a:rPr>
                        <a:t>TZP, RW effectiveness showed -12.7% WL and 73.7% Tx persistence at 6 months</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4" action="ppaction://hlinksldjump"/>
                        </a:rPr>
                        <a:t>63</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4229019891"/>
                  </a:ext>
                </a:extLst>
              </a:tr>
              <a:tr h="259232">
                <a:tc>
                  <a:txBody>
                    <a:bodyPr/>
                    <a:lstStyle/>
                    <a:p>
                      <a:endParaRPr lang="en-US" sz="1000" b="0" dirty="0">
                        <a:solidFill>
                          <a:schemeClr val="tx1"/>
                        </a:solidFill>
                      </a:endParaRP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b="0" dirty="0">
                          <a:solidFill>
                            <a:schemeClr val="tx1"/>
                          </a:solidFill>
                        </a:rPr>
                        <a:t>HRS9531 shows WL of up to -16.8% at 24 weeks with encouraging safety profile</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5" action="ppaction://hlinksldjump"/>
                        </a:rPr>
                        <a:t>65</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693897180"/>
                  </a:ext>
                </a:extLst>
              </a:tr>
              <a:tr h="259232">
                <a:tc>
                  <a:txBody>
                    <a:bodyPr/>
                    <a:lstStyle/>
                    <a:p>
                      <a:endParaRPr lang="en-US" sz="1000" b="0" dirty="0">
                        <a:solidFill>
                          <a:schemeClr val="tx1"/>
                        </a:solidFill>
                      </a:endParaRP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b="0" dirty="0">
                          <a:solidFill>
                            <a:schemeClr val="tx1"/>
                          </a:solidFill>
                        </a:rPr>
                        <a:t>HS-20094, Phase II POC study in T2D confirms safety with favorable PK profile</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6" action="ppaction://hlinksldjump"/>
                        </a:rPr>
                        <a:t>67</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470872790"/>
                  </a:ext>
                </a:extLst>
              </a:tr>
              <a:tr h="259232">
                <a:tc>
                  <a:txBody>
                    <a:bodyPr/>
                    <a:lstStyle/>
                    <a:p>
                      <a:endParaRPr lang="en-US" sz="1000" b="0" dirty="0">
                        <a:solidFill>
                          <a:schemeClr val="tx1"/>
                        </a:solidFill>
                      </a:endParaRP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b="0" dirty="0">
                          <a:solidFill>
                            <a:schemeClr val="tx1"/>
                          </a:solidFill>
                        </a:rPr>
                        <a:t>BGM0504 well tolerated with favorable PK profile and body weight loss</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7" action="ppaction://hlinksldjump"/>
                        </a:rPr>
                        <a:t>68</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512439108"/>
                  </a:ext>
                </a:extLst>
              </a:tr>
              <a:tr h="259232">
                <a:tc>
                  <a:txBody>
                    <a:bodyPr/>
                    <a:lstStyle/>
                    <a:p>
                      <a:r>
                        <a:rPr lang="en-GB" sz="1000" b="1" dirty="0">
                          <a:solidFill>
                            <a:schemeClr val="tx1"/>
                          </a:solidFill>
                        </a:rPr>
                        <a:t>GLP-1/GLP-2</a:t>
                      </a:r>
                      <a:endParaRPr lang="en-US" sz="1000" b="1" dirty="0">
                        <a:solidFill>
                          <a:schemeClr val="tx1"/>
                        </a:solidFill>
                      </a:endParaRP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b="0" dirty="0">
                          <a:solidFill>
                            <a:schemeClr val="tx1"/>
                          </a:solidFill>
                        </a:rPr>
                        <a:t>Single dose PG-102 has favorable safety, PK/PD in Phase I; better preclin glucose effects</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8" action="ppaction://hlinksldjump"/>
                        </a:rPr>
                        <a:t>69</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674635600"/>
                  </a:ext>
                </a:extLst>
              </a:tr>
              <a:tr h="259232">
                <a:tc>
                  <a:txBody>
                    <a:bodyPr/>
                    <a:lstStyle/>
                    <a:p>
                      <a:r>
                        <a:rPr lang="en-GB" sz="1000" b="1" dirty="0">
                          <a:solidFill>
                            <a:schemeClr val="tx1"/>
                          </a:solidFill>
                        </a:rPr>
                        <a:t>GLP-1/FGF21</a:t>
                      </a:r>
                      <a:endParaRPr lang="en-US" sz="1000" b="1" dirty="0">
                        <a:solidFill>
                          <a:schemeClr val="tx1"/>
                        </a:solidFill>
                      </a:endParaRP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b="0" dirty="0">
                          <a:solidFill>
                            <a:schemeClr val="tx1"/>
                          </a:solidFill>
                        </a:rPr>
                        <a:t>ZT003, synergistic activity on WL, glucose control, lipids, and liver histology</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9" action="ppaction://hlinksldjump"/>
                        </a:rPr>
                        <a:t>70</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60970963"/>
                  </a:ext>
                </a:extLst>
              </a:tr>
              <a:tr h="259232">
                <a:tc>
                  <a:txBody>
                    <a:bodyPr/>
                    <a:lstStyle/>
                    <a:p>
                      <a:r>
                        <a:rPr lang="en-GB" sz="1000" b="1" dirty="0">
                          <a:solidFill>
                            <a:schemeClr val="tx1"/>
                          </a:solidFill>
                        </a:rPr>
                        <a:t>GLP-1/GRA</a:t>
                      </a:r>
                      <a:endParaRPr lang="en-US" sz="1000" b="1" dirty="0">
                        <a:solidFill>
                          <a:schemeClr val="tx1"/>
                        </a:solidFill>
                      </a:endParaRP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b="0" dirty="0">
                          <a:solidFill>
                            <a:schemeClr val="tx1"/>
                          </a:solidFill>
                        </a:rPr>
                        <a:t>GLORY-1: mazdutide shows weight loss of up to -14.8% in Chinese adults</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10" action="ppaction://hlinksldjump"/>
                        </a:rPr>
                        <a:t>71</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586453253"/>
                  </a:ext>
                </a:extLst>
              </a:tr>
              <a:tr h="259232">
                <a:tc>
                  <a:txBody>
                    <a:bodyPr/>
                    <a:lstStyle/>
                    <a:p>
                      <a:endParaRPr lang="en-US" sz="1000" b="0" dirty="0">
                        <a:solidFill>
                          <a:schemeClr val="tx1"/>
                        </a:solidFill>
                      </a:endParaRP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b="0" dirty="0">
                          <a:solidFill>
                            <a:schemeClr val="tx1"/>
                          </a:solidFill>
                        </a:rPr>
                        <a:t>GLORY-1: post-hoc, mazdutide ↓liver fat up to ~80%, resolution of MASLD in &gt;75%pts</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11" action="ppaction://hlinksldjump"/>
                        </a:rPr>
                        <a:t>73</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1"/>
                  </a:ext>
                </a:extLst>
              </a:tr>
              <a:tr h="259232">
                <a:tc>
                  <a:txBody>
                    <a:bodyPr/>
                    <a:lstStyle/>
                    <a:p>
                      <a:endParaRPr lang="en-US" sz="1000" b="0" dirty="0">
                        <a:solidFill>
                          <a:schemeClr val="tx1"/>
                        </a:solidFill>
                      </a:endParaRP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b="0" dirty="0">
                          <a:solidFill>
                            <a:schemeClr val="tx1"/>
                          </a:solidFill>
                        </a:rPr>
                        <a:t>Mazdutide (9mg) showed robust weight loss in Chinese adults</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12" action="ppaction://hlinksldjump"/>
                        </a:rPr>
                        <a:t>74</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3"/>
                  </a:ext>
                </a:extLst>
              </a:tr>
              <a:tr h="259232">
                <a:tc>
                  <a:txBody>
                    <a:bodyPr/>
                    <a:lstStyle/>
                    <a:p>
                      <a:endParaRPr lang="en-US" sz="1000" dirty="0">
                        <a:solidFill>
                          <a:schemeClr val="tx1"/>
                        </a:solidFill>
                      </a:endParaRP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dirty="0">
                          <a:solidFill>
                            <a:schemeClr val="tx1"/>
                          </a:solidFill>
                        </a:rPr>
                        <a:t>MOMENTUM, pemvidutide shows significant WL mainly from fat, ↓atherogenic lipids </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13" action="ppaction://hlinksldjump"/>
                        </a:rPr>
                        <a:t>75</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4"/>
                  </a:ext>
                </a:extLst>
              </a:tr>
              <a:tr h="259232">
                <a:tc>
                  <a:txBody>
                    <a:bodyPr/>
                    <a:lstStyle/>
                    <a:p>
                      <a:endParaRPr lang="en-US" sz="1000" dirty="0">
                        <a:solidFill>
                          <a:schemeClr val="tx1"/>
                        </a:solidFill>
                      </a:endParaRP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dirty="0">
                          <a:solidFill>
                            <a:schemeClr val="tx1"/>
                          </a:solidFill>
                        </a:rPr>
                        <a:t>Pemvidutide improves atherogenic lipids and pro-inflammatory lipid species</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14" action="ppaction://hlinksldjump"/>
                        </a:rPr>
                        <a:t>77</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5"/>
                  </a:ext>
                </a:extLst>
              </a:tr>
              <a:tr h="259232">
                <a:tc>
                  <a:txBody>
                    <a:bodyPr/>
                    <a:lstStyle/>
                    <a:p>
                      <a:endParaRPr lang="en-US" sz="1000" dirty="0">
                        <a:solidFill>
                          <a:schemeClr val="tx1"/>
                        </a:solidFill>
                      </a:endParaRP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dirty="0">
                          <a:solidFill>
                            <a:schemeClr val="tx1"/>
                          </a:solidFill>
                        </a:rPr>
                        <a:t>Survodutide impacts food choice in hamster model of obesity</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15" action="ppaction://hlinksldjump"/>
                        </a:rPr>
                        <a:t>78</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6"/>
                  </a:ext>
                </a:extLst>
              </a:tr>
              <a:tr h="259232">
                <a:tc>
                  <a:txBody>
                    <a:bodyPr/>
                    <a:lstStyle/>
                    <a:p>
                      <a:endParaRPr lang="en-US" sz="1000" dirty="0">
                        <a:solidFill>
                          <a:schemeClr val="tx1"/>
                        </a:solidFill>
                      </a:endParaRP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dirty="0">
                          <a:solidFill>
                            <a:schemeClr val="tx1"/>
                          </a:solidFill>
                        </a:rPr>
                        <a:t>DA-1726 shows potent weight loss with preservation of muscle mass in rodents</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16" action="ppaction://hlinksldjump"/>
                        </a:rPr>
                        <a:t>79</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8"/>
                  </a:ext>
                </a:extLst>
              </a:tr>
              <a:tr h="2592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1" dirty="0">
                          <a:solidFill>
                            <a:schemeClr val="tx1"/>
                          </a:solidFill>
                        </a:rPr>
                        <a:t>GLP-1/GIP/GRA</a:t>
                      </a:r>
                      <a:endParaRPr lang="en-US" sz="1000" b="1" dirty="0">
                        <a:solidFill>
                          <a:schemeClr val="tx1"/>
                        </a:solidFill>
                      </a:endParaRP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dirty="0">
                          <a:solidFill>
                            <a:schemeClr val="tx1"/>
                          </a:solidFill>
                        </a:rPr>
                        <a:t>Retatrutide improves HOMA2- β in T2D and HOMA2-IR in both T2D and obesity </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17" action="ppaction://hlinksldjump"/>
                        </a:rPr>
                        <a:t>80</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9"/>
                  </a:ext>
                </a:extLst>
              </a:tr>
              <a:tr h="259232">
                <a:tc>
                  <a:txBody>
                    <a:bodyPr/>
                    <a:lstStyle/>
                    <a:p>
                      <a:endParaRPr lang="en-US" sz="1000" dirty="0">
                        <a:solidFill>
                          <a:schemeClr val="tx1"/>
                        </a:solidFill>
                      </a:endParaRP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dirty="0">
                          <a:solidFill>
                            <a:schemeClr val="tx1"/>
                          </a:solidFill>
                        </a:rPr>
                        <a:t>Retatrutide shows renal benefits in T2D and obesity Phase II studies</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18" action="ppaction://hlinksldjump"/>
                        </a:rPr>
                        <a:t>81</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10"/>
                  </a:ext>
                </a:extLst>
              </a:tr>
              <a:tr h="259232">
                <a:tc>
                  <a:txBody>
                    <a:bodyPr/>
                    <a:lstStyle/>
                    <a:p>
                      <a:endParaRPr lang="en-US" sz="1000" dirty="0">
                        <a:solidFill>
                          <a:schemeClr val="tx1"/>
                        </a:solidFill>
                      </a:endParaRP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dirty="0">
                          <a:solidFill>
                            <a:schemeClr val="tx1"/>
                          </a:solidFill>
                        </a:rPr>
                        <a:t>post-hoc, retatrutide improves circulation lipidomic profile in obesity</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19" action="ppaction://hlinksldjump"/>
                        </a:rPr>
                        <a:t>82</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11"/>
                  </a:ext>
                </a:extLst>
              </a:tr>
              <a:tr h="259232">
                <a:tc>
                  <a:txBody>
                    <a:bodyPr/>
                    <a:lstStyle/>
                    <a:p>
                      <a:endParaRPr lang="en-US" sz="1000" dirty="0">
                        <a:solidFill>
                          <a:schemeClr val="tx1"/>
                        </a:solidFill>
                      </a:endParaRP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dirty="0">
                          <a:solidFill>
                            <a:schemeClr val="tx1"/>
                          </a:solidFill>
                        </a:rPr>
                        <a:t>HM15275, novel preclinical data in obesity, CKD, and Heart Failure</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20" action="ppaction://hlinksldjump"/>
                        </a:rPr>
                        <a:t>83</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12"/>
                  </a:ext>
                </a:extLst>
              </a:tr>
              <a:tr h="259232">
                <a:tc>
                  <a:txBody>
                    <a:bodyPr/>
                    <a:lstStyle/>
                    <a:p>
                      <a:r>
                        <a:rPr lang="en-US" sz="1000" b="1" dirty="0">
                          <a:solidFill>
                            <a:schemeClr val="tx1"/>
                          </a:solidFill>
                        </a:rPr>
                        <a:t>GLP-1/GIP/amylin/calcitonin</a:t>
                      </a: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dirty="0">
                          <a:solidFill>
                            <a:schemeClr val="tx1"/>
                          </a:solidFill>
                        </a:rPr>
                        <a:t>Novel tetra-peptide RA, superior efficacy vs. fixed dose dual agonists</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21" action="ppaction://hlinksldjump"/>
                        </a:rPr>
                        <a:t>84</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35814909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Oral GLP-1: Next-gen small molecule RG6652 has beneficial preclin effects on glucose, BW, food intake</a:t>
            </a:r>
          </a:p>
        </p:txBody>
      </p:sp>
      <p:graphicFrame>
        <p:nvGraphicFramePr>
          <p:cNvPr id="4" name="Table 3"/>
          <p:cNvGraphicFramePr>
            <a:graphicFrameLocks noGrp="1"/>
          </p:cNvGraphicFramePr>
          <p:nvPr>
            <p:extLst>
              <p:ext uri="{D42A27DB-BD31-4B8C-83A1-F6EECF244321}">
                <p14:modId xmlns:p14="http://schemas.microsoft.com/office/powerpoint/2010/main" val="3761731074"/>
              </p:ext>
            </p:extLst>
          </p:nvPr>
        </p:nvGraphicFramePr>
        <p:xfrm>
          <a:off x="382577" y="914400"/>
          <a:ext cx="11428529" cy="4541520"/>
        </p:xfrm>
        <a:graphic>
          <a:graphicData uri="http://schemas.openxmlformats.org/drawingml/2006/table">
            <a:tbl>
              <a:tblPr firstRow="1" bandRow="1">
                <a:tableStyleId>{3B4B98B0-60AC-42C2-AFA5-B58CD77FA1E5}</a:tableStyleId>
              </a:tblPr>
              <a:tblGrid>
                <a:gridCol w="1463040">
                  <a:extLst>
                    <a:ext uri="{9D8B030D-6E8A-4147-A177-3AD203B41FA5}">
                      <a16:colId xmlns:a16="http://schemas.microsoft.com/office/drawing/2014/main" val="20000"/>
                    </a:ext>
                  </a:extLst>
                </a:gridCol>
                <a:gridCol w="1188720">
                  <a:extLst>
                    <a:ext uri="{9D8B030D-6E8A-4147-A177-3AD203B41FA5}">
                      <a16:colId xmlns:a16="http://schemas.microsoft.com/office/drawing/2014/main" val="519974293"/>
                    </a:ext>
                  </a:extLst>
                </a:gridCol>
                <a:gridCol w="1280160">
                  <a:extLst>
                    <a:ext uri="{9D8B030D-6E8A-4147-A177-3AD203B41FA5}">
                      <a16:colId xmlns:a16="http://schemas.microsoft.com/office/drawing/2014/main" val="1038042304"/>
                    </a:ext>
                  </a:extLst>
                </a:gridCol>
                <a:gridCol w="914400">
                  <a:extLst>
                    <a:ext uri="{9D8B030D-6E8A-4147-A177-3AD203B41FA5}">
                      <a16:colId xmlns:a16="http://schemas.microsoft.com/office/drawing/2014/main" val="2168651384"/>
                    </a:ext>
                  </a:extLst>
                </a:gridCol>
                <a:gridCol w="4142232">
                  <a:extLst>
                    <a:ext uri="{9D8B030D-6E8A-4147-A177-3AD203B41FA5}">
                      <a16:colId xmlns:a16="http://schemas.microsoft.com/office/drawing/2014/main" val="796046381"/>
                    </a:ext>
                  </a:extLst>
                </a:gridCol>
                <a:gridCol w="2439977">
                  <a:extLst>
                    <a:ext uri="{9D8B030D-6E8A-4147-A177-3AD203B41FA5}">
                      <a16:colId xmlns:a16="http://schemas.microsoft.com/office/drawing/2014/main" val="1549270688"/>
                    </a:ext>
                  </a:extLst>
                </a:gridCol>
              </a:tblGrid>
              <a:tr h="259080">
                <a:tc>
                  <a:txBody>
                    <a:bodyPr/>
                    <a:lstStyle/>
                    <a:p>
                      <a:r>
                        <a:rPr lang="en-US" sz="1000" b="1" dirty="0"/>
                        <a:t>Product/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Company</a:t>
                      </a: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Max Phase</a:t>
                      </a:r>
                    </a:p>
                  </a:txBody>
                  <a:tcPr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MOA</a:t>
                      </a:r>
                    </a:p>
                  </a:txBody>
                  <a:tcPr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ROA</a:t>
                      </a:r>
                    </a:p>
                  </a:txBody>
                  <a:tcPr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Results</a:t>
                      </a:r>
                    </a:p>
                  </a:txBody>
                  <a:tcPr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Dev. Timeline &amp; CVrg Implications</a:t>
                      </a:r>
                    </a:p>
                  </a:txBody>
                  <a:tcPr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0">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Abstract</a:t>
                      </a:r>
                      <a:r>
                        <a:rPr lang="en-US" sz="1000" b="1" strike="noStrike" baseline="0" dirty="0"/>
                        <a:t> </a:t>
                      </a:r>
                      <a:r>
                        <a:rPr lang="en-US" sz="1000" b="0" strike="noStrike" dirty="0">
                          <a:hlinkClick r:id="rId2"/>
                        </a:rPr>
                        <a:t>771-P</a:t>
                      </a:r>
                      <a:r>
                        <a:rPr lang="en-US" sz="1000" b="0" strike="noStrike" dirty="0"/>
                        <a:t>: </a:t>
                      </a:r>
                      <a:r>
                        <a:rPr lang="en-US" sz="1000" b="0" i="1" strike="noStrike" dirty="0"/>
                        <a:t>Efficacy of CT-996, an oral small molecule GLP-1 receptor agonist, in human GLP-1 receptor knockin mice and obese cynomolgus monkeys. J. Luo.</a:t>
                      </a:r>
                      <a:endParaRPr lang="en-US" sz="1000" b="0" i="1" dirty="0"/>
                    </a:p>
                  </a:txBody>
                  <a:tcPr>
                    <a:lnL>
                      <a:noFill/>
                    </a:lnL>
                    <a:lnR>
                      <a:noFill/>
                    </a:lnR>
                    <a:lnT w="12700" cmpd="sng">
                      <a:noFill/>
                    </a:lnT>
                    <a:lnB>
                      <a:noFill/>
                    </a:lnB>
                    <a:lnTlToBr w="12700" cmpd="sng">
                      <a:noFill/>
                      <a:prstDash val="solid"/>
                    </a:lnTlToBr>
                    <a:lnBlToTr w="12700" cmpd="sng">
                      <a:noFill/>
                      <a:prstDash val="solid"/>
                    </a:lnBlToTr>
                    <a:solidFill>
                      <a:srgbClr val="CCD9E9"/>
                    </a:solidFill>
                  </a:tcPr>
                </a:tc>
                <a:tc hMerge="1">
                  <a:txBody>
                    <a:bodyPr/>
                    <a:lstStyle/>
                    <a:p>
                      <a:endParaRPr lang="en-US"/>
                    </a:p>
                  </a:txBody>
                  <a:tcPr>
                    <a:lnL>
                      <a:noFill/>
                    </a:lnL>
                    <a:lnT w="12700" cmpd="sng">
                      <a:noFill/>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i="1" dirty="0"/>
                    </a:p>
                  </a:txBody>
                  <a:tcPr>
                    <a:lnL>
                      <a:noFill/>
                    </a:lnL>
                    <a:lnR>
                      <a:noFill/>
                    </a:lnR>
                    <a:lnT w="12700" cmpd="sng">
                      <a:noFill/>
                    </a:lnT>
                    <a:lnB>
                      <a:noFill/>
                    </a:lnB>
                    <a:lnTlToBr w="12700" cmpd="sng">
                      <a:noFill/>
                      <a:prstDash val="solid"/>
                    </a:lnTlToBr>
                    <a:lnBlToTr w="12700" cmpd="sng">
                      <a:noFill/>
                      <a:prstDash val="solid"/>
                    </a:lnBlToTr>
                    <a:solidFill>
                      <a:srgbClr val="CCD9E9"/>
                    </a:solidFill>
                  </a:tcPr>
                </a:tc>
                <a:extLst>
                  <a:ext uri="{0D108BD9-81ED-4DB2-BD59-A6C34878D82A}">
                    <a16:rowId xmlns:a16="http://schemas.microsoft.com/office/drawing/2014/main" val="10001"/>
                  </a:ext>
                </a:extLst>
              </a:tr>
              <a:tr h="11887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CT-996/RG6652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hlinkClick r:id="rId3"/>
                        </a:rPr>
                        <a:t>Roche</a:t>
                      </a:r>
                      <a:endParaRPr lang="en-US" sz="1000" b="0" i="0" dirty="0">
                        <a:solidFill>
                          <a:schemeClr val="tx1"/>
                        </a:solidFill>
                        <a:latin typeface="+mn-lt"/>
                      </a:endParaRPr>
                    </a:p>
                  </a:txBody>
                  <a:tcPr>
                    <a:lnL>
                      <a:noFill/>
                    </a:lnL>
                    <a:lnR>
                      <a:noFill/>
                    </a:lnR>
                    <a:lnT>
                      <a:noFill/>
                    </a:lnT>
                    <a:lnB>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Phase 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a:t>
                      </a:r>
                      <a:r>
                        <a:rPr lang="en-US" sz="1000" b="0" i="0" dirty="0">
                          <a:solidFill>
                            <a:schemeClr val="tx1"/>
                          </a:solidFill>
                          <a:latin typeface="+mn-lt"/>
                          <a:hlinkClick r:id="rId4"/>
                        </a:rPr>
                        <a:t>NCT05814107</a:t>
                      </a:r>
                      <a:r>
                        <a:rPr lang="en-US" sz="1000" b="0" i="0" dirty="0">
                          <a:solidFill>
                            <a:schemeClr val="tx1"/>
                          </a:solidFill>
                          <a:latin typeface="+mn-lt"/>
                        </a:rPr>
                        <a:t>)</a:t>
                      </a:r>
                    </a:p>
                  </a:txBody>
                  <a:tcPr>
                    <a:lnL>
                      <a:noFill/>
                    </a:lnL>
                    <a:lnR>
                      <a:noFill/>
                    </a:lnR>
                    <a:lnT>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Small molecule GLP-1RA</a:t>
                      </a:r>
                    </a:p>
                  </a:txBody>
                  <a:tcPr>
                    <a:lnL>
                      <a:noFill/>
                    </a:lnL>
                    <a:lnR>
                      <a:noFill/>
                    </a:lnR>
                    <a:lnT>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Oral</a:t>
                      </a:r>
                    </a:p>
                  </a:txBody>
                  <a:tcPr>
                    <a:lnL>
                      <a:noFill/>
                    </a:lnL>
                    <a:lnR>
                      <a:noFill/>
                    </a:lnR>
                    <a:lnT>
                      <a:noFill/>
                    </a:lnT>
                    <a:lnB w="12700" cmpd="sng">
                      <a:noFill/>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1" dirty="0">
                          <a:solidFill>
                            <a:schemeClr val="tx1"/>
                          </a:solidFill>
                          <a:latin typeface="+mn-lt"/>
                        </a:rPr>
                        <a:t>In vitro</a:t>
                      </a:r>
                      <a:r>
                        <a:rPr lang="en-US" sz="1000" b="0" i="0" dirty="0">
                          <a:solidFill>
                            <a:schemeClr val="tx1"/>
                          </a:solidFill>
                          <a:latin typeface="+mn-lt"/>
                        </a:rPr>
                        <a:t> experiments characterized the potency of CT-996 as an agonist of GLP-1R via HEK293 </a:t>
                      </a:r>
                      <a:r>
                        <a:rPr lang="en-US" sz="1000" b="1" i="0" dirty="0">
                          <a:solidFill>
                            <a:schemeClr val="tx1"/>
                          </a:solidFill>
                          <a:latin typeface="+mn-lt"/>
                        </a:rPr>
                        <a:t>cells</a:t>
                      </a:r>
                      <a:r>
                        <a:rPr lang="en-US" sz="1000" b="0" i="0" dirty="0">
                          <a:solidFill>
                            <a:schemeClr val="tx1"/>
                          </a:solidFill>
                          <a:latin typeface="+mn-lt"/>
                        </a:rPr>
                        <a:t> expressing human or cynomolgus monkey GLP-1R and showed similar cAMP accumulation EC</a:t>
                      </a:r>
                      <a:r>
                        <a:rPr lang="en-US" sz="1000" b="0" i="0" baseline="-25000" dirty="0">
                          <a:solidFill>
                            <a:schemeClr val="tx1"/>
                          </a:solidFill>
                          <a:latin typeface="+mn-lt"/>
                        </a:rPr>
                        <a:t>50</a:t>
                      </a:r>
                      <a:r>
                        <a:rPr lang="en-US" sz="1000" b="0" i="0" baseline="0" dirty="0">
                          <a:solidFill>
                            <a:schemeClr val="tx1"/>
                          </a:solidFill>
                          <a:latin typeface="+mn-lt"/>
                        </a:rPr>
                        <a:t> to native GLP-1s; however, CT-996 only had ~1/3 of the </a:t>
                      </a:r>
                      <a:r>
                        <a:rPr lang="el-GR" sz="1000" b="0" i="0" baseline="0" dirty="0">
                          <a:solidFill>
                            <a:schemeClr val="tx1"/>
                          </a:solidFill>
                          <a:latin typeface="+mn-lt"/>
                        </a:rPr>
                        <a:t>β</a:t>
                      </a:r>
                      <a:r>
                        <a:rPr lang="en-US" sz="1000" b="0" i="0" baseline="0" dirty="0">
                          <a:solidFill>
                            <a:schemeClr val="tx1"/>
                          </a:solidFill>
                          <a:latin typeface="+mn-lt"/>
                        </a:rPr>
                        <a:t>-arrestin recruitment activity and ~1/2 of the GLP-1R internalization response generation as native GLP-1.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1" baseline="0" dirty="0">
                          <a:solidFill>
                            <a:schemeClr val="tx1"/>
                          </a:solidFill>
                          <a:latin typeface="+mn-lt"/>
                        </a:rPr>
                        <a:t>In vitro</a:t>
                      </a:r>
                      <a:r>
                        <a:rPr lang="en-US" sz="1000" b="0" i="0" baseline="0" dirty="0">
                          <a:solidFill>
                            <a:schemeClr val="tx1"/>
                          </a:solidFill>
                          <a:latin typeface="+mn-lt"/>
                        </a:rPr>
                        <a:t>, CT-996 dose-dependently increased insulin secretion in a human pancreatic </a:t>
                      </a:r>
                      <a:r>
                        <a:rPr lang="el-GR" sz="1000" b="0" i="0" baseline="0" dirty="0">
                          <a:solidFill>
                            <a:schemeClr val="tx1"/>
                          </a:solidFill>
                          <a:latin typeface="+mn-lt"/>
                        </a:rPr>
                        <a:t>β</a:t>
                      </a:r>
                      <a:r>
                        <a:rPr lang="en-US" sz="1000" b="0" i="0" baseline="0" dirty="0">
                          <a:solidFill>
                            <a:schemeClr val="tx1"/>
                          </a:solidFill>
                          <a:latin typeface="+mn-lt"/>
                        </a:rPr>
                        <a:t> cell line.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baseline="0" dirty="0">
                          <a:solidFill>
                            <a:schemeClr val="tx1"/>
                          </a:solidFill>
                          <a:latin typeface="+mn-lt"/>
                        </a:rPr>
                        <a:t>A set of preclinical tests in humanized </a:t>
                      </a:r>
                      <a:r>
                        <a:rPr lang="en-US" sz="1000" b="1" i="0" baseline="0" dirty="0">
                          <a:solidFill>
                            <a:schemeClr val="tx1"/>
                          </a:solidFill>
                          <a:latin typeface="+mn-lt"/>
                        </a:rPr>
                        <a:t>GLP-1R knock-in mice </a:t>
                      </a:r>
                      <a:r>
                        <a:rPr lang="en-US" sz="1000" b="0" i="0" baseline="0" dirty="0">
                          <a:solidFill>
                            <a:schemeClr val="tx1"/>
                          </a:solidFill>
                          <a:latin typeface="+mn-lt"/>
                        </a:rPr>
                        <a:t>showed dose-dependent reductions in blood glucose response vs. vehicle controls who received CT-996 prior to a mixed-meal tolerance test.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baseline="0" dirty="0">
                          <a:solidFill>
                            <a:schemeClr val="tx1"/>
                          </a:solidFill>
                          <a:latin typeface="+mn-lt"/>
                        </a:rPr>
                        <a:t>The last set of experiments used </a:t>
                      </a:r>
                      <a:r>
                        <a:rPr lang="en-US" sz="1000" b="1" i="0" baseline="0" dirty="0">
                          <a:solidFill>
                            <a:schemeClr val="tx1"/>
                          </a:solidFill>
                          <a:latin typeface="+mn-lt"/>
                        </a:rPr>
                        <a:t>obese cynomolgus monkeys </a:t>
                      </a:r>
                      <a:r>
                        <a:rPr lang="en-US" sz="1000" b="0" i="0" baseline="0" dirty="0">
                          <a:solidFill>
                            <a:schemeClr val="tx1"/>
                          </a:solidFill>
                          <a:latin typeface="+mn-lt"/>
                        </a:rPr>
                        <a:t>to characterize the effect of different doses of CT-996, finding:</a:t>
                      </a:r>
                    </a:p>
                    <a:p>
                      <a:pPr marL="360363" marR="0" lvl="1"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dirty="0">
                          <a:solidFill>
                            <a:schemeClr val="tx1"/>
                          </a:solidFill>
                          <a:latin typeface="+mn-lt"/>
                        </a:rPr>
                        <a:t>CT-996 dose-dependently improved plasma insulin after IV glucose challenge.</a:t>
                      </a:r>
                    </a:p>
                    <a:p>
                      <a:pPr marL="360363" marR="0" lvl="1"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dirty="0">
                          <a:solidFill>
                            <a:schemeClr val="tx1"/>
                          </a:solidFill>
                          <a:latin typeface="+mn-lt"/>
                        </a:rPr>
                        <a:t>After QD dosing of CT-996 for 30 days, obese monkeys had improved plasma glucose after mixed-meal tolerance testing.</a:t>
                      </a:r>
                    </a:p>
                    <a:p>
                      <a:pPr marL="360363" marR="0" lvl="1"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dirty="0">
                          <a:solidFill>
                            <a:schemeClr val="tx1"/>
                          </a:solidFill>
                          <a:latin typeface="+mn-lt"/>
                        </a:rPr>
                        <a:t>After 30 days of treatment, obese monkeys had up to 11.9% reduction in body weight from baseline, up to 62.3% reduction in daily chow consumption, and had up to 30.0% less fat mass/13.9% total mass than at baseline, whereas vehicle-treated mice increased for all these parameters.</a:t>
                      </a:r>
                    </a:p>
                    <a:p>
                      <a:pPr marL="360363" marR="0" lvl="1"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dirty="0">
                          <a:solidFill>
                            <a:schemeClr val="tx1"/>
                          </a:solidFill>
                          <a:latin typeface="+mn-lt"/>
                        </a:rPr>
                        <a:t>Tolerability (not shown) was reported to be good.</a:t>
                      </a:r>
                    </a:p>
                  </a:txBody>
                  <a:tcPr>
                    <a:lnL>
                      <a:noFill/>
                    </a:lnL>
                    <a:lnR>
                      <a:noFill/>
                    </a:lnR>
                    <a:lnT>
                      <a:noFill/>
                    </a:lnT>
                    <a:lnB w="12700" cmpd="sng">
                      <a:noFill/>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dirty="0">
                          <a:solidFill>
                            <a:schemeClr val="tx1"/>
                          </a:solidFill>
                          <a:latin typeface="+mn-lt"/>
                        </a:rPr>
                        <a:t>Original developer Carmot was acquired by Roche in </a:t>
                      </a:r>
                      <a:r>
                        <a:rPr lang="en-US" sz="1000" b="0" i="0" dirty="0">
                          <a:solidFill>
                            <a:schemeClr val="tx1"/>
                          </a:solidFill>
                          <a:latin typeface="+mn-lt"/>
                          <a:hlinkClick r:id="rId5"/>
                        </a:rPr>
                        <a:t>January 2024</a:t>
                      </a:r>
                      <a:r>
                        <a:rPr lang="en-US" sz="1000" b="0" i="0" dirty="0">
                          <a:solidFill>
                            <a:schemeClr val="tx1"/>
                          </a:solidFill>
                          <a:latin typeface="+mn-lt"/>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dirty="0">
                          <a:solidFill>
                            <a:schemeClr val="tx1"/>
                          </a:solidFill>
                          <a:latin typeface="+mn-lt"/>
                        </a:rPr>
                        <a:t>An ongoing Phase I started in May 2023, due to complete in November 2024, is testing CT-996 in T2D patients with obesity. Preliminary results released in </a:t>
                      </a:r>
                      <a:r>
                        <a:rPr lang="en-US" sz="1000" b="0" i="0" dirty="0">
                          <a:solidFill>
                            <a:schemeClr val="tx1"/>
                          </a:solidFill>
                          <a:latin typeface="+mn-lt"/>
                          <a:hlinkClick r:id="rId6"/>
                        </a:rPr>
                        <a:t>October 2023</a:t>
                      </a:r>
                      <a:r>
                        <a:rPr lang="en-US" sz="1000" b="0" i="0" dirty="0">
                          <a:solidFill>
                            <a:schemeClr val="tx1"/>
                          </a:solidFill>
                          <a:latin typeface="+mn-lt"/>
                        </a:rPr>
                        <a:t> suggested the drug would be suitable for QD dosing and tolerability was consistent with other GLP-1 agonists.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dirty="0">
                          <a:solidFill>
                            <a:schemeClr val="tx1"/>
                          </a:solidFill>
                          <a:latin typeface="+mn-lt"/>
                        </a:rPr>
                        <a:t>Following Carmot’s plan, the Roche pipeline indicates that RG6652 is in development for the treatment of obesity with or without T2D, but no further trial plans have been disclosed.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dirty="0">
                          <a:solidFill>
                            <a:schemeClr val="tx1"/>
                          </a:solidFill>
                          <a:latin typeface="+mn-lt"/>
                        </a:rPr>
                        <a:t>CT-996/RG6652 may improve upon earlier-generation GLP-1 agonists by having more specific effects on cAMP signaling and less receptor internalization, but head-to-head preclinical </a:t>
                      </a:r>
                      <a:r>
                        <a:rPr lang="en-US" sz="1000" b="0" i="1" dirty="0">
                          <a:solidFill>
                            <a:schemeClr val="tx1"/>
                          </a:solidFill>
                          <a:latin typeface="+mn-lt"/>
                        </a:rPr>
                        <a:t>in vivo </a:t>
                      </a:r>
                      <a:r>
                        <a:rPr lang="en-US" sz="1000" b="0" i="0" dirty="0">
                          <a:solidFill>
                            <a:schemeClr val="tx1"/>
                          </a:solidFill>
                          <a:latin typeface="+mn-lt"/>
                        </a:rPr>
                        <a:t>studies would be useful to preview the potential improved profile of this drug. </a:t>
                      </a:r>
                    </a:p>
                  </a:txBody>
                  <a:tcPr>
                    <a:lnL>
                      <a:noFill/>
                    </a:lnL>
                    <a:lnR>
                      <a:noFill/>
                    </a:lnR>
                    <a:lnT>
                      <a:noFill/>
                    </a:lnT>
                    <a:lnB w="12700" cmpd="sng">
                      <a:noFill/>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927789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Gene Tx GLP-1: Single dose show sustained WL and glucose control in obesity/T2D mouse models</a:t>
            </a:r>
          </a:p>
        </p:txBody>
      </p:sp>
      <p:graphicFrame>
        <p:nvGraphicFramePr>
          <p:cNvPr id="4" name="Table 3"/>
          <p:cNvGraphicFramePr>
            <a:graphicFrameLocks noGrp="1"/>
          </p:cNvGraphicFramePr>
          <p:nvPr>
            <p:extLst>
              <p:ext uri="{D42A27DB-BD31-4B8C-83A1-F6EECF244321}">
                <p14:modId xmlns:p14="http://schemas.microsoft.com/office/powerpoint/2010/main" val="1113679833"/>
              </p:ext>
            </p:extLst>
          </p:nvPr>
        </p:nvGraphicFramePr>
        <p:xfrm>
          <a:off x="385434" y="914400"/>
          <a:ext cx="11430000" cy="4937760"/>
        </p:xfrm>
        <a:graphic>
          <a:graphicData uri="http://schemas.openxmlformats.org/drawingml/2006/table">
            <a:tbl>
              <a:tblPr firstRow="1" bandRow="1">
                <a:tableStyleId>{C083E6E3-FA7D-4D7B-A595-EF9225AFEA82}</a:tableStyleId>
              </a:tblPr>
              <a:tblGrid>
                <a:gridCol w="8686800">
                  <a:extLst>
                    <a:ext uri="{9D8B030D-6E8A-4147-A177-3AD203B41FA5}">
                      <a16:colId xmlns:a16="http://schemas.microsoft.com/office/drawing/2014/main" val="20000"/>
                    </a:ext>
                  </a:extLst>
                </a:gridCol>
                <a:gridCol w="2743200">
                  <a:extLst>
                    <a:ext uri="{9D8B030D-6E8A-4147-A177-3AD203B41FA5}">
                      <a16:colId xmlns:a16="http://schemas.microsoft.com/office/drawing/2014/main" val="650864431"/>
                    </a:ext>
                  </a:extLst>
                </a:gridCol>
              </a:tblGrid>
              <a:tr h="0">
                <a:tc gridSpan="2">
                  <a:txBody>
                    <a:bodyPr/>
                    <a:lstStyle/>
                    <a:p>
                      <a:r>
                        <a:rPr lang="en-US" sz="1000" b="1" dirty="0"/>
                        <a:t>Abstract:</a:t>
                      </a:r>
                      <a:r>
                        <a:rPr lang="en-US" sz="1000" b="1" baseline="0" dirty="0"/>
                        <a:t> </a:t>
                      </a:r>
                      <a:r>
                        <a:rPr lang="en-US" sz="1000" b="0" baseline="0" dirty="0">
                          <a:hlinkClick r:id="rId2"/>
                        </a:rPr>
                        <a:t>261-OR</a:t>
                      </a:r>
                      <a:r>
                        <a:rPr lang="en-US" sz="1000" b="0" baseline="0" dirty="0"/>
                        <a:t> </a:t>
                      </a:r>
                      <a:r>
                        <a:rPr lang="en-US" sz="1000" b="0" i="1" baseline="0" dirty="0"/>
                        <a:t>Single-dose GLP-1-based pancreatic gene therapy durably maintains body composition and glycemia after semaglutide withdrawal in a murine model of obesity. H.Rajagopalan.</a:t>
                      </a:r>
                      <a:endParaRPr lang="en-US" sz="1000" b="0" i="1" dirty="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US" sz="1000" b="0" dirty="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1828800">
                <a:tc>
                  <a:txBody>
                    <a:bodyPr/>
                    <a:lstStyle/>
                    <a:p>
                      <a:r>
                        <a:rPr lang="en-US" sz="1000" b="1" dirty="0"/>
                        <a:t>Methods</a:t>
                      </a:r>
                      <a:r>
                        <a:rPr lang="en-US" sz="1000" b="0" dirty="0"/>
                        <a:t>:</a:t>
                      </a:r>
                      <a:r>
                        <a:rPr lang="en-US" sz="1000" b="0" baseline="0" dirty="0"/>
                        <a:t> </a:t>
                      </a:r>
                    </a:p>
                    <a:p>
                      <a:pPr marL="171450" indent="-171450">
                        <a:buFont typeface="Arial" panose="020B0604020202020204" pitchFamily="34" charset="0"/>
                        <a:buChar char="•"/>
                      </a:pPr>
                      <a:r>
                        <a:rPr lang="en-US" sz="1000" b="1" i="1" baseline="0" dirty="0"/>
                        <a:t>db/db</a:t>
                      </a:r>
                      <a:r>
                        <a:rPr lang="en-US" sz="1000" b="1" i="0" baseline="0" dirty="0"/>
                        <a:t> mice</a:t>
                      </a:r>
                      <a:r>
                        <a:rPr lang="en-US" sz="1000" b="0" i="0" baseline="0" dirty="0"/>
                        <a:t> received GLP-1 PGTx (IP single injection) vs. vehicle or semaglutide (SC 10nmol/kg QD) vs. vehicle for 62 days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1" i="0" baseline="0" dirty="0"/>
                        <a:t>DIO mice</a:t>
                      </a:r>
                      <a:r>
                        <a:rPr lang="en-US" sz="1000" b="0" i="0" baseline="0" dirty="0"/>
                        <a:t> received GLP-1 PGTx (IP single injection) vs. vehicle or semaglutide (SC 10nmol/kg QD) vs. vehicle for 29 days followed by GLP-1 PGTx (IP single injection)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b="1" baseline="0" dirty="0"/>
                    </a:p>
                    <a:p>
                      <a:r>
                        <a:rPr lang="en-US" sz="1000" b="1" baseline="0" dirty="0"/>
                        <a:t>Results</a:t>
                      </a:r>
                      <a:r>
                        <a:rPr lang="en-US" sz="1000" b="0" baseline="0" dirty="0"/>
                        <a:t>: </a:t>
                      </a:r>
                    </a:p>
                    <a:p>
                      <a:pPr marL="171450" indent="-171450">
                        <a:buFont typeface="Arial" panose="020B0604020202020204" pitchFamily="34" charset="0"/>
                        <a:buChar char="•"/>
                      </a:pPr>
                      <a:r>
                        <a:rPr lang="en-US" sz="1000" b="0" baseline="0" dirty="0"/>
                        <a:t>In </a:t>
                      </a:r>
                      <a:r>
                        <a:rPr lang="en-US" sz="1000" b="1" i="1" baseline="0" dirty="0"/>
                        <a:t>db/db </a:t>
                      </a:r>
                      <a:r>
                        <a:rPr lang="en-US" sz="1000" b="0" i="0" baseline="0" dirty="0"/>
                        <a:t>mice, </a:t>
                      </a:r>
                      <a:r>
                        <a:rPr lang="en-US" sz="1000" b="0" baseline="0" dirty="0"/>
                        <a:t>GLP-1 PGTx significantly reduced fasting blood glucose, mitigated increase in insulin, and induced weight loss vs. vehicle and semaglutide.</a:t>
                      </a:r>
                    </a:p>
                    <a:p>
                      <a:pPr marL="171450" indent="-171450">
                        <a:buFont typeface="Arial" panose="020B0604020202020204" pitchFamily="34" charset="0"/>
                        <a:buChar char="•"/>
                      </a:pPr>
                      <a:r>
                        <a:rPr lang="en-US" sz="1000" b="0" baseline="0" dirty="0"/>
                        <a:t>In isolated </a:t>
                      </a:r>
                      <a:r>
                        <a:rPr lang="en-US" sz="1000" b="0" i="1" baseline="0" dirty="0"/>
                        <a:t>db/db</a:t>
                      </a:r>
                      <a:r>
                        <a:rPr lang="en-US" sz="1000" b="0" i="0" baseline="0" dirty="0"/>
                        <a:t> islets, GLP-1 PGTx dose-dependently increased glucose dependent GLP-1 secretion with ample secretory reserve vs. vehicle.</a:t>
                      </a:r>
                      <a:br>
                        <a:rPr lang="en-US" sz="1000" b="0" i="0" baseline="0" dirty="0"/>
                      </a:br>
                      <a:r>
                        <a:rPr lang="en-US" sz="1000" b="0" i="0" baseline="0" dirty="0"/>
                        <a:t>- GLP-1 PGTx dose-dependently increased insulin secretion with ample secretory reserve vs. vehicle.</a:t>
                      </a:r>
                    </a:p>
                    <a:p>
                      <a:pPr marL="171450" indent="-171450">
                        <a:buFont typeface="Arial" panose="020B0604020202020204" pitchFamily="34" charset="0"/>
                        <a:buChar char="•"/>
                      </a:pPr>
                      <a:r>
                        <a:rPr lang="en-US" sz="1000" b="0" i="0" baseline="0" dirty="0"/>
                        <a:t>In </a:t>
                      </a:r>
                      <a:r>
                        <a:rPr lang="en-US" sz="1000" b="1" i="0" baseline="0" dirty="0"/>
                        <a:t>DIO mice</a:t>
                      </a:r>
                      <a:r>
                        <a:rPr lang="en-US" sz="1000" b="0" i="0" baseline="0" dirty="0"/>
                        <a:t>, a single dose of GLP-1 PGTx showed rapid and sustained weight loss (~25-30%) for 57 days vs. vehicle.</a:t>
                      </a:r>
                      <a:br>
                        <a:rPr lang="en-US" sz="1000" b="0" i="0" baseline="0" dirty="0"/>
                      </a:br>
                      <a:r>
                        <a:rPr lang="en-US" sz="1000" b="0" i="0" baseline="0" dirty="0"/>
                        <a:t>- weight loss with semaglutide was less (~20%), and animals regained weight upon withdrawal of semaglutide, which was mitigated by GLP-1 PGTx.</a:t>
                      </a:r>
                    </a:p>
                    <a:p>
                      <a:pPr marL="171450" indent="-171450">
                        <a:buFont typeface="Arial" panose="020B0604020202020204" pitchFamily="34" charset="0"/>
                        <a:buChar char="•"/>
                      </a:pPr>
                      <a:r>
                        <a:rPr lang="en-US" sz="1000" b="0" i="0" baseline="0" dirty="0"/>
                        <a:t>Changes in body weight were mirrored by changes in food intake; GLP-1 PGTx induced an acute reduction in food intake after which levels returned to those of semaglutide and vehicle.</a:t>
                      </a:r>
                    </a:p>
                    <a:p>
                      <a:pPr marL="171450" indent="-171450">
                        <a:buFont typeface="Arial" panose="020B0604020202020204" pitchFamily="34" charset="0"/>
                        <a:buChar char="•"/>
                      </a:pPr>
                      <a:r>
                        <a:rPr lang="en-US" sz="1000" b="0" i="0" baseline="0" dirty="0"/>
                        <a:t>GLP-1 PGTx weight loss was primarily from fat, showing preservation of lean mass vs. semaglutide.</a:t>
                      </a:r>
                    </a:p>
                    <a:p>
                      <a:pPr marL="171450" indent="-171450">
                        <a:buFont typeface="Arial" panose="020B0604020202020204" pitchFamily="34" charset="0"/>
                        <a:buChar char="•"/>
                      </a:pPr>
                      <a:r>
                        <a:rPr lang="en-US" sz="1000" b="0" i="0" baseline="0" dirty="0"/>
                        <a:t>Plasma leptin was significantly suppressed with GLP-1 PGTx vs. vehicle while semaglutide showed no effect on leptin levels.</a:t>
                      </a:r>
                    </a:p>
                    <a:p>
                      <a:pPr marL="171450" indent="-171450">
                        <a:buFont typeface="Arial" panose="020B0604020202020204" pitchFamily="34" charset="0"/>
                        <a:buChar char="•"/>
                      </a:pPr>
                      <a:r>
                        <a:rPr lang="en-US" sz="1000" b="0" baseline="0" dirty="0"/>
                        <a:t>4 and 8 weeks after dosing, GLP-1 PGTx showed significant reductions in fasting blood glucose similar to improvements with daily semaglutide, but only GLP-1 PGTx significantly reduced insulin levels vs. vehicle.</a:t>
                      </a:r>
                    </a:p>
                    <a:p>
                      <a:pPr marL="171450" indent="-171450">
                        <a:buFont typeface="Arial" panose="020B0604020202020204" pitchFamily="34" charset="0"/>
                        <a:buChar char="•"/>
                      </a:pPr>
                      <a:r>
                        <a:rPr lang="en-US" sz="1000" b="0" baseline="0" dirty="0"/>
                        <a:t>GLP-1 PGTx was not associated with pancreatic islet inflammation.</a:t>
                      </a:r>
                    </a:p>
                  </a:txBody>
                  <a:tcPr>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CVrg Implications</a:t>
                      </a:r>
                      <a:r>
                        <a:rPr lang="en-US" sz="1000" b="0" dirty="0"/>
                        <a:t>: </a:t>
                      </a:r>
                      <a:r>
                        <a:rPr lang="en-US" sz="1000" b="0" dirty="0">
                          <a:hlinkClick r:id="rId3"/>
                        </a:rPr>
                        <a:t>Fractyl</a:t>
                      </a:r>
                      <a:r>
                        <a:rPr lang="en-US" sz="1000" b="0" dirty="0"/>
                        <a:t> is developing a local adeno-associated virus (AAV) gene therapy (PGTx) addressing pancreatic islet dysfunction by inducing high levels of GLP-1 in pancreatic β-cells with low systemic exposure. These rodent data showed nutrient-responsive GLP-1 secretion in pancreatic islets and improvements in fasting glucose and insulin levels in murine models of T2D and obesity. PGTx showed durable weight loss and improved preservation of muscle mass compared to injectable semaglutide. Fractyl has nominated clinical candidate Rejuva 001 for T2D and is planning to nominate a clinical candidate for development in obesity by end of 2024. FIH studies of Rejuva are expected 1H 2025.</a:t>
                      </a:r>
                    </a:p>
                  </a:txBody>
                  <a:tcPr>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10002"/>
                  </a:ext>
                </a:extLst>
              </a:tr>
              <a:tr h="0">
                <a:tc gridSpan="2">
                  <a:txBody>
                    <a:bodyPr/>
                    <a:lstStyle/>
                    <a:p>
                      <a:r>
                        <a:rPr lang="en-US" sz="1000" b="1" dirty="0"/>
                        <a:t>Abstract</a:t>
                      </a:r>
                      <a:r>
                        <a:rPr lang="en-US" sz="1000" b="1" baseline="0" dirty="0"/>
                        <a:t> </a:t>
                      </a:r>
                      <a:r>
                        <a:rPr lang="en-US" sz="1000" b="0" baseline="0" dirty="0">
                          <a:hlinkClick r:id="rId4"/>
                        </a:rPr>
                        <a:t>792-P</a:t>
                      </a:r>
                      <a:r>
                        <a:rPr lang="en-US" sz="1000" b="0" baseline="0" dirty="0"/>
                        <a:t>: </a:t>
                      </a:r>
                      <a:r>
                        <a:rPr lang="en-US" sz="1000" b="0" i="1" baseline="0" dirty="0"/>
                        <a:t>A novel gene therapy platform using GLP1 and EX4 attenuates hyperglycemia in a preclinical model of T2D. K.Zou.</a:t>
                      </a:r>
                      <a:endParaRPr lang="en-US" sz="1000" b="0" i="1" dirty="0"/>
                    </a:p>
                  </a:txBody>
                  <a:tcPr>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lumMod val="20000"/>
                        <a:lumOff val="80000"/>
                      </a:schemeClr>
                    </a:solidFill>
                  </a:tcPr>
                </a:tc>
                <a:tc hMerge="1">
                  <a:txBody>
                    <a:bodyPr/>
                    <a:lstStyle/>
                    <a:p>
                      <a:endParaRPr lang="en-US" sz="1000" b="0" dirty="0"/>
                    </a:p>
                  </a:txBody>
                  <a:tcPr>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549954555"/>
                  </a:ext>
                </a:extLst>
              </a:tr>
              <a:tr h="1371600">
                <a:tc>
                  <a:txBody>
                    <a:bodyPr/>
                    <a:lstStyle/>
                    <a:p>
                      <a:r>
                        <a:rPr lang="en-US" sz="1000" b="1" dirty="0"/>
                        <a:t>Methods</a:t>
                      </a:r>
                      <a:r>
                        <a:rPr lang="en-US" sz="1000" b="0" dirty="0"/>
                        <a:t>:</a:t>
                      </a:r>
                      <a:r>
                        <a:rPr lang="en-US" sz="1000" b="0" baseline="0" dirty="0"/>
                        <a:t> </a:t>
                      </a:r>
                      <a:r>
                        <a:rPr lang="en-US" sz="1000" b="1" baseline="0" dirty="0"/>
                        <a:t>DIO</a:t>
                      </a:r>
                      <a:r>
                        <a:rPr lang="en-US" sz="1000" b="0" baseline="0" dirty="0"/>
                        <a:t> </a:t>
                      </a:r>
                      <a:r>
                        <a:rPr lang="en-US" sz="1000" b="1" baseline="0" dirty="0"/>
                        <a:t>mice</a:t>
                      </a:r>
                      <a:r>
                        <a:rPr lang="en-US" sz="1000" b="0" baseline="0" dirty="0"/>
                        <a:t> received </a:t>
                      </a:r>
                      <a:r>
                        <a:rPr lang="en-US" sz="1000" b="0" baseline="0" dirty="0">
                          <a:solidFill>
                            <a:schemeClr val="tx1"/>
                          </a:solidFill>
                        </a:rPr>
                        <a:t>STZ (SC 40mg</a:t>
                      </a:r>
                      <a:r>
                        <a:rPr lang="en-US" sz="1000" b="0" baseline="0" dirty="0"/>
                        <a:t>/kg) 2 doses vs. vehicle to induce T2D and then received GLP-1 LNP vs. EX-4 LNP vs. vehicle</a:t>
                      </a:r>
                    </a:p>
                    <a:p>
                      <a:endParaRPr lang="en-US" sz="1000" b="1" baseline="0" dirty="0"/>
                    </a:p>
                    <a:p>
                      <a:r>
                        <a:rPr lang="en-US" sz="1000" b="1" baseline="0" dirty="0"/>
                        <a:t>Results</a:t>
                      </a:r>
                      <a:r>
                        <a:rPr lang="en-US" sz="1000" b="0" baseline="0" dirty="0"/>
                        <a:t>: </a:t>
                      </a:r>
                    </a:p>
                    <a:p>
                      <a:pPr marL="171450" indent="-171450">
                        <a:buFont typeface="Arial" panose="020B0604020202020204" pitchFamily="34" charset="0"/>
                        <a:buChar char="•"/>
                      </a:pPr>
                      <a:r>
                        <a:rPr lang="en-US" sz="1000" b="0" baseline="0" dirty="0"/>
                        <a:t>8 weeks following treatment, GLP-1 LNP and EX-4 LNP gene therapies significantly reduced food intake and body weight vs. vehicle.</a:t>
                      </a:r>
                    </a:p>
                    <a:p>
                      <a:pPr marL="171450" indent="-171450">
                        <a:buFont typeface="Arial" panose="020B0604020202020204" pitchFamily="34" charset="0"/>
                        <a:buChar char="•"/>
                      </a:pPr>
                      <a:r>
                        <a:rPr lang="en-US" sz="1000" b="0" baseline="0" dirty="0"/>
                        <a:t>Gene therapies improved glycemic control during a GTT and restored insulin sensitivity vs. DIO vehicle at 3 and 6 weeks post treatment.</a:t>
                      </a:r>
                    </a:p>
                    <a:p>
                      <a:pPr marL="171450" indent="-171450">
                        <a:buFont typeface="Arial" panose="020B0604020202020204" pitchFamily="34" charset="0"/>
                        <a:buChar char="•"/>
                      </a:pPr>
                      <a:r>
                        <a:rPr lang="en-US" sz="1000" b="0" baseline="0" dirty="0"/>
                        <a:t>Insulin staining of pancreatic sections showed significantly higher staining in EX-4 and GLP-1 treated mice vs. vehicle, similar to chow fed animals.</a:t>
                      </a:r>
                    </a:p>
                    <a:p>
                      <a:pPr marL="171450" indent="-171450">
                        <a:buFont typeface="Arial" panose="020B0604020202020204" pitchFamily="34" charset="0"/>
                        <a:buChar char="•"/>
                      </a:pPr>
                      <a:r>
                        <a:rPr lang="en-US" sz="1000" b="0" baseline="0" dirty="0"/>
                        <a:t>Gene therapies showed no safety signals on serological markers of muscle injury (lactate), pancreatic function (glucose), systemic inflammation (IL-6), and liver injury (ALP).</a:t>
                      </a:r>
                    </a:p>
                  </a:txBody>
                  <a:tcPr>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CVrg Implications</a:t>
                      </a:r>
                      <a:r>
                        <a:rPr lang="en-US" sz="1000" b="0" dirty="0"/>
                        <a:t>: </a:t>
                      </a:r>
                      <a:r>
                        <a:rPr lang="en-US" sz="1000" b="0" dirty="0">
                          <a:hlinkClick r:id="rId5"/>
                        </a:rPr>
                        <a:t>Remedium</a:t>
                      </a:r>
                      <a:r>
                        <a:rPr lang="en-US" sz="1000" b="0" dirty="0"/>
                        <a:t> is developing gene therapies using dose-adjustable lipid nano particles (LNPs). Preclinical data of gene therapy using EX-4- and GLP-1 LNP in a mouse model of T2D showed reduced food intake and weight loss, as well as improved glucose control and restored insulin sensitivity. Clinical candidate RMD 1202 is in preclinical development for obesity and T2D.</a:t>
                      </a:r>
                    </a:p>
                  </a:txBody>
                  <a:tcPr>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1583282345"/>
                  </a:ext>
                </a:extLst>
              </a:tr>
            </a:tbl>
          </a:graphicData>
        </a:graphic>
      </p:graphicFrame>
    </p:spTree>
    <p:extLst>
      <p:ext uri="{BB962C8B-B14F-4D97-AF65-F5344CB8AC3E}">
        <p14:creationId xmlns:p14="http://schemas.microsoft.com/office/powerpoint/2010/main" val="17786881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72D6AD16-175D-489F-BE05-D09863BF96F2}"/>
              </a:ext>
            </a:extLst>
          </p:cNvPr>
          <p:cNvGraphicFramePr>
            <a:graphicFrameLocks noGrp="1"/>
          </p:cNvGraphicFramePr>
          <p:nvPr>
            <p:extLst>
              <p:ext uri="{D42A27DB-BD31-4B8C-83A1-F6EECF244321}">
                <p14:modId xmlns:p14="http://schemas.microsoft.com/office/powerpoint/2010/main" val="4095838210"/>
              </p:ext>
            </p:extLst>
          </p:nvPr>
        </p:nvGraphicFramePr>
        <p:xfrm>
          <a:off x="2663687" y="914400"/>
          <a:ext cx="9147313" cy="4792980"/>
        </p:xfrm>
        <a:graphic>
          <a:graphicData uri="http://schemas.openxmlformats.org/drawingml/2006/table">
            <a:tbl>
              <a:tblPr firstRow="1" bandRow="1">
                <a:tableStyleId>{5C22544A-7EE6-4342-B048-85BDC9FD1C3A}</a:tableStyleId>
              </a:tblPr>
              <a:tblGrid>
                <a:gridCol w="4891543">
                  <a:extLst>
                    <a:ext uri="{9D8B030D-6E8A-4147-A177-3AD203B41FA5}">
                      <a16:colId xmlns:a16="http://schemas.microsoft.com/office/drawing/2014/main" val="20000"/>
                    </a:ext>
                  </a:extLst>
                </a:gridCol>
                <a:gridCol w="4255770">
                  <a:extLst>
                    <a:ext uri="{9D8B030D-6E8A-4147-A177-3AD203B41FA5}">
                      <a16:colId xmlns:a16="http://schemas.microsoft.com/office/drawing/2014/main" val="1229989169"/>
                    </a:ext>
                  </a:extLst>
                </a:gridCol>
              </a:tblGrid>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0" i="1" dirty="0">
                          <a:solidFill>
                            <a:schemeClr val="tx1"/>
                          </a:solidFill>
                        </a:rPr>
                        <a:t>SURMOUNT-OSA trial results and potential role of tirzepatide in treating obesity-related obstructive sleep apnea. E.Tasali, V.Kundel, R.J.Schwab, A.Malhotra, &amp; L.J.Aronne.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400" b="0" i="1" u="none" strike="noStrike" dirty="0">
                        <a:solidFill>
                          <a:schemeClr val="tx1"/>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Background</a:t>
                      </a:r>
                      <a:r>
                        <a:rPr lang="en-US" sz="1000" b="0" dirty="0">
                          <a:solidFill>
                            <a:schemeClr val="tx1"/>
                          </a:solidFill>
                        </a:rPr>
                        <a:t>: </a:t>
                      </a:r>
                      <a:r>
                        <a:rPr lang="en-US" sz="1000" b="0" kern="1200" dirty="0">
                          <a:solidFill>
                            <a:schemeClr val="tx1"/>
                          </a:solidFill>
                          <a:effectLst/>
                          <a:latin typeface="+mn-lt"/>
                          <a:ea typeface="+mn-ea"/>
                          <a:cs typeface="+mn-cs"/>
                        </a:rPr>
                        <a:t>Tirzepatide is a weekly dual GLP-1/GIP agonist marketed for T2D (Mounjaro – 2.5, 5, 7.5, 10, 12.5, and 15mg) since 2022 in the </a:t>
                      </a:r>
                      <a:r>
                        <a:rPr lang="en-US" sz="1000" b="0" kern="1200" dirty="0">
                          <a:solidFill>
                            <a:schemeClr val="tx1"/>
                          </a:solidFill>
                          <a:effectLst/>
                          <a:latin typeface="+mn-lt"/>
                          <a:ea typeface="+mn-ea"/>
                          <a:cs typeface="+mn-cs"/>
                          <a:hlinkClick r:id="rId2"/>
                        </a:rPr>
                        <a:t>US</a:t>
                      </a:r>
                      <a:r>
                        <a:rPr lang="en-US" sz="1000" b="0" kern="1200" dirty="0">
                          <a:solidFill>
                            <a:schemeClr val="tx1"/>
                          </a:solidFill>
                          <a:effectLst/>
                          <a:latin typeface="+mn-lt"/>
                          <a:ea typeface="+mn-ea"/>
                          <a:cs typeface="+mn-cs"/>
                        </a:rPr>
                        <a:t>, </a:t>
                      </a:r>
                      <a:r>
                        <a:rPr lang="en-US" sz="1000" b="0" kern="1200" dirty="0">
                          <a:solidFill>
                            <a:schemeClr val="tx1"/>
                          </a:solidFill>
                          <a:effectLst/>
                          <a:latin typeface="+mn-lt"/>
                          <a:ea typeface="+mn-ea"/>
                          <a:cs typeface="+mn-cs"/>
                          <a:hlinkClick r:id="rId3" action="ppaction://hlinkfile"/>
                        </a:rPr>
                        <a:t>EU, and Japan</a:t>
                      </a:r>
                      <a:r>
                        <a:rPr lang="en-US" sz="1000" b="0" kern="1200" dirty="0">
                          <a:solidFill>
                            <a:schemeClr val="tx1"/>
                          </a:solidFill>
                          <a:effectLst/>
                          <a:latin typeface="+mn-lt"/>
                          <a:ea typeface="+mn-ea"/>
                          <a:cs typeface="+mn-cs"/>
                        </a:rPr>
                        <a:t>. The dual agonist was approved by the US </a:t>
                      </a:r>
                      <a:r>
                        <a:rPr lang="en-US" sz="1000" b="0" kern="1200" dirty="0">
                          <a:solidFill>
                            <a:schemeClr val="tx1"/>
                          </a:solidFill>
                          <a:effectLst/>
                          <a:latin typeface="+mn-lt"/>
                          <a:ea typeface="+mn-ea"/>
                          <a:cs typeface="+mn-cs"/>
                          <a:hlinkClick r:id="rId4"/>
                        </a:rPr>
                        <a:t>FDA</a:t>
                      </a:r>
                      <a:r>
                        <a:rPr lang="en-US" sz="1000" b="0" kern="1200" dirty="0">
                          <a:solidFill>
                            <a:schemeClr val="tx1"/>
                          </a:solidFill>
                          <a:effectLst/>
                          <a:latin typeface="+mn-lt"/>
                          <a:ea typeface="+mn-ea"/>
                          <a:cs typeface="+mn-cs"/>
                        </a:rPr>
                        <a:t> and the UK </a:t>
                      </a:r>
                      <a:r>
                        <a:rPr lang="en-US" sz="1000" b="0" kern="1200" dirty="0">
                          <a:solidFill>
                            <a:schemeClr val="tx1"/>
                          </a:solidFill>
                          <a:effectLst/>
                          <a:latin typeface="+mn-lt"/>
                          <a:ea typeface="+mn-ea"/>
                          <a:cs typeface="+mn-cs"/>
                          <a:hlinkClick r:id="rId5"/>
                        </a:rPr>
                        <a:t>MHRA</a:t>
                      </a:r>
                      <a:r>
                        <a:rPr lang="en-US" sz="1000" b="0" kern="1200" dirty="0">
                          <a:solidFill>
                            <a:schemeClr val="tx1"/>
                          </a:solidFill>
                          <a:effectLst/>
                          <a:latin typeface="+mn-lt"/>
                          <a:ea typeface="+mn-ea"/>
                          <a:cs typeface="+mn-cs"/>
                        </a:rPr>
                        <a:t> in November 2023 </a:t>
                      </a:r>
                      <a:r>
                        <a:rPr lang="en-GB" sz="1000" b="0" i="0" kern="1200" dirty="0">
                          <a:solidFill>
                            <a:schemeClr val="tx1"/>
                          </a:solidFill>
                          <a:effectLst/>
                          <a:latin typeface="+mn-lt"/>
                          <a:ea typeface="+mn-ea"/>
                          <a:cs typeface="+mn-cs"/>
                        </a:rPr>
                        <a:t>in six dose formulations (Zepbound SC 2.5mg, 5mg, 7.5mg, 10mg, 12.5mg, and 15mg QW); same month the </a:t>
                      </a:r>
                      <a:r>
                        <a:rPr lang="en-GB" sz="1000" b="0" i="0" kern="1200" dirty="0">
                          <a:solidFill>
                            <a:schemeClr val="tx1"/>
                          </a:solidFill>
                          <a:effectLst/>
                          <a:latin typeface="+mn-lt"/>
                          <a:ea typeface="+mn-ea"/>
                          <a:cs typeface="+mn-cs"/>
                          <a:hlinkClick r:id="rId6"/>
                        </a:rPr>
                        <a:t>EU CHMP </a:t>
                      </a:r>
                      <a:r>
                        <a:rPr lang="en-US" sz="1000" b="0" i="0" kern="1200" dirty="0">
                          <a:solidFill>
                            <a:schemeClr val="tx1"/>
                          </a:solidFill>
                          <a:effectLst/>
                          <a:latin typeface="+mn-lt"/>
                          <a:ea typeface="+mn-ea"/>
                          <a:cs typeface="+mn-cs"/>
                        </a:rPr>
                        <a:t>recommended tirzepatide be approved as a weight-loss treatment. </a:t>
                      </a:r>
                      <a:r>
                        <a:rPr lang="en-GB" sz="1000" b="0" i="0" kern="1200" dirty="0">
                          <a:solidFill>
                            <a:schemeClr val="tx1"/>
                          </a:solidFill>
                          <a:effectLst/>
                          <a:latin typeface="+mn-lt"/>
                          <a:ea typeface="+mn-ea"/>
                          <a:cs typeface="+mn-cs"/>
                        </a:rPr>
                        <a:t>The SURMOUNT-OSA trial was conducted in 2 separate studies: one that included patients who were on </a:t>
                      </a:r>
                      <a:r>
                        <a:rPr lang="en-GB" sz="1000" b="0" dirty="0">
                          <a:solidFill>
                            <a:schemeClr val="tx1"/>
                          </a:solidFill>
                        </a:rPr>
                        <a:t>continuous positive airway pressure (</a:t>
                      </a:r>
                      <a:r>
                        <a:rPr lang="en-GB" sz="1000" b="0" i="0" kern="1200" dirty="0">
                          <a:solidFill>
                            <a:schemeClr val="tx1"/>
                          </a:solidFill>
                          <a:effectLst/>
                          <a:latin typeface="+mn-lt"/>
                          <a:ea typeface="+mn-ea"/>
                          <a:cs typeface="+mn-cs"/>
                        </a:rPr>
                        <a:t>PAP) (Study 1) and patients who were not on PAP (Study 2). Topline data were released in </a:t>
                      </a:r>
                      <a:r>
                        <a:rPr lang="en-GB" sz="1000" b="0" i="0" kern="1200" dirty="0">
                          <a:solidFill>
                            <a:schemeClr val="tx1"/>
                          </a:solidFill>
                          <a:effectLst/>
                          <a:latin typeface="+mn-lt"/>
                          <a:ea typeface="+mn-ea"/>
                          <a:cs typeface="+mn-cs"/>
                          <a:hlinkClick r:id="rId7"/>
                        </a:rPr>
                        <a:t>April 2024 </a:t>
                      </a:r>
                      <a:r>
                        <a:rPr lang="en-GB" sz="1000" b="0" i="0" kern="1200" dirty="0">
                          <a:solidFill>
                            <a:schemeClr val="tx1"/>
                          </a:solidFill>
                          <a:effectLst/>
                          <a:latin typeface="+mn-lt"/>
                          <a:ea typeface="+mn-ea"/>
                          <a:cs typeface="+mn-cs"/>
                        </a:rPr>
                        <a:t>and further data were presented at ADA 2024.</a:t>
                      </a:r>
                      <a:endParaRPr lang="en-GB" sz="1000" b="0" kern="1200" dirty="0">
                        <a:solidFill>
                          <a:schemeClr val="tx1"/>
                        </a:solidFill>
                        <a:effectLst/>
                        <a:latin typeface="+mn-lt"/>
                        <a:ea typeface="+mn-ea"/>
                        <a:cs typeface="+mn-cs"/>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20000"/>
                        <a:lumOff val="80000"/>
                      </a:schemeClr>
                    </a:solidFill>
                  </a:tcPr>
                </a:tc>
                <a:tc hMerge="1">
                  <a:txBody>
                    <a:bodyPr/>
                    <a:lstStyle/>
                    <a:p>
                      <a:endParaRPr lang="en-US"/>
                    </a:p>
                  </a:txBody>
                  <a:tcPr/>
                </a:tc>
                <a:extLst>
                  <a:ext uri="{0D108BD9-81ED-4DB2-BD59-A6C34878D82A}">
                    <a16:rowId xmlns:a16="http://schemas.microsoft.com/office/drawing/2014/main" val="882866917"/>
                  </a:ext>
                </a:extLst>
              </a:tr>
              <a:tr h="0">
                <a:tc gridSpan="2">
                  <a:txBody>
                    <a:bodyPr/>
                    <a:lstStyle/>
                    <a:p>
                      <a:r>
                        <a:rPr lang="en-US" sz="1000" b="1" dirty="0">
                          <a:latin typeface="+mn-lt"/>
                        </a:rPr>
                        <a:t>Patients &amp; Treatment</a:t>
                      </a:r>
                      <a:r>
                        <a:rPr lang="en-US" sz="1000" dirty="0">
                          <a:latin typeface="+mn-lt"/>
                        </a:rPr>
                        <a:t>: </a:t>
                      </a:r>
                      <a:r>
                        <a:rPr lang="en-US" sz="1000" kern="1200" dirty="0">
                          <a:solidFill>
                            <a:schemeClr val="dk1"/>
                          </a:solidFill>
                          <a:latin typeface="+mn-lt"/>
                          <a:ea typeface="+mn-ea"/>
                          <a:cs typeface="+mn-cs"/>
                        </a:rPr>
                        <a:t>469 patients with obesity and obstructive sleep apnea (OSA) aged ≥18 years, BMI ≥30kg/m</a:t>
                      </a:r>
                      <a:r>
                        <a:rPr lang="en-US" sz="1000" kern="1200" baseline="30000" dirty="0">
                          <a:solidFill>
                            <a:schemeClr val="dk1"/>
                          </a:solidFill>
                          <a:latin typeface="+mn-lt"/>
                          <a:ea typeface="+mn-ea"/>
                          <a:cs typeface="+mn-cs"/>
                        </a:rPr>
                        <a:t>2</a:t>
                      </a:r>
                      <a:r>
                        <a:rPr lang="en-US" sz="1000" kern="1200" dirty="0">
                          <a:solidFill>
                            <a:schemeClr val="dk1"/>
                          </a:solidFill>
                          <a:latin typeface="+mn-lt"/>
                          <a:ea typeface="+mn-ea"/>
                          <a:cs typeface="+mn-cs"/>
                        </a:rPr>
                        <a:t>, AHI ≥15 received tirzepatide (SC maximum tolerated dose of 10 or 15mg QW) vs. placebo for 52 weeks; dose-titration from 2.5mg by 2.5mg every 4 weeks. </a:t>
                      </a:r>
                    </a:p>
                    <a:p>
                      <a:pPr marL="171450" indent="-171450">
                        <a:buFont typeface="Arial" panose="020B0604020202020204" pitchFamily="34" charset="0"/>
                        <a:buChar char="•"/>
                      </a:pPr>
                      <a:r>
                        <a:rPr lang="en-US" sz="1000" b="1" kern="1200" dirty="0">
                          <a:solidFill>
                            <a:schemeClr val="dk1"/>
                          </a:solidFill>
                          <a:latin typeface="+mn-lt"/>
                          <a:ea typeface="+mn-ea"/>
                          <a:cs typeface="+mn-cs"/>
                        </a:rPr>
                        <a:t>Study 1 not on PAP: </a:t>
                      </a:r>
                      <a:r>
                        <a:rPr lang="en-US" sz="1000" kern="1200" dirty="0">
                          <a:solidFill>
                            <a:schemeClr val="dk1"/>
                          </a:solidFill>
                          <a:latin typeface="+mn-lt"/>
                          <a:ea typeface="+mn-ea"/>
                          <a:cs typeface="+mn-cs"/>
                        </a:rPr>
                        <a:t>234 patients (mean baseline age 48 years; A1c 5.7%; 65% prediabetic; BMI 39kg/m</a:t>
                      </a:r>
                      <a:r>
                        <a:rPr lang="en-US" sz="1000" kern="1200" baseline="30000" dirty="0">
                          <a:solidFill>
                            <a:schemeClr val="dk1"/>
                          </a:solidFill>
                          <a:latin typeface="+mn-lt"/>
                          <a:ea typeface="+mn-ea"/>
                          <a:cs typeface="+mn-cs"/>
                        </a:rPr>
                        <a:t>2</a:t>
                      </a:r>
                      <a:r>
                        <a:rPr lang="en-US" sz="1000" kern="1200" dirty="0">
                          <a:solidFill>
                            <a:schemeClr val="dk1"/>
                          </a:solidFill>
                          <a:latin typeface="+mn-lt"/>
                          <a:ea typeface="+mn-ea"/>
                          <a:cs typeface="+mn-cs"/>
                        </a:rPr>
                        <a:t>; weight 115kg; WC 121cm; 76% hypertensive; 33% female; 66% White; 20% Asian; 6% black or African American; 42% Hispanic or Latino; 56% </a:t>
                      </a:r>
                      <a:r>
                        <a:rPr lang="en-US" sz="1000" kern="1200" dirty="0">
                          <a:solidFill>
                            <a:schemeClr val="tx1"/>
                          </a:solidFill>
                          <a:latin typeface="+mn-lt"/>
                          <a:ea typeface="+mn-ea"/>
                          <a:cs typeface="+mn-cs"/>
                        </a:rPr>
                        <a:t>non-Hispanic or Latino; 51.5 AHI events/h; PROMIS sleep related impairment 53.8; PROMIS sleep disturbance 53.6; ESS total 10.6)</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1" kern="1200" dirty="0">
                          <a:solidFill>
                            <a:schemeClr val="dk1"/>
                          </a:solidFill>
                          <a:latin typeface="+mn-lt"/>
                          <a:ea typeface="+mn-ea"/>
                          <a:cs typeface="+mn-cs"/>
                        </a:rPr>
                        <a:t>Study 2 on PAP</a:t>
                      </a:r>
                      <a:r>
                        <a:rPr lang="en-US" sz="1000" kern="1200" dirty="0">
                          <a:solidFill>
                            <a:schemeClr val="dk1"/>
                          </a:solidFill>
                          <a:latin typeface="+mn-lt"/>
                          <a:ea typeface="+mn-ea"/>
                          <a:cs typeface="+mn-cs"/>
                        </a:rPr>
                        <a:t>: 235 patients (mean baseline age 52 years; A1c 5.6%; 57% prediabetic; BMI 39kg/m</a:t>
                      </a:r>
                      <a:r>
                        <a:rPr lang="en-US" sz="1000" kern="1200" baseline="30000" dirty="0">
                          <a:solidFill>
                            <a:schemeClr val="dk1"/>
                          </a:solidFill>
                          <a:latin typeface="+mn-lt"/>
                          <a:ea typeface="+mn-ea"/>
                          <a:cs typeface="+mn-cs"/>
                        </a:rPr>
                        <a:t>2</a:t>
                      </a:r>
                      <a:r>
                        <a:rPr lang="en-US" sz="1000" kern="1200" dirty="0">
                          <a:solidFill>
                            <a:schemeClr val="dk1"/>
                          </a:solidFill>
                          <a:latin typeface="+mn-lt"/>
                          <a:ea typeface="+mn-ea"/>
                          <a:cs typeface="+mn-cs"/>
                        </a:rPr>
                        <a:t>; weight 116kg; WC 121cm; 77% hypertensive; 28% female; 73% White; 14% Asian; 5% black or African American; 32% Hispanic or Latino; 67% non-Hispanic or Latino</a:t>
                      </a:r>
                      <a:r>
                        <a:rPr lang="en-US" sz="1000" kern="1200" dirty="0">
                          <a:solidFill>
                            <a:schemeClr val="tx1"/>
                          </a:solidFill>
                          <a:latin typeface="+mn-lt"/>
                          <a:ea typeface="+mn-ea"/>
                          <a:cs typeface="+mn-cs"/>
                        </a:rPr>
                        <a:t>; 49.5 AHI events/h; PROMIS sleep related impairment 55.2; PROMIS sleep disturbance 55.9; ESS total 10.2)</a:t>
                      </a:r>
                    </a:p>
                    <a:p>
                      <a:r>
                        <a:rPr lang="en-US" sz="1000" b="1" kern="1200" dirty="0">
                          <a:solidFill>
                            <a:schemeClr val="dk1"/>
                          </a:solidFill>
                          <a:latin typeface="+mn-lt"/>
                          <a:ea typeface="+mn-ea"/>
                          <a:cs typeface="+mn-cs"/>
                        </a:rPr>
                        <a:t>Primary Endpoint</a:t>
                      </a:r>
                      <a:r>
                        <a:rPr lang="en-US" sz="1000" b="0" kern="1200" dirty="0">
                          <a:solidFill>
                            <a:schemeClr val="dk1"/>
                          </a:solidFill>
                          <a:latin typeface="+mn-lt"/>
                          <a:ea typeface="+mn-ea"/>
                          <a:cs typeface="+mn-cs"/>
                        </a:rPr>
                        <a:t>: %change in apnea-hypopnea index (AHI) from baseline at 52 weeks</a:t>
                      </a:r>
                      <a:endParaRPr lang="en-US" sz="1000" b="0" dirty="0">
                        <a:latin typeface="+mn-lt"/>
                      </a:endParaRP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00"/>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Results</a:t>
                      </a:r>
                      <a:r>
                        <a:rPr lang="en-US" sz="1000" dirty="0"/>
                        <a:t>:</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US"/>
                    </a:p>
                  </a:txBody>
                  <a:tcPr/>
                </a:tc>
                <a:extLst>
                  <a:ext uri="{0D108BD9-81ED-4DB2-BD59-A6C34878D82A}">
                    <a16:rowId xmlns:a16="http://schemas.microsoft.com/office/drawing/2014/main" val="10001"/>
                  </a:ext>
                </a:extLst>
              </a:tr>
              <a:tr h="2011680">
                <a:tc>
                  <a:txBody>
                    <a:bodyPr/>
                    <a:lstStyle/>
                    <a:p>
                      <a:pPr algn="l" fontAlgn="b"/>
                      <a:r>
                        <a:rPr kumimoji="0" lang="en-US" sz="1000" b="0" i="0" u="none" strike="noStrike" cap="none" normalizeH="0" baseline="0" dirty="0">
                          <a:ln>
                            <a:noFill/>
                          </a:ln>
                          <a:solidFill>
                            <a:schemeClr val="tx1"/>
                          </a:solidFill>
                          <a:effectLst/>
                          <a:latin typeface="+mn-lt"/>
                        </a:rPr>
                        <a:t>As presented in an April 2024 </a:t>
                      </a:r>
                      <a:r>
                        <a:rPr lang="en-GB" sz="1000" b="0" i="0" dirty="0">
                          <a:solidFill>
                            <a:schemeClr val="tx1"/>
                          </a:solidFill>
                          <a:latin typeface="+mn-lt"/>
                          <a:cs typeface="Calibri"/>
                          <a:hlinkClick r:id="rId7"/>
                        </a:rPr>
                        <a:t>Lilly press release</a:t>
                      </a:r>
                      <a:r>
                        <a:rPr kumimoji="0" lang="en-US" sz="1000" b="0" i="0" u="sng" strike="noStrike" cap="none" normalizeH="0" baseline="0" dirty="0">
                          <a:ln>
                            <a:noFill/>
                          </a:ln>
                          <a:solidFill>
                            <a:schemeClr val="tx1"/>
                          </a:solidFill>
                          <a:effectLst/>
                          <a:latin typeface="+mn-lt"/>
                        </a:rPr>
                        <a:t>:</a:t>
                      </a:r>
                      <a:endParaRPr kumimoji="0" lang="en-US" sz="1000" b="0" i="0" u="none" strike="noStrike" cap="none" normalizeH="0" baseline="0" dirty="0">
                        <a:ln>
                          <a:noFill/>
                        </a:ln>
                        <a:solidFill>
                          <a:schemeClr val="tx1"/>
                        </a:solidFill>
                        <a:effectLst/>
                        <a:latin typeface="+mn-lt"/>
                      </a:endParaRPr>
                    </a:p>
                    <a:p>
                      <a:pPr marL="171450" indent="-171450">
                        <a:spcAft>
                          <a:spcPts val="300"/>
                        </a:spcAft>
                        <a:buFont typeface="Arial"/>
                        <a:buChar char="•"/>
                      </a:pPr>
                      <a:r>
                        <a:rPr lang="en-US" sz="1000" i="0" dirty="0"/>
                        <a:t>SURMOUNT-OSA met the primary endpoint showing significantly greater reduction in AHI events/h vs. placebo, regardless of PAP therapy (see table).</a:t>
                      </a:r>
                    </a:p>
                    <a:p>
                      <a:pPr marL="171450" indent="-171450">
                        <a:spcAft>
                          <a:spcPts val="300"/>
                        </a:spcAft>
                        <a:buFont typeface="Arial"/>
                        <a:buChar char="•"/>
                      </a:pPr>
                      <a:r>
                        <a:rPr lang="en-US" sz="1000" i="0" dirty="0"/>
                        <a:t>Tirzepatide showed significantly greater weight loss vs. placebo.</a:t>
                      </a:r>
                    </a:p>
                    <a:p>
                      <a:pPr marL="171450" indent="-171450">
                        <a:spcAft>
                          <a:spcPts val="300"/>
                        </a:spcAft>
                        <a:buFont typeface="Arial"/>
                        <a:buChar char="•"/>
                      </a:pPr>
                      <a:r>
                        <a:rPr lang="en-US" sz="1000" i="0" dirty="0"/>
                        <a:t>Overall, safety was similar to previously reported SURMOUNT and SURPASS trials of tirzepatide with most commonly reported AEs being GI-related and mild to moderate in severity.</a:t>
                      </a:r>
                      <a:br>
                        <a:rPr lang="en-US" sz="1000" i="0" dirty="0"/>
                      </a:br>
                      <a:r>
                        <a:rPr lang="en-US" sz="1000" i="0" dirty="0"/>
                        <a:t>- most frequently reported AEs for tirzepatide-treated patients were diarrhea, nausea, and vomiting (not on PAP) and diarrhea, nausea, and constipation (on PAP).</a:t>
                      </a:r>
                    </a:p>
                    <a:p>
                      <a:pPr marL="171450" indent="-171450">
                        <a:spcAft>
                          <a:spcPts val="300"/>
                        </a:spcAft>
                        <a:buFont typeface="Arial"/>
                        <a:buChar char="•"/>
                      </a:pPr>
                      <a:r>
                        <a:rPr lang="en-US" sz="1000" i="0" dirty="0"/>
                        <a:t>84.2% and 94.1% of patients were on tirzepatide 15mg as their final dose at the end of Studies 1 and 2, respectively.</a:t>
                      </a:r>
                      <a:endParaRPr lang="en-US" sz="1000" i="1"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1000" dirty="0"/>
                    </a:p>
                  </a:txBody>
                  <a:tcPr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92350044"/>
                  </a:ext>
                </a:extLst>
              </a:tr>
            </a:tbl>
          </a:graphicData>
        </a:graphic>
      </p:graphicFrame>
      <p:sp>
        <p:nvSpPr>
          <p:cNvPr id="3" name="Title 2"/>
          <p:cNvSpPr>
            <a:spLocks noGrp="1"/>
          </p:cNvSpPr>
          <p:nvPr>
            <p:ph type="ctrTitle"/>
          </p:nvPr>
        </p:nvSpPr>
        <p:spPr/>
        <p:txBody>
          <a:bodyPr/>
          <a:lstStyle/>
          <a:p>
            <a:r>
              <a:rPr lang="en-US" dirty="0"/>
              <a:t>GLP-1/GIP: SURMOUNT-OSA, tirzepatide effective treatment for OSA</a:t>
            </a:r>
          </a:p>
        </p:txBody>
      </p:sp>
      <p:graphicFrame>
        <p:nvGraphicFramePr>
          <p:cNvPr id="4" name="Table 3"/>
          <p:cNvGraphicFramePr>
            <a:graphicFrameLocks noGrp="1"/>
          </p:cNvGraphicFramePr>
          <p:nvPr>
            <p:extLst>
              <p:ext uri="{D42A27DB-BD31-4B8C-83A1-F6EECF244321}">
                <p14:modId xmlns:p14="http://schemas.microsoft.com/office/powerpoint/2010/main" val="2473254164"/>
              </p:ext>
            </p:extLst>
          </p:nvPr>
        </p:nvGraphicFramePr>
        <p:xfrm>
          <a:off x="384048" y="914400"/>
          <a:ext cx="2194560" cy="467868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2940743716"/>
                    </a:ext>
                  </a:extLst>
                </a:gridCol>
              </a:tblGrid>
              <a:tr h="242614">
                <a:tc>
                  <a:txBody>
                    <a:bodyPr/>
                    <a:lstStyle/>
                    <a:p>
                      <a:r>
                        <a:rPr lang="en-US" sz="1000" b="1" dirty="0">
                          <a:solidFill>
                            <a:schemeClr val="tx1"/>
                          </a:solidFill>
                        </a:rPr>
                        <a:t>Product (MOA)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88286691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Mounjaro, Zepbound; tirzepatide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(dual GLP-1/GIP agonist)</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en-US" sz="1000" b="1" dirty="0">
                          <a:latin typeface="+mn-lt"/>
                        </a:rPr>
                        <a:t>Company</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8"/>
                        </a:rPr>
                        <a:t>Lilly</a:t>
                      </a:r>
                      <a:endParaRPr lang="en-US" sz="1000"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4786">
                <a:tc>
                  <a:txBody>
                    <a:bodyPr/>
                    <a:lstStyle/>
                    <a:p>
                      <a:r>
                        <a:rPr lang="en-US" sz="1000" b="1" dirty="0">
                          <a:latin typeface="+mn-lt"/>
                        </a:rPr>
                        <a:t>Phase and Trial ID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407347513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Phase III </a:t>
                      </a:r>
                      <a:r>
                        <a:rPr lang="en-US" sz="1000" dirty="0">
                          <a:solidFill>
                            <a:schemeClr val="tx1"/>
                          </a:solidFill>
                          <a:hlinkClick r:id="rId9"/>
                        </a:rPr>
                        <a:t>SURMOUNT-OSA</a:t>
                      </a:r>
                      <a:endParaRPr lang="en-US" sz="10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Global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7515929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Indication(s)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24271795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T2D, OBE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61053568"/>
                  </a:ext>
                </a:extLst>
              </a:tr>
              <a:tr h="0">
                <a:tc>
                  <a:txBody>
                    <a:bodyPr/>
                    <a:lstStyle/>
                    <a:p>
                      <a:r>
                        <a:rPr lang="en-US" sz="1000" b="1" dirty="0">
                          <a:latin typeface="+mn-lt"/>
                        </a:rPr>
                        <a:t>Abstract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7586671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10"/>
                        </a:rPr>
                        <a:t>Symposium</a:t>
                      </a:r>
                      <a:endParaRPr lang="en-US" sz="1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32568609"/>
                  </a:ext>
                </a:extLst>
              </a:tr>
              <a:tr h="182880">
                <a:tc>
                  <a:txBody>
                    <a:bodyPr/>
                    <a:lstStyle/>
                    <a:p>
                      <a:r>
                        <a:rPr lang="en-US" sz="1100" b="1" dirty="0">
                          <a:solidFill>
                            <a:schemeClr val="tx1"/>
                          </a:solidFill>
                        </a:rPr>
                        <a:t>CVrg Brief</a:t>
                      </a:r>
                      <a:r>
                        <a:rPr lang="en-US" sz="1100" b="0" dirty="0">
                          <a:solidFill>
                            <a:schemeClr val="tx1"/>
                          </a:solidFill>
                        </a:rPr>
                        <a:t>:</a:t>
                      </a:r>
                      <a:r>
                        <a:rPr lang="en-US" sz="1100" b="1" dirty="0">
                          <a:solidFill>
                            <a:schemeClr val="tx1"/>
                          </a:solidFill>
                        </a:rPr>
                        <a:t> </a:t>
                      </a:r>
                      <a:r>
                        <a:rPr lang="en-GB" sz="1100" b="0" dirty="0">
                          <a:solidFill>
                            <a:schemeClr val="tx1"/>
                          </a:solidFill>
                        </a:rPr>
                        <a:t>According to results of the SURMOUNT-OSA trial, tirzepatide, with and without a CPAP machine, improved apnea-hypopnea index (AHI) from baseline to week 52 for patients with OSA and obesity. Based on these results, tirzepatide could be first drug approved for treatment of OSA in patients with obesity.</a:t>
                      </a:r>
                      <a:endParaRPr lang="en-US" sz="1100" b="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3592350044"/>
                  </a:ext>
                </a:extLst>
              </a:tr>
            </a:tbl>
          </a:graphicData>
        </a:graphic>
      </p:graphicFrame>
      <p:sp>
        <p:nvSpPr>
          <p:cNvPr id="8" name="TextBox 7">
            <a:extLst>
              <a:ext uri="{FF2B5EF4-FFF2-40B4-BE49-F238E27FC236}">
                <a16:creationId xmlns:a16="http://schemas.microsoft.com/office/drawing/2014/main" id="{67354443-A89C-B94C-89BA-C1E8DF44C52A}"/>
              </a:ext>
            </a:extLst>
          </p:cNvPr>
          <p:cNvSpPr txBox="1"/>
          <p:nvPr/>
        </p:nvSpPr>
        <p:spPr>
          <a:xfrm>
            <a:off x="11047624" y="6062990"/>
            <a:ext cx="764953" cy="246221"/>
          </a:xfrm>
          <a:prstGeom prst="rect">
            <a:avLst/>
          </a:prstGeom>
          <a:noFill/>
        </p:spPr>
        <p:txBody>
          <a:bodyPr wrap="none" rtlCol="0">
            <a:spAutoFit/>
          </a:bodyPr>
          <a:lstStyle/>
          <a:p>
            <a:pPr algn="r"/>
            <a:r>
              <a:rPr lang="en-US" sz="1000" i="1" dirty="0">
                <a:solidFill>
                  <a:prstClr val="black"/>
                </a:solidFill>
              </a:rPr>
              <a:t>Continued</a:t>
            </a:r>
          </a:p>
        </p:txBody>
      </p:sp>
      <p:graphicFrame>
        <p:nvGraphicFramePr>
          <p:cNvPr id="2" name="Table 1">
            <a:extLst>
              <a:ext uri="{FF2B5EF4-FFF2-40B4-BE49-F238E27FC236}">
                <a16:creationId xmlns:a16="http://schemas.microsoft.com/office/drawing/2014/main" id="{3B5618D9-9F85-1318-53D6-C946F6396895}"/>
              </a:ext>
            </a:extLst>
          </p:cNvPr>
          <p:cNvGraphicFramePr>
            <a:graphicFrameLocks noGrp="1"/>
          </p:cNvGraphicFramePr>
          <p:nvPr>
            <p:extLst>
              <p:ext uri="{D42A27DB-BD31-4B8C-83A1-F6EECF244321}">
                <p14:modId xmlns:p14="http://schemas.microsoft.com/office/powerpoint/2010/main" val="1067491110"/>
              </p:ext>
            </p:extLst>
          </p:nvPr>
        </p:nvGraphicFramePr>
        <p:xfrm>
          <a:off x="7698512" y="3759812"/>
          <a:ext cx="4109440" cy="1572768"/>
        </p:xfrm>
        <a:graphic>
          <a:graphicData uri="http://schemas.openxmlformats.org/drawingml/2006/table">
            <a:tbl>
              <a:tblPr firstRow="1" bandRow="1">
                <a:tableStyleId>{C083E6E3-FA7D-4D7B-A595-EF9225AFEA82}</a:tableStyleId>
              </a:tblPr>
              <a:tblGrid>
                <a:gridCol w="1224000">
                  <a:extLst>
                    <a:ext uri="{9D8B030D-6E8A-4147-A177-3AD203B41FA5}">
                      <a16:colId xmlns:a16="http://schemas.microsoft.com/office/drawing/2014/main" val="20000"/>
                    </a:ext>
                  </a:extLst>
                </a:gridCol>
                <a:gridCol w="721360">
                  <a:extLst>
                    <a:ext uri="{9D8B030D-6E8A-4147-A177-3AD203B41FA5}">
                      <a16:colId xmlns:a16="http://schemas.microsoft.com/office/drawing/2014/main" val="20001"/>
                    </a:ext>
                  </a:extLst>
                </a:gridCol>
                <a:gridCol w="721360">
                  <a:extLst>
                    <a:ext uri="{9D8B030D-6E8A-4147-A177-3AD203B41FA5}">
                      <a16:colId xmlns:a16="http://schemas.microsoft.com/office/drawing/2014/main" val="20002"/>
                    </a:ext>
                  </a:extLst>
                </a:gridCol>
                <a:gridCol w="721360">
                  <a:extLst>
                    <a:ext uri="{9D8B030D-6E8A-4147-A177-3AD203B41FA5}">
                      <a16:colId xmlns:a16="http://schemas.microsoft.com/office/drawing/2014/main" val="20003"/>
                    </a:ext>
                  </a:extLst>
                </a:gridCol>
                <a:gridCol w="721360">
                  <a:extLst>
                    <a:ext uri="{9D8B030D-6E8A-4147-A177-3AD203B41FA5}">
                      <a16:colId xmlns:a16="http://schemas.microsoft.com/office/drawing/2014/main" val="20004"/>
                    </a:ext>
                  </a:extLst>
                </a:gridCol>
              </a:tblGrid>
              <a:tr h="96012">
                <a:tc rowSpan="2">
                  <a:txBody>
                    <a:bodyPr/>
                    <a:lstStyle/>
                    <a:p>
                      <a:r>
                        <a:rPr lang="en-US" sz="900" dirty="0"/>
                        <a:t>At 52 weeks</a:t>
                      </a:r>
                    </a:p>
                  </a:txBody>
                  <a:tcPr marT="27432" marB="27432" anchor="ctr">
                    <a:lnR>
                      <a:noFill/>
                    </a:lnR>
                  </a:tcPr>
                </a:tc>
                <a:tc gridSpan="2">
                  <a:txBody>
                    <a:bodyPr/>
                    <a:lstStyle/>
                    <a:p>
                      <a:pPr algn="ctr"/>
                      <a:r>
                        <a:rPr lang="en-US" sz="900" dirty="0"/>
                        <a:t>not on PAP</a:t>
                      </a:r>
                    </a:p>
                  </a:txBody>
                  <a:tcPr marT="27432" marB="27432">
                    <a:lnL>
                      <a:noFill/>
                    </a:lnL>
                    <a:lnR w="12700" cap="flat" cmpd="sng" algn="ctr">
                      <a:solidFill>
                        <a:schemeClr val="accent3">
                          <a:lumMod val="40000"/>
                          <a:lumOff val="60000"/>
                        </a:schemeClr>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pPr algn="ctr"/>
                      <a:endParaRPr lang="en-US" sz="900" dirty="0"/>
                    </a:p>
                  </a:txBody>
                  <a:tcPr marT="27432" marB="27432">
                    <a:lnL>
                      <a:noFill/>
                    </a:lnL>
                    <a:lnR>
                      <a:noFill/>
                    </a:lnR>
                    <a:lnT w="127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gridSpan="2">
                  <a:txBody>
                    <a:bodyPr/>
                    <a:lstStyle/>
                    <a:p>
                      <a:pPr algn="ctr"/>
                      <a:r>
                        <a:rPr lang="en-US" sz="900" dirty="0"/>
                        <a:t>on PAP</a:t>
                      </a:r>
                    </a:p>
                  </a:txBody>
                  <a:tcPr marT="27432" marB="27432">
                    <a:lnL w="12700" cap="flat" cmpd="sng" algn="ctr">
                      <a:solidFill>
                        <a:schemeClr val="accent3">
                          <a:lumMod val="40000"/>
                          <a:lumOff val="60000"/>
                        </a:schemeClr>
                      </a:solidFill>
                      <a:prstDash val="solid"/>
                      <a:round/>
                      <a:headEnd type="none" w="med" len="med"/>
                      <a:tailEnd type="none" w="med" len="med"/>
                    </a:lnL>
                    <a:lnR>
                      <a:noFill/>
                    </a:lnR>
                    <a:lnT w="127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pPr algn="ctr"/>
                      <a:endParaRPr lang="en-US" sz="900" dirty="0"/>
                    </a:p>
                  </a:txBody>
                  <a:tcPr marT="27432" marB="27432">
                    <a:lnL>
                      <a:noFill/>
                    </a:lnL>
                    <a:lnR>
                      <a:noFill/>
                    </a:lnR>
                    <a:lnT w="127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vMerge="1">
                  <a:txBody>
                    <a:bodyPr/>
                    <a:lstStyle/>
                    <a:p>
                      <a:endParaRPr lang="en-US"/>
                    </a:p>
                  </a:txBody>
                  <a:tcPr/>
                </a:tc>
                <a:tc>
                  <a:txBody>
                    <a:bodyPr/>
                    <a:lstStyle/>
                    <a:p>
                      <a:pPr algn="ctr"/>
                      <a:r>
                        <a:rPr lang="en-US" sz="900" b="1" dirty="0"/>
                        <a:t>TZP</a:t>
                      </a:r>
                    </a:p>
                  </a:txBody>
                  <a:tcPr marT="27432" marB="27432">
                    <a:lnL w="12700" cmpd="sng">
                      <a:noFill/>
                    </a:lnL>
                    <a:lnR>
                      <a:noFill/>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t>placebo</a:t>
                      </a:r>
                    </a:p>
                  </a:txBody>
                  <a:tcPr marT="27432" marB="27432">
                    <a:lnL>
                      <a:noFill/>
                    </a:lnL>
                    <a:lnR w="12700" cap="flat" cmpd="sng" algn="ctr">
                      <a:solidFill>
                        <a:schemeClr val="accent3">
                          <a:lumMod val="40000"/>
                          <a:lumOff val="60000"/>
                        </a:schemeClr>
                      </a:solidFill>
                      <a:prstDash val="solid"/>
                      <a:round/>
                      <a:headEnd type="none" w="med" len="med"/>
                      <a:tailEnd type="none" w="med" len="med"/>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t>TZP</a:t>
                      </a:r>
                    </a:p>
                  </a:txBody>
                  <a:tcPr marT="27432" marB="27432">
                    <a:lnL w="12700" cap="flat" cmpd="sng" algn="ctr">
                      <a:solidFill>
                        <a:schemeClr val="accent3">
                          <a:lumMod val="40000"/>
                          <a:lumOff val="60000"/>
                        </a:schemeClr>
                      </a:solidFill>
                      <a:prstDash val="solid"/>
                      <a:round/>
                      <a:headEnd type="none" w="med" len="med"/>
                      <a:tailEnd type="none" w="med" len="med"/>
                    </a:lnL>
                    <a:lnR>
                      <a:noFill/>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t>placebo</a:t>
                      </a:r>
                    </a:p>
                  </a:txBody>
                  <a:tcPr marT="27432" marB="27432">
                    <a:lnL>
                      <a:noFill/>
                    </a:lnL>
                    <a:lnR>
                      <a:noFill/>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1273212"/>
                  </a:ext>
                </a:extLst>
              </a:tr>
              <a:tr h="0">
                <a:tc>
                  <a:txBody>
                    <a:bodyPr/>
                    <a:lstStyle/>
                    <a:p>
                      <a:r>
                        <a:rPr lang="el-GR" sz="900" i="1" dirty="0">
                          <a:solidFill>
                            <a:schemeClr val="bg2"/>
                          </a:solidFill>
                        </a:rPr>
                        <a:t>Δ</a:t>
                      </a:r>
                      <a:r>
                        <a:rPr lang="en-US" sz="900" i="1" dirty="0">
                          <a:solidFill>
                            <a:schemeClr val="bg2"/>
                          </a:solidFill>
                        </a:rPr>
                        <a:t>AHI (events/h)</a:t>
                      </a:r>
                    </a:p>
                  </a:txBody>
                  <a:tcPr marT="27432" marB="27432"/>
                </a:tc>
                <a:tc>
                  <a:txBody>
                    <a:bodyPr/>
                    <a:lstStyle/>
                    <a:p>
                      <a:pPr algn="ctr"/>
                      <a:r>
                        <a:rPr lang="en-US" sz="900" i="1" dirty="0">
                          <a:solidFill>
                            <a:schemeClr val="bg2"/>
                          </a:solidFill>
                        </a:rPr>
                        <a:t>-27.4</a:t>
                      </a:r>
                    </a:p>
                  </a:txBody>
                  <a:tcPr marT="27432" marB="27432">
                    <a:lnT w="12700" cap="flat" cmpd="sng" algn="ctr">
                      <a:solidFill>
                        <a:schemeClr val="accent3"/>
                      </a:solidFill>
                      <a:prstDash val="solid"/>
                      <a:round/>
                      <a:headEnd type="none" w="med" len="med"/>
                      <a:tailEnd type="none" w="med" len="med"/>
                    </a:lnT>
                  </a:tcPr>
                </a:tc>
                <a:tc>
                  <a:txBody>
                    <a:bodyPr/>
                    <a:lstStyle/>
                    <a:p>
                      <a:pPr algn="ctr"/>
                      <a:r>
                        <a:rPr lang="en-US" sz="900" i="1" dirty="0">
                          <a:solidFill>
                            <a:schemeClr val="bg2"/>
                          </a:solidFill>
                        </a:rPr>
                        <a:t>-4.8</a:t>
                      </a:r>
                    </a:p>
                  </a:txBody>
                  <a:tcPr marT="27432" marB="27432">
                    <a:lnR w="12700" cap="flat" cmpd="sng" algn="ctr">
                      <a:solidFill>
                        <a:schemeClr val="accent3">
                          <a:lumMod val="40000"/>
                          <a:lumOff val="60000"/>
                        </a:schemeClr>
                      </a:solidFill>
                      <a:prstDash val="solid"/>
                      <a:round/>
                      <a:headEnd type="none" w="med" len="med"/>
                      <a:tailEnd type="none" w="med" len="med"/>
                    </a:lnR>
                    <a:lnT w="12700" cap="flat" cmpd="sng" algn="ctr">
                      <a:solidFill>
                        <a:schemeClr val="accent3"/>
                      </a:solidFill>
                      <a:prstDash val="solid"/>
                      <a:round/>
                      <a:headEnd type="none" w="med" len="med"/>
                      <a:tailEnd type="none" w="med" len="med"/>
                    </a:lnT>
                  </a:tcPr>
                </a:tc>
                <a:tc>
                  <a:txBody>
                    <a:bodyPr/>
                    <a:lstStyle/>
                    <a:p>
                      <a:pPr algn="ctr"/>
                      <a:r>
                        <a:rPr lang="en-US" sz="900" i="1" dirty="0">
                          <a:solidFill>
                            <a:schemeClr val="bg2"/>
                          </a:solidFill>
                        </a:rPr>
                        <a:t>-30.4</a:t>
                      </a:r>
                    </a:p>
                  </a:txBody>
                  <a:tcPr marT="27432" marB="27432">
                    <a:lnL w="12700" cap="flat" cmpd="sng" algn="ctr">
                      <a:solidFill>
                        <a:schemeClr val="accent3">
                          <a:lumMod val="40000"/>
                          <a:lumOff val="60000"/>
                        </a:schemeClr>
                      </a:solidFill>
                      <a:prstDash val="solid"/>
                      <a:round/>
                      <a:headEnd type="none" w="med" len="med"/>
                      <a:tailEnd type="none" w="med" len="med"/>
                    </a:lnL>
                    <a:lnT w="12700" cap="flat" cmpd="sng" algn="ctr">
                      <a:solidFill>
                        <a:schemeClr val="accent3"/>
                      </a:solidFill>
                      <a:prstDash val="solid"/>
                      <a:round/>
                      <a:headEnd type="none" w="med" len="med"/>
                      <a:tailEnd type="none" w="med" len="med"/>
                    </a:lnT>
                  </a:tcPr>
                </a:tc>
                <a:tc>
                  <a:txBody>
                    <a:bodyPr/>
                    <a:lstStyle/>
                    <a:p>
                      <a:pPr algn="ctr"/>
                      <a:r>
                        <a:rPr lang="en-US" sz="900" i="1" dirty="0">
                          <a:solidFill>
                            <a:schemeClr val="bg2"/>
                          </a:solidFill>
                        </a:rPr>
                        <a:t>-6.0</a:t>
                      </a:r>
                    </a:p>
                  </a:txBody>
                  <a:tcPr marT="27432" marB="27432">
                    <a:lnT w="12700" cap="flat" cmpd="sng" algn="ctr">
                      <a:solidFill>
                        <a:schemeClr val="accent3"/>
                      </a:solidFill>
                      <a:prstDash val="solid"/>
                      <a:round/>
                      <a:headEnd type="none" w="med" len="med"/>
                      <a:tailEnd type="none" w="med" len="med"/>
                    </a:lnT>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i="1" dirty="0">
                          <a:solidFill>
                            <a:schemeClr val="bg2"/>
                          </a:solidFill>
                        </a:rPr>
                        <a:t>Δ</a:t>
                      </a:r>
                      <a:r>
                        <a:rPr lang="en-US" sz="900" i="1" dirty="0">
                          <a:solidFill>
                            <a:schemeClr val="bg2"/>
                          </a:solidFill>
                        </a:rPr>
                        <a:t>AHI (%)</a:t>
                      </a:r>
                    </a:p>
                  </a:txBody>
                  <a:tcPr marT="27432" marB="27432"/>
                </a:tc>
                <a:tc>
                  <a:txBody>
                    <a:bodyPr/>
                    <a:lstStyle/>
                    <a:p>
                      <a:pPr algn="ctr"/>
                      <a:r>
                        <a:rPr lang="en-US" sz="900" i="1" dirty="0">
                          <a:solidFill>
                            <a:schemeClr val="bg2"/>
                          </a:solidFill>
                        </a:rPr>
                        <a:t>-55.0</a:t>
                      </a:r>
                    </a:p>
                  </a:txBody>
                  <a:tcPr marT="27432" marB="27432"/>
                </a:tc>
                <a:tc>
                  <a:txBody>
                    <a:bodyPr/>
                    <a:lstStyle/>
                    <a:p>
                      <a:pPr algn="ctr"/>
                      <a:r>
                        <a:rPr lang="en-US" sz="900" i="1" dirty="0">
                          <a:solidFill>
                            <a:schemeClr val="bg2"/>
                          </a:solidFill>
                        </a:rPr>
                        <a:t>-5.0</a:t>
                      </a:r>
                    </a:p>
                  </a:txBody>
                  <a:tcPr marT="27432" marB="27432">
                    <a:lnR w="12700" cap="flat" cmpd="sng" algn="ctr">
                      <a:solidFill>
                        <a:schemeClr val="accent3">
                          <a:lumMod val="40000"/>
                          <a:lumOff val="60000"/>
                        </a:schemeClr>
                      </a:solidFill>
                      <a:prstDash val="solid"/>
                      <a:round/>
                      <a:headEnd type="none" w="med" len="med"/>
                      <a:tailEnd type="none" w="med" len="med"/>
                    </a:lnR>
                  </a:tcPr>
                </a:tc>
                <a:tc>
                  <a:txBody>
                    <a:bodyPr/>
                    <a:lstStyle/>
                    <a:p>
                      <a:pPr algn="ctr"/>
                      <a:r>
                        <a:rPr lang="en-US" sz="900" i="1" dirty="0">
                          <a:solidFill>
                            <a:schemeClr val="bg2"/>
                          </a:solidFill>
                        </a:rPr>
                        <a:t>-62.8</a:t>
                      </a:r>
                    </a:p>
                  </a:txBody>
                  <a:tcPr marT="27432" marB="27432">
                    <a:lnL w="12700" cap="flat" cmpd="sng" algn="ctr">
                      <a:solidFill>
                        <a:schemeClr val="accent3">
                          <a:lumMod val="40000"/>
                          <a:lumOff val="60000"/>
                        </a:schemeClr>
                      </a:solidFill>
                      <a:prstDash val="solid"/>
                      <a:round/>
                      <a:headEnd type="none" w="med" len="med"/>
                      <a:tailEnd type="none" w="med" len="med"/>
                    </a:lnL>
                  </a:tcPr>
                </a:tc>
                <a:tc>
                  <a:txBody>
                    <a:bodyPr/>
                    <a:lstStyle/>
                    <a:p>
                      <a:pPr algn="ctr"/>
                      <a:r>
                        <a:rPr lang="en-US" sz="900" i="1" dirty="0">
                          <a:solidFill>
                            <a:schemeClr val="bg2"/>
                          </a:solidFill>
                        </a:rPr>
                        <a:t>-6.4</a:t>
                      </a:r>
                    </a:p>
                  </a:txBody>
                  <a:tcPr marT="27432" marB="27432"/>
                </a:tc>
                <a:extLst>
                  <a:ext uri="{0D108BD9-81ED-4DB2-BD59-A6C34878D82A}">
                    <a16:rowId xmlns:a16="http://schemas.microsoft.com/office/drawing/2014/main" val="10002"/>
                  </a:ext>
                </a:extLst>
              </a:tr>
              <a:tr h="0">
                <a:tc>
                  <a:txBody>
                    <a:bodyPr/>
                    <a:lstStyle/>
                    <a:p>
                      <a:r>
                        <a:rPr lang="el-GR" sz="900" i="1" dirty="0"/>
                        <a:t>Δ</a:t>
                      </a:r>
                      <a:r>
                        <a:rPr lang="en-US" sz="900" i="1" dirty="0"/>
                        <a:t>AHI (events/h)</a:t>
                      </a:r>
                    </a:p>
                  </a:txBody>
                  <a:tcPr marT="27432" marB="27432"/>
                </a:tc>
                <a:tc>
                  <a:txBody>
                    <a:bodyPr/>
                    <a:lstStyle/>
                    <a:p>
                      <a:pPr algn="ctr"/>
                      <a:r>
                        <a:rPr lang="en-US" sz="900" i="1" dirty="0"/>
                        <a:t>-25.3</a:t>
                      </a:r>
                    </a:p>
                  </a:txBody>
                  <a:tcPr marT="27432" marB="27432"/>
                </a:tc>
                <a:tc>
                  <a:txBody>
                    <a:bodyPr/>
                    <a:lstStyle/>
                    <a:p>
                      <a:pPr algn="ctr"/>
                      <a:r>
                        <a:rPr lang="en-US" sz="900" i="1" dirty="0"/>
                        <a:t>-5.3</a:t>
                      </a:r>
                    </a:p>
                  </a:txBody>
                  <a:tcPr marT="27432" marB="27432">
                    <a:lnR w="12700" cap="flat" cmpd="sng" algn="ctr">
                      <a:solidFill>
                        <a:schemeClr val="accent3">
                          <a:lumMod val="40000"/>
                          <a:lumOff val="60000"/>
                        </a:schemeClr>
                      </a:solidFill>
                      <a:prstDash val="solid"/>
                      <a:round/>
                      <a:headEnd type="none" w="med" len="med"/>
                      <a:tailEnd type="none" w="med" len="med"/>
                    </a:lnR>
                  </a:tcPr>
                </a:tc>
                <a:tc>
                  <a:txBody>
                    <a:bodyPr/>
                    <a:lstStyle/>
                    <a:p>
                      <a:pPr algn="ctr"/>
                      <a:r>
                        <a:rPr lang="en-US" sz="900" i="1" dirty="0"/>
                        <a:t>-29.3</a:t>
                      </a:r>
                    </a:p>
                  </a:txBody>
                  <a:tcPr marT="27432" marB="27432">
                    <a:lnL w="12700" cap="flat" cmpd="sng" algn="ctr">
                      <a:solidFill>
                        <a:schemeClr val="accent3">
                          <a:lumMod val="40000"/>
                          <a:lumOff val="60000"/>
                        </a:schemeClr>
                      </a:solidFill>
                      <a:prstDash val="solid"/>
                      <a:round/>
                      <a:headEnd type="none" w="med" len="med"/>
                      <a:tailEnd type="none" w="med" len="med"/>
                    </a:lnL>
                  </a:tcPr>
                </a:tc>
                <a:tc>
                  <a:txBody>
                    <a:bodyPr/>
                    <a:lstStyle/>
                    <a:p>
                      <a:pPr algn="ctr"/>
                      <a:r>
                        <a:rPr lang="en-US" sz="900" i="1" dirty="0"/>
                        <a:t>-5.5</a:t>
                      </a:r>
                    </a:p>
                  </a:txBody>
                  <a:tcPr marT="27432" marB="27432"/>
                </a:tc>
                <a:extLst>
                  <a:ext uri="{0D108BD9-81ED-4DB2-BD59-A6C34878D82A}">
                    <a16:rowId xmlns:a16="http://schemas.microsoft.com/office/drawing/2014/main" val="1955050520"/>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i="1" dirty="0"/>
                        <a:t>Δ</a:t>
                      </a:r>
                      <a:r>
                        <a:rPr lang="en-US" sz="900" i="1" dirty="0"/>
                        <a:t>AHI (%)</a:t>
                      </a:r>
                    </a:p>
                  </a:txBody>
                  <a:tcPr marT="27432" marB="27432">
                    <a:lnB w="12700" cap="flat" cmpd="sng" algn="ctr">
                      <a:solidFill>
                        <a:schemeClr val="accent3"/>
                      </a:solidFill>
                      <a:prstDash val="solid"/>
                      <a:round/>
                      <a:headEnd type="none" w="med" len="med"/>
                      <a:tailEnd type="none" w="med" len="med"/>
                    </a:lnB>
                  </a:tcPr>
                </a:tc>
                <a:tc>
                  <a:txBody>
                    <a:bodyPr/>
                    <a:lstStyle/>
                    <a:p>
                      <a:pPr algn="ctr"/>
                      <a:r>
                        <a:rPr lang="en-US" sz="900" i="1" dirty="0"/>
                        <a:t>-50.7</a:t>
                      </a:r>
                    </a:p>
                  </a:txBody>
                  <a:tcPr marT="27432" marB="27432">
                    <a:lnB w="12700" cap="flat" cmpd="sng" algn="ctr">
                      <a:solidFill>
                        <a:schemeClr val="accent3"/>
                      </a:solidFill>
                      <a:prstDash val="solid"/>
                      <a:round/>
                      <a:headEnd type="none" w="med" len="med"/>
                      <a:tailEnd type="none" w="med" len="med"/>
                    </a:lnB>
                  </a:tcPr>
                </a:tc>
                <a:tc>
                  <a:txBody>
                    <a:bodyPr/>
                    <a:lstStyle/>
                    <a:p>
                      <a:pPr algn="ctr"/>
                      <a:r>
                        <a:rPr lang="en-US" sz="900" i="1" dirty="0"/>
                        <a:t>-3.0</a:t>
                      </a:r>
                    </a:p>
                  </a:txBody>
                  <a:tcPr marT="27432" marB="27432">
                    <a:lnR w="12700" cap="flat" cmpd="sng" algn="ctr">
                      <a:solidFill>
                        <a:schemeClr val="accent3">
                          <a:lumMod val="40000"/>
                          <a:lumOff val="60000"/>
                        </a:schemeClr>
                      </a:solid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a:r>
                        <a:rPr lang="en-US" sz="900" i="1" dirty="0"/>
                        <a:t>-58.7</a:t>
                      </a:r>
                    </a:p>
                  </a:txBody>
                  <a:tcPr marT="27432" marB="27432">
                    <a:lnL w="12700" cap="flat" cmpd="sng" algn="ctr">
                      <a:solidFill>
                        <a:schemeClr val="accent3">
                          <a:lumMod val="40000"/>
                          <a:lumOff val="60000"/>
                        </a:schemeClr>
                      </a:solidFill>
                      <a:prstDash val="solid"/>
                      <a:round/>
                      <a:headEnd type="none" w="med" len="med"/>
                      <a:tailEnd type="none" w="med" len="med"/>
                    </a:lnL>
                    <a:lnB w="12700" cap="flat" cmpd="sng" algn="ctr">
                      <a:solidFill>
                        <a:schemeClr val="accent3"/>
                      </a:solidFill>
                      <a:prstDash val="solid"/>
                      <a:round/>
                      <a:headEnd type="none" w="med" len="med"/>
                      <a:tailEnd type="none" w="med" len="med"/>
                    </a:lnB>
                  </a:tcPr>
                </a:tc>
                <a:tc>
                  <a:txBody>
                    <a:bodyPr/>
                    <a:lstStyle/>
                    <a:p>
                      <a:pPr algn="ctr"/>
                      <a:r>
                        <a:rPr lang="en-US" sz="900" i="1" dirty="0"/>
                        <a:t>-2.5</a:t>
                      </a:r>
                    </a:p>
                  </a:txBody>
                  <a:tcPr marT="27432" marB="27432">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10003"/>
                  </a:ext>
                </a:extLst>
              </a:tr>
              <a:tr h="154352">
                <a:tc gridSpan="5">
                  <a:txBody>
                    <a:bodyPr/>
                    <a:lstStyle/>
                    <a:p>
                      <a:r>
                        <a:rPr lang="en-US" sz="800" dirty="0">
                          <a:solidFill>
                            <a:schemeClr val="bg2"/>
                          </a:solidFill>
                        </a:rPr>
                        <a:t>Efficacy estimand; drug taken as prescribed</a:t>
                      </a:r>
                    </a:p>
                    <a:p>
                      <a:r>
                        <a:rPr lang="en-US" sz="800" dirty="0">
                          <a:solidFill>
                            <a:schemeClr val="tx1"/>
                          </a:solidFill>
                        </a:rPr>
                        <a:t>Treatment-regimen estimand; in trial regardless of treatment adherence</a:t>
                      </a:r>
                    </a:p>
                    <a:p>
                      <a:r>
                        <a:rPr lang="en-US" sz="800" i="1" dirty="0">
                          <a:solidFill>
                            <a:schemeClr val="tx1"/>
                          </a:solidFill>
                        </a:rPr>
                        <a:t>In italics previously presented</a:t>
                      </a:r>
                    </a:p>
                  </a:txBody>
                  <a:tcPr marT="27432" marB="27432">
                    <a:lnL>
                      <a:noFill/>
                    </a:lnL>
                    <a:lnR>
                      <a:noFill/>
                    </a:lnR>
                    <a:lnT w="127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pPr algn="ctr"/>
                      <a:endParaRPr lang="en-US" sz="900" dirty="0"/>
                    </a:p>
                  </a:txBody>
                  <a:tcPr marT="27432" marB="27432"/>
                </a:tc>
                <a:tc hMerge="1">
                  <a:txBody>
                    <a:bodyPr/>
                    <a:lstStyle/>
                    <a:p>
                      <a:pPr algn="ctr"/>
                      <a:endParaRPr lang="en-US" sz="900" dirty="0"/>
                    </a:p>
                  </a:txBody>
                  <a:tcPr marT="27432" marB="27432">
                    <a:lnR w="12700" cap="flat" cmpd="sng" algn="ctr">
                      <a:solidFill>
                        <a:schemeClr val="accent3">
                          <a:lumMod val="40000"/>
                          <a:lumOff val="60000"/>
                        </a:schemeClr>
                      </a:solidFill>
                      <a:prstDash val="solid"/>
                      <a:round/>
                      <a:headEnd type="none" w="med" len="med"/>
                      <a:tailEnd type="none" w="med" len="med"/>
                    </a:lnR>
                  </a:tcPr>
                </a:tc>
                <a:tc hMerge="1">
                  <a:txBody>
                    <a:bodyPr/>
                    <a:lstStyle/>
                    <a:p>
                      <a:pPr algn="ctr"/>
                      <a:endParaRPr lang="en-US" sz="900" dirty="0"/>
                    </a:p>
                  </a:txBody>
                  <a:tcPr marT="27432" marB="27432">
                    <a:lnL w="12700" cap="flat" cmpd="sng" algn="ctr">
                      <a:solidFill>
                        <a:schemeClr val="accent3">
                          <a:lumMod val="40000"/>
                          <a:lumOff val="60000"/>
                        </a:schemeClr>
                      </a:solidFill>
                      <a:prstDash val="solid"/>
                      <a:round/>
                      <a:headEnd type="none" w="med" len="med"/>
                      <a:tailEnd type="none" w="med" len="med"/>
                    </a:lnL>
                  </a:tcPr>
                </a:tc>
                <a:tc hMerge="1">
                  <a:txBody>
                    <a:bodyPr/>
                    <a:lstStyle/>
                    <a:p>
                      <a:pPr algn="ctr"/>
                      <a:endParaRPr lang="en-US" sz="900" dirty="0"/>
                    </a:p>
                  </a:txBody>
                  <a:tcPr marT="27432" marB="27432"/>
                </a:tc>
                <a:extLst>
                  <a:ext uri="{0D108BD9-81ED-4DB2-BD59-A6C34878D82A}">
                    <a16:rowId xmlns:a16="http://schemas.microsoft.com/office/drawing/2014/main" val="1632622360"/>
                  </a:ext>
                </a:extLst>
              </a:tr>
            </a:tbl>
          </a:graphicData>
        </a:graphic>
      </p:graphicFrame>
    </p:spTree>
    <p:extLst>
      <p:ext uri="{BB962C8B-B14F-4D97-AF65-F5344CB8AC3E}">
        <p14:creationId xmlns:p14="http://schemas.microsoft.com/office/powerpoint/2010/main" val="31751482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72D6AD16-175D-489F-BE05-D09863BF96F2}"/>
              </a:ext>
            </a:extLst>
          </p:cNvPr>
          <p:cNvGraphicFramePr>
            <a:graphicFrameLocks noGrp="1"/>
          </p:cNvGraphicFramePr>
          <p:nvPr>
            <p:extLst>
              <p:ext uri="{D42A27DB-BD31-4B8C-83A1-F6EECF244321}">
                <p14:modId xmlns:p14="http://schemas.microsoft.com/office/powerpoint/2010/main" val="1659900287"/>
              </p:ext>
            </p:extLst>
          </p:nvPr>
        </p:nvGraphicFramePr>
        <p:xfrm>
          <a:off x="372535" y="914400"/>
          <a:ext cx="11430000" cy="4709160"/>
        </p:xfrm>
        <a:graphic>
          <a:graphicData uri="http://schemas.openxmlformats.org/drawingml/2006/table">
            <a:tbl>
              <a:tblPr firstRow="1" bandRow="1">
                <a:tableStyleId>{5C22544A-7EE6-4342-B048-85BDC9FD1C3A}</a:tableStyleId>
              </a:tblPr>
              <a:tblGrid>
                <a:gridCol w="5708225">
                  <a:extLst>
                    <a:ext uri="{9D8B030D-6E8A-4147-A177-3AD203B41FA5}">
                      <a16:colId xmlns:a16="http://schemas.microsoft.com/office/drawing/2014/main" val="20000"/>
                    </a:ext>
                  </a:extLst>
                </a:gridCol>
                <a:gridCol w="5721775">
                  <a:extLst>
                    <a:ext uri="{9D8B030D-6E8A-4147-A177-3AD203B41FA5}">
                      <a16:colId xmlns:a16="http://schemas.microsoft.com/office/drawing/2014/main" val="1229989169"/>
                    </a:ext>
                  </a:extLst>
                </a:gridCol>
              </a:tblGrid>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Results, continued</a:t>
                      </a:r>
                      <a:r>
                        <a:rPr lang="en-US" sz="1000" b="0" dirty="0">
                          <a:solidFill>
                            <a:schemeClr val="tx1"/>
                          </a:solidFill>
                        </a:rPr>
                        <a:t>:</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US"/>
                    </a:p>
                  </a:txBody>
                  <a:tcPr/>
                </a:tc>
                <a:extLst>
                  <a:ext uri="{0D108BD9-81ED-4DB2-BD59-A6C34878D82A}">
                    <a16:rowId xmlns:a16="http://schemas.microsoft.com/office/drawing/2014/main" val="10001"/>
                  </a:ext>
                </a:extLst>
              </a:tr>
              <a:tr h="1413163">
                <a:tc>
                  <a:txBody>
                    <a:bodyPr/>
                    <a:lstStyle/>
                    <a:p>
                      <a:pPr marL="171450" indent="-171450">
                        <a:buFont typeface="Arial" panose="020B0604020202020204" pitchFamily="34" charset="0"/>
                        <a:buChar char="•"/>
                      </a:pPr>
                      <a:r>
                        <a:rPr lang="en-US" sz="1000" dirty="0"/>
                        <a:t>According to the presenter, the higher discontinuation rate for placebo treated patients was due to lack of efficacy.</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dirty="0"/>
                        <a:t>Baseline characteristics for Sleep-disordered breathing-related measures are tabulated below.</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dirty="0"/>
                        <a:t>At 52 weeks &gt;60% patients on tirzepatide achieved ≥50% AHI reduction in Study 1 vs. &gt;70% in Study 2.</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i="0" dirty="0">
                          <a:solidFill>
                            <a:schemeClr val="tx1"/>
                          </a:solidFill>
                        </a:rPr>
                        <a:t>At 52 weeks, &gt;40% patients on tirzepatide achieved AHI&lt;5 events/h or 5-14 events/h with ESS≤10 (%pts) in Study 1 vs. &gt;50% in Study 2.</a:t>
                      </a:r>
                    </a:p>
                    <a:p>
                      <a:pPr marL="171450" indent="-171450">
                        <a:buFont typeface="Arial" panose="020B0604020202020204" pitchFamily="34" charset="0"/>
                        <a:buChar char="•"/>
                      </a:pPr>
                      <a:endParaRPr lang="en-US" sz="1000" dirty="0"/>
                    </a:p>
                  </a:txBody>
                  <a:tcPr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US" sz="1000" dirty="0"/>
                        <a:t>Tirzepatide improved sleep-disordered breathing vs. placebo.</a:t>
                      </a:r>
                    </a:p>
                    <a:p>
                      <a:pPr marL="171450" indent="-171450">
                        <a:buFont typeface="Arial" panose="020B0604020202020204" pitchFamily="34" charset="0"/>
                        <a:buChar char="•"/>
                      </a:pPr>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7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At 52 weeks, tirzepatide showed superior improvements in sleep-related functioning and quality of sleep vs. placebo. Shifts in AHI severity shown in figures below.</a:t>
                      </a:r>
                    </a:p>
                    <a:p>
                      <a:endParaRPr lang="en-US" sz="1000" dirty="0"/>
                    </a:p>
                  </a:txBody>
                  <a:tcPr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92350044"/>
                  </a:ext>
                </a:extLst>
              </a:tr>
            </a:tbl>
          </a:graphicData>
        </a:graphic>
      </p:graphicFrame>
      <p:sp>
        <p:nvSpPr>
          <p:cNvPr id="3" name="Title 2"/>
          <p:cNvSpPr>
            <a:spLocks noGrp="1"/>
          </p:cNvSpPr>
          <p:nvPr>
            <p:ph type="ctrTitle"/>
          </p:nvPr>
        </p:nvSpPr>
        <p:spPr/>
        <p:txBody>
          <a:bodyPr/>
          <a:lstStyle/>
          <a:p>
            <a:r>
              <a:rPr lang="en-US" dirty="0"/>
              <a:t>SURMOUNT-OSA (2 of 4)</a:t>
            </a:r>
          </a:p>
        </p:txBody>
      </p:sp>
      <p:sp>
        <p:nvSpPr>
          <p:cNvPr id="8" name="TextBox 7">
            <a:extLst>
              <a:ext uri="{FF2B5EF4-FFF2-40B4-BE49-F238E27FC236}">
                <a16:creationId xmlns:a16="http://schemas.microsoft.com/office/drawing/2014/main" id="{001FA6AB-A9ED-F142-BE2D-17100B38684D}"/>
              </a:ext>
            </a:extLst>
          </p:cNvPr>
          <p:cNvSpPr txBox="1"/>
          <p:nvPr/>
        </p:nvSpPr>
        <p:spPr>
          <a:xfrm>
            <a:off x="11047624" y="6062990"/>
            <a:ext cx="764953" cy="246221"/>
          </a:xfrm>
          <a:prstGeom prst="rect">
            <a:avLst/>
          </a:prstGeom>
          <a:noFill/>
        </p:spPr>
        <p:txBody>
          <a:bodyPr wrap="none" rtlCol="0">
            <a:spAutoFit/>
          </a:bodyPr>
          <a:lstStyle/>
          <a:p>
            <a:pPr algn="r"/>
            <a:r>
              <a:rPr lang="en-US" sz="1000" i="1" dirty="0">
                <a:solidFill>
                  <a:prstClr val="black"/>
                </a:solidFill>
              </a:rPr>
              <a:t>Continued</a:t>
            </a:r>
          </a:p>
        </p:txBody>
      </p:sp>
      <p:graphicFrame>
        <p:nvGraphicFramePr>
          <p:cNvPr id="5" name="Table 4">
            <a:extLst>
              <a:ext uri="{FF2B5EF4-FFF2-40B4-BE49-F238E27FC236}">
                <a16:creationId xmlns:a16="http://schemas.microsoft.com/office/drawing/2014/main" id="{58D2112B-D84B-F857-717E-47D6E40025C2}"/>
              </a:ext>
            </a:extLst>
          </p:cNvPr>
          <p:cNvGraphicFramePr>
            <a:graphicFrameLocks noGrp="1"/>
          </p:cNvGraphicFramePr>
          <p:nvPr>
            <p:extLst>
              <p:ext uri="{D42A27DB-BD31-4B8C-83A1-F6EECF244321}">
                <p14:modId xmlns:p14="http://schemas.microsoft.com/office/powerpoint/2010/main" val="1349133670"/>
              </p:ext>
            </p:extLst>
          </p:nvPr>
        </p:nvGraphicFramePr>
        <p:xfrm>
          <a:off x="576154" y="1571753"/>
          <a:ext cx="5103495" cy="960120"/>
        </p:xfrm>
        <a:graphic>
          <a:graphicData uri="http://schemas.openxmlformats.org/drawingml/2006/table">
            <a:tbl>
              <a:tblPr firstRow="1" bandRow="1">
                <a:tableStyleId>{C083E6E3-FA7D-4D7B-A595-EF9225AFEA82}</a:tableStyleId>
              </a:tblPr>
              <a:tblGrid>
                <a:gridCol w="2218055">
                  <a:extLst>
                    <a:ext uri="{9D8B030D-6E8A-4147-A177-3AD203B41FA5}">
                      <a16:colId xmlns:a16="http://schemas.microsoft.com/office/drawing/2014/main" val="20000"/>
                    </a:ext>
                  </a:extLst>
                </a:gridCol>
                <a:gridCol w="721360">
                  <a:extLst>
                    <a:ext uri="{9D8B030D-6E8A-4147-A177-3AD203B41FA5}">
                      <a16:colId xmlns:a16="http://schemas.microsoft.com/office/drawing/2014/main" val="20001"/>
                    </a:ext>
                  </a:extLst>
                </a:gridCol>
                <a:gridCol w="721360">
                  <a:extLst>
                    <a:ext uri="{9D8B030D-6E8A-4147-A177-3AD203B41FA5}">
                      <a16:colId xmlns:a16="http://schemas.microsoft.com/office/drawing/2014/main" val="20002"/>
                    </a:ext>
                  </a:extLst>
                </a:gridCol>
                <a:gridCol w="721360">
                  <a:extLst>
                    <a:ext uri="{9D8B030D-6E8A-4147-A177-3AD203B41FA5}">
                      <a16:colId xmlns:a16="http://schemas.microsoft.com/office/drawing/2014/main" val="20003"/>
                    </a:ext>
                  </a:extLst>
                </a:gridCol>
                <a:gridCol w="721360">
                  <a:extLst>
                    <a:ext uri="{9D8B030D-6E8A-4147-A177-3AD203B41FA5}">
                      <a16:colId xmlns:a16="http://schemas.microsoft.com/office/drawing/2014/main" val="20004"/>
                    </a:ext>
                  </a:extLst>
                </a:gridCol>
              </a:tblGrid>
              <a:tr h="0">
                <a:tc rowSpan="2">
                  <a:txBody>
                    <a:bodyPr/>
                    <a:lstStyle/>
                    <a:p>
                      <a:r>
                        <a:rPr lang="en-US" sz="900" dirty="0"/>
                        <a:t>At 52 weeks (%pts)</a:t>
                      </a:r>
                    </a:p>
                  </a:txBody>
                  <a:tcPr marT="27432" marB="27432" anchor="ctr">
                    <a:lnR>
                      <a:noFill/>
                    </a:lnR>
                  </a:tcPr>
                </a:tc>
                <a:tc gridSpan="2">
                  <a:txBody>
                    <a:bodyPr/>
                    <a:lstStyle/>
                    <a:p>
                      <a:pPr algn="ctr"/>
                      <a:r>
                        <a:rPr lang="en-US" sz="900" dirty="0"/>
                        <a:t>not on PAP</a:t>
                      </a:r>
                    </a:p>
                  </a:txBody>
                  <a:tcPr marT="27432" marB="27432">
                    <a:lnL>
                      <a:noFill/>
                    </a:lnL>
                    <a:lnR w="12700" cap="flat" cmpd="sng" algn="ctr">
                      <a:solidFill>
                        <a:schemeClr val="accent3">
                          <a:lumMod val="40000"/>
                          <a:lumOff val="60000"/>
                        </a:schemeClr>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pPr algn="ctr"/>
                      <a:endParaRPr lang="en-US" sz="900" dirty="0"/>
                    </a:p>
                  </a:txBody>
                  <a:tcPr marT="27432" marB="27432">
                    <a:lnL>
                      <a:noFill/>
                    </a:lnL>
                    <a:lnR>
                      <a:noFill/>
                    </a:lnR>
                    <a:lnT w="127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gridSpan="2">
                  <a:txBody>
                    <a:bodyPr/>
                    <a:lstStyle/>
                    <a:p>
                      <a:pPr algn="ctr"/>
                      <a:r>
                        <a:rPr lang="en-US" sz="900" dirty="0"/>
                        <a:t>on PAP</a:t>
                      </a:r>
                    </a:p>
                  </a:txBody>
                  <a:tcPr marT="27432" marB="27432">
                    <a:lnL w="12700" cap="flat" cmpd="sng" algn="ctr">
                      <a:solidFill>
                        <a:schemeClr val="accent3">
                          <a:lumMod val="40000"/>
                          <a:lumOff val="60000"/>
                        </a:schemeClr>
                      </a:solidFill>
                      <a:prstDash val="solid"/>
                      <a:round/>
                      <a:headEnd type="none" w="med" len="med"/>
                      <a:tailEnd type="none" w="med" len="med"/>
                    </a:lnL>
                    <a:lnR>
                      <a:noFill/>
                    </a:lnR>
                    <a:lnT w="127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pPr algn="ctr"/>
                      <a:endParaRPr lang="en-US" sz="900" dirty="0"/>
                    </a:p>
                  </a:txBody>
                  <a:tcPr marT="27432" marB="27432">
                    <a:lnL>
                      <a:noFill/>
                    </a:lnL>
                    <a:lnR>
                      <a:noFill/>
                    </a:lnR>
                    <a:lnT w="127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vMerge="1">
                  <a:txBody>
                    <a:bodyPr/>
                    <a:lstStyle/>
                    <a:p>
                      <a:endParaRPr lang="en-US"/>
                    </a:p>
                  </a:txBody>
                  <a:tcPr/>
                </a:tc>
                <a:tc>
                  <a:txBody>
                    <a:bodyPr/>
                    <a:lstStyle/>
                    <a:p>
                      <a:pPr algn="ctr"/>
                      <a:r>
                        <a:rPr lang="en-US" sz="900" b="1" dirty="0"/>
                        <a:t>TZP</a:t>
                      </a:r>
                    </a:p>
                  </a:txBody>
                  <a:tcPr marT="27432" marB="27432">
                    <a:lnL w="12700" cmpd="sng">
                      <a:noFill/>
                    </a:lnL>
                    <a:lnR>
                      <a:noFill/>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t>placebo</a:t>
                      </a:r>
                    </a:p>
                  </a:txBody>
                  <a:tcPr marT="27432" marB="27432">
                    <a:lnL>
                      <a:noFill/>
                    </a:lnL>
                    <a:lnR w="12700" cap="flat" cmpd="sng" algn="ctr">
                      <a:solidFill>
                        <a:schemeClr val="accent3">
                          <a:lumMod val="40000"/>
                          <a:lumOff val="60000"/>
                        </a:schemeClr>
                      </a:solidFill>
                      <a:prstDash val="solid"/>
                      <a:round/>
                      <a:headEnd type="none" w="med" len="med"/>
                      <a:tailEnd type="none" w="med" len="med"/>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t>TZP</a:t>
                      </a:r>
                    </a:p>
                  </a:txBody>
                  <a:tcPr marT="27432" marB="27432">
                    <a:lnL w="12700" cap="flat" cmpd="sng" algn="ctr">
                      <a:solidFill>
                        <a:schemeClr val="accent3">
                          <a:lumMod val="40000"/>
                          <a:lumOff val="60000"/>
                        </a:schemeClr>
                      </a:solidFill>
                      <a:prstDash val="solid"/>
                      <a:round/>
                      <a:headEnd type="none" w="med" len="med"/>
                      <a:tailEnd type="none" w="med" len="med"/>
                    </a:lnL>
                    <a:lnR>
                      <a:noFill/>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t>placebo</a:t>
                      </a:r>
                    </a:p>
                  </a:txBody>
                  <a:tcPr marT="27432" marB="27432">
                    <a:lnL>
                      <a:noFill/>
                    </a:lnL>
                    <a:lnR>
                      <a:noFill/>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1273212"/>
                  </a:ext>
                </a:extLst>
              </a:tr>
              <a:tr h="0">
                <a:tc>
                  <a:txBody>
                    <a:bodyPr/>
                    <a:lstStyle/>
                    <a:p>
                      <a:r>
                        <a:rPr lang="en-US" sz="900" i="0" dirty="0">
                          <a:solidFill>
                            <a:schemeClr val="tx1"/>
                          </a:solidFill>
                        </a:rPr>
                        <a:t>Permanent discont. from study drug</a:t>
                      </a:r>
                    </a:p>
                  </a:txBody>
                  <a:tcPr marT="27432" marB="27432"/>
                </a:tc>
                <a:tc>
                  <a:txBody>
                    <a:bodyPr/>
                    <a:lstStyle/>
                    <a:p>
                      <a:pPr algn="ctr"/>
                      <a:r>
                        <a:rPr lang="en-US" sz="900" i="0" dirty="0">
                          <a:solidFill>
                            <a:schemeClr val="tx1"/>
                          </a:solidFill>
                        </a:rPr>
                        <a:t>14.9</a:t>
                      </a:r>
                    </a:p>
                  </a:txBody>
                  <a:tcPr marT="27432" marB="27432">
                    <a:lnT w="12700" cap="flat" cmpd="sng" algn="ctr">
                      <a:solidFill>
                        <a:schemeClr val="accent3"/>
                      </a:solidFill>
                      <a:prstDash val="solid"/>
                      <a:round/>
                      <a:headEnd type="none" w="med" len="med"/>
                      <a:tailEnd type="none" w="med" len="med"/>
                    </a:lnT>
                  </a:tcPr>
                </a:tc>
                <a:tc>
                  <a:txBody>
                    <a:bodyPr/>
                    <a:lstStyle/>
                    <a:p>
                      <a:pPr algn="ctr"/>
                      <a:r>
                        <a:rPr lang="en-US" sz="900" i="0" dirty="0">
                          <a:solidFill>
                            <a:schemeClr val="tx1"/>
                          </a:solidFill>
                        </a:rPr>
                        <a:t>30.0</a:t>
                      </a:r>
                    </a:p>
                  </a:txBody>
                  <a:tcPr marT="27432" marB="27432">
                    <a:lnR w="12700" cap="flat" cmpd="sng" algn="ctr">
                      <a:solidFill>
                        <a:schemeClr val="accent3">
                          <a:lumMod val="40000"/>
                          <a:lumOff val="60000"/>
                        </a:schemeClr>
                      </a:solidFill>
                      <a:prstDash val="solid"/>
                      <a:round/>
                      <a:headEnd type="none" w="med" len="med"/>
                      <a:tailEnd type="none" w="med" len="med"/>
                    </a:lnR>
                    <a:lnT w="12700" cap="flat" cmpd="sng" algn="ctr">
                      <a:solidFill>
                        <a:schemeClr val="accent3"/>
                      </a:solidFill>
                      <a:prstDash val="solid"/>
                      <a:round/>
                      <a:headEnd type="none" w="med" len="med"/>
                      <a:tailEnd type="none" w="med" len="med"/>
                    </a:lnT>
                  </a:tcPr>
                </a:tc>
                <a:tc>
                  <a:txBody>
                    <a:bodyPr/>
                    <a:lstStyle/>
                    <a:p>
                      <a:pPr algn="ctr"/>
                      <a:r>
                        <a:rPr lang="en-US" sz="900" i="0" dirty="0">
                          <a:solidFill>
                            <a:schemeClr val="tx1"/>
                          </a:solidFill>
                        </a:rPr>
                        <a:t>10.0</a:t>
                      </a:r>
                    </a:p>
                  </a:txBody>
                  <a:tcPr marT="27432" marB="27432">
                    <a:lnL w="12700" cap="flat" cmpd="sng" algn="ctr">
                      <a:solidFill>
                        <a:schemeClr val="accent3">
                          <a:lumMod val="40000"/>
                          <a:lumOff val="60000"/>
                        </a:schemeClr>
                      </a:solidFill>
                      <a:prstDash val="solid"/>
                      <a:round/>
                      <a:headEnd type="none" w="med" len="med"/>
                      <a:tailEnd type="none" w="med" len="med"/>
                    </a:lnL>
                    <a:lnT w="12700" cap="flat" cmpd="sng" algn="ctr">
                      <a:solidFill>
                        <a:schemeClr val="accent3"/>
                      </a:solidFill>
                      <a:prstDash val="solid"/>
                      <a:round/>
                      <a:headEnd type="none" w="med" len="med"/>
                      <a:tailEnd type="none" w="med" len="med"/>
                    </a:lnT>
                  </a:tcPr>
                </a:tc>
                <a:tc>
                  <a:txBody>
                    <a:bodyPr/>
                    <a:lstStyle/>
                    <a:p>
                      <a:pPr algn="ctr"/>
                      <a:r>
                        <a:rPr lang="en-US" sz="900" i="0" dirty="0">
                          <a:solidFill>
                            <a:schemeClr val="tx1"/>
                          </a:solidFill>
                        </a:rPr>
                        <a:t>26.1</a:t>
                      </a:r>
                    </a:p>
                  </a:txBody>
                  <a:tcPr marT="27432" marB="27432">
                    <a:lnT w="12700" cap="flat" cmpd="sng" algn="ctr">
                      <a:solidFill>
                        <a:schemeClr val="accent3"/>
                      </a:solidFill>
                      <a:prstDash val="solid"/>
                      <a:round/>
                      <a:headEnd type="none" w="med" len="med"/>
                      <a:tailEnd type="none" w="med" len="med"/>
                    </a:lnT>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solidFill>
                            <a:schemeClr val="tx1"/>
                          </a:solidFill>
                        </a:rPr>
                        <a:t>AE</a:t>
                      </a:r>
                    </a:p>
                  </a:txBody>
                  <a:tcPr marT="27432" marB="27432"/>
                </a:tc>
                <a:tc>
                  <a:txBody>
                    <a:bodyPr/>
                    <a:lstStyle/>
                    <a:p>
                      <a:pPr algn="ctr"/>
                      <a:r>
                        <a:rPr lang="en-US" sz="900" i="0" dirty="0">
                          <a:solidFill>
                            <a:schemeClr val="tx1"/>
                          </a:solidFill>
                        </a:rPr>
                        <a:t>4.4</a:t>
                      </a:r>
                    </a:p>
                  </a:txBody>
                  <a:tcPr marT="27432" marB="27432"/>
                </a:tc>
                <a:tc>
                  <a:txBody>
                    <a:bodyPr/>
                    <a:lstStyle/>
                    <a:p>
                      <a:pPr algn="ctr"/>
                      <a:r>
                        <a:rPr lang="en-US" sz="900" i="0" dirty="0">
                          <a:solidFill>
                            <a:schemeClr val="tx1"/>
                          </a:solidFill>
                        </a:rPr>
                        <a:t>1.7</a:t>
                      </a:r>
                    </a:p>
                  </a:txBody>
                  <a:tcPr marT="27432" marB="27432">
                    <a:lnR w="12700" cap="flat" cmpd="sng" algn="ctr">
                      <a:solidFill>
                        <a:schemeClr val="accent3">
                          <a:lumMod val="40000"/>
                          <a:lumOff val="60000"/>
                        </a:schemeClr>
                      </a:solidFill>
                      <a:prstDash val="solid"/>
                      <a:round/>
                      <a:headEnd type="none" w="med" len="med"/>
                      <a:tailEnd type="none" w="med" len="med"/>
                    </a:lnR>
                  </a:tcPr>
                </a:tc>
                <a:tc>
                  <a:txBody>
                    <a:bodyPr/>
                    <a:lstStyle/>
                    <a:p>
                      <a:pPr algn="ctr"/>
                      <a:r>
                        <a:rPr lang="en-US" sz="900" i="0" dirty="0">
                          <a:solidFill>
                            <a:schemeClr val="tx1"/>
                          </a:solidFill>
                        </a:rPr>
                        <a:t>1.7</a:t>
                      </a:r>
                    </a:p>
                  </a:txBody>
                  <a:tcPr marT="27432" marB="27432">
                    <a:lnL w="12700" cap="flat" cmpd="sng" algn="ctr">
                      <a:solidFill>
                        <a:schemeClr val="accent3">
                          <a:lumMod val="40000"/>
                          <a:lumOff val="60000"/>
                        </a:schemeClr>
                      </a:solidFill>
                      <a:prstDash val="solid"/>
                      <a:round/>
                      <a:headEnd type="none" w="med" len="med"/>
                      <a:tailEnd type="none" w="med" len="med"/>
                    </a:lnL>
                  </a:tcPr>
                </a:tc>
                <a:tc>
                  <a:txBody>
                    <a:bodyPr/>
                    <a:lstStyle/>
                    <a:p>
                      <a:pPr algn="ctr"/>
                      <a:r>
                        <a:rPr lang="en-US" sz="900" i="0" dirty="0">
                          <a:solidFill>
                            <a:schemeClr val="tx1"/>
                          </a:solidFill>
                        </a:rPr>
                        <a:t>7.0</a:t>
                      </a:r>
                    </a:p>
                  </a:txBody>
                  <a:tcPr marT="27432" marB="27432"/>
                </a:tc>
                <a:extLst>
                  <a:ext uri="{0D108BD9-81ED-4DB2-BD59-A6C34878D82A}">
                    <a16:rowId xmlns:a16="http://schemas.microsoft.com/office/drawing/2014/main" val="1000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solidFill>
                            <a:schemeClr val="tx1"/>
                          </a:solidFill>
                        </a:rPr>
                        <a:t>Withdrawal by patient</a:t>
                      </a:r>
                    </a:p>
                  </a:txBody>
                  <a:tcPr marT="27432" marB="27432"/>
                </a:tc>
                <a:tc>
                  <a:txBody>
                    <a:bodyPr/>
                    <a:lstStyle/>
                    <a:p>
                      <a:pPr algn="ctr"/>
                      <a:r>
                        <a:rPr lang="en-US" sz="900" i="0" dirty="0">
                          <a:solidFill>
                            <a:schemeClr val="tx1"/>
                          </a:solidFill>
                        </a:rPr>
                        <a:t>1.8</a:t>
                      </a:r>
                    </a:p>
                  </a:txBody>
                  <a:tcPr marT="27432" marB="27432"/>
                </a:tc>
                <a:tc>
                  <a:txBody>
                    <a:bodyPr/>
                    <a:lstStyle/>
                    <a:p>
                      <a:pPr algn="ctr"/>
                      <a:r>
                        <a:rPr lang="en-US" sz="900" i="0" dirty="0">
                          <a:solidFill>
                            <a:schemeClr val="tx1"/>
                          </a:solidFill>
                        </a:rPr>
                        <a:t>17.5</a:t>
                      </a:r>
                    </a:p>
                  </a:txBody>
                  <a:tcPr marT="27432" marB="27432">
                    <a:lnR w="12700" cap="flat" cmpd="sng" algn="ctr">
                      <a:solidFill>
                        <a:schemeClr val="accent3">
                          <a:lumMod val="40000"/>
                          <a:lumOff val="60000"/>
                        </a:schemeClr>
                      </a:solidFill>
                      <a:prstDash val="solid"/>
                      <a:round/>
                      <a:headEnd type="none" w="med" len="med"/>
                      <a:tailEnd type="none" w="med" len="med"/>
                    </a:lnR>
                  </a:tcPr>
                </a:tc>
                <a:tc>
                  <a:txBody>
                    <a:bodyPr/>
                    <a:lstStyle/>
                    <a:p>
                      <a:pPr algn="ctr"/>
                      <a:r>
                        <a:rPr lang="en-US" sz="900" i="0" dirty="0">
                          <a:solidFill>
                            <a:schemeClr val="tx1"/>
                          </a:solidFill>
                        </a:rPr>
                        <a:t>3.3</a:t>
                      </a:r>
                    </a:p>
                  </a:txBody>
                  <a:tcPr marT="27432" marB="27432">
                    <a:lnL w="12700" cap="flat" cmpd="sng" algn="ctr">
                      <a:solidFill>
                        <a:schemeClr val="accent3">
                          <a:lumMod val="40000"/>
                          <a:lumOff val="60000"/>
                        </a:schemeClr>
                      </a:solidFill>
                      <a:prstDash val="solid"/>
                      <a:round/>
                      <a:headEnd type="none" w="med" len="med"/>
                      <a:tailEnd type="none" w="med" len="med"/>
                    </a:lnL>
                  </a:tcPr>
                </a:tc>
                <a:tc>
                  <a:txBody>
                    <a:bodyPr/>
                    <a:lstStyle/>
                    <a:p>
                      <a:pPr algn="ctr"/>
                      <a:r>
                        <a:rPr lang="en-US" sz="900" i="0" dirty="0">
                          <a:solidFill>
                            <a:schemeClr val="tx1"/>
                          </a:solidFill>
                        </a:rPr>
                        <a:t>13.0</a:t>
                      </a:r>
                    </a:p>
                  </a:txBody>
                  <a:tcPr marT="27432" marB="27432"/>
                </a:tc>
                <a:extLst>
                  <a:ext uri="{0D108BD9-81ED-4DB2-BD59-A6C34878D82A}">
                    <a16:rowId xmlns:a16="http://schemas.microsoft.com/office/drawing/2014/main" val="1460192209"/>
                  </a:ext>
                </a:extLst>
              </a:tr>
            </a:tbl>
          </a:graphicData>
        </a:graphic>
      </p:graphicFrame>
      <p:graphicFrame>
        <p:nvGraphicFramePr>
          <p:cNvPr id="6" name="Table 5">
            <a:extLst>
              <a:ext uri="{FF2B5EF4-FFF2-40B4-BE49-F238E27FC236}">
                <a16:creationId xmlns:a16="http://schemas.microsoft.com/office/drawing/2014/main" id="{D6249AB5-2434-0D96-A21F-D7A991E31605}"/>
              </a:ext>
            </a:extLst>
          </p:cNvPr>
          <p:cNvGraphicFramePr>
            <a:graphicFrameLocks noGrp="1"/>
          </p:cNvGraphicFramePr>
          <p:nvPr>
            <p:extLst>
              <p:ext uri="{D42A27DB-BD31-4B8C-83A1-F6EECF244321}">
                <p14:modId xmlns:p14="http://schemas.microsoft.com/office/powerpoint/2010/main" val="556294013"/>
              </p:ext>
            </p:extLst>
          </p:nvPr>
        </p:nvGraphicFramePr>
        <p:xfrm>
          <a:off x="576155" y="2986543"/>
          <a:ext cx="5103495" cy="1536192"/>
        </p:xfrm>
        <a:graphic>
          <a:graphicData uri="http://schemas.openxmlformats.org/drawingml/2006/table">
            <a:tbl>
              <a:tblPr firstRow="1" bandRow="1">
                <a:tableStyleId>{C083E6E3-FA7D-4D7B-A595-EF9225AFEA82}</a:tableStyleId>
              </a:tblPr>
              <a:tblGrid>
                <a:gridCol w="2163879">
                  <a:extLst>
                    <a:ext uri="{9D8B030D-6E8A-4147-A177-3AD203B41FA5}">
                      <a16:colId xmlns:a16="http://schemas.microsoft.com/office/drawing/2014/main" val="20000"/>
                    </a:ext>
                  </a:extLst>
                </a:gridCol>
                <a:gridCol w="734904">
                  <a:extLst>
                    <a:ext uri="{9D8B030D-6E8A-4147-A177-3AD203B41FA5}">
                      <a16:colId xmlns:a16="http://schemas.microsoft.com/office/drawing/2014/main" val="20001"/>
                    </a:ext>
                  </a:extLst>
                </a:gridCol>
                <a:gridCol w="734904">
                  <a:extLst>
                    <a:ext uri="{9D8B030D-6E8A-4147-A177-3AD203B41FA5}">
                      <a16:colId xmlns:a16="http://schemas.microsoft.com/office/drawing/2014/main" val="20002"/>
                    </a:ext>
                  </a:extLst>
                </a:gridCol>
                <a:gridCol w="734904">
                  <a:extLst>
                    <a:ext uri="{9D8B030D-6E8A-4147-A177-3AD203B41FA5}">
                      <a16:colId xmlns:a16="http://schemas.microsoft.com/office/drawing/2014/main" val="20003"/>
                    </a:ext>
                  </a:extLst>
                </a:gridCol>
                <a:gridCol w="734904">
                  <a:extLst>
                    <a:ext uri="{9D8B030D-6E8A-4147-A177-3AD203B41FA5}">
                      <a16:colId xmlns:a16="http://schemas.microsoft.com/office/drawing/2014/main" val="20004"/>
                    </a:ext>
                  </a:extLst>
                </a:gridCol>
              </a:tblGrid>
              <a:tr h="0">
                <a:tc rowSpan="2">
                  <a:txBody>
                    <a:bodyPr/>
                    <a:lstStyle/>
                    <a:p>
                      <a:r>
                        <a:rPr lang="en-US" sz="900" dirty="0">
                          <a:solidFill>
                            <a:schemeClr val="tx1"/>
                          </a:solidFill>
                        </a:rPr>
                        <a:t>At 52 weeks </a:t>
                      </a:r>
                    </a:p>
                  </a:txBody>
                  <a:tcPr marT="27432" marB="27432" anchor="ctr">
                    <a:lnR>
                      <a:noFill/>
                    </a:lnR>
                  </a:tcPr>
                </a:tc>
                <a:tc gridSpan="2">
                  <a:txBody>
                    <a:bodyPr/>
                    <a:lstStyle/>
                    <a:p>
                      <a:pPr algn="ctr"/>
                      <a:r>
                        <a:rPr lang="en-US" sz="900" dirty="0">
                          <a:solidFill>
                            <a:schemeClr val="tx1"/>
                          </a:solidFill>
                        </a:rPr>
                        <a:t>not on PAP</a:t>
                      </a:r>
                    </a:p>
                  </a:txBody>
                  <a:tcPr marT="27432" marB="27432">
                    <a:lnL>
                      <a:noFill/>
                    </a:lnL>
                    <a:lnR w="12700" cap="flat" cmpd="sng" algn="ctr">
                      <a:solidFill>
                        <a:schemeClr val="accent3">
                          <a:lumMod val="40000"/>
                          <a:lumOff val="60000"/>
                        </a:schemeClr>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pPr algn="ctr"/>
                      <a:endParaRPr lang="en-US" sz="900" dirty="0"/>
                    </a:p>
                  </a:txBody>
                  <a:tcPr marT="27432" marB="27432">
                    <a:lnL>
                      <a:noFill/>
                    </a:lnL>
                    <a:lnR>
                      <a:noFill/>
                    </a:lnR>
                    <a:lnT w="127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gridSpan="2">
                  <a:txBody>
                    <a:bodyPr/>
                    <a:lstStyle/>
                    <a:p>
                      <a:pPr algn="ctr"/>
                      <a:r>
                        <a:rPr lang="en-US" sz="900" dirty="0">
                          <a:solidFill>
                            <a:schemeClr val="tx1"/>
                          </a:solidFill>
                        </a:rPr>
                        <a:t>on PAP</a:t>
                      </a:r>
                    </a:p>
                  </a:txBody>
                  <a:tcPr marT="27432" marB="27432">
                    <a:lnL w="12700" cap="flat" cmpd="sng" algn="ctr">
                      <a:solidFill>
                        <a:schemeClr val="accent3">
                          <a:lumMod val="40000"/>
                          <a:lumOff val="60000"/>
                        </a:schemeClr>
                      </a:solidFill>
                      <a:prstDash val="solid"/>
                      <a:round/>
                      <a:headEnd type="none" w="med" len="med"/>
                      <a:tailEnd type="none" w="med" len="med"/>
                    </a:lnL>
                    <a:lnR>
                      <a:noFill/>
                    </a:lnR>
                    <a:lnT w="127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pPr algn="ctr"/>
                      <a:endParaRPr lang="en-US" sz="900" dirty="0"/>
                    </a:p>
                  </a:txBody>
                  <a:tcPr marT="27432" marB="27432">
                    <a:lnL>
                      <a:noFill/>
                    </a:lnL>
                    <a:lnR>
                      <a:noFill/>
                    </a:lnR>
                    <a:lnT w="127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vMerge="1">
                  <a:txBody>
                    <a:bodyPr/>
                    <a:lstStyle/>
                    <a:p>
                      <a:endParaRPr lang="en-US"/>
                    </a:p>
                  </a:txBody>
                  <a:tcPr/>
                </a:tc>
                <a:tc>
                  <a:txBody>
                    <a:bodyPr/>
                    <a:lstStyle/>
                    <a:p>
                      <a:pPr algn="ctr"/>
                      <a:r>
                        <a:rPr lang="en-US" sz="900" b="1" dirty="0">
                          <a:solidFill>
                            <a:schemeClr val="tx1"/>
                          </a:solidFill>
                        </a:rPr>
                        <a:t>TZP</a:t>
                      </a:r>
                    </a:p>
                  </a:txBody>
                  <a:tcPr marT="27432" marB="27432">
                    <a:lnL w="12700" cmpd="sng">
                      <a:noFill/>
                    </a:lnL>
                    <a:lnR>
                      <a:noFill/>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solidFill>
                            <a:schemeClr val="tx1"/>
                          </a:solidFill>
                        </a:rPr>
                        <a:t>placebo</a:t>
                      </a:r>
                    </a:p>
                  </a:txBody>
                  <a:tcPr marT="27432" marB="27432">
                    <a:lnL>
                      <a:noFill/>
                    </a:lnL>
                    <a:lnR w="12700" cap="flat" cmpd="sng" algn="ctr">
                      <a:solidFill>
                        <a:schemeClr val="accent3">
                          <a:lumMod val="40000"/>
                          <a:lumOff val="60000"/>
                        </a:schemeClr>
                      </a:solidFill>
                      <a:prstDash val="solid"/>
                      <a:round/>
                      <a:headEnd type="none" w="med" len="med"/>
                      <a:tailEnd type="none" w="med" len="med"/>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solidFill>
                            <a:schemeClr val="tx1"/>
                          </a:solidFill>
                        </a:rPr>
                        <a:t>TZP</a:t>
                      </a:r>
                    </a:p>
                  </a:txBody>
                  <a:tcPr marT="27432" marB="27432">
                    <a:lnL w="12700" cap="flat" cmpd="sng" algn="ctr">
                      <a:solidFill>
                        <a:schemeClr val="accent3">
                          <a:lumMod val="40000"/>
                          <a:lumOff val="60000"/>
                        </a:schemeClr>
                      </a:solidFill>
                      <a:prstDash val="solid"/>
                      <a:round/>
                      <a:headEnd type="none" w="med" len="med"/>
                      <a:tailEnd type="none" w="med" len="med"/>
                    </a:lnL>
                    <a:lnR>
                      <a:noFill/>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solidFill>
                            <a:schemeClr val="tx1"/>
                          </a:solidFill>
                        </a:rPr>
                        <a:t>placebo</a:t>
                      </a:r>
                    </a:p>
                  </a:txBody>
                  <a:tcPr marT="27432" marB="27432">
                    <a:lnL>
                      <a:noFill/>
                    </a:lnL>
                    <a:lnR>
                      <a:noFill/>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1273212"/>
                  </a:ext>
                </a:extLst>
              </a:tr>
              <a:tr h="0">
                <a:tc>
                  <a:txBody>
                    <a:bodyPr/>
                    <a:lstStyle/>
                    <a:p>
                      <a:r>
                        <a:rPr lang="en-US" sz="900" i="0" dirty="0">
                          <a:solidFill>
                            <a:schemeClr val="tx1"/>
                          </a:solidFill>
                        </a:rPr>
                        <a:t>AHI events/h</a:t>
                      </a:r>
                    </a:p>
                  </a:txBody>
                  <a:tcPr marT="27432" marB="27432"/>
                </a:tc>
                <a:tc>
                  <a:txBody>
                    <a:bodyPr/>
                    <a:lstStyle/>
                    <a:p>
                      <a:pPr algn="ctr"/>
                      <a:r>
                        <a:rPr lang="en-US" sz="900" i="0" dirty="0">
                          <a:solidFill>
                            <a:schemeClr val="tx1"/>
                          </a:solidFill>
                        </a:rPr>
                        <a:t>52.9</a:t>
                      </a:r>
                    </a:p>
                  </a:txBody>
                  <a:tcPr marT="27432" marB="27432">
                    <a:lnT w="12700" cap="flat" cmpd="sng" algn="ctr">
                      <a:solidFill>
                        <a:schemeClr val="accent3"/>
                      </a:solidFill>
                      <a:prstDash val="solid"/>
                      <a:round/>
                      <a:headEnd type="none" w="med" len="med"/>
                      <a:tailEnd type="none" w="med" len="med"/>
                    </a:lnT>
                  </a:tcPr>
                </a:tc>
                <a:tc>
                  <a:txBody>
                    <a:bodyPr/>
                    <a:lstStyle/>
                    <a:p>
                      <a:pPr algn="ctr"/>
                      <a:r>
                        <a:rPr lang="en-US" sz="900" i="0" dirty="0">
                          <a:solidFill>
                            <a:schemeClr val="tx1"/>
                          </a:solidFill>
                        </a:rPr>
                        <a:t>50.1</a:t>
                      </a:r>
                    </a:p>
                  </a:txBody>
                  <a:tcPr marT="27432" marB="27432">
                    <a:lnR w="12700" cap="flat" cmpd="sng" algn="ctr">
                      <a:solidFill>
                        <a:schemeClr val="accent3">
                          <a:lumMod val="40000"/>
                          <a:lumOff val="60000"/>
                        </a:schemeClr>
                      </a:solidFill>
                      <a:prstDash val="solid"/>
                      <a:round/>
                      <a:headEnd type="none" w="med" len="med"/>
                      <a:tailEnd type="none" w="med" len="med"/>
                    </a:lnR>
                    <a:lnT w="12700" cap="flat" cmpd="sng" algn="ctr">
                      <a:solidFill>
                        <a:schemeClr val="accent3"/>
                      </a:solidFill>
                      <a:prstDash val="solid"/>
                      <a:round/>
                      <a:headEnd type="none" w="med" len="med"/>
                      <a:tailEnd type="none" w="med" len="med"/>
                    </a:lnT>
                  </a:tcPr>
                </a:tc>
                <a:tc>
                  <a:txBody>
                    <a:bodyPr/>
                    <a:lstStyle/>
                    <a:p>
                      <a:pPr algn="ctr"/>
                      <a:r>
                        <a:rPr lang="en-US" sz="900" i="0" dirty="0">
                          <a:solidFill>
                            <a:schemeClr val="tx1"/>
                          </a:solidFill>
                        </a:rPr>
                        <a:t>46.1</a:t>
                      </a:r>
                    </a:p>
                  </a:txBody>
                  <a:tcPr marT="27432" marB="27432">
                    <a:lnL w="12700" cap="flat" cmpd="sng" algn="ctr">
                      <a:solidFill>
                        <a:schemeClr val="accent3">
                          <a:lumMod val="40000"/>
                          <a:lumOff val="60000"/>
                        </a:schemeClr>
                      </a:solidFill>
                      <a:prstDash val="solid"/>
                      <a:round/>
                      <a:headEnd type="none" w="med" len="med"/>
                      <a:tailEnd type="none" w="med" len="med"/>
                    </a:lnL>
                    <a:lnT w="12700" cap="flat" cmpd="sng" algn="ctr">
                      <a:solidFill>
                        <a:schemeClr val="accent3"/>
                      </a:solidFill>
                      <a:prstDash val="solid"/>
                      <a:round/>
                      <a:headEnd type="none" w="med" len="med"/>
                      <a:tailEnd type="none" w="med" len="med"/>
                    </a:lnT>
                  </a:tcPr>
                </a:tc>
                <a:tc>
                  <a:txBody>
                    <a:bodyPr/>
                    <a:lstStyle/>
                    <a:p>
                      <a:pPr algn="ctr"/>
                      <a:r>
                        <a:rPr lang="en-US" sz="900" i="0" dirty="0">
                          <a:solidFill>
                            <a:schemeClr val="tx1"/>
                          </a:solidFill>
                        </a:rPr>
                        <a:t>53.1</a:t>
                      </a:r>
                    </a:p>
                  </a:txBody>
                  <a:tcPr marT="27432" marB="27432">
                    <a:lnT w="12700" cap="flat" cmpd="sng" algn="ctr">
                      <a:solidFill>
                        <a:schemeClr val="accent3"/>
                      </a:solidFill>
                      <a:prstDash val="solid"/>
                      <a:round/>
                      <a:headEnd type="none" w="med" len="med"/>
                      <a:tailEnd type="none" w="med" len="med"/>
                    </a:lnT>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solidFill>
                            <a:schemeClr val="tx1"/>
                          </a:solidFill>
                        </a:rPr>
                        <a:t>OSA severity moderate</a:t>
                      </a:r>
                    </a:p>
                  </a:txBody>
                  <a:tcPr marT="27432" marB="27432"/>
                </a:tc>
                <a:tc>
                  <a:txBody>
                    <a:bodyPr/>
                    <a:lstStyle/>
                    <a:p>
                      <a:pPr algn="ctr"/>
                      <a:r>
                        <a:rPr lang="en-US" sz="900" i="0" dirty="0">
                          <a:solidFill>
                            <a:schemeClr val="tx1"/>
                          </a:solidFill>
                        </a:rPr>
                        <a:t>39</a:t>
                      </a:r>
                    </a:p>
                  </a:txBody>
                  <a:tcPr marT="27432" marB="27432"/>
                </a:tc>
                <a:tc>
                  <a:txBody>
                    <a:bodyPr/>
                    <a:lstStyle/>
                    <a:p>
                      <a:pPr algn="ctr"/>
                      <a:r>
                        <a:rPr lang="en-US" sz="900" i="0" dirty="0">
                          <a:solidFill>
                            <a:schemeClr val="tx1"/>
                          </a:solidFill>
                        </a:rPr>
                        <a:t>43</a:t>
                      </a:r>
                    </a:p>
                  </a:txBody>
                  <a:tcPr marT="27432" marB="27432">
                    <a:lnR w="12700" cap="flat" cmpd="sng" algn="ctr">
                      <a:solidFill>
                        <a:schemeClr val="accent3">
                          <a:lumMod val="40000"/>
                          <a:lumOff val="60000"/>
                        </a:schemeClr>
                      </a:solidFill>
                      <a:prstDash val="solid"/>
                      <a:round/>
                      <a:headEnd type="none" w="med" len="med"/>
                      <a:tailEnd type="none" w="med" len="med"/>
                    </a:lnR>
                  </a:tcPr>
                </a:tc>
                <a:tc>
                  <a:txBody>
                    <a:bodyPr/>
                    <a:lstStyle/>
                    <a:p>
                      <a:pPr algn="ctr"/>
                      <a:r>
                        <a:rPr lang="en-US" sz="900" i="0" dirty="0">
                          <a:solidFill>
                            <a:schemeClr val="tx1"/>
                          </a:solidFill>
                        </a:rPr>
                        <a:t>35</a:t>
                      </a:r>
                    </a:p>
                  </a:txBody>
                  <a:tcPr marT="27432" marB="27432">
                    <a:lnL w="12700" cap="flat" cmpd="sng" algn="ctr">
                      <a:solidFill>
                        <a:schemeClr val="accent3">
                          <a:lumMod val="40000"/>
                          <a:lumOff val="60000"/>
                        </a:schemeClr>
                      </a:solidFill>
                      <a:prstDash val="solid"/>
                      <a:round/>
                      <a:headEnd type="none" w="med" len="med"/>
                      <a:tailEnd type="none" w="med" len="med"/>
                    </a:lnL>
                  </a:tcPr>
                </a:tc>
                <a:tc>
                  <a:txBody>
                    <a:bodyPr/>
                    <a:lstStyle/>
                    <a:p>
                      <a:pPr algn="ctr"/>
                      <a:r>
                        <a:rPr lang="en-US" sz="900" i="0" dirty="0">
                          <a:solidFill>
                            <a:schemeClr val="tx1"/>
                          </a:solidFill>
                        </a:rPr>
                        <a:t>37</a:t>
                      </a:r>
                    </a:p>
                  </a:txBody>
                  <a:tcPr marT="27432" marB="27432"/>
                </a:tc>
                <a:extLst>
                  <a:ext uri="{0D108BD9-81ED-4DB2-BD59-A6C34878D82A}">
                    <a16:rowId xmlns:a16="http://schemas.microsoft.com/office/drawing/2014/main" val="1000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solidFill>
                            <a:schemeClr val="tx1"/>
                          </a:solidFill>
                        </a:rPr>
                        <a:t>OSA severity severe</a:t>
                      </a:r>
                    </a:p>
                  </a:txBody>
                  <a:tcPr marT="27432" marB="27432"/>
                </a:tc>
                <a:tc>
                  <a:txBody>
                    <a:bodyPr/>
                    <a:lstStyle/>
                    <a:p>
                      <a:pPr algn="ctr"/>
                      <a:r>
                        <a:rPr lang="en-US" sz="900" i="0" dirty="0">
                          <a:solidFill>
                            <a:schemeClr val="tx1"/>
                          </a:solidFill>
                        </a:rPr>
                        <a:t>74</a:t>
                      </a:r>
                    </a:p>
                  </a:txBody>
                  <a:tcPr marT="27432" marB="27432"/>
                </a:tc>
                <a:tc>
                  <a:txBody>
                    <a:bodyPr/>
                    <a:lstStyle/>
                    <a:p>
                      <a:pPr algn="ctr"/>
                      <a:r>
                        <a:rPr lang="en-US" sz="900" i="0" dirty="0">
                          <a:solidFill>
                            <a:schemeClr val="tx1"/>
                          </a:solidFill>
                        </a:rPr>
                        <a:t>73</a:t>
                      </a:r>
                    </a:p>
                  </a:txBody>
                  <a:tcPr marT="27432" marB="27432">
                    <a:lnR w="12700" cap="flat" cmpd="sng" algn="ctr">
                      <a:solidFill>
                        <a:schemeClr val="accent3">
                          <a:lumMod val="40000"/>
                          <a:lumOff val="60000"/>
                        </a:schemeClr>
                      </a:solidFill>
                      <a:prstDash val="solid"/>
                      <a:round/>
                      <a:headEnd type="none" w="med" len="med"/>
                      <a:tailEnd type="none" w="med" len="med"/>
                    </a:lnR>
                  </a:tcPr>
                </a:tc>
                <a:tc>
                  <a:txBody>
                    <a:bodyPr/>
                    <a:lstStyle/>
                    <a:p>
                      <a:pPr algn="ctr"/>
                      <a:r>
                        <a:rPr lang="en-US" sz="900" i="0" dirty="0">
                          <a:solidFill>
                            <a:schemeClr val="tx1"/>
                          </a:solidFill>
                        </a:rPr>
                        <a:t>84</a:t>
                      </a:r>
                    </a:p>
                  </a:txBody>
                  <a:tcPr marT="27432" marB="27432">
                    <a:lnL w="12700" cap="flat" cmpd="sng" algn="ctr">
                      <a:solidFill>
                        <a:schemeClr val="accent3">
                          <a:lumMod val="40000"/>
                          <a:lumOff val="60000"/>
                        </a:schemeClr>
                      </a:solidFill>
                      <a:prstDash val="solid"/>
                      <a:round/>
                      <a:headEnd type="none" w="med" len="med"/>
                      <a:tailEnd type="none" w="med" len="med"/>
                    </a:lnL>
                  </a:tcPr>
                </a:tc>
                <a:tc>
                  <a:txBody>
                    <a:bodyPr/>
                    <a:lstStyle/>
                    <a:p>
                      <a:pPr algn="ctr"/>
                      <a:r>
                        <a:rPr lang="en-US" sz="900" i="0" dirty="0">
                          <a:solidFill>
                            <a:schemeClr val="tx1"/>
                          </a:solidFill>
                        </a:rPr>
                        <a:t>75</a:t>
                      </a:r>
                    </a:p>
                  </a:txBody>
                  <a:tcPr marT="27432" marB="27432"/>
                </a:tc>
                <a:extLst>
                  <a:ext uri="{0D108BD9-81ED-4DB2-BD59-A6C34878D82A}">
                    <a16:rowId xmlns:a16="http://schemas.microsoft.com/office/drawing/2014/main" val="1460192209"/>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solidFill>
                            <a:schemeClr val="tx1"/>
                          </a:solidFill>
                        </a:rPr>
                        <a:t>PROMIS sleep related impairment </a:t>
                      </a:r>
                    </a:p>
                  </a:txBody>
                  <a:tcPr marT="27432" marB="27432"/>
                </a:tc>
                <a:tc>
                  <a:txBody>
                    <a:bodyPr/>
                    <a:lstStyle/>
                    <a:p>
                      <a:pPr algn="ctr"/>
                      <a:r>
                        <a:rPr lang="en-US" sz="900" i="0" dirty="0">
                          <a:solidFill>
                            <a:schemeClr val="tx1"/>
                          </a:solidFill>
                        </a:rPr>
                        <a:t>53.2</a:t>
                      </a:r>
                    </a:p>
                  </a:txBody>
                  <a:tcPr marT="27432" marB="27432"/>
                </a:tc>
                <a:tc>
                  <a:txBody>
                    <a:bodyPr/>
                    <a:lstStyle/>
                    <a:p>
                      <a:pPr algn="ctr"/>
                      <a:r>
                        <a:rPr lang="en-US" sz="900" i="0" dirty="0">
                          <a:solidFill>
                            <a:schemeClr val="tx1"/>
                          </a:solidFill>
                        </a:rPr>
                        <a:t>54.3</a:t>
                      </a:r>
                    </a:p>
                  </a:txBody>
                  <a:tcPr marT="27432" marB="27432">
                    <a:lnR w="12700" cap="flat" cmpd="sng" algn="ctr">
                      <a:solidFill>
                        <a:schemeClr val="accent3">
                          <a:lumMod val="40000"/>
                          <a:lumOff val="60000"/>
                        </a:schemeClr>
                      </a:solidFill>
                      <a:prstDash val="solid"/>
                      <a:round/>
                      <a:headEnd type="none" w="med" len="med"/>
                      <a:tailEnd type="none" w="med" len="med"/>
                    </a:lnR>
                  </a:tcPr>
                </a:tc>
                <a:tc>
                  <a:txBody>
                    <a:bodyPr/>
                    <a:lstStyle/>
                    <a:p>
                      <a:pPr algn="ctr"/>
                      <a:r>
                        <a:rPr lang="en-US" sz="900" i="0" dirty="0">
                          <a:solidFill>
                            <a:schemeClr val="tx1"/>
                          </a:solidFill>
                        </a:rPr>
                        <a:t>55.3</a:t>
                      </a:r>
                    </a:p>
                  </a:txBody>
                  <a:tcPr marT="27432" marB="27432">
                    <a:lnL w="12700" cap="flat" cmpd="sng" algn="ctr">
                      <a:solidFill>
                        <a:schemeClr val="accent3">
                          <a:lumMod val="40000"/>
                          <a:lumOff val="60000"/>
                        </a:schemeClr>
                      </a:solidFill>
                      <a:prstDash val="solid"/>
                      <a:round/>
                      <a:headEnd type="none" w="med" len="med"/>
                      <a:tailEnd type="none" w="med" len="med"/>
                    </a:lnL>
                  </a:tcPr>
                </a:tc>
                <a:tc>
                  <a:txBody>
                    <a:bodyPr/>
                    <a:lstStyle/>
                    <a:p>
                      <a:pPr algn="ctr"/>
                      <a:r>
                        <a:rPr lang="en-US" sz="900" i="0" dirty="0">
                          <a:solidFill>
                            <a:schemeClr val="tx1"/>
                          </a:solidFill>
                        </a:rPr>
                        <a:t>55.0</a:t>
                      </a:r>
                    </a:p>
                  </a:txBody>
                  <a:tcPr marT="27432" marB="27432"/>
                </a:tc>
                <a:extLst>
                  <a:ext uri="{0D108BD9-81ED-4DB2-BD59-A6C34878D82A}">
                    <a16:rowId xmlns:a16="http://schemas.microsoft.com/office/drawing/2014/main" val="389535778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solidFill>
                            <a:schemeClr val="tx1"/>
                          </a:solidFill>
                        </a:rPr>
                        <a:t>PROMIS sleep disturbance</a:t>
                      </a:r>
                    </a:p>
                  </a:txBody>
                  <a:tcPr marT="27432" marB="27432"/>
                </a:tc>
                <a:tc>
                  <a:txBody>
                    <a:bodyPr/>
                    <a:lstStyle/>
                    <a:p>
                      <a:pPr algn="ctr"/>
                      <a:r>
                        <a:rPr lang="en-US" sz="900" i="0" dirty="0">
                          <a:solidFill>
                            <a:schemeClr val="tx1"/>
                          </a:solidFill>
                        </a:rPr>
                        <a:t>53.8</a:t>
                      </a:r>
                    </a:p>
                  </a:txBody>
                  <a:tcPr marT="27432" marB="27432"/>
                </a:tc>
                <a:tc>
                  <a:txBody>
                    <a:bodyPr/>
                    <a:lstStyle/>
                    <a:p>
                      <a:pPr algn="ctr"/>
                      <a:r>
                        <a:rPr lang="en-US" sz="900" i="0" dirty="0">
                          <a:solidFill>
                            <a:schemeClr val="tx1"/>
                          </a:solidFill>
                        </a:rPr>
                        <a:t>53.5</a:t>
                      </a:r>
                    </a:p>
                  </a:txBody>
                  <a:tcPr marT="27432" marB="27432">
                    <a:lnR w="12700" cap="flat" cmpd="sng" algn="ctr">
                      <a:solidFill>
                        <a:schemeClr val="accent3">
                          <a:lumMod val="40000"/>
                          <a:lumOff val="60000"/>
                        </a:schemeClr>
                      </a:solidFill>
                      <a:prstDash val="solid"/>
                      <a:round/>
                      <a:headEnd type="none" w="med" len="med"/>
                      <a:tailEnd type="none" w="med" len="med"/>
                    </a:lnR>
                  </a:tcPr>
                </a:tc>
                <a:tc>
                  <a:txBody>
                    <a:bodyPr/>
                    <a:lstStyle/>
                    <a:p>
                      <a:pPr algn="ctr"/>
                      <a:r>
                        <a:rPr lang="en-US" sz="900" i="0" dirty="0">
                          <a:solidFill>
                            <a:schemeClr val="tx1"/>
                          </a:solidFill>
                        </a:rPr>
                        <a:t>56.0</a:t>
                      </a:r>
                    </a:p>
                  </a:txBody>
                  <a:tcPr marT="27432" marB="27432">
                    <a:lnL w="12700" cap="flat" cmpd="sng" algn="ctr">
                      <a:solidFill>
                        <a:schemeClr val="accent3">
                          <a:lumMod val="40000"/>
                          <a:lumOff val="60000"/>
                        </a:schemeClr>
                      </a:solidFill>
                      <a:prstDash val="solid"/>
                      <a:round/>
                      <a:headEnd type="none" w="med" len="med"/>
                      <a:tailEnd type="none" w="med" len="med"/>
                    </a:lnL>
                  </a:tcPr>
                </a:tc>
                <a:tc>
                  <a:txBody>
                    <a:bodyPr/>
                    <a:lstStyle/>
                    <a:p>
                      <a:pPr algn="ctr"/>
                      <a:r>
                        <a:rPr lang="en-US" sz="900" i="0" dirty="0">
                          <a:solidFill>
                            <a:schemeClr val="tx1"/>
                          </a:solidFill>
                        </a:rPr>
                        <a:t>55.7</a:t>
                      </a:r>
                    </a:p>
                  </a:txBody>
                  <a:tcPr marT="27432" marB="27432"/>
                </a:tc>
                <a:extLst>
                  <a:ext uri="{0D108BD9-81ED-4DB2-BD59-A6C34878D82A}">
                    <a16:rowId xmlns:a16="http://schemas.microsoft.com/office/drawing/2014/main" val="74696216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solidFill>
                            <a:schemeClr val="tx1"/>
                          </a:solidFill>
                        </a:rPr>
                        <a:t>ESS Total</a:t>
                      </a:r>
                    </a:p>
                  </a:txBody>
                  <a:tcPr marT="27432" marB="27432"/>
                </a:tc>
                <a:tc>
                  <a:txBody>
                    <a:bodyPr/>
                    <a:lstStyle/>
                    <a:p>
                      <a:pPr algn="ctr"/>
                      <a:r>
                        <a:rPr lang="en-US" sz="900" i="0" dirty="0">
                          <a:solidFill>
                            <a:schemeClr val="tx1"/>
                          </a:solidFill>
                        </a:rPr>
                        <a:t>10.3</a:t>
                      </a:r>
                    </a:p>
                  </a:txBody>
                  <a:tcPr marT="27432" marB="27432"/>
                </a:tc>
                <a:tc>
                  <a:txBody>
                    <a:bodyPr/>
                    <a:lstStyle/>
                    <a:p>
                      <a:pPr algn="ctr"/>
                      <a:r>
                        <a:rPr lang="en-US" sz="900" i="0" dirty="0">
                          <a:solidFill>
                            <a:schemeClr val="tx1"/>
                          </a:solidFill>
                        </a:rPr>
                        <a:t>10.8</a:t>
                      </a:r>
                    </a:p>
                  </a:txBody>
                  <a:tcPr marT="27432" marB="27432">
                    <a:lnR w="12700" cap="flat" cmpd="sng" algn="ctr">
                      <a:solidFill>
                        <a:schemeClr val="accent3">
                          <a:lumMod val="40000"/>
                          <a:lumOff val="60000"/>
                        </a:schemeClr>
                      </a:solidFill>
                      <a:prstDash val="solid"/>
                      <a:round/>
                      <a:headEnd type="none" w="med" len="med"/>
                      <a:tailEnd type="none" w="med" len="med"/>
                    </a:lnR>
                  </a:tcPr>
                </a:tc>
                <a:tc>
                  <a:txBody>
                    <a:bodyPr/>
                    <a:lstStyle/>
                    <a:p>
                      <a:pPr algn="ctr"/>
                      <a:r>
                        <a:rPr lang="en-US" sz="900" i="0" dirty="0">
                          <a:solidFill>
                            <a:schemeClr val="tx1"/>
                          </a:solidFill>
                        </a:rPr>
                        <a:t>10.8</a:t>
                      </a:r>
                    </a:p>
                  </a:txBody>
                  <a:tcPr marT="27432" marB="27432">
                    <a:lnL w="12700" cap="flat" cmpd="sng" algn="ctr">
                      <a:solidFill>
                        <a:schemeClr val="accent3">
                          <a:lumMod val="40000"/>
                          <a:lumOff val="60000"/>
                        </a:schemeClr>
                      </a:solidFill>
                      <a:prstDash val="solid"/>
                      <a:round/>
                      <a:headEnd type="none" w="med" len="med"/>
                      <a:tailEnd type="none" w="med" len="med"/>
                    </a:lnL>
                  </a:tcPr>
                </a:tc>
                <a:tc>
                  <a:txBody>
                    <a:bodyPr/>
                    <a:lstStyle/>
                    <a:p>
                      <a:pPr algn="ctr"/>
                      <a:r>
                        <a:rPr lang="en-US" sz="900" i="0" dirty="0">
                          <a:solidFill>
                            <a:schemeClr val="tx1"/>
                          </a:solidFill>
                        </a:rPr>
                        <a:t>9.5</a:t>
                      </a:r>
                    </a:p>
                  </a:txBody>
                  <a:tcPr marT="27432" marB="27432"/>
                </a:tc>
                <a:extLst>
                  <a:ext uri="{0D108BD9-81ED-4DB2-BD59-A6C34878D82A}">
                    <a16:rowId xmlns:a16="http://schemas.microsoft.com/office/drawing/2014/main" val="1601249527"/>
                  </a:ext>
                </a:extLst>
              </a:tr>
            </a:tbl>
          </a:graphicData>
        </a:graphic>
      </p:graphicFrame>
      <p:graphicFrame>
        <p:nvGraphicFramePr>
          <p:cNvPr id="7" name="Table 6">
            <a:extLst>
              <a:ext uri="{FF2B5EF4-FFF2-40B4-BE49-F238E27FC236}">
                <a16:creationId xmlns:a16="http://schemas.microsoft.com/office/drawing/2014/main" id="{1EC351E6-B198-7F9F-7A9F-0AAB0054E0B9}"/>
              </a:ext>
            </a:extLst>
          </p:cNvPr>
          <p:cNvGraphicFramePr>
            <a:graphicFrameLocks noGrp="1"/>
          </p:cNvGraphicFramePr>
          <p:nvPr>
            <p:extLst>
              <p:ext uri="{D42A27DB-BD31-4B8C-83A1-F6EECF244321}">
                <p14:modId xmlns:p14="http://schemas.microsoft.com/office/powerpoint/2010/main" val="1579697772"/>
              </p:ext>
            </p:extLst>
          </p:nvPr>
        </p:nvGraphicFramePr>
        <p:xfrm>
          <a:off x="6481105" y="1437339"/>
          <a:ext cx="5009440" cy="1755648"/>
        </p:xfrm>
        <a:graphic>
          <a:graphicData uri="http://schemas.openxmlformats.org/drawingml/2006/table">
            <a:tbl>
              <a:tblPr firstRow="1" bandRow="1">
                <a:tableStyleId>{C083E6E3-FA7D-4D7B-A595-EF9225AFEA82}</a:tableStyleId>
              </a:tblPr>
              <a:tblGrid>
                <a:gridCol w="2124000">
                  <a:extLst>
                    <a:ext uri="{9D8B030D-6E8A-4147-A177-3AD203B41FA5}">
                      <a16:colId xmlns:a16="http://schemas.microsoft.com/office/drawing/2014/main" val="20000"/>
                    </a:ext>
                  </a:extLst>
                </a:gridCol>
                <a:gridCol w="721360">
                  <a:extLst>
                    <a:ext uri="{9D8B030D-6E8A-4147-A177-3AD203B41FA5}">
                      <a16:colId xmlns:a16="http://schemas.microsoft.com/office/drawing/2014/main" val="20001"/>
                    </a:ext>
                  </a:extLst>
                </a:gridCol>
                <a:gridCol w="721360">
                  <a:extLst>
                    <a:ext uri="{9D8B030D-6E8A-4147-A177-3AD203B41FA5}">
                      <a16:colId xmlns:a16="http://schemas.microsoft.com/office/drawing/2014/main" val="20002"/>
                    </a:ext>
                  </a:extLst>
                </a:gridCol>
                <a:gridCol w="721360">
                  <a:extLst>
                    <a:ext uri="{9D8B030D-6E8A-4147-A177-3AD203B41FA5}">
                      <a16:colId xmlns:a16="http://schemas.microsoft.com/office/drawing/2014/main" val="20003"/>
                    </a:ext>
                  </a:extLst>
                </a:gridCol>
                <a:gridCol w="721360">
                  <a:extLst>
                    <a:ext uri="{9D8B030D-6E8A-4147-A177-3AD203B41FA5}">
                      <a16:colId xmlns:a16="http://schemas.microsoft.com/office/drawing/2014/main" val="20004"/>
                    </a:ext>
                  </a:extLst>
                </a:gridCol>
              </a:tblGrid>
              <a:tr h="127000">
                <a:tc rowSpan="2">
                  <a:txBody>
                    <a:bodyPr/>
                    <a:lstStyle/>
                    <a:p>
                      <a:r>
                        <a:rPr lang="en-US" sz="900" dirty="0"/>
                        <a:t>At 52 weeks (%pts)</a:t>
                      </a:r>
                    </a:p>
                  </a:txBody>
                  <a:tcPr marT="27432" marB="27432" anchor="ctr">
                    <a:lnR>
                      <a:noFill/>
                    </a:lnR>
                  </a:tcPr>
                </a:tc>
                <a:tc gridSpan="2">
                  <a:txBody>
                    <a:bodyPr/>
                    <a:lstStyle/>
                    <a:p>
                      <a:pPr algn="ctr"/>
                      <a:r>
                        <a:rPr lang="en-US" sz="900" dirty="0"/>
                        <a:t>not on PAP</a:t>
                      </a:r>
                    </a:p>
                  </a:txBody>
                  <a:tcPr marT="27432" marB="27432">
                    <a:lnL>
                      <a:noFill/>
                    </a:lnL>
                    <a:lnR w="12700" cap="flat" cmpd="sng" algn="ctr">
                      <a:solidFill>
                        <a:schemeClr val="accent3">
                          <a:lumMod val="40000"/>
                          <a:lumOff val="60000"/>
                        </a:schemeClr>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pPr algn="ctr"/>
                      <a:endParaRPr lang="en-US" sz="900" dirty="0"/>
                    </a:p>
                  </a:txBody>
                  <a:tcPr marT="27432" marB="27432">
                    <a:lnL>
                      <a:noFill/>
                    </a:lnL>
                    <a:lnR>
                      <a:noFill/>
                    </a:lnR>
                    <a:lnT w="127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gridSpan="2">
                  <a:txBody>
                    <a:bodyPr/>
                    <a:lstStyle/>
                    <a:p>
                      <a:pPr algn="ctr"/>
                      <a:r>
                        <a:rPr lang="en-US" sz="900" dirty="0"/>
                        <a:t>on PAP</a:t>
                      </a:r>
                    </a:p>
                  </a:txBody>
                  <a:tcPr marT="27432" marB="27432">
                    <a:lnL w="12700" cap="flat" cmpd="sng" algn="ctr">
                      <a:solidFill>
                        <a:schemeClr val="accent3">
                          <a:lumMod val="40000"/>
                          <a:lumOff val="60000"/>
                        </a:schemeClr>
                      </a:solidFill>
                      <a:prstDash val="solid"/>
                      <a:round/>
                      <a:headEnd type="none" w="med" len="med"/>
                      <a:tailEnd type="none" w="med" len="med"/>
                    </a:lnL>
                    <a:lnR>
                      <a:noFill/>
                    </a:lnR>
                    <a:lnT w="127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pPr algn="ctr"/>
                      <a:endParaRPr lang="en-US" sz="900" dirty="0"/>
                    </a:p>
                  </a:txBody>
                  <a:tcPr marT="27432" marB="27432">
                    <a:lnL>
                      <a:noFill/>
                    </a:lnL>
                    <a:lnR>
                      <a:noFill/>
                    </a:lnR>
                    <a:lnT w="127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vMerge="1">
                  <a:txBody>
                    <a:bodyPr/>
                    <a:lstStyle/>
                    <a:p>
                      <a:endParaRPr lang="en-US"/>
                    </a:p>
                  </a:txBody>
                  <a:tcPr/>
                </a:tc>
                <a:tc>
                  <a:txBody>
                    <a:bodyPr/>
                    <a:lstStyle/>
                    <a:p>
                      <a:pPr algn="ctr"/>
                      <a:r>
                        <a:rPr lang="en-US" sz="900" b="1" dirty="0"/>
                        <a:t>TZP</a:t>
                      </a:r>
                    </a:p>
                  </a:txBody>
                  <a:tcPr marT="27432" marB="27432">
                    <a:lnL w="12700" cmpd="sng">
                      <a:noFill/>
                    </a:lnL>
                    <a:lnR>
                      <a:noFill/>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t>placebo</a:t>
                      </a:r>
                    </a:p>
                  </a:txBody>
                  <a:tcPr marT="27432" marB="27432">
                    <a:lnL>
                      <a:noFill/>
                    </a:lnL>
                    <a:lnR w="12700" cap="flat" cmpd="sng" algn="ctr">
                      <a:solidFill>
                        <a:schemeClr val="accent3">
                          <a:lumMod val="40000"/>
                          <a:lumOff val="60000"/>
                        </a:schemeClr>
                      </a:solidFill>
                      <a:prstDash val="solid"/>
                      <a:round/>
                      <a:headEnd type="none" w="med" len="med"/>
                      <a:tailEnd type="none" w="med" len="med"/>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t>TZP</a:t>
                      </a:r>
                    </a:p>
                  </a:txBody>
                  <a:tcPr marT="27432" marB="27432">
                    <a:lnL w="12700" cap="flat" cmpd="sng" algn="ctr">
                      <a:solidFill>
                        <a:schemeClr val="accent3">
                          <a:lumMod val="40000"/>
                          <a:lumOff val="60000"/>
                        </a:schemeClr>
                      </a:solidFill>
                      <a:prstDash val="solid"/>
                      <a:round/>
                      <a:headEnd type="none" w="med" len="med"/>
                      <a:tailEnd type="none" w="med" len="med"/>
                    </a:lnL>
                    <a:lnR>
                      <a:noFill/>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t>placebo</a:t>
                      </a:r>
                    </a:p>
                  </a:txBody>
                  <a:tcPr marT="27432" marB="27432">
                    <a:lnL>
                      <a:noFill/>
                    </a:lnL>
                    <a:lnR>
                      <a:noFill/>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1273212"/>
                  </a:ext>
                </a:extLst>
              </a:tr>
              <a:tr h="0">
                <a:tc rowSpan="2">
                  <a:txBody>
                    <a:bodyPr/>
                    <a:lstStyle/>
                    <a:p>
                      <a:r>
                        <a:rPr lang="en-US" sz="900" dirty="0"/>
                        <a:t>≥50% AHI reduction (%pts)</a:t>
                      </a:r>
                      <a:endParaRPr lang="en-US" sz="900" i="0" dirty="0">
                        <a:solidFill>
                          <a:schemeClr val="tx1"/>
                        </a:solidFill>
                      </a:endParaRP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i="0" dirty="0">
                          <a:solidFill>
                            <a:schemeClr val="tx1"/>
                          </a:solidFill>
                        </a:rPr>
                        <a:t>61.2***</a:t>
                      </a:r>
                    </a:p>
                  </a:txBody>
                  <a:tcPr marT="27432" marB="27432">
                    <a:lnT w="12700" cap="flat" cmpd="sng" algn="ctr">
                      <a:solidFill>
                        <a:schemeClr val="accent3"/>
                      </a:solidFill>
                      <a:prstDash val="solid"/>
                      <a:round/>
                      <a:headEnd type="none" w="med" len="med"/>
                      <a:tailEnd type="none" w="med" len="med"/>
                    </a:lnT>
                  </a:tcPr>
                </a:tc>
                <a:tc>
                  <a:txBody>
                    <a:bodyPr/>
                    <a:lstStyle/>
                    <a:p>
                      <a:pPr algn="ctr"/>
                      <a:r>
                        <a:rPr lang="en-US" sz="900" i="0" dirty="0">
                          <a:solidFill>
                            <a:schemeClr val="tx1"/>
                          </a:solidFill>
                        </a:rPr>
                        <a:t>19.0</a:t>
                      </a:r>
                    </a:p>
                  </a:txBody>
                  <a:tcPr marT="27432" marB="27432">
                    <a:lnR w="12700" cap="flat" cmpd="sng" algn="ctr">
                      <a:solidFill>
                        <a:schemeClr val="accent3">
                          <a:lumMod val="40000"/>
                          <a:lumOff val="60000"/>
                        </a:schemeClr>
                      </a:solidFill>
                      <a:prstDash val="solid"/>
                      <a:round/>
                      <a:headEnd type="none" w="med" len="med"/>
                      <a:tailEnd type="none" w="med" len="med"/>
                    </a:lnR>
                    <a:lnT w="12700" cap="flat" cmpd="sng" algn="ctr">
                      <a:solidFill>
                        <a:schemeClr val="accent3"/>
                      </a:solidFill>
                      <a:prstDash val="solid"/>
                      <a:round/>
                      <a:headEnd type="none" w="med" len="med"/>
                      <a:tailEnd type="none" w="med" len="med"/>
                    </a:lnT>
                  </a:tcPr>
                </a:tc>
                <a:tc>
                  <a:txBody>
                    <a:bodyPr/>
                    <a:lstStyle/>
                    <a:p>
                      <a:pPr algn="ctr"/>
                      <a:r>
                        <a:rPr lang="en-US" sz="900" i="0" dirty="0">
                          <a:solidFill>
                            <a:schemeClr val="tx1"/>
                          </a:solidFill>
                        </a:rPr>
                        <a:t>72.4***</a:t>
                      </a:r>
                    </a:p>
                  </a:txBody>
                  <a:tcPr marT="27432" marB="27432">
                    <a:lnL w="12700" cap="flat" cmpd="sng" algn="ctr">
                      <a:solidFill>
                        <a:schemeClr val="accent3">
                          <a:lumMod val="40000"/>
                          <a:lumOff val="60000"/>
                        </a:schemeClr>
                      </a:solidFill>
                      <a:prstDash val="solid"/>
                      <a:round/>
                      <a:headEnd type="none" w="med" len="med"/>
                      <a:tailEnd type="none" w="med" len="med"/>
                    </a:lnL>
                    <a:lnT w="12700" cap="flat" cmpd="sng" algn="ctr">
                      <a:solidFill>
                        <a:schemeClr val="accent3"/>
                      </a:solidFill>
                      <a:prstDash val="solid"/>
                      <a:round/>
                      <a:headEnd type="none" w="med" len="med"/>
                      <a:tailEnd type="none" w="med" len="med"/>
                    </a:lnT>
                  </a:tcPr>
                </a:tc>
                <a:tc>
                  <a:txBody>
                    <a:bodyPr/>
                    <a:lstStyle/>
                    <a:p>
                      <a:pPr algn="ctr"/>
                      <a:r>
                        <a:rPr lang="en-US" sz="900" i="0" dirty="0">
                          <a:solidFill>
                            <a:schemeClr val="tx1"/>
                          </a:solidFill>
                        </a:rPr>
                        <a:t>23.3</a:t>
                      </a:r>
                    </a:p>
                  </a:txBody>
                  <a:tcPr marT="27432" marB="27432">
                    <a:lnT w="12700" cap="flat" cmpd="sng" algn="ctr">
                      <a:solidFill>
                        <a:schemeClr val="accent3"/>
                      </a:solidFill>
                      <a:prstDash val="solid"/>
                      <a:round/>
                      <a:headEnd type="none" w="med" len="med"/>
                      <a:tailEnd type="none" w="med" len="med"/>
                    </a:lnT>
                  </a:tcPr>
                </a:tc>
                <a:extLst>
                  <a:ext uri="{0D108BD9-81ED-4DB2-BD59-A6C34878D82A}">
                    <a16:rowId xmlns:a16="http://schemas.microsoft.com/office/drawing/2014/main" val="10001"/>
                  </a:ext>
                </a:extLst>
              </a:tr>
              <a:tr h="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i="0" dirty="0">
                        <a:solidFill>
                          <a:schemeClr val="tx1"/>
                        </a:solidFill>
                      </a:endParaRPr>
                    </a:p>
                  </a:txBody>
                  <a:tcPr marT="27432" marB="27432"/>
                </a:tc>
                <a:tc>
                  <a:txBody>
                    <a:bodyPr/>
                    <a:lstStyle/>
                    <a:p>
                      <a:pPr algn="ctr"/>
                      <a:r>
                        <a:rPr lang="en-US" sz="900" i="0" dirty="0">
                          <a:solidFill>
                            <a:srgbClr val="C00000"/>
                          </a:solidFill>
                        </a:rPr>
                        <a:t>62.3***</a:t>
                      </a:r>
                    </a:p>
                  </a:txBody>
                  <a:tcPr marT="27432" marB="27432">
                    <a:lnB w="12700" cap="flat" cmpd="sng" algn="ctr">
                      <a:solidFill>
                        <a:schemeClr val="accent3"/>
                      </a:solidFill>
                      <a:prstDash val="solid"/>
                      <a:round/>
                      <a:headEnd type="none" w="med" len="med"/>
                      <a:tailEnd type="none" w="med" len="med"/>
                    </a:lnB>
                  </a:tcPr>
                </a:tc>
                <a:tc>
                  <a:txBody>
                    <a:bodyPr/>
                    <a:lstStyle/>
                    <a:p>
                      <a:pPr algn="ctr"/>
                      <a:r>
                        <a:rPr lang="en-US" sz="900" i="0" dirty="0">
                          <a:solidFill>
                            <a:srgbClr val="C00000"/>
                          </a:solidFill>
                        </a:rPr>
                        <a:t>19.2</a:t>
                      </a:r>
                    </a:p>
                  </a:txBody>
                  <a:tcPr marT="27432" marB="27432">
                    <a:lnR w="12700" cap="flat" cmpd="sng" algn="ctr">
                      <a:solidFill>
                        <a:schemeClr val="accent3">
                          <a:lumMod val="40000"/>
                          <a:lumOff val="60000"/>
                        </a:schemeClr>
                      </a:solid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a:r>
                        <a:rPr lang="en-US" sz="900" i="0" dirty="0">
                          <a:solidFill>
                            <a:srgbClr val="C00000"/>
                          </a:solidFill>
                        </a:rPr>
                        <a:t>74.3***</a:t>
                      </a:r>
                    </a:p>
                  </a:txBody>
                  <a:tcPr marT="27432" marB="27432">
                    <a:lnL w="12700" cap="flat" cmpd="sng" algn="ctr">
                      <a:solidFill>
                        <a:schemeClr val="accent3">
                          <a:lumMod val="40000"/>
                          <a:lumOff val="60000"/>
                        </a:schemeClr>
                      </a:solidFill>
                      <a:prstDash val="solid"/>
                      <a:round/>
                      <a:headEnd type="none" w="med" len="med"/>
                      <a:tailEnd type="none" w="med" len="med"/>
                    </a:lnL>
                    <a:lnB w="12700" cap="flat" cmpd="sng" algn="ctr">
                      <a:solidFill>
                        <a:schemeClr val="accent3"/>
                      </a:solidFill>
                      <a:prstDash val="solid"/>
                      <a:round/>
                      <a:headEnd type="none" w="med" len="med"/>
                      <a:tailEnd type="none" w="med" len="med"/>
                    </a:lnB>
                  </a:tcPr>
                </a:tc>
                <a:tc>
                  <a:txBody>
                    <a:bodyPr/>
                    <a:lstStyle/>
                    <a:p>
                      <a:pPr algn="ctr"/>
                      <a:r>
                        <a:rPr lang="en-US" sz="900" i="0" dirty="0">
                          <a:solidFill>
                            <a:srgbClr val="C00000"/>
                          </a:solidFill>
                        </a:rPr>
                        <a:t>22.9</a:t>
                      </a:r>
                    </a:p>
                  </a:txBody>
                  <a:tcPr marT="27432" marB="27432">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solidFill>
                            <a:schemeClr val="tx1"/>
                          </a:solidFill>
                        </a:rPr>
                        <a:t>AHI&lt;5 events/h or 5-14 events/h with ESS≤10 (%pts)</a:t>
                      </a:r>
                    </a:p>
                  </a:txBody>
                  <a:tcPr marT="27432" marB="27432">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i="0" dirty="0">
                          <a:solidFill>
                            <a:schemeClr val="tx1"/>
                          </a:solidFill>
                        </a:rPr>
                        <a:t>42.2***</a:t>
                      </a:r>
                    </a:p>
                  </a:txBody>
                  <a:tcPr marT="27432" marB="27432"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i="0" dirty="0">
                          <a:solidFill>
                            <a:schemeClr val="tx1"/>
                          </a:solidFill>
                        </a:rPr>
                        <a:t>15.9</a:t>
                      </a:r>
                    </a:p>
                  </a:txBody>
                  <a:tcPr marT="27432" marB="27432" anchor="ctr">
                    <a:lnR w="12700" cap="flat" cmpd="sng" algn="ctr">
                      <a:solidFill>
                        <a:schemeClr val="accent3">
                          <a:lumMod val="40000"/>
                          <a:lumOff val="60000"/>
                        </a:schemeClr>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i="0" dirty="0">
                          <a:solidFill>
                            <a:schemeClr val="tx1"/>
                          </a:solidFill>
                        </a:rPr>
                        <a:t>50.2***</a:t>
                      </a:r>
                    </a:p>
                  </a:txBody>
                  <a:tcPr marT="27432" marB="27432" anchor="ctr">
                    <a:lnL w="12700" cap="flat" cmpd="sng" algn="ctr">
                      <a:solidFill>
                        <a:schemeClr val="accent3">
                          <a:lumMod val="40000"/>
                          <a:lumOff val="60000"/>
                        </a:schemeClr>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i="0" dirty="0">
                          <a:solidFill>
                            <a:schemeClr val="tx1"/>
                          </a:solidFill>
                        </a:rPr>
                        <a:t>14.3</a:t>
                      </a:r>
                    </a:p>
                  </a:txBody>
                  <a:tcPr marT="27432" marB="27432"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1460192209"/>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solidFill>
                            <a:schemeClr val="tx1"/>
                          </a:solidFill>
                        </a:rPr>
                        <a:t>AHI&lt;5 events/h or 5-14 events/h with ESS≤10 (%pts)</a:t>
                      </a:r>
                    </a:p>
                  </a:txBody>
                  <a:tcPr marT="27432" marB="27432">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ctr"/>
                      <a:r>
                        <a:rPr lang="en-US" sz="900" i="0" dirty="0">
                          <a:solidFill>
                            <a:srgbClr val="C00000"/>
                          </a:solidFill>
                        </a:rPr>
                        <a:t>43.0***</a:t>
                      </a:r>
                    </a:p>
                  </a:txBody>
                  <a:tcPr marT="27432" marB="27432"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i="0" dirty="0">
                          <a:solidFill>
                            <a:srgbClr val="C00000"/>
                          </a:solidFill>
                        </a:rPr>
                        <a:t>14.9</a:t>
                      </a:r>
                    </a:p>
                  </a:txBody>
                  <a:tcPr marT="27432" marB="27432" anchor="ctr">
                    <a:lnR w="12700" cap="flat" cmpd="sng" algn="ctr">
                      <a:solidFill>
                        <a:schemeClr val="accent3">
                          <a:lumMod val="40000"/>
                          <a:lumOff val="60000"/>
                        </a:schemeClr>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i="0" dirty="0">
                          <a:solidFill>
                            <a:srgbClr val="C00000"/>
                          </a:solidFill>
                        </a:rPr>
                        <a:t>51.5***</a:t>
                      </a:r>
                    </a:p>
                  </a:txBody>
                  <a:tcPr marT="27432" marB="27432" anchor="ctr">
                    <a:lnL w="12700" cap="flat" cmpd="sng" algn="ctr">
                      <a:solidFill>
                        <a:schemeClr val="accent3">
                          <a:lumMod val="40000"/>
                          <a:lumOff val="60000"/>
                        </a:schemeClr>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i="0" dirty="0">
                          <a:solidFill>
                            <a:srgbClr val="C00000"/>
                          </a:solidFill>
                        </a:rPr>
                        <a:t>13.6</a:t>
                      </a:r>
                    </a:p>
                  </a:txBody>
                  <a:tcPr marT="27432" marB="27432"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350277493"/>
                  </a:ext>
                </a:extLst>
              </a:tr>
              <a:tr h="0">
                <a:tc gridSpan="5">
                  <a:txBody>
                    <a:bodyPr/>
                    <a:lstStyle/>
                    <a:p>
                      <a:r>
                        <a:rPr lang="en-US" sz="1000" i="0" dirty="0">
                          <a:solidFill>
                            <a:schemeClr val="tx1"/>
                          </a:solidFill>
                        </a:rPr>
                        <a:t>***</a:t>
                      </a:r>
                      <a:r>
                        <a:rPr lang="en-US" sz="800" i="0" dirty="0">
                          <a:solidFill>
                            <a:schemeClr val="tx1"/>
                          </a:solidFill>
                        </a:rPr>
                        <a:t>P&lt;0.001 vs. placebo. </a:t>
                      </a:r>
                      <a:r>
                        <a:rPr lang="en-US" sz="800" dirty="0">
                          <a:solidFill>
                            <a:schemeClr val="bg2"/>
                          </a:solidFill>
                        </a:rPr>
                        <a:t>Efficacy estimand; drug taken as prescribed</a:t>
                      </a:r>
                    </a:p>
                    <a:p>
                      <a:r>
                        <a:rPr lang="en-US" sz="800" dirty="0">
                          <a:solidFill>
                            <a:schemeClr val="tx1"/>
                          </a:solidFill>
                        </a:rPr>
                        <a:t>Treatment-regimen estimand; in trial regardless of treatment adherence</a:t>
                      </a:r>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i="0" dirty="0">
                        <a:solidFill>
                          <a:schemeClr val="tx1"/>
                        </a:solidFill>
                      </a:endParaRPr>
                    </a:p>
                  </a:txBody>
                  <a:tcPr marT="27432" marB="27432"/>
                </a:tc>
                <a:tc hMerge="1">
                  <a:txBody>
                    <a:bodyPr/>
                    <a:lstStyle/>
                    <a:p>
                      <a:pPr algn="ctr"/>
                      <a:endParaRPr lang="en-US" sz="1000" i="0" dirty="0">
                        <a:solidFill>
                          <a:schemeClr val="tx1"/>
                        </a:solidFill>
                      </a:endParaRPr>
                    </a:p>
                  </a:txBody>
                  <a:tcPr marT="27432" marB="27432">
                    <a:lnR w="12700" cap="flat" cmpd="sng" algn="ctr">
                      <a:solidFill>
                        <a:schemeClr val="accent3">
                          <a:lumMod val="40000"/>
                          <a:lumOff val="60000"/>
                        </a:schemeClr>
                      </a:solidFill>
                      <a:prstDash val="solid"/>
                      <a:round/>
                      <a:headEnd type="none" w="med" len="med"/>
                      <a:tailEnd type="none" w="med" len="med"/>
                    </a:lnR>
                  </a:tcPr>
                </a:tc>
                <a:tc hMerge="1">
                  <a:txBody>
                    <a:bodyPr/>
                    <a:lstStyle/>
                    <a:p>
                      <a:pPr algn="ctr"/>
                      <a:endParaRPr lang="en-US" sz="1000" i="0" dirty="0">
                        <a:solidFill>
                          <a:schemeClr val="tx1"/>
                        </a:solidFill>
                      </a:endParaRPr>
                    </a:p>
                  </a:txBody>
                  <a:tcPr marT="27432" marB="27432">
                    <a:lnL w="12700" cap="flat" cmpd="sng" algn="ctr">
                      <a:solidFill>
                        <a:schemeClr val="accent3">
                          <a:lumMod val="40000"/>
                          <a:lumOff val="60000"/>
                        </a:schemeClr>
                      </a:solidFill>
                      <a:prstDash val="solid"/>
                      <a:round/>
                      <a:headEnd type="none" w="med" len="med"/>
                      <a:tailEnd type="none" w="med" len="med"/>
                    </a:lnL>
                  </a:tcPr>
                </a:tc>
                <a:tc hMerge="1">
                  <a:txBody>
                    <a:bodyPr/>
                    <a:lstStyle/>
                    <a:p>
                      <a:pPr algn="ctr"/>
                      <a:endParaRPr lang="en-US" sz="1000" i="0" dirty="0">
                        <a:solidFill>
                          <a:schemeClr val="tx1"/>
                        </a:solidFill>
                      </a:endParaRPr>
                    </a:p>
                  </a:txBody>
                  <a:tcPr marT="27432" marB="27432"/>
                </a:tc>
                <a:extLst>
                  <a:ext uri="{0D108BD9-81ED-4DB2-BD59-A6C34878D82A}">
                    <a16:rowId xmlns:a16="http://schemas.microsoft.com/office/drawing/2014/main" val="2595905018"/>
                  </a:ext>
                </a:extLst>
              </a:tr>
            </a:tbl>
          </a:graphicData>
        </a:graphic>
      </p:graphicFrame>
      <p:pic>
        <p:nvPicPr>
          <p:cNvPr id="2" name="Picture 1">
            <a:extLst>
              <a:ext uri="{FF2B5EF4-FFF2-40B4-BE49-F238E27FC236}">
                <a16:creationId xmlns:a16="http://schemas.microsoft.com/office/drawing/2014/main" id="{76406839-91D1-DF22-7F1D-F14C3D68C45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512352" y="3623721"/>
            <a:ext cx="2374146" cy="2662754"/>
          </a:xfrm>
          <a:prstGeom prst="rect">
            <a:avLst/>
          </a:prstGeom>
        </p:spPr>
      </p:pic>
      <p:pic>
        <p:nvPicPr>
          <p:cNvPr id="10" name="Picture 9">
            <a:extLst>
              <a:ext uri="{FF2B5EF4-FFF2-40B4-BE49-F238E27FC236}">
                <a16:creationId xmlns:a16="http://schemas.microsoft.com/office/drawing/2014/main" id="{0BC4B733-CB96-05CE-6F7F-0E8375D06A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985824" y="3623721"/>
            <a:ext cx="2374145" cy="2643624"/>
          </a:xfrm>
          <a:prstGeom prst="rect">
            <a:avLst/>
          </a:prstGeom>
        </p:spPr>
      </p:pic>
    </p:spTree>
    <p:extLst>
      <p:ext uri="{BB962C8B-B14F-4D97-AF65-F5344CB8AC3E}">
        <p14:creationId xmlns:p14="http://schemas.microsoft.com/office/powerpoint/2010/main" val="17031158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72D6AD16-175D-489F-BE05-D09863BF96F2}"/>
              </a:ext>
            </a:extLst>
          </p:cNvPr>
          <p:cNvGraphicFramePr>
            <a:graphicFrameLocks noGrp="1"/>
          </p:cNvGraphicFramePr>
          <p:nvPr>
            <p:extLst>
              <p:ext uri="{D42A27DB-BD31-4B8C-83A1-F6EECF244321}">
                <p14:modId xmlns:p14="http://schemas.microsoft.com/office/powerpoint/2010/main" val="3342013119"/>
              </p:ext>
            </p:extLst>
          </p:nvPr>
        </p:nvGraphicFramePr>
        <p:xfrm>
          <a:off x="372535" y="914400"/>
          <a:ext cx="11430000" cy="4785360"/>
        </p:xfrm>
        <a:graphic>
          <a:graphicData uri="http://schemas.openxmlformats.org/drawingml/2006/table">
            <a:tbl>
              <a:tblPr firstRow="1" bandRow="1">
                <a:tableStyleId>{5C22544A-7EE6-4342-B048-85BDC9FD1C3A}</a:tableStyleId>
              </a:tblPr>
              <a:tblGrid>
                <a:gridCol w="5708225">
                  <a:extLst>
                    <a:ext uri="{9D8B030D-6E8A-4147-A177-3AD203B41FA5}">
                      <a16:colId xmlns:a16="http://schemas.microsoft.com/office/drawing/2014/main" val="20000"/>
                    </a:ext>
                  </a:extLst>
                </a:gridCol>
                <a:gridCol w="5721775">
                  <a:extLst>
                    <a:ext uri="{9D8B030D-6E8A-4147-A177-3AD203B41FA5}">
                      <a16:colId xmlns:a16="http://schemas.microsoft.com/office/drawing/2014/main" val="1229989169"/>
                    </a:ext>
                  </a:extLst>
                </a:gridCol>
              </a:tblGrid>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Results, continued</a:t>
                      </a:r>
                      <a:r>
                        <a:rPr lang="en-US" sz="1000" b="0" dirty="0">
                          <a:solidFill>
                            <a:schemeClr val="tx1"/>
                          </a:solidFill>
                        </a:rPr>
                        <a:t>:</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US"/>
                    </a:p>
                  </a:txBody>
                  <a:tcPr/>
                </a:tc>
                <a:extLst>
                  <a:ext uri="{0D108BD9-81ED-4DB2-BD59-A6C34878D82A}">
                    <a16:rowId xmlns:a16="http://schemas.microsoft.com/office/drawing/2014/main" val="10001"/>
                  </a:ext>
                </a:extLst>
              </a:tr>
              <a:tr h="649470">
                <a:tc>
                  <a:txBody>
                    <a:bodyPr/>
                    <a:lstStyle/>
                    <a:p>
                      <a:pPr marL="0" indent="0">
                        <a:spcAft>
                          <a:spcPts val="300"/>
                        </a:spcAft>
                        <a:buFont typeface="Arial" panose="020B0604020202020204" pitchFamily="34" charset="0"/>
                        <a:buNone/>
                      </a:pPr>
                      <a:r>
                        <a:rPr lang="en-US" sz="1000" dirty="0"/>
                        <a:t>Significant reductions in CV risk factors with tirzepatide vs. placebo were observed for:</a:t>
                      </a:r>
                    </a:p>
                    <a:p>
                      <a:pPr marL="171450" indent="-171450">
                        <a:spcAft>
                          <a:spcPts val="300"/>
                        </a:spcAft>
                        <a:buFont typeface="Arial" panose="020B0604020202020204" pitchFamily="34" charset="0"/>
                        <a:buChar char="•"/>
                      </a:pPr>
                      <a:r>
                        <a:rPr lang="en-US" sz="1000" dirty="0"/>
                        <a:t>Hypoxic burden (Baseline 145.3%min/h in Study 1 vs. 137.0% min/h in Study 2).</a:t>
                      </a:r>
                    </a:p>
                    <a:p>
                      <a:pPr marL="171450" indent="-171450">
                        <a:spcAft>
                          <a:spcPts val="300"/>
                        </a:spcAft>
                        <a:buFont typeface="Arial" panose="020B0604020202020204" pitchFamily="34" charset="0"/>
                        <a:buChar char="•"/>
                      </a:pPr>
                      <a:r>
                        <a:rPr lang="en-US" sz="1000" dirty="0"/>
                        <a:t>Body weight (Baseline 114.7kg in Study 1 vs. 115.5kg in Study 2).</a:t>
                      </a:r>
                    </a:p>
                    <a:p>
                      <a:pPr marL="171450" indent="-171450">
                        <a:spcAft>
                          <a:spcPts val="300"/>
                        </a:spcAft>
                        <a:buFont typeface="Arial" panose="020B0604020202020204" pitchFamily="34" charset="0"/>
                        <a:buChar char="•"/>
                      </a:pPr>
                      <a:r>
                        <a:rPr lang="en-US" sz="1000" dirty="0"/>
                        <a:t>hsCRP (Baseline 3.6mg/mL in Study 1 vs. 2.8mg/mL in Study 2.</a:t>
                      </a:r>
                    </a:p>
                    <a:p>
                      <a:pPr marL="171450" indent="-171450">
                        <a:spcAft>
                          <a:spcPts val="300"/>
                        </a:spcAft>
                        <a:buFont typeface="Arial" panose="020B0604020202020204" pitchFamily="34" charset="0"/>
                        <a:buChar char="•"/>
                      </a:pPr>
                      <a:r>
                        <a:rPr lang="en-US" sz="1000" dirty="0"/>
                        <a:t>SBP (Baseline 129.4mmHg in Study 1 vs. 130.6mmHg in Study 2).</a:t>
                      </a:r>
                    </a:p>
                    <a:p>
                      <a:pPr marL="171450" indent="-171450">
                        <a:spcAft>
                          <a:spcPts val="300"/>
                        </a:spcAft>
                        <a:buFont typeface="Arial" panose="020B0604020202020204" pitchFamily="34" charset="0"/>
                        <a:buChar char="•"/>
                      </a:pPr>
                      <a:r>
                        <a:rPr lang="en-US" sz="1000" dirty="0"/>
                        <a:t>DBP (Baseline 83.8mmHg in Study 1 vs. 81.9mmHG in Study 2).</a:t>
                      </a:r>
                    </a:p>
                    <a:p>
                      <a:pPr marL="171450" indent="-171450">
                        <a:buFont typeface="Arial" panose="020B0604020202020204" pitchFamily="34" charset="0"/>
                        <a:buChar char="•"/>
                      </a:pPr>
                      <a:endParaRPr lang="en-US" sz="10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0" indent="0">
                        <a:buFont typeface="Arial" panose="020B0604020202020204" pitchFamily="34" charset="0"/>
                        <a:buNone/>
                      </a:pPr>
                      <a:endParaRPr lang="en-US" sz="1000" dirty="0"/>
                    </a:p>
                  </a:txBody>
                  <a:tcPr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US" sz="1000" dirty="0"/>
                        <a:t>Tirzepatide treatment improved PROMIS (SRI and SD) scores vs. placebo.</a:t>
                      </a:r>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pPr marL="171450" indent="-171450">
                        <a:buFont typeface="Arial" panose="020B0604020202020204" pitchFamily="34" charset="0"/>
                        <a:buChar char="•"/>
                      </a:pPr>
                      <a:r>
                        <a:rPr lang="en-US" sz="1000" dirty="0"/>
                        <a:t>Safety and tolerability with tirzepatide in patients with moderate to severe OSA was consistent with that seen for incretin therapies in patients with obesity.</a:t>
                      </a:r>
                    </a:p>
                    <a:p>
                      <a:endParaRPr lang="en-US" sz="1000" dirty="0"/>
                    </a:p>
                  </a:txBody>
                  <a:tcPr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92350044"/>
                  </a:ext>
                </a:extLst>
              </a:tr>
            </a:tbl>
          </a:graphicData>
        </a:graphic>
      </p:graphicFrame>
      <p:sp>
        <p:nvSpPr>
          <p:cNvPr id="3" name="Title 2"/>
          <p:cNvSpPr>
            <a:spLocks noGrp="1"/>
          </p:cNvSpPr>
          <p:nvPr>
            <p:ph type="ctrTitle"/>
          </p:nvPr>
        </p:nvSpPr>
        <p:spPr/>
        <p:txBody>
          <a:bodyPr/>
          <a:lstStyle/>
          <a:p>
            <a:r>
              <a:rPr lang="en-US" dirty="0"/>
              <a:t>SURMOUNT-OSA (3 of 4)</a:t>
            </a:r>
          </a:p>
        </p:txBody>
      </p:sp>
      <p:sp>
        <p:nvSpPr>
          <p:cNvPr id="8" name="TextBox 7">
            <a:extLst>
              <a:ext uri="{FF2B5EF4-FFF2-40B4-BE49-F238E27FC236}">
                <a16:creationId xmlns:a16="http://schemas.microsoft.com/office/drawing/2014/main" id="{001FA6AB-A9ED-F142-BE2D-17100B38684D}"/>
              </a:ext>
            </a:extLst>
          </p:cNvPr>
          <p:cNvSpPr txBox="1"/>
          <p:nvPr/>
        </p:nvSpPr>
        <p:spPr>
          <a:xfrm>
            <a:off x="11047624" y="6062990"/>
            <a:ext cx="764953" cy="246221"/>
          </a:xfrm>
          <a:prstGeom prst="rect">
            <a:avLst/>
          </a:prstGeom>
          <a:noFill/>
        </p:spPr>
        <p:txBody>
          <a:bodyPr wrap="none" rtlCol="0">
            <a:spAutoFit/>
          </a:bodyPr>
          <a:lstStyle/>
          <a:p>
            <a:pPr algn="r"/>
            <a:r>
              <a:rPr lang="en-US" sz="1000" i="1" dirty="0">
                <a:solidFill>
                  <a:prstClr val="black"/>
                </a:solidFill>
              </a:rPr>
              <a:t>Continued</a:t>
            </a:r>
          </a:p>
        </p:txBody>
      </p:sp>
      <p:graphicFrame>
        <p:nvGraphicFramePr>
          <p:cNvPr id="6" name="Table 5">
            <a:extLst>
              <a:ext uri="{FF2B5EF4-FFF2-40B4-BE49-F238E27FC236}">
                <a16:creationId xmlns:a16="http://schemas.microsoft.com/office/drawing/2014/main" id="{D6249AB5-2434-0D96-A21F-D7A991E31605}"/>
              </a:ext>
            </a:extLst>
          </p:cNvPr>
          <p:cNvGraphicFramePr>
            <a:graphicFrameLocks noGrp="1"/>
          </p:cNvGraphicFramePr>
          <p:nvPr>
            <p:extLst>
              <p:ext uri="{D42A27DB-BD31-4B8C-83A1-F6EECF244321}">
                <p14:modId xmlns:p14="http://schemas.microsoft.com/office/powerpoint/2010/main" val="3891368242"/>
              </p:ext>
            </p:extLst>
          </p:nvPr>
        </p:nvGraphicFramePr>
        <p:xfrm>
          <a:off x="554565" y="2438326"/>
          <a:ext cx="5009440" cy="2846832"/>
        </p:xfrm>
        <a:graphic>
          <a:graphicData uri="http://schemas.openxmlformats.org/drawingml/2006/table">
            <a:tbl>
              <a:tblPr firstRow="1" bandRow="1">
                <a:tableStyleId>{C083E6E3-FA7D-4D7B-A595-EF9225AFEA82}</a:tableStyleId>
              </a:tblPr>
              <a:tblGrid>
                <a:gridCol w="2124000">
                  <a:extLst>
                    <a:ext uri="{9D8B030D-6E8A-4147-A177-3AD203B41FA5}">
                      <a16:colId xmlns:a16="http://schemas.microsoft.com/office/drawing/2014/main" val="20000"/>
                    </a:ext>
                  </a:extLst>
                </a:gridCol>
                <a:gridCol w="721360">
                  <a:extLst>
                    <a:ext uri="{9D8B030D-6E8A-4147-A177-3AD203B41FA5}">
                      <a16:colId xmlns:a16="http://schemas.microsoft.com/office/drawing/2014/main" val="20001"/>
                    </a:ext>
                  </a:extLst>
                </a:gridCol>
                <a:gridCol w="721360">
                  <a:extLst>
                    <a:ext uri="{9D8B030D-6E8A-4147-A177-3AD203B41FA5}">
                      <a16:colId xmlns:a16="http://schemas.microsoft.com/office/drawing/2014/main" val="20002"/>
                    </a:ext>
                  </a:extLst>
                </a:gridCol>
                <a:gridCol w="721360">
                  <a:extLst>
                    <a:ext uri="{9D8B030D-6E8A-4147-A177-3AD203B41FA5}">
                      <a16:colId xmlns:a16="http://schemas.microsoft.com/office/drawing/2014/main" val="20003"/>
                    </a:ext>
                  </a:extLst>
                </a:gridCol>
                <a:gridCol w="721360">
                  <a:extLst>
                    <a:ext uri="{9D8B030D-6E8A-4147-A177-3AD203B41FA5}">
                      <a16:colId xmlns:a16="http://schemas.microsoft.com/office/drawing/2014/main" val="20004"/>
                    </a:ext>
                  </a:extLst>
                </a:gridCol>
              </a:tblGrid>
              <a:tr h="0">
                <a:tc rowSpan="2">
                  <a:txBody>
                    <a:bodyPr/>
                    <a:lstStyle/>
                    <a:p>
                      <a:r>
                        <a:rPr lang="en-US" sz="900" dirty="0"/>
                        <a:t>At 52 weeks </a:t>
                      </a:r>
                    </a:p>
                  </a:txBody>
                  <a:tcPr marT="27432" marB="27432" anchor="ctr">
                    <a:lnR>
                      <a:noFill/>
                    </a:lnR>
                  </a:tcPr>
                </a:tc>
                <a:tc gridSpan="2">
                  <a:txBody>
                    <a:bodyPr/>
                    <a:lstStyle/>
                    <a:p>
                      <a:pPr algn="ctr"/>
                      <a:r>
                        <a:rPr lang="en-US" sz="900" dirty="0"/>
                        <a:t>not on PAP</a:t>
                      </a:r>
                    </a:p>
                  </a:txBody>
                  <a:tcPr marT="27432" marB="27432">
                    <a:lnL>
                      <a:noFill/>
                    </a:lnL>
                    <a:lnR w="12700" cap="flat" cmpd="sng" algn="ctr">
                      <a:solidFill>
                        <a:schemeClr val="accent3">
                          <a:lumMod val="40000"/>
                          <a:lumOff val="60000"/>
                        </a:schemeClr>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pPr algn="ctr"/>
                      <a:endParaRPr lang="en-US" sz="900" dirty="0"/>
                    </a:p>
                  </a:txBody>
                  <a:tcPr marT="27432" marB="27432">
                    <a:lnL>
                      <a:noFill/>
                    </a:lnL>
                    <a:lnR>
                      <a:noFill/>
                    </a:lnR>
                    <a:lnT w="127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gridSpan="2">
                  <a:txBody>
                    <a:bodyPr/>
                    <a:lstStyle/>
                    <a:p>
                      <a:pPr algn="ctr"/>
                      <a:r>
                        <a:rPr lang="en-US" sz="900" dirty="0"/>
                        <a:t>on PAP</a:t>
                      </a:r>
                    </a:p>
                  </a:txBody>
                  <a:tcPr marT="27432" marB="27432">
                    <a:lnL w="12700" cap="flat" cmpd="sng" algn="ctr">
                      <a:solidFill>
                        <a:schemeClr val="accent3">
                          <a:lumMod val="40000"/>
                          <a:lumOff val="60000"/>
                        </a:schemeClr>
                      </a:solidFill>
                      <a:prstDash val="solid"/>
                      <a:round/>
                      <a:headEnd type="none" w="med" len="med"/>
                      <a:tailEnd type="none" w="med" len="med"/>
                    </a:lnL>
                    <a:lnR>
                      <a:noFill/>
                    </a:lnR>
                    <a:lnT w="127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pPr algn="ctr"/>
                      <a:endParaRPr lang="en-US" sz="900" dirty="0"/>
                    </a:p>
                  </a:txBody>
                  <a:tcPr marT="27432" marB="27432">
                    <a:lnL>
                      <a:noFill/>
                    </a:lnL>
                    <a:lnR>
                      <a:noFill/>
                    </a:lnR>
                    <a:lnT w="127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vMerge="1">
                  <a:txBody>
                    <a:bodyPr/>
                    <a:lstStyle/>
                    <a:p>
                      <a:endParaRPr lang="en-US"/>
                    </a:p>
                  </a:txBody>
                  <a:tcPr/>
                </a:tc>
                <a:tc>
                  <a:txBody>
                    <a:bodyPr/>
                    <a:lstStyle/>
                    <a:p>
                      <a:pPr algn="ctr"/>
                      <a:r>
                        <a:rPr lang="en-US" sz="900" b="1" dirty="0"/>
                        <a:t>TZP</a:t>
                      </a:r>
                    </a:p>
                  </a:txBody>
                  <a:tcPr marT="27432" marB="27432">
                    <a:lnL w="12700" cmpd="sng">
                      <a:noFill/>
                    </a:lnL>
                    <a:lnR>
                      <a:noFill/>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t>placebo</a:t>
                      </a:r>
                    </a:p>
                  </a:txBody>
                  <a:tcPr marT="27432" marB="27432">
                    <a:lnL>
                      <a:noFill/>
                    </a:lnL>
                    <a:lnR w="12700" cap="flat" cmpd="sng" algn="ctr">
                      <a:solidFill>
                        <a:schemeClr val="accent3">
                          <a:lumMod val="40000"/>
                          <a:lumOff val="60000"/>
                        </a:schemeClr>
                      </a:solidFill>
                      <a:prstDash val="solid"/>
                      <a:round/>
                      <a:headEnd type="none" w="med" len="med"/>
                      <a:tailEnd type="none" w="med" len="med"/>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t>TZP</a:t>
                      </a:r>
                    </a:p>
                  </a:txBody>
                  <a:tcPr marT="27432" marB="27432">
                    <a:lnL w="12700" cap="flat" cmpd="sng" algn="ctr">
                      <a:solidFill>
                        <a:schemeClr val="accent3">
                          <a:lumMod val="40000"/>
                          <a:lumOff val="60000"/>
                        </a:schemeClr>
                      </a:solidFill>
                      <a:prstDash val="solid"/>
                      <a:round/>
                      <a:headEnd type="none" w="med" len="med"/>
                      <a:tailEnd type="none" w="med" len="med"/>
                    </a:lnL>
                    <a:lnR>
                      <a:noFill/>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t>placebo</a:t>
                      </a:r>
                    </a:p>
                  </a:txBody>
                  <a:tcPr marT="27432" marB="27432">
                    <a:lnL>
                      <a:noFill/>
                    </a:lnL>
                    <a:lnR>
                      <a:noFill/>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1273212"/>
                  </a:ext>
                </a:extLst>
              </a:tr>
              <a:tr h="0">
                <a:tc rowSpan="2">
                  <a:txBody>
                    <a:bodyPr/>
                    <a:lstStyle/>
                    <a:p>
                      <a:r>
                        <a:rPr lang="el-GR" sz="900" i="0" dirty="0">
                          <a:solidFill>
                            <a:schemeClr val="tx1"/>
                          </a:solidFill>
                        </a:rPr>
                        <a:t>Δ</a:t>
                      </a:r>
                      <a:r>
                        <a:rPr lang="en-GB" sz="900" i="0" dirty="0">
                          <a:solidFill>
                            <a:schemeClr val="tx1"/>
                          </a:solidFill>
                        </a:rPr>
                        <a:t>Hypoxic Burden (%)</a:t>
                      </a:r>
                      <a:endParaRPr lang="en-US" sz="900" i="0" dirty="0">
                        <a:solidFill>
                          <a:schemeClr val="tx1"/>
                        </a:solidFill>
                      </a:endParaRP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i="0" dirty="0">
                          <a:solidFill>
                            <a:srgbClr val="C00000"/>
                          </a:solidFill>
                        </a:rPr>
                        <a:t>-67.6***</a:t>
                      </a:r>
                    </a:p>
                  </a:txBody>
                  <a:tcPr marT="27432" marB="27432">
                    <a:lnT w="12700" cap="flat" cmpd="sng" algn="ctr">
                      <a:solidFill>
                        <a:schemeClr val="accent3"/>
                      </a:solidFill>
                      <a:prstDash val="solid"/>
                      <a:round/>
                      <a:headEnd type="none" w="med" len="med"/>
                      <a:tailEnd type="none" w="med" len="med"/>
                    </a:lnT>
                  </a:tcPr>
                </a:tc>
                <a:tc>
                  <a:txBody>
                    <a:bodyPr/>
                    <a:lstStyle/>
                    <a:p>
                      <a:pPr algn="ctr"/>
                      <a:r>
                        <a:rPr lang="en-US" sz="900" i="0" dirty="0">
                          <a:solidFill>
                            <a:srgbClr val="C00000"/>
                          </a:solidFill>
                        </a:rPr>
                        <a:t>-13.8</a:t>
                      </a:r>
                    </a:p>
                  </a:txBody>
                  <a:tcPr marT="27432" marB="27432">
                    <a:lnR w="12700" cap="flat" cmpd="sng" algn="ctr">
                      <a:solidFill>
                        <a:schemeClr val="accent3">
                          <a:lumMod val="40000"/>
                          <a:lumOff val="60000"/>
                        </a:schemeClr>
                      </a:solidFill>
                      <a:prstDash val="solid"/>
                      <a:round/>
                      <a:headEnd type="none" w="med" len="med"/>
                      <a:tailEnd type="none" w="med" len="med"/>
                    </a:lnR>
                    <a:lnT w="12700" cap="flat" cmpd="sng" algn="ctr">
                      <a:solidFill>
                        <a:schemeClr val="accent3"/>
                      </a:solidFill>
                      <a:prstDash val="solid"/>
                      <a:round/>
                      <a:headEnd type="none" w="med" len="med"/>
                      <a:tailEnd type="none" w="med" len="med"/>
                    </a:lnT>
                  </a:tcPr>
                </a:tc>
                <a:tc>
                  <a:txBody>
                    <a:bodyPr/>
                    <a:lstStyle/>
                    <a:p>
                      <a:pPr algn="ctr"/>
                      <a:r>
                        <a:rPr lang="en-US" sz="900" i="0" dirty="0">
                          <a:solidFill>
                            <a:srgbClr val="C00000"/>
                          </a:solidFill>
                        </a:rPr>
                        <a:t>-76.9***</a:t>
                      </a:r>
                    </a:p>
                  </a:txBody>
                  <a:tcPr marT="27432" marB="27432">
                    <a:lnL w="12700" cap="flat" cmpd="sng" algn="ctr">
                      <a:solidFill>
                        <a:schemeClr val="accent3">
                          <a:lumMod val="40000"/>
                          <a:lumOff val="60000"/>
                        </a:schemeClr>
                      </a:solidFill>
                      <a:prstDash val="solid"/>
                      <a:round/>
                      <a:headEnd type="none" w="med" len="med"/>
                      <a:tailEnd type="none" w="med" len="med"/>
                    </a:lnL>
                    <a:lnT w="12700" cap="flat" cmpd="sng" algn="ctr">
                      <a:solidFill>
                        <a:schemeClr val="accent3"/>
                      </a:solidFill>
                      <a:prstDash val="solid"/>
                      <a:round/>
                      <a:headEnd type="none" w="med" len="med"/>
                      <a:tailEnd type="none" w="med" len="med"/>
                    </a:lnT>
                  </a:tcPr>
                </a:tc>
                <a:tc>
                  <a:txBody>
                    <a:bodyPr/>
                    <a:lstStyle/>
                    <a:p>
                      <a:pPr algn="ctr"/>
                      <a:r>
                        <a:rPr lang="en-US" sz="900" i="0" dirty="0">
                          <a:solidFill>
                            <a:srgbClr val="C00000"/>
                          </a:solidFill>
                        </a:rPr>
                        <a:t>-30.4</a:t>
                      </a:r>
                    </a:p>
                  </a:txBody>
                  <a:tcPr marT="27432" marB="27432">
                    <a:lnT w="12700" cap="flat" cmpd="sng" algn="ctr">
                      <a:solidFill>
                        <a:schemeClr val="accent3"/>
                      </a:solidFill>
                      <a:prstDash val="solid"/>
                      <a:round/>
                      <a:headEnd type="none" w="med" len="med"/>
                      <a:tailEnd type="none" w="med" len="med"/>
                    </a:lnT>
                  </a:tcPr>
                </a:tc>
                <a:extLst>
                  <a:ext uri="{0D108BD9-81ED-4DB2-BD59-A6C34878D82A}">
                    <a16:rowId xmlns:a16="http://schemas.microsoft.com/office/drawing/2014/main" val="10001"/>
                  </a:ext>
                </a:extLst>
              </a:tr>
              <a:tr h="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i="0" dirty="0">
                        <a:solidFill>
                          <a:schemeClr val="tx1"/>
                        </a:solidFill>
                      </a:endParaRPr>
                    </a:p>
                  </a:txBody>
                  <a:tcPr marT="27432" marB="27432"/>
                </a:tc>
                <a:tc>
                  <a:txBody>
                    <a:bodyPr/>
                    <a:lstStyle/>
                    <a:p>
                      <a:pPr algn="ctr"/>
                      <a:r>
                        <a:rPr lang="en-US" sz="900" i="0" dirty="0">
                          <a:solidFill>
                            <a:schemeClr val="tx1"/>
                          </a:solidFill>
                        </a:rPr>
                        <a:t>-65.5***</a:t>
                      </a:r>
                    </a:p>
                  </a:txBody>
                  <a:tcPr marT="27432" marB="27432">
                    <a:lnB w="12700" cap="flat" cmpd="sng" algn="ctr">
                      <a:solidFill>
                        <a:schemeClr val="accent3"/>
                      </a:solidFill>
                      <a:prstDash val="solid"/>
                      <a:round/>
                      <a:headEnd type="none" w="med" len="med"/>
                      <a:tailEnd type="none" w="med" len="med"/>
                    </a:lnB>
                  </a:tcPr>
                </a:tc>
                <a:tc>
                  <a:txBody>
                    <a:bodyPr/>
                    <a:lstStyle/>
                    <a:p>
                      <a:pPr algn="ctr"/>
                      <a:r>
                        <a:rPr lang="en-US" sz="900" i="0" dirty="0">
                          <a:solidFill>
                            <a:schemeClr val="tx1"/>
                          </a:solidFill>
                        </a:rPr>
                        <a:t>-17.3</a:t>
                      </a:r>
                    </a:p>
                  </a:txBody>
                  <a:tcPr marT="27432" marB="27432">
                    <a:lnR w="12700" cap="flat" cmpd="sng" algn="ctr">
                      <a:solidFill>
                        <a:schemeClr val="accent3">
                          <a:lumMod val="40000"/>
                          <a:lumOff val="60000"/>
                        </a:schemeClr>
                      </a:solid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a:r>
                        <a:rPr lang="en-US" sz="900" i="0" dirty="0">
                          <a:solidFill>
                            <a:schemeClr val="tx1"/>
                          </a:solidFill>
                        </a:rPr>
                        <a:t>-75.2***</a:t>
                      </a:r>
                    </a:p>
                  </a:txBody>
                  <a:tcPr marT="27432" marB="27432">
                    <a:lnL w="12700" cap="flat" cmpd="sng" algn="ctr">
                      <a:solidFill>
                        <a:schemeClr val="accent3">
                          <a:lumMod val="40000"/>
                          <a:lumOff val="60000"/>
                        </a:schemeClr>
                      </a:solidFill>
                      <a:prstDash val="solid"/>
                      <a:round/>
                      <a:headEnd type="none" w="med" len="med"/>
                      <a:tailEnd type="none" w="med" len="med"/>
                    </a:lnL>
                    <a:lnB w="12700" cap="flat" cmpd="sng" algn="ctr">
                      <a:solidFill>
                        <a:schemeClr val="accent3"/>
                      </a:solidFill>
                      <a:prstDash val="solid"/>
                      <a:round/>
                      <a:headEnd type="none" w="med" len="med"/>
                      <a:tailEnd type="none" w="med" len="med"/>
                    </a:lnB>
                  </a:tcPr>
                </a:tc>
                <a:tc>
                  <a:txBody>
                    <a:bodyPr/>
                    <a:lstStyle/>
                    <a:p>
                      <a:pPr algn="ctr"/>
                      <a:r>
                        <a:rPr lang="en-US" sz="900" i="0" dirty="0">
                          <a:solidFill>
                            <a:schemeClr val="tx1"/>
                          </a:solidFill>
                        </a:rPr>
                        <a:t>-30.4</a:t>
                      </a:r>
                    </a:p>
                  </a:txBody>
                  <a:tcPr marT="27432" marB="27432">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10002"/>
                  </a:ext>
                </a:extLst>
              </a:tr>
              <a:tr h="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i="1" dirty="0">
                          <a:solidFill>
                            <a:schemeClr val="tx1"/>
                          </a:solidFill>
                        </a:rPr>
                        <a:t>Δ</a:t>
                      </a:r>
                      <a:r>
                        <a:rPr lang="en-GB" sz="900" i="1" dirty="0">
                          <a:solidFill>
                            <a:schemeClr val="tx1"/>
                          </a:solidFill>
                        </a:rPr>
                        <a:t>Body weight (%)</a:t>
                      </a:r>
                      <a:endParaRPr lang="en-US" sz="900" i="1" dirty="0">
                        <a:solidFill>
                          <a:schemeClr val="tx1"/>
                        </a:solidFill>
                      </a:endParaRPr>
                    </a:p>
                  </a:txBody>
                  <a:tcPr marT="27432" marB="27432"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i="1" dirty="0">
                          <a:solidFill>
                            <a:srgbClr val="C00000"/>
                          </a:solidFill>
                        </a:rPr>
                        <a:t>-18.1***</a:t>
                      </a:r>
                    </a:p>
                  </a:txBody>
                  <a:tcPr marT="27432" marB="27432">
                    <a:lnT w="12700" cap="flat" cmpd="sng" algn="ctr">
                      <a:solidFill>
                        <a:schemeClr val="accent3"/>
                      </a:solidFill>
                      <a:prstDash val="solid"/>
                      <a:round/>
                      <a:headEnd type="none" w="med" len="med"/>
                      <a:tailEnd type="none" w="med" len="med"/>
                    </a:lnT>
                  </a:tcPr>
                </a:tc>
                <a:tc>
                  <a:txBody>
                    <a:bodyPr/>
                    <a:lstStyle/>
                    <a:p>
                      <a:pPr algn="ctr"/>
                      <a:r>
                        <a:rPr lang="en-US" sz="900" i="1" dirty="0">
                          <a:solidFill>
                            <a:srgbClr val="C00000"/>
                          </a:solidFill>
                        </a:rPr>
                        <a:t>-1.3</a:t>
                      </a:r>
                    </a:p>
                  </a:txBody>
                  <a:tcPr marT="27432" marB="27432">
                    <a:lnR w="12700" cap="flat" cmpd="sng" algn="ctr">
                      <a:solidFill>
                        <a:schemeClr val="accent3">
                          <a:lumMod val="40000"/>
                          <a:lumOff val="60000"/>
                        </a:schemeClr>
                      </a:solidFill>
                      <a:prstDash val="solid"/>
                      <a:round/>
                      <a:headEnd type="none" w="med" len="med"/>
                      <a:tailEnd type="none" w="med" len="med"/>
                    </a:lnR>
                    <a:lnT w="12700" cap="flat" cmpd="sng" algn="ctr">
                      <a:solidFill>
                        <a:schemeClr val="accent3"/>
                      </a:solidFill>
                      <a:prstDash val="solid"/>
                      <a:round/>
                      <a:headEnd type="none" w="med" len="med"/>
                      <a:tailEnd type="none" w="med" len="med"/>
                    </a:lnT>
                  </a:tcPr>
                </a:tc>
                <a:tc>
                  <a:txBody>
                    <a:bodyPr/>
                    <a:lstStyle/>
                    <a:p>
                      <a:pPr algn="ctr"/>
                      <a:r>
                        <a:rPr lang="en-US" sz="900" i="1" dirty="0">
                          <a:solidFill>
                            <a:srgbClr val="C00000"/>
                          </a:solidFill>
                        </a:rPr>
                        <a:t>-20.1***</a:t>
                      </a:r>
                    </a:p>
                  </a:txBody>
                  <a:tcPr marT="27432" marB="27432">
                    <a:lnL w="12700" cap="flat" cmpd="sng" algn="ctr">
                      <a:solidFill>
                        <a:schemeClr val="accent3">
                          <a:lumMod val="40000"/>
                          <a:lumOff val="60000"/>
                        </a:schemeClr>
                      </a:solidFill>
                      <a:prstDash val="solid"/>
                      <a:round/>
                      <a:headEnd type="none" w="med" len="med"/>
                      <a:tailEnd type="none" w="med" len="med"/>
                    </a:lnL>
                    <a:lnT w="12700" cap="flat" cmpd="sng" algn="ctr">
                      <a:solidFill>
                        <a:schemeClr val="accent3"/>
                      </a:solidFill>
                      <a:prstDash val="solid"/>
                      <a:round/>
                      <a:headEnd type="none" w="med" len="med"/>
                      <a:tailEnd type="none" w="med" len="med"/>
                    </a:lnT>
                  </a:tcPr>
                </a:tc>
                <a:tc>
                  <a:txBody>
                    <a:bodyPr/>
                    <a:lstStyle/>
                    <a:p>
                      <a:pPr algn="ctr"/>
                      <a:r>
                        <a:rPr lang="en-US" sz="900" i="1" dirty="0">
                          <a:solidFill>
                            <a:srgbClr val="C00000"/>
                          </a:solidFill>
                        </a:rPr>
                        <a:t>-2.3</a:t>
                      </a:r>
                    </a:p>
                  </a:txBody>
                  <a:tcPr marT="27432" marB="27432">
                    <a:lnT w="12700" cap="flat" cmpd="sng" algn="ctr">
                      <a:solidFill>
                        <a:schemeClr val="accent3"/>
                      </a:solidFill>
                      <a:prstDash val="solid"/>
                      <a:round/>
                      <a:headEnd type="none" w="med" len="med"/>
                      <a:tailEnd type="none" w="med" len="med"/>
                    </a:lnT>
                  </a:tcPr>
                </a:tc>
                <a:extLst>
                  <a:ext uri="{0D108BD9-81ED-4DB2-BD59-A6C34878D82A}">
                    <a16:rowId xmlns:a16="http://schemas.microsoft.com/office/drawing/2014/main" val="1460192209"/>
                  </a:ext>
                </a:extLst>
              </a:tr>
              <a:tr h="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i="0" dirty="0">
                        <a:solidFill>
                          <a:schemeClr val="tx1"/>
                        </a:solidFill>
                      </a:endParaRPr>
                    </a:p>
                  </a:txBody>
                  <a:tcPr marT="27432" marB="27432"/>
                </a:tc>
                <a:tc>
                  <a:txBody>
                    <a:bodyPr/>
                    <a:lstStyle/>
                    <a:p>
                      <a:pPr algn="ctr"/>
                      <a:r>
                        <a:rPr lang="en-US" sz="900" i="1" dirty="0">
                          <a:solidFill>
                            <a:schemeClr val="tx1"/>
                          </a:solidFill>
                        </a:rPr>
                        <a:t>-17.7***</a:t>
                      </a:r>
                    </a:p>
                  </a:txBody>
                  <a:tcPr marT="27432" marB="27432">
                    <a:lnB w="12700" cap="flat" cmpd="sng" algn="ctr">
                      <a:solidFill>
                        <a:schemeClr val="accent3"/>
                      </a:solidFill>
                      <a:prstDash val="solid"/>
                      <a:round/>
                      <a:headEnd type="none" w="med" len="med"/>
                      <a:tailEnd type="none" w="med" len="med"/>
                    </a:lnB>
                  </a:tcPr>
                </a:tc>
                <a:tc>
                  <a:txBody>
                    <a:bodyPr/>
                    <a:lstStyle/>
                    <a:p>
                      <a:pPr algn="ctr"/>
                      <a:r>
                        <a:rPr lang="en-US" sz="900" i="1" dirty="0">
                          <a:solidFill>
                            <a:schemeClr val="tx1"/>
                          </a:solidFill>
                        </a:rPr>
                        <a:t>-1.6</a:t>
                      </a:r>
                    </a:p>
                  </a:txBody>
                  <a:tcPr marT="27432" marB="27432">
                    <a:lnR w="12700" cap="flat" cmpd="sng" algn="ctr">
                      <a:solidFill>
                        <a:schemeClr val="accent3">
                          <a:lumMod val="40000"/>
                          <a:lumOff val="60000"/>
                        </a:schemeClr>
                      </a:solid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a:r>
                        <a:rPr lang="en-US" sz="900" i="1" dirty="0">
                          <a:solidFill>
                            <a:schemeClr val="tx1"/>
                          </a:solidFill>
                        </a:rPr>
                        <a:t>-19.6***</a:t>
                      </a:r>
                    </a:p>
                  </a:txBody>
                  <a:tcPr marT="27432" marB="27432">
                    <a:lnL w="12700" cap="flat" cmpd="sng" algn="ctr">
                      <a:solidFill>
                        <a:schemeClr val="accent3">
                          <a:lumMod val="40000"/>
                          <a:lumOff val="60000"/>
                        </a:schemeClr>
                      </a:solidFill>
                      <a:prstDash val="solid"/>
                      <a:round/>
                      <a:headEnd type="none" w="med" len="med"/>
                      <a:tailEnd type="none" w="med" len="med"/>
                    </a:lnL>
                    <a:lnB w="12700" cap="flat" cmpd="sng" algn="ctr">
                      <a:solidFill>
                        <a:schemeClr val="accent3"/>
                      </a:solidFill>
                      <a:prstDash val="solid"/>
                      <a:round/>
                      <a:headEnd type="none" w="med" len="med"/>
                      <a:tailEnd type="none" w="med" len="med"/>
                    </a:lnB>
                  </a:tcPr>
                </a:tc>
                <a:tc>
                  <a:txBody>
                    <a:bodyPr/>
                    <a:lstStyle/>
                    <a:p>
                      <a:pPr algn="ctr"/>
                      <a:r>
                        <a:rPr lang="en-US" sz="900" i="1" dirty="0">
                          <a:solidFill>
                            <a:schemeClr val="tx1"/>
                          </a:solidFill>
                        </a:rPr>
                        <a:t>-2.3</a:t>
                      </a:r>
                    </a:p>
                  </a:txBody>
                  <a:tcPr marT="27432" marB="27432">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3895357787"/>
                  </a:ext>
                </a:extLst>
              </a:tr>
              <a:tr h="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i="0" dirty="0">
                          <a:solidFill>
                            <a:schemeClr val="tx1"/>
                          </a:solidFill>
                        </a:rPr>
                        <a:t>Δ</a:t>
                      </a:r>
                      <a:r>
                        <a:rPr lang="en-GB" sz="900" i="0" dirty="0">
                          <a:solidFill>
                            <a:schemeClr val="tx1"/>
                          </a:solidFill>
                        </a:rPr>
                        <a:t>hsCRP (%)</a:t>
                      </a:r>
                      <a:endParaRPr lang="en-US" sz="900" i="0" dirty="0">
                        <a:solidFill>
                          <a:schemeClr val="tx1"/>
                        </a:solidFill>
                      </a:endParaRPr>
                    </a:p>
                  </a:txBody>
                  <a:tcPr marT="27432" marB="27432"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i="0" dirty="0">
                          <a:solidFill>
                            <a:srgbClr val="C00000"/>
                          </a:solidFill>
                        </a:rPr>
                        <a:t>-44.2**</a:t>
                      </a:r>
                    </a:p>
                  </a:txBody>
                  <a:tcPr marT="27432" marB="27432">
                    <a:lnT w="12700" cap="flat" cmpd="sng" algn="ctr">
                      <a:solidFill>
                        <a:schemeClr val="accent3"/>
                      </a:solidFill>
                      <a:prstDash val="solid"/>
                      <a:round/>
                      <a:headEnd type="none" w="med" len="med"/>
                      <a:tailEnd type="none" w="med" len="med"/>
                    </a:lnT>
                  </a:tcPr>
                </a:tc>
                <a:tc>
                  <a:txBody>
                    <a:bodyPr/>
                    <a:lstStyle/>
                    <a:p>
                      <a:pPr algn="ctr"/>
                      <a:r>
                        <a:rPr lang="en-US" sz="900" i="0" dirty="0">
                          <a:solidFill>
                            <a:srgbClr val="C00000"/>
                          </a:solidFill>
                        </a:rPr>
                        <a:t>-21.4</a:t>
                      </a:r>
                    </a:p>
                  </a:txBody>
                  <a:tcPr marT="27432" marB="27432">
                    <a:lnR w="12700" cap="flat" cmpd="sng" algn="ctr">
                      <a:solidFill>
                        <a:schemeClr val="accent3">
                          <a:lumMod val="40000"/>
                          <a:lumOff val="60000"/>
                        </a:schemeClr>
                      </a:solidFill>
                      <a:prstDash val="solid"/>
                      <a:round/>
                      <a:headEnd type="none" w="med" len="med"/>
                      <a:tailEnd type="none" w="med" len="med"/>
                    </a:lnR>
                    <a:lnT w="12700" cap="flat" cmpd="sng" algn="ctr">
                      <a:solidFill>
                        <a:schemeClr val="accent3"/>
                      </a:solidFill>
                      <a:prstDash val="solid"/>
                      <a:round/>
                      <a:headEnd type="none" w="med" len="med"/>
                      <a:tailEnd type="none" w="med" len="med"/>
                    </a:lnT>
                  </a:tcPr>
                </a:tc>
                <a:tc>
                  <a:txBody>
                    <a:bodyPr/>
                    <a:lstStyle/>
                    <a:p>
                      <a:pPr algn="ctr"/>
                      <a:r>
                        <a:rPr lang="en-US" sz="900" i="0" dirty="0">
                          <a:solidFill>
                            <a:srgbClr val="C00000"/>
                          </a:solidFill>
                        </a:rPr>
                        <a:t>-50.7***</a:t>
                      </a:r>
                    </a:p>
                  </a:txBody>
                  <a:tcPr marT="27432" marB="27432">
                    <a:lnL w="12700" cap="flat" cmpd="sng" algn="ctr">
                      <a:solidFill>
                        <a:schemeClr val="accent3">
                          <a:lumMod val="40000"/>
                          <a:lumOff val="60000"/>
                        </a:schemeClr>
                      </a:solidFill>
                      <a:prstDash val="solid"/>
                      <a:round/>
                      <a:headEnd type="none" w="med" len="med"/>
                      <a:tailEnd type="none" w="med" len="med"/>
                    </a:lnL>
                    <a:lnT w="12700" cap="flat" cmpd="sng" algn="ctr">
                      <a:solidFill>
                        <a:schemeClr val="accent3"/>
                      </a:solidFill>
                      <a:prstDash val="solid"/>
                      <a:round/>
                      <a:headEnd type="none" w="med" len="med"/>
                      <a:tailEnd type="none" w="med" len="med"/>
                    </a:lnT>
                  </a:tcPr>
                </a:tc>
                <a:tc>
                  <a:txBody>
                    <a:bodyPr/>
                    <a:lstStyle/>
                    <a:p>
                      <a:pPr algn="ctr"/>
                      <a:r>
                        <a:rPr lang="en-US" sz="900" i="0" dirty="0">
                          <a:solidFill>
                            <a:srgbClr val="C00000"/>
                          </a:solidFill>
                        </a:rPr>
                        <a:t>-10.4</a:t>
                      </a:r>
                    </a:p>
                  </a:txBody>
                  <a:tcPr marT="27432" marB="27432">
                    <a:lnT w="12700" cap="flat" cmpd="sng" algn="ctr">
                      <a:solidFill>
                        <a:schemeClr val="accent3"/>
                      </a:solidFill>
                      <a:prstDash val="solid"/>
                      <a:round/>
                      <a:headEnd type="none" w="med" len="med"/>
                      <a:tailEnd type="none" w="med" len="med"/>
                    </a:lnT>
                  </a:tcPr>
                </a:tc>
                <a:extLst>
                  <a:ext uri="{0D108BD9-81ED-4DB2-BD59-A6C34878D82A}">
                    <a16:rowId xmlns:a16="http://schemas.microsoft.com/office/drawing/2014/main" val="746962162"/>
                  </a:ext>
                </a:extLst>
              </a:tr>
              <a:tr h="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i="0" dirty="0">
                        <a:solidFill>
                          <a:schemeClr val="tx1"/>
                        </a:solidFill>
                      </a:endParaRPr>
                    </a:p>
                  </a:txBody>
                  <a:tcPr marT="27432" marB="27432"/>
                </a:tc>
                <a:tc>
                  <a:txBody>
                    <a:bodyPr/>
                    <a:lstStyle/>
                    <a:p>
                      <a:pPr algn="ctr"/>
                      <a:r>
                        <a:rPr lang="en-US" sz="900" i="0" dirty="0">
                          <a:solidFill>
                            <a:schemeClr val="tx1"/>
                          </a:solidFill>
                        </a:rPr>
                        <a:t>-40.1**</a:t>
                      </a:r>
                    </a:p>
                  </a:txBody>
                  <a:tcPr marT="27432" marB="27432">
                    <a:lnB w="12700" cap="flat" cmpd="sng" algn="ctr">
                      <a:solidFill>
                        <a:schemeClr val="accent3"/>
                      </a:solidFill>
                      <a:prstDash val="solid"/>
                      <a:round/>
                      <a:headEnd type="none" w="med" len="med"/>
                      <a:tailEnd type="none" w="med" len="med"/>
                    </a:lnB>
                  </a:tcPr>
                </a:tc>
                <a:tc>
                  <a:txBody>
                    <a:bodyPr/>
                    <a:lstStyle/>
                    <a:p>
                      <a:pPr algn="ctr"/>
                      <a:r>
                        <a:rPr lang="en-US" sz="900" i="0" dirty="0">
                          <a:solidFill>
                            <a:schemeClr val="tx1"/>
                          </a:solidFill>
                        </a:rPr>
                        <a:t>-19.9</a:t>
                      </a:r>
                    </a:p>
                  </a:txBody>
                  <a:tcPr marT="27432" marB="27432">
                    <a:lnR w="12700" cap="flat" cmpd="sng" algn="ctr">
                      <a:solidFill>
                        <a:schemeClr val="accent3">
                          <a:lumMod val="40000"/>
                          <a:lumOff val="60000"/>
                        </a:schemeClr>
                      </a:solid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a:r>
                        <a:rPr lang="en-US" sz="900" i="0" dirty="0">
                          <a:solidFill>
                            <a:schemeClr val="tx1"/>
                          </a:solidFill>
                        </a:rPr>
                        <a:t>-48.2***</a:t>
                      </a:r>
                    </a:p>
                  </a:txBody>
                  <a:tcPr marT="27432" marB="27432">
                    <a:lnL w="12700" cap="flat" cmpd="sng" algn="ctr">
                      <a:solidFill>
                        <a:schemeClr val="accent3">
                          <a:lumMod val="40000"/>
                          <a:lumOff val="60000"/>
                        </a:schemeClr>
                      </a:solidFill>
                      <a:prstDash val="solid"/>
                      <a:round/>
                      <a:headEnd type="none" w="med" len="med"/>
                      <a:tailEnd type="none" w="med" len="med"/>
                    </a:lnL>
                    <a:lnB w="12700" cap="flat" cmpd="sng" algn="ctr">
                      <a:solidFill>
                        <a:schemeClr val="accent3"/>
                      </a:solidFill>
                      <a:prstDash val="solid"/>
                      <a:round/>
                      <a:headEnd type="none" w="med" len="med"/>
                      <a:tailEnd type="none" w="med" len="med"/>
                    </a:lnB>
                  </a:tcPr>
                </a:tc>
                <a:tc>
                  <a:txBody>
                    <a:bodyPr/>
                    <a:lstStyle/>
                    <a:p>
                      <a:pPr algn="ctr"/>
                      <a:r>
                        <a:rPr lang="en-US" sz="900" i="0" dirty="0">
                          <a:solidFill>
                            <a:schemeClr val="tx1"/>
                          </a:solidFill>
                        </a:rPr>
                        <a:t>-11.5</a:t>
                      </a:r>
                    </a:p>
                  </a:txBody>
                  <a:tcPr marT="27432" marB="27432">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666293521"/>
                  </a:ext>
                </a:extLst>
              </a:tr>
              <a:tr h="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i="0" dirty="0">
                          <a:solidFill>
                            <a:schemeClr val="tx1"/>
                          </a:solidFill>
                        </a:rPr>
                        <a:t>Δ</a:t>
                      </a:r>
                      <a:r>
                        <a:rPr lang="en-GB" sz="900" i="0" dirty="0">
                          <a:solidFill>
                            <a:schemeClr val="tx1"/>
                          </a:solidFill>
                        </a:rPr>
                        <a:t>SBP (mmHg)</a:t>
                      </a:r>
                      <a:endParaRPr lang="en-US" sz="900" i="0" dirty="0">
                        <a:solidFill>
                          <a:schemeClr val="tx1"/>
                        </a:solidFill>
                      </a:endParaRPr>
                    </a:p>
                  </a:txBody>
                  <a:tcPr marT="27432" marB="27432"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i="0" dirty="0">
                          <a:solidFill>
                            <a:srgbClr val="C00000"/>
                          </a:solidFill>
                        </a:rPr>
                        <a:t>-9.6***</a:t>
                      </a:r>
                    </a:p>
                  </a:txBody>
                  <a:tcPr marT="27432" marB="27432">
                    <a:lnT w="12700" cap="flat" cmpd="sng" algn="ctr">
                      <a:solidFill>
                        <a:schemeClr val="accent3"/>
                      </a:solidFill>
                      <a:prstDash val="solid"/>
                      <a:round/>
                      <a:headEnd type="none" w="med" len="med"/>
                      <a:tailEnd type="none" w="med" len="med"/>
                    </a:lnT>
                  </a:tcPr>
                </a:tc>
                <a:tc>
                  <a:txBody>
                    <a:bodyPr/>
                    <a:lstStyle/>
                    <a:p>
                      <a:pPr algn="ctr"/>
                      <a:r>
                        <a:rPr lang="en-US" sz="900" i="0" dirty="0">
                          <a:solidFill>
                            <a:srgbClr val="C00000"/>
                          </a:solidFill>
                        </a:rPr>
                        <a:t>-1.7</a:t>
                      </a:r>
                    </a:p>
                  </a:txBody>
                  <a:tcPr marT="27432" marB="27432">
                    <a:lnR w="12700" cap="flat" cmpd="sng" algn="ctr">
                      <a:solidFill>
                        <a:schemeClr val="accent3">
                          <a:lumMod val="40000"/>
                          <a:lumOff val="60000"/>
                        </a:schemeClr>
                      </a:solidFill>
                      <a:prstDash val="solid"/>
                      <a:round/>
                      <a:headEnd type="none" w="med" len="med"/>
                      <a:tailEnd type="none" w="med" len="med"/>
                    </a:lnR>
                    <a:lnT w="12700" cap="flat" cmpd="sng" algn="ctr">
                      <a:solidFill>
                        <a:schemeClr val="accent3"/>
                      </a:solidFill>
                      <a:prstDash val="solid"/>
                      <a:round/>
                      <a:headEnd type="none" w="med" len="med"/>
                      <a:tailEnd type="none" w="med" len="med"/>
                    </a:lnT>
                  </a:tcPr>
                </a:tc>
                <a:tc>
                  <a:txBody>
                    <a:bodyPr/>
                    <a:lstStyle/>
                    <a:p>
                      <a:pPr algn="ctr"/>
                      <a:r>
                        <a:rPr lang="en-US" sz="900" i="0" dirty="0">
                          <a:solidFill>
                            <a:srgbClr val="C00000"/>
                          </a:solidFill>
                        </a:rPr>
                        <a:t>-7.6**</a:t>
                      </a:r>
                    </a:p>
                  </a:txBody>
                  <a:tcPr marT="27432" marB="27432">
                    <a:lnL w="12700" cap="flat" cmpd="sng" algn="ctr">
                      <a:solidFill>
                        <a:schemeClr val="accent3">
                          <a:lumMod val="40000"/>
                          <a:lumOff val="60000"/>
                        </a:schemeClr>
                      </a:solidFill>
                      <a:prstDash val="solid"/>
                      <a:round/>
                      <a:headEnd type="none" w="med" len="med"/>
                      <a:tailEnd type="none" w="med" len="med"/>
                    </a:lnL>
                    <a:lnT w="12700" cap="flat" cmpd="sng" algn="ctr">
                      <a:solidFill>
                        <a:schemeClr val="accent3"/>
                      </a:solidFill>
                      <a:prstDash val="solid"/>
                      <a:round/>
                      <a:headEnd type="none" w="med" len="med"/>
                      <a:tailEnd type="none" w="med" len="med"/>
                    </a:lnT>
                  </a:tcPr>
                </a:tc>
                <a:tc>
                  <a:txBody>
                    <a:bodyPr/>
                    <a:lstStyle/>
                    <a:p>
                      <a:pPr algn="ctr"/>
                      <a:r>
                        <a:rPr lang="en-US" sz="900" i="0" dirty="0">
                          <a:solidFill>
                            <a:srgbClr val="C00000"/>
                          </a:solidFill>
                        </a:rPr>
                        <a:t>-3.3</a:t>
                      </a:r>
                    </a:p>
                  </a:txBody>
                  <a:tcPr marT="27432" marB="27432">
                    <a:lnT w="12700" cap="flat" cmpd="sng" algn="ctr">
                      <a:solidFill>
                        <a:schemeClr val="accent3"/>
                      </a:solidFill>
                      <a:prstDash val="solid"/>
                      <a:round/>
                      <a:headEnd type="none" w="med" len="med"/>
                      <a:tailEnd type="none" w="med" len="med"/>
                    </a:lnT>
                  </a:tcPr>
                </a:tc>
                <a:extLst>
                  <a:ext uri="{0D108BD9-81ED-4DB2-BD59-A6C34878D82A}">
                    <a16:rowId xmlns:a16="http://schemas.microsoft.com/office/drawing/2014/main" val="4281431148"/>
                  </a:ext>
                </a:extLst>
              </a:tr>
              <a:tr h="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i="0" dirty="0">
                        <a:solidFill>
                          <a:schemeClr val="tx1"/>
                        </a:solidFill>
                      </a:endParaRPr>
                    </a:p>
                  </a:txBody>
                  <a:tcPr marT="27432" marB="27432"/>
                </a:tc>
                <a:tc>
                  <a:txBody>
                    <a:bodyPr/>
                    <a:lstStyle/>
                    <a:p>
                      <a:pPr algn="ctr"/>
                      <a:r>
                        <a:rPr lang="en-US" sz="900" i="0" dirty="0">
                          <a:solidFill>
                            <a:schemeClr val="tx1"/>
                          </a:solidFill>
                        </a:rPr>
                        <a:t>-9.5***</a:t>
                      </a:r>
                    </a:p>
                  </a:txBody>
                  <a:tcPr marT="27432" marB="27432">
                    <a:lnB w="12700" cap="flat" cmpd="sng" algn="ctr">
                      <a:solidFill>
                        <a:schemeClr val="accent3"/>
                      </a:solidFill>
                      <a:prstDash val="solid"/>
                      <a:round/>
                      <a:headEnd type="none" w="med" len="med"/>
                      <a:tailEnd type="none" w="med" len="med"/>
                    </a:lnB>
                  </a:tcPr>
                </a:tc>
                <a:tc>
                  <a:txBody>
                    <a:bodyPr/>
                    <a:lstStyle/>
                    <a:p>
                      <a:pPr algn="ctr"/>
                      <a:r>
                        <a:rPr lang="en-US" sz="900" i="0" dirty="0">
                          <a:solidFill>
                            <a:schemeClr val="tx1"/>
                          </a:solidFill>
                        </a:rPr>
                        <a:t>-1.8</a:t>
                      </a:r>
                    </a:p>
                  </a:txBody>
                  <a:tcPr marT="27432" marB="27432">
                    <a:lnR w="12700" cap="flat" cmpd="sng" algn="ctr">
                      <a:solidFill>
                        <a:schemeClr val="accent3">
                          <a:lumMod val="40000"/>
                          <a:lumOff val="60000"/>
                        </a:schemeClr>
                      </a:solid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a:r>
                        <a:rPr lang="en-US" sz="900" i="0" dirty="0">
                          <a:solidFill>
                            <a:schemeClr val="tx1"/>
                          </a:solidFill>
                        </a:rPr>
                        <a:t>-7.6*</a:t>
                      </a:r>
                    </a:p>
                  </a:txBody>
                  <a:tcPr marT="27432" marB="27432">
                    <a:lnL w="12700" cap="flat" cmpd="sng" algn="ctr">
                      <a:solidFill>
                        <a:schemeClr val="accent3">
                          <a:lumMod val="40000"/>
                          <a:lumOff val="60000"/>
                        </a:schemeClr>
                      </a:solidFill>
                      <a:prstDash val="solid"/>
                      <a:round/>
                      <a:headEnd type="none" w="med" len="med"/>
                      <a:tailEnd type="none" w="med" len="med"/>
                    </a:lnL>
                    <a:lnB w="12700" cap="flat" cmpd="sng" algn="ctr">
                      <a:solidFill>
                        <a:schemeClr val="accent3"/>
                      </a:solidFill>
                      <a:prstDash val="solid"/>
                      <a:round/>
                      <a:headEnd type="none" w="med" len="med"/>
                      <a:tailEnd type="none" w="med" len="med"/>
                    </a:lnB>
                  </a:tcPr>
                </a:tc>
                <a:tc>
                  <a:txBody>
                    <a:bodyPr/>
                    <a:lstStyle/>
                    <a:p>
                      <a:pPr algn="ctr"/>
                      <a:r>
                        <a:rPr lang="en-US" sz="900" i="0" dirty="0">
                          <a:solidFill>
                            <a:schemeClr val="tx1"/>
                          </a:solidFill>
                        </a:rPr>
                        <a:t>-3.9</a:t>
                      </a:r>
                    </a:p>
                  </a:txBody>
                  <a:tcPr marT="27432" marB="27432">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3970741163"/>
                  </a:ext>
                </a:extLst>
              </a:tr>
              <a:tr h="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i="0" dirty="0">
                          <a:solidFill>
                            <a:schemeClr val="tx1"/>
                          </a:solidFill>
                        </a:rPr>
                        <a:t>Δ</a:t>
                      </a:r>
                      <a:r>
                        <a:rPr lang="en-GB" sz="900" i="0" dirty="0">
                          <a:solidFill>
                            <a:schemeClr val="tx1"/>
                          </a:solidFill>
                        </a:rPr>
                        <a:t>DBP (mmHg)</a:t>
                      </a:r>
                      <a:endParaRPr lang="en-US" sz="900" i="0" dirty="0">
                        <a:solidFill>
                          <a:schemeClr val="tx1"/>
                        </a:solidFill>
                      </a:endParaRPr>
                    </a:p>
                  </a:txBody>
                  <a:tcPr marT="27432" marB="27432"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i="0" dirty="0">
                          <a:solidFill>
                            <a:srgbClr val="C00000"/>
                          </a:solidFill>
                        </a:rPr>
                        <a:t>-5.2**</a:t>
                      </a:r>
                    </a:p>
                  </a:txBody>
                  <a:tcPr marT="27432" marB="27432">
                    <a:lnT w="12700" cap="flat" cmpd="sng" algn="ctr">
                      <a:solidFill>
                        <a:schemeClr val="accent3"/>
                      </a:solidFill>
                      <a:prstDash val="solid"/>
                      <a:round/>
                      <a:headEnd type="none" w="med" len="med"/>
                      <a:tailEnd type="none" w="med" len="med"/>
                    </a:lnT>
                  </a:tcPr>
                </a:tc>
                <a:tc>
                  <a:txBody>
                    <a:bodyPr/>
                    <a:lstStyle/>
                    <a:p>
                      <a:pPr algn="ctr"/>
                      <a:r>
                        <a:rPr lang="en-US" sz="900" i="0" dirty="0">
                          <a:solidFill>
                            <a:srgbClr val="C00000"/>
                          </a:solidFill>
                        </a:rPr>
                        <a:t>-2.0</a:t>
                      </a:r>
                    </a:p>
                  </a:txBody>
                  <a:tcPr marT="27432" marB="27432">
                    <a:lnR w="12700" cap="flat" cmpd="sng" algn="ctr">
                      <a:solidFill>
                        <a:schemeClr val="accent3">
                          <a:lumMod val="40000"/>
                          <a:lumOff val="60000"/>
                        </a:schemeClr>
                      </a:solidFill>
                      <a:prstDash val="solid"/>
                      <a:round/>
                      <a:headEnd type="none" w="med" len="med"/>
                      <a:tailEnd type="none" w="med" len="med"/>
                    </a:lnR>
                    <a:lnT w="12700" cap="flat" cmpd="sng" algn="ctr">
                      <a:solidFill>
                        <a:schemeClr val="accent3"/>
                      </a:solidFill>
                      <a:prstDash val="solid"/>
                      <a:round/>
                      <a:headEnd type="none" w="med" len="med"/>
                      <a:tailEnd type="none" w="med" len="med"/>
                    </a:lnT>
                  </a:tcPr>
                </a:tc>
                <a:tc>
                  <a:txBody>
                    <a:bodyPr/>
                    <a:lstStyle/>
                    <a:p>
                      <a:pPr algn="ctr"/>
                      <a:r>
                        <a:rPr lang="en-US" sz="900" i="0" dirty="0">
                          <a:solidFill>
                            <a:srgbClr val="C00000"/>
                          </a:solidFill>
                        </a:rPr>
                        <a:t>-3.0</a:t>
                      </a:r>
                    </a:p>
                  </a:txBody>
                  <a:tcPr marT="27432" marB="27432">
                    <a:lnL w="12700" cap="flat" cmpd="sng" algn="ctr">
                      <a:solidFill>
                        <a:schemeClr val="accent3">
                          <a:lumMod val="40000"/>
                          <a:lumOff val="60000"/>
                        </a:schemeClr>
                      </a:solidFill>
                      <a:prstDash val="solid"/>
                      <a:round/>
                      <a:headEnd type="none" w="med" len="med"/>
                      <a:tailEnd type="none" w="med" len="med"/>
                    </a:lnL>
                    <a:lnT w="12700" cap="flat" cmpd="sng" algn="ctr">
                      <a:solidFill>
                        <a:schemeClr val="accent3"/>
                      </a:solidFill>
                      <a:prstDash val="solid"/>
                      <a:round/>
                      <a:headEnd type="none" w="med" len="med"/>
                      <a:tailEnd type="none" w="med" len="med"/>
                    </a:lnT>
                  </a:tcPr>
                </a:tc>
                <a:tc>
                  <a:txBody>
                    <a:bodyPr/>
                    <a:lstStyle/>
                    <a:p>
                      <a:pPr algn="ctr"/>
                      <a:r>
                        <a:rPr lang="en-US" sz="900" i="0" dirty="0">
                          <a:solidFill>
                            <a:srgbClr val="C00000"/>
                          </a:solidFill>
                        </a:rPr>
                        <a:t>-1.8</a:t>
                      </a:r>
                    </a:p>
                  </a:txBody>
                  <a:tcPr marT="27432" marB="27432">
                    <a:lnT w="12700" cap="flat" cmpd="sng" algn="ctr">
                      <a:solidFill>
                        <a:schemeClr val="accent3"/>
                      </a:solidFill>
                      <a:prstDash val="solid"/>
                      <a:round/>
                      <a:headEnd type="none" w="med" len="med"/>
                      <a:tailEnd type="none" w="med" len="med"/>
                    </a:lnT>
                  </a:tcPr>
                </a:tc>
                <a:extLst>
                  <a:ext uri="{0D108BD9-81ED-4DB2-BD59-A6C34878D82A}">
                    <a16:rowId xmlns:a16="http://schemas.microsoft.com/office/drawing/2014/main" val="469699449"/>
                  </a:ext>
                </a:extLst>
              </a:tr>
              <a:tr h="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i="0" dirty="0">
                        <a:solidFill>
                          <a:schemeClr val="tx1"/>
                        </a:solidFill>
                      </a:endParaRPr>
                    </a:p>
                  </a:txBody>
                  <a:tcPr marT="27432" marB="27432">
                    <a:lnB w="12700" cap="flat" cmpd="sng" algn="ctr">
                      <a:solidFill>
                        <a:schemeClr val="accent3"/>
                      </a:solidFill>
                      <a:prstDash val="solid"/>
                      <a:round/>
                      <a:headEnd type="none" w="med" len="med"/>
                      <a:tailEnd type="none" w="med" len="med"/>
                    </a:lnB>
                  </a:tcPr>
                </a:tc>
                <a:tc>
                  <a:txBody>
                    <a:bodyPr/>
                    <a:lstStyle/>
                    <a:p>
                      <a:pPr algn="ctr"/>
                      <a:r>
                        <a:rPr lang="en-US" sz="900" i="0" dirty="0">
                          <a:solidFill>
                            <a:schemeClr val="tx1"/>
                          </a:solidFill>
                        </a:rPr>
                        <a:t>-4.9**</a:t>
                      </a:r>
                    </a:p>
                  </a:txBody>
                  <a:tcPr marT="27432" marB="27432">
                    <a:lnB w="12700" cap="flat" cmpd="sng" algn="ctr">
                      <a:solidFill>
                        <a:schemeClr val="accent3"/>
                      </a:solidFill>
                      <a:prstDash val="solid"/>
                      <a:round/>
                      <a:headEnd type="none" w="med" len="med"/>
                      <a:tailEnd type="none" w="med" len="med"/>
                    </a:lnB>
                  </a:tcPr>
                </a:tc>
                <a:tc>
                  <a:txBody>
                    <a:bodyPr/>
                    <a:lstStyle/>
                    <a:p>
                      <a:pPr algn="ctr"/>
                      <a:r>
                        <a:rPr lang="en-US" sz="900" i="0" dirty="0">
                          <a:solidFill>
                            <a:schemeClr val="tx1"/>
                          </a:solidFill>
                        </a:rPr>
                        <a:t>-2.1</a:t>
                      </a:r>
                    </a:p>
                  </a:txBody>
                  <a:tcPr marT="27432" marB="27432">
                    <a:lnR w="12700" cap="flat" cmpd="sng" algn="ctr">
                      <a:solidFill>
                        <a:schemeClr val="accent3">
                          <a:lumMod val="40000"/>
                          <a:lumOff val="60000"/>
                        </a:schemeClr>
                      </a:solid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a:r>
                        <a:rPr lang="en-US" sz="900" i="0" dirty="0">
                          <a:solidFill>
                            <a:schemeClr val="tx1"/>
                          </a:solidFill>
                        </a:rPr>
                        <a:t>-3.3</a:t>
                      </a:r>
                    </a:p>
                  </a:txBody>
                  <a:tcPr marT="27432" marB="27432">
                    <a:lnL w="12700" cap="flat" cmpd="sng" algn="ctr">
                      <a:solidFill>
                        <a:schemeClr val="accent3">
                          <a:lumMod val="40000"/>
                          <a:lumOff val="60000"/>
                        </a:schemeClr>
                      </a:solidFill>
                      <a:prstDash val="solid"/>
                      <a:round/>
                      <a:headEnd type="none" w="med" len="med"/>
                      <a:tailEnd type="none" w="med" len="med"/>
                    </a:lnL>
                    <a:lnB w="12700" cap="flat" cmpd="sng" algn="ctr">
                      <a:solidFill>
                        <a:schemeClr val="accent3"/>
                      </a:solidFill>
                      <a:prstDash val="solid"/>
                      <a:round/>
                      <a:headEnd type="none" w="med" len="med"/>
                      <a:tailEnd type="none" w="med" len="med"/>
                    </a:lnB>
                  </a:tcPr>
                </a:tc>
                <a:tc>
                  <a:txBody>
                    <a:bodyPr/>
                    <a:lstStyle/>
                    <a:p>
                      <a:pPr algn="ctr"/>
                      <a:r>
                        <a:rPr lang="en-US" sz="900" i="0" dirty="0">
                          <a:solidFill>
                            <a:schemeClr val="tx1"/>
                          </a:solidFill>
                        </a:rPr>
                        <a:t>-2.2</a:t>
                      </a:r>
                    </a:p>
                  </a:txBody>
                  <a:tcPr marT="27432" marB="27432">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660645496"/>
                  </a:ext>
                </a:extLst>
              </a:tr>
              <a:tr h="0">
                <a:tc gridSpan="5">
                  <a:txBody>
                    <a:bodyPr/>
                    <a:lstStyle/>
                    <a:p>
                      <a:r>
                        <a:rPr lang="en-US" sz="800" i="0" dirty="0">
                          <a:solidFill>
                            <a:schemeClr val="tx1"/>
                          </a:solidFill>
                        </a:rPr>
                        <a:t>***P&lt;0.001, **P&lt;0.01, *P&lt;0.05 vs. placebo </a:t>
                      </a:r>
                    </a:p>
                    <a:p>
                      <a:r>
                        <a:rPr lang="en-US" sz="800" dirty="0">
                          <a:solidFill>
                            <a:schemeClr val="bg2"/>
                          </a:solidFill>
                        </a:rPr>
                        <a:t>Efficacy estimand; drug taken as prescribed</a:t>
                      </a:r>
                    </a:p>
                    <a:p>
                      <a:r>
                        <a:rPr lang="en-US" sz="800" dirty="0">
                          <a:solidFill>
                            <a:schemeClr val="tx1"/>
                          </a:solidFill>
                        </a:rPr>
                        <a:t>Treatment-regimen estimand; in trial regardless of treatment adherence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i="1" dirty="0">
                          <a:solidFill>
                            <a:schemeClr val="tx1"/>
                          </a:solidFill>
                        </a:rPr>
                        <a:t>In italics previously presented</a:t>
                      </a:r>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i="0" dirty="0">
                        <a:solidFill>
                          <a:schemeClr val="tx1"/>
                        </a:solidFill>
                      </a:endParaRPr>
                    </a:p>
                  </a:txBody>
                  <a:tcPr marT="27432" marB="27432"/>
                </a:tc>
                <a:tc hMerge="1">
                  <a:txBody>
                    <a:bodyPr/>
                    <a:lstStyle/>
                    <a:p>
                      <a:pPr algn="ctr"/>
                      <a:endParaRPr lang="en-US" sz="1000" i="0" dirty="0">
                        <a:solidFill>
                          <a:schemeClr val="tx1"/>
                        </a:solidFill>
                      </a:endParaRPr>
                    </a:p>
                  </a:txBody>
                  <a:tcPr marT="27432" marB="27432">
                    <a:lnR w="12700" cap="flat" cmpd="sng" algn="ctr">
                      <a:solidFill>
                        <a:schemeClr val="accent3">
                          <a:lumMod val="40000"/>
                          <a:lumOff val="60000"/>
                        </a:schemeClr>
                      </a:solidFill>
                      <a:prstDash val="solid"/>
                      <a:round/>
                      <a:headEnd type="none" w="med" len="med"/>
                      <a:tailEnd type="none" w="med" len="med"/>
                    </a:lnR>
                  </a:tcPr>
                </a:tc>
                <a:tc hMerge="1">
                  <a:txBody>
                    <a:bodyPr/>
                    <a:lstStyle/>
                    <a:p>
                      <a:pPr algn="ctr"/>
                      <a:endParaRPr lang="en-US" sz="1000" i="0" dirty="0">
                        <a:solidFill>
                          <a:schemeClr val="tx1"/>
                        </a:solidFill>
                      </a:endParaRPr>
                    </a:p>
                  </a:txBody>
                  <a:tcPr marT="27432" marB="27432">
                    <a:lnL w="12700" cap="flat" cmpd="sng" algn="ctr">
                      <a:solidFill>
                        <a:schemeClr val="accent3">
                          <a:lumMod val="40000"/>
                          <a:lumOff val="60000"/>
                        </a:schemeClr>
                      </a:solidFill>
                      <a:prstDash val="solid"/>
                      <a:round/>
                      <a:headEnd type="none" w="med" len="med"/>
                      <a:tailEnd type="none" w="med" len="med"/>
                    </a:lnL>
                  </a:tcPr>
                </a:tc>
                <a:tc hMerge="1">
                  <a:txBody>
                    <a:bodyPr/>
                    <a:lstStyle/>
                    <a:p>
                      <a:pPr algn="ctr"/>
                      <a:endParaRPr lang="en-US" sz="1000" i="0" dirty="0">
                        <a:solidFill>
                          <a:schemeClr val="tx1"/>
                        </a:solidFill>
                      </a:endParaRPr>
                    </a:p>
                  </a:txBody>
                  <a:tcPr marT="27432" marB="27432"/>
                </a:tc>
                <a:extLst>
                  <a:ext uri="{0D108BD9-81ED-4DB2-BD59-A6C34878D82A}">
                    <a16:rowId xmlns:a16="http://schemas.microsoft.com/office/drawing/2014/main" val="1601249527"/>
                  </a:ext>
                </a:extLst>
              </a:tr>
            </a:tbl>
          </a:graphicData>
        </a:graphic>
      </p:graphicFrame>
      <p:graphicFrame>
        <p:nvGraphicFramePr>
          <p:cNvPr id="2" name="Table 1">
            <a:extLst>
              <a:ext uri="{FF2B5EF4-FFF2-40B4-BE49-F238E27FC236}">
                <a16:creationId xmlns:a16="http://schemas.microsoft.com/office/drawing/2014/main" id="{2B20791A-9B50-4042-D9E8-B4F34BD8D695}"/>
              </a:ext>
            </a:extLst>
          </p:cNvPr>
          <p:cNvGraphicFramePr>
            <a:graphicFrameLocks noGrp="1"/>
          </p:cNvGraphicFramePr>
          <p:nvPr>
            <p:extLst>
              <p:ext uri="{D42A27DB-BD31-4B8C-83A1-F6EECF244321}">
                <p14:modId xmlns:p14="http://schemas.microsoft.com/office/powerpoint/2010/main" val="4039719154"/>
              </p:ext>
            </p:extLst>
          </p:nvPr>
        </p:nvGraphicFramePr>
        <p:xfrm>
          <a:off x="6217095" y="1456870"/>
          <a:ext cx="5585440" cy="1764792"/>
        </p:xfrm>
        <a:graphic>
          <a:graphicData uri="http://schemas.openxmlformats.org/drawingml/2006/table">
            <a:tbl>
              <a:tblPr firstRow="1" bandRow="1">
                <a:tableStyleId>{C083E6E3-FA7D-4D7B-A595-EF9225AFEA82}</a:tableStyleId>
              </a:tblPr>
              <a:tblGrid>
                <a:gridCol w="2700000">
                  <a:extLst>
                    <a:ext uri="{9D8B030D-6E8A-4147-A177-3AD203B41FA5}">
                      <a16:colId xmlns:a16="http://schemas.microsoft.com/office/drawing/2014/main" val="20000"/>
                    </a:ext>
                  </a:extLst>
                </a:gridCol>
                <a:gridCol w="721360">
                  <a:extLst>
                    <a:ext uri="{9D8B030D-6E8A-4147-A177-3AD203B41FA5}">
                      <a16:colId xmlns:a16="http://schemas.microsoft.com/office/drawing/2014/main" val="20001"/>
                    </a:ext>
                  </a:extLst>
                </a:gridCol>
                <a:gridCol w="721360">
                  <a:extLst>
                    <a:ext uri="{9D8B030D-6E8A-4147-A177-3AD203B41FA5}">
                      <a16:colId xmlns:a16="http://schemas.microsoft.com/office/drawing/2014/main" val="20002"/>
                    </a:ext>
                  </a:extLst>
                </a:gridCol>
                <a:gridCol w="721360">
                  <a:extLst>
                    <a:ext uri="{9D8B030D-6E8A-4147-A177-3AD203B41FA5}">
                      <a16:colId xmlns:a16="http://schemas.microsoft.com/office/drawing/2014/main" val="20003"/>
                    </a:ext>
                  </a:extLst>
                </a:gridCol>
                <a:gridCol w="721360">
                  <a:extLst>
                    <a:ext uri="{9D8B030D-6E8A-4147-A177-3AD203B41FA5}">
                      <a16:colId xmlns:a16="http://schemas.microsoft.com/office/drawing/2014/main" val="20004"/>
                    </a:ext>
                  </a:extLst>
                </a:gridCol>
              </a:tblGrid>
              <a:tr h="0">
                <a:tc rowSpan="2">
                  <a:txBody>
                    <a:bodyPr/>
                    <a:lstStyle/>
                    <a:p>
                      <a:r>
                        <a:rPr lang="en-US" sz="900" dirty="0"/>
                        <a:t>At 52 weeks </a:t>
                      </a:r>
                    </a:p>
                  </a:txBody>
                  <a:tcPr marT="27432" marB="27432" anchor="ctr">
                    <a:lnR>
                      <a:noFill/>
                    </a:lnR>
                  </a:tcPr>
                </a:tc>
                <a:tc gridSpan="2">
                  <a:txBody>
                    <a:bodyPr/>
                    <a:lstStyle/>
                    <a:p>
                      <a:pPr algn="ctr"/>
                      <a:r>
                        <a:rPr lang="en-US" sz="900" dirty="0"/>
                        <a:t>not on PAP</a:t>
                      </a:r>
                    </a:p>
                  </a:txBody>
                  <a:tcPr marT="27432" marB="27432">
                    <a:lnL>
                      <a:noFill/>
                    </a:lnL>
                    <a:lnR w="12700" cap="flat" cmpd="sng" algn="ctr">
                      <a:solidFill>
                        <a:schemeClr val="accent3">
                          <a:lumMod val="40000"/>
                          <a:lumOff val="60000"/>
                        </a:schemeClr>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pPr algn="ctr"/>
                      <a:endParaRPr lang="en-US" sz="900" dirty="0"/>
                    </a:p>
                  </a:txBody>
                  <a:tcPr marT="27432" marB="27432">
                    <a:lnL>
                      <a:noFill/>
                    </a:lnL>
                    <a:lnR>
                      <a:noFill/>
                    </a:lnR>
                    <a:lnT w="127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gridSpan="2">
                  <a:txBody>
                    <a:bodyPr/>
                    <a:lstStyle/>
                    <a:p>
                      <a:pPr algn="ctr"/>
                      <a:r>
                        <a:rPr lang="en-US" sz="900" dirty="0"/>
                        <a:t>on PAP</a:t>
                      </a:r>
                    </a:p>
                  </a:txBody>
                  <a:tcPr marT="27432" marB="27432">
                    <a:lnL w="12700" cap="flat" cmpd="sng" algn="ctr">
                      <a:solidFill>
                        <a:schemeClr val="accent3">
                          <a:lumMod val="40000"/>
                          <a:lumOff val="60000"/>
                        </a:schemeClr>
                      </a:solidFill>
                      <a:prstDash val="solid"/>
                      <a:round/>
                      <a:headEnd type="none" w="med" len="med"/>
                      <a:tailEnd type="none" w="med" len="med"/>
                    </a:lnL>
                    <a:lnR>
                      <a:noFill/>
                    </a:lnR>
                    <a:lnT w="127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pPr algn="ctr"/>
                      <a:endParaRPr lang="en-US" sz="900" dirty="0"/>
                    </a:p>
                  </a:txBody>
                  <a:tcPr marT="27432" marB="27432">
                    <a:lnL>
                      <a:noFill/>
                    </a:lnL>
                    <a:lnR>
                      <a:noFill/>
                    </a:lnR>
                    <a:lnT w="127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vMerge="1">
                  <a:txBody>
                    <a:bodyPr/>
                    <a:lstStyle/>
                    <a:p>
                      <a:endParaRPr lang="en-US"/>
                    </a:p>
                  </a:txBody>
                  <a:tcPr/>
                </a:tc>
                <a:tc>
                  <a:txBody>
                    <a:bodyPr/>
                    <a:lstStyle/>
                    <a:p>
                      <a:pPr algn="ctr"/>
                      <a:r>
                        <a:rPr lang="en-US" sz="900" b="1" dirty="0"/>
                        <a:t>TZP</a:t>
                      </a:r>
                    </a:p>
                  </a:txBody>
                  <a:tcPr marT="27432" marB="27432">
                    <a:lnL w="12700" cmpd="sng">
                      <a:noFill/>
                    </a:lnL>
                    <a:lnR>
                      <a:noFill/>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t>placebo</a:t>
                      </a:r>
                    </a:p>
                  </a:txBody>
                  <a:tcPr marT="27432" marB="27432">
                    <a:lnL>
                      <a:noFill/>
                    </a:lnL>
                    <a:lnR w="12700" cap="flat" cmpd="sng" algn="ctr">
                      <a:solidFill>
                        <a:schemeClr val="accent3">
                          <a:lumMod val="40000"/>
                          <a:lumOff val="60000"/>
                        </a:schemeClr>
                      </a:solidFill>
                      <a:prstDash val="solid"/>
                      <a:round/>
                      <a:headEnd type="none" w="med" len="med"/>
                      <a:tailEnd type="none" w="med" len="med"/>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t>TZP</a:t>
                      </a:r>
                    </a:p>
                  </a:txBody>
                  <a:tcPr marT="27432" marB="27432">
                    <a:lnL w="12700" cap="flat" cmpd="sng" algn="ctr">
                      <a:solidFill>
                        <a:schemeClr val="accent3">
                          <a:lumMod val="40000"/>
                          <a:lumOff val="60000"/>
                        </a:schemeClr>
                      </a:solidFill>
                      <a:prstDash val="solid"/>
                      <a:round/>
                      <a:headEnd type="none" w="med" len="med"/>
                      <a:tailEnd type="none" w="med" len="med"/>
                    </a:lnL>
                    <a:lnR>
                      <a:noFill/>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t>placebo</a:t>
                      </a:r>
                    </a:p>
                  </a:txBody>
                  <a:tcPr marT="27432" marB="27432">
                    <a:lnL>
                      <a:noFill/>
                    </a:lnL>
                    <a:lnR>
                      <a:noFill/>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1273212"/>
                  </a:ext>
                </a:extLst>
              </a:tr>
              <a:tr h="0">
                <a:tc>
                  <a:txBody>
                    <a:bodyPr/>
                    <a:lstStyle/>
                    <a:p>
                      <a:r>
                        <a:rPr lang="el-GR" sz="900" i="0" dirty="0">
                          <a:solidFill>
                            <a:schemeClr val="tx1"/>
                          </a:solidFill>
                        </a:rPr>
                        <a:t>Δ</a:t>
                      </a:r>
                      <a:r>
                        <a:rPr lang="en-GB" sz="900" i="0" dirty="0">
                          <a:solidFill>
                            <a:schemeClr val="tx1"/>
                          </a:solidFill>
                        </a:rPr>
                        <a:t> pooled PROMIS scores</a:t>
                      </a:r>
                      <a:endParaRPr lang="en-US" sz="900" i="0" dirty="0">
                        <a:solidFill>
                          <a:schemeClr val="tx1"/>
                        </a:solidFill>
                      </a:endParaRPr>
                    </a:p>
                  </a:txBody>
                  <a:tcPr marT="27432" marB="27432">
                    <a:lnB w="12700" cap="flat" cmpd="sng" algn="ctr">
                      <a:solidFill>
                        <a:schemeClr val="accent3"/>
                      </a:solidFill>
                      <a:prstDash val="solid"/>
                      <a:round/>
                      <a:headEnd type="none" w="med" len="med"/>
                      <a:tailEnd type="none" w="med" len="med"/>
                    </a:lnB>
                  </a:tcPr>
                </a:tc>
                <a:tc>
                  <a:txBody>
                    <a:bodyPr/>
                    <a:lstStyle/>
                    <a:p>
                      <a:pPr algn="ctr"/>
                      <a:r>
                        <a:rPr lang="en-US" sz="900" i="0" dirty="0">
                          <a:solidFill>
                            <a:schemeClr val="tx1"/>
                          </a:solidFill>
                        </a:rPr>
                        <a:t>-7.5***</a:t>
                      </a:r>
                    </a:p>
                  </a:txBody>
                  <a:tcPr marT="27432" marB="27432">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i="0" dirty="0">
                          <a:solidFill>
                            <a:schemeClr val="tx1"/>
                          </a:solidFill>
                        </a:rPr>
                        <a:t>-3.6</a:t>
                      </a:r>
                    </a:p>
                  </a:txBody>
                  <a:tcPr marT="27432" marB="27432">
                    <a:lnR w="12700" cap="flat" cmpd="sng" algn="ctr">
                      <a:solidFill>
                        <a:schemeClr val="accent3">
                          <a:lumMod val="40000"/>
                          <a:lumOff val="60000"/>
                        </a:schemeClr>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i="0" dirty="0">
                          <a:solidFill>
                            <a:schemeClr val="tx1"/>
                          </a:solidFill>
                        </a:rPr>
                        <a:t>-5.7***</a:t>
                      </a:r>
                    </a:p>
                  </a:txBody>
                  <a:tcPr marT="27432" marB="27432">
                    <a:lnL w="12700" cap="flat" cmpd="sng" algn="ctr">
                      <a:solidFill>
                        <a:schemeClr val="accent3">
                          <a:lumMod val="40000"/>
                          <a:lumOff val="60000"/>
                        </a:schemeClr>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i="0" dirty="0">
                          <a:solidFill>
                            <a:schemeClr val="tx1"/>
                          </a:solidFill>
                        </a:rPr>
                        <a:t>-2.7</a:t>
                      </a:r>
                    </a:p>
                  </a:txBody>
                  <a:tcPr marT="27432" marB="27432">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3178403591"/>
                  </a:ext>
                </a:extLst>
              </a:tr>
              <a:tr h="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i="0" dirty="0">
                          <a:solidFill>
                            <a:schemeClr val="tx1"/>
                          </a:solidFill>
                        </a:rPr>
                        <a:t>Δ</a:t>
                      </a:r>
                      <a:r>
                        <a:rPr lang="en-GB" sz="900" i="0" dirty="0">
                          <a:solidFill>
                            <a:schemeClr val="tx1"/>
                          </a:solidFill>
                        </a:rPr>
                        <a:t>PROMIS Sleep-Related Impairment Score</a:t>
                      </a:r>
                      <a:endParaRPr lang="en-US" sz="900" i="0" dirty="0">
                        <a:solidFill>
                          <a:schemeClr val="tx1"/>
                        </a:solidFill>
                      </a:endParaRPr>
                    </a:p>
                  </a:txBody>
                  <a:tcPr marT="27432" marB="27432"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ctr"/>
                      <a:r>
                        <a:rPr lang="en-US" sz="900" i="0" dirty="0">
                          <a:solidFill>
                            <a:srgbClr val="C00000"/>
                          </a:solidFill>
                        </a:rPr>
                        <a:t>-6.3*</a:t>
                      </a:r>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i="0" dirty="0">
                          <a:solidFill>
                            <a:srgbClr val="C00000"/>
                          </a:solidFill>
                        </a:rPr>
                        <a:t>-3.1</a:t>
                      </a:r>
                    </a:p>
                  </a:txBody>
                  <a:tcPr marT="27432" marB="27432">
                    <a:lnR w="12700" cap="flat" cmpd="sng" algn="ctr">
                      <a:solidFill>
                        <a:schemeClr val="accent3">
                          <a:lumMod val="40000"/>
                          <a:lumOff val="60000"/>
                        </a:schemeClr>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i="0" dirty="0">
                          <a:solidFill>
                            <a:srgbClr val="C00000"/>
                          </a:solidFill>
                        </a:rPr>
                        <a:t>-8.1</a:t>
                      </a:r>
                    </a:p>
                  </a:txBody>
                  <a:tcPr marT="27432" marB="27432">
                    <a:lnL w="12700" cap="flat" cmpd="sng" algn="ctr">
                      <a:solidFill>
                        <a:schemeClr val="accent3">
                          <a:lumMod val="40000"/>
                          <a:lumOff val="60000"/>
                        </a:schemeClr>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i="0" dirty="0">
                          <a:solidFill>
                            <a:srgbClr val="C00000"/>
                          </a:solidFill>
                        </a:rPr>
                        <a:t>-3.8</a:t>
                      </a:r>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700650265"/>
                  </a:ext>
                </a:extLst>
              </a:tr>
              <a:tr h="0">
                <a:tc vMerge="1">
                  <a:txBody>
                    <a:bodyPr/>
                    <a:lstStyle/>
                    <a:p>
                      <a:endParaRPr lang="en-US" sz="1000" i="0" dirty="0">
                        <a:solidFill>
                          <a:schemeClr val="tx1"/>
                        </a:solidFill>
                      </a:endParaRPr>
                    </a:p>
                  </a:txBody>
                  <a:tcPr marT="27432" marB="27432">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i="0" dirty="0">
                          <a:solidFill>
                            <a:sysClr val="windowText" lastClr="000000"/>
                          </a:solidFill>
                        </a:rPr>
                        <a:t>-6.6**</a:t>
                      </a:r>
                    </a:p>
                  </a:txBody>
                  <a:tcPr marT="27432" marB="27432">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i="0" dirty="0">
                          <a:solidFill>
                            <a:sysClr val="windowText" lastClr="000000"/>
                          </a:solidFill>
                        </a:rPr>
                        <a:t>-3.1</a:t>
                      </a:r>
                    </a:p>
                  </a:txBody>
                  <a:tcPr marT="27432" marB="27432">
                    <a:lnR w="12700" cap="flat" cmpd="sng" algn="ctr">
                      <a:solidFill>
                        <a:schemeClr val="accent3">
                          <a:lumMod val="40000"/>
                          <a:lumOff val="6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i="0" dirty="0">
                          <a:solidFill>
                            <a:sysClr val="windowText" lastClr="000000"/>
                          </a:solidFill>
                        </a:rPr>
                        <a:t>-8.2**</a:t>
                      </a:r>
                    </a:p>
                  </a:txBody>
                  <a:tcPr marT="27432" marB="27432">
                    <a:lnL w="12700" cap="flat" cmpd="sng" algn="ctr">
                      <a:solidFill>
                        <a:schemeClr val="accent3">
                          <a:lumMod val="40000"/>
                          <a:lumOff val="60000"/>
                        </a:schemeClr>
                      </a:solid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i="0" dirty="0">
                          <a:solidFill>
                            <a:sysClr val="windowText" lastClr="000000"/>
                          </a:solidFill>
                        </a:rPr>
                        <a:t>-3.9</a:t>
                      </a:r>
                    </a:p>
                  </a:txBody>
                  <a:tcPr marT="27432" marB="27432">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3899727701"/>
                  </a:ext>
                </a:extLst>
              </a:tr>
              <a:tr h="174392">
                <a:tc rowSpan="2">
                  <a:txBody>
                    <a:bodyPr/>
                    <a:lstStyle/>
                    <a:p>
                      <a:r>
                        <a:rPr lang="el-GR" sz="900" i="0" dirty="0">
                          <a:solidFill>
                            <a:schemeClr val="tx1"/>
                          </a:solidFill>
                        </a:rPr>
                        <a:t>Δ</a:t>
                      </a:r>
                      <a:r>
                        <a:rPr lang="en-GB" sz="900" i="0" dirty="0">
                          <a:solidFill>
                            <a:schemeClr val="tx1"/>
                          </a:solidFill>
                        </a:rPr>
                        <a:t>PROMIS Sleep Disturbance Score</a:t>
                      </a:r>
                      <a:endParaRPr lang="en-US" sz="900" i="0" dirty="0">
                        <a:solidFill>
                          <a:schemeClr val="tx1"/>
                        </a:solidFill>
                      </a:endParaRPr>
                    </a:p>
                  </a:txBody>
                  <a:tcPr marT="27432" marB="27432"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ctr"/>
                      <a:r>
                        <a:rPr lang="en-US" sz="900" i="0" dirty="0">
                          <a:solidFill>
                            <a:srgbClr val="C00000"/>
                          </a:solidFill>
                        </a:rPr>
                        <a:t>-4.3</a:t>
                      </a:r>
                    </a:p>
                  </a:txBody>
                  <a:tcPr marT="27432" marB="27432">
                    <a:lnT w="12700" cap="flat" cmpd="sng" algn="ctr">
                      <a:solidFill>
                        <a:schemeClr val="accent3"/>
                      </a:solidFill>
                      <a:prstDash val="solid"/>
                      <a:round/>
                      <a:headEnd type="none" w="med" len="med"/>
                      <a:tailEnd type="none" w="med" len="med"/>
                    </a:lnT>
                  </a:tcPr>
                </a:tc>
                <a:tc>
                  <a:txBody>
                    <a:bodyPr/>
                    <a:lstStyle/>
                    <a:p>
                      <a:pPr algn="ctr"/>
                      <a:r>
                        <a:rPr lang="en-US" sz="900" i="0" dirty="0">
                          <a:solidFill>
                            <a:srgbClr val="C00000"/>
                          </a:solidFill>
                        </a:rPr>
                        <a:t>-2.5</a:t>
                      </a:r>
                    </a:p>
                  </a:txBody>
                  <a:tcPr marT="27432" marB="27432">
                    <a:lnR w="12700" cap="flat" cmpd="sng" algn="ctr">
                      <a:solidFill>
                        <a:schemeClr val="accent3">
                          <a:lumMod val="40000"/>
                          <a:lumOff val="60000"/>
                        </a:schemeClr>
                      </a:solidFill>
                      <a:prstDash val="solid"/>
                      <a:round/>
                      <a:headEnd type="none" w="med" len="med"/>
                      <a:tailEnd type="none" w="med" len="med"/>
                    </a:lnR>
                    <a:lnT w="12700" cap="flat" cmpd="sng" algn="ctr">
                      <a:solidFill>
                        <a:schemeClr val="accent3"/>
                      </a:solidFill>
                      <a:prstDash val="solid"/>
                      <a:round/>
                      <a:headEnd type="none" w="med" len="med"/>
                      <a:tailEnd type="none" w="med" len="med"/>
                    </a:lnT>
                  </a:tcPr>
                </a:tc>
                <a:tc>
                  <a:txBody>
                    <a:bodyPr/>
                    <a:lstStyle/>
                    <a:p>
                      <a:pPr algn="ctr"/>
                      <a:r>
                        <a:rPr lang="en-US" sz="900" i="0" dirty="0">
                          <a:solidFill>
                            <a:srgbClr val="C00000"/>
                          </a:solidFill>
                        </a:rPr>
                        <a:t>-7.2**</a:t>
                      </a:r>
                    </a:p>
                  </a:txBody>
                  <a:tcPr marT="27432" marB="27432">
                    <a:lnL w="12700" cap="flat" cmpd="sng" algn="ctr">
                      <a:solidFill>
                        <a:schemeClr val="accent3">
                          <a:lumMod val="40000"/>
                          <a:lumOff val="60000"/>
                        </a:schemeClr>
                      </a:solidFill>
                      <a:prstDash val="solid"/>
                      <a:round/>
                      <a:headEnd type="none" w="med" len="med"/>
                      <a:tailEnd type="none" w="med" len="med"/>
                    </a:lnL>
                    <a:lnT w="12700" cap="flat" cmpd="sng" algn="ctr">
                      <a:solidFill>
                        <a:schemeClr val="accent3"/>
                      </a:solidFill>
                      <a:prstDash val="solid"/>
                      <a:round/>
                      <a:headEnd type="none" w="med" len="med"/>
                      <a:tailEnd type="none" w="med" len="med"/>
                    </a:lnT>
                  </a:tcPr>
                </a:tc>
                <a:tc>
                  <a:txBody>
                    <a:bodyPr/>
                    <a:lstStyle/>
                    <a:p>
                      <a:pPr algn="ctr"/>
                      <a:r>
                        <a:rPr lang="en-US" sz="900" i="0" dirty="0">
                          <a:solidFill>
                            <a:srgbClr val="C00000"/>
                          </a:solidFill>
                        </a:rPr>
                        <a:t>-3.1</a:t>
                      </a:r>
                    </a:p>
                  </a:txBody>
                  <a:tcPr marT="27432" marB="27432">
                    <a:lnT w="12700" cap="flat" cmpd="sng" algn="ctr">
                      <a:solidFill>
                        <a:schemeClr val="accent3"/>
                      </a:solidFill>
                      <a:prstDash val="solid"/>
                      <a:round/>
                      <a:headEnd type="none" w="med" len="med"/>
                      <a:tailEnd type="none" w="med" len="med"/>
                    </a:lnT>
                  </a:tcPr>
                </a:tc>
                <a:extLst>
                  <a:ext uri="{0D108BD9-81ED-4DB2-BD59-A6C34878D82A}">
                    <a16:rowId xmlns:a16="http://schemas.microsoft.com/office/drawing/2014/main" val="10001"/>
                  </a:ext>
                </a:extLst>
              </a:tr>
              <a:tr h="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i="0" dirty="0">
                        <a:solidFill>
                          <a:schemeClr val="tx1"/>
                        </a:solidFill>
                      </a:endParaRPr>
                    </a:p>
                  </a:txBody>
                  <a:tcPr marT="27432" marB="27432">
                    <a:lnB w="12700" cap="flat" cmpd="sng" algn="ctr">
                      <a:solidFill>
                        <a:schemeClr val="accent3"/>
                      </a:solidFill>
                      <a:prstDash val="solid"/>
                      <a:round/>
                      <a:headEnd type="none" w="med" len="med"/>
                      <a:tailEnd type="none" w="med" len="med"/>
                    </a:lnB>
                  </a:tcPr>
                </a:tc>
                <a:tc>
                  <a:txBody>
                    <a:bodyPr/>
                    <a:lstStyle/>
                    <a:p>
                      <a:pPr algn="ctr"/>
                      <a:r>
                        <a:rPr lang="en-US" sz="900" i="0" dirty="0">
                          <a:solidFill>
                            <a:schemeClr val="tx1"/>
                          </a:solidFill>
                        </a:rPr>
                        <a:t>-4.5*</a:t>
                      </a:r>
                    </a:p>
                  </a:txBody>
                  <a:tcPr marT="27432" marB="27432">
                    <a:lnB w="12700" cap="flat" cmpd="sng" algn="ctr">
                      <a:solidFill>
                        <a:schemeClr val="accent3"/>
                      </a:solidFill>
                      <a:prstDash val="solid"/>
                      <a:round/>
                      <a:headEnd type="none" w="med" len="med"/>
                      <a:tailEnd type="none" w="med" len="med"/>
                    </a:lnB>
                  </a:tcPr>
                </a:tc>
                <a:tc>
                  <a:txBody>
                    <a:bodyPr/>
                    <a:lstStyle/>
                    <a:p>
                      <a:pPr algn="ctr"/>
                      <a:r>
                        <a:rPr lang="en-US" sz="900" i="0" dirty="0">
                          <a:solidFill>
                            <a:schemeClr val="tx1"/>
                          </a:solidFill>
                        </a:rPr>
                        <a:t>-2.4</a:t>
                      </a:r>
                    </a:p>
                  </a:txBody>
                  <a:tcPr marT="27432" marB="27432">
                    <a:lnR w="12700" cap="flat" cmpd="sng" algn="ctr">
                      <a:solidFill>
                        <a:schemeClr val="accent3">
                          <a:lumMod val="40000"/>
                          <a:lumOff val="60000"/>
                        </a:schemeClr>
                      </a:solid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a:r>
                        <a:rPr lang="en-US" sz="900" i="0" dirty="0">
                          <a:solidFill>
                            <a:schemeClr val="tx1"/>
                          </a:solidFill>
                        </a:rPr>
                        <a:t>-7.0***</a:t>
                      </a:r>
                    </a:p>
                  </a:txBody>
                  <a:tcPr marT="27432" marB="27432">
                    <a:lnL w="12700" cap="flat" cmpd="sng" algn="ctr">
                      <a:solidFill>
                        <a:schemeClr val="accent3">
                          <a:lumMod val="40000"/>
                          <a:lumOff val="60000"/>
                        </a:schemeClr>
                      </a:solidFill>
                      <a:prstDash val="solid"/>
                      <a:round/>
                      <a:headEnd type="none" w="med" len="med"/>
                      <a:tailEnd type="none" w="med" len="med"/>
                    </a:lnL>
                    <a:lnB w="12700" cap="flat" cmpd="sng" algn="ctr">
                      <a:solidFill>
                        <a:schemeClr val="accent3"/>
                      </a:solidFill>
                      <a:prstDash val="solid"/>
                      <a:round/>
                      <a:headEnd type="none" w="med" len="med"/>
                      <a:tailEnd type="none" w="med" len="med"/>
                    </a:lnB>
                  </a:tcPr>
                </a:tc>
                <a:tc>
                  <a:txBody>
                    <a:bodyPr/>
                    <a:lstStyle/>
                    <a:p>
                      <a:pPr algn="ctr"/>
                      <a:r>
                        <a:rPr lang="en-US" sz="900" i="0" dirty="0">
                          <a:solidFill>
                            <a:schemeClr val="tx1"/>
                          </a:solidFill>
                        </a:rPr>
                        <a:t>-3.1</a:t>
                      </a:r>
                    </a:p>
                  </a:txBody>
                  <a:tcPr marT="27432" marB="27432">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10002"/>
                  </a:ext>
                </a:extLst>
              </a:tr>
              <a:tr h="0">
                <a:tc gridSpan="5">
                  <a:txBody>
                    <a:bodyPr/>
                    <a:lstStyle/>
                    <a:p>
                      <a:r>
                        <a:rPr lang="en-US" sz="800" i="0" dirty="0">
                          <a:solidFill>
                            <a:schemeClr val="tx1"/>
                          </a:solidFill>
                        </a:rPr>
                        <a:t>***P&lt;0.001, **P&lt;0.01, *P&lt;0.05 vs. placebo </a:t>
                      </a:r>
                    </a:p>
                    <a:p>
                      <a:r>
                        <a:rPr lang="en-US" sz="800" dirty="0">
                          <a:solidFill>
                            <a:schemeClr val="bg2"/>
                          </a:solidFill>
                        </a:rPr>
                        <a:t>Efficacy estimand; drug taken as prescribed </a:t>
                      </a:r>
                    </a:p>
                    <a:p>
                      <a:r>
                        <a:rPr lang="en-US" sz="800" dirty="0">
                          <a:solidFill>
                            <a:schemeClr val="tx1"/>
                          </a:solidFill>
                        </a:rPr>
                        <a:t>Treatment-regimen estimand; in trial regardless of treatment adherence</a:t>
                      </a:r>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algn="ctr"/>
                      <a:endParaRPr lang="en-US" sz="1000" i="0" dirty="0">
                        <a:solidFill>
                          <a:schemeClr val="tx1"/>
                        </a:solidFill>
                      </a:endParaRPr>
                    </a:p>
                  </a:txBody>
                  <a:tcPr marT="27432" marB="27432"/>
                </a:tc>
                <a:tc hMerge="1">
                  <a:txBody>
                    <a:bodyPr/>
                    <a:lstStyle/>
                    <a:p>
                      <a:pPr algn="ctr"/>
                      <a:endParaRPr lang="en-US" sz="1000" i="0" dirty="0">
                        <a:solidFill>
                          <a:schemeClr val="tx1"/>
                        </a:solidFill>
                      </a:endParaRPr>
                    </a:p>
                  </a:txBody>
                  <a:tcPr marT="27432" marB="27432">
                    <a:lnR w="12700" cap="flat" cmpd="sng" algn="ctr">
                      <a:solidFill>
                        <a:schemeClr val="accent3">
                          <a:lumMod val="40000"/>
                          <a:lumOff val="60000"/>
                        </a:schemeClr>
                      </a:solidFill>
                      <a:prstDash val="solid"/>
                      <a:round/>
                      <a:headEnd type="none" w="med" len="med"/>
                      <a:tailEnd type="none" w="med" len="med"/>
                    </a:lnR>
                  </a:tcPr>
                </a:tc>
                <a:tc hMerge="1">
                  <a:txBody>
                    <a:bodyPr/>
                    <a:lstStyle/>
                    <a:p>
                      <a:pPr algn="ctr"/>
                      <a:endParaRPr lang="en-US" sz="1000" i="0" dirty="0">
                        <a:solidFill>
                          <a:schemeClr val="tx1"/>
                        </a:solidFill>
                      </a:endParaRPr>
                    </a:p>
                  </a:txBody>
                  <a:tcPr marT="27432" marB="27432">
                    <a:lnL w="12700" cap="flat" cmpd="sng" algn="ctr">
                      <a:solidFill>
                        <a:schemeClr val="accent3">
                          <a:lumMod val="40000"/>
                          <a:lumOff val="60000"/>
                        </a:schemeClr>
                      </a:solidFill>
                      <a:prstDash val="solid"/>
                      <a:round/>
                      <a:headEnd type="none" w="med" len="med"/>
                      <a:tailEnd type="none" w="med" len="med"/>
                    </a:lnL>
                  </a:tcPr>
                </a:tc>
                <a:tc hMerge="1">
                  <a:txBody>
                    <a:bodyPr/>
                    <a:lstStyle/>
                    <a:p>
                      <a:pPr algn="ctr"/>
                      <a:endParaRPr lang="en-US" sz="1000" i="0" dirty="0">
                        <a:solidFill>
                          <a:schemeClr val="tx1"/>
                        </a:solidFill>
                      </a:endParaRPr>
                    </a:p>
                  </a:txBody>
                  <a:tcPr marT="27432" marB="27432"/>
                </a:tc>
                <a:extLst>
                  <a:ext uri="{0D108BD9-81ED-4DB2-BD59-A6C34878D82A}">
                    <a16:rowId xmlns:a16="http://schemas.microsoft.com/office/drawing/2014/main" val="1601249527"/>
                  </a:ext>
                </a:extLst>
              </a:tr>
            </a:tbl>
          </a:graphicData>
        </a:graphic>
      </p:graphicFrame>
      <p:graphicFrame>
        <p:nvGraphicFramePr>
          <p:cNvPr id="4" name="Table 3">
            <a:extLst>
              <a:ext uri="{FF2B5EF4-FFF2-40B4-BE49-F238E27FC236}">
                <a16:creationId xmlns:a16="http://schemas.microsoft.com/office/drawing/2014/main" id="{B3ACDE10-6A82-EFB1-96B0-7A4F8BDB22B5}"/>
              </a:ext>
            </a:extLst>
          </p:cNvPr>
          <p:cNvGraphicFramePr>
            <a:graphicFrameLocks noGrp="1"/>
          </p:cNvGraphicFramePr>
          <p:nvPr>
            <p:extLst>
              <p:ext uri="{D42A27DB-BD31-4B8C-83A1-F6EECF244321}">
                <p14:modId xmlns:p14="http://schemas.microsoft.com/office/powerpoint/2010/main" val="1053222798"/>
              </p:ext>
            </p:extLst>
          </p:nvPr>
        </p:nvGraphicFramePr>
        <p:xfrm>
          <a:off x="6324598" y="4041648"/>
          <a:ext cx="5009440" cy="1536192"/>
        </p:xfrm>
        <a:graphic>
          <a:graphicData uri="http://schemas.openxmlformats.org/drawingml/2006/table">
            <a:tbl>
              <a:tblPr firstRow="1" bandRow="1">
                <a:tableStyleId>{C083E6E3-FA7D-4D7B-A595-EF9225AFEA82}</a:tableStyleId>
              </a:tblPr>
              <a:tblGrid>
                <a:gridCol w="2124000">
                  <a:extLst>
                    <a:ext uri="{9D8B030D-6E8A-4147-A177-3AD203B41FA5}">
                      <a16:colId xmlns:a16="http://schemas.microsoft.com/office/drawing/2014/main" val="20000"/>
                    </a:ext>
                  </a:extLst>
                </a:gridCol>
                <a:gridCol w="721360">
                  <a:extLst>
                    <a:ext uri="{9D8B030D-6E8A-4147-A177-3AD203B41FA5}">
                      <a16:colId xmlns:a16="http://schemas.microsoft.com/office/drawing/2014/main" val="20001"/>
                    </a:ext>
                  </a:extLst>
                </a:gridCol>
                <a:gridCol w="721360">
                  <a:extLst>
                    <a:ext uri="{9D8B030D-6E8A-4147-A177-3AD203B41FA5}">
                      <a16:colId xmlns:a16="http://schemas.microsoft.com/office/drawing/2014/main" val="20002"/>
                    </a:ext>
                  </a:extLst>
                </a:gridCol>
                <a:gridCol w="721360">
                  <a:extLst>
                    <a:ext uri="{9D8B030D-6E8A-4147-A177-3AD203B41FA5}">
                      <a16:colId xmlns:a16="http://schemas.microsoft.com/office/drawing/2014/main" val="20003"/>
                    </a:ext>
                  </a:extLst>
                </a:gridCol>
                <a:gridCol w="721360">
                  <a:extLst>
                    <a:ext uri="{9D8B030D-6E8A-4147-A177-3AD203B41FA5}">
                      <a16:colId xmlns:a16="http://schemas.microsoft.com/office/drawing/2014/main" val="20004"/>
                    </a:ext>
                  </a:extLst>
                </a:gridCol>
              </a:tblGrid>
              <a:tr h="0">
                <a:tc rowSpan="2">
                  <a:txBody>
                    <a:bodyPr/>
                    <a:lstStyle/>
                    <a:p>
                      <a:r>
                        <a:rPr lang="en-US" sz="900" dirty="0"/>
                        <a:t>At 52 weeks (%pts)</a:t>
                      </a:r>
                    </a:p>
                  </a:txBody>
                  <a:tcPr marT="27432" marB="27432" anchor="ctr">
                    <a:lnR>
                      <a:noFill/>
                    </a:lnR>
                  </a:tcPr>
                </a:tc>
                <a:tc gridSpan="2">
                  <a:txBody>
                    <a:bodyPr/>
                    <a:lstStyle/>
                    <a:p>
                      <a:pPr algn="ctr"/>
                      <a:r>
                        <a:rPr lang="en-US" sz="900" dirty="0"/>
                        <a:t>not on PAP</a:t>
                      </a:r>
                    </a:p>
                  </a:txBody>
                  <a:tcPr marT="27432" marB="27432">
                    <a:lnL>
                      <a:noFill/>
                    </a:lnL>
                    <a:lnR w="12700" cap="flat" cmpd="sng" algn="ctr">
                      <a:solidFill>
                        <a:schemeClr val="accent3">
                          <a:lumMod val="40000"/>
                          <a:lumOff val="60000"/>
                        </a:schemeClr>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pPr algn="ctr"/>
                      <a:endParaRPr lang="en-US" sz="900" dirty="0"/>
                    </a:p>
                  </a:txBody>
                  <a:tcPr marT="27432" marB="27432">
                    <a:lnL>
                      <a:noFill/>
                    </a:lnL>
                    <a:lnR>
                      <a:noFill/>
                    </a:lnR>
                    <a:lnT w="127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gridSpan="2">
                  <a:txBody>
                    <a:bodyPr/>
                    <a:lstStyle/>
                    <a:p>
                      <a:pPr algn="ctr"/>
                      <a:r>
                        <a:rPr lang="en-US" sz="900" dirty="0"/>
                        <a:t>on PAP</a:t>
                      </a:r>
                    </a:p>
                  </a:txBody>
                  <a:tcPr marT="27432" marB="27432">
                    <a:lnL w="12700" cap="flat" cmpd="sng" algn="ctr">
                      <a:solidFill>
                        <a:schemeClr val="accent3">
                          <a:lumMod val="40000"/>
                          <a:lumOff val="60000"/>
                        </a:schemeClr>
                      </a:solidFill>
                      <a:prstDash val="solid"/>
                      <a:round/>
                      <a:headEnd type="none" w="med" len="med"/>
                      <a:tailEnd type="none" w="med" len="med"/>
                    </a:lnL>
                    <a:lnR>
                      <a:noFill/>
                    </a:lnR>
                    <a:lnT w="127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pPr algn="ctr"/>
                      <a:endParaRPr lang="en-US" sz="900" dirty="0"/>
                    </a:p>
                  </a:txBody>
                  <a:tcPr marT="27432" marB="27432">
                    <a:lnL>
                      <a:noFill/>
                    </a:lnL>
                    <a:lnR>
                      <a:noFill/>
                    </a:lnR>
                    <a:lnT w="127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vMerge="1">
                  <a:txBody>
                    <a:bodyPr/>
                    <a:lstStyle/>
                    <a:p>
                      <a:endParaRPr lang="en-US"/>
                    </a:p>
                  </a:txBody>
                  <a:tcPr/>
                </a:tc>
                <a:tc>
                  <a:txBody>
                    <a:bodyPr/>
                    <a:lstStyle/>
                    <a:p>
                      <a:pPr algn="ctr"/>
                      <a:r>
                        <a:rPr lang="en-US" sz="900" b="1" dirty="0"/>
                        <a:t>TZP</a:t>
                      </a:r>
                    </a:p>
                  </a:txBody>
                  <a:tcPr marT="27432" marB="27432">
                    <a:lnL w="12700" cmpd="sng">
                      <a:noFill/>
                    </a:lnL>
                    <a:lnR>
                      <a:noFill/>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t>placebo</a:t>
                      </a:r>
                    </a:p>
                  </a:txBody>
                  <a:tcPr marT="27432" marB="27432">
                    <a:lnL>
                      <a:noFill/>
                    </a:lnL>
                    <a:lnR w="12700" cap="flat" cmpd="sng" algn="ctr">
                      <a:solidFill>
                        <a:schemeClr val="accent3">
                          <a:lumMod val="40000"/>
                          <a:lumOff val="60000"/>
                        </a:schemeClr>
                      </a:solidFill>
                      <a:prstDash val="solid"/>
                      <a:round/>
                      <a:headEnd type="none" w="med" len="med"/>
                      <a:tailEnd type="none" w="med" len="med"/>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t>TZP</a:t>
                      </a:r>
                    </a:p>
                  </a:txBody>
                  <a:tcPr marT="27432" marB="27432">
                    <a:lnL w="12700" cap="flat" cmpd="sng" algn="ctr">
                      <a:solidFill>
                        <a:schemeClr val="accent3">
                          <a:lumMod val="40000"/>
                          <a:lumOff val="60000"/>
                        </a:schemeClr>
                      </a:solidFill>
                      <a:prstDash val="solid"/>
                      <a:round/>
                      <a:headEnd type="none" w="med" len="med"/>
                      <a:tailEnd type="none" w="med" len="med"/>
                    </a:lnL>
                    <a:lnR>
                      <a:noFill/>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t>placebo</a:t>
                      </a:r>
                    </a:p>
                  </a:txBody>
                  <a:tcPr marT="27432" marB="27432">
                    <a:lnL>
                      <a:noFill/>
                    </a:lnL>
                    <a:lnR>
                      <a:noFill/>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1273212"/>
                  </a:ext>
                </a:extLst>
              </a:tr>
              <a:tr h="0">
                <a:tc>
                  <a:txBody>
                    <a:bodyPr/>
                    <a:lstStyle/>
                    <a:p>
                      <a:r>
                        <a:rPr lang="en-US" sz="900" i="0" dirty="0">
                          <a:solidFill>
                            <a:schemeClr val="tx1"/>
                          </a:solidFill>
                        </a:rPr>
                        <a:t>N</a:t>
                      </a:r>
                    </a:p>
                  </a:txBody>
                  <a:tcPr marT="27432" marB="27432"/>
                </a:tc>
                <a:tc>
                  <a:txBody>
                    <a:bodyPr/>
                    <a:lstStyle/>
                    <a:p>
                      <a:pPr algn="ctr"/>
                      <a:r>
                        <a:rPr lang="en-US" sz="900" i="0" dirty="0">
                          <a:solidFill>
                            <a:sysClr val="windowText" lastClr="000000"/>
                          </a:solidFill>
                        </a:rPr>
                        <a:t>114</a:t>
                      </a:r>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i="0" dirty="0">
                          <a:solidFill>
                            <a:sysClr val="windowText" lastClr="000000"/>
                          </a:solidFill>
                        </a:rPr>
                        <a:t>120</a:t>
                      </a:r>
                    </a:p>
                  </a:txBody>
                  <a:tcPr marT="27432" marB="27432">
                    <a:lnR w="12700" cap="flat" cmpd="sng" algn="ctr">
                      <a:solidFill>
                        <a:schemeClr val="accent3">
                          <a:lumMod val="40000"/>
                          <a:lumOff val="60000"/>
                        </a:schemeClr>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i="0" dirty="0">
                          <a:solidFill>
                            <a:sysClr val="windowText" lastClr="000000"/>
                          </a:solidFill>
                        </a:rPr>
                        <a:t>120</a:t>
                      </a:r>
                    </a:p>
                  </a:txBody>
                  <a:tcPr marT="27432" marB="27432">
                    <a:lnL w="12700" cap="flat" cmpd="sng" algn="ctr">
                      <a:solidFill>
                        <a:schemeClr val="accent3">
                          <a:lumMod val="40000"/>
                          <a:lumOff val="60000"/>
                        </a:schemeClr>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i="0" dirty="0">
                          <a:solidFill>
                            <a:sysClr val="windowText" lastClr="000000"/>
                          </a:solidFill>
                        </a:rPr>
                        <a:t>115</a:t>
                      </a:r>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986521562"/>
                  </a:ext>
                </a:extLst>
              </a:tr>
              <a:tr h="0">
                <a:tc>
                  <a:txBody>
                    <a:bodyPr/>
                    <a:lstStyle/>
                    <a:p>
                      <a:r>
                        <a:rPr lang="en-US" sz="900" i="0" dirty="0">
                          <a:solidFill>
                            <a:schemeClr val="tx1"/>
                          </a:solidFill>
                        </a:rPr>
                        <a:t>Deaths</a:t>
                      </a:r>
                    </a:p>
                  </a:txBody>
                  <a:tcPr marT="27432" marB="27432"/>
                </a:tc>
                <a:tc>
                  <a:txBody>
                    <a:bodyPr/>
                    <a:lstStyle/>
                    <a:p>
                      <a:pPr algn="ctr"/>
                      <a:r>
                        <a:rPr lang="en-US" sz="900" i="0" dirty="0">
                          <a:solidFill>
                            <a:sysClr val="windowText" lastClr="000000"/>
                          </a:solidFill>
                        </a:rPr>
                        <a:t>0</a:t>
                      </a:r>
                    </a:p>
                  </a:txBody>
                  <a:tcPr marT="27432" marB="27432">
                    <a:lnT w="12700" cap="flat" cmpd="sng" algn="ctr">
                      <a:noFill/>
                      <a:prstDash val="solid"/>
                      <a:round/>
                      <a:headEnd type="none" w="med" len="med"/>
                      <a:tailEnd type="none" w="med" len="med"/>
                    </a:lnT>
                  </a:tcPr>
                </a:tc>
                <a:tc>
                  <a:txBody>
                    <a:bodyPr/>
                    <a:lstStyle/>
                    <a:p>
                      <a:pPr algn="ctr"/>
                      <a:r>
                        <a:rPr lang="en-US" sz="900" i="0" dirty="0">
                          <a:solidFill>
                            <a:sysClr val="windowText" lastClr="000000"/>
                          </a:solidFill>
                        </a:rPr>
                        <a:t>0</a:t>
                      </a:r>
                    </a:p>
                  </a:txBody>
                  <a:tcPr marT="27432" marB="27432">
                    <a:lnR w="12700" cap="flat" cmpd="sng" algn="ctr">
                      <a:solidFill>
                        <a:schemeClr val="accent3">
                          <a:lumMod val="40000"/>
                          <a:lumOff val="60000"/>
                        </a:schemeClr>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sz="900" i="0" dirty="0">
                          <a:solidFill>
                            <a:sysClr val="windowText" lastClr="000000"/>
                          </a:solidFill>
                        </a:rPr>
                        <a:t>0</a:t>
                      </a:r>
                    </a:p>
                  </a:txBody>
                  <a:tcPr marT="27432" marB="27432">
                    <a:lnL w="12700" cap="flat" cmpd="sng" algn="ctr">
                      <a:solidFill>
                        <a:schemeClr val="accent3">
                          <a:lumMod val="40000"/>
                          <a:lumOff val="60000"/>
                        </a:schemeClr>
                      </a:solid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900" i="0" dirty="0">
                          <a:solidFill>
                            <a:sysClr val="windowText" lastClr="000000"/>
                          </a:solidFill>
                        </a:rPr>
                        <a:t>0</a:t>
                      </a:r>
                    </a:p>
                  </a:txBody>
                  <a:tcPr marT="27432" marB="27432">
                    <a:lnT w="12700" cap="flat" cmpd="sng" algn="ctr">
                      <a:noFill/>
                      <a:prstDash val="solid"/>
                      <a:round/>
                      <a:headEnd type="none" w="med" len="med"/>
                      <a:tailEnd type="none" w="med" len="med"/>
                    </a:lnT>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solidFill>
                            <a:schemeClr val="tx1"/>
                          </a:solidFill>
                        </a:rPr>
                        <a:t>SAEs</a:t>
                      </a:r>
                    </a:p>
                  </a:txBody>
                  <a:tcPr marT="27432" marB="27432"/>
                </a:tc>
                <a:tc>
                  <a:txBody>
                    <a:bodyPr/>
                    <a:lstStyle/>
                    <a:p>
                      <a:pPr algn="ctr"/>
                      <a:r>
                        <a:rPr lang="en-US" sz="900" i="0" dirty="0">
                          <a:solidFill>
                            <a:sysClr val="windowText" lastClr="000000"/>
                          </a:solidFill>
                        </a:rPr>
                        <a:t>7.9</a:t>
                      </a:r>
                    </a:p>
                  </a:txBody>
                  <a:tcPr marT="27432" marB="27432"/>
                </a:tc>
                <a:tc>
                  <a:txBody>
                    <a:bodyPr/>
                    <a:lstStyle/>
                    <a:p>
                      <a:pPr algn="ctr"/>
                      <a:r>
                        <a:rPr lang="en-US" sz="900" i="0" dirty="0">
                          <a:solidFill>
                            <a:sysClr val="windowText" lastClr="000000"/>
                          </a:solidFill>
                        </a:rPr>
                        <a:t>5.8</a:t>
                      </a:r>
                    </a:p>
                  </a:txBody>
                  <a:tcPr marT="27432" marB="27432">
                    <a:lnR w="12700" cap="flat" cmpd="sng" algn="ctr">
                      <a:solidFill>
                        <a:schemeClr val="accent3">
                          <a:lumMod val="40000"/>
                          <a:lumOff val="60000"/>
                        </a:schemeClr>
                      </a:solidFill>
                      <a:prstDash val="solid"/>
                      <a:round/>
                      <a:headEnd type="none" w="med" len="med"/>
                      <a:tailEnd type="none" w="med" len="med"/>
                    </a:lnR>
                  </a:tcPr>
                </a:tc>
                <a:tc>
                  <a:txBody>
                    <a:bodyPr/>
                    <a:lstStyle/>
                    <a:p>
                      <a:pPr algn="ctr"/>
                      <a:r>
                        <a:rPr lang="en-US" sz="900" i="0" dirty="0">
                          <a:solidFill>
                            <a:sysClr val="windowText" lastClr="000000"/>
                          </a:solidFill>
                        </a:rPr>
                        <a:t>5.9</a:t>
                      </a:r>
                    </a:p>
                  </a:txBody>
                  <a:tcPr marT="27432" marB="27432">
                    <a:lnL w="12700" cap="flat" cmpd="sng" algn="ctr">
                      <a:solidFill>
                        <a:schemeClr val="accent3">
                          <a:lumMod val="40000"/>
                          <a:lumOff val="60000"/>
                        </a:schemeClr>
                      </a:solidFill>
                      <a:prstDash val="solid"/>
                      <a:round/>
                      <a:headEnd type="none" w="med" len="med"/>
                      <a:tailEnd type="none" w="med" len="med"/>
                    </a:lnL>
                  </a:tcPr>
                </a:tc>
                <a:tc>
                  <a:txBody>
                    <a:bodyPr/>
                    <a:lstStyle/>
                    <a:p>
                      <a:pPr algn="ctr"/>
                      <a:r>
                        <a:rPr lang="en-US" sz="900" i="0" dirty="0">
                          <a:solidFill>
                            <a:sysClr val="windowText" lastClr="000000"/>
                          </a:solidFill>
                        </a:rPr>
                        <a:t>10.5</a:t>
                      </a:r>
                    </a:p>
                  </a:txBody>
                  <a:tcPr marT="27432" marB="27432"/>
                </a:tc>
                <a:extLst>
                  <a:ext uri="{0D108BD9-81ED-4DB2-BD59-A6C34878D82A}">
                    <a16:rowId xmlns:a16="http://schemas.microsoft.com/office/drawing/2014/main" val="1000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solidFill>
                            <a:schemeClr val="tx1"/>
                          </a:solidFill>
                        </a:rPr>
                        <a:t>Discont. due to AE</a:t>
                      </a:r>
                    </a:p>
                  </a:txBody>
                  <a:tcPr marT="27432" marB="27432"/>
                </a:tc>
                <a:tc>
                  <a:txBody>
                    <a:bodyPr/>
                    <a:lstStyle/>
                    <a:p>
                      <a:pPr algn="ctr"/>
                      <a:r>
                        <a:rPr lang="en-US" sz="900" i="0" dirty="0">
                          <a:solidFill>
                            <a:sysClr val="windowText" lastClr="000000"/>
                          </a:solidFill>
                        </a:rPr>
                        <a:t>0.0</a:t>
                      </a:r>
                    </a:p>
                  </a:txBody>
                  <a:tcPr marT="27432" marB="27432"/>
                </a:tc>
                <a:tc>
                  <a:txBody>
                    <a:bodyPr/>
                    <a:lstStyle/>
                    <a:p>
                      <a:pPr algn="ctr"/>
                      <a:r>
                        <a:rPr lang="en-US" sz="900" i="0" dirty="0">
                          <a:solidFill>
                            <a:sysClr val="windowText" lastClr="000000"/>
                          </a:solidFill>
                        </a:rPr>
                        <a:t>1.7</a:t>
                      </a:r>
                    </a:p>
                  </a:txBody>
                  <a:tcPr marT="27432" marB="27432">
                    <a:lnR w="12700" cap="flat" cmpd="sng" algn="ctr">
                      <a:solidFill>
                        <a:schemeClr val="accent3">
                          <a:lumMod val="40000"/>
                          <a:lumOff val="60000"/>
                        </a:schemeClr>
                      </a:solidFill>
                      <a:prstDash val="solid"/>
                      <a:round/>
                      <a:headEnd type="none" w="med" len="med"/>
                      <a:tailEnd type="none" w="med" len="med"/>
                    </a:lnR>
                  </a:tcPr>
                </a:tc>
                <a:tc>
                  <a:txBody>
                    <a:bodyPr/>
                    <a:lstStyle/>
                    <a:p>
                      <a:pPr algn="ctr"/>
                      <a:r>
                        <a:rPr lang="en-US" sz="900" i="0" dirty="0">
                          <a:solidFill>
                            <a:sysClr val="windowText" lastClr="000000"/>
                          </a:solidFill>
                        </a:rPr>
                        <a:t>0.8</a:t>
                      </a:r>
                    </a:p>
                  </a:txBody>
                  <a:tcPr marT="27432" marB="27432">
                    <a:lnL w="12700" cap="flat" cmpd="sng" algn="ctr">
                      <a:solidFill>
                        <a:schemeClr val="accent3">
                          <a:lumMod val="40000"/>
                          <a:lumOff val="60000"/>
                        </a:schemeClr>
                      </a:solidFill>
                      <a:prstDash val="solid"/>
                      <a:round/>
                      <a:headEnd type="none" w="med" len="med"/>
                      <a:tailEnd type="none" w="med" len="med"/>
                    </a:lnL>
                  </a:tcPr>
                </a:tc>
                <a:tc>
                  <a:txBody>
                    <a:bodyPr/>
                    <a:lstStyle/>
                    <a:p>
                      <a:pPr algn="ctr"/>
                      <a:r>
                        <a:rPr lang="en-US" sz="900" i="0" dirty="0">
                          <a:solidFill>
                            <a:sysClr val="windowText" lastClr="000000"/>
                          </a:solidFill>
                        </a:rPr>
                        <a:t>4.4</a:t>
                      </a:r>
                    </a:p>
                  </a:txBody>
                  <a:tcPr marT="27432" marB="27432"/>
                </a:tc>
                <a:extLst>
                  <a:ext uri="{0D108BD9-81ED-4DB2-BD59-A6C34878D82A}">
                    <a16:rowId xmlns:a16="http://schemas.microsoft.com/office/drawing/2014/main" val="1460192209"/>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solidFill>
                            <a:schemeClr val="tx1"/>
                          </a:solidFill>
                        </a:rPr>
                        <a:t>Discont. study drug due to AE </a:t>
                      </a:r>
                    </a:p>
                  </a:txBody>
                  <a:tcPr marT="27432" marB="27432"/>
                </a:tc>
                <a:tc>
                  <a:txBody>
                    <a:bodyPr/>
                    <a:lstStyle/>
                    <a:p>
                      <a:pPr algn="ctr"/>
                      <a:r>
                        <a:rPr lang="en-US" sz="900" i="0" dirty="0">
                          <a:solidFill>
                            <a:sysClr val="windowText" lastClr="000000"/>
                          </a:solidFill>
                        </a:rPr>
                        <a:t>4.4</a:t>
                      </a:r>
                    </a:p>
                  </a:txBody>
                  <a:tcPr marT="27432" marB="27432"/>
                </a:tc>
                <a:tc>
                  <a:txBody>
                    <a:bodyPr/>
                    <a:lstStyle/>
                    <a:p>
                      <a:pPr algn="ctr"/>
                      <a:r>
                        <a:rPr lang="en-US" sz="900" i="0" dirty="0">
                          <a:solidFill>
                            <a:sysClr val="windowText" lastClr="000000"/>
                          </a:solidFill>
                        </a:rPr>
                        <a:t>1.7</a:t>
                      </a:r>
                    </a:p>
                  </a:txBody>
                  <a:tcPr marT="27432" marB="27432">
                    <a:lnR w="12700" cap="flat" cmpd="sng" algn="ctr">
                      <a:solidFill>
                        <a:schemeClr val="accent3">
                          <a:lumMod val="40000"/>
                          <a:lumOff val="60000"/>
                        </a:schemeClr>
                      </a:solidFill>
                      <a:prstDash val="solid"/>
                      <a:round/>
                      <a:headEnd type="none" w="med" len="med"/>
                      <a:tailEnd type="none" w="med" len="med"/>
                    </a:lnR>
                  </a:tcPr>
                </a:tc>
                <a:tc>
                  <a:txBody>
                    <a:bodyPr/>
                    <a:lstStyle/>
                    <a:p>
                      <a:pPr algn="ctr"/>
                      <a:r>
                        <a:rPr lang="en-US" sz="900" i="0" dirty="0">
                          <a:solidFill>
                            <a:sysClr val="windowText" lastClr="000000"/>
                          </a:solidFill>
                        </a:rPr>
                        <a:t>3.4</a:t>
                      </a:r>
                    </a:p>
                  </a:txBody>
                  <a:tcPr marT="27432" marB="27432">
                    <a:lnL w="12700" cap="flat" cmpd="sng" algn="ctr">
                      <a:solidFill>
                        <a:schemeClr val="accent3">
                          <a:lumMod val="40000"/>
                          <a:lumOff val="60000"/>
                        </a:schemeClr>
                      </a:solidFill>
                      <a:prstDash val="solid"/>
                      <a:round/>
                      <a:headEnd type="none" w="med" len="med"/>
                      <a:tailEnd type="none" w="med" len="med"/>
                    </a:lnL>
                  </a:tcPr>
                </a:tc>
                <a:tc>
                  <a:txBody>
                    <a:bodyPr/>
                    <a:lstStyle/>
                    <a:p>
                      <a:pPr algn="ctr"/>
                      <a:r>
                        <a:rPr lang="en-US" sz="900" i="0" dirty="0">
                          <a:solidFill>
                            <a:sysClr val="windowText" lastClr="000000"/>
                          </a:solidFill>
                        </a:rPr>
                        <a:t>7.0</a:t>
                      </a:r>
                    </a:p>
                  </a:txBody>
                  <a:tcPr marT="27432" marB="27432"/>
                </a:tc>
                <a:extLst>
                  <a:ext uri="{0D108BD9-81ED-4DB2-BD59-A6C34878D82A}">
                    <a16:rowId xmlns:a16="http://schemas.microsoft.com/office/drawing/2014/main" val="389535778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solidFill>
                            <a:schemeClr val="tx1"/>
                          </a:solidFill>
                        </a:rPr>
                        <a:t>TEAEs</a:t>
                      </a:r>
                    </a:p>
                  </a:txBody>
                  <a:tcPr marT="27432" marB="27432"/>
                </a:tc>
                <a:tc>
                  <a:txBody>
                    <a:bodyPr/>
                    <a:lstStyle/>
                    <a:p>
                      <a:pPr algn="ctr"/>
                      <a:r>
                        <a:rPr lang="en-US" sz="900" i="0" dirty="0">
                          <a:solidFill>
                            <a:sysClr val="windowText" lastClr="000000"/>
                          </a:solidFill>
                        </a:rPr>
                        <a:t>79.8</a:t>
                      </a:r>
                    </a:p>
                  </a:txBody>
                  <a:tcPr marT="27432" marB="27432"/>
                </a:tc>
                <a:tc>
                  <a:txBody>
                    <a:bodyPr/>
                    <a:lstStyle/>
                    <a:p>
                      <a:pPr algn="ctr"/>
                      <a:r>
                        <a:rPr lang="en-US" sz="900" i="0" dirty="0">
                          <a:solidFill>
                            <a:sysClr val="windowText" lastClr="000000"/>
                          </a:solidFill>
                        </a:rPr>
                        <a:t>76.7</a:t>
                      </a:r>
                    </a:p>
                  </a:txBody>
                  <a:tcPr marT="27432" marB="27432">
                    <a:lnR w="12700" cap="flat" cmpd="sng" algn="ctr">
                      <a:solidFill>
                        <a:schemeClr val="accent3">
                          <a:lumMod val="40000"/>
                          <a:lumOff val="60000"/>
                        </a:schemeClr>
                      </a:solidFill>
                      <a:prstDash val="solid"/>
                      <a:round/>
                      <a:headEnd type="none" w="med" len="med"/>
                      <a:tailEnd type="none" w="med" len="med"/>
                    </a:lnR>
                  </a:tcPr>
                </a:tc>
                <a:tc>
                  <a:txBody>
                    <a:bodyPr/>
                    <a:lstStyle/>
                    <a:p>
                      <a:pPr algn="ctr"/>
                      <a:r>
                        <a:rPr lang="en-US" sz="900" i="0" dirty="0">
                          <a:solidFill>
                            <a:sysClr val="windowText" lastClr="000000"/>
                          </a:solidFill>
                        </a:rPr>
                        <a:t>83.2</a:t>
                      </a:r>
                    </a:p>
                  </a:txBody>
                  <a:tcPr marT="27432" marB="27432">
                    <a:lnL w="12700" cap="flat" cmpd="sng" algn="ctr">
                      <a:solidFill>
                        <a:schemeClr val="accent3">
                          <a:lumMod val="40000"/>
                          <a:lumOff val="60000"/>
                        </a:schemeClr>
                      </a:solidFill>
                      <a:prstDash val="solid"/>
                      <a:round/>
                      <a:headEnd type="none" w="med" len="med"/>
                      <a:tailEnd type="none" w="med" len="med"/>
                    </a:lnL>
                  </a:tcPr>
                </a:tc>
                <a:tc>
                  <a:txBody>
                    <a:bodyPr/>
                    <a:lstStyle/>
                    <a:p>
                      <a:pPr algn="ctr"/>
                      <a:r>
                        <a:rPr lang="en-US" sz="900" i="0" dirty="0">
                          <a:solidFill>
                            <a:sysClr val="windowText" lastClr="000000"/>
                          </a:solidFill>
                        </a:rPr>
                        <a:t>72.8</a:t>
                      </a:r>
                    </a:p>
                  </a:txBody>
                  <a:tcPr marT="27432" marB="27432"/>
                </a:tc>
                <a:extLst>
                  <a:ext uri="{0D108BD9-81ED-4DB2-BD59-A6C34878D82A}">
                    <a16:rowId xmlns:a16="http://schemas.microsoft.com/office/drawing/2014/main" val="746962162"/>
                  </a:ext>
                </a:extLst>
              </a:tr>
            </a:tbl>
          </a:graphicData>
        </a:graphic>
      </p:graphicFrame>
    </p:spTree>
    <p:extLst>
      <p:ext uri="{BB962C8B-B14F-4D97-AF65-F5344CB8AC3E}">
        <p14:creationId xmlns:p14="http://schemas.microsoft.com/office/powerpoint/2010/main" val="15145293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72D6AD16-175D-489F-BE05-D09863BF96F2}"/>
              </a:ext>
            </a:extLst>
          </p:cNvPr>
          <p:cNvGraphicFramePr>
            <a:graphicFrameLocks noGrp="1"/>
          </p:cNvGraphicFramePr>
          <p:nvPr>
            <p:extLst>
              <p:ext uri="{D42A27DB-BD31-4B8C-83A1-F6EECF244321}">
                <p14:modId xmlns:p14="http://schemas.microsoft.com/office/powerpoint/2010/main" val="2030699703"/>
              </p:ext>
            </p:extLst>
          </p:nvPr>
        </p:nvGraphicFramePr>
        <p:xfrm>
          <a:off x="385233" y="914400"/>
          <a:ext cx="11417302" cy="5181600"/>
        </p:xfrm>
        <a:graphic>
          <a:graphicData uri="http://schemas.openxmlformats.org/drawingml/2006/table">
            <a:tbl>
              <a:tblPr firstRow="1" bandRow="1">
                <a:tableStyleId>{5C22544A-7EE6-4342-B048-85BDC9FD1C3A}</a:tableStyleId>
              </a:tblPr>
              <a:tblGrid>
                <a:gridCol w="5194300">
                  <a:extLst>
                    <a:ext uri="{9D8B030D-6E8A-4147-A177-3AD203B41FA5}">
                      <a16:colId xmlns:a16="http://schemas.microsoft.com/office/drawing/2014/main" val="20000"/>
                    </a:ext>
                  </a:extLst>
                </a:gridCol>
                <a:gridCol w="6223002">
                  <a:extLst>
                    <a:ext uri="{9D8B030D-6E8A-4147-A177-3AD203B41FA5}">
                      <a16:colId xmlns:a16="http://schemas.microsoft.com/office/drawing/2014/main" val="1229989169"/>
                    </a:ext>
                  </a:extLst>
                </a:gridCol>
              </a:tblGrid>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Results, continued</a:t>
                      </a:r>
                      <a:r>
                        <a:rPr lang="en-US" sz="1000" b="0" dirty="0">
                          <a:solidFill>
                            <a:schemeClr val="tx1"/>
                          </a:solidFill>
                        </a:rPr>
                        <a:t>:</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US"/>
                    </a:p>
                  </a:txBody>
                  <a:tcPr/>
                </a:tc>
                <a:extLst>
                  <a:ext uri="{0D108BD9-81ED-4DB2-BD59-A6C34878D82A}">
                    <a16:rowId xmlns:a16="http://schemas.microsoft.com/office/drawing/2014/main" val="10001"/>
                  </a:ext>
                </a:extLst>
              </a:tr>
              <a:tr h="0">
                <a:tc>
                  <a:txBody>
                    <a:bodyPr/>
                    <a:lstStyle/>
                    <a:p>
                      <a:pPr marL="171450" indent="-171450">
                        <a:buFont typeface="Arial" panose="020B0604020202020204" pitchFamily="34" charset="0"/>
                        <a:buChar char="•"/>
                      </a:pPr>
                      <a:r>
                        <a:rPr lang="en-US" sz="1000" dirty="0"/>
                        <a:t>Then majority of TEAEs were GI in nature.</a:t>
                      </a:r>
                    </a:p>
                    <a:p>
                      <a:endParaRPr lang="en-US" sz="1000" dirty="0"/>
                    </a:p>
                    <a:p>
                      <a:pPr marL="171450" indent="-171450">
                        <a:buFont typeface="Arial" panose="020B0604020202020204" pitchFamily="34" charset="0"/>
                        <a:buChar char="•"/>
                      </a:pPr>
                      <a:endParaRPr lang="en-US" sz="10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p>
                      <a:pPr marL="0" indent="0">
                        <a:buFont typeface="Arial" panose="020B0604020202020204" pitchFamily="34" charset="0"/>
                        <a:buNone/>
                      </a:pPr>
                      <a:endParaRPr lang="en-US" sz="1000" dirty="0"/>
                    </a:p>
                    <a:p>
                      <a:pPr marL="0" indent="0">
                        <a:buFont typeface="Arial" panose="020B0604020202020204" pitchFamily="34" charset="0"/>
                        <a:buNone/>
                      </a:pPr>
                      <a:endParaRPr lang="en-US" sz="1000" dirty="0"/>
                    </a:p>
                  </a:txBody>
                  <a:tcPr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There were two cases of acute pancreatitis with tirzepatide treatment.</a:t>
                      </a:r>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txBody>
                  <a:tcPr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92350044"/>
                  </a:ext>
                </a:extLst>
              </a:tr>
              <a:tr h="277823">
                <a:tc gridSpan="2">
                  <a:txBody>
                    <a:bodyPr/>
                    <a:lstStyle/>
                    <a:p>
                      <a:pPr marL="0" marR="0" lvl="0" indent="0" algn="l" defTabSz="914400" rtl="0" eaLnBrk="1" fontAlgn="base" latinLnBrk="0" hangingPunct="1">
                        <a:lnSpc>
                          <a:spcPct val="100000"/>
                        </a:lnSpc>
                        <a:spcBef>
                          <a:spcPct val="0"/>
                        </a:spcBef>
                        <a:spcAft>
                          <a:spcPts val="600"/>
                        </a:spcAft>
                        <a:buClrTx/>
                        <a:buSzTx/>
                        <a:buFontTx/>
                        <a:buNone/>
                        <a:tabLst/>
                        <a:defRPr/>
                      </a:pPr>
                      <a:r>
                        <a:rPr lang="en-US" sz="1000" b="1" dirty="0"/>
                        <a:t>CVrg Implications</a:t>
                      </a:r>
                      <a:r>
                        <a:rPr lang="en-US" sz="1000" b="0" dirty="0"/>
                        <a:t>: </a:t>
                      </a:r>
                      <a:r>
                        <a:rPr kumimoji="0" lang="en-US" sz="1000" u="none" strike="noStrike" cap="none" normalizeH="0" baseline="0" dirty="0">
                          <a:ln>
                            <a:noFill/>
                          </a:ln>
                          <a:effectLst/>
                        </a:rPr>
                        <a:t>Obstructive sleep apnea (OSA) is a sleep-related breathing disorder characterized by complete or partial collapses of the upper airway during sleep, which can lead to apnea or hypopnea and a potential decrease in oxygen saturation and/or waking from sleep. OSA can have serious cardiometabolic complications, contributing to hypertension, coronary heart disease, stroke, heart failure, atrial fibrillation, and T2D. In the US, 80 million people have OSA of which &gt;20 million have moderate to severe OSA of which the vast majority are undiagnosed and untreated – currently no treatments are approved for treatment of OSA. These data showed significant improvements in </a:t>
                      </a:r>
                      <a:r>
                        <a:rPr lang="en-US" sz="1000" b="0" kern="1200" dirty="0">
                          <a:solidFill>
                            <a:schemeClr val="tx1"/>
                          </a:solidFill>
                          <a:latin typeface="+mn-lt"/>
                          <a:ea typeface="+mn-ea"/>
                          <a:cs typeface="+mn-cs"/>
                        </a:rPr>
                        <a:t>apnea-hypopnea index (AHI) with up to 30 fewer events per hour compared to placebo accompanied by weight loss of ~20% in patients with obesity and sleep apnea regardless of use of PAP, with a safety profile consistent with previous findings.</a:t>
                      </a:r>
                      <a:endParaRPr kumimoji="0" lang="en-US" sz="1000" u="none" strike="noStrike" cap="none" normalizeH="0" baseline="0" dirty="0">
                        <a:ln>
                          <a:noFill/>
                        </a:ln>
                        <a:effectLst/>
                      </a:endParaRPr>
                    </a:p>
                    <a:p>
                      <a:pPr marL="0" marR="0" lvl="0" indent="0" algn="l" defTabSz="914400" rtl="0" eaLnBrk="1" fontAlgn="auto" latinLnBrk="0" hangingPunct="1">
                        <a:lnSpc>
                          <a:spcPct val="100000"/>
                        </a:lnSpc>
                        <a:spcBef>
                          <a:spcPts val="0"/>
                        </a:spcBef>
                        <a:spcAft>
                          <a:spcPts val="600"/>
                        </a:spcAft>
                        <a:buClrTx/>
                        <a:buSzTx/>
                        <a:buFont typeface="Arial"/>
                        <a:buNone/>
                        <a:tabLst/>
                        <a:defRPr/>
                      </a:pPr>
                      <a:r>
                        <a:rPr lang="en-US" sz="1000" dirty="0"/>
                        <a:t>Lilly was granted Fast Track designation for tirzepatide for the treatment of moderate-to-severe OSA and obesity in </a:t>
                      </a:r>
                      <a:r>
                        <a:rPr lang="en-US" sz="1000" dirty="0">
                          <a:hlinkClick r:id="rId2"/>
                        </a:rPr>
                        <a:t>October 2022</a:t>
                      </a:r>
                      <a:r>
                        <a:rPr lang="en-US" sz="1000" dirty="0"/>
                        <a:t> and plans regulatory submissions to the FDA and other global regulatory agencies mid-2024. </a:t>
                      </a:r>
                      <a:endParaRPr lang="en-US" sz="1000" kern="1200" dirty="0">
                        <a:solidFill>
                          <a:schemeClr val="tx1"/>
                        </a:solidFill>
                        <a:effectLst/>
                        <a:latin typeface="+mn-lt"/>
                        <a:ea typeface="+mn-ea"/>
                        <a:cs typeface="+mn-cs"/>
                      </a:endParaRPr>
                    </a:p>
                  </a:txBody>
                  <a:tcPr>
                    <a:lnT w="12700" cmpd="sng">
                      <a:noFill/>
                    </a:lnT>
                    <a:solidFill>
                      <a:srgbClr val="FEF4EC"/>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3" name="Title 2"/>
          <p:cNvSpPr>
            <a:spLocks noGrp="1"/>
          </p:cNvSpPr>
          <p:nvPr>
            <p:ph type="ctrTitle"/>
          </p:nvPr>
        </p:nvSpPr>
        <p:spPr/>
        <p:txBody>
          <a:bodyPr/>
          <a:lstStyle/>
          <a:p>
            <a:r>
              <a:rPr lang="en-US" dirty="0"/>
              <a:t>SURMOUNT-OSA (4 of 4)</a:t>
            </a:r>
          </a:p>
        </p:txBody>
      </p:sp>
      <p:graphicFrame>
        <p:nvGraphicFramePr>
          <p:cNvPr id="2" name="Table 1">
            <a:extLst>
              <a:ext uri="{FF2B5EF4-FFF2-40B4-BE49-F238E27FC236}">
                <a16:creationId xmlns:a16="http://schemas.microsoft.com/office/drawing/2014/main" id="{2B20791A-9B50-4042-D9E8-B4F34BD8D695}"/>
              </a:ext>
            </a:extLst>
          </p:cNvPr>
          <p:cNvGraphicFramePr>
            <a:graphicFrameLocks noGrp="1"/>
          </p:cNvGraphicFramePr>
          <p:nvPr>
            <p:extLst>
              <p:ext uri="{D42A27DB-BD31-4B8C-83A1-F6EECF244321}">
                <p14:modId xmlns:p14="http://schemas.microsoft.com/office/powerpoint/2010/main" val="869455924"/>
              </p:ext>
            </p:extLst>
          </p:nvPr>
        </p:nvGraphicFramePr>
        <p:xfrm>
          <a:off x="607502" y="1406069"/>
          <a:ext cx="4536000" cy="3072384"/>
        </p:xfrm>
        <a:graphic>
          <a:graphicData uri="http://schemas.openxmlformats.org/drawingml/2006/table">
            <a:tbl>
              <a:tblPr firstRow="1" bandRow="1">
                <a:tableStyleId>{C083E6E3-FA7D-4D7B-A595-EF9225AFEA82}</a:tableStyleId>
              </a:tblPr>
              <a:tblGrid>
                <a:gridCol w="2016000">
                  <a:extLst>
                    <a:ext uri="{9D8B030D-6E8A-4147-A177-3AD203B41FA5}">
                      <a16:colId xmlns:a16="http://schemas.microsoft.com/office/drawing/2014/main" val="20000"/>
                    </a:ext>
                  </a:extLst>
                </a:gridCol>
                <a:gridCol w="576000">
                  <a:extLst>
                    <a:ext uri="{9D8B030D-6E8A-4147-A177-3AD203B41FA5}">
                      <a16:colId xmlns:a16="http://schemas.microsoft.com/office/drawing/2014/main" val="20001"/>
                    </a:ext>
                  </a:extLst>
                </a:gridCol>
                <a:gridCol w="684000">
                  <a:extLst>
                    <a:ext uri="{9D8B030D-6E8A-4147-A177-3AD203B41FA5}">
                      <a16:colId xmlns:a16="http://schemas.microsoft.com/office/drawing/2014/main" val="20002"/>
                    </a:ext>
                  </a:extLst>
                </a:gridCol>
                <a:gridCol w="576000">
                  <a:extLst>
                    <a:ext uri="{9D8B030D-6E8A-4147-A177-3AD203B41FA5}">
                      <a16:colId xmlns:a16="http://schemas.microsoft.com/office/drawing/2014/main" val="20003"/>
                    </a:ext>
                  </a:extLst>
                </a:gridCol>
                <a:gridCol w="684000">
                  <a:extLst>
                    <a:ext uri="{9D8B030D-6E8A-4147-A177-3AD203B41FA5}">
                      <a16:colId xmlns:a16="http://schemas.microsoft.com/office/drawing/2014/main" val="20004"/>
                    </a:ext>
                  </a:extLst>
                </a:gridCol>
              </a:tblGrid>
              <a:tr h="0">
                <a:tc rowSpan="2">
                  <a:txBody>
                    <a:bodyPr/>
                    <a:lstStyle/>
                    <a:p>
                      <a:r>
                        <a:rPr lang="en-US" sz="900" dirty="0"/>
                        <a:t>At 52 weeks TEAEs≥5%</a:t>
                      </a:r>
                    </a:p>
                  </a:txBody>
                  <a:tcPr marT="27432" marB="27432" anchor="ctr">
                    <a:lnR>
                      <a:noFill/>
                    </a:lnR>
                  </a:tcPr>
                </a:tc>
                <a:tc gridSpan="2">
                  <a:txBody>
                    <a:bodyPr/>
                    <a:lstStyle/>
                    <a:p>
                      <a:pPr algn="ctr"/>
                      <a:r>
                        <a:rPr lang="en-US" sz="900" dirty="0"/>
                        <a:t>not on PAP</a:t>
                      </a:r>
                    </a:p>
                  </a:txBody>
                  <a:tcPr marT="27432" marB="27432">
                    <a:lnL>
                      <a:noFill/>
                    </a:lnL>
                    <a:lnR w="12700" cap="flat" cmpd="sng" algn="ctr">
                      <a:solidFill>
                        <a:schemeClr val="accent3">
                          <a:lumMod val="40000"/>
                          <a:lumOff val="60000"/>
                        </a:schemeClr>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pPr algn="ctr"/>
                      <a:endParaRPr lang="en-US" sz="900" dirty="0"/>
                    </a:p>
                  </a:txBody>
                  <a:tcPr marT="27432" marB="27432">
                    <a:lnL>
                      <a:noFill/>
                    </a:lnL>
                    <a:lnR>
                      <a:noFill/>
                    </a:lnR>
                    <a:lnT w="127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gridSpan="2">
                  <a:txBody>
                    <a:bodyPr/>
                    <a:lstStyle/>
                    <a:p>
                      <a:pPr algn="ctr"/>
                      <a:r>
                        <a:rPr lang="en-US" sz="900" dirty="0"/>
                        <a:t>on PAP</a:t>
                      </a:r>
                    </a:p>
                  </a:txBody>
                  <a:tcPr marT="27432" marB="27432">
                    <a:lnL w="12700" cap="flat" cmpd="sng" algn="ctr">
                      <a:solidFill>
                        <a:schemeClr val="accent3">
                          <a:lumMod val="40000"/>
                          <a:lumOff val="60000"/>
                        </a:schemeClr>
                      </a:solidFill>
                      <a:prstDash val="solid"/>
                      <a:round/>
                      <a:headEnd type="none" w="med" len="med"/>
                      <a:tailEnd type="none" w="med" len="med"/>
                    </a:lnL>
                    <a:lnR>
                      <a:noFill/>
                    </a:lnR>
                    <a:lnT w="127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pPr algn="ctr"/>
                      <a:endParaRPr lang="en-US" sz="900" dirty="0"/>
                    </a:p>
                  </a:txBody>
                  <a:tcPr marT="27432" marB="27432">
                    <a:lnL>
                      <a:noFill/>
                    </a:lnL>
                    <a:lnR>
                      <a:noFill/>
                    </a:lnR>
                    <a:lnT w="127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vMerge="1">
                  <a:txBody>
                    <a:bodyPr/>
                    <a:lstStyle/>
                    <a:p>
                      <a:endParaRPr lang="en-US"/>
                    </a:p>
                  </a:txBody>
                  <a:tcPr/>
                </a:tc>
                <a:tc>
                  <a:txBody>
                    <a:bodyPr/>
                    <a:lstStyle/>
                    <a:p>
                      <a:pPr algn="ctr"/>
                      <a:r>
                        <a:rPr lang="en-US" sz="900" b="1" dirty="0"/>
                        <a:t>TZP</a:t>
                      </a:r>
                    </a:p>
                  </a:txBody>
                  <a:tcPr marT="27432" marB="27432">
                    <a:lnL w="12700" cmpd="sng">
                      <a:noFill/>
                    </a:lnL>
                    <a:lnR>
                      <a:noFill/>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t>placebo</a:t>
                      </a:r>
                    </a:p>
                  </a:txBody>
                  <a:tcPr marT="27432" marB="27432">
                    <a:lnL>
                      <a:noFill/>
                    </a:lnL>
                    <a:lnR w="12700" cap="flat" cmpd="sng" algn="ctr">
                      <a:solidFill>
                        <a:schemeClr val="accent3">
                          <a:lumMod val="40000"/>
                          <a:lumOff val="60000"/>
                        </a:schemeClr>
                      </a:solidFill>
                      <a:prstDash val="solid"/>
                      <a:round/>
                      <a:headEnd type="none" w="med" len="med"/>
                      <a:tailEnd type="none" w="med" len="med"/>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t>TZP</a:t>
                      </a:r>
                    </a:p>
                  </a:txBody>
                  <a:tcPr marT="27432" marB="27432">
                    <a:lnL w="12700" cap="flat" cmpd="sng" algn="ctr">
                      <a:solidFill>
                        <a:schemeClr val="accent3">
                          <a:lumMod val="40000"/>
                          <a:lumOff val="60000"/>
                        </a:schemeClr>
                      </a:solidFill>
                      <a:prstDash val="solid"/>
                      <a:round/>
                      <a:headEnd type="none" w="med" len="med"/>
                      <a:tailEnd type="none" w="med" len="med"/>
                    </a:lnL>
                    <a:lnR>
                      <a:noFill/>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t>placebo</a:t>
                      </a:r>
                    </a:p>
                  </a:txBody>
                  <a:tcPr marT="27432" marB="27432">
                    <a:lnL>
                      <a:noFill/>
                    </a:lnL>
                    <a:lnR>
                      <a:noFill/>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1273212"/>
                  </a:ext>
                </a:extLst>
              </a:tr>
              <a:tr h="0">
                <a:tc>
                  <a:txBody>
                    <a:bodyPr/>
                    <a:lstStyle/>
                    <a:p>
                      <a:r>
                        <a:rPr lang="en-US" sz="900" i="0" dirty="0">
                          <a:solidFill>
                            <a:sysClr val="windowText" lastClr="000000"/>
                          </a:solidFill>
                        </a:rPr>
                        <a:t>Diarrhea</a:t>
                      </a:r>
                    </a:p>
                  </a:txBody>
                  <a:tcPr marT="27432" marB="27432">
                    <a:lnB w="12700" cap="flat" cmpd="sng" algn="ctr">
                      <a:noFill/>
                      <a:prstDash val="solid"/>
                      <a:round/>
                      <a:headEnd type="none" w="med" len="med"/>
                      <a:tailEnd type="none" w="med" len="med"/>
                    </a:lnB>
                  </a:tcPr>
                </a:tc>
                <a:tc>
                  <a:txBody>
                    <a:bodyPr/>
                    <a:lstStyle/>
                    <a:p>
                      <a:pPr algn="ctr"/>
                      <a:r>
                        <a:rPr lang="en-US" sz="900" i="0" dirty="0">
                          <a:solidFill>
                            <a:sysClr val="windowText" lastClr="000000"/>
                          </a:solidFill>
                        </a:rPr>
                        <a:t>26.3</a:t>
                      </a:r>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i="0" dirty="0">
                          <a:solidFill>
                            <a:sysClr val="windowText" lastClr="000000"/>
                          </a:solidFill>
                        </a:rPr>
                        <a:t>12.5</a:t>
                      </a:r>
                    </a:p>
                  </a:txBody>
                  <a:tcPr marT="27432" marB="27432">
                    <a:lnR w="12700" cap="flat" cmpd="sng" algn="ctr">
                      <a:solidFill>
                        <a:schemeClr val="accent3">
                          <a:lumMod val="40000"/>
                          <a:lumOff val="60000"/>
                        </a:schemeClr>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i="0" dirty="0">
                          <a:solidFill>
                            <a:sysClr val="windowText" lastClr="000000"/>
                          </a:solidFill>
                        </a:rPr>
                        <a:t>21.8</a:t>
                      </a:r>
                    </a:p>
                  </a:txBody>
                  <a:tcPr marT="27432" marB="27432">
                    <a:lnL w="12700" cap="flat" cmpd="sng" algn="ctr">
                      <a:solidFill>
                        <a:schemeClr val="accent3">
                          <a:lumMod val="40000"/>
                          <a:lumOff val="60000"/>
                        </a:schemeClr>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i="0" dirty="0">
                          <a:solidFill>
                            <a:sysClr val="windowText" lastClr="000000"/>
                          </a:solidFill>
                        </a:rPr>
                        <a:t>8.8</a:t>
                      </a:r>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17840359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solidFill>
                            <a:sysClr val="windowText" lastClr="000000"/>
                          </a:solidFill>
                        </a:rPr>
                        <a:t>Nausea</a:t>
                      </a:r>
                    </a:p>
                  </a:txBody>
                  <a:tcPr marT="27432" marB="27432">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i="0" dirty="0">
                          <a:solidFill>
                            <a:sysClr val="windowText" lastClr="000000"/>
                          </a:solidFill>
                        </a:rPr>
                        <a:t>25.4</a:t>
                      </a:r>
                    </a:p>
                  </a:txBody>
                  <a:tcPr marT="27432" marB="27432">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i="0" dirty="0">
                          <a:solidFill>
                            <a:sysClr val="windowText" lastClr="000000"/>
                          </a:solidFill>
                        </a:rPr>
                        <a:t>10.0</a:t>
                      </a:r>
                    </a:p>
                  </a:txBody>
                  <a:tcPr marT="27432" marB="27432">
                    <a:lnR w="12700" cap="flat" cmpd="sng" algn="ctr">
                      <a:solidFill>
                        <a:schemeClr val="accent3">
                          <a:lumMod val="40000"/>
                          <a:lumOff val="6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i="0" dirty="0">
                          <a:solidFill>
                            <a:sysClr val="windowText" lastClr="000000"/>
                          </a:solidFill>
                        </a:rPr>
                        <a:t>21.8</a:t>
                      </a:r>
                    </a:p>
                  </a:txBody>
                  <a:tcPr marT="27432" marB="27432">
                    <a:lnL w="12700" cap="flat" cmpd="sng" algn="ctr">
                      <a:solidFill>
                        <a:schemeClr val="accent3">
                          <a:lumMod val="40000"/>
                          <a:lumOff val="60000"/>
                        </a:schemeClr>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i="0" dirty="0">
                          <a:solidFill>
                            <a:sysClr val="windowText" lastClr="000000"/>
                          </a:solidFill>
                        </a:rPr>
                        <a:t>5.3</a:t>
                      </a:r>
                    </a:p>
                  </a:txBody>
                  <a:tcPr marT="27432" marB="27432">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700650265"/>
                  </a:ext>
                </a:extLst>
              </a:tr>
              <a:tr h="0">
                <a:tc>
                  <a:txBody>
                    <a:bodyPr/>
                    <a:lstStyle/>
                    <a:p>
                      <a:r>
                        <a:rPr lang="en-US" sz="900" i="0" dirty="0">
                          <a:solidFill>
                            <a:sysClr val="windowText" lastClr="000000"/>
                          </a:solidFill>
                        </a:rPr>
                        <a:t>Vomiting</a:t>
                      </a:r>
                    </a:p>
                  </a:txBody>
                  <a:tcPr marT="27432" marB="27432">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i="0" dirty="0">
                          <a:solidFill>
                            <a:sysClr val="windowText" lastClr="000000"/>
                          </a:solidFill>
                        </a:rPr>
                        <a:t>17.5</a:t>
                      </a:r>
                    </a:p>
                  </a:txBody>
                  <a:tcPr marT="27432" marB="27432">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i="0" dirty="0">
                          <a:solidFill>
                            <a:sysClr val="windowText" lastClr="000000"/>
                          </a:solidFill>
                        </a:rPr>
                        <a:t>4.2</a:t>
                      </a:r>
                    </a:p>
                  </a:txBody>
                  <a:tcPr marT="27432" marB="27432">
                    <a:lnR w="12700" cap="flat" cmpd="sng" algn="ctr">
                      <a:solidFill>
                        <a:schemeClr val="accent3">
                          <a:lumMod val="40000"/>
                          <a:lumOff val="6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i="0" dirty="0">
                          <a:solidFill>
                            <a:sysClr val="windowText" lastClr="000000"/>
                          </a:solidFill>
                        </a:rPr>
                        <a:t>15.1</a:t>
                      </a:r>
                    </a:p>
                  </a:txBody>
                  <a:tcPr marT="27432" marB="27432">
                    <a:lnL w="12700" cap="flat" cmpd="sng" algn="ctr">
                      <a:solidFill>
                        <a:schemeClr val="accent3">
                          <a:lumMod val="40000"/>
                          <a:lumOff val="60000"/>
                        </a:schemeClr>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i="0" dirty="0">
                          <a:solidFill>
                            <a:sysClr val="windowText" lastClr="000000"/>
                          </a:solidFill>
                        </a:rPr>
                        <a:t>4.4</a:t>
                      </a:r>
                    </a:p>
                  </a:txBody>
                  <a:tcPr marT="27432" marB="27432">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899727701"/>
                  </a:ext>
                </a:extLst>
              </a:tr>
              <a:tr h="0">
                <a:tc>
                  <a:txBody>
                    <a:bodyPr/>
                    <a:lstStyle/>
                    <a:p>
                      <a:r>
                        <a:rPr lang="en-US" sz="900" i="0" dirty="0">
                          <a:solidFill>
                            <a:sysClr val="windowText" lastClr="000000"/>
                          </a:solidFill>
                        </a:rPr>
                        <a:t>Constipation</a:t>
                      </a:r>
                    </a:p>
                  </a:txBody>
                  <a:tcPr marT="27432" marB="27432">
                    <a:lnT w="12700" cap="flat" cmpd="sng" algn="ctr">
                      <a:noFill/>
                      <a:prstDash val="solid"/>
                      <a:round/>
                      <a:headEnd type="none" w="med" len="med"/>
                      <a:tailEnd type="none" w="med" len="med"/>
                    </a:lnT>
                  </a:tcPr>
                </a:tc>
                <a:tc>
                  <a:txBody>
                    <a:bodyPr/>
                    <a:lstStyle/>
                    <a:p>
                      <a:pPr algn="ctr"/>
                      <a:r>
                        <a:rPr lang="en-US" sz="900" i="0" dirty="0">
                          <a:solidFill>
                            <a:sysClr val="windowText" lastClr="000000"/>
                          </a:solidFill>
                        </a:rPr>
                        <a:t>15.8</a:t>
                      </a:r>
                    </a:p>
                  </a:txBody>
                  <a:tcPr marT="27432" marB="27432">
                    <a:lnT w="12700" cap="flat" cmpd="sng" algn="ctr">
                      <a:noFill/>
                      <a:prstDash val="solid"/>
                      <a:round/>
                      <a:headEnd type="none" w="med" len="med"/>
                      <a:tailEnd type="none" w="med" len="med"/>
                    </a:lnT>
                  </a:tcPr>
                </a:tc>
                <a:tc>
                  <a:txBody>
                    <a:bodyPr/>
                    <a:lstStyle/>
                    <a:p>
                      <a:pPr algn="ctr"/>
                      <a:r>
                        <a:rPr lang="en-US" sz="900" i="0" dirty="0">
                          <a:solidFill>
                            <a:sysClr val="windowText" lastClr="000000"/>
                          </a:solidFill>
                        </a:rPr>
                        <a:t>2.5</a:t>
                      </a:r>
                    </a:p>
                  </a:txBody>
                  <a:tcPr marT="27432" marB="27432">
                    <a:lnR w="12700" cap="flat" cmpd="sng" algn="ctr">
                      <a:solidFill>
                        <a:schemeClr val="accent3">
                          <a:lumMod val="40000"/>
                          <a:lumOff val="60000"/>
                        </a:schemeClr>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sz="900" i="0" dirty="0">
                          <a:solidFill>
                            <a:sysClr val="windowText" lastClr="000000"/>
                          </a:solidFill>
                        </a:rPr>
                        <a:t>12.6</a:t>
                      </a:r>
                    </a:p>
                  </a:txBody>
                  <a:tcPr marT="27432" marB="27432">
                    <a:lnL w="12700" cap="flat" cmpd="sng" algn="ctr">
                      <a:solidFill>
                        <a:schemeClr val="accent3">
                          <a:lumMod val="40000"/>
                          <a:lumOff val="60000"/>
                        </a:schemeClr>
                      </a:solid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900" i="0" dirty="0">
                          <a:solidFill>
                            <a:sysClr val="windowText" lastClr="000000"/>
                          </a:solidFill>
                        </a:rPr>
                        <a:t>10.5</a:t>
                      </a:r>
                    </a:p>
                  </a:txBody>
                  <a:tcPr marT="27432" marB="27432">
                    <a:lnT w="12700" cap="flat" cmpd="sng" algn="ctr">
                      <a:noFill/>
                      <a:prstDash val="solid"/>
                      <a:round/>
                      <a:headEnd type="none" w="med" len="med"/>
                      <a:tailEnd type="none" w="med" len="med"/>
                    </a:lnT>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solidFill>
                            <a:sysClr val="windowText" lastClr="000000"/>
                          </a:solidFill>
                        </a:rPr>
                        <a:t>Eructation</a:t>
                      </a:r>
                    </a:p>
                  </a:txBody>
                  <a:tcPr marT="27432" marB="27432"/>
                </a:tc>
                <a:tc>
                  <a:txBody>
                    <a:bodyPr/>
                    <a:lstStyle/>
                    <a:p>
                      <a:pPr algn="ctr"/>
                      <a:r>
                        <a:rPr lang="en-US" sz="900" i="0" dirty="0">
                          <a:solidFill>
                            <a:sysClr val="windowText" lastClr="000000"/>
                          </a:solidFill>
                        </a:rPr>
                        <a:t>7.9</a:t>
                      </a:r>
                    </a:p>
                  </a:txBody>
                  <a:tcPr marT="27432" marB="27432"/>
                </a:tc>
                <a:tc>
                  <a:txBody>
                    <a:bodyPr/>
                    <a:lstStyle/>
                    <a:p>
                      <a:pPr algn="ctr"/>
                      <a:r>
                        <a:rPr lang="en-US" sz="900" i="0" dirty="0">
                          <a:solidFill>
                            <a:sysClr val="windowText" lastClr="000000"/>
                          </a:solidFill>
                        </a:rPr>
                        <a:t>0.0</a:t>
                      </a:r>
                    </a:p>
                  </a:txBody>
                  <a:tcPr marT="27432" marB="27432">
                    <a:lnR w="12700" cap="flat" cmpd="sng" algn="ctr">
                      <a:solidFill>
                        <a:schemeClr val="accent3">
                          <a:lumMod val="40000"/>
                          <a:lumOff val="60000"/>
                        </a:schemeClr>
                      </a:solidFill>
                      <a:prstDash val="solid"/>
                      <a:round/>
                      <a:headEnd type="none" w="med" len="med"/>
                      <a:tailEnd type="none" w="med" len="med"/>
                    </a:lnR>
                  </a:tcPr>
                </a:tc>
                <a:tc>
                  <a:txBody>
                    <a:bodyPr/>
                    <a:lstStyle/>
                    <a:p>
                      <a:pPr algn="ctr"/>
                      <a:r>
                        <a:rPr lang="en-US" sz="900" i="0" dirty="0">
                          <a:solidFill>
                            <a:sysClr val="windowText" lastClr="000000"/>
                          </a:solidFill>
                        </a:rPr>
                        <a:t>9.2</a:t>
                      </a:r>
                    </a:p>
                  </a:txBody>
                  <a:tcPr marT="27432" marB="27432">
                    <a:lnL w="12700" cap="flat" cmpd="sng" algn="ctr">
                      <a:solidFill>
                        <a:schemeClr val="accent3">
                          <a:lumMod val="40000"/>
                          <a:lumOff val="60000"/>
                        </a:schemeClr>
                      </a:solidFill>
                      <a:prstDash val="solid"/>
                      <a:round/>
                      <a:headEnd type="none" w="med" len="med"/>
                      <a:tailEnd type="none" w="med" len="med"/>
                    </a:lnL>
                  </a:tcPr>
                </a:tc>
                <a:tc>
                  <a:txBody>
                    <a:bodyPr/>
                    <a:lstStyle/>
                    <a:p>
                      <a:pPr algn="ctr"/>
                      <a:r>
                        <a:rPr lang="en-US" sz="900" i="0" dirty="0">
                          <a:solidFill>
                            <a:sysClr val="windowText" lastClr="000000"/>
                          </a:solidFill>
                        </a:rPr>
                        <a:t>0.9</a:t>
                      </a:r>
                    </a:p>
                  </a:txBody>
                  <a:tcPr marT="27432" marB="27432"/>
                </a:tc>
                <a:extLst>
                  <a:ext uri="{0D108BD9-81ED-4DB2-BD59-A6C34878D82A}">
                    <a16:rowId xmlns:a16="http://schemas.microsoft.com/office/drawing/2014/main" val="1000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solidFill>
                            <a:sysClr val="windowText" lastClr="000000"/>
                          </a:solidFill>
                        </a:rPr>
                        <a:t>GERD</a:t>
                      </a:r>
                    </a:p>
                  </a:txBody>
                  <a:tcPr marT="27432" marB="27432"/>
                </a:tc>
                <a:tc>
                  <a:txBody>
                    <a:bodyPr/>
                    <a:lstStyle/>
                    <a:p>
                      <a:pPr algn="ctr"/>
                      <a:r>
                        <a:rPr lang="en-US" sz="900" i="0" dirty="0">
                          <a:solidFill>
                            <a:sysClr val="windowText" lastClr="000000"/>
                          </a:solidFill>
                        </a:rPr>
                        <a:t>7.9</a:t>
                      </a:r>
                    </a:p>
                  </a:txBody>
                  <a:tcPr marT="27432" marB="27432"/>
                </a:tc>
                <a:tc>
                  <a:txBody>
                    <a:bodyPr/>
                    <a:lstStyle/>
                    <a:p>
                      <a:pPr algn="ctr"/>
                      <a:r>
                        <a:rPr lang="en-US" sz="900" i="0" dirty="0">
                          <a:solidFill>
                            <a:sysClr val="windowText" lastClr="000000"/>
                          </a:solidFill>
                        </a:rPr>
                        <a:t>0.8</a:t>
                      </a:r>
                    </a:p>
                  </a:txBody>
                  <a:tcPr marT="27432" marB="27432">
                    <a:lnR w="12700" cap="flat" cmpd="sng" algn="ctr">
                      <a:solidFill>
                        <a:schemeClr val="accent3">
                          <a:lumMod val="40000"/>
                          <a:lumOff val="60000"/>
                        </a:schemeClr>
                      </a:solidFill>
                      <a:prstDash val="solid"/>
                      <a:round/>
                      <a:headEnd type="none" w="med" len="med"/>
                      <a:tailEnd type="none" w="med" len="med"/>
                    </a:lnR>
                  </a:tcPr>
                </a:tc>
                <a:tc>
                  <a:txBody>
                    <a:bodyPr/>
                    <a:lstStyle/>
                    <a:p>
                      <a:pPr algn="ctr"/>
                      <a:r>
                        <a:rPr lang="en-US" sz="900" i="0" dirty="0">
                          <a:solidFill>
                            <a:sysClr val="windowText" lastClr="000000"/>
                          </a:solidFill>
                        </a:rPr>
                        <a:t>9.2</a:t>
                      </a:r>
                    </a:p>
                  </a:txBody>
                  <a:tcPr marT="27432" marB="27432">
                    <a:lnL w="12700" cap="flat" cmpd="sng" algn="ctr">
                      <a:solidFill>
                        <a:schemeClr val="accent3">
                          <a:lumMod val="40000"/>
                          <a:lumOff val="60000"/>
                        </a:schemeClr>
                      </a:solidFill>
                      <a:prstDash val="solid"/>
                      <a:round/>
                      <a:headEnd type="none" w="med" len="med"/>
                      <a:tailEnd type="none" w="med" len="med"/>
                    </a:lnL>
                  </a:tcPr>
                </a:tc>
                <a:tc>
                  <a:txBody>
                    <a:bodyPr/>
                    <a:lstStyle/>
                    <a:p>
                      <a:pPr algn="ctr"/>
                      <a:r>
                        <a:rPr lang="en-US" sz="900" i="0" dirty="0">
                          <a:solidFill>
                            <a:sysClr val="windowText" lastClr="000000"/>
                          </a:solidFill>
                        </a:rPr>
                        <a:t>0.9</a:t>
                      </a:r>
                    </a:p>
                  </a:txBody>
                  <a:tcPr marT="27432" marB="27432"/>
                </a:tc>
                <a:extLst>
                  <a:ext uri="{0D108BD9-81ED-4DB2-BD59-A6C34878D82A}">
                    <a16:rowId xmlns:a16="http://schemas.microsoft.com/office/drawing/2014/main" val="400804974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solidFill>
                            <a:sysClr val="windowText" lastClr="000000"/>
                          </a:solidFill>
                        </a:rPr>
                        <a:t>Injection site reaction</a:t>
                      </a:r>
                    </a:p>
                  </a:txBody>
                  <a:tcPr marT="27432" marB="27432"/>
                </a:tc>
                <a:tc>
                  <a:txBody>
                    <a:bodyPr/>
                    <a:lstStyle/>
                    <a:p>
                      <a:pPr algn="ctr"/>
                      <a:r>
                        <a:rPr lang="en-US" sz="900" i="0" dirty="0">
                          <a:solidFill>
                            <a:sysClr val="windowText" lastClr="000000"/>
                          </a:solidFill>
                        </a:rPr>
                        <a:t>7.0</a:t>
                      </a:r>
                    </a:p>
                  </a:txBody>
                  <a:tcPr marT="27432" marB="27432"/>
                </a:tc>
                <a:tc>
                  <a:txBody>
                    <a:bodyPr/>
                    <a:lstStyle/>
                    <a:p>
                      <a:pPr algn="ctr"/>
                      <a:r>
                        <a:rPr lang="en-US" sz="900" i="0" dirty="0">
                          <a:solidFill>
                            <a:sysClr val="windowText" lastClr="000000"/>
                          </a:solidFill>
                        </a:rPr>
                        <a:t>0.8</a:t>
                      </a:r>
                    </a:p>
                  </a:txBody>
                  <a:tcPr marT="27432" marB="27432">
                    <a:lnR w="12700" cap="flat" cmpd="sng" algn="ctr">
                      <a:solidFill>
                        <a:schemeClr val="accent3">
                          <a:lumMod val="40000"/>
                          <a:lumOff val="60000"/>
                        </a:schemeClr>
                      </a:solidFill>
                      <a:prstDash val="solid"/>
                      <a:round/>
                      <a:headEnd type="none" w="med" len="med"/>
                      <a:tailEnd type="none" w="med" len="med"/>
                    </a:lnR>
                  </a:tcPr>
                </a:tc>
                <a:tc>
                  <a:txBody>
                    <a:bodyPr/>
                    <a:lstStyle/>
                    <a:p>
                      <a:pPr algn="ctr"/>
                      <a:r>
                        <a:rPr lang="en-US" sz="900" i="0" dirty="0">
                          <a:solidFill>
                            <a:sysClr val="windowText" lastClr="000000"/>
                          </a:solidFill>
                        </a:rPr>
                        <a:t>8.4</a:t>
                      </a:r>
                    </a:p>
                  </a:txBody>
                  <a:tcPr marT="27432" marB="27432">
                    <a:lnL w="12700" cap="flat" cmpd="sng" algn="ctr">
                      <a:solidFill>
                        <a:schemeClr val="accent3">
                          <a:lumMod val="40000"/>
                          <a:lumOff val="60000"/>
                        </a:schemeClr>
                      </a:solidFill>
                      <a:prstDash val="solid"/>
                      <a:round/>
                      <a:headEnd type="none" w="med" len="med"/>
                      <a:tailEnd type="none" w="med" len="med"/>
                    </a:lnL>
                  </a:tcPr>
                </a:tc>
                <a:tc>
                  <a:txBody>
                    <a:bodyPr/>
                    <a:lstStyle/>
                    <a:p>
                      <a:pPr algn="ctr"/>
                      <a:r>
                        <a:rPr lang="en-US" sz="900" i="0" dirty="0">
                          <a:solidFill>
                            <a:sysClr val="windowText" lastClr="000000"/>
                          </a:solidFill>
                        </a:rPr>
                        <a:t>0.9</a:t>
                      </a:r>
                    </a:p>
                  </a:txBody>
                  <a:tcPr marT="27432" marB="27432"/>
                </a:tc>
                <a:extLst>
                  <a:ext uri="{0D108BD9-81ED-4DB2-BD59-A6C34878D82A}">
                    <a16:rowId xmlns:a16="http://schemas.microsoft.com/office/drawing/2014/main" val="2680198825"/>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solidFill>
                            <a:sysClr val="windowText" lastClr="000000"/>
                          </a:solidFill>
                        </a:rPr>
                        <a:t>Abdominal pain</a:t>
                      </a:r>
                    </a:p>
                  </a:txBody>
                  <a:tcPr marT="27432" marB="27432"/>
                </a:tc>
                <a:tc>
                  <a:txBody>
                    <a:bodyPr/>
                    <a:lstStyle/>
                    <a:p>
                      <a:pPr algn="ctr"/>
                      <a:r>
                        <a:rPr lang="en-US" sz="900" i="0" dirty="0">
                          <a:solidFill>
                            <a:sysClr val="windowText" lastClr="000000"/>
                          </a:solidFill>
                        </a:rPr>
                        <a:t>6.1</a:t>
                      </a:r>
                    </a:p>
                  </a:txBody>
                  <a:tcPr marT="27432" marB="27432"/>
                </a:tc>
                <a:tc>
                  <a:txBody>
                    <a:bodyPr/>
                    <a:lstStyle/>
                    <a:p>
                      <a:pPr algn="ctr"/>
                      <a:r>
                        <a:rPr lang="en-US" sz="900" i="0" dirty="0">
                          <a:solidFill>
                            <a:sysClr val="windowText" lastClr="000000"/>
                          </a:solidFill>
                        </a:rPr>
                        <a:t>3.3</a:t>
                      </a:r>
                    </a:p>
                  </a:txBody>
                  <a:tcPr marT="27432" marB="27432">
                    <a:lnR w="12700" cap="flat" cmpd="sng" algn="ctr">
                      <a:solidFill>
                        <a:schemeClr val="accent3">
                          <a:lumMod val="40000"/>
                          <a:lumOff val="60000"/>
                        </a:schemeClr>
                      </a:solidFill>
                      <a:prstDash val="solid"/>
                      <a:round/>
                      <a:headEnd type="none" w="med" len="med"/>
                      <a:tailEnd type="none" w="med" len="med"/>
                    </a:lnR>
                  </a:tcPr>
                </a:tc>
                <a:tc>
                  <a:txBody>
                    <a:bodyPr/>
                    <a:lstStyle/>
                    <a:p>
                      <a:pPr algn="ctr"/>
                      <a:r>
                        <a:rPr lang="en-US" sz="900" i="0" dirty="0">
                          <a:solidFill>
                            <a:sysClr val="windowText" lastClr="000000"/>
                          </a:solidFill>
                        </a:rPr>
                        <a:t>6.7</a:t>
                      </a:r>
                    </a:p>
                  </a:txBody>
                  <a:tcPr marT="27432" marB="27432">
                    <a:lnL w="12700" cap="flat" cmpd="sng" algn="ctr">
                      <a:solidFill>
                        <a:schemeClr val="accent3">
                          <a:lumMod val="40000"/>
                          <a:lumOff val="60000"/>
                        </a:schemeClr>
                      </a:solidFill>
                      <a:prstDash val="solid"/>
                      <a:round/>
                      <a:headEnd type="none" w="med" len="med"/>
                      <a:tailEnd type="none" w="med" len="med"/>
                    </a:lnL>
                  </a:tcPr>
                </a:tc>
                <a:tc>
                  <a:txBody>
                    <a:bodyPr/>
                    <a:lstStyle/>
                    <a:p>
                      <a:pPr algn="ctr"/>
                      <a:r>
                        <a:rPr lang="en-US" sz="900" i="0" dirty="0">
                          <a:solidFill>
                            <a:sysClr val="windowText" lastClr="000000"/>
                          </a:solidFill>
                        </a:rPr>
                        <a:t>9.6</a:t>
                      </a:r>
                    </a:p>
                  </a:txBody>
                  <a:tcPr marT="27432" marB="27432"/>
                </a:tc>
                <a:extLst>
                  <a:ext uri="{0D108BD9-81ED-4DB2-BD59-A6C34878D82A}">
                    <a16:rowId xmlns:a16="http://schemas.microsoft.com/office/drawing/2014/main" val="4027507759"/>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solidFill>
                            <a:sysClr val="windowText" lastClr="000000"/>
                          </a:solidFill>
                        </a:rPr>
                        <a:t>Upper Respiratory tract infection</a:t>
                      </a:r>
                    </a:p>
                  </a:txBody>
                  <a:tcPr marT="27432" marB="27432"/>
                </a:tc>
                <a:tc>
                  <a:txBody>
                    <a:bodyPr/>
                    <a:lstStyle/>
                    <a:p>
                      <a:pPr algn="ctr"/>
                      <a:r>
                        <a:rPr lang="en-US" sz="900" i="0" dirty="0">
                          <a:solidFill>
                            <a:sysClr val="windowText" lastClr="000000"/>
                          </a:solidFill>
                        </a:rPr>
                        <a:t>6.1</a:t>
                      </a:r>
                    </a:p>
                  </a:txBody>
                  <a:tcPr marT="27432" marB="27432"/>
                </a:tc>
                <a:tc>
                  <a:txBody>
                    <a:bodyPr/>
                    <a:lstStyle/>
                    <a:p>
                      <a:pPr algn="ctr"/>
                      <a:r>
                        <a:rPr lang="en-US" sz="900" i="0" dirty="0">
                          <a:solidFill>
                            <a:sysClr val="windowText" lastClr="000000"/>
                          </a:solidFill>
                        </a:rPr>
                        <a:t>8.3</a:t>
                      </a:r>
                    </a:p>
                  </a:txBody>
                  <a:tcPr marT="27432" marB="27432">
                    <a:lnR w="12700" cap="flat" cmpd="sng" algn="ctr">
                      <a:solidFill>
                        <a:schemeClr val="accent3">
                          <a:lumMod val="40000"/>
                          <a:lumOff val="60000"/>
                        </a:schemeClr>
                      </a:solidFill>
                      <a:prstDash val="solid"/>
                      <a:round/>
                      <a:headEnd type="none" w="med" len="med"/>
                      <a:tailEnd type="none" w="med" len="med"/>
                    </a:lnR>
                  </a:tcPr>
                </a:tc>
                <a:tc>
                  <a:txBody>
                    <a:bodyPr/>
                    <a:lstStyle/>
                    <a:p>
                      <a:pPr algn="ctr"/>
                      <a:r>
                        <a:rPr lang="en-US" sz="900" i="0" dirty="0">
                          <a:solidFill>
                            <a:sysClr val="windowText" lastClr="000000"/>
                          </a:solidFill>
                        </a:rPr>
                        <a:t>6.7</a:t>
                      </a:r>
                    </a:p>
                  </a:txBody>
                  <a:tcPr marT="27432" marB="27432">
                    <a:lnL w="12700" cap="flat" cmpd="sng" algn="ctr">
                      <a:solidFill>
                        <a:schemeClr val="accent3">
                          <a:lumMod val="40000"/>
                          <a:lumOff val="60000"/>
                        </a:schemeClr>
                      </a:solidFill>
                      <a:prstDash val="solid"/>
                      <a:round/>
                      <a:headEnd type="none" w="med" len="med"/>
                      <a:tailEnd type="none" w="med" len="med"/>
                    </a:lnL>
                  </a:tcPr>
                </a:tc>
                <a:tc>
                  <a:txBody>
                    <a:bodyPr/>
                    <a:lstStyle/>
                    <a:p>
                      <a:pPr algn="ctr"/>
                      <a:r>
                        <a:rPr lang="en-US" sz="900" i="0" dirty="0">
                          <a:solidFill>
                            <a:sysClr val="windowText" lastClr="000000"/>
                          </a:solidFill>
                        </a:rPr>
                        <a:t>0.9</a:t>
                      </a:r>
                    </a:p>
                  </a:txBody>
                  <a:tcPr marT="27432" marB="27432"/>
                </a:tc>
                <a:extLst>
                  <a:ext uri="{0D108BD9-81ED-4DB2-BD59-A6C34878D82A}">
                    <a16:rowId xmlns:a16="http://schemas.microsoft.com/office/drawing/2014/main" val="120363523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solidFill>
                            <a:sysClr val="windowText" lastClr="000000"/>
                          </a:solidFill>
                        </a:rPr>
                        <a:t>COVID-19</a:t>
                      </a:r>
                    </a:p>
                  </a:txBody>
                  <a:tcPr marT="27432" marB="27432"/>
                </a:tc>
                <a:tc>
                  <a:txBody>
                    <a:bodyPr/>
                    <a:lstStyle/>
                    <a:p>
                      <a:pPr algn="ctr"/>
                      <a:r>
                        <a:rPr lang="en-US" sz="900" i="0" dirty="0">
                          <a:solidFill>
                            <a:sysClr val="windowText" lastClr="000000"/>
                          </a:solidFill>
                        </a:rPr>
                        <a:t>5.3</a:t>
                      </a:r>
                    </a:p>
                  </a:txBody>
                  <a:tcPr marT="27432" marB="27432"/>
                </a:tc>
                <a:tc>
                  <a:txBody>
                    <a:bodyPr/>
                    <a:lstStyle/>
                    <a:p>
                      <a:pPr algn="ctr"/>
                      <a:r>
                        <a:rPr lang="en-US" sz="900" i="0" dirty="0">
                          <a:solidFill>
                            <a:sysClr val="windowText" lastClr="000000"/>
                          </a:solidFill>
                        </a:rPr>
                        <a:t>8.3</a:t>
                      </a:r>
                    </a:p>
                  </a:txBody>
                  <a:tcPr marT="27432" marB="27432">
                    <a:lnR w="12700" cap="flat" cmpd="sng" algn="ctr">
                      <a:solidFill>
                        <a:schemeClr val="accent3">
                          <a:lumMod val="40000"/>
                          <a:lumOff val="60000"/>
                        </a:schemeClr>
                      </a:solidFill>
                      <a:prstDash val="solid"/>
                      <a:round/>
                      <a:headEnd type="none" w="med" len="med"/>
                      <a:tailEnd type="none" w="med" len="med"/>
                    </a:lnR>
                  </a:tcPr>
                </a:tc>
                <a:tc>
                  <a:txBody>
                    <a:bodyPr/>
                    <a:lstStyle/>
                    <a:p>
                      <a:pPr algn="ctr"/>
                      <a:r>
                        <a:rPr lang="en-US" sz="900" i="0" dirty="0">
                          <a:solidFill>
                            <a:sysClr val="windowText" lastClr="000000"/>
                          </a:solidFill>
                        </a:rPr>
                        <a:t>5.9</a:t>
                      </a:r>
                    </a:p>
                  </a:txBody>
                  <a:tcPr marT="27432" marB="27432">
                    <a:lnL w="12700" cap="flat" cmpd="sng" algn="ctr">
                      <a:solidFill>
                        <a:schemeClr val="accent3">
                          <a:lumMod val="40000"/>
                          <a:lumOff val="60000"/>
                        </a:schemeClr>
                      </a:solidFill>
                      <a:prstDash val="solid"/>
                      <a:round/>
                      <a:headEnd type="none" w="med" len="med"/>
                      <a:tailEnd type="none" w="med" len="med"/>
                    </a:lnL>
                  </a:tcPr>
                </a:tc>
                <a:tc>
                  <a:txBody>
                    <a:bodyPr/>
                    <a:lstStyle/>
                    <a:p>
                      <a:pPr algn="ctr"/>
                      <a:r>
                        <a:rPr lang="en-US" sz="900" i="0" dirty="0">
                          <a:solidFill>
                            <a:sysClr val="windowText" lastClr="000000"/>
                          </a:solidFill>
                        </a:rPr>
                        <a:t>1.8</a:t>
                      </a:r>
                    </a:p>
                  </a:txBody>
                  <a:tcPr marT="27432" marB="27432"/>
                </a:tc>
                <a:extLst>
                  <a:ext uri="{0D108BD9-81ED-4DB2-BD59-A6C34878D82A}">
                    <a16:rowId xmlns:a16="http://schemas.microsoft.com/office/drawing/2014/main" val="3366011929"/>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solidFill>
                            <a:sysClr val="windowText" lastClr="000000"/>
                          </a:solidFill>
                        </a:rPr>
                        <a:t>Nasopharyngitis</a:t>
                      </a:r>
                    </a:p>
                  </a:txBody>
                  <a:tcPr marT="27432" marB="27432"/>
                </a:tc>
                <a:tc>
                  <a:txBody>
                    <a:bodyPr/>
                    <a:lstStyle/>
                    <a:p>
                      <a:pPr algn="ctr"/>
                      <a:r>
                        <a:rPr lang="en-US" sz="900" i="0" dirty="0">
                          <a:solidFill>
                            <a:sysClr val="windowText" lastClr="000000"/>
                          </a:solidFill>
                        </a:rPr>
                        <a:t>2.6</a:t>
                      </a:r>
                    </a:p>
                  </a:txBody>
                  <a:tcPr marT="27432" marB="27432"/>
                </a:tc>
                <a:tc>
                  <a:txBody>
                    <a:bodyPr/>
                    <a:lstStyle/>
                    <a:p>
                      <a:pPr algn="ctr"/>
                      <a:r>
                        <a:rPr lang="en-US" sz="900" i="0" dirty="0">
                          <a:solidFill>
                            <a:sysClr val="windowText" lastClr="000000"/>
                          </a:solidFill>
                        </a:rPr>
                        <a:t>6.7</a:t>
                      </a:r>
                    </a:p>
                  </a:txBody>
                  <a:tcPr marT="27432" marB="27432">
                    <a:lnR w="12700" cap="flat" cmpd="sng" algn="ctr">
                      <a:solidFill>
                        <a:schemeClr val="accent3">
                          <a:lumMod val="40000"/>
                          <a:lumOff val="60000"/>
                        </a:schemeClr>
                      </a:solidFill>
                      <a:prstDash val="solid"/>
                      <a:round/>
                      <a:headEnd type="none" w="med" len="med"/>
                      <a:tailEnd type="none" w="med" len="med"/>
                    </a:lnR>
                  </a:tcPr>
                </a:tc>
                <a:tc>
                  <a:txBody>
                    <a:bodyPr/>
                    <a:lstStyle/>
                    <a:p>
                      <a:pPr algn="ctr"/>
                      <a:r>
                        <a:rPr lang="en-US" sz="900" i="0" dirty="0">
                          <a:solidFill>
                            <a:sysClr val="windowText" lastClr="000000"/>
                          </a:solidFill>
                        </a:rPr>
                        <a:t>5.0</a:t>
                      </a:r>
                    </a:p>
                  </a:txBody>
                  <a:tcPr marT="27432" marB="27432">
                    <a:lnL w="12700" cap="flat" cmpd="sng" algn="ctr">
                      <a:solidFill>
                        <a:schemeClr val="accent3">
                          <a:lumMod val="40000"/>
                          <a:lumOff val="60000"/>
                        </a:schemeClr>
                      </a:solidFill>
                      <a:prstDash val="solid"/>
                      <a:round/>
                      <a:headEnd type="none" w="med" len="med"/>
                      <a:tailEnd type="none" w="med" len="med"/>
                    </a:lnL>
                  </a:tcPr>
                </a:tc>
                <a:tc>
                  <a:txBody>
                    <a:bodyPr/>
                    <a:lstStyle/>
                    <a:p>
                      <a:pPr algn="ctr"/>
                      <a:r>
                        <a:rPr lang="en-US" sz="900" i="0" dirty="0">
                          <a:solidFill>
                            <a:sysClr val="windowText" lastClr="000000"/>
                          </a:solidFill>
                        </a:rPr>
                        <a:t>0.0</a:t>
                      </a:r>
                    </a:p>
                  </a:txBody>
                  <a:tcPr marT="27432" marB="27432"/>
                </a:tc>
                <a:extLst>
                  <a:ext uri="{0D108BD9-81ED-4DB2-BD59-A6C34878D82A}">
                    <a16:rowId xmlns:a16="http://schemas.microsoft.com/office/drawing/2014/main" val="3742019500"/>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solidFill>
                            <a:sysClr val="windowText" lastClr="000000"/>
                          </a:solidFill>
                        </a:rPr>
                        <a:t>Influenza</a:t>
                      </a:r>
                    </a:p>
                  </a:txBody>
                  <a:tcPr marT="27432" marB="27432"/>
                </a:tc>
                <a:tc>
                  <a:txBody>
                    <a:bodyPr/>
                    <a:lstStyle/>
                    <a:p>
                      <a:pPr algn="ctr"/>
                      <a:r>
                        <a:rPr lang="en-US" sz="900" i="0" dirty="0">
                          <a:solidFill>
                            <a:sysClr val="windowText" lastClr="000000"/>
                          </a:solidFill>
                        </a:rPr>
                        <a:t>3.5</a:t>
                      </a:r>
                    </a:p>
                  </a:txBody>
                  <a:tcPr marT="27432" marB="27432"/>
                </a:tc>
                <a:tc>
                  <a:txBody>
                    <a:bodyPr/>
                    <a:lstStyle/>
                    <a:p>
                      <a:pPr algn="ctr"/>
                      <a:r>
                        <a:rPr lang="en-US" sz="900" i="0" dirty="0">
                          <a:solidFill>
                            <a:sysClr val="windowText" lastClr="000000"/>
                          </a:solidFill>
                        </a:rPr>
                        <a:t>6.7</a:t>
                      </a:r>
                    </a:p>
                  </a:txBody>
                  <a:tcPr marT="27432" marB="27432">
                    <a:lnR w="12700" cap="flat" cmpd="sng" algn="ctr">
                      <a:solidFill>
                        <a:schemeClr val="accent3">
                          <a:lumMod val="40000"/>
                          <a:lumOff val="60000"/>
                        </a:schemeClr>
                      </a:solidFill>
                      <a:prstDash val="solid"/>
                      <a:round/>
                      <a:headEnd type="none" w="med" len="med"/>
                      <a:tailEnd type="none" w="med" len="med"/>
                    </a:lnR>
                  </a:tcPr>
                </a:tc>
                <a:tc>
                  <a:txBody>
                    <a:bodyPr/>
                    <a:lstStyle/>
                    <a:p>
                      <a:pPr algn="ctr"/>
                      <a:r>
                        <a:rPr lang="en-US" sz="900" i="0" dirty="0">
                          <a:solidFill>
                            <a:sysClr val="windowText" lastClr="000000"/>
                          </a:solidFill>
                        </a:rPr>
                        <a:t>5.0</a:t>
                      </a:r>
                    </a:p>
                  </a:txBody>
                  <a:tcPr marT="27432" marB="27432">
                    <a:lnL w="12700" cap="flat" cmpd="sng" algn="ctr">
                      <a:solidFill>
                        <a:schemeClr val="accent3">
                          <a:lumMod val="40000"/>
                          <a:lumOff val="60000"/>
                        </a:schemeClr>
                      </a:solidFill>
                      <a:prstDash val="solid"/>
                      <a:round/>
                      <a:headEnd type="none" w="med" len="med"/>
                      <a:tailEnd type="none" w="med" len="med"/>
                    </a:lnL>
                  </a:tcPr>
                </a:tc>
                <a:tc>
                  <a:txBody>
                    <a:bodyPr/>
                    <a:lstStyle/>
                    <a:p>
                      <a:pPr algn="ctr"/>
                      <a:r>
                        <a:rPr lang="en-US" sz="900" i="0" dirty="0">
                          <a:solidFill>
                            <a:sysClr val="windowText" lastClr="000000"/>
                          </a:solidFill>
                        </a:rPr>
                        <a:t>0.0</a:t>
                      </a:r>
                    </a:p>
                  </a:txBody>
                  <a:tcPr marT="27432" marB="27432"/>
                </a:tc>
                <a:extLst>
                  <a:ext uri="{0D108BD9-81ED-4DB2-BD59-A6C34878D82A}">
                    <a16:rowId xmlns:a16="http://schemas.microsoft.com/office/drawing/2014/main" val="4723876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solidFill>
                            <a:sysClr val="windowText" lastClr="000000"/>
                          </a:solidFill>
                        </a:rPr>
                        <a:t>Hypertension </a:t>
                      </a:r>
                    </a:p>
                  </a:txBody>
                  <a:tcPr marT="27432" marB="27432"/>
                </a:tc>
                <a:tc>
                  <a:txBody>
                    <a:bodyPr/>
                    <a:lstStyle/>
                    <a:p>
                      <a:pPr algn="ctr"/>
                      <a:r>
                        <a:rPr lang="en-US" sz="900" i="0" dirty="0">
                          <a:solidFill>
                            <a:sysClr val="windowText" lastClr="000000"/>
                          </a:solidFill>
                        </a:rPr>
                        <a:t>0.9</a:t>
                      </a:r>
                    </a:p>
                  </a:txBody>
                  <a:tcPr marT="27432" marB="27432"/>
                </a:tc>
                <a:tc>
                  <a:txBody>
                    <a:bodyPr/>
                    <a:lstStyle/>
                    <a:p>
                      <a:pPr algn="ctr"/>
                      <a:r>
                        <a:rPr lang="en-US" sz="900" i="0" dirty="0">
                          <a:solidFill>
                            <a:sysClr val="windowText" lastClr="000000"/>
                          </a:solidFill>
                        </a:rPr>
                        <a:t>6.7</a:t>
                      </a:r>
                    </a:p>
                  </a:txBody>
                  <a:tcPr marT="27432" marB="27432">
                    <a:lnR w="12700" cap="flat" cmpd="sng" algn="ctr">
                      <a:solidFill>
                        <a:schemeClr val="accent3">
                          <a:lumMod val="40000"/>
                          <a:lumOff val="60000"/>
                        </a:schemeClr>
                      </a:solidFill>
                      <a:prstDash val="solid"/>
                      <a:round/>
                      <a:headEnd type="none" w="med" len="med"/>
                      <a:tailEnd type="none" w="med" len="med"/>
                    </a:lnR>
                  </a:tcPr>
                </a:tc>
                <a:tc>
                  <a:txBody>
                    <a:bodyPr/>
                    <a:lstStyle/>
                    <a:p>
                      <a:pPr algn="ctr"/>
                      <a:r>
                        <a:rPr lang="en-US" sz="900" i="0" dirty="0">
                          <a:solidFill>
                            <a:sysClr val="windowText" lastClr="000000"/>
                          </a:solidFill>
                        </a:rPr>
                        <a:t>4.2</a:t>
                      </a:r>
                    </a:p>
                  </a:txBody>
                  <a:tcPr marT="27432" marB="27432">
                    <a:lnL w="12700" cap="flat" cmpd="sng" algn="ctr">
                      <a:solidFill>
                        <a:schemeClr val="accent3">
                          <a:lumMod val="40000"/>
                          <a:lumOff val="60000"/>
                        </a:schemeClr>
                      </a:solidFill>
                      <a:prstDash val="solid"/>
                      <a:round/>
                      <a:headEnd type="none" w="med" len="med"/>
                      <a:tailEnd type="none" w="med" len="med"/>
                    </a:lnL>
                  </a:tcPr>
                </a:tc>
                <a:tc>
                  <a:txBody>
                    <a:bodyPr/>
                    <a:lstStyle/>
                    <a:p>
                      <a:pPr algn="ctr"/>
                      <a:r>
                        <a:rPr lang="en-US" sz="900" i="0" dirty="0">
                          <a:solidFill>
                            <a:sysClr val="windowText" lastClr="000000"/>
                          </a:solidFill>
                        </a:rPr>
                        <a:t>7.0</a:t>
                      </a:r>
                    </a:p>
                  </a:txBody>
                  <a:tcPr marT="27432" marB="27432"/>
                </a:tc>
                <a:extLst>
                  <a:ext uri="{0D108BD9-81ED-4DB2-BD59-A6C34878D82A}">
                    <a16:rowId xmlns:a16="http://schemas.microsoft.com/office/drawing/2014/main" val="271007524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solidFill>
                            <a:sysClr val="windowText" lastClr="000000"/>
                          </a:solidFill>
                        </a:rPr>
                        <a:t>Arthralgia</a:t>
                      </a:r>
                    </a:p>
                  </a:txBody>
                  <a:tcPr marT="27432" marB="27432"/>
                </a:tc>
                <a:tc>
                  <a:txBody>
                    <a:bodyPr/>
                    <a:lstStyle/>
                    <a:p>
                      <a:pPr algn="ctr"/>
                      <a:r>
                        <a:rPr lang="en-US" sz="900" i="0" dirty="0">
                          <a:solidFill>
                            <a:sysClr val="windowText" lastClr="000000"/>
                          </a:solidFill>
                        </a:rPr>
                        <a:t>2.6</a:t>
                      </a:r>
                    </a:p>
                  </a:txBody>
                  <a:tcPr marT="27432" marB="27432"/>
                </a:tc>
                <a:tc>
                  <a:txBody>
                    <a:bodyPr/>
                    <a:lstStyle/>
                    <a:p>
                      <a:pPr algn="ctr"/>
                      <a:r>
                        <a:rPr lang="en-US" sz="900" i="0" dirty="0">
                          <a:solidFill>
                            <a:sysClr val="windowText" lastClr="000000"/>
                          </a:solidFill>
                        </a:rPr>
                        <a:t>5.0</a:t>
                      </a:r>
                    </a:p>
                  </a:txBody>
                  <a:tcPr marT="27432" marB="27432">
                    <a:lnR w="12700" cap="flat" cmpd="sng" algn="ctr">
                      <a:solidFill>
                        <a:schemeClr val="accent3">
                          <a:lumMod val="40000"/>
                          <a:lumOff val="60000"/>
                        </a:schemeClr>
                      </a:solidFill>
                      <a:prstDash val="solid"/>
                      <a:round/>
                      <a:headEnd type="none" w="med" len="med"/>
                      <a:tailEnd type="none" w="med" len="med"/>
                    </a:lnR>
                  </a:tcPr>
                </a:tc>
                <a:tc>
                  <a:txBody>
                    <a:bodyPr/>
                    <a:lstStyle/>
                    <a:p>
                      <a:pPr algn="ctr"/>
                      <a:r>
                        <a:rPr lang="en-US" sz="900" i="0" dirty="0">
                          <a:solidFill>
                            <a:sysClr val="windowText" lastClr="000000"/>
                          </a:solidFill>
                        </a:rPr>
                        <a:t>2.5</a:t>
                      </a:r>
                    </a:p>
                  </a:txBody>
                  <a:tcPr marT="27432" marB="27432">
                    <a:lnL w="12700" cap="flat" cmpd="sng" algn="ctr">
                      <a:solidFill>
                        <a:schemeClr val="accent3">
                          <a:lumMod val="40000"/>
                          <a:lumOff val="60000"/>
                        </a:schemeClr>
                      </a:solidFill>
                      <a:prstDash val="solid"/>
                      <a:round/>
                      <a:headEnd type="none" w="med" len="med"/>
                      <a:tailEnd type="none" w="med" len="med"/>
                    </a:lnL>
                  </a:tcPr>
                </a:tc>
                <a:tc>
                  <a:txBody>
                    <a:bodyPr/>
                    <a:lstStyle/>
                    <a:p>
                      <a:pPr algn="ctr"/>
                      <a:r>
                        <a:rPr lang="en-US" sz="900" i="0" dirty="0">
                          <a:solidFill>
                            <a:sysClr val="windowText" lastClr="000000"/>
                          </a:solidFill>
                        </a:rPr>
                        <a:t>6.1</a:t>
                      </a:r>
                    </a:p>
                  </a:txBody>
                  <a:tcPr marT="27432" marB="27432"/>
                </a:tc>
                <a:extLst>
                  <a:ext uri="{0D108BD9-81ED-4DB2-BD59-A6C34878D82A}">
                    <a16:rowId xmlns:a16="http://schemas.microsoft.com/office/drawing/2014/main" val="3766469912"/>
                  </a:ext>
                </a:extLst>
              </a:tr>
            </a:tbl>
          </a:graphicData>
        </a:graphic>
      </p:graphicFrame>
      <p:graphicFrame>
        <p:nvGraphicFramePr>
          <p:cNvPr id="4" name="Table 3">
            <a:extLst>
              <a:ext uri="{FF2B5EF4-FFF2-40B4-BE49-F238E27FC236}">
                <a16:creationId xmlns:a16="http://schemas.microsoft.com/office/drawing/2014/main" id="{999252C0-5E0F-69FA-5BB1-9509DFA29DBC}"/>
              </a:ext>
            </a:extLst>
          </p:cNvPr>
          <p:cNvGraphicFramePr>
            <a:graphicFrameLocks noGrp="1"/>
          </p:cNvGraphicFramePr>
          <p:nvPr>
            <p:extLst>
              <p:ext uri="{D42A27DB-BD31-4B8C-83A1-F6EECF244321}">
                <p14:modId xmlns:p14="http://schemas.microsoft.com/office/powerpoint/2010/main" val="4061271848"/>
              </p:ext>
            </p:extLst>
          </p:nvPr>
        </p:nvGraphicFramePr>
        <p:xfrm>
          <a:off x="5584577" y="1445693"/>
          <a:ext cx="6228000" cy="2441448"/>
        </p:xfrm>
        <a:graphic>
          <a:graphicData uri="http://schemas.openxmlformats.org/drawingml/2006/table">
            <a:tbl>
              <a:tblPr firstRow="1" bandRow="1">
                <a:tableStyleId>{C083E6E3-FA7D-4D7B-A595-EF9225AFEA82}</a:tableStyleId>
              </a:tblPr>
              <a:tblGrid>
                <a:gridCol w="3924000">
                  <a:extLst>
                    <a:ext uri="{9D8B030D-6E8A-4147-A177-3AD203B41FA5}">
                      <a16:colId xmlns:a16="http://schemas.microsoft.com/office/drawing/2014/main" val="20000"/>
                    </a:ext>
                  </a:extLst>
                </a:gridCol>
                <a:gridCol w="468000">
                  <a:extLst>
                    <a:ext uri="{9D8B030D-6E8A-4147-A177-3AD203B41FA5}">
                      <a16:colId xmlns:a16="http://schemas.microsoft.com/office/drawing/2014/main" val="20001"/>
                    </a:ext>
                  </a:extLst>
                </a:gridCol>
                <a:gridCol w="684000">
                  <a:extLst>
                    <a:ext uri="{9D8B030D-6E8A-4147-A177-3AD203B41FA5}">
                      <a16:colId xmlns:a16="http://schemas.microsoft.com/office/drawing/2014/main" val="20002"/>
                    </a:ext>
                  </a:extLst>
                </a:gridCol>
                <a:gridCol w="468000">
                  <a:extLst>
                    <a:ext uri="{9D8B030D-6E8A-4147-A177-3AD203B41FA5}">
                      <a16:colId xmlns:a16="http://schemas.microsoft.com/office/drawing/2014/main" val="20003"/>
                    </a:ext>
                  </a:extLst>
                </a:gridCol>
                <a:gridCol w="684000">
                  <a:extLst>
                    <a:ext uri="{9D8B030D-6E8A-4147-A177-3AD203B41FA5}">
                      <a16:colId xmlns:a16="http://schemas.microsoft.com/office/drawing/2014/main" val="20004"/>
                    </a:ext>
                  </a:extLst>
                </a:gridCol>
              </a:tblGrid>
              <a:tr h="0">
                <a:tc rowSpan="2">
                  <a:txBody>
                    <a:bodyPr/>
                    <a:lstStyle/>
                    <a:p>
                      <a:r>
                        <a:rPr lang="en-US" sz="900" dirty="0"/>
                        <a:t>At 52 weeks (%pts)</a:t>
                      </a:r>
                    </a:p>
                  </a:txBody>
                  <a:tcPr marT="27432" marB="27432" anchor="ctr">
                    <a:lnR>
                      <a:noFill/>
                    </a:lnR>
                  </a:tcPr>
                </a:tc>
                <a:tc gridSpan="2">
                  <a:txBody>
                    <a:bodyPr/>
                    <a:lstStyle/>
                    <a:p>
                      <a:pPr algn="ctr"/>
                      <a:r>
                        <a:rPr lang="en-US" sz="900" dirty="0"/>
                        <a:t>not on PAP</a:t>
                      </a:r>
                    </a:p>
                  </a:txBody>
                  <a:tcPr marT="27432" marB="27432">
                    <a:lnL>
                      <a:noFill/>
                    </a:lnL>
                    <a:lnR w="12700" cap="flat" cmpd="sng" algn="ctr">
                      <a:solidFill>
                        <a:schemeClr val="accent3">
                          <a:lumMod val="40000"/>
                          <a:lumOff val="60000"/>
                        </a:schemeClr>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pPr algn="ctr"/>
                      <a:endParaRPr lang="en-US" sz="900" dirty="0"/>
                    </a:p>
                  </a:txBody>
                  <a:tcPr marT="27432" marB="27432">
                    <a:lnL>
                      <a:noFill/>
                    </a:lnL>
                    <a:lnR>
                      <a:noFill/>
                    </a:lnR>
                    <a:lnT w="127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gridSpan="2">
                  <a:txBody>
                    <a:bodyPr/>
                    <a:lstStyle/>
                    <a:p>
                      <a:pPr algn="ctr"/>
                      <a:r>
                        <a:rPr lang="en-US" sz="900" dirty="0"/>
                        <a:t>on PAP</a:t>
                      </a:r>
                    </a:p>
                  </a:txBody>
                  <a:tcPr marT="27432" marB="27432">
                    <a:lnL w="12700" cap="flat" cmpd="sng" algn="ctr">
                      <a:solidFill>
                        <a:schemeClr val="accent3">
                          <a:lumMod val="40000"/>
                          <a:lumOff val="60000"/>
                        </a:schemeClr>
                      </a:solidFill>
                      <a:prstDash val="solid"/>
                      <a:round/>
                      <a:headEnd type="none" w="med" len="med"/>
                      <a:tailEnd type="none" w="med" len="med"/>
                    </a:lnL>
                    <a:lnR>
                      <a:noFill/>
                    </a:lnR>
                    <a:lnT w="127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pPr algn="ctr"/>
                      <a:endParaRPr lang="en-US" sz="900" dirty="0"/>
                    </a:p>
                  </a:txBody>
                  <a:tcPr marT="27432" marB="27432">
                    <a:lnL>
                      <a:noFill/>
                    </a:lnL>
                    <a:lnR>
                      <a:noFill/>
                    </a:lnR>
                    <a:lnT w="127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vMerge="1">
                  <a:txBody>
                    <a:bodyPr/>
                    <a:lstStyle/>
                    <a:p>
                      <a:endParaRPr lang="en-US"/>
                    </a:p>
                  </a:txBody>
                  <a:tcPr/>
                </a:tc>
                <a:tc>
                  <a:txBody>
                    <a:bodyPr/>
                    <a:lstStyle/>
                    <a:p>
                      <a:pPr algn="ctr"/>
                      <a:r>
                        <a:rPr lang="en-US" sz="900" b="1" dirty="0"/>
                        <a:t>TZP</a:t>
                      </a:r>
                    </a:p>
                  </a:txBody>
                  <a:tcPr marT="27432" marB="27432">
                    <a:lnL w="12700" cmpd="sng">
                      <a:noFill/>
                    </a:lnL>
                    <a:lnR>
                      <a:noFill/>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t>placebo</a:t>
                      </a:r>
                    </a:p>
                  </a:txBody>
                  <a:tcPr marT="27432" marB="27432">
                    <a:lnL>
                      <a:noFill/>
                    </a:lnL>
                    <a:lnR w="12700" cap="flat" cmpd="sng" algn="ctr">
                      <a:solidFill>
                        <a:schemeClr val="accent3">
                          <a:lumMod val="40000"/>
                          <a:lumOff val="60000"/>
                        </a:schemeClr>
                      </a:solidFill>
                      <a:prstDash val="solid"/>
                      <a:round/>
                      <a:headEnd type="none" w="med" len="med"/>
                      <a:tailEnd type="none" w="med" len="med"/>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t>TZP</a:t>
                      </a:r>
                    </a:p>
                  </a:txBody>
                  <a:tcPr marT="27432" marB="27432">
                    <a:lnL w="12700" cap="flat" cmpd="sng" algn="ctr">
                      <a:solidFill>
                        <a:schemeClr val="accent3">
                          <a:lumMod val="40000"/>
                          <a:lumOff val="60000"/>
                        </a:schemeClr>
                      </a:solidFill>
                      <a:prstDash val="solid"/>
                      <a:round/>
                      <a:headEnd type="none" w="med" len="med"/>
                      <a:tailEnd type="none" w="med" len="med"/>
                    </a:lnL>
                    <a:lnR>
                      <a:noFill/>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t>placebo</a:t>
                      </a:r>
                    </a:p>
                  </a:txBody>
                  <a:tcPr marT="27432" marB="27432">
                    <a:lnL>
                      <a:noFill/>
                    </a:lnL>
                    <a:lnR>
                      <a:noFill/>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1273212"/>
                  </a:ext>
                </a:extLst>
              </a:tr>
              <a:tr h="0">
                <a:tc>
                  <a:txBody>
                    <a:bodyPr/>
                    <a:lstStyle/>
                    <a:p>
                      <a:r>
                        <a:rPr lang="en-US" sz="900" i="0" dirty="0">
                          <a:solidFill>
                            <a:schemeClr val="tx1"/>
                          </a:solidFill>
                        </a:rPr>
                        <a:t>Severe hypoglycemia</a:t>
                      </a:r>
                    </a:p>
                  </a:txBody>
                  <a:tcPr marT="27432" marB="27432"/>
                </a:tc>
                <a:tc>
                  <a:txBody>
                    <a:bodyPr/>
                    <a:lstStyle/>
                    <a:p>
                      <a:pPr algn="ctr"/>
                      <a:r>
                        <a:rPr lang="en-US" sz="900" i="0" dirty="0">
                          <a:solidFill>
                            <a:sysClr val="windowText" lastClr="000000"/>
                          </a:solidFill>
                        </a:rPr>
                        <a:t>0.0</a:t>
                      </a:r>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i="0" dirty="0">
                          <a:solidFill>
                            <a:sysClr val="windowText" lastClr="000000"/>
                          </a:solidFill>
                        </a:rPr>
                        <a:t>0.8</a:t>
                      </a:r>
                    </a:p>
                  </a:txBody>
                  <a:tcPr marT="27432" marB="27432">
                    <a:lnR w="12700" cap="flat" cmpd="sng" algn="ctr">
                      <a:solidFill>
                        <a:schemeClr val="accent3">
                          <a:lumMod val="40000"/>
                          <a:lumOff val="60000"/>
                        </a:schemeClr>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i="0" dirty="0">
                          <a:solidFill>
                            <a:sysClr val="windowText" lastClr="000000"/>
                          </a:solidFill>
                        </a:rPr>
                        <a:t>0.0</a:t>
                      </a:r>
                    </a:p>
                  </a:txBody>
                  <a:tcPr marT="27432" marB="27432">
                    <a:lnL w="12700" cap="flat" cmpd="sng" algn="ctr">
                      <a:solidFill>
                        <a:schemeClr val="accent3">
                          <a:lumMod val="40000"/>
                          <a:lumOff val="60000"/>
                        </a:schemeClr>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i="0" dirty="0">
                          <a:solidFill>
                            <a:sysClr val="windowText" lastClr="000000"/>
                          </a:solidFill>
                        </a:rPr>
                        <a:t>0.9</a:t>
                      </a:r>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986521562"/>
                  </a:ext>
                </a:extLst>
              </a:tr>
              <a:tr h="0">
                <a:tc>
                  <a:txBody>
                    <a:bodyPr/>
                    <a:lstStyle/>
                    <a:p>
                      <a:r>
                        <a:rPr lang="en-US" sz="900" i="0" dirty="0">
                          <a:solidFill>
                            <a:schemeClr val="tx1"/>
                          </a:solidFill>
                        </a:rPr>
                        <a:t>Adjudication-confirmed MACE </a:t>
                      </a:r>
                    </a:p>
                  </a:txBody>
                  <a:tcPr marT="27432" marB="27432"/>
                </a:tc>
                <a:tc>
                  <a:txBody>
                    <a:bodyPr/>
                    <a:lstStyle/>
                    <a:p>
                      <a:pPr algn="ctr"/>
                      <a:r>
                        <a:rPr lang="en-US" sz="900" i="0" dirty="0">
                          <a:solidFill>
                            <a:sysClr val="windowText" lastClr="000000"/>
                          </a:solidFill>
                        </a:rPr>
                        <a:t>0.0</a:t>
                      </a:r>
                    </a:p>
                  </a:txBody>
                  <a:tcPr marT="27432" marB="27432">
                    <a:lnT w="12700" cap="flat" cmpd="sng" algn="ctr">
                      <a:noFill/>
                      <a:prstDash val="solid"/>
                      <a:round/>
                      <a:headEnd type="none" w="med" len="med"/>
                      <a:tailEnd type="none" w="med" len="med"/>
                    </a:lnT>
                  </a:tcPr>
                </a:tc>
                <a:tc>
                  <a:txBody>
                    <a:bodyPr/>
                    <a:lstStyle/>
                    <a:p>
                      <a:pPr algn="ctr"/>
                      <a:r>
                        <a:rPr lang="en-US" sz="900" i="0" dirty="0">
                          <a:solidFill>
                            <a:sysClr val="windowText" lastClr="000000"/>
                          </a:solidFill>
                        </a:rPr>
                        <a:t>0.0</a:t>
                      </a:r>
                    </a:p>
                  </a:txBody>
                  <a:tcPr marT="27432" marB="27432">
                    <a:lnR w="12700" cap="flat" cmpd="sng" algn="ctr">
                      <a:solidFill>
                        <a:schemeClr val="accent3">
                          <a:lumMod val="40000"/>
                          <a:lumOff val="60000"/>
                        </a:schemeClr>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sz="900" i="0" dirty="0">
                          <a:solidFill>
                            <a:sysClr val="windowText" lastClr="000000"/>
                          </a:solidFill>
                        </a:rPr>
                        <a:t>0.0</a:t>
                      </a:r>
                    </a:p>
                  </a:txBody>
                  <a:tcPr marT="27432" marB="27432">
                    <a:lnL w="12700" cap="flat" cmpd="sng" algn="ctr">
                      <a:solidFill>
                        <a:schemeClr val="accent3">
                          <a:lumMod val="40000"/>
                          <a:lumOff val="60000"/>
                        </a:schemeClr>
                      </a:solid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900" i="0" dirty="0">
                          <a:solidFill>
                            <a:sysClr val="windowText" lastClr="000000"/>
                          </a:solidFill>
                        </a:rPr>
                        <a:t>0.9</a:t>
                      </a:r>
                    </a:p>
                  </a:txBody>
                  <a:tcPr marT="27432" marB="27432">
                    <a:lnT w="12700" cap="flat" cmpd="sng" algn="ctr">
                      <a:noFill/>
                      <a:prstDash val="solid"/>
                      <a:round/>
                      <a:headEnd type="none" w="med" len="med"/>
                      <a:tailEnd type="none" w="med" len="med"/>
                    </a:lnT>
                  </a:tcPr>
                </a:tc>
                <a:extLst>
                  <a:ext uri="{0D108BD9-81ED-4DB2-BD59-A6C34878D82A}">
                    <a16:rowId xmlns:a16="http://schemas.microsoft.com/office/drawing/2014/main" val="10001"/>
                  </a:ext>
                </a:extLst>
              </a:tr>
              <a:tr h="0">
                <a:tc>
                  <a:txBody>
                    <a:bodyPr/>
                    <a:lstStyle/>
                    <a:p>
                      <a:r>
                        <a:rPr lang="en-US" sz="900" i="0" dirty="0">
                          <a:solidFill>
                            <a:schemeClr val="tx1"/>
                          </a:solidFill>
                        </a:rPr>
                        <a:t>Treatment emergent arrhythmias and cardiac conduction disorders</a:t>
                      </a:r>
                    </a:p>
                  </a:txBody>
                  <a:tcPr marT="27432" marB="27432"/>
                </a:tc>
                <a:tc>
                  <a:txBody>
                    <a:bodyPr/>
                    <a:lstStyle/>
                    <a:p>
                      <a:pPr algn="ctr"/>
                      <a:r>
                        <a:rPr lang="en-US" sz="900" i="0" dirty="0">
                          <a:solidFill>
                            <a:sysClr val="windowText" lastClr="000000"/>
                          </a:solidFill>
                        </a:rPr>
                        <a:t>6.1</a:t>
                      </a:r>
                    </a:p>
                  </a:txBody>
                  <a:tcPr marT="27432" marB="27432"/>
                </a:tc>
                <a:tc>
                  <a:txBody>
                    <a:bodyPr/>
                    <a:lstStyle/>
                    <a:p>
                      <a:pPr algn="ctr"/>
                      <a:r>
                        <a:rPr lang="en-US" sz="900" i="0" dirty="0">
                          <a:solidFill>
                            <a:sysClr val="windowText" lastClr="000000"/>
                          </a:solidFill>
                        </a:rPr>
                        <a:t>7.5</a:t>
                      </a:r>
                    </a:p>
                  </a:txBody>
                  <a:tcPr marT="27432" marB="27432">
                    <a:lnR w="12700" cap="flat" cmpd="sng" algn="ctr">
                      <a:solidFill>
                        <a:schemeClr val="accent3">
                          <a:lumMod val="40000"/>
                          <a:lumOff val="60000"/>
                        </a:schemeClr>
                      </a:solidFill>
                      <a:prstDash val="solid"/>
                      <a:round/>
                      <a:headEnd type="none" w="med" len="med"/>
                      <a:tailEnd type="none" w="med" len="med"/>
                    </a:lnR>
                  </a:tcPr>
                </a:tc>
                <a:tc>
                  <a:txBody>
                    <a:bodyPr/>
                    <a:lstStyle/>
                    <a:p>
                      <a:pPr algn="ctr"/>
                      <a:r>
                        <a:rPr lang="en-US" sz="900" i="0" dirty="0">
                          <a:solidFill>
                            <a:sysClr val="windowText" lastClr="000000"/>
                          </a:solidFill>
                        </a:rPr>
                        <a:t>5.0</a:t>
                      </a:r>
                    </a:p>
                  </a:txBody>
                  <a:tcPr marT="27432" marB="27432">
                    <a:lnL w="12700" cap="flat" cmpd="sng" algn="ctr">
                      <a:solidFill>
                        <a:schemeClr val="accent3">
                          <a:lumMod val="40000"/>
                          <a:lumOff val="60000"/>
                        </a:schemeClr>
                      </a:solidFill>
                      <a:prstDash val="solid"/>
                      <a:round/>
                      <a:headEnd type="none" w="med" len="med"/>
                      <a:tailEnd type="none" w="med" len="med"/>
                    </a:lnL>
                  </a:tcPr>
                </a:tc>
                <a:tc>
                  <a:txBody>
                    <a:bodyPr/>
                    <a:lstStyle/>
                    <a:p>
                      <a:pPr algn="ctr"/>
                      <a:r>
                        <a:rPr lang="en-US" sz="900" i="0" dirty="0">
                          <a:solidFill>
                            <a:sysClr val="windowText" lastClr="000000"/>
                          </a:solidFill>
                        </a:rPr>
                        <a:t>1.8</a:t>
                      </a:r>
                    </a:p>
                  </a:txBody>
                  <a:tcPr marT="27432" marB="27432"/>
                </a:tc>
                <a:extLst>
                  <a:ext uri="{0D108BD9-81ED-4DB2-BD59-A6C34878D82A}">
                    <a16:rowId xmlns:a16="http://schemas.microsoft.com/office/drawing/2014/main" val="328110394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solidFill>
                            <a:schemeClr val="tx1"/>
                          </a:solidFill>
                        </a:rPr>
                        <a:t>Serious or severe GI events</a:t>
                      </a:r>
                    </a:p>
                  </a:txBody>
                  <a:tcPr marT="27432" marB="27432"/>
                </a:tc>
                <a:tc>
                  <a:txBody>
                    <a:bodyPr/>
                    <a:lstStyle/>
                    <a:p>
                      <a:pPr algn="ctr"/>
                      <a:r>
                        <a:rPr lang="en-US" sz="900" i="0" dirty="0">
                          <a:solidFill>
                            <a:sysClr val="windowText" lastClr="000000"/>
                          </a:solidFill>
                        </a:rPr>
                        <a:t>3.5</a:t>
                      </a:r>
                    </a:p>
                  </a:txBody>
                  <a:tcPr marT="27432" marB="27432"/>
                </a:tc>
                <a:tc>
                  <a:txBody>
                    <a:bodyPr/>
                    <a:lstStyle/>
                    <a:p>
                      <a:pPr algn="ctr"/>
                      <a:r>
                        <a:rPr lang="en-US" sz="900" i="0" dirty="0">
                          <a:solidFill>
                            <a:sysClr val="windowText" lastClr="000000"/>
                          </a:solidFill>
                        </a:rPr>
                        <a:t>0.0</a:t>
                      </a:r>
                    </a:p>
                  </a:txBody>
                  <a:tcPr marT="27432" marB="27432">
                    <a:lnR w="12700" cap="flat" cmpd="sng" algn="ctr">
                      <a:solidFill>
                        <a:schemeClr val="accent3">
                          <a:lumMod val="40000"/>
                          <a:lumOff val="60000"/>
                        </a:schemeClr>
                      </a:solidFill>
                      <a:prstDash val="solid"/>
                      <a:round/>
                      <a:headEnd type="none" w="med" len="med"/>
                      <a:tailEnd type="none" w="med" len="med"/>
                    </a:lnR>
                  </a:tcPr>
                </a:tc>
                <a:tc>
                  <a:txBody>
                    <a:bodyPr/>
                    <a:lstStyle/>
                    <a:p>
                      <a:pPr algn="ctr"/>
                      <a:r>
                        <a:rPr lang="en-US" sz="900" i="0" dirty="0">
                          <a:solidFill>
                            <a:sysClr val="windowText" lastClr="000000"/>
                          </a:solidFill>
                        </a:rPr>
                        <a:t>3.4</a:t>
                      </a:r>
                    </a:p>
                  </a:txBody>
                  <a:tcPr marT="27432" marB="27432">
                    <a:lnL w="12700" cap="flat" cmpd="sng" algn="ctr">
                      <a:solidFill>
                        <a:schemeClr val="accent3">
                          <a:lumMod val="40000"/>
                          <a:lumOff val="60000"/>
                        </a:schemeClr>
                      </a:solidFill>
                      <a:prstDash val="solid"/>
                      <a:round/>
                      <a:headEnd type="none" w="med" len="med"/>
                      <a:tailEnd type="none" w="med" len="med"/>
                    </a:lnL>
                  </a:tcPr>
                </a:tc>
                <a:tc>
                  <a:txBody>
                    <a:bodyPr/>
                    <a:lstStyle/>
                    <a:p>
                      <a:pPr algn="ctr"/>
                      <a:r>
                        <a:rPr lang="en-US" sz="900" i="0" dirty="0">
                          <a:solidFill>
                            <a:sysClr val="windowText" lastClr="000000"/>
                          </a:solidFill>
                        </a:rPr>
                        <a:t>0.0</a:t>
                      </a:r>
                    </a:p>
                  </a:txBody>
                  <a:tcPr marT="27432" marB="27432"/>
                </a:tc>
                <a:extLst>
                  <a:ext uri="{0D108BD9-81ED-4DB2-BD59-A6C34878D82A}">
                    <a16:rowId xmlns:a16="http://schemas.microsoft.com/office/drawing/2014/main" val="1000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solidFill>
                            <a:schemeClr val="tx1"/>
                          </a:solidFill>
                        </a:rPr>
                        <a:t>Serious or severe hepatic events</a:t>
                      </a:r>
                    </a:p>
                  </a:txBody>
                  <a:tcPr marT="27432" marB="27432"/>
                </a:tc>
                <a:tc>
                  <a:txBody>
                    <a:bodyPr/>
                    <a:lstStyle/>
                    <a:p>
                      <a:pPr algn="ctr"/>
                      <a:r>
                        <a:rPr lang="en-US" sz="900" i="0" dirty="0">
                          <a:solidFill>
                            <a:sysClr val="windowText" lastClr="000000"/>
                          </a:solidFill>
                        </a:rPr>
                        <a:t>0.0</a:t>
                      </a:r>
                    </a:p>
                  </a:txBody>
                  <a:tcPr marT="27432" marB="27432"/>
                </a:tc>
                <a:tc>
                  <a:txBody>
                    <a:bodyPr/>
                    <a:lstStyle/>
                    <a:p>
                      <a:pPr algn="ctr"/>
                      <a:r>
                        <a:rPr lang="en-US" sz="900" i="0" dirty="0">
                          <a:solidFill>
                            <a:sysClr val="windowText" lastClr="000000"/>
                          </a:solidFill>
                        </a:rPr>
                        <a:t>0.0</a:t>
                      </a:r>
                    </a:p>
                  </a:txBody>
                  <a:tcPr marT="27432" marB="27432">
                    <a:lnR w="12700" cap="flat" cmpd="sng" algn="ctr">
                      <a:solidFill>
                        <a:schemeClr val="accent3">
                          <a:lumMod val="40000"/>
                          <a:lumOff val="60000"/>
                        </a:schemeClr>
                      </a:solidFill>
                      <a:prstDash val="solid"/>
                      <a:round/>
                      <a:headEnd type="none" w="med" len="med"/>
                      <a:tailEnd type="none" w="med" len="med"/>
                    </a:lnR>
                  </a:tcPr>
                </a:tc>
                <a:tc>
                  <a:txBody>
                    <a:bodyPr/>
                    <a:lstStyle/>
                    <a:p>
                      <a:pPr algn="ctr"/>
                      <a:r>
                        <a:rPr lang="en-US" sz="900" i="0" dirty="0">
                          <a:solidFill>
                            <a:sysClr val="windowText" lastClr="000000"/>
                          </a:solidFill>
                        </a:rPr>
                        <a:t>0.0</a:t>
                      </a:r>
                    </a:p>
                  </a:txBody>
                  <a:tcPr marT="27432" marB="27432">
                    <a:lnL w="12700" cap="flat" cmpd="sng" algn="ctr">
                      <a:solidFill>
                        <a:schemeClr val="accent3">
                          <a:lumMod val="40000"/>
                          <a:lumOff val="60000"/>
                        </a:schemeClr>
                      </a:solidFill>
                      <a:prstDash val="solid"/>
                      <a:round/>
                      <a:headEnd type="none" w="med" len="med"/>
                      <a:tailEnd type="none" w="med" len="med"/>
                    </a:lnL>
                  </a:tcPr>
                </a:tc>
                <a:tc>
                  <a:txBody>
                    <a:bodyPr/>
                    <a:lstStyle/>
                    <a:p>
                      <a:pPr algn="ctr"/>
                      <a:r>
                        <a:rPr lang="en-US" sz="900" i="0" dirty="0">
                          <a:solidFill>
                            <a:sysClr val="windowText" lastClr="000000"/>
                          </a:solidFill>
                        </a:rPr>
                        <a:t>0.0</a:t>
                      </a:r>
                    </a:p>
                  </a:txBody>
                  <a:tcPr marT="27432" marB="27432"/>
                </a:tc>
                <a:extLst>
                  <a:ext uri="{0D108BD9-81ED-4DB2-BD59-A6C34878D82A}">
                    <a16:rowId xmlns:a16="http://schemas.microsoft.com/office/drawing/2014/main" val="1460192209"/>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solidFill>
                            <a:schemeClr val="tx1"/>
                          </a:solidFill>
                        </a:rPr>
                        <a:t>Serious or severe renal events</a:t>
                      </a:r>
                    </a:p>
                  </a:txBody>
                  <a:tcPr marT="27432" marB="27432"/>
                </a:tc>
                <a:tc>
                  <a:txBody>
                    <a:bodyPr/>
                    <a:lstStyle/>
                    <a:p>
                      <a:pPr algn="ctr"/>
                      <a:r>
                        <a:rPr lang="en-US" sz="900" i="0" dirty="0">
                          <a:solidFill>
                            <a:sysClr val="windowText" lastClr="000000"/>
                          </a:solidFill>
                        </a:rPr>
                        <a:t>0.0</a:t>
                      </a:r>
                    </a:p>
                  </a:txBody>
                  <a:tcPr marT="27432" marB="27432"/>
                </a:tc>
                <a:tc>
                  <a:txBody>
                    <a:bodyPr/>
                    <a:lstStyle/>
                    <a:p>
                      <a:pPr algn="ctr"/>
                      <a:r>
                        <a:rPr lang="en-US" sz="900" i="0" dirty="0">
                          <a:solidFill>
                            <a:sysClr val="windowText" lastClr="000000"/>
                          </a:solidFill>
                        </a:rPr>
                        <a:t>0.0</a:t>
                      </a:r>
                    </a:p>
                  </a:txBody>
                  <a:tcPr marT="27432" marB="27432">
                    <a:lnR w="12700" cap="flat" cmpd="sng" algn="ctr">
                      <a:solidFill>
                        <a:schemeClr val="accent3">
                          <a:lumMod val="40000"/>
                          <a:lumOff val="60000"/>
                        </a:schemeClr>
                      </a:solidFill>
                      <a:prstDash val="solid"/>
                      <a:round/>
                      <a:headEnd type="none" w="med" len="med"/>
                      <a:tailEnd type="none" w="med" len="med"/>
                    </a:lnR>
                  </a:tcPr>
                </a:tc>
                <a:tc>
                  <a:txBody>
                    <a:bodyPr/>
                    <a:lstStyle/>
                    <a:p>
                      <a:pPr algn="ctr"/>
                      <a:r>
                        <a:rPr lang="en-US" sz="900" i="0" dirty="0">
                          <a:solidFill>
                            <a:sysClr val="windowText" lastClr="000000"/>
                          </a:solidFill>
                        </a:rPr>
                        <a:t>0.8</a:t>
                      </a:r>
                    </a:p>
                  </a:txBody>
                  <a:tcPr marT="27432" marB="27432">
                    <a:lnL w="12700" cap="flat" cmpd="sng" algn="ctr">
                      <a:solidFill>
                        <a:schemeClr val="accent3">
                          <a:lumMod val="40000"/>
                          <a:lumOff val="60000"/>
                        </a:schemeClr>
                      </a:solidFill>
                      <a:prstDash val="solid"/>
                      <a:round/>
                      <a:headEnd type="none" w="med" len="med"/>
                      <a:tailEnd type="none" w="med" len="med"/>
                    </a:lnL>
                  </a:tcPr>
                </a:tc>
                <a:tc>
                  <a:txBody>
                    <a:bodyPr/>
                    <a:lstStyle/>
                    <a:p>
                      <a:pPr algn="ctr"/>
                      <a:r>
                        <a:rPr lang="en-US" sz="900" i="0" dirty="0">
                          <a:solidFill>
                            <a:sysClr val="windowText" lastClr="000000"/>
                          </a:solidFill>
                        </a:rPr>
                        <a:t>0.0</a:t>
                      </a:r>
                    </a:p>
                  </a:txBody>
                  <a:tcPr marT="27432" marB="27432"/>
                </a:tc>
                <a:extLst>
                  <a:ext uri="{0D108BD9-81ED-4DB2-BD59-A6C34878D82A}">
                    <a16:rowId xmlns:a16="http://schemas.microsoft.com/office/drawing/2014/main" val="389535778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solidFill>
                            <a:schemeClr val="tx1"/>
                          </a:solidFill>
                        </a:rPr>
                        <a:t>Adjudication-confirmed acute pancreatitis</a:t>
                      </a:r>
                    </a:p>
                  </a:txBody>
                  <a:tcPr marT="27432" marB="27432"/>
                </a:tc>
                <a:tc>
                  <a:txBody>
                    <a:bodyPr/>
                    <a:lstStyle/>
                    <a:p>
                      <a:pPr algn="ctr"/>
                      <a:r>
                        <a:rPr lang="en-US" sz="900" i="0" dirty="0">
                          <a:solidFill>
                            <a:sysClr val="windowText" lastClr="000000"/>
                          </a:solidFill>
                        </a:rPr>
                        <a:t>0.0</a:t>
                      </a:r>
                    </a:p>
                  </a:txBody>
                  <a:tcPr marT="27432" marB="27432"/>
                </a:tc>
                <a:tc>
                  <a:txBody>
                    <a:bodyPr/>
                    <a:lstStyle/>
                    <a:p>
                      <a:pPr algn="ctr"/>
                      <a:r>
                        <a:rPr lang="en-US" sz="900" i="0" dirty="0">
                          <a:solidFill>
                            <a:sysClr val="windowText" lastClr="000000"/>
                          </a:solidFill>
                        </a:rPr>
                        <a:t>0.0</a:t>
                      </a:r>
                    </a:p>
                  </a:txBody>
                  <a:tcPr marT="27432" marB="27432">
                    <a:lnR w="12700" cap="flat" cmpd="sng" algn="ctr">
                      <a:solidFill>
                        <a:schemeClr val="accent3">
                          <a:lumMod val="40000"/>
                          <a:lumOff val="60000"/>
                        </a:schemeClr>
                      </a:solidFill>
                      <a:prstDash val="solid"/>
                      <a:round/>
                      <a:headEnd type="none" w="med" len="med"/>
                      <a:tailEnd type="none" w="med" len="med"/>
                    </a:lnR>
                  </a:tcPr>
                </a:tc>
                <a:tc>
                  <a:txBody>
                    <a:bodyPr/>
                    <a:lstStyle/>
                    <a:p>
                      <a:pPr algn="ctr"/>
                      <a:r>
                        <a:rPr lang="en-US" sz="900" i="0" dirty="0">
                          <a:solidFill>
                            <a:sysClr val="windowText" lastClr="000000"/>
                          </a:solidFill>
                        </a:rPr>
                        <a:t>1.7</a:t>
                      </a:r>
                    </a:p>
                  </a:txBody>
                  <a:tcPr marT="27432" marB="27432">
                    <a:lnL w="12700" cap="flat" cmpd="sng" algn="ctr">
                      <a:solidFill>
                        <a:schemeClr val="accent3">
                          <a:lumMod val="40000"/>
                          <a:lumOff val="60000"/>
                        </a:schemeClr>
                      </a:solidFill>
                      <a:prstDash val="solid"/>
                      <a:round/>
                      <a:headEnd type="none" w="med" len="med"/>
                      <a:tailEnd type="none" w="med" len="med"/>
                    </a:lnL>
                  </a:tcPr>
                </a:tc>
                <a:tc>
                  <a:txBody>
                    <a:bodyPr/>
                    <a:lstStyle/>
                    <a:p>
                      <a:pPr algn="ctr"/>
                      <a:r>
                        <a:rPr lang="en-US" sz="900" i="0" dirty="0">
                          <a:solidFill>
                            <a:sysClr val="windowText" lastClr="000000"/>
                          </a:solidFill>
                        </a:rPr>
                        <a:t>0.0</a:t>
                      </a:r>
                    </a:p>
                  </a:txBody>
                  <a:tcPr marT="27432" marB="27432"/>
                </a:tc>
                <a:extLst>
                  <a:ext uri="{0D108BD9-81ED-4DB2-BD59-A6C34878D82A}">
                    <a16:rowId xmlns:a16="http://schemas.microsoft.com/office/drawing/2014/main" val="74696216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solidFill>
                            <a:schemeClr val="tx1"/>
                          </a:solidFill>
                        </a:rPr>
                        <a:t>C-cell hyperplasia and thyroid malignancies</a:t>
                      </a:r>
                    </a:p>
                  </a:txBody>
                  <a:tcPr marT="27432" marB="27432"/>
                </a:tc>
                <a:tc>
                  <a:txBody>
                    <a:bodyPr/>
                    <a:lstStyle/>
                    <a:p>
                      <a:pPr algn="ctr"/>
                      <a:r>
                        <a:rPr lang="en-US" sz="900" i="0" dirty="0">
                          <a:solidFill>
                            <a:sysClr val="windowText" lastClr="000000"/>
                          </a:solidFill>
                        </a:rPr>
                        <a:t>0.0</a:t>
                      </a:r>
                    </a:p>
                  </a:txBody>
                  <a:tcPr marT="27432" marB="27432"/>
                </a:tc>
                <a:tc>
                  <a:txBody>
                    <a:bodyPr/>
                    <a:lstStyle/>
                    <a:p>
                      <a:pPr algn="ctr"/>
                      <a:r>
                        <a:rPr lang="en-US" sz="900" i="0" dirty="0">
                          <a:solidFill>
                            <a:sysClr val="windowText" lastClr="000000"/>
                          </a:solidFill>
                        </a:rPr>
                        <a:t>0.0</a:t>
                      </a:r>
                    </a:p>
                  </a:txBody>
                  <a:tcPr marT="27432" marB="27432">
                    <a:lnR w="12700" cap="flat" cmpd="sng" algn="ctr">
                      <a:solidFill>
                        <a:schemeClr val="accent3">
                          <a:lumMod val="40000"/>
                          <a:lumOff val="60000"/>
                        </a:schemeClr>
                      </a:solidFill>
                      <a:prstDash val="solid"/>
                      <a:round/>
                      <a:headEnd type="none" w="med" len="med"/>
                      <a:tailEnd type="none" w="med" len="med"/>
                    </a:lnR>
                  </a:tcPr>
                </a:tc>
                <a:tc>
                  <a:txBody>
                    <a:bodyPr/>
                    <a:lstStyle/>
                    <a:p>
                      <a:pPr algn="ctr"/>
                      <a:r>
                        <a:rPr lang="en-US" sz="900" i="0" dirty="0">
                          <a:solidFill>
                            <a:sysClr val="windowText" lastClr="000000"/>
                          </a:solidFill>
                        </a:rPr>
                        <a:t>0.0</a:t>
                      </a:r>
                    </a:p>
                  </a:txBody>
                  <a:tcPr marT="27432" marB="27432">
                    <a:lnL w="12700" cap="flat" cmpd="sng" algn="ctr">
                      <a:solidFill>
                        <a:schemeClr val="accent3">
                          <a:lumMod val="40000"/>
                          <a:lumOff val="60000"/>
                        </a:schemeClr>
                      </a:solidFill>
                      <a:prstDash val="solid"/>
                      <a:round/>
                      <a:headEnd type="none" w="med" len="med"/>
                      <a:tailEnd type="none" w="med" len="med"/>
                    </a:lnL>
                  </a:tcPr>
                </a:tc>
                <a:tc>
                  <a:txBody>
                    <a:bodyPr/>
                    <a:lstStyle/>
                    <a:p>
                      <a:pPr algn="ctr"/>
                      <a:r>
                        <a:rPr lang="en-US" sz="900" i="0" dirty="0">
                          <a:solidFill>
                            <a:sysClr val="windowText" lastClr="000000"/>
                          </a:solidFill>
                        </a:rPr>
                        <a:t>0.0</a:t>
                      </a:r>
                    </a:p>
                  </a:txBody>
                  <a:tcPr marT="27432" marB="27432"/>
                </a:tc>
                <a:extLst>
                  <a:ext uri="{0D108BD9-81ED-4DB2-BD59-A6C34878D82A}">
                    <a16:rowId xmlns:a16="http://schemas.microsoft.com/office/drawing/2014/main" val="252275117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solidFill>
                            <a:schemeClr val="tx1"/>
                          </a:solidFill>
                        </a:rPr>
                        <a:t>Severe/serious major depressive disorder/suicidal ideation or behavior events</a:t>
                      </a:r>
                    </a:p>
                  </a:txBody>
                  <a:tcPr marT="27432" marB="27432"/>
                </a:tc>
                <a:tc>
                  <a:txBody>
                    <a:bodyPr/>
                    <a:lstStyle/>
                    <a:p>
                      <a:pPr algn="ctr"/>
                      <a:r>
                        <a:rPr lang="en-US" sz="900" i="0" dirty="0">
                          <a:solidFill>
                            <a:sysClr val="windowText" lastClr="000000"/>
                          </a:solidFill>
                        </a:rPr>
                        <a:t>1.8</a:t>
                      </a:r>
                    </a:p>
                  </a:txBody>
                  <a:tcPr marT="27432" marB="27432" anchor="ctr"/>
                </a:tc>
                <a:tc>
                  <a:txBody>
                    <a:bodyPr/>
                    <a:lstStyle/>
                    <a:p>
                      <a:pPr algn="ctr"/>
                      <a:r>
                        <a:rPr lang="en-US" sz="900" i="0" dirty="0">
                          <a:solidFill>
                            <a:sysClr val="windowText" lastClr="000000"/>
                          </a:solidFill>
                        </a:rPr>
                        <a:t>0.8</a:t>
                      </a:r>
                    </a:p>
                  </a:txBody>
                  <a:tcPr marT="27432" marB="27432" anchor="ctr">
                    <a:lnR w="12700" cap="flat" cmpd="sng" algn="ctr">
                      <a:solidFill>
                        <a:schemeClr val="accent3">
                          <a:lumMod val="40000"/>
                          <a:lumOff val="60000"/>
                        </a:schemeClr>
                      </a:solidFill>
                      <a:prstDash val="solid"/>
                      <a:round/>
                      <a:headEnd type="none" w="med" len="med"/>
                      <a:tailEnd type="none" w="med" len="med"/>
                    </a:lnR>
                  </a:tcPr>
                </a:tc>
                <a:tc>
                  <a:txBody>
                    <a:bodyPr/>
                    <a:lstStyle/>
                    <a:p>
                      <a:pPr algn="ctr"/>
                      <a:r>
                        <a:rPr lang="en-US" sz="900" i="0" dirty="0">
                          <a:solidFill>
                            <a:sysClr val="windowText" lastClr="000000"/>
                          </a:solidFill>
                        </a:rPr>
                        <a:t>0.0</a:t>
                      </a:r>
                    </a:p>
                  </a:txBody>
                  <a:tcPr marT="27432" marB="27432" anchor="ctr">
                    <a:lnL w="12700" cap="flat" cmpd="sng" algn="ctr">
                      <a:solidFill>
                        <a:schemeClr val="accent3">
                          <a:lumMod val="40000"/>
                          <a:lumOff val="60000"/>
                        </a:schemeClr>
                      </a:solidFill>
                      <a:prstDash val="solid"/>
                      <a:round/>
                      <a:headEnd type="none" w="med" len="med"/>
                      <a:tailEnd type="none" w="med" len="med"/>
                    </a:lnL>
                  </a:tcPr>
                </a:tc>
                <a:tc>
                  <a:txBody>
                    <a:bodyPr/>
                    <a:lstStyle/>
                    <a:p>
                      <a:pPr algn="ctr"/>
                      <a:r>
                        <a:rPr lang="en-US" sz="900" i="0" dirty="0">
                          <a:solidFill>
                            <a:sysClr val="windowText" lastClr="000000"/>
                          </a:solidFill>
                        </a:rPr>
                        <a:t>1.8</a:t>
                      </a:r>
                    </a:p>
                  </a:txBody>
                  <a:tcPr marT="27432" marB="27432" anchor="ctr"/>
                </a:tc>
                <a:extLst>
                  <a:ext uri="{0D108BD9-81ED-4DB2-BD59-A6C34878D82A}">
                    <a16:rowId xmlns:a16="http://schemas.microsoft.com/office/drawing/2014/main" val="379163173"/>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solidFill>
                            <a:schemeClr val="tx1"/>
                          </a:solidFill>
                        </a:rPr>
                        <a:t>Severe/serious allergic/hypersensitivity reactions</a:t>
                      </a:r>
                    </a:p>
                  </a:txBody>
                  <a:tcPr marT="27432" marB="27432"/>
                </a:tc>
                <a:tc>
                  <a:txBody>
                    <a:bodyPr/>
                    <a:lstStyle/>
                    <a:p>
                      <a:pPr algn="ctr"/>
                      <a:r>
                        <a:rPr lang="en-US" sz="900" i="0" dirty="0">
                          <a:solidFill>
                            <a:sysClr val="windowText" lastClr="000000"/>
                          </a:solidFill>
                        </a:rPr>
                        <a:t>0.0</a:t>
                      </a:r>
                    </a:p>
                  </a:txBody>
                  <a:tcPr marT="27432" marB="27432"/>
                </a:tc>
                <a:tc>
                  <a:txBody>
                    <a:bodyPr/>
                    <a:lstStyle/>
                    <a:p>
                      <a:pPr algn="ctr"/>
                      <a:r>
                        <a:rPr lang="en-US" sz="900" i="0" dirty="0">
                          <a:solidFill>
                            <a:sysClr val="windowText" lastClr="000000"/>
                          </a:solidFill>
                        </a:rPr>
                        <a:t>0.0</a:t>
                      </a:r>
                    </a:p>
                  </a:txBody>
                  <a:tcPr marT="27432" marB="27432">
                    <a:lnR w="12700" cap="flat" cmpd="sng" algn="ctr">
                      <a:solidFill>
                        <a:schemeClr val="accent3">
                          <a:lumMod val="40000"/>
                          <a:lumOff val="60000"/>
                        </a:schemeClr>
                      </a:solidFill>
                      <a:prstDash val="solid"/>
                      <a:round/>
                      <a:headEnd type="none" w="med" len="med"/>
                      <a:tailEnd type="none" w="med" len="med"/>
                    </a:lnR>
                  </a:tcPr>
                </a:tc>
                <a:tc>
                  <a:txBody>
                    <a:bodyPr/>
                    <a:lstStyle/>
                    <a:p>
                      <a:pPr algn="ctr"/>
                      <a:r>
                        <a:rPr lang="en-US" sz="900" i="0" dirty="0">
                          <a:solidFill>
                            <a:sysClr val="windowText" lastClr="000000"/>
                          </a:solidFill>
                        </a:rPr>
                        <a:t>0.0</a:t>
                      </a:r>
                    </a:p>
                  </a:txBody>
                  <a:tcPr marT="27432" marB="27432">
                    <a:lnL w="12700" cap="flat" cmpd="sng" algn="ctr">
                      <a:solidFill>
                        <a:schemeClr val="accent3">
                          <a:lumMod val="40000"/>
                          <a:lumOff val="60000"/>
                        </a:schemeClr>
                      </a:solidFill>
                      <a:prstDash val="solid"/>
                      <a:round/>
                      <a:headEnd type="none" w="med" len="med"/>
                      <a:tailEnd type="none" w="med" len="med"/>
                    </a:lnL>
                  </a:tcPr>
                </a:tc>
                <a:tc>
                  <a:txBody>
                    <a:bodyPr/>
                    <a:lstStyle/>
                    <a:p>
                      <a:pPr algn="ctr"/>
                      <a:r>
                        <a:rPr lang="en-US" sz="900" i="0" dirty="0">
                          <a:solidFill>
                            <a:sysClr val="windowText" lastClr="000000"/>
                          </a:solidFill>
                        </a:rPr>
                        <a:t>0.0</a:t>
                      </a:r>
                    </a:p>
                  </a:txBody>
                  <a:tcPr marT="27432" marB="27432"/>
                </a:tc>
                <a:extLst>
                  <a:ext uri="{0D108BD9-81ED-4DB2-BD59-A6C34878D82A}">
                    <a16:rowId xmlns:a16="http://schemas.microsoft.com/office/drawing/2014/main" val="2221955322"/>
                  </a:ext>
                </a:extLst>
              </a:tr>
            </a:tbl>
          </a:graphicData>
        </a:graphic>
      </p:graphicFrame>
    </p:spTree>
    <p:extLst>
      <p:ext uri="{BB962C8B-B14F-4D97-AF65-F5344CB8AC3E}">
        <p14:creationId xmlns:p14="http://schemas.microsoft.com/office/powerpoint/2010/main" val="35185306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72D6AD16-175D-489F-BE05-D09863BF96F2}"/>
              </a:ext>
            </a:extLst>
          </p:cNvPr>
          <p:cNvGraphicFramePr>
            <a:graphicFrameLocks noGrp="1"/>
          </p:cNvGraphicFramePr>
          <p:nvPr>
            <p:extLst>
              <p:ext uri="{D42A27DB-BD31-4B8C-83A1-F6EECF244321}">
                <p14:modId xmlns:p14="http://schemas.microsoft.com/office/powerpoint/2010/main" val="4072860308"/>
              </p:ext>
            </p:extLst>
          </p:nvPr>
        </p:nvGraphicFramePr>
        <p:xfrm>
          <a:off x="2663687" y="914400"/>
          <a:ext cx="9147313" cy="5324955"/>
        </p:xfrm>
        <a:graphic>
          <a:graphicData uri="http://schemas.openxmlformats.org/drawingml/2006/table">
            <a:tbl>
              <a:tblPr firstRow="1" bandRow="1">
                <a:tableStyleId>{5C22544A-7EE6-4342-B048-85BDC9FD1C3A}</a:tableStyleId>
              </a:tblPr>
              <a:tblGrid>
                <a:gridCol w="9147313">
                  <a:extLst>
                    <a:ext uri="{9D8B030D-6E8A-4147-A177-3AD203B41FA5}">
                      <a16:colId xmlns:a16="http://schemas.microsoft.com/office/drawing/2014/main" val="20000"/>
                    </a:ext>
                  </a:extLst>
                </a:gridCol>
              </a:tblGrid>
              <a:tr h="732698">
                <a:tc>
                  <a:txBody>
                    <a:bodyPr/>
                    <a:lstStyle/>
                    <a:p>
                      <a:r>
                        <a:rPr lang="en-GB" sz="900" b="0" i="1" dirty="0">
                          <a:solidFill>
                            <a:schemeClr val="tx1"/>
                          </a:solidFill>
                        </a:rPr>
                        <a:t>Tirzepatide reduces A1c and body weight significantly more than placebo regardless of insulin sensitivity and beta-cell function – Post-hoc analysis from SURMOUNT-2</a:t>
                      </a:r>
                      <a:r>
                        <a:rPr lang="en-US" sz="900" b="0" i="1" dirty="0">
                          <a:solidFill>
                            <a:schemeClr val="tx1"/>
                          </a:solidFill>
                        </a:rPr>
                        <a:t>. T.Heise.</a:t>
                      </a:r>
                    </a:p>
                    <a:p>
                      <a:endParaRPr lang="en-US" sz="400" b="1" i="1" dirty="0">
                        <a:solidFill>
                          <a:schemeClr val="tx1"/>
                        </a:solidFill>
                      </a:endParaRPr>
                    </a:p>
                    <a:p>
                      <a:r>
                        <a:rPr lang="en-US" sz="1000" b="1" dirty="0">
                          <a:solidFill>
                            <a:schemeClr val="tx1"/>
                          </a:solidFill>
                        </a:rPr>
                        <a:t>Background</a:t>
                      </a:r>
                      <a:r>
                        <a:rPr lang="en-US" sz="1000" b="0" dirty="0">
                          <a:solidFill>
                            <a:schemeClr val="tx1"/>
                          </a:solidFill>
                        </a:rPr>
                        <a:t>: </a:t>
                      </a:r>
                      <a:r>
                        <a:rPr lang="en-GB" sz="1000" b="0" kern="1200" dirty="0">
                          <a:solidFill>
                            <a:schemeClr val="tx1"/>
                          </a:solidFill>
                          <a:effectLst/>
                          <a:latin typeface="+mn-lt"/>
                          <a:ea typeface="+mn-ea"/>
                          <a:cs typeface="+mn-cs"/>
                        </a:rPr>
                        <a:t>In April 2023, data from </a:t>
                      </a:r>
                      <a:r>
                        <a:rPr lang="en-GB" sz="1000" b="0" i="0" kern="1200" dirty="0">
                          <a:solidFill>
                            <a:schemeClr val="tx1"/>
                          </a:solidFill>
                          <a:effectLst/>
                          <a:latin typeface="+mn-lt"/>
                          <a:ea typeface="+mn-ea"/>
                          <a:cs typeface="+mn-cs"/>
                        </a:rPr>
                        <a:t>SURMOUNT-2 were disclosed in a </a:t>
                      </a:r>
                      <a:r>
                        <a:rPr lang="en-GB" sz="1000" b="0" i="0" kern="1200" dirty="0">
                          <a:solidFill>
                            <a:schemeClr val="tx1"/>
                          </a:solidFill>
                          <a:effectLst/>
                          <a:latin typeface="+mn-lt"/>
                          <a:ea typeface="+mn-ea"/>
                          <a:cs typeface="+mn-cs"/>
                          <a:hlinkClick r:id="rId2"/>
                        </a:rPr>
                        <a:t>Lilly</a:t>
                      </a:r>
                      <a:r>
                        <a:rPr lang="en-GB" sz="1000" b="0" i="0" kern="1200" dirty="0">
                          <a:solidFill>
                            <a:schemeClr val="tx1"/>
                          </a:solidFill>
                          <a:effectLst/>
                          <a:latin typeface="+mn-lt"/>
                          <a:ea typeface="+mn-ea"/>
                          <a:cs typeface="+mn-cs"/>
                        </a:rPr>
                        <a:t> press release, with full results presented at ADA 2023 and simultaneously published in </a:t>
                      </a:r>
                      <a:r>
                        <a:rPr lang="en-GB" sz="1000" b="0" i="1" kern="1200" dirty="0">
                          <a:solidFill>
                            <a:schemeClr val="tx1"/>
                          </a:solidFill>
                          <a:effectLst/>
                          <a:latin typeface="+mn-lt"/>
                          <a:ea typeface="+mn-ea"/>
                          <a:cs typeface="+mn-cs"/>
                          <a:hlinkClick r:id="rId3"/>
                        </a:rPr>
                        <a:t>The Lancet</a:t>
                      </a:r>
                      <a:r>
                        <a:rPr lang="en-GB" sz="1000" b="0" i="0" kern="1200" dirty="0">
                          <a:solidFill>
                            <a:schemeClr val="tx1"/>
                          </a:solidFill>
                          <a:effectLst/>
                          <a:latin typeface="+mn-lt"/>
                          <a:ea typeface="+mn-ea"/>
                          <a:cs typeface="+mn-cs"/>
                        </a:rPr>
                        <a:t>. SURMOUNT-2 was designed to determine efficacy and safety of tirzepatide QW for weight loss in T2D patients with obesity or overweight. </a:t>
                      </a:r>
                      <a:r>
                        <a:rPr lang="en-GB" sz="1000" b="0" i="1" kern="1200" dirty="0">
                          <a:solidFill>
                            <a:schemeClr val="tx1"/>
                          </a:solidFill>
                          <a:effectLst/>
                          <a:latin typeface="+mn-lt"/>
                          <a:ea typeface="+mn-ea"/>
                          <a:cs typeface="+mn-cs"/>
                        </a:rPr>
                        <a:t>Post-hoc</a:t>
                      </a:r>
                      <a:r>
                        <a:rPr lang="en-GB" sz="1000" b="0" i="0" kern="1200" dirty="0">
                          <a:solidFill>
                            <a:schemeClr val="tx1"/>
                          </a:solidFill>
                          <a:effectLst/>
                          <a:latin typeface="+mn-lt"/>
                          <a:ea typeface="+mn-ea"/>
                          <a:cs typeface="+mn-cs"/>
                        </a:rPr>
                        <a:t> analyses investigated the association of baseline beta-cell function and insulin resistance quartiles with A1c and body weight reductions using HOMA2-</a:t>
                      </a:r>
                      <a:r>
                        <a:rPr lang="el-GR" sz="1000" b="0" i="0" kern="1200" dirty="0">
                          <a:solidFill>
                            <a:schemeClr val="tx1"/>
                          </a:solidFill>
                          <a:effectLst/>
                          <a:latin typeface="+mn-lt"/>
                          <a:ea typeface="+mn-ea"/>
                          <a:cs typeface="+mn-cs"/>
                        </a:rPr>
                        <a:t>β</a:t>
                      </a:r>
                      <a:r>
                        <a:rPr lang="en-GB" sz="1000" b="0" i="0" kern="1200" dirty="0">
                          <a:solidFill>
                            <a:schemeClr val="tx1"/>
                          </a:solidFill>
                          <a:effectLst/>
                          <a:latin typeface="+mn-lt"/>
                          <a:ea typeface="+mn-ea"/>
                          <a:cs typeface="+mn-cs"/>
                        </a:rPr>
                        <a:t> calculated with fasting C-peptide, and HOMA-IR calculated with fasting insulin </a:t>
                      </a:r>
                      <a:r>
                        <a:rPr lang="en-GB" sz="1000" b="0" dirty="0">
                          <a:solidFill>
                            <a:schemeClr val="tx1"/>
                          </a:solidFill>
                        </a:rPr>
                        <a:t>quartiles from low (lower beta cell function/insulin resistance) (Q1) to high (Q4).</a:t>
                      </a:r>
                      <a:endParaRPr lang="en-US" sz="10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882866917"/>
                  </a:ext>
                </a:extLst>
              </a:tr>
              <a:tr h="961545">
                <a:tc>
                  <a:txBody>
                    <a:bodyPr/>
                    <a:lstStyle/>
                    <a:p>
                      <a:pPr marL="0" marR="0" lvl="0" indent="0" algn="l" defTabSz="914400" rtl="0" eaLnBrk="1" fontAlgn="auto" latinLnBrk="0" hangingPunct="1">
                        <a:lnSpc>
                          <a:spcPct val="100000"/>
                        </a:lnSpc>
                        <a:spcBef>
                          <a:spcPts val="200"/>
                        </a:spcBef>
                        <a:spcAft>
                          <a:spcPts val="200"/>
                        </a:spcAft>
                        <a:buClrTx/>
                        <a:buSzTx/>
                        <a:buFontTx/>
                        <a:buNone/>
                        <a:tabLst>
                          <a:tab pos="164465" algn="l"/>
                        </a:tabLst>
                        <a:defRPr/>
                      </a:pPr>
                      <a:r>
                        <a:rPr lang="en-US" sz="1000" b="1" dirty="0">
                          <a:latin typeface="+mn-lt"/>
                        </a:rPr>
                        <a:t>Patients &amp; Treatment</a:t>
                      </a:r>
                      <a:r>
                        <a:rPr lang="en-US" sz="1000" dirty="0">
                          <a:latin typeface="+mn-lt"/>
                        </a:rPr>
                        <a:t>: </a:t>
                      </a:r>
                      <a:r>
                        <a:rPr lang="x-none" sz="1000" dirty="0">
                          <a:effectLst/>
                          <a:latin typeface="+mn-lt"/>
                          <a:ea typeface="+mn-ea"/>
                          <a:cs typeface="+mn-ea"/>
                        </a:rPr>
                        <a:t>9</a:t>
                      </a:r>
                      <a:r>
                        <a:rPr lang="en-GB" sz="1000" dirty="0">
                          <a:effectLst/>
                          <a:latin typeface="+mn-lt"/>
                          <a:ea typeface="+mn-ea"/>
                          <a:cs typeface="+mn-ea"/>
                        </a:rPr>
                        <a:t>38</a:t>
                      </a:r>
                      <a:r>
                        <a:rPr lang="x-none" sz="1000" dirty="0">
                          <a:effectLst/>
                          <a:latin typeface="+mn-lt"/>
                          <a:ea typeface="+mn-ea"/>
                          <a:cs typeface="+mn-ea"/>
                        </a:rPr>
                        <a:t> T2D </a:t>
                      </a:r>
                      <a:r>
                        <a:rPr lang="x-none" sz="1000" dirty="0">
                          <a:solidFill>
                            <a:schemeClr val="tx1"/>
                          </a:solidFill>
                          <a:effectLst/>
                          <a:latin typeface="+mn-lt"/>
                          <a:ea typeface="+mn-ea"/>
                          <a:cs typeface="+mn-ea"/>
                        </a:rPr>
                        <a:t>patients </a:t>
                      </a:r>
                      <a:r>
                        <a:rPr lang="en-US" sz="1000" dirty="0">
                          <a:solidFill>
                            <a:schemeClr val="tx1"/>
                          </a:solidFill>
                          <a:effectLst/>
                          <a:latin typeface="+mn-lt"/>
                          <a:ea typeface="+mn-ea"/>
                          <a:cs typeface="+mn-ea"/>
                        </a:rPr>
                        <a:t>with </a:t>
                      </a:r>
                      <a:r>
                        <a:rPr lang="x-none" sz="1000" dirty="0">
                          <a:solidFill>
                            <a:schemeClr val="tx1"/>
                          </a:solidFill>
                          <a:effectLst/>
                          <a:latin typeface="+mn-lt"/>
                          <a:ea typeface="+mn-ea"/>
                          <a:cs typeface="+mn-ea"/>
                        </a:rPr>
                        <a:t>overweight</a:t>
                      </a:r>
                      <a:r>
                        <a:rPr lang="en-US" sz="1000" dirty="0">
                          <a:solidFill>
                            <a:schemeClr val="tx1"/>
                          </a:solidFill>
                          <a:effectLst/>
                          <a:latin typeface="+mn-lt"/>
                          <a:ea typeface="+mn-ea"/>
                          <a:cs typeface="+mn-ea"/>
                        </a:rPr>
                        <a:t>/obesity </a:t>
                      </a:r>
                      <a:r>
                        <a:rPr lang="en-GB" sz="1000" dirty="0">
                          <a:solidFill>
                            <a:schemeClr val="tx1"/>
                          </a:solidFill>
                          <a:effectLst/>
                          <a:latin typeface="+mn-lt"/>
                          <a:ea typeface="+mn-ea"/>
                          <a:cs typeface="+mn-ea"/>
                        </a:rPr>
                        <a:t>(mean baseline </a:t>
                      </a:r>
                      <a:r>
                        <a:rPr lang="en-US" sz="1000" dirty="0">
                          <a:solidFill>
                            <a:schemeClr val="tx1"/>
                          </a:solidFill>
                        </a:rPr>
                        <a:t>age 54 years; </a:t>
                      </a:r>
                      <a:r>
                        <a:rPr lang="en-US" sz="1000" baseline="0" dirty="0">
                          <a:solidFill>
                            <a:schemeClr val="tx1"/>
                          </a:solidFill>
                        </a:rPr>
                        <a:t>A1c 8.02%; T2D duration 8.5 years; </a:t>
                      </a:r>
                      <a:r>
                        <a:rPr lang="en-US" sz="1000" dirty="0">
                          <a:solidFill>
                            <a:schemeClr val="tx1"/>
                          </a:solidFill>
                        </a:rPr>
                        <a:t>weight 100.7kg; BMI 36.1kg/m</a:t>
                      </a:r>
                      <a:r>
                        <a:rPr lang="en-US" sz="1000" baseline="30000" dirty="0">
                          <a:solidFill>
                            <a:schemeClr val="tx1"/>
                          </a:solidFill>
                        </a:rPr>
                        <a:t>2</a:t>
                      </a:r>
                      <a:r>
                        <a:rPr lang="en-US" sz="1000" baseline="0" dirty="0">
                          <a:solidFill>
                            <a:schemeClr val="tx1"/>
                          </a:solidFill>
                        </a:rPr>
                        <a:t>; SBP 131mmHg; eGFR 95ml/min/1.73m</a:t>
                      </a:r>
                      <a:r>
                        <a:rPr lang="en-US" sz="1000" baseline="30000" dirty="0">
                          <a:solidFill>
                            <a:schemeClr val="tx1"/>
                          </a:solidFill>
                        </a:rPr>
                        <a:t>2</a:t>
                      </a:r>
                      <a:r>
                        <a:rPr lang="en-US" sz="1000" baseline="0" dirty="0">
                          <a:solidFill>
                            <a:schemeClr val="tx1"/>
                          </a:solidFill>
                        </a:rPr>
                        <a:t>; 58</a:t>
                      </a:r>
                      <a:r>
                        <a:rPr lang="en-US" sz="1000" dirty="0">
                          <a:solidFill>
                            <a:schemeClr val="tx1"/>
                          </a:solidFill>
                        </a:rPr>
                        <a:t>% female, </a:t>
                      </a:r>
                      <a:r>
                        <a:rPr lang="en-US" sz="1000" baseline="0" dirty="0">
                          <a:solidFill>
                            <a:schemeClr val="tx1"/>
                          </a:solidFill>
                        </a:rPr>
                        <a:t>on 1 (54%) or 2 (32%) background antihyperglycemic medications, typically metformin (89%) followed by sulfonylureas (27%) or SGLT-2i (20%)</a:t>
                      </a:r>
                      <a:r>
                        <a:rPr lang="x-none" sz="1000" dirty="0">
                          <a:solidFill>
                            <a:schemeClr val="tx1"/>
                          </a:solidFill>
                          <a:effectLst/>
                          <a:latin typeface="+mn-lt"/>
                          <a:ea typeface="+mn-ea"/>
                          <a:cs typeface="+mn-ea"/>
                        </a:rPr>
                        <a:t> </a:t>
                      </a:r>
                      <a:r>
                        <a:rPr lang="en-GB" sz="1000" dirty="0">
                          <a:solidFill>
                            <a:schemeClr val="tx1"/>
                          </a:solidFill>
                          <a:effectLst/>
                          <a:latin typeface="+mn-lt"/>
                          <a:ea typeface="+mn-ea"/>
                          <a:cs typeface="+mn-ea"/>
                        </a:rPr>
                        <a:t>treated with diet/exercise alone or any oral glycemic-lowering agent except DPP-4 inhibitors or GLP-1 agonists received </a:t>
                      </a:r>
                      <a:r>
                        <a:rPr lang="en-GB" sz="1000" b="0" dirty="0">
                          <a:solidFill>
                            <a:schemeClr val="tx1"/>
                          </a:solidFill>
                          <a:effectLst/>
                          <a:latin typeface="+mn-lt"/>
                          <a:ea typeface="+mn-ea"/>
                          <a:cs typeface="+mn-ea"/>
                        </a:rPr>
                        <a:t>tirzepatide </a:t>
                      </a:r>
                      <a:r>
                        <a:rPr lang="en-GB" sz="1000" dirty="0">
                          <a:solidFill>
                            <a:schemeClr val="tx1"/>
                          </a:solidFill>
                          <a:effectLst/>
                          <a:latin typeface="+mn-lt"/>
                          <a:ea typeface="+mn-ea"/>
                          <a:cs typeface="+mn-ea"/>
                        </a:rPr>
                        <a:t>(SC 10 or 15mg QW, uptitrated by 2</a:t>
                      </a:r>
                      <a:r>
                        <a:rPr lang="en-US" sz="1000" b="0" dirty="0">
                          <a:solidFill>
                            <a:schemeClr val="tx1"/>
                          </a:solidFill>
                          <a:latin typeface="+mn-lt"/>
                        </a:rPr>
                        <a:t>.5mg every 4 weeks until target dose reached)</a:t>
                      </a:r>
                      <a:r>
                        <a:rPr lang="en-GB" sz="1000" dirty="0">
                          <a:solidFill>
                            <a:schemeClr val="tx1"/>
                          </a:solidFill>
                          <a:effectLst/>
                          <a:latin typeface="+mn-lt"/>
                          <a:ea typeface="+mn-ea"/>
                          <a:cs typeface="+mn-ea"/>
                        </a:rPr>
                        <a:t> vs. placebo for 72 weeks.</a:t>
                      </a:r>
                    </a:p>
                    <a:p>
                      <a:pPr marL="0" indent="0">
                        <a:spcBef>
                          <a:spcPts val="0"/>
                        </a:spcBef>
                        <a:spcAft>
                          <a:spcPts val="0"/>
                        </a:spcAft>
                        <a:buFont typeface="Arial" panose="020B0604020202020204" pitchFamily="34" charset="0"/>
                        <a:buNone/>
                        <a:tabLst>
                          <a:tab pos="164465" algn="l"/>
                        </a:tabLst>
                      </a:pPr>
                      <a:r>
                        <a:rPr lang="en-GB" sz="1000" b="1" dirty="0">
                          <a:effectLst/>
                          <a:latin typeface="+mn-lt"/>
                          <a:ea typeface="+mn-ea"/>
                          <a:cs typeface="+mn-ea"/>
                        </a:rPr>
                        <a:t>Primary Endpoints</a:t>
                      </a:r>
                      <a:r>
                        <a:rPr lang="en-GB" sz="1000" dirty="0">
                          <a:effectLst/>
                          <a:latin typeface="+mn-lt"/>
                          <a:ea typeface="+mn-ea"/>
                          <a:cs typeface="+mn-ea"/>
                        </a:rPr>
                        <a:t>: </a:t>
                      </a:r>
                      <a:r>
                        <a:rPr lang="en-GB" sz="1000" dirty="0">
                          <a:effectLst/>
                          <a:latin typeface="+mn-lt"/>
                          <a:ea typeface="+mn-ea"/>
                          <a:cs typeface="Times New Roman" panose="02020603050405020304" pitchFamily="18" charset="0"/>
                        </a:rPr>
                        <a:t>Superiority vs. placebo for % change in body weight </a:t>
                      </a:r>
                      <a:r>
                        <a:rPr lang="en-GB" sz="1000" i="0" dirty="0">
                          <a:effectLst/>
                          <a:latin typeface="+mn-lt"/>
                          <a:ea typeface="+mn-ea"/>
                          <a:cs typeface="Times New Roman" panose="02020603050405020304" pitchFamily="18" charset="0"/>
                        </a:rPr>
                        <a:t>and</a:t>
                      </a:r>
                      <a:r>
                        <a:rPr lang="en-GB" sz="1000" dirty="0">
                          <a:effectLst/>
                          <a:latin typeface="+mn-lt"/>
                          <a:ea typeface="+mn-ea"/>
                          <a:cs typeface="Times New Roman" panose="02020603050405020304" pitchFamily="18" charset="0"/>
                        </a:rPr>
                        <a:t> % patients who achieve ≥5% body weight reduction (10 and 15mg doses) from baseline at 72 weeks</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73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Results</a:t>
                      </a:r>
                      <a:r>
                        <a:rPr lang="en-US" sz="1000" dirty="0"/>
                        <a:t>:</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2998315">
                <a:tc>
                  <a:txBody>
                    <a:bodyPr/>
                    <a:lstStyle/>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n-US" sz="1000" dirty="0"/>
                        <a:t>Previously presented in a </a:t>
                      </a:r>
                      <a:r>
                        <a:rPr lang="en-GB" sz="1000" b="0" dirty="0">
                          <a:solidFill>
                            <a:schemeClr val="tx1"/>
                          </a:solidFill>
                          <a:latin typeface="+mn-lt"/>
                          <a:cs typeface="Calibri"/>
                          <a:hlinkClick r:id="rId2"/>
                        </a:rPr>
                        <a:t>Lilly press release</a:t>
                      </a:r>
                      <a:r>
                        <a:rPr lang="en-GB" sz="1000" b="0" dirty="0">
                          <a:solidFill>
                            <a:schemeClr val="tx1"/>
                          </a:solidFill>
                          <a:latin typeface="+mn-lt"/>
                          <a:cs typeface="Calibri"/>
                        </a:rPr>
                        <a:t>:</a:t>
                      </a:r>
                      <a:endParaRPr lang="en-US" sz="1000" dirty="0"/>
                    </a:p>
                    <a:p>
                      <a:pPr marL="171450"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US" sz="1000" i="0" dirty="0">
                          <a:solidFill>
                            <a:schemeClr val="tx1"/>
                          </a:solidFill>
                        </a:rPr>
                        <a:t>SURMOUNT-2 met both </a:t>
                      </a:r>
                      <a:r>
                        <a:rPr lang="en-US" sz="1000" b="1" i="0" dirty="0">
                          <a:solidFill>
                            <a:schemeClr val="tx1"/>
                          </a:solidFill>
                        </a:rPr>
                        <a:t>primary endpoints </a:t>
                      </a:r>
                      <a:r>
                        <a:rPr lang="en-US" sz="1000" b="0" i="0" dirty="0">
                          <a:solidFill>
                            <a:schemeClr val="tx1"/>
                          </a:solidFill>
                        </a:rPr>
                        <a:t>with</a:t>
                      </a:r>
                      <a:r>
                        <a:rPr lang="en-US" sz="1000" b="1" i="0" dirty="0">
                          <a:solidFill>
                            <a:schemeClr val="tx1"/>
                          </a:solidFill>
                        </a:rPr>
                        <a:t> </a:t>
                      </a:r>
                      <a:r>
                        <a:rPr lang="en-US" sz="1000" b="0" i="0" dirty="0">
                          <a:solidFill>
                            <a:schemeClr val="tx1"/>
                          </a:solidFill>
                        </a:rPr>
                        <a:t>t</a:t>
                      </a:r>
                      <a:r>
                        <a:rPr lang="en-US" sz="1000" i="0" dirty="0">
                          <a:solidFill>
                            <a:schemeClr val="tx1"/>
                          </a:solidFill>
                        </a:rPr>
                        <a:t>irzepatide (10 and 15mg) eliciting significantly greater weight loss of up to 15.6kg (-15.7%) with up to 86% of patients achieving ≥5% weight loss vs. -3kg and 31% of patients for placebo by efficacy estimand.</a:t>
                      </a:r>
                    </a:p>
                    <a:p>
                      <a:pPr marL="171450"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US" sz="1000" i="0" dirty="0">
                          <a:solidFill>
                            <a:schemeClr val="tx1"/>
                          </a:solidFill>
                        </a:rPr>
                        <a:t>Baseline characteristics</a:t>
                      </a:r>
                      <a:r>
                        <a:rPr lang="en-US" sz="1000" i="0" dirty="0">
                          <a:solidFill>
                            <a:srgbClr val="FF0000"/>
                          </a:solidFill>
                        </a:rPr>
                        <a:t> </a:t>
                      </a:r>
                      <a:r>
                        <a:rPr lang="en-US" sz="1000" i="0" dirty="0">
                          <a:solidFill>
                            <a:schemeClr val="tx1"/>
                          </a:solidFill>
                        </a:rPr>
                        <a:t>by HOMA2-</a:t>
                      </a:r>
                      <a:r>
                        <a:rPr lang="el-GR" sz="1000" i="0" dirty="0">
                          <a:solidFill>
                            <a:schemeClr val="tx1"/>
                          </a:solidFill>
                        </a:rPr>
                        <a:t>β</a:t>
                      </a:r>
                      <a:r>
                        <a:rPr lang="en-US" sz="1000" i="0" dirty="0">
                          <a:solidFill>
                            <a:schemeClr val="tx1"/>
                          </a:solidFill>
                        </a:rPr>
                        <a:t> and HOMA2-IR quartiles:</a:t>
                      </a:r>
                    </a:p>
                    <a:p>
                      <a:pPr marL="171450"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lang="en-US" sz="1000" i="1" dirty="0">
                        <a:solidFill>
                          <a:schemeClr val="tx1"/>
                        </a:solidFill>
                      </a:endParaRPr>
                    </a:p>
                    <a:p>
                      <a:pPr marL="171450"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lang="en-US" sz="1000" i="1" dirty="0">
                        <a:solidFill>
                          <a:schemeClr val="tx1"/>
                        </a:solidFill>
                      </a:endParaRPr>
                    </a:p>
                    <a:p>
                      <a:pPr marL="171450"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lang="en-US" sz="1000" i="1" dirty="0">
                        <a:solidFill>
                          <a:schemeClr val="tx1"/>
                        </a:solidFill>
                      </a:endParaRPr>
                    </a:p>
                    <a:p>
                      <a:pPr marL="171450"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lang="en-US" sz="1000" i="1" dirty="0">
                        <a:solidFill>
                          <a:schemeClr val="tx1"/>
                        </a:solidFill>
                      </a:endParaRPr>
                    </a:p>
                    <a:p>
                      <a:pPr marL="171450"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lang="en-US" sz="1000" i="1" dirty="0">
                        <a:solidFill>
                          <a:schemeClr val="tx1"/>
                        </a:solidFill>
                      </a:endParaRPr>
                    </a:p>
                    <a:p>
                      <a:pPr marL="171450"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lang="en-US" sz="1000" i="1" dirty="0">
                        <a:solidFill>
                          <a:schemeClr val="tx1"/>
                        </a:solidFill>
                      </a:endParaRPr>
                    </a:p>
                    <a:p>
                      <a:pPr marL="171450"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lang="en-US" sz="1000" i="1" dirty="0">
                        <a:solidFill>
                          <a:schemeClr val="tx1"/>
                        </a:solidFill>
                      </a:endParaRPr>
                    </a:p>
                    <a:p>
                      <a:pPr marL="171450"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lang="en-US" sz="1000" i="1" dirty="0">
                        <a:solidFill>
                          <a:schemeClr val="tx1"/>
                        </a:solidFill>
                      </a:endParaRPr>
                    </a:p>
                    <a:p>
                      <a:pPr marL="171450"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lang="en-US" sz="1000" i="1" dirty="0">
                        <a:solidFill>
                          <a:schemeClr val="tx1"/>
                        </a:solidFill>
                      </a:endParaRPr>
                    </a:p>
                    <a:p>
                      <a:pPr marL="171450"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lang="en-US" sz="1000" i="1"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92350044"/>
                  </a:ext>
                </a:extLst>
              </a:tr>
            </a:tbl>
          </a:graphicData>
        </a:graphic>
      </p:graphicFrame>
      <p:sp>
        <p:nvSpPr>
          <p:cNvPr id="3" name="Title 2"/>
          <p:cNvSpPr>
            <a:spLocks noGrp="1"/>
          </p:cNvSpPr>
          <p:nvPr>
            <p:ph type="ctrTitle"/>
          </p:nvPr>
        </p:nvSpPr>
        <p:spPr/>
        <p:txBody>
          <a:bodyPr/>
          <a:lstStyle/>
          <a:p>
            <a:r>
              <a:rPr lang="en-US" dirty="0"/>
              <a:t>GLP-1/GIP: SURMOUNT-2 </a:t>
            </a:r>
            <a:r>
              <a:rPr lang="en-US" i="1" dirty="0"/>
              <a:t>post-hoc</a:t>
            </a:r>
            <a:r>
              <a:rPr lang="en-US" dirty="0"/>
              <a:t>, TZP </a:t>
            </a:r>
            <a:r>
              <a:rPr lang="en-GB" sz="1800" dirty="0"/>
              <a:t>reduced BW and A1c regardless of beta cell function and IR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55798696"/>
              </p:ext>
            </p:extLst>
          </p:nvPr>
        </p:nvGraphicFramePr>
        <p:xfrm>
          <a:off x="384048" y="914400"/>
          <a:ext cx="2194560" cy="417576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2940743716"/>
                    </a:ext>
                  </a:extLst>
                </a:gridCol>
              </a:tblGrid>
              <a:tr h="242614">
                <a:tc>
                  <a:txBody>
                    <a:bodyPr/>
                    <a:lstStyle/>
                    <a:p>
                      <a:r>
                        <a:rPr lang="en-US" sz="1000" b="1" dirty="0">
                          <a:solidFill>
                            <a:schemeClr val="tx1"/>
                          </a:solidFill>
                        </a:rPr>
                        <a:t>Product (MOA)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882866917"/>
                  </a:ext>
                </a:extLst>
              </a:tr>
              <a:tr h="0">
                <a:tc>
                  <a:txBody>
                    <a:bodyPr/>
                    <a:lstStyle/>
                    <a:p>
                      <a:r>
                        <a:rPr lang="en-US" sz="1000" b="1" dirty="0">
                          <a:solidFill>
                            <a:schemeClr val="tx1"/>
                          </a:solidFill>
                        </a:rPr>
                        <a:t>Mounjaro, Zepbound; tirzepatide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(dual GLP-1/GIP agonist)</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en-US" sz="1000" b="1" dirty="0">
                          <a:latin typeface="+mn-lt"/>
                        </a:rPr>
                        <a:t>Company</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4"/>
                        </a:rPr>
                        <a:t>Lilly</a:t>
                      </a:r>
                      <a:endParaRPr lang="en-US" sz="1000"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4786">
                <a:tc>
                  <a:txBody>
                    <a:bodyPr/>
                    <a:lstStyle/>
                    <a:p>
                      <a:r>
                        <a:rPr lang="en-US" sz="1000" b="1" dirty="0">
                          <a:latin typeface="+mn-lt"/>
                        </a:rPr>
                        <a:t>Phase and Trial ID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4073475136"/>
                  </a:ext>
                </a:extLst>
              </a:tr>
              <a:tr h="0">
                <a:tc>
                  <a:txBody>
                    <a:bodyPr/>
                    <a:lstStyle/>
                    <a:p>
                      <a:pPr>
                        <a:spcBef>
                          <a:spcPts val="0"/>
                        </a:spcBef>
                        <a:spcAft>
                          <a:spcPts val="0"/>
                        </a:spcAft>
                        <a:tabLst>
                          <a:tab pos="164465" algn="l"/>
                        </a:tabLst>
                      </a:pPr>
                      <a:r>
                        <a:rPr lang="en-US" sz="1000" b="0" dirty="0">
                          <a:effectLst/>
                          <a:latin typeface="+mn-lt"/>
                          <a:ea typeface="+mn-ea"/>
                          <a:cs typeface="+mn-ea"/>
                        </a:rPr>
                        <a:t>Phase III </a:t>
                      </a:r>
                      <a:r>
                        <a:rPr lang="x-none" sz="1000" b="0" dirty="0">
                          <a:effectLst/>
                          <a:latin typeface="+mn-lt"/>
                          <a:ea typeface="+mn-ea"/>
                          <a:cs typeface="+mn-ea"/>
                          <a:hlinkClick r:id="rId5"/>
                        </a:rPr>
                        <a:t>SURMOUNT-2</a:t>
                      </a:r>
                      <a:endParaRPr lang="en-GB" sz="1000" b="0" dirty="0">
                        <a:effectLst/>
                        <a:latin typeface="+mn-lt"/>
                        <a:ea typeface="+mn-ea"/>
                        <a:cs typeface="+mn-ea"/>
                      </a:endParaRPr>
                    </a:p>
                    <a:p>
                      <a:pPr>
                        <a:spcBef>
                          <a:spcPts val="0"/>
                        </a:spcBef>
                        <a:spcAft>
                          <a:spcPts val="0"/>
                        </a:spcAft>
                        <a:tabLst>
                          <a:tab pos="164465" algn="l"/>
                        </a:tabLst>
                      </a:pPr>
                      <a:r>
                        <a:rPr lang="en-GB" sz="1000" b="0" dirty="0">
                          <a:effectLst/>
                          <a:latin typeface="+mn-lt"/>
                          <a:ea typeface="+mn-ea"/>
                          <a:cs typeface="+mn-ea"/>
                        </a:rPr>
                        <a:t>Global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7515929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Indication(s)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24271795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T2D, OBE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61053568"/>
                  </a:ext>
                </a:extLst>
              </a:tr>
              <a:tr h="0">
                <a:tc>
                  <a:txBody>
                    <a:bodyPr/>
                    <a:lstStyle/>
                    <a:p>
                      <a:r>
                        <a:rPr lang="en-US" sz="1000" b="1" dirty="0">
                          <a:latin typeface="+mn-lt"/>
                        </a:rPr>
                        <a:t>Abstract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7586671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6"/>
                        </a:rPr>
                        <a:t>227-OR</a:t>
                      </a:r>
                      <a:endParaRPr lang="en-US" sz="1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32568609"/>
                  </a:ext>
                </a:extLst>
              </a:tr>
              <a:tr h="182880">
                <a:tc>
                  <a:txBody>
                    <a:bodyPr/>
                    <a:lstStyle/>
                    <a:p>
                      <a:r>
                        <a:rPr lang="en-US" sz="1100" b="1" dirty="0">
                          <a:solidFill>
                            <a:schemeClr val="tx1"/>
                          </a:solidFill>
                        </a:rPr>
                        <a:t>CVrg Brief</a:t>
                      </a:r>
                      <a:r>
                        <a:rPr lang="en-US" sz="1100" b="0" dirty="0">
                          <a:solidFill>
                            <a:schemeClr val="tx1"/>
                          </a:solidFill>
                        </a:rPr>
                        <a:t>:</a:t>
                      </a:r>
                      <a:r>
                        <a:rPr lang="en-US" sz="1100" b="1" dirty="0">
                          <a:solidFill>
                            <a:schemeClr val="tx1"/>
                          </a:solidFill>
                        </a:rPr>
                        <a:t> </a:t>
                      </a:r>
                      <a:r>
                        <a:rPr lang="en-GB" sz="1100" b="0" dirty="0">
                          <a:solidFill>
                            <a:schemeClr val="tx1"/>
                          </a:solidFill>
                        </a:rPr>
                        <a:t>These </a:t>
                      </a:r>
                      <a:r>
                        <a:rPr lang="en-GB" sz="1100" b="0" i="1" dirty="0">
                          <a:solidFill>
                            <a:schemeClr val="tx1"/>
                          </a:solidFill>
                        </a:rPr>
                        <a:t>post-hoc</a:t>
                      </a:r>
                      <a:r>
                        <a:rPr lang="en-GB" sz="1100" b="0" dirty="0">
                          <a:solidFill>
                            <a:schemeClr val="tx1"/>
                          </a:solidFill>
                        </a:rPr>
                        <a:t> analyses showed A1c, and body weight reductions were greater with tirzepatide vs. placebo within each HOMA2-B and HOMA2-IR baseline quartile. A1c reductions trended greater with lower beta cell function.</a:t>
                      </a:r>
                      <a:endParaRPr lang="en-US" sz="1100" b="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3592350044"/>
                  </a:ext>
                </a:extLst>
              </a:tr>
            </a:tbl>
          </a:graphicData>
        </a:graphic>
      </p:graphicFrame>
      <p:sp>
        <p:nvSpPr>
          <p:cNvPr id="8" name="TextBox 7">
            <a:extLst>
              <a:ext uri="{FF2B5EF4-FFF2-40B4-BE49-F238E27FC236}">
                <a16:creationId xmlns:a16="http://schemas.microsoft.com/office/drawing/2014/main" id="{67354443-A89C-B94C-89BA-C1E8DF44C52A}"/>
              </a:ext>
            </a:extLst>
          </p:cNvPr>
          <p:cNvSpPr txBox="1"/>
          <p:nvPr/>
        </p:nvSpPr>
        <p:spPr>
          <a:xfrm>
            <a:off x="11047624" y="6062990"/>
            <a:ext cx="764953" cy="246221"/>
          </a:xfrm>
          <a:prstGeom prst="rect">
            <a:avLst/>
          </a:prstGeom>
          <a:noFill/>
        </p:spPr>
        <p:txBody>
          <a:bodyPr wrap="none" rtlCol="0">
            <a:spAutoFit/>
          </a:bodyPr>
          <a:lstStyle/>
          <a:p>
            <a:pPr algn="r"/>
            <a:r>
              <a:rPr lang="en-US" sz="1000" i="1" dirty="0">
                <a:solidFill>
                  <a:prstClr val="black"/>
                </a:solidFill>
              </a:rPr>
              <a:t>Continued</a:t>
            </a:r>
          </a:p>
        </p:txBody>
      </p:sp>
      <p:graphicFrame>
        <p:nvGraphicFramePr>
          <p:cNvPr id="5" name="Table 4">
            <a:extLst>
              <a:ext uri="{FF2B5EF4-FFF2-40B4-BE49-F238E27FC236}">
                <a16:creationId xmlns:a16="http://schemas.microsoft.com/office/drawing/2014/main" id="{5739BB21-0285-3ED8-41DA-CAF5071EDB0B}"/>
              </a:ext>
            </a:extLst>
          </p:cNvPr>
          <p:cNvGraphicFramePr>
            <a:graphicFrameLocks noGrp="1"/>
          </p:cNvGraphicFramePr>
          <p:nvPr>
            <p:extLst>
              <p:ext uri="{D42A27DB-BD31-4B8C-83A1-F6EECF244321}">
                <p14:modId xmlns:p14="http://schemas.microsoft.com/office/powerpoint/2010/main" val="4134391568"/>
              </p:ext>
            </p:extLst>
          </p:nvPr>
        </p:nvGraphicFramePr>
        <p:xfrm>
          <a:off x="3444578" y="4056888"/>
          <a:ext cx="3449830" cy="2097024"/>
        </p:xfrm>
        <a:graphic>
          <a:graphicData uri="http://schemas.openxmlformats.org/drawingml/2006/table">
            <a:tbl>
              <a:tblPr firstRow="1" bandRow="1">
                <a:tableStyleId>{C083E6E3-FA7D-4D7B-A595-EF9225AFEA82}</a:tableStyleId>
              </a:tblPr>
              <a:tblGrid>
                <a:gridCol w="1433830">
                  <a:extLst>
                    <a:ext uri="{9D8B030D-6E8A-4147-A177-3AD203B41FA5}">
                      <a16:colId xmlns:a16="http://schemas.microsoft.com/office/drawing/2014/main" val="20000"/>
                    </a:ext>
                  </a:extLst>
                </a:gridCol>
                <a:gridCol w="504000">
                  <a:extLst>
                    <a:ext uri="{9D8B030D-6E8A-4147-A177-3AD203B41FA5}">
                      <a16:colId xmlns:a16="http://schemas.microsoft.com/office/drawing/2014/main" val="20001"/>
                    </a:ext>
                  </a:extLst>
                </a:gridCol>
                <a:gridCol w="504000">
                  <a:extLst>
                    <a:ext uri="{9D8B030D-6E8A-4147-A177-3AD203B41FA5}">
                      <a16:colId xmlns:a16="http://schemas.microsoft.com/office/drawing/2014/main" val="20002"/>
                    </a:ext>
                  </a:extLst>
                </a:gridCol>
                <a:gridCol w="504000">
                  <a:extLst>
                    <a:ext uri="{9D8B030D-6E8A-4147-A177-3AD203B41FA5}">
                      <a16:colId xmlns:a16="http://schemas.microsoft.com/office/drawing/2014/main" val="20003"/>
                    </a:ext>
                  </a:extLst>
                </a:gridCol>
                <a:gridCol w="504000">
                  <a:extLst>
                    <a:ext uri="{9D8B030D-6E8A-4147-A177-3AD203B41FA5}">
                      <a16:colId xmlns:a16="http://schemas.microsoft.com/office/drawing/2014/main" val="20004"/>
                    </a:ext>
                  </a:extLst>
                </a:gridCol>
              </a:tblGrid>
              <a:tr h="0">
                <a:tc>
                  <a:txBody>
                    <a:bodyPr/>
                    <a:lstStyle/>
                    <a:p>
                      <a:r>
                        <a:rPr lang="en-US" sz="900" dirty="0"/>
                        <a:t>HOMA2-</a:t>
                      </a:r>
                      <a:r>
                        <a:rPr lang="el-GR" sz="900" dirty="0"/>
                        <a:t>β</a:t>
                      </a:r>
                      <a:endParaRPr lang="en-US" sz="900" dirty="0"/>
                    </a:p>
                  </a:txBody>
                  <a:tcPr marT="27432" marB="27432" anchor="ctr"/>
                </a:tc>
                <a:tc>
                  <a:txBody>
                    <a:bodyPr/>
                    <a:lstStyle/>
                    <a:p>
                      <a:pPr algn="ctr"/>
                      <a:r>
                        <a:rPr lang="en-US" sz="900" dirty="0"/>
                        <a:t>Q1</a:t>
                      </a:r>
                    </a:p>
                  </a:txBody>
                  <a:tcPr marT="27432" marB="27432" anchor="ctr"/>
                </a:tc>
                <a:tc>
                  <a:txBody>
                    <a:bodyPr/>
                    <a:lstStyle/>
                    <a:p>
                      <a:pPr algn="ctr"/>
                      <a:r>
                        <a:rPr lang="en-US" sz="900" dirty="0"/>
                        <a:t>Q2</a:t>
                      </a:r>
                    </a:p>
                  </a:txBody>
                  <a:tcPr marT="27432" marB="27432" anchor="ctr"/>
                </a:tc>
                <a:tc>
                  <a:txBody>
                    <a:bodyPr/>
                    <a:lstStyle/>
                    <a:p>
                      <a:pPr algn="ctr"/>
                      <a:r>
                        <a:rPr lang="en-US" sz="900" dirty="0"/>
                        <a:t>Q3</a:t>
                      </a:r>
                    </a:p>
                  </a:txBody>
                  <a:tcPr marT="27432" marB="27432" anchor="ctr"/>
                </a:tc>
                <a:tc>
                  <a:txBody>
                    <a:bodyPr/>
                    <a:lstStyle/>
                    <a:p>
                      <a:pPr algn="ctr"/>
                      <a:r>
                        <a:rPr lang="en-US" sz="900" dirty="0"/>
                        <a:t>Q4</a:t>
                      </a:r>
                    </a:p>
                  </a:txBody>
                  <a:tcPr marT="27432" marB="27432" anchor="ctr"/>
                </a:tc>
                <a:extLst>
                  <a:ext uri="{0D108BD9-81ED-4DB2-BD59-A6C34878D82A}">
                    <a16:rowId xmlns:a16="http://schemas.microsoft.com/office/drawing/2014/main" val="10000"/>
                  </a:ext>
                </a:extLst>
              </a:tr>
              <a:tr h="0">
                <a:tc>
                  <a:txBody>
                    <a:bodyPr/>
                    <a:lstStyle/>
                    <a:p>
                      <a:r>
                        <a:rPr lang="en-US" sz="900" dirty="0"/>
                        <a:t>N</a:t>
                      </a:r>
                    </a:p>
                  </a:txBody>
                  <a:tcPr marT="27432" marB="27432" anchor="ctr"/>
                </a:tc>
                <a:tc>
                  <a:txBody>
                    <a:bodyPr/>
                    <a:lstStyle/>
                    <a:p>
                      <a:pPr algn="ctr"/>
                      <a:r>
                        <a:rPr lang="en-US" sz="900" dirty="0"/>
                        <a:t>232</a:t>
                      </a:r>
                    </a:p>
                  </a:txBody>
                  <a:tcPr marT="27432" marB="27432" anchor="ctr"/>
                </a:tc>
                <a:tc>
                  <a:txBody>
                    <a:bodyPr/>
                    <a:lstStyle/>
                    <a:p>
                      <a:pPr algn="ctr"/>
                      <a:r>
                        <a:rPr lang="en-US" sz="900" dirty="0"/>
                        <a:t>231</a:t>
                      </a:r>
                    </a:p>
                  </a:txBody>
                  <a:tcPr marT="27432" marB="27432" anchor="ctr"/>
                </a:tc>
                <a:tc>
                  <a:txBody>
                    <a:bodyPr/>
                    <a:lstStyle/>
                    <a:p>
                      <a:pPr algn="ctr"/>
                      <a:r>
                        <a:rPr lang="en-US" sz="900" dirty="0"/>
                        <a:t>232</a:t>
                      </a:r>
                    </a:p>
                  </a:txBody>
                  <a:tcPr marT="27432" marB="27432" anchor="ctr"/>
                </a:tc>
                <a:tc>
                  <a:txBody>
                    <a:bodyPr/>
                    <a:lstStyle/>
                    <a:p>
                      <a:pPr algn="ctr"/>
                      <a:r>
                        <a:rPr lang="en-US" sz="900" dirty="0"/>
                        <a:t>231</a:t>
                      </a:r>
                    </a:p>
                  </a:txBody>
                  <a:tcPr marT="27432" marB="27432" anchor="ctr"/>
                </a:tc>
                <a:extLst>
                  <a:ext uri="{0D108BD9-81ED-4DB2-BD59-A6C34878D82A}">
                    <a16:rowId xmlns:a16="http://schemas.microsoft.com/office/drawing/2014/main" val="4142134222"/>
                  </a:ext>
                </a:extLst>
              </a:tr>
              <a:tr h="0">
                <a:tc>
                  <a:txBody>
                    <a:bodyPr/>
                    <a:lstStyle/>
                    <a:p>
                      <a:r>
                        <a:rPr lang="en-US" sz="900" dirty="0"/>
                        <a:t>Age (years)</a:t>
                      </a:r>
                    </a:p>
                  </a:txBody>
                  <a:tcPr marT="27432" marB="27432" anchor="ctr"/>
                </a:tc>
                <a:tc>
                  <a:txBody>
                    <a:bodyPr/>
                    <a:lstStyle/>
                    <a:p>
                      <a:pPr algn="ctr"/>
                      <a:r>
                        <a:rPr lang="en-US" sz="900" dirty="0"/>
                        <a:t>53.9</a:t>
                      </a:r>
                    </a:p>
                  </a:txBody>
                  <a:tcPr marT="27432" marB="27432" anchor="ctr"/>
                </a:tc>
                <a:tc>
                  <a:txBody>
                    <a:bodyPr/>
                    <a:lstStyle/>
                    <a:p>
                      <a:pPr algn="ctr"/>
                      <a:r>
                        <a:rPr lang="en-US" sz="900" dirty="0"/>
                        <a:t>55.5</a:t>
                      </a:r>
                    </a:p>
                  </a:txBody>
                  <a:tcPr marT="27432" marB="27432" anchor="ctr"/>
                </a:tc>
                <a:tc>
                  <a:txBody>
                    <a:bodyPr/>
                    <a:lstStyle/>
                    <a:p>
                      <a:pPr algn="ctr"/>
                      <a:r>
                        <a:rPr lang="en-US" sz="900" dirty="0"/>
                        <a:t>53.2</a:t>
                      </a:r>
                    </a:p>
                  </a:txBody>
                  <a:tcPr marT="27432" marB="27432" anchor="ctr"/>
                </a:tc>
                <a:tc>
                  <a:txBody>
                    <a:bodyPr/>
                    <a:lstStyle/>
                    <a:p>
                      <a:pPr algn="ctr"/>
                      <a:r>
                        <a:rPr lang="en-US" sz="900" dirty="0"/>
                        <a:t>54.3</a:t>
                      </a:r>
                    </a:p>
                  </a:txBody>
                  <a:tcPr marT="27432" marB="27432" anchor="ctr"/>
                </a:tc>
                <a:extLst>
                  <a:ext uri="{0D108BD9-81ED-4DB2-BD59-A6C34878D82A}">
                    <a16:rowId xmlns:a16="http://schemas.microsoft.com/office/drawing/2014/main" val="10001"/>
                  </a:ext>
                </a:extLst>
              </a:tr>
              <a:tr h="0">
                <a:tc>
                  <a:txBody>
                    <a:bodyPr/>
                    <a:lstStyle/>
                    <a:p>
                      <a:r>
                        <a:rPr lang="en-US" sz="900" dirty="0"/>
                        <a:t>Female (%)</a:t>
                      </a:r>
                    </a:p>
                  </a:txBody>
                  <a:tcPr marT="27432" marB="27432" anchor="ctr"/>
                </a:tc>
                <a:tc>
                  <a:txBody>
                    <a:bodyPr/>
                    <a:lstStyle/>
                    <a:p>
                      <a:pPr algn="ctr"/>
                      <a:r>
                        <a:rPr lang="en-US" sz="900" dirty="0"/>
                        <a:t>55.6</a:t>
                      </a:r>
                    </a:p>
                  </a:txBody>
                  <a:tcPr marT="27432" marB="27432" anchor="ctr"/>
                </a:tc>
                <a:tc>
                  <a:txBody>
                    <a:bodyPr/>
                    <a:lstStyle/>
                    <a:p>
                      <a:pPr algn="ctr"/>
                      <a:r>
                        <a:rPr lang="en-US" sz="900" dirty="0"/>
                        <a:t>46.3</a:t>
                      </a:r>
                    </a:p>
                  </a:txBody>
                  <a:tcPr marT="27432" marB="27432" anchor="ctr"/>
                </a:tc>
                <a:tc>
                  <a:txBody>
                    <a:bodyPr/>
                    <a:lstStyle/>
                    <a:p>
                      <a:pPr algn="ctr"/>
                      <a:r>
                        <a:rPr lang="en-US" sz="900" dirty="0"/>
                        <a:t>48.7</a:t>
                      </a:r>
                    </a:p>
                  </a:txBody>
                  <a:tcPr marT="27432" marB="27432" anchor="ctr"/>
                </a:tc>
                <a:tc>
                  <a:txBody>
                    <a:bodyPr/>
                    <a:lstStyle/>
                    <a:p>
                      <a:pPr algn="ctr"/>
                      <a:r>
                        <a:rPr lang="en-US" sz="900" dirty="0"/>
                        <a:t>51.5</a:t>
                      </a:r>
                    </a:p>
                  </a:txBody>
                  <a:tcPr marT="27432" marB="27432" anchor="ctr"/>
                </a:tc>
                <a:extLst>
                  <a:ext uri="{0D108BD9-81ED-4DB2-BD59-A6C34878D82A}">
                    <a16:rowId xmlns:a16="http://schemas.microsoft.com/office/drawing/2014/main" val="10002"/>
                  </a:ext>
                </a:extLst>
              </a:tr>
              <a:tr h="154352">
                <a:tc>
                  <a:txBody>
                    <a:bodyPr/>
                    <a:lstStyle/>
                    <a:p>
                      <a:r>
                        <a:rPr lang="en-US" sz="900" dirty="0"/>
                        <a:t>Weight (kg)**</a:t>
                      </a:r>
                    </a:p>
                  </a:txBody>
                  <a:tcPr marT="27432" marB="27432" anchor="ctr"/>
                </a:tc>
                <a:tc>
                  <a:txBody>
                    <a:bodyPr/>
                    <a:lstStyle/>
                    <a:p>
                      <a:pPr algn="ctr"/>
                      <a:r>
                        <a:rPr lang="en-US" sz="900" dirty="0"/>
                        <a:t>97.0</a:t>
                      </a:r>
                    </a:p>
                  </a:txBody>
                  <a:tcPr marT="27432" marB="27432" anchor="ctr"/>
                </a:tc>
                <a:tc>
                  <a:txBody>
                    <a:bodyPr/>
                    <a:lstStyle/>
                    <a:p>
                      <a:pPr algn="ctr"/>
                      <a:r>
                        <a:rPr lang="en-US" sz="900" dirty="0"/>
                        <a:t>97.4</a:t>
                      </a:r>
                    </a:p>
                  </a:txBody>
                  <a:tcPr marT="27432" marB="27432" anchor="ctr"/>
                </a:tc>
                <a:tc>
                  <a:txBody>
                    <a:bodyPr/>
                    <a:lstStyle/>
                    <a:p>
                      <a:pPr algn="ctr"/>
                      <a:r>
                        <a:rPr lang="en-US" sz="900" dirty="0"/>
                        <a:t>102.4</a:t>
                      </a:r>
                    </a:p>
                  </a:txBody>
                  <a:tcPr marT="27432" marB="27432" anchor="ctr"/>
                </a:tc>
                <a:tc>
                  <a:txBody>
                    <a:bodyPr/>
                    <a:lstStyle/>
                    <a:p>
                      <a:pPr algn="ctr"/>
                      <a:r>
                        <a:rPr lang="en-US" sz="900" dirty="0"/>
                        <a:t>106.8</a:t>
                      </a:r>
                    </a:p>
                  </a:txBody>
                  <a:tcPr marT="27432" marB="27432" anchor="ctr"/>
                </a:tc>
                <a:extLst>
                  <a:ext uri="{0D108BD9-81ED-4DB2-BD59-A6C34878D82A}">
                    <a16:rowId xmlns:a16="http://schemas.microsoft.com/office/drawing/2014/main" val="10003"/>
                  </a:ext>
                </a:extLst>
              </a:tr>
              <a:tr h="154352">
                <a:tc>
                  <a:txBody>
                    <a:bodyPr/>
                    <a:lstStyle/>
                    <a:p>
                      <a:r>
                        <a:rPr lang="en-US" sz="900" dirty="0"/>
                        <a:t>BMI (kg/m</a:t>
                      </a:r>
                      <a:r>
                        <a:rPr lang="en-US" sz="900" baseline="30000" dirty="0"/>
                        <a:t>2</a:t>
                      </a:r>
                      <a:r>
                        <a:rPr lang="en-US" sz="900" dirty="0"/>
                        <a:t>)**</a:t>
                      </a:r>
                    </a:p>
                  </a:txBody>
                  <a:tcPr marT="27432" marB="27432" anchor="ctr">
                    <a:lnB w="12700" cap="flat" cmpd="sng" algn="ctr">
                      <a:noFill/>
                      <a:prstDash val="solid"/>
                      <a:round/>
                      <a:headEnd type="none" w="med" len="med"/>
                      <a:tailEnd type="none" w="med" len="med"/>
                    </a:lnB>
                  </a:tcPr>
                </a:tc>
                <a:tc>
                  <a:txBody>
                    <a:bodyPr/>
                    <a:lstStyle/>
                    <a:p>
                      <a:pPr algn="ctr"/>
                      <a:r>
                        <a:rPr lang="en-US" sz="900" dirty="0"/>
                        <a:t>35.1</a:t>
                      </a:r>
                    </a:p>
                  </a:txBody>
                  <a:tcPr marT="27432" marB="27432" anchor="ctr">
                    <a:lnB w="12700" cap="flat" cmpd="sng" algn="ctr">
                      <a:noFill/>
                      <a:prstDash val="solid"/>
                      <a:round/>
                      <a:headEnd type="none" w="med" len="med"/>
                      <a:tailEnd type="none" w="med" len="med"/>
                    </a:lnB>
                  </a:tcPr>
                </a:tc>
                <a:tc>
                  <a:txBody>
                    <a:bodyPr/>
                    <a:lstStyle/>
                    <a:p>
                      <a:pPr algn="ctr"/>
                      <a:r>
                        <a:rPr lang="en-US" sz="900" dirty="0"/>
                        <a:t>34.8</a:t>
                      </a:r>
                    </a:p>
                  </a:txBody>
                  <a:tcPr marT="27432" marB="27432" anchor="ctr">
                    <a:lnB w="12700" cap="flat" cmpd="sng" algn="ctr">
                      <a:noFill/>
                      <a:prstDash val="solid"/>
                      <a:round/>
                      <a:headEnd type="none" w="med" len="med"/>
                      <a:tailEnd type="none" w="med" len="med"/>
                    </a:lnB>
                  </a:tcPr>
                </a:tc>
                <a:tc>
                  <a:txBody>
                    <a:bodyPr/>
                    <a:lstStyle/>
                    <a:p>
                      <a:pPr algn="ctr"/>
                      <a:r>
                        <a:rPr lang="en-US" sz="900" dirty="0"/>
                        <a:t>36.4</a:t>
                      </a:r>
                    </a:p>
                  </a:txBody>
                  <a:tcPr marT="27432" marB="27432" anchor="ctr">
                    <a:lnB w="12700" cap="flat" cmpd="sng" algn="ctr">
                      <a:noFill/>
                      <a:prstDash val="solid"/>
                      <a:round/>
                      <a:headEnd type="none" w="med" len="med"/>
                      <a:tailEnd type="none" w="med" len="med"/>
                    </a:lnB>
                  </a:tcPr>
                </a:tc>
                <a:tc>
                  <a:txBody>
                    <a:bodyPr/>
                    <a:lstStyle/>
                    <a:p>
                      <a:pPr algn="ctr"/>
                      <a:r>
                        <a:rPr lang="en-US" sz="900" dirty="0"/>
                        <a:t>38.3</a:t>
                      </a:r>
                    </a:p>
                  </a:txBody>
                  <a:tcPr marT="27432" marB="27432" anchor="ctr">
                    <a:lnB w="12700" cap="flat" cmpd="sng" algn="ctr">
                      <a:noFill/>
                      <a:prstDash val="solid"/>
                      <a:round/>
                      <a:headEnd type="none" w="med" len="med"/>
                      <a:tailEnd type="none" w="med" len="med"/>
                    </a:lnB>
                  </a:tcPr>
                </a:tc>
                <a:extLst>
                  <a:ext uri="{0D108BD9-81ED-4DB2-BD59-A6C34878D82A}">
                    <a16:rowId xmlns:a16="http://schemas.microsoft.com/office/drawing/2014/main" val="3835911894"/>
                  </a:ext>
                </a:extLst>
              </a:tr>
              <a:tr h="154352">
                <a:tc>
                  <a:txBody>
                    <a:bodyPr/>
                    <a:lstStyle/>
                    <a:p>
                      <a:r>
                        <a:rPr lang="en-US" sz="900" dirty="0"/>
                        <a:t>Waist (cm)**</a:t>
                      </a:r>
                    </a:p>
                  </a:txBody>
                  <a:tcPr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113.4</a:t>
                      </a:r>
                    </a:p>
                  </a:txBody>
                  <a:tcPr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112.2</a:t>
                      </a:r>
                    </a:p>
                  </a:txBody>
                  <a:tcPr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115.1</a:t>
                      </a:r>
                    </a:p>
                  </a:txBody>
                  <a:tcPr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119.5</a:t>
                      </a:r>
                    </a:p>
                  </a:txBody>
                  <a:tcPr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281221224"/>
                  </a:ext>
                </a:extLst>
              </a:tr>
              <a:tr h="154352">
                <a:tc>
                  <a:txBody>
                    <a:bodyPr/>
                    <a:lstStyle/>
                    <a:p>
                      <a:r>
                        <a:rPr lang="en-US" sz="900" dirty="0"/>
                        <a:t>A1c (%)**</a:t>
                      </a:r>
                    </a:p>
                  </a:txBody>
                  <a:tcPr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8.7</a:t>
                      </a:r>
                    </a:p>
                  </a:txBody>
                  <a:tcPr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8.1</a:t>
                      </a:r>
                    </a:p>
                  </a:txBody>
                  <a:tcPr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7.8</a:t>
                      </a:r>
                    </a:p>
                  </a:txBody>
                  <a:tcPr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7.5</a:t>
                      </a:r>
                    </a:p>
                  </a:txBody>
                  <a:tcPr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153300004"/>
                  </a:ext>
                </a:extLst>
              </a:tr>
              <a:tr h="154352">
                <a:tc>
                  <a:txBody>
                    <a:bodyPr/>
                    <a:lstStyle/>
                    <a:p>
                      <a:r>
                        <a:rPr lang="en-US" sz="900" dirty="0"/>
                        <a:t>Obesity duration (years)</a:t>
                      </a:r>
                    </a:p>
                  </a:txBody>
                  <a:tcPr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18.2</a:t>
                      </a:r>
                    </a:p>
                  </a:txBody>
                  <a:tcPr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17.9</a:t>
                      </a:r>
                    </a:p>
                  </a:txBody>
                  <a:tcPr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16.3</a:t>
                      </a:r>
                    </a:p>
                  </a:txBody>
                  <a:tcPr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18.8</a:t>
                      </a:r>
                    </a:p>
                  </a:txBody>
                  <a:tcPr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370490315"/>
                  </a:ext>
                </a:extLst>
              </a:tr>
              <a:tr h="154352">
                <a:tc>
                  <a:txBody>
                    <a:bodyPr/>
                    <a:lstStyle/>
                    <a:p>
                      <a:r>
                        <a:rPr lang="en-US" sz="900" dirty="0"/>
                        <a:t>T2D duration (years)**</a:t>
                      </a: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t>10.0</a:t>
                      </a: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t>9.5</a:t>
                      </a: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t>7.5</a:t>
                      </a: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t>6.9</a:t>
                      </a: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685677930"/>
                  </a:ext>
                </a:extLst>
              </a:tr>
              <a:tr h="154352">
                <a:tc gridSpan="5">
                  <a:txBody>
                    <a:bodyPr/>
                    <a:lstStyle/>
                    <a:p>
                      <a:r>
                        <a:rPr lang="en-US" sz="800" dirty="0"/>
                        <a:t>**P&lt;0.001</a:t>
                      </a:r>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983658322"/>
                  </a:ext>
                </a:extLst>
              </a:tr>
            </a:tbl>
          </a:graphicData>
        </a:graphic>
      </p:graphicFrame>
      <p:graphicFrame>
        <p:nvGraphicFramePr>
          <p:cNvPr id="2" name="Table 1">
            <a:extLst>
              <a:ext uri="{FF2B5EF4-FFF2-40B4-BE49-F238E27FC236}">
                <a16:creationId xmlns:a16="http://schemas.microsoft.com/office/drawing/2014/main" id="{0C37CCAC-13AD-6D4B-19A7-8100958EF752}"/>
              </a:ext>
            </a:extLst>
          </p:cNvPr>
          <p:cNvGraphicFramePr>
            <a:graphicFrameLocks noGrp="1"/>
          </p:cNvGraphicFramePr>
          <p:nvPr>
            <p:extLst>
              <p:ext uri="{D42A27DB-BD31-4B8C-83A1-F6EECF244321}">
                <p14:modId xmlns:p14="http://schemas.microsoft.com/office/powerpoint/2010/main" val="2969069348"/>
              </p:ext>
            </p:extLst>
          </p:nvPr>
        </p:nvGraphicFramePr>
        <p:xfrm>
          <a:off x="7284210" y="4056888"/>
          <a:ext cx="3449830" cy="2097024"/>
        </p:xfrm>
        <a:graphic>
          <a:graphicData uri="http://schemas.openxmlformats.org/drawingml/2006/table">
            <a:tbl>
              <a:tblPr firstRow="1" bandRow="1">
                <a:tableStyleId>{C083E6E3-FA7D-4D7B-A595-EF9225AFEA82}</a:tableStyleId>
              </a:tblPr>
              <a:tblGrid>
                <a:gridCol w="1433830">
                  <a:extLst>
                    <a:ext uri="{9D8B030D-6E8A-4147-A177-3AD203B41FA5}">
                      <a16:colId xmlns:a16="http://schemas.microsoft.com/office/drawing/2014/main" val="20000"/>
                    </a:ext>
                  </a:extLst>
                </a:gridCol>
                <a:gridCol w="504000">
                  <a:extLst>
                    <a:ext uri="{9D8B030D-6E8A-4147-A177-3AD203B41FA5}">
                      <a16:colId xmlns:a16="http://schemas.microsoft.com/office/drawing/2014/main" val="20001"/>
                    </a:ext>
                  </a:extLst>
                </a:gridCol>
                <a:gridCol w="504000">
                  <a:extLst>
                    <a:ext uri="{9D8B030D-6E8A-4147-A177-3AD203B41FA5}">
                      <a16:colId xmlns:a16="http://schemas.microsoft.com/office/drawing/2014/main" val="20002"/>
                    </a:ext>
                  </a:extLst>
                </a:gridCol>
                <a:gridCol w="504000">
                  <a:extLst>
                    <a:ext uri="{9D8B030D-6E8A-4147-A177-3AD203B41FA5}">
                      <a16:colId xmlns:a16="http://schemas.microsoft.com/office/drawing/2014/main" val="20003"/>
                    </a:ext>
                  </a:extLst>
                </a:gridCol>
                <a:gridCol w="504000">
                  <a:extLst>
                    <a:ext uri="{9D8B030D-6E8A-4147-A177-3AD203B41FA5}">
                      <a16:colId xmlns:a16="http://schemas.microsoft.com/office/drawing/2014/main" val="20004"/>
                    </a:ext>
                  </a:extLst>
                </a:gridCol>
              </a:tblGrid>
              <a:tr h="0">
                <a:tc>
                  <a:txBody>
                    <a:bodyPr/>
                    <a:lstStyle/>
                    <a:p>
                      <a:r>
                        <a:rPr lang="en-US" sz="900" dirty="0"/>
                        <a:t>HOMA2-</a:t>
                      </a:r>
                      <a:r>
                        <a:rPr lang="en-GB" sz="900" dirty="0"/>
                        <a:t>IR</a:t>
                      </a:r>
                      <a:endParaRPr lang="en-US" sz="900" dirty="0"/>
                    </a:p>
                  </a:txBody>
                  <a:tcPr marT="27432" marB="27432" anchor="ctr"/>
                </a:tc>
                <a:tc>
                  <a:txBody>
                    <a:bodyPr/>
                    <a:lstStyle/>
                    <a:p>
                      <a:pPr algn="ctr"/>
                      <a:r>
                        <a:rPr lang="en-US" sz="900" dirty="0"/>
                        <a:t>Q1</a:t>
                      </a:r>
                    </a:p>
                  </a:txBody>
                  <a:tcPr marT="27432" marB="27432" anchor="ctr"/>
                </a:tc>
                <a:tc>
                  <a:txBody>
                    <a:bodyPr/>
                    <a:lstStyle/>
                    <a:p>
                      <a:pPr algn="ctr"/>
                      <a:r>
                        <a:rPr lang="en-US" sz="900" dirty="0"/>
                        <a:t>Q2</a:t>
                      </a:r>
                    </a:p>
                  </a:txBody>
                  <a:tcPr marT="27432" marB="27432" anchor="ctr"/>
                </a:tc>
                <a:tc>
                  <a:txBody>
                    <a:bodyPr/>
                    <a:lstStyle/>
                    <a:p>
                      <a:pPr algn="ctr"/>
                      <a:r>
                        <a:rPr lang="en-US" sz="900" dirty="0"/>
                        <a:t>Q3</a:t>
                      </a:r>
                    </a:p>
                  </a:txBody>
                  <a:tcPr marT="27432" marB="27432" anchor="ctr"/>
                </a:tc>
                <a:tc>
                  <a:txBody>
                    <a:bodyPr/>
                    <a:lstStyle/>
                    <a:p>
                      <a:pPr algn="ctr"/>
                      <a:r>
                        <a:rPr lang="en-US" sz="900" dirty="0"/>
                        <a:t>Q4</a:t>
                      </a:r>
                    </a:p>
                  </a:txBody>
                  <a:tcPr marT="27432" marB="27432" anchor="ctr"/>
                </a:tc>
                <a:extLst>
                  <a:ext uri="{0D108BD9-81ED-4DB2-BD59-A6C34878D82A}">
                    <a16:rowId xmlns:a16="http://schemas.microsoft.com/office/drawing/2014/main" val="10000"/>
                  </a:ext>
                </a:extLst>
              </a:tr>
              <a:tr h="0">
                <a:tc>
                  <a:txBody>
                    <a:bodyPr/>
                    <a:lstStyle/>
                    <a:p>
                      <a:r>
                        <a:rPr lang="en-US" sz="900" dirty="0"/>
                        <a:t>N</a:t>
                      </a:r>
                    </a:p>
                  </a:txBody>
                  <a:tcPr marT="27432" marB="27432" anchor="ctr"/>
                </a:tc>
                <a:tc>
                  <a:txBody>
                    <a:bodyPr/>
                    <a:lstStyle/>
                    <a:p>
                      <a:pPr algn="ctr"/>
                      <a:r>
                        <a:rPr lang="en-US" sz="900" dirty="0"/>
                        <a:t>250</a:t>
                      </a:r>
                    </a:p>
                  </a:txBody>
                  <a:tcPr marT="27432" marB="27432" anchor="ctr"/>
                </a:tc>
                <a:tc>
                  <a:txBody>
                    <a:bodyPr/>
                    <a:lstStyle/>
                    <a:p>
                      <a:pPr algn="ctr"/>
                      <a:r>
                        <a:rPr lang="en-US" sz="900" dirty="0"/>
                        <a:t>206</a:t>
                      </a:r>
                    </a:p>
                  </a:txBody>
                  <a:tcPr marT="27432" marB="27432" anchor="ctr"/>
                </a:tc>
                <a:tc>
                  <a:txBody>
                    <a:bodyPr/>
                    <a:lstStyle/>
                    <a:p>
                      <a:pPr algn="ctr"/>
                      <a:r>
                        <a:rPr lang="en-US" sz="900" dirty="0"/>
                        <a:t>204</a:t>
                      </a:r>
                    </a:p>
                  </a:txBody>
                  <a:tcPr marT="27432" marB="27432" anchor="ctr"/>
                </a:tc>
                <a:tc>
                  <a:txBody>
                    <a:bodyPr/>
                    <a:lstStyle/>
                    <a:p>
                      <a:pPr algn="ctr"/>
                      <a:r>
                        <a:rPr lang="en-US" sz="900" dirty="0"/>
                        <a:t>219</a:t>
                      </a:r>
                    </a:p>
                  </a:txBody>
                  <a:tcPr marT="27432" marB="27432" anchor="ctr"/>
                </a:tc>
                <a:extLst>
                  <a:ext uri="{0D108BD9-81ED-4DB2-BD59-A6C34878D82A}">
                    <a16:rowId xmlns:a16="http://schemas.microsoft.com/office/drawing/2014/main" val="4142134222"/>
                  </a:ext>
                </a:extLst>
              </a:tr>
              <a:tr h="0">
                <a:tc>
                  <a:txBody>
                    <a:bodyPr/>
                    <a:lstStyle/>
                    <a:p>
                      <a:r>
                        <a:rPr lang="en-US" sz="900" dirty="0"/>
                        <a:t>Age (years)</a:t>
                      </a:r>
                    </a:p>
                  </a:txBody>
                  <a:tcPr marT="27432" marB="27432" anchor="ctr"/>
                </a:tc>
                <a:tc>
                  <a:txBody>
                    <a:bodyPr/>
                    <a:lstStyle/>
                    <a:p>
                      <a:pPr algn="ctr"/>
                      <a:r>
                        <a:rPr lang="en-US" sz="900" dirty="0"/>
                        <a:t>55.7</a:t>
                      </a:r>
                    </a:p>
                  </a:txBody>
                  <a:tcPr marT="27432" marB="27432" anchor="ctr"/>
                </a:tc>
                <a:tc>
                  <a:txBody>
                    <a:bodyPr/>
                    <a:lstStyle/>
                    <a:p>
                      <a:pPr algn="ctr"/>
                      <a:r>
                        <a:rPr lang="en-US" sz="900" dirty="0"/>
                        <a:t>54.7</a:t>
                      </a:r>
                    </a:p>
                  </a:txBody>
                  <a:tcPr marT="27432" marB="27432" anchor="ctr"/>
                </a:tc>
                <a:tc>
                  <a:txBody>
                    <a:bodyPr/>
                    <a:lstStyle/>
                    <a:p>
                      <a:pPr algn="ctr"/>
                      <a:r>
                        <a:rPr lang="en-US" sz="900" dirty="0"/>
                        <a:t>53.2</a:t>
                      </a:r>
                    </a:p>
                  </a:txBody>
                  <a:tcPr marT="27432" marB="27432" anchor="ctr"/>
                </a:tc>
                <a:tc>
                  <a:txBody>
                    <a:bodyPr/>
                    <a:lstStyle/>
                    <a:p>
                      <a:pPr algn="ctr"/>
                      <a:r>
                        <a:rPr lang="en-US" sz="900" dirty="0"/>
                        <a:t>53.0</a:t>
                      </a:r>
                    </a:p>
                  </a:txBody>
                  <a:tcPr marT="27432" marB="27432" anchor="ctr"/>
                </a:tc>
                <a:extLst>
                  <a:ext uri="{0D108BD9-81ED-4DB2-BD59-A6C34878D82A}">
                    <a16:rowId xmlns:a16="http://schemas.microsoft.com/office/drawing/2014/main" val="10001"/>
                  </a:ext>
                </a:extLst>
              </a:tr>
              <a:tr h="0">
                <a:tc>
                  <a:txBody>
                    <a:bodyPr/>
                    <a:lstStyle/>
                    <a:p>
                      <a:r>
                        <a:rPr lang="en-US" sz="900" dirty="0"/>
                        <a:t>Female (%)</a:t>
                      </a:r>
                    </a:p>
                  </a:txBody>
                  <a:tcPr marT="27432" marB="27432" anchor="ctr"/>
                </a:tc>
                <a:tc>
                  <a:txBody>
                    <a:bodyPr/>
                    <a:lstStyle/>
                    <a:p>
                      <a:pPr algn="ctr"/>
                      <a:r>
                        <a:rPr lang="en-US" sz="900" dirty="0"/>
                        <a:t>50.8</a:t>
                      </a:r>
                    </a:p>
                  </a:txBody>
                  <a:tcPr marT="27432" marB="27432" anchor="ctr"/>
                </a:tc>
                <a:tc>
                  <a:txBody>
                    <a:bodyPr/>
                    <a:lstStyle/>
                    <a:p>
                      <a:pPr algn="ctr"/>
                      <a:r>
                        <a:rPr lang="en-US" sz="900" dirty="0"/>
                        <a:t>50.5</a:t>
                      </a:r>
                    </a:p>
                  </a:txBody>
                  <a:tcPr marT="27432" marB="27432" anchor="ctr"/>
                </a:tc>
                <a:tc>
                  <a:txBody>
                    <a:bodyPr/>
                    <a:lstStyle/>
                    <a:p>
                      <a:pPr algn="ctr"/>
                      <a:r>
                        <a:rPr lang="en-US" sz="900" dirty="0"/>
                        <a:t>55.9</a:t>
                      </a:r>
                    </a:p>
                  </a:txBody>
                  <a:tcPr marT="27432" marB="27432" anchor="ctr"/>
                </a:tc>
                <a:tc>
                  <a:txBody>
                    <a:bodyPr/>
                    <a:lstStyle/>
                    <a:p>
                      <a:pPr algn="ctr"/>
                      <a:r>
                        <a:rPr lang="en-US" sz="900" dirty="0"/>
                        <a:t>47.0</a:t>
                      </a:r>
                    </a:p>
                  </a:txBody>
                  <a:tcPr marT="27432" marB="27432" anchor="ctr"/>
                </a:tc>
                <a:extLst>
                  <a:ext uri="{0D108BD9-81ED-4DB2-BD59-A6C34878D82A}">
                    <a16:rowId xmlns:a16="http://schemas.microsoft.com/office/drawing/2014/main" val="10002"/>
                  </a:ext>
                </a:extLst>
              </a:tr>
              <a:tr h="154352">
                <a:tc>
                  <a:txBody>
                    <a:bodyPr/>
                    <a:lstStyle/>
                    <a:p>
                      <a:r>
                        <a:rPr lang="en-US" sz="900" dirty="0"/>
                        <a:t>Weight (kg)**</a:t>
                      </a:r>
                    </a:p>
                  </a:txBody>
                  <a:tcPr marT="27432" marB="27432" anchor="ctr"/>
                </a:tc>
                <a:tc>
                  <a:txBody>
                    <a:bodyPr/>
                    <a:lstStyle/>
                    <a:p>
                      <a:pPr algn="ctr"/>
                      <a:r>
                        <a:rPr lang="en-US" sz="900" dirty="0"/>
                        <a:t>91.7</a:t>
                      </a:r>
                    </a:p>
                  </a:txBody>
                  <a:tcPr marT="27432" marB="27432" anchor="ctr"/>
                </a:tc>
                <a:tc>
                  <a:txBody>
                    <a:bodyPr/>
                    <a:lstStyle/>
                    <a:p>
                      <a:pPr algn="ctr"/>
                      <a:r>
                        <a:rPr lang="en-US" sz="900" dirty="0"/>
                        <a:t>98.4</a:t>
                      </a:r>
                    </a:p>
                  </a:txBody>
                  <a:tcPr marT="27432" marB="27432" anchor="ctr"/>
                </a:tc>
                <a:tc>
                  <a:txBody>
                    <a:bodyPr/>
                    <a:lstStyle/>
                    <a:p>
                      <a:pPr algn="ctr"/>
                      <a:r>
                        <a:rPr lang="en-US" sz="900" dirty="0"/>
                        <a:t>104.1</a:t>
                      </a:r>
                    </a:p>
                  </a:txBody>
                  <a:tcPr marT="27432" marB="27432" anchor="ctr"/>
                </a:tc>
                <a:tc>
                  <a:txBody>
                    <a:bodyPr/>
                    <a:lstStyle/>
                    <a:p>
                      <a:pPr algn="ctr"/>
                      <a:r>
                        <a:rPr lang="en-US" sz="900" dirty="0"/>
                        <a:t>111.8</a:t>
                      </a:r>
                    </a:p>
                  </a:txBody>
                  <a:tcPr marT="27432" marB="27432" anchor="ctr"/>
                </a:tc>
                <a:extLst>
                  <a:ext uri="{0D108BD9-81ED-4DB2-BD59-A6C34878D82A}">
                    <a16:rowId xmlns:a16="http://schemas.microsoft.com/office/drawing/2014/main" val="10003"/>
                  </a:ext>
                </a:extLst>
              </a:tr>
              <a:tr h="154352">
                <a:tc>
                  <a:txBody>
                    <a:bodyPr/>
                    <a:lstStyle/>
                    <a:p>
                      <a:r>
                        <a:rPr lang="en-US" sz="900" dirty="0"/>
                        <a:t>BMI (kg/m</a:t>
                      </a:r>
                      <a:r>
                        <a:rPr lang="en-US" sz="900" baseline="30000" dirty="0"/>
                        <a:t>2</a:t>
                      </a:r>
                      <a:r>
                        <a:rPr lang="en-US" sz="900" dirty="0"/>
                        <a:t>)**</a:t>
                      </a:r>
                    </a:p>
                  </a:txBody>
                  <a:tcPr marT="27432" marB="27432" anchor="ctr">
                    <a:lnB w="12700" cap="flat" cmpd="sng" algn="ctr">
                      <a:noFill/>
                      <a:prstDash val="solid"/>
                      <a:round/>
                      <a:headEnd type="none" w="med" len="med"/>
                      <a:tailEnd type="none" w="med" len="med"/>
                    </a:lnB>
                  </a:tcPr>
                </a:tc>
                <a:tc>
                  <a:txBody>
                    <a:bodyPr/>
                    <a:lstStyle/>
                    <a:p>
                      <a:pPr algn="ctr"/>
                      <a:r>
                        <a:rPr lang="en-US" sz="900" dirty="0"/>
                        <a:t>33.3</a:t>
                      </a:r>
                    </a:p>
                  </a:txBody>
                  <a:tcPr marT="27432" marB="27432" anchor="ctr">
                    <a:lnB w="12700" cap="flat" cmpd="sng" algn="ctr">
                      <a:noFill/>
                      <a:prstDash val="solid"/>
                      <a:round/>
                      <a:headEnd type="none" w="med" len="med"/>
                      <a:tailEnd type="none" w="med" len="med"/>
                    </a:lnB>
                  </a:tcPr>
                </a:tc>
                <a:tc>
                  <a:txBody>
                    <a:bodyPr/>
                    <a:lstStyle/>
                    <a:p>
                      <a:pPr algn="ctr"/>
                      <a:r>
                        <a:rPr lang="en-US" sz="900" dirty="0"/>
                        <a:t>35.3</a:t>
                      </a:r>
                    </a:p>
                  </a:txBody>
                  <a:tcPr marT="27432" marB="27432" anchor="ctr">
                    <a:lnB w="12700" cap="flat" cmpd="sng" algn="ctr">
                      <a:noFill/>
                      <a:prstDash val="solid"/>
                      <a:round/>
                      <a:headEnd type="none" w="med" len="med"/>
                      <a:tailEnd type="none" w="med" len="med"/>
                    </a:lnB>
                  </a:tcPr>
                </a:tc>
                <a:tc>
                  <a:txBody>
                    <a:bodyPr/>
                    <a:lstStyle/>
                    <a:p>
                      <a:pPr algn="ctr"/>
                      <a:r>
                        <a:rPr lang="en-US" sz="900" dirty="0"/>
                        <a:t>37.3</a:t>
                      </a:r>
                    </a:p>
                  </a:txBody>
                  <a:tcPr marT="27432" marB="27432" anchor="ctr">
                    <a:lnB w="12700" cap="flat" cmpd="sng" algn="ctr">
                      <a:noFill/>
                      <a:prstDash val="solid"/>
                      <a:round/>
                      <a:headEnd type="none" w="med" len="med"/>
                      <a:tailEnd type="none" w="med" len="med"/>
                    </a:lnB>
                  </a:tcPr>
                </a:tc>
                <a:tc>
                  <a:txBody>
                    <a:bodyPr/>
                    <a:lstStyle/>
                    <a:p>
                      <a:pPr algn="ctr"/>
                      <a:r>
                        <a:rPr lang="en-US" sz="900" dirty="0"/>
                        <a:t>39.4</a:t>
                      </a:r>
                    </a:p>
                  </a:txBody>
                  <a:tcPr marT="27432" marB="27432" anchor="ctr">
                    <a:lnB w="12700" cap="flat" cmpd="sng" algn="ctr">
                      <a:noFill/>
                      <a:prstDash val="solid"/>
                      <a:round/>
                      <a:headEnd type="none" w="med" len="med"/>
                      <a:tailEnd type="none" w="med" len="med"/>
                    </a:lnB>
                  </a:tcPr>
                </a:tc>
                <a:extLst>
                  <a:ext uri="{0D108BD9-81ED-4DB2-BD59-A6C34878D82A}">
                    <a16:rowId xmlns:a16="http://schemas.microsoft.com/office/drawing/2014/main" val="3835911894"/>
                  </a:ext>
                </a:extLst>
              </a:tr>
              <a:tr h="154352">
                <a:tc>
                  <a:txBody>
                    <a:bodyPr/>
                    <a:lstStyle/>
                    <a:p>
                      <a:r>
                        <a:rPr lang="en-US" sz="900" dirty="0"/>
                        <a:t>Waist (cm)**</a:t>
                      </a:r>
                    </a:p>
                  </a:txBody>
                  <a:tcPr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109.3</a:t>
                      </a:r>
                    </a:p>
                  </a:txBody>
                  <a:tcPr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113.5</a:t>
                      </a:r>
                    </a:p>
                  </a:txBody>
                  <a:tcPr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116.6</a:t>
                      </a:r>
                    </a:p>
                  </a:txBody>
                  <a:tcPr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122.1</a:t>
                      </a:r>
                    </a:p>
                  </a:txBody>
                  <a:tcPr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281221224"/>
                  </a:ext>
                </a:extLst>
              </a:tr>
              <a:tr h="154352">
                <a:tc>
                  <a:txBody>
                    <a:bodyPr/>
                    <a:lstStyle/>
                    <a:p>
                      <a:r>
                        <a:rPr lang="en-US" sz="900" dirty="0"/>
                        <a:t>A1c (%)**</a:t>
                      </a:r>
                    </a:p>
                  </a:txBody>
                  <a:tcPr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7.9</a:t>
                      </a:r>
                    </a:p>
                  </a:txBody>
                  <a:tcPr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8.1</a:t>
                      </a:r>
                    </a:p>
                  </a:txBody>
                  <a:tcPr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8.0</a:t>
                      </a:r>
                    </a:p>
                  </a:txBody>
                  <a:tcPr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8.1</a:t>
                      </a:r>
                    </a:p>
                  </a:txBody>
                  <a:tcPr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153300004"/>
                  </a:ext>
                </a:extLst>
              </a:tr>
              <a:tr h="154352">
                <a:tc>
                  <a:txBody>
                    <a:bodyPr/>
                    <a:lstStyle/>
                    <a:p>
                      <a:r>
                        <a:rPr lang="en-US" sz="900" dirty="0"/>
                        <a:t>Obesity duration (years)</a:t>
                      </a:r>
                    </a:p>
                  </a:txBody>
                  <a:tcPr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16.7</a:t>
                      </a:r>
                    </a:p>
                  </a:txBody>
                  <a:tcPr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18.7</a:t>
                      </a:r>
                    </a:p>
                  </a:txBody>
                  <a:tcPr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16.3</a:t>
                      </a:r>
                    </a:p>
                  </a:txBody>
                  <a:tcPr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18.6</a:t>
                      </a:r>
                    </a:p>
                  </a:txBody>
                  <a:tcPr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370490315"/>
                  </a:ext>
                </a:extLst>
              </a:tr>
              <a:tr h="154352">
                <a:tc>
                  <a:txBody>
                    <a:bodyPr/>
                    <a:lstStyle/>
                    <a:p>
                      <a:r>
                        <a:rPr lang="en-US" sz="900" dirty="0"/>
                        <a:t>T2D duration (years)**</a:t>
                      </a: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t>9.8</a:t>
                      </a: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t>9.0</a:t>
                      </a: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t>7.3</a:t>
                      </a: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t>7.5</a:t>
                      </a: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685677930"/>
                  </a:ext>
                </a:extLst>
              </a:tr>
              <a:tr h="154352">
                <a:tc gridSpan="5">
                  <a:txBody>
                    <a:bodyPr/>
                    <a:lstStyle/>
                    <a:p>
                      <a:r>
                        <a:rPr lang="en-US" sz="800" dirty="0"/>
                        <a:t>**P&lt;0.001</a:t>
                      </a:r>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983658322"/>
                  </a:ext>
                </a:extLst>
              </a:tr>
            </a:tbl>
          </a:graphicData>
        </a:graphic>
      </p:graphicFrame>
    </p:spTree>
    <p:extLst>
      <p:ext uri="{BB962C8B-B14F-4D97-AF65-F5344CB8AC3E}">
        <p14:creationId xmlns:p14="http://schemas.microsoft.com/office/powerpoint/2010/main" val="13773333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72D6AD16-175D-489F-BE05-D09863BF96F2}"/>
              </a:ext>
            </a:extLst>
          </p:cNvPr>
          <p:cNvGraphicFramePr>
            <a:graphicFrameLocks noGrp="1"/>
          </p:cNvGraphicFramePr>
          <p:nvPr>
            <p:extLst>
              <p:ext uri="{D42A27DB-BD31-4B8C-83A1-F6EECF244321}">
                <p14:modId xmlns:p14="http://schemas.microsoft.com/office/powerpoint/2010/main" val="2877651953"/>
              </p:ext>
            </p:extLst>
          </p:nvPr>
        </p:nvGraphicFramePr>
        <p:xfrm>
          <a:off x="372535" y="914400"/>
          <a:ext cx="11430000" cy="1352390"/>
        </p:xfrm>
        <a:graphic>
          <a:graphicData uri="http://schemas.openxmlformats.org/drawingml/2006/table">
            <a:tbl>
              <a:tblPr firstRow="1" bandRow="1">
                <a:tableStyleId>{5C22544A-7EE6-4342-B048-85BDC9FD1C3A}</a:tableStyleId>
              </a:tblPr>
              <a:tblGrid>
                <a:gridCol w="11430000">
                  <a:extLst>
                    <a:ext uri="{9D8B030D-6E8A-4147-A177-3AD203B41FA5}">
                      <a16:colId xmlns:a16="http://schemas.microsoft.com/office/drawing/2014/main" val="20000"/>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Results, continued</a:t>
                      </a:r>
                      <a:r>
                        <a:rPr lang="en-US" sz="1000" b="0" dirty="0">
                          <a:solidFill>
                            <a:schemeClr val="tx1"/>
                          </a:solidFill>
                        </a:rPr>
                        <a:t>:</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1108550">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dirty="0">
                          <a:solidFill>
                            <a:schemeClr val="tx1"/>
                          </a:solidFill>
                        </a:rPr>
                        <a:t>Body weight were greater with tirzepatide (10 and 15mg, P&lt;0.001 vs. placebo for all active arms) vs. placebo </a:t>
                      </a:r>
                      <a:r>
                        <a:rPr lang="en-GB" sz="1000" strike="noStrike" dirty="0">
                          <a:solidFill>
                            <a:schemeClr val="tx1"/>
                          </a:solidFill>
                        </a:rPr>
                        <a:t>regardless of </a:t>
                      </a:r>
                      <a:r>
                        <a:rPr lang="en-GB" sz="1000" dirty="0">
                          <a:solidFill>
                            <a:schemeClr val="tx1"/>
                          </a:solidFill>
                        </a:rPr>
                        <a:t>HOMA2-</a:t>
                      </a:r>
                      <a:r>
                        <a:rPr lang="el-GR" sz="1000" dirty="0">
                          <a:solidFill>
                            <a:schemeClr val="tx1"/>
                          </a:solidFill>
                        </a:rPr>
                        <a:t>β</a:t>
                      </a:r>
                      <a:r>
                        <a:rPr lang="en-GB" sz="1000" dirty="0">
                          <a:solidFill>
                            <a:schemeClr val="tx1"/>
                          </a:solidFill>
                        </a:rPr>
                        <a:t> and HOMA2-IR baseline quartile (P</a:t>
                      </a:r>
                      <a:r>
                        <a:rPr lang="en-GB" sz="1000" baseline="-25000" dirty="0">
                          <a:solidFill>
                            <a:schemeClr val="tx1"/>
                          </a:solidFill>
                        </a:rPr>
                        <a:t>int</a:t>
                      </a:r>
                      <a:r>
                        <a:rPr lang="en-GB" sz="1000" dirty="0">
                          <a:solidFill>
                            <a:schemeClr val="tx1"/>
                          </a:solidFill>
                        </a:rPr>
                        <a:t>=0.483 and P</a:t>
                      </a:r>
                      <a:r>
                        <a:rPr lang="en-GB" sz="1000" baseline="-25000" dirty="0">
                          <a:solidFill>
                            <a:schemeClr val="tx1"/>
                          </a:solidFill>
                        </a:rPr>
                        <a:t>int</a:t>
                      </a:r>
                      <a:r>
                        <a:rPr lang="en-GB" sz="1000" dirty="0">
                          <a:solidFill>
                            <a:schemeClr val="tx1"/>
                          </a:solidFill>
                        </a:rPr>
                        <a:t>=0.971 for HOMA2-</a:t>
                      </a:r>
                      <a:r>
                        <a:rPr lang="el-GR" sz="1000" dirty="0">
                          <a:solidFill>
                            <a:schemeClr val="tx1"/>
                          </a:solidFill>
                        </a:rPr>
                        <a:t>β </a:t>
                      </a:r>
                      <a:r>
                        <a:rPr lang="en-GB" sz="1000" dirty="0">
                          <a:solidFill>
                            <a:schemeClr val="tx1"/>
                          </a:solidFill>
                        </a:rPr>
                        <a:t>and HOMA2-IR, respectively).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strike="noStrike" dirty="0">
                          <a:solidFill>
                            <a:schemeClr val="tx1"/>
                          </a:solidFill>
                        </a:rPr>
                        <a:t>A1c </a:t>
                      </a:r>
                      <a:r>
                        <a:rPr lang="en-GB" sz="1000" dirty="0">
                          <a:solidFill>
                            <a:schemeClr val="tx1"/>
                          </a:solidFill>
                        </a:rPr>
                        <a:t>reductions were greater with tirzepatide (10 and 15mg, P&lt;0.001 for all active arms) vs. placebo </a:t>
                      </a:r>
                      <a:r>
                        <a:rPr lang="en-GB" sz="1000" strike="noStrike" dirty="0">
                          <a:solidFill>
                            <a:schemeClr val="tx1"/>
                          </a:solidFill>
                        </a:rPr>
                        <a:t>regardless of </a:t>
                      </a:r>
                      <a:r>
                        <a:rPr lang="en-GB" sz="1000" dirty="0">
                          <a:solidFill>
                            <a:schemeClr val="tx1"/>
                          </a:solidFill>
                        </a:rPr>
                        <a:t>HOMA2-IR baseline quartile (Pint=0.884).</a:t>
                      </a:r>
                      <a:br>
                        <a:rPr lang="en-GB" sz="1000" dirty="0">
                          <a:solidFill>
                            <a:schemeClr val="tx1"/>
                          </a:solidFill>
                        </a:rPr>
                      </a:br>
                      <a:r>
                        <a:rPr lang="en-GB" sz="1000" dirty="0">
                          <a:solidFill>
                            <a:schemeClr val="tx1"/>
                          </a:solidFill>
                        </a:rPr>
                        <a:t>- A1c reduction was greater in patients with lower </a:t>
                      </a:r>
                      <a:r>
                        <a:rPr lang="el-GR" sz="1000" dirty="0">
                          <a:solidFill>
                            <a:schemeClr val="tx1"/>
                          </a:solidFill>
                        </a:rPr>
                        <a:t>β</a:t>
                      </a:r>
                      <a:r>
                        <a:rPr lang="en-US" sz="1000" dirty="0">
                          <a:solidFill>
                            <a:schemeClr val="tx1"/>
                          </a:solidFill>
                        </a:rPr>
                        <a:t>-cell function at baseline (H</a:t>
                      </a:r>
                      <a:r>
                        <a:rPr lang="en-GB" sz="1000" dirty="0">
                          <a:solidFill>
                            <a:schemeClr val="tx1"/>
                          </a:solidFill>
                        </a:rPr>
                        <a:t>OMA2-</a:t>
                      </a:r>
                      <a:r>
                        <a:rPr lang="el-GR" sz="1000" dirty="0">
                          <a:solidFill>
                            <a:schemeClr val="tx1"/>
                          </a:solidFill>
                        </a:rPr>
                        <a:t>β</a:t>
                      </a:r>
                      <a:r>
                        <a:rPr lang="en-US" sz="1000" dirty="0">
                          <a:solidFill>
                            <a:schemeClr val="tx1"/>
                          </a:solidFill>
                        </a:rPr>
                        <a:t> Q1, </a:t>
                      </a:r>
                      <a:r>
                        <a:rPr lang="en-GB" sz="1000" dirty="0">
                          <a:solidFill>
                            <a:schemeClr val="tx1"/>
                          </a:solidFill>
                        </a:rPr>
                        <a:t>Pint=0.017).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01392873"/>
                  </a:ext>
                </a:extLst>
              </a:tr>
            </a:tbl>
          </a:graphicData>
        </a:graphic>
      </p:graphicFrame>
      <p:sp>
        <p:nvSpPr>
          <p:cNvPr id="3" name="Title 2"/>
          <p:cNvSpPr>
            <a:spLocks noGrp="1"/>
          </p:cNvSpPr>
          <p:nvPr>
            <p:ph type="ctrTitle"/>
          </p:nvPr>
        </p:nvSpPr>
        <p:spPr/>
        <p:txBody>
          <a:bodyPr/>
          <a:lstStyle/>
          <a:p>
            <a:r>
              <a:rPr lang="en-US" dirty="0"/>
              <a:t>SURMOUNT-2 </a:t>
            </a:r>
            <a:r>
              <a:rPr lang="en-GB" sz="1800" dirty="0"/>
              <a:t>beta cell function and IR</a:t>
            </a:r>
            <a:r>
              <a:rPr lang="en-US" dirty="0"/>
              <a:t> (2 of 3)</a:t>
            </a:r>
          </a:p>
        </p:txBody>
      </p:sp>
      <p:sp>
        <p:nvSpPr>
          <p:cNvPr id="2" name="TextBox 1">
            <a:extLst>
              <a:ext uri="{FF2B5EF4-FFF2-40B4-BE49-F238E27FC236}">
                <a16:creationId xmlns:a16="http://schemas.microsoft.com/office/drawing/2014/main" id="{2D3122A3-DA54-29B8-2A67-E37121FFE65A}"/>
              </a:ext>
            </a:extLst>
          </p:cNvPr>
          <p:cNvSpPr txBox="1"/>
          <p:nvPr/>
        </p:nvSpPr>
        <p:spPr>
          <a:xfrm>
            <a:off x="11047624" y="6062990"/>
            <a:ext cx="764953" cy="246221"/>
          </a:xfrm>
          <a:prstGeom prst="rect">
            <a:avLst/>
          </a:prstGeom>
          <a:noFill/>
        </p:spPr>
        <p:txBody>
          <a:bodyPr wrap="none" rtlCol="0">
            <a:spAutoFit/>
          </a:bodyPr>
          <a:lstStyle/>
          <a:p>
            <a:pPr algn="r"/>
            <a:r>
              <a:rPr lang="en-US" sz="1000" i="1" dirty="0">
                <a:solidFill>
                  <a:prstClr val="black"/>
                </a:solidFill>
              </a:rPr>
              <a:t>Continued</a:t>
            </a:r>
          </a:p>
        </p:txBody>
      </p:sp>
      <p:pic>
        <p:nvPicPr>
          <p:cNvPr id="8" name="Picture 7">
            <a:extLst>
              <a:ext uri="{FF2B5EF4-FFF2-40B4-BE49-F238E27FC236}">
                <a16:creationId xmlns:a16="http://schemas.microsoft.com/office/drawing/2014/main" id="{C80FCEA3-15CA-1F38-4DC0-51FFE68B378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252695" y="1841397"/>
            <a:ext cx="8068401" cy="4467814"/>
          </a:xfrm>
          <a:prstGeom prst="rect">
            <a:avLst/>
          </a:prstGeom>
        </p:spPr>
      </p:pic>
    </p:spTree>
    <p:extLst>
      <p:ext uri="{BB962C8B-B14F-4D97-AF65-F5344CB8AC3E}">
        <p14:creationId xmlns:p14="http://schemas.microsoft.com/office/powerpoint/2010/main" val="4504232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72D6AD16-175D-489F-BE05-D09863BF96F2}"/>
              </a:ext>
            </a:extLst>
          </p:cNvPr>
          <p:cNvGraphicFramePr>
            <a:graphicFrameLocks noGrp="1"/>
          </p:cNvGraphicFramePr>
          <p:nvPr>
            <p:extLst>
              <p:ext uri="{D42A27DB-BD31-4B8C-83A1-F6EECF244321}">
                <p14:modId xmlns:p14="http://schemas.microsoft.com/office/powerpoint/2010/main" val="2797274129"/>
              </p:ext>
            </p:extLst>
          </p:nvPr>
        </p:nvGraphicFramePr>
        <p:xfrm>
          <a:off x="372535" y="914400"/>
          <a:ext cx="11430000" cy="4808220"/>
        </p:xfrm>
        <a:graphic>
          <a:graphicData uri="http://schemas.openxmlformats.org/drawingml/2006/table">
            <a:tbl>
              <a:tblPr firstRow="1" bandRow="1">
                <a:tableStyleId>{5C22544A-7EE6-4342-B048-85BDC9FD1C3A}</a:tableStyleId>
              </a:tblPr>
              <a:tblGrid>
                <a:gridCol w="11430000">
                  <a:extLst>
                    <a:ext uri="{9D8B030D-6E8A-4147-A177-3AD203B41FA5}">
                      <a16:colId xmlns:a16="http://schemas.microsoft.com/office/drawing/2014/main" val="20000"/>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Results, continued</a:t>
                      </a:r>
                      <a:r>
                        <a:rPr lang="en-US" sz="1000" b="0" dirty="0">
                          <a:solidFill>
                            <a:schemeClr val="tx1"/>
                          </a:solidFill>
                        </a:rPr>
                        <a:t>:</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1108550">
                <a:tc>
                  <a:txBody>
                    <a:bodyPr/>
                    <a:lstStyle/>
                    <a:p>
                      <a:pPr marL="0" indent="0">
                        <a:buFont typeface="Arial" panose="020B0604020202020204" pitchFamily="34" charset="0"/>
                        <a:buNone/>
                      </a:pPr>
                      <a:r>
                        <a:rPr lang="en-US" sz="1000" dirty="0"/>
                        <a:t>At 72 weeks:</a:t>
                      </a:r>
                    </a:p>
                    <a:p>
                      <a:pPr marL="171450" indent="-171450">
                        <a:spcAft>
                          <a:spcPts val="300"/>
                        </a:spcAft>
                        <a:buFont typeface="Arial" panose="020B0604020202020204" pitchFamily="34" charset="0"/>
                        <a:buChar char="•"/>
                      </a:pPr>
                      <a:r>
                        <a:rPr lang="en-US" sz="1000" dirty="0">
                          <a:solidFill>
                            <a:schemeClr val="tx1"/>
                          </a:solidFill>
                        </a:rPr>
                        <a:t>The majority of tirzepatide treated patients achieved ≥10% body weight reduction regardless of baseline HOMA2-</a:t>
                      </a:r>
                      <a:r>
                        <a:rPr lang="el-GR" sz="1000" dirty="0">
                          <a:solidFill>
                            <a:schemeClr val="tx1"/>
                          </a:solidFill>
                        </a:rPr>
                        <a:t>β</a:t>
                      </a:r>
                      <a:r>
                        <a:rPr lang="en-GB" sz="1000" dirty="0">
                          <a:solidFill>
                            <a:schemeClr val="tx1"/>
                          </a:solidFill>
                        </a:rPr>
                        <a:t> and HOMA2-IR quartiles (see table 1).</a:t>
                      </a:r>
                      <a:endParaRPr lang="en-US" sz="1000" dirty="0">
                        <a:solidFill>
                          <a:schemeClr val="tx1"/>
                        </a:solidFill>
                      </a:endParaRPr>
                    </a:p>
                    <a:p>
                      <a:pPr marL="171450"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1000" dirty="0">
                          <a:solidFill>
                            <a:schemeClr val="tx1"/>
                          </a:solidFill>
                        </a:rPr>
                        <a:t>More patients across all Qs achieved ≥15% body weight reduction with tirzepatide TZP (36-63%) vs. placebo (up to 4%) (see table 2).</a:t>
                      </a:r>
                    </a:p>
                    <a:p>
                      <a:pPr marL="171450"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1000" dirty="0">
                          <a:solidFill>
                            <a:schemeClr val="tx1"/>
                          </a:solidFill>
                        </a:rPr>
                        <a:t>More patients across all Qs reached A1c &lt;5.7% with tirzepatide (ranging from 42-71%) vs. placebo (up to 6%) (see table 3).</a:t>
                      </a:r>
                      <a:endParaRPr lang="en-US" sz="1000" dirty="0">
                        <a:solidFill>
                          <a:schemeClr val="tx1"/>
                        </a:solidFill>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000" dirty="0">
                        <a:solidFill>
                          <a:schemeClr val="tx1"/>
                        </a:solidFill>
                      </a:endParaRPr>
                    </a:p>
                    <a:p>
                      <a:pPr marL="0" indent="0">
                        <a:buFont typeface="Arial" panose="020B0604020202020204" pitchFamily="34" charset="0"/>
                        <a:buNone/>
                      </a:pPr>
                      <a:endParaRPr lang="en-US" sz="1000" dirty="0"/>
                    </a:p>
                    <a:p>
                      <a:pPr marL="0" indent="0">
                        <a:buFont typeface="Arial" panose="020B0604020202020204" pitchFamily="34" charset="0"/>
                        <a:buNone/>
                      </a:pPr>
                      <a:endParaRPr lang="en-US" sz="1000" dirty="0"/>
                    </a:p>
                    <a:p>
                      <a:pPr marL="0" indent="0">
                        <a:buFont typeface="Arial" panose="020B0604020202020204" pitchFamily="34" charset="0"/>
                        <a:buNone/>
                      </a:pPr>
                      <a:endParaRPr lang="en-US" sz="1000" dirty="0"/>
                    </a:p>
                    <a:p>
                      <a:pPr marL="0" indent="0">
                        <a:buFont typeface="Arial" panose="020B0604020202020204" pitchFamily="34" charset="0"/>
                        <a:buNone/>
                      </a:pPr>
                      <a:endParaRPr lang="en-US" sz="1000" dirty="0"/>
                    </a:p>
                    <a:p>
                      <a:pPr marL="0" indent="0">
                        <a:buFont typeface="Arial" panose="020B0604020202020204" pitchFamily="34" charset="0"/>
                        <a:buNone/>
                      </a:pPr>
                      <a:endParaRPr lang="en-US" sz="1000" dirty="0"/>
                    </a:p>
                    <a:p>
                      <a:pPr marL="0" indent="0">
                        <a:buFont typeface="Arial" panose="020B0604020202020204" pitchFamily="34" charset="0"/>
                        <a:buNone/>
                      </a:pPr>
                      <a:endParaRPr lang="en-US" sz="1000" dirty="0"/>
                    </a:p>
                    <a:p>
                      <a:pPr marL="0" indent="0">
                        <a:buFont typeface="Arial" panose="020B0604020202020204" pitchFamily="34" charset="0"/>
                        <a:buNone/>
                      </a:pPr>
                      <a:endParaRPr lang="en-US" sz="1000" dirty="0"/>
                    </a:p>
                    <a:p>
                      <a:pPr marL="0" indent="0">
                        <a:buFont typeface="Arial" panose="020B0604020202020204" pitchFamily="34" charset="0"/>
                        <a:buNone/>
                      </a:pPr>
                      <a:endParaRPr lang="en-US" sz="1000" dirty="0"/>
                    </a:p>
                    <a:p>
                      <a:pPr marL="0" indent="0">
                        <a:buFont typeface="Arial" panose="020B0604020202020204" pitchFamily="34" charset="0"/>
                        <a:buNone/>
                      </a:pPr>
                      <a:endParaRPr lang="en-US" sz="1000" dirty="0"/>
                    </a:p>
                    <a:p>
                      <a:pPr marL="0" indent="0">
                        <a:buFont typeface="Arial" panose="020B0604020202020204" pitchFamily="34" charset="0"/>
                        <a:buNone/>
                      </a:pPr>
                      <a:endParaRPr lang="en-US" sz="1000" dirty="0"/>
                    </a:p>
                    <a:p>
                      <a:pPr marL="0" indent="0">
                        <a:buFont typeface="Arial" panose="020B0604020202020204" pitchFamily="34" charset="0"/>
                        <a:buNone/>
                      </a:pPr>
                      <a:endParaRPr lang="en-US" sz="1000" dirty="0"/>
                    </a:p>
                    <a:p>
                      <a:pPr marL="0" indent="0">
                        <a:buFont typeface="Arial" panose="020B0604020202020204" pitchFamily="34" charset="0"/>
                        <a:buNone/>
                      </a:pPr>
                      <a:endParaRPr lang="en-US" sz="1000" dirty="0"/>
                    </a:p>
                    <a:p>
                      <a:pPr marL="0" indent="0">
                        <a:buFont typeface="Arial" panose="020B0604020202020204" pitchFamily="34" charset="0"/>
                        <a:buNone/>
                      </a:pPr>
                      <a:endParaRPr lang="en-US" sz="1000" dirty="0"/>
                    </a:p>
                    <a:p>
                      <a:pPr marL="0" indent="0">
                        <a:buFont typeface="Arial" panose="020B0604020202020204" pitchFamily="34" charset="0"/>
                        <a:buNone/>
                      </a:pPr>
                      <a:endParaRPr lang="en-US" sz="1000" dirty="0"/>
                    </a:p>
                    <a:p>
                      <a:pPr marL="0" indent="0">
                        <a:buFont typeface="Arial" panose="020B0604020202020204" pitchFamily="34" charset="0"/>
                        <a:buNone/>
                      </a:pPr>
                      <a:endParaRPr lang="en-US" sz="1000" dirty="0"/>
                    </a:p>
                    <a:p>
                      <a:pPr marL="0" indent="0">
                        <a:buFont typeface="Arial" panose="020B0604020202020204" pitchFamily="34" charset="0"/>
                        <a:buNone/>
                      </a:pPr>
                      <a:endParaRPr lang="en-US" sz="1000" dirty="0"/>
                    </a:p>
                    <a:p>
                      <a:pPr marL="0" indent="0">
                        <a:buFont typeface="Arial" panose="020B0604020202020204" pitchFamily="34" charset="0"/>
                        <a:buNone/>
                      </a:pPr>
                      <a:endParaRPr lang="en-US" sz="1000" dirty="0"/>
                    </a:p>
                    <a:p>
                      <a:pPr marL="0" indent="0">
                        <a:buFont typeface="Arial" panose="020B0604020202020204" pitchFamily="34" charset="0"/>
                        <a:buNone/>
                      </a:pPr>
                      <a:endParaRPr lang="en-US" sz="1000" dirty="0"/>
                    </a:p>
                    <a:p>
                      <a:pPr marL="0" indent="0">
                        <a:buFont typeface="Arial" panose="020B0604020202020204" pitchFamily="34" charset="0"/>
                        <a:buNone/>
                      </a:pPr>
                      <a:endParaRPr lang="en-US" sz="1000" dirty="0"/>
                    </a:p>
                    <a:p>
                      <a:pPr marL="0" indent="0">
                        <a:buFont typeface="Arial" panose="020B0604020202020204" pitchFamily="34" charset="0"/>
                        <a:buNone/>
                      </a:pPr>
                      <a:endParaRPr lang="en-US" sz="1000" dirty="0"/>
                    </a:p>
                    <a:p>
                      <a:pPr marL="0" indent="0">
                        <a:buFont typeface="Arial" panose="020B0604020202020204" pitchFamily="34" charset="0"/>
                        <a:buNone/>
                      </a:pPr>
                      <a:endParaRPr lang="en-US" sz="1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01392873"/>
                  </a:ext>
                </a:extLst>
              </a:tr>
              <a:tr h="277823">
                <a:tc>
                  <a:txBody>
                    <a:bodyPr/>
                    <a:lstStyle/>
                    <a:p>
                      <a:pPr marL="0" marR="0" lvl="0" indent="0" algn="l" defTabSz="914400" rtl="0" eaLnBrk="1" fontAlgn="base" latinLnBrk="0" hangingPunct="1">
                        <a:lnSpc>
                          <a:spcPct val="100000"/>
                        </a:lnSpc>
                        <a:spcBef>
                          <a:spcPct val="0"/>
                        </a:spcBef>
                        <a:spcAft>
                          <a:spcPts val="600"/>
                        </a:spcAft>
                        <a:buClrTx/>
                        <a:buSzTx/>
                        <a:buFontTx/>
                        <a:buNone/>
                        <a:tabLst/>
                        <a:defRPr/>
                      </a:pPr>
                      <a:r>
                        <a:rPr lang="en-US" sz="1000" b="1" dirty="0"/>
                        <a:t>CVrg Implications: </a:t>
                      </a:r>
                      <a:r>
                        <a:rPr lang="en-US" sz="1000" b="0" dirty="0"/>
                        <a:t>These </a:t>
                      </a:r>
                      <a:r>
                        <a:rPr lang="en-US" sz="1000" b="0" i="1" dirty="0"/>
                        <a:t>post-hoc</a:t>
                      </a:r>
                      <a:r>
                        <a:rPr lang="en-US" sz="1000" b="0" dirty="0"/>
                        <a:t> analyses show </a:t>
                      </a:r>
                      <a:r>
                        <a:rPr lang="en-US" sz="1000" b="0" dirty="0">
                          <a:solidFill>
                            <a:schemeClr val="tx1"/>
                          </a:solidFill>
                        </a:rPr>
                        <a:t>tirzepatide </a:t>
                      </a:r>
                      <a:r>
                        <a:rPr lang="en-GB" sz="1000" b="0" dirty="0">
                          <a:solidFill>
                            <a:schemeClr val="tx1"/>
                          </a:solidFill>
                        </a:rPr>
                        <a:t>was </a:t>
                      </a:r>
                      <a:r>
                        <a:rPr lang="en-GB" sz="1000" dirty="0">
                          <a:solidFill>
                            <a:schemeClr val="tx1"/>
                          </a:solidFill>
                        </a:rPr>
                        <a:t>more effective than placebo in reducing body weight and A1c regardless of beta cell function and insulin resistance in patients with obesity and T2D. </a:t>
                      </a:r>
                      <a:r>
                        <a:rPr lang="en-GB" sz="1000" strike="noStrike" dirty="0">
                          <a:solidFill>
                            <a:schemeClr val="tx1"/>
                          </a:solidFill>
                        </a:rPr>
                        <a:t>Body weight </a:t>
                      </a:r>
                      <a:r>
                        <a:rPr lang="en-GB" sz="1000" dirty="0">
                          <a:solidFill>
                            <a:schemeClr val="tx1"/>
                          </a:solidFill>
                        </a:rPr>
                        <a:t>reductions with tirzepatide were consistent across </a:t>
                      </a:r>
                      <a:r>
                        <a:rPr lang="en-US" sz="1000" i="0" dirty="0">
                          <a:solidFill>
                            <a:schemeClr val="tx1"/>
                          </a:solidFill>
                        </a:rPr>
                        <a:t>HOMA2-</a:t>
                      </a:r>
                      <a:r>
                        <a:rPr lang="el-GR" sz="1000" i="0" dirty="0">
                          <a:solidFill>
                            <a:schemeClr val="tx1"/>
                          </a:solidFill>
                        </a:rPr>
                        <a:t>β</a:t>
                      </a:r>
                      <a:r>
                        <a:rPr lang="en-US" sz="1000" i="0" dirty="0">
                          <a:solidFill>
                            <a:schemeClr val="tx1"/>
                          </a:solidFill>
                        </a:rPr>
                        <a:t> and HOMA2-IR quartiles</a:t>
                      </a:r>
                      <a:r>
                        <a:rPr lang="en-GB" sz="1000" dirty="0">
                          <a:solidFill>
                            <a:schemeClr val="tx1"/>
                          </a:solidFill>
                        </a:rPr>
                        <a:t>, while A1c reduction trended greater with lower beta cell function.</a:t>
                      </a:r>
                      <a:r>
                        <a:rPr lang="en-US" sz="1000" kern="1200" dirty="0">
                          <a:solidFill>
                            <a:schemeClr val="tx1"/>
                          </a:solidFill>
                          <a:effectLst/>
                          <a:latin typeface="+mn-lt"/>
                          <a:ea typeface="+mn-ea"/>
                          <a:cs typeface="+mn-cs"/>
                        </a:rPr>
                        <a:t> </a:t>
                      </a:r>
                      <a:endParaRPr lang="en-US" sz="1000" dirty="0">
                        <a:solidFill>
                          <a:schemeClr val="tx1"/>
                        </a:solidFill>
                      </a:endParaRPr>
                    </a:p>
                  </a:txBody>
                  <a:tcPr>
                    <a:lnT w="12700" cmpd="sng">
                      <a:noFill/>
                    </a:lnT>
                    <a:solidFill>
                      <a:srgbClr val="FEF4EC"/>
                    </a:solidFill>
                  </a:tcPr>
                </a:tc>
                <a:extLst>
                  <a:ext uri="{0D108BD9-81ED-4DB2-BD59-A6C34878D82A}">
                    <a16:rowId xmlns:a16="http://schemas.microsoft.com/office/drawing/2014/main" val="10003"/>
                  </a:ext>
                </a:extLst>
              </a:tr>
            </a:tbl>
          </a:graphicData>
        </a:graphic>
      </p:graphicFrame>
      <p:sp>
        <p:nvSpPr>
          <p:cNvPr id="3" name="Title 2"/>
          <p:cNvSpPr>
            <a:spLocks noGrp="1"/>
          </p:cNvSpPr>
          <p:nvPr>
            <p:ph type="ctrTitle"/>
          </p:nvPr>
        </p:nvSpPr>
        <p:spPr/>
        <p:txBody>
          <a:bodyPr/>
          <a:lstStyle/>
          <a:p>
            <a:r>
              <a:rPr lang="en-US" dirty="0"/>
              <a:t>SURMOUNT-2 </a:t>
            </a:r>
            <a:r>
              <a:rPr lang="en-GB" sz="1800" dirty="0"/>
              <a:t>beta cell function and IR</a:t>
            </a:r>
            <a:r>
              <a:rPr lang="en-US" dirty="0"/>
              <a:t> (3 of 3)</a:t>
            </a:r>
          </a:p>
        </p:txBody>
      </p:sp>
      <p:graphicFrame>
        <p:nvGraphicFramePr>
          <p:cNvPr id="8" name="Table 7">
            <a:extLst>
              <a:ext uri="{FF2B5EF4-FFF2-40B4-BE49-F238E27FC236}">
                <a16:creationId xmlns:a16="http://schemas.microsoft.com/office/drawing/2014/main" id="{BB4A5DFE-48A1-923D-ECB1-17DBCB1C192E}"/>
              </a:ext>
            </a:extLst>
          </p:cNvPr>
          <p:cNvGraphicFramePr>
            <a:graphicFrameLocks noGrp="1"/>
          </p:cNvGraphicFramePr>
          <p:nvPr>
            <p:extLst>
              <p:ext uri="{D42A27DB-BD31-4B8C-83A1-F6EECF244321}">
                <p14:modId xmlns:p14="http://schemas.microsoft.com/office/powerpoint/2010/main" val="3543135197"/>
              </p:ext>
            </p:extLst>
          </p:nvPr>
        </p:nvGraphicFramePr>
        <p:xfrm>
          <a:off x="1187206" y="2270812"/>
          <a:ext cx="2880000" cy="2441448"/>
        </p:xfrm>
        <a:graphic>
          <a:graphicData uri="http://schemas.openxmlformats.org/drawingml/2006/table">
            <a:tbl>
              <a:tblPr firstRow="1" bandRow="1">
                <a:tableStyleId>{C083E6E3-FA7D-4D7B-A595-EF9225AFEA82}</a:tableStyleId>
              </a:tblPr>
              <a:tblGrid>
                <a:gridCol w="828000">
                  <a:extLst>
                    <a:ext uri="{9D8B030D-6E8A-4147-A177-3AD203B41FA5}">
                      <a16:colId xmlns:a16="http://schemas.microsoft.com/office/drawing/2014/main" val="20000"/>
                    </a:ext>
                  </a:extLst>
                </a:gridCol>
                <a:gridCol w="684000">
                  <a:extLst>
                    <a:ext uri="{9D8B030D-6E8A-4147-A177-3AD203B41FA5}">
                      <a16:colId xmlns:a16="http://schemas.microsoft.com/office/drawing/2014/main" val="20001"/>
                    </a:ext>
                  </a:extLst>
                </a:gridCol>
                <a:gridCol w="684000">
                  <a:extLst>
                    <a:ext uri="{9D8B030D-6E8A-4147-A177-3AD203B41FA5}">
                      <a16:colId xmlns:a16="http://schemas.microsoft.com/office/drawing/2014/main" val="20002"/>
                    </a:ext>
                  </a:extLst>
                </a:gridCol>
                <a:gridCol w="684000">
                  <a:extLst>
                    <a:ext uri="{9D8B030D-6E8A-4147-A177-3AD203B41FA5}">
                      <a16:colId xmlns:a16="http://schemas.microsoft.com/office/drawing/2014/main" val="20003"/>
                    </a:ext>
                  </a:extLst>
                </a:gridCol>
              </a:tblGrid>
              <a:tr h="0">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Table 1: ≥10% Body weight reduction (%pts)</a:t>
                      </a:r>
                    </a:p>
                  </a:txBody>
                  <a:tcPr marT="27432" marB="27432" anchor="ctr">
                    <a:lnB w="12700" cap="flat" cmpd="sng" algn="ctr">
                      <a:noFill/>
                      <a:prstDash val="solid"/>
                      <a:round/>
                      <a:headEnd type="none" w="med" len="med"/>
                      <a:tailEnd type="none" w="med" len="med"/>
                    </a:lnB>
                  </a:tcPr>
                </a:tc>
                <a:tc hMerge="1">
                  <a:txBody>
                    <a:bodyPr/>
                    <a:lstStyle/>
                    <a:p>
                      <a:pPr algn="ctr"/>
                      <a:endParaRPr lang="en-US" sz="900" dirty="0"/>
                    </a:p>
                  </a:txBody>
                  <a:tcPr marT="27432" marB="27432" anchor="ctr"/>
                </a:tc>
                <a:tc hMerge="1">
                  <a:txBody>
                    <a:bodyPr/>
                    <a:lstStyle/>
                    <a:p>
                      <a:pPr algn="ctr"/>
                      <a:endParaRPr lang="en-US" sz="900" dirty="0"/>
                    </a:p>
                  </a:txBody>
                  <a:tcPr marT="27432" marB="27432" anchor="ctr"/>
                </a:tc>
                <a:tc hMerge="1">
                  <a:txBody>
                    <a:bodyPr/>
                    <a:lstStyle/>
                    <a:p>
                      <a:pPr algn="ctr"/>
                      <a:endParaRPr lang="en-US" sz="900" dirty="0"/>
                    </a:p>
                  </a:txBody>
                  <a:tcPr marT="27432" marB="27432" anchor="ctr"/>
                </a:tc>
                <a:extLst>
                  <a:ext uri="{0D108BD9-81ED-4DB2-BD59-A6C34878D82A}">
                    <a16:rowId xmlns:a16="http://schemas.microsoft.com/office/drawing/2014/main" val="4263987937"/>
                  </a:ext>
                </a:extLst>
              </a:tr>
              <a:tr h="0">
                <a:tc>
                  <a:txBody>
                    <a:bodyPr/>
                    <a:lstStyle/>
                    <a:p>
                      <a:endParaRPr lang="en-US" sz="900" b="1" dirty="0"/>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ctr"/>
                      <a:r>
                        <a:rPr lang="en-US" sz="900" b="1" dirty="0"/>
                        <a:t>TZP 10mg</a:t>
                      </a: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ctr"/>
                      <a:r>
                        <a:rPr lang="en-US" sz="900" b="1" dirty="0"/>
                        <a:t>TZP 15mg</a:t>
                      </a: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ctr"/>
                      <a:r>
                        <a:rPr lang="en-US" sz="900" b="1" dirty="0"/>
                        <a:t>pbo</a:t>
                      </a: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extLst>
                  <a:ext uri="{0D108BD9-81ED-4DB2-BD59-A6C34878D82A}">
                    <a16:rowId xmlns:a16="http://schemas.microsoft.com/office/drawing/2014/main" val="10000"/>
                  </a:ext>
                </a:extLst>
              </a:tr>
              <a:tr h="0">
                <a:tc>
                  <a:txBody>
                    <a:bodyPr/>
                    <a:lstStyle/>
                    <a:p>
                      <a:r>
                        <a:rPr lang="en-US" sz="900" b="1" dirty="0"/>
                        <a:t>HOMA2-</a:t>
                      </a:r>
                      <a:r>
                        <a:rPr lang="el-GR" sz="900" b="1" dirty="0"/>
                        <a:t>β</a:t>
                      </a:r>
                      <a:endParaRPr lang="en-US" sz="900" b="1" dirty="0"/>
                    </a:p>
                  </a:txBody>
                  <a:tcPr marT="27432" marB="27432" anchor="ctr">
                    <a:lnT w="12700" cap="flat" cmpd="sng" algn="ctr">
                      <a:solidFill>
                        <a:schemeClr val="accent3"/>
                      </a:solidFill>
                      <a:prstDash val="solid"/>
                      <a:round/>
                      <a:headEnd type="none" w="med" len="med"/>
                      <a:tailEnd type="none" w="med" len="med"/>
                    </a:lnT>
                  </a:tcPr>
                </a:tc>
                <a:tc>
                  <a:txBody>
                    <a:bodyPr/>
                    <a:lstStyle/>
                    <a:p>
                      <a:pPr algn="ctr"/>
                      <a:endParaRPr lang="en-US" sz="900" dirty="0"/>
                    </a:p>
                  </a:txBody>
                  <a:tcPr marT="27432" marB="27432" anchor="ctr">
                    <a:lnT w="12700" cap="flat" cmpd="sng" algn="ctr">
                      <a:solidFill>
                        <a:schemeClr val="accent3"/>
                      </a:solidFill>
                      <a:prstDash val="solid"/>
                      <a:round/>
                      <a:headEnd type="none" w="med" len="med"/>
                      <a:tailEnd type="none" w="med" len="med"/>
                    </a:lnT>
                  </a:tcPr>
                </a:tc>
                <a:tc>
                  <a:txBody>
                    <a:bodyPr/>
                    <a:lstStyle/>
                    <a:p>
                      <a:pPr algn="ctr"/>
                      <a:endParaRPr lang="en-US" sz="900" dirty="0"/>
                    </a:p>
                  </a:txBody>
                  <a:tcPr marT="27432" marB="27432" anchor="ctr">
                    <a:lnT w="12700" cap="flat" cmpd="sng" algn="ctr">
                      <a:solidFill>
                        <a:schemeClr val="accent3"/>
                      </a:solidFill>
                      <a:prstDash val="solid"/>
                      <a:round/>
                      <a:headEnd type="none" w="med" len="med"/>
                      <a:tailEnd type="none" w="med" len="med"/>
                    </a:lnT>
                  </a:tcPr>
                </a:tc>
                <a:tc>
                  <a:txBody>
                    <a:bodyPr/>
                    <a:lstStyle/>
                    <a:p>
                      <a:pPr algn="ctr"/>
                      <a:endParaRPr lang="en-US" sz="900" dirty="0"/>
                    </a:p>
                  </a:txBody>
                  <a:tcPr marT="27432" marB="27432" anchor="ctr">
                    <a:lnT w="12700" cap="flat" cmpd="sng" algn="ctr">
                      <a:solidFill>
                        <a:schemeClr val="accent3"/>
                      </a:solidFill>
                      <a:prstDash val="solid"/>
                      <a:round/>
                      <a:headEnd type="none" w="med" len="med"/>
                      <a:tailEnd type="none" w="med" len="med"/>
                    </a:lnT>
                  </a:tcPr>
                </a:tc>
                <a:extLst>
                  <a:ext uri="{0D108BD9-81ED-4DB2-BD59-A6C34878D82A}">
                    <a16:rowId xmlns:a16="http://schemas.microsoft.com/office/drawing/2014/main" val="10001"/>
                  </a:ext>
                </a:extLst>
              </a:tr>
              <a:tr h="0">
                <a:tc>
                  <a:txBody>
                    <a:bodyPr/>
                    <a:lstStyle/>
                    <a:p>
                      <a:r>
                        <a:rPr lang="en-US" sz="900" dirty="0"/>
                        <a:t>1Q</a:t>
                      </a:r>
                    </a:p>
                  </a:txBody>
                  <a:tcPr marT="27432" marB="27432" anchor="ctr"/>
                </a:tc>
                <a:tc>
                  <a:txBody>
                    <a:bodyPr/>
                    <a:lstStyle/>
                    <a:p>
                      <a:pPr algn="ctr"/>
                      <a:r>
                        <a:rPr lang="en-US" sz="900" dirty="0"/>
                        <a:t>61.6</a:t>
                      </a:r>
                    </a:p>
                  </a:txBody>
                  <a:tcPr marT="27432" marB="27432" anchor="ctr"/>
                </a:tc>
                <a:tc>
                  <a:txBody>
                    <a:bodyPr/>
                    <a:lstStyle/>
                    <a:p>
                      <a:pPr algn="ctr"/>
                      <a:r>
                        <a:rPr lang="en-US" sz="900" dirty="0"/>
                        <a:t>65.0</a:t>
                      </a:r>
                    </a:p>
                  </a:txBody>
                  <a:tcPr marT="27432" marB="27432" anchor="ctr"/>
                </a:tc>
                <a:tc>
                  <a:txBody>
                    <a:bodyPr/>
                    <a:lstStyle/>
                    <a:p>
                      <a:pPr algn="ctr"/>
                      <a:r>
                        <a:rPr lang="en-US" sz="900" dirty="0"/>
                        <a:t>12.0</a:t>
                      </a:r>
                    </a:p>
                  </a:txBody>
                  <a:tcPr marT="27432" marB="27432" anchor="ctr"/>
                </a:tc>
                <a:extLst>
                  <a:ext uri="{0D108BD9-81ED-4DB2-BD59-A6C34878D82A}">
                    <a16:rowId xmlns:a16="http://schemas.microsoft.com/office/drawing/2014/main" val="10002"/>
                  </a:ext>
                </a:extLst>
              </a:tr>
              <a:tr h="154352">
                <a:tc>
                  <a:txBody>
                    <a:bodyPr/>
                    <a:lstStyle/>
                    <a:p>
                      <a:r>
                        <a:rPr lang="en-US" sz="900" dirty="0"/>
                        <a:t>2Q</a:t>
                      </a:r>
                    </a:p>
                  </a:txBody>
                  <a:tcPr marT="27432" marB="27432" anchor="ctr"/>
                </a:tc>
                <a:tc>
                  <a:txBody>
                    <a:bodyPr/>
                    <a:lstStyle/>
                    <a:p>
                      <a:pPr algn="ctr"/>
                      <a:r>
                        <a:rPr lang="en-US" sz="900" dirty="0"/>
                        <a:t>61.7</a:t>
                      </a:r>
                    </a:p>
                  </a:txBody>
                  <a:tcPr marT="27432" marB="27432" anchor="ctr"/>
                </a:tc>
                <a:tc>
                  <a:txBody>
                    <a:bodyPr/>
                    <a:lstStyle/>
                    <a:p>
                      <a:pPr algn="ctr"/>
                      <a:r>
                        <a:rPr lang="en-US" sz="900" dirty="0"/>
                        <a:t>70.4</a:t>
                      </a:r>
                    </a:p>
                  </a:txBody>
                  <a:tcPr marT="27432" marB="27432" anchor="ctr"/>
                </a:tc>
                <a:tc>
                  <a:txBody>
                    <a:bodyPr/>
                    <a:lstStyle/>
                    <a:p>
                      <a:pPr algn="ctr"/>
                      <a:r>
                        <a:rPr lang="en-US" sz="900" dirty="0"/>
                        <a:t>7.8</a:t>
                      </a:r>
                    </a:p>
                  </a:txBody>
                  <a:tcPr marT="27432" marB="27432" anchor="ctr"/>
                </a:tc>
                <a:extLst>
                  <a:ext uri="{0D108BD9-81ED-4DB2-BD59-A6C34878D82A}">
                    <a16:rowId xmlns:a16="http://schemas.microsoft.com/office/drawing/2014/main" val="10003"/>
                  </a:ext>
                </a:extLst>
              </a:tr>
              <a:tr h="154352">
                <a:tc>
                  <a:txBody>
                    <a:bodyPr/>
                    <a:lstStyle/>
                    <a:p>
                      <a:r>
                        <a:rPr lang="en-US" sz="900" dirty="0"/>
                        <a:t>3Q</a:t>
                      </a:r>
                    </a:p>
                  </a:txBody>
                  <a:tcPr marT="27432" marB="27432" anchor="ctr"/>
                </a:tc>
                <a:tc>
                  <a:txBody>
                    <a:bodyPr/>
                    <a:lstStyle/>
                    <a:p>
                      <a:pPr algn="ctr"/>
                      <a:r>
                        <a:rPr lang="en-US" sz="900" dirty="0"/>
                        <a:t>61.0</a:t>
                      </a:r>
                    </a:p>
                  </a:txBody>
                  <a:tcPr marT="27432" marB="27432" anchor="ctr"/>
                </a:tc>
                <a:tc>
                  <a:txBody>
                    <a:bodyPr/>
                    <a:lstStyle/>
                    <a:p>
                      <a:pPr algn="ctr"/>
                      <a:r>
                        <a:rPr lang="en-US" sz="900" dirty="0"/>
                        <a:t>73.3</a:t>
                      </a:r>
                    </a:p>
                  </a:txBody>
                  <a:tcPr marT="27432" marB="27432" anchor="ctr"/>
                </a:tc>
                <a:tc>
                  <a:txBody>
                    <a:bodyPr/>
                    <a:lstStyle/>
                    <a:p>
                      <a:pPr algn="ctr"/>
                      <a:r>
                        <a:rPr lang="en-US" sz="900" dirty="0"/>
                        <a:t>8.7</a:t>
                      </a:r>
                    </a:p>
                  </a:txBody>
                  <a:tcPr marT="27432" marB="27432" anchor="ctr"/>
                </a:tc>
                <a:extLst>
                  <a:ext uri="{0D108BD9-81ED-4DB2-BD59-A6C34878D82A}">
                    <a16:rowId xmlns:a16="http://schemas.microsoft.com/office/drawing/2014/main" val="3228856645"/>
                  </a:ext>
                </a:extLst>
              </a:tr>
              <a:tr h="154352">
                <a:tc>
                  <a:txBody>
                    <a:bodyPr/>
                    <a:lstStyle/>
                    <a:p>
                      <a:r>
                        <a:rPr lang="en-US" sz="900" dirty="0"/>
                        <a:t>4Q</a:t>
                      </a:r>
                    </a:p>
                  </a:txBody>
                  <a:tcPr marT="27432" marB="27432" anchor="ctr"/>
                </a:tc>
                <a:tc>
                  <a:txBody>
                    <a:bodyPr/>
                    <a:lstStyle/>
                    <a:p>
                      <a:pPr algn="ctr"/>
                      <a:r>
                        <a:rPr lang="en-US" sz="900" dirty="0"/>
                        <a:t>68.5</a:t>
                      </a:r>
                    </a:p>
                  </a:txBody>
                  <a:tcPr marT="27432" marB="27432" anchor="ctr"/>
                </a:tc>
                <a:tc>
                  <a:txBody>
                    <a:bodyPr/>
                    <a:lstStyle/>
                    <a:p>
                      <a:pPr algn="ctr"/>
                      <a:r>
                        <a:rPr lang="en-US" sz="900" dirty="0"/>
                        <a:t>71.4</a:t>
                      </a:r>
                    </a:p>
                  </a:txBody>
                  <a:tcPr marT="27432" marB="27432" anchor="ctr"/>
                </a:tc>
                <a:tc>
                  <a:txBody>
                    <a:bodyPr/>
                    <a:lstStyle/>
                    <a:p>
                      <a:pPr algn="ctr"/>
                      <a:r>
                        <a:rPr lang="en-US" sz="900" dirty="0"/>
                        <a:t>7.1</a:t>
                      </a:r>
                    </a:p>
                  </a:txBody>
                  <a:tcPr marT="27432" marB="27432" anchor="ctr"/>
                </a:tc>
                <a:extLst>
                  <a:ext uri="{0D108BD9-81ED-4DB2-BD59-A6C34878D82A}">
                    <a16:rowId xmlns:a16="http://schemas.microsoft.com/office/drawing/2014/main" val="2689156973"/>
                  </a:ext>
                </a:extLst>
              </a:tr>
              <a:tr h="154352">
                <a:tc>
                  <a:txBody>
                    <a:bodyPr/>
                    <a:lstStyle/>
                    <a:p>
                      <a:r>
                        <a:rPr lang="en-US" sz="900" b="1" dirty="0"/>
                        <a:t>HOMA2-IR</a:t>
                      </a:r>
                    </a:p>
                  </a:txBody>
                  <a:tcPr marT="27432" marB="27432" anchor="ctr"/>
                </a:tc>
                <a:tc>
                  <a:txBody>
                    <a:bodyPr/>
                    <a:lstStyle/>
                    <a:p>
                      <a:pPr algn="ctr"/>
                      <a:endParaRPr lang="en-US" sz="900" dirty="0"/>
                    </a:p>
                  </a:txBody>
                  <a:tcPr marT="27432" marB="27432" anchor="ctr"/>
                </a:tc>
                <a:tc>
                  <a:txBody>
                    <a:bodyPr/>
                    <a:lstStyle/>
                    <a:p>
                      <a:pPr algn="ctr"/>
                      <a:endParaRPr lang="en-US" sz="900" dirty="0"/>
                    </a:p>
                  </a:txBody>
                  <a:tcPr marT="27432" marB="27432" anchor="ctr"/>
                </a:tc>
                <a:tc>
                  <a:txBody>
                    <a:bodyPr/>
                    <a:lstStyle/>
                    <a:p>
                      <a:pPr algn="ctr"/>
                      <a:endParaRPr lang="en-US" sz="900" dirty="0"/>
                    </a:p>
                  </a:txBody>
                  <a:tcPr marT="27432" marB="27432" anchor="ctr"/>
                </a:tc>
                <a:extLst>
                  <a:ext uri="{0D108BD9-81ED-4DB2-BD59-A6C34878D82A}">
                    <a16:rowId xmlns:a16="http://schemas.microsoft.com/office/drawing/2014/main" val="2711194946"/>
                  </a:ext>
                </a:extLst>
              </a:tr>
              <a:tr h="154352">
                <a:tc>
                  <a:txBody>
                    <a:bodyPr/>
                    <a:lstStyle/>
                    <a:p>
                      <a:r>
                        <a:rPr lang="en-US" sz="900" dirty="0"/>
                        <a:t>1Q</a:t>
                      </a:r>
                    </a:p>
                  </a:txBody>
                  <a:tcPr marT="27432" marB="27432" anchor="ctr"/>
                </a:tc>
                <a:tc>
                  <a:txBody>
                    <a:bodyPr/>
                    <a:lstStyle/>
                    <a:p>
                      <a:pPr algn="ctr"/>
                      <a:r>
                        <a:rPr lang="en-US" sz="900" dirty="0"/>
                        <a:t>59.0</a:t>
                      </a:r>
                    </a:p>
                  </a:txBody>
                  <a:tcPr marT="27432" marB="27432" anchor="ctr"/>
                </a:tc>
                <a:tc>
                  <a:txBody>
                    <a:bodyPr/>
                    <a:lstStyle/>
                    <a:p>
                      <a:pPr algn="ctr"/>
                      <a:r>
                        <a:rPr lang="en-US" sz="900" dirty="0"/>
                        <a:t>67.5</a:t>
                      </a:r>
                    </a:p>
                  </a:txBody>
                  <a:tcPr marT="27432" marB="27432" anchor="ctr"/>
                </a:tc>
                <a:tc>
                  <a:txBody>
                    <a:bodyPr/>
                    <a:lstStyle/>
                    <a:p>
                      <a:pPr algn="ctr"/>
                      <a:r>
                        <a:rPr lang="en-US" sz="900" dirty="0"/>
                        <a:t>10.4</a:t>
                      </a:r>
                    </a:p>
                  </a:txBody>
                  <a:tcPr marT="27432" marB="27432" anchor="ctr"/>
                </a:tc>
                <a:extLst>
                  <a:ext uri="{0D108BD9-81ED-4DB2-BD59-A6C34878D82A}">
                    <a16:rowId xmlns:a16="http://schemas.microsoft.com/office/drawing/2014/main" val="2518759684"/>
                  </a:ext>
                </a:extLst>
              </a:tr>
              <a:tr h="154352">
                <a:tc>
                  <a:txBody>
                    <a:bodyPr/>
                    <a:lstStyle/>
                    <a:p>
                      <a:r>
                        <a:rPr lang="en-US" sz="900" dirty="0"/>
                        <a:t>2Q</a:t>
                      </a:r>
                    </a:p>
                  </a:txBody>
                  <a:tcPr marT="27432" marB="27432" anchor="ctr"/>
                </a:tc>
                <a:tc>
                  <a:txBody>
                    <a:bodyPr/>
                    <a:lstStyle/>
                    <a:p>
                      <a:pPr algn="ctr"/>
                      <a:r>
                        <a:rPr lang="en-US" sz="900" dirty="0"/>
                        <a:t>62.5</a:t>
                      </a:r>
                    </a:p>
                  </a:txBody>
                  <a:tcPr marT="27432" marB="27432" anchor="ctr"/>
                </a:tc>
                <a:tc>
                  <a:txBody>
                    <a:bodyPr/>
                    <a:lstStyle/>
                    <a:p>
                      <a:pPr algn="ctr"/>
                      <a:r>
                        <a:rPr lang="en-US" sz="900" dirty="0"/>
                        <a:t>67.7</a:t>
                      </a:r>
                    </a:p>
                  </a:txBody>
                  <a:tcPr marT="27432" marB="27432" anchor="ctr"/>
                </a:tc>
                <a:tc>
                  <a:txBody>
                    <a:bodyPr/>
                    <a:lstStyle/>
                    <a:p>
                      <a:pPr algn="ctr"/>
                      <a:r>
                        <a:rPr lang="en-US" sz="900" dirty="0"/>
                        <a:t>7.7</a:t>
                      </a:r>
                    </a:p>
                  </a:txBody>
                  <a:tcPr marT="27432" marB="27432" anchor="ctr"/>
                </a:tc>
                <a:extLst>
                  <a:ext uri="{0D108BD9-81ED-4DB2-BD59-A6C34878D82A}">
                    <a16:rowId xmlns:a16="http://schemas.microsoft.com/office/drawing/2014/main" val="813196663"/>
                  </a:ext>
                </a:extLst>
              </a:tr>
              <a:tr h="154352">
                <a:tc>
                  <a:txBody>
                    <a:bodyPr/>
                    <a:lstStyle/>
                    <a:p>
                      <a:r>
                        <a:rPr lang="en-US" sz="900" dirty="0"/>
                        <a:t>3Q</a:t>
                      </a:r>
                    </a:p>
                  </a:txBody>
                  <a:tcPr marT="27432" marB="27432" anchor="ctr"/>
                </a:tc>
                <a:tc>
                  <a:txBody>
                    <a:bodyPr/>
                    <a:lstStyle/>
                    <a:p>
                      <a:pPr algn="ctr"/>
                      <a:r>
                        <a:rPr lang="en-US" sz="900" dirty="0"/>
                        <a:t>68.9</a:t>
                      </a:r>
                    </a:p>
                  </a:txBody>
                  <a:tcPr marT="27432" marB="27432" anchor="ctr"/>
                </a:tc>
                <a:tc>
                  <a:txBody>
                    <a:bodyPr/>
                    <a:lstStyle/>
                    <a:p>
                      <a:pPr algn="ctr"/>
                      <a:r>
                        <a:rPr lang="en-US" sz="900" dirty="0"/>
                        <a:t>71.2</a:t>
                      </a:r>
                    </a:p>
                  </a:txBody>
                  <a:tcPr marT="27432" marB="27432" anchor="ctr"/>
                </a:tc>
                <a:tc>
                  <a:txBody>
                    <a:bodyPr/>
                    <a:lstStyle/>
                    <a:p>
                      <a:pPr algn="ctr"/>
                      <a:r>
                        <a:rPr lang="en-US" sz="900" dirty="0"/>
                        <a:t>5.8</a:t>
                      </a:r>
                    </a:p>
                  </a:txBody>
                  <a:tcPr marT="27432" marB="27432" anchor="ctr"/>
                </a:tc>
                <a:extLst>
                  <a:ext uri="{0D108BD9-81ED-4DB2-BD59-A6C34878D82A}">
                    <a16:rowId xmlns:a16="http://schemas.microsoft.com/office/drawing/2014/main" val="1090415964"/>
                  </a:ext>
                </a:extLst>
              </a:tr>
              <a:tr h="154352">
                <a:tc>
                  <a:txBody>
                    <a:bodyPr/>
                    <a:lstStyle/>
                    <a:p>
                      <a:r>
                        <a:rPr lang="en-US" sz="900" dirty="0"/>
                        <a:t>4Q</a:t>
                      </a:r>
                    </a:p>
                  </a:txBody>
                  <a:tcPr marT="27432" marB="27432" anchor="ctr"/>
                </a:tc>
                <a:tc>
                  <a:txBody>
                    <a:bodyPr/>
                    <a:lstStyle/>
                    <a:p>
                      <a:pPr algn="ctr"/>
                      <a:r>
                        <a:rPr lang="en-US" sz="900" dirty="0"/>
                        <a:t>60.5</a:t>
                      </a:r>
                    </a:p>
                  </a:txBody>
                  <a:tcPr marT="27432" marB="27432" anchor="ctr"/>
                </a:tc>
                <a:tc>
                  <a:txBody>
                    <a:bodyPr/>
                    <a:lstStyle/>
                    <a:p>
                      <a:pPr algn="ctr"/>
                      <a:r>
                        <a:rPr lang="en-US" sz="900" dirty="0"/>
                        <a:t>75.4</a:t>
                      </a:r>
                    </a:p>
                  </a:txBody>
                  <a:tcPr marT="27432" marB="27432" anchor="ctr"/>
                </a:tc>
                <a:tc>
                  <a:txBody>
                    <a:bodyPr/>
                    <a:lstStyle/>
                    <a:p>
                      <a:pPr algn="ctr"/>
                      <a:r>
                        <a:rPr lang="en-US" sz="900" dirty="0"/>
                        <a:t>9.0</a:t>
                      </a:r>
                    </a:p>
                  </a:txBody>
                  <a:tcPr marT="27432" marB="27432" anchor="ctr"/>
                </a:tc>
                <a:extLst>
                  <a:ext uri="{0D108BD9-81ED-4DB2-BD59-A6C34878D82A}">
                    <a16:rowId xmlns:a16="http://schemas.microsoft.com/office/drawing/2014/main" val="1900755262"/>
                  </a:ext>
                </a:extLst>
              </a:tr>
            </a:tbl>
          </a:graphicData>
        </a:graphic>
      </p:graphicFrame>
      <p:graphicFrame>
        <p:nvGraphicFramePr>
          <p:cNvPr id="10" name="Table 9">
            <a:extLst>
              <a:ext uri="{FF2B5EF4-FFF2-40B4-BE49-F238E27FC236}">
                <a16:creationId xmlns:a16="http://schemas.microsoft.com/office/drawing/2014/main" id="{43697695-39B0-731F-0094-0B64EB185F60}"/>
              </a:ext>
            </a:extLst>
          </p:cNvPr>
          <p:cNvGraphicFramePr>
            <a:graphicFrameLocks noGrp="1"/>
          </p:cNvGraphicFramePr>
          <p:nvPr>
            <p:extLst>
              <p:ext uri="{D42A27DB-BD31-4B8C-83A1-F6EECF244321}">
                <p14:modId xmlns:p14="http://schemas.microsoft.com/office/powerpoint/2010/main" val="149380427"/>
              </p:ext>
            </p:extLst>
          </p:nvPr>
        </p:nvGraphicFramePr>
        <p:xfrm>
          <a:off x="4656000" y="2270812"/>
          <a:ext cx="2880000" cy="2441448"/>
        </p:xfrm>
        <a:graphic>
          <a:graphicData uri="http://schemas.openxmlformats.org/drawingml/2006/table">
            <a:tbl>
              <a:tblPr firstRow="1" bandRow="1">
                <a:tableStyleId>{C083E6E3-FA7D-4D7B-A595-EF9225AFEA82}</a:tableStyleId>
              </a:tblPr>
              <a:tblGrid>
                <a:gridCol w="828000">
                  <a:extLst>
                    <a:ext uri="{9D8B030D-6E8A-4147-A177-3AD203B41FA5}">
                      <a16:colId xmlns:a16="http://schemas.microsoft.com/office/drawing/2014/main" val="20000"/>
                    </a:ext>
                  </a:extLst>
                </a:gridCol>
                <a:gridCol w="684000">
                  <a:extLst>
                    <a:ext uri="{9D8B030D-6E8A-4147-A177-3AD203B41FA5}">
                      <a16:colId xmlns:a16="http://schemas.microsoft.com/office/drawing/2014/main" val="20001"/>
                    </a:ext>
                  </a:extLst>
                </a:gridCol>
                <a:gridCol w="684000">
                  <a:extLst>
                    <a:ext uri="{9D8B030D-6E8A-4147-A177-3AD203B41FA5}">
                      <a16:colId xmlns:a16="http://schemas.microsoft.com/office/drawing/2014/main" val="20002"/>
                    </a:ext>
                  </a:extLst>
                </a:gridCol>
                <a:gridCol w="684000">
                  <a:extLst>
                    <a:ext uri="{9D8B030D-6E8A-4147-A177-3AD203B41FA5}">
                      <a16:colId xmlns:a16="http://schemas.microsoft.com/office/drawing/2014/main" val="20003"/>
                    </a:ext>
                  </a:extLst>
                </a:gridCol>
              </a:tblGrid>
              <a:tr h="0">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Table 2 : ≥15% Body weight reduction (%pts)</a:t>
                      </a:r>
                    </a:p>
                  </a:txBody>
                  <a:tcPr marT="27432" marB="27432" anchor="ctr">
                    <a:lnB w="12700" cap="flat" cmpd="sng" algn="ctr">
                      <a:noFill/>
                      <a:prstDash val="solid"/>
                      <a:round/>
                      <a:headEnd type="none" w="med" len="med"/>
                      <a:tailEnd type="none" w="med" len="med"/>
                    </a:lnB>
                  </a:tcPr>
                </a:tc>
                <a:tc hMerge="1">
                  <a:txBody>
                    <a:bodyPr/>
                    <a:lstStyle/>
                    <a:p>
                      <a:pPr algn="ctr"/>
                      <a:endParaRPr lang="en-US" sz="900" dirty="0"/>
                    </a:p>
                  </a:txBody>
                  <a:tcPr marT="27432" marB="27432" anchor="ctr"/>
                </a:tc>
                <a:tc hMerge="1">
                  <a:txBody>
                    <a:bodyPr/>
                    <a:lstStyle/>
                    <a:p>
                      <a:pPr algn="ctr"/>
                      <a:endParaRPr lang="en-US" sz="900" dirty="0"/>
                    </a:p>
                  </a:txBody>
                  <a:tcPr marT="27432" marB="27432" anchor="ctr"/>
                </a:tc>
                <a:tc hMerge="1">
                  <a:txBody>
                    <a:bodyPr/>
                    <a:lstStyle/>
                    <a:p>
                      <a:pPr algn="ctr"/>
                      <a:endParaRPr lang="en-US" sz="900" dirty="0"/>
                    </a:p>
                  </a:txBody>
                  <a:tcPr marT="27432" marB="27432" anchor="ctr"/>
                </a:tc>
                <a:extLst>
                  <a:ext uri="{0D108BD9-81ED-4DB2-BD59-A6C34878D82A}">
                    <a16:rowId xmlns:a16="http://schemas.microsoft.com/office/drawing/2014/main" val="4263987937"/>
                  </a:ext>
                </a:extLst>
              </a:tr>
              <a:tr h="0">
                <a:tc>
                  <a:txBody>
                    <a:bodyPr/>
                    <a:lstStyle/>
                    <a:p>
                      <a:endParaRPr lang="en-US" sz="900" dirty="0"/>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ctr"/>
                      <a:r>
                        <a:rPr lang="en-US" sz="900" b="1" dirty="0"/>
                        <a:t>TZP 10mg</a:t>
                      </a: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ctr"/>
                      <a:r>
                        <a:rPr lang="en-US" sz="900" b="1" dirty="0"/>
                        <a:t>TZP 15mg</a:t>
                      </a: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ctr"/>
                      <a:r>
                        <a:rPr lang="en-US" sz="900" b="1" dirty="0"/>
                        <a:t>pbo</a:t>
                      </a: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extLst>
                  <a:ext uri="{0D108BD9-81ED-4DB2-BD59-A6C34878D82A}">
                    <a16:rowId xmlns:a16="http://schemas.microsoft.com/office/drawing/2014/main" val="10000"/>
                  </a:ext>
                </a:extLst>
              </a:tr>
              <a:tr h="0">
                <a:tc>
                  <a:txBody>
                    <a:bodyPr/>
                    <a:lstStyle/>
                    <a:p>
                      <a:r>
                        <a:rPr lang="en-US" sz="900" b="1" dirty="0"/>
                        <a:t>HOMA2-</a:t>
                      </a:r>
                      <a:r>
                        <a:rPr lang="el-GR" sz="900" b="1" dirty="0"/>
                        <a:t>β</a:t>
                      </a:r>
                      <a:endParaRPr lang="en-US" sz="900" b="1" dirty="0"/>
                    </a:p>
                  </a:txBody>
                  <a:tcPr marT="27432" marB="27432" anchor="ctr">
                    <a:lnT w="12700" cap="flat" cmpd="sng" algn="ctr">
                      <a:solidFill>
                        <a:schemeClr val="accent3"/>
                      </a:solidFill>
                      <a:prstDash val="solid"/>
                      <a:round/>
                      <a:headEnd type="none" w="med" len="med"/>
                      <a:tailEnd type="none" w="med" len="med"/>
                    </a:lnT>
                  </a:tcPr>
                </a:tc>
                <a:tc>
                  <a:txBody>
                    <a:bodyPr/>
                    <a:lstStyle/>
                    <a:p>
                      <a:pPr algn="ctr"/>
                      <a:endParaRPr lang="en-US" sz="900" dirty="0"/>
                    </a:p>
                  </a:txBody>
                  <a:tcPr marT="27432" marB="27432" anchor="ctr">
                    <a:lnT w="12700" cap="flat" cmpd="sng" algn="ctr">
                      <a:solidFill>
                        <a:schemeClr val="accent3"/>
                      </a:solidFill>
                      <a:prstDash val="solid"/>
                      <a:round/>
                      <a:headEnd type="none" w="med" len="med"/>
                      <a:tailEnd type="none" w="med" len="med"/>
                    </a:lnT>
                  </a:tcPr>
                </a:tc>
                <a:tc>
                  <a:txBody>
                    <a:bodyPr/>
                    <a:lstStyle/>
                    <a:p>
                      <a:pPr algn="ctr"/>
                      <a:endParaRPr lang="en-US" sz="900" dirty="0"/>
                    </a:p>
                  </a:txBody>
                  <a:tcPr marT="27432" marB="27432" anchor="ctr">
                    <a:lnT w="12700" cap="flat" cmpd="sng" algn="ctr">
                      <a:solidFill>
                        <a:schemeClr val="accent3"/>
                      </a:solidFill>
                      <a:prstDash val="solid"/>
                      <a:round/>
                      <a:headEnd type="none" w="med" len="med"/>
                      <a:tailEnd type="none" w="med" len="med"/>
                    </a:lnT>
                  </a:tcPr>
                </a:tc>
                <a:tc>
                  <a:txBody>
                    <a:bodyPr/>
                    <a:lstStyle/>
                    <a:p>
                      <a:pPr algn="ctr"/>
                      <a:endParaRPr lang="en-US" sz="900" dirty="0"/>
                    </a:p>
                  </a:txBody>
                  <a:tcPr marT="27432" marB="27432" anchor="ctr">
                    <a:lnT w="12700" cap="flat" cmpd="sng" algn="ctr">
                      <a:solidFill>
                        <a:schemeClr val="accent3"/>
                      </a:solidFill>
                      <a:prstDash val="solid"/>
                      <a:round/>
                      <a:headEnd type="none" w="med" len="med"/>
                      <a:tailEnd type="none" w="med" len="med"/>
                    </a:lnT>
                  </a:tcPr>
                </a:tc>
                <a:extLst>
                  <a:ext uri="{0D108BD9-81ED-4DB2-BD59-A6C34878D82A}">
                    <a16:rowId xmlns:a16="http://schemas.microsoft.com/office/drawing/2014/main" val="10001"/>
                  </a:ext>
                </a:extLst>
              </a:tr>
              <a:tr h="0">
                <a:tc>
                  <a:txBody>
                    <a:bodyPr/>
                    <a:lstStyle/>
                    <a:p>
                      <a:r>
                        <a:rPr lang="en-US" sz="900" dirty="0"/>
                        <a:t>1Q</a:t>
                      </a:r>
                    </a:p>
                  </a:txBody>
                  <a:tcPr marT="27432" marB="27432" anchor="ctr"/>
                </a:tc>
                <a:tc>
                  <a:txBody>
                    <a:bodyPr/>
                    <a:lstStyle/>
                    <a:p>
                      <a:pPr algn="ctr"/>
                      <a:r>
                        <a:rPr lang="en-US" sz="900" dirty="0"/>
                        <a:t>41.1</a:t>
                      </a:r>
                    </a:p>
                  </a:txBody>
                  <a:tcPr marT="27432" marB="27432" anchor="ctr"/>
                </a:tc>
                <a:tc>
                  <a:txBody>
                    <a:bodyPr/>
                    <a:lstStyle/>
                    <a:p>
                      <a:pPr algn="ctr"/>
                      <a:r>
                        <a:rPr lang="en-US" sz="900" dirty="0"/>
                        <a:t>38.8</a:t>
                      </a:r>
                    </a:p>
                  </a:txBody>
                  <a:tcPr marT="27432" marB="27432" anchor="ctr"/>
                </a:tc>
                <a:tc>
                  <a:txBody>
                    <a:bodyPr/>
                    <a:lstStyle/>
                    <a:p>
                      <a:pPr algn="ctr"/>
                      <a:r>
                        <a:rPr lang="en-US" sz="900" dirty="0"/>
                        <a:t>0.0</a:t>
                      </a:r>
                    </a:p>
                  </a:txBody>
                  <a:tcPr marT="27432" marB="27432" anchor="ctr"/>
                </a:tc>
                <a:extLst>
                  <a:ext uri="{0D108BD9-81ED-4DB2-BD59-A6C34878D82A}">
                    <a16:rowId xmlns:a16="http://schemas.microsoft.com/office/drawing/2014/main" val="10002"/>
                  </a:ext>
                </a:extLst>
              </a:tr>
              <a:tr h="154352">
                <a:tc>
                  <a:txBody>
                    <a:bodyPr/>
                    <a:lstStyle/>
                    <a:p>
                      <a:r>
                        <a:rPr lang="en-US" sz="900" dirty="0"/>
                        <a:t>2Q</a:t>
                      </a:r>
                    </a:p>
                  </a:txBody>
                  <a:tcPr marT="27432" marB="27432" anchor="ctr"/>
                </a:tc>
                <a:tc>
                  <a:txBody>
                    <a:bodyPr/>
                    <a:lstStyle/>
                    <a:p>
                      <a:pPr algn="ctr"/>
                      <a:r>
                        <a:rPr lang="en-US" sz="900" dirty="0"/>
                        <a:t>35.8</a:t>
                      </a:r>
                    </a:p>
                  </a:txBody>
                  <a:tcPr marT="27432" marB="27432" anchor="ctr"/>
                </a:tc>
                <a:tc>
                  <a:txBody>
                    <a:bodyPr/>
                    <a:lstStyle/>
                    <a:p>
                      <a:pPr algn="ctr"/>
                      <a:r>
                        <a:rPr lang="en-US" sz="900" dirty="0"/>
                        <a:t>54.9</a:t>
                      </a:r>
                    </a:p>
                  </a:txBody>
                  <a:tcPr marT="27432" marB="27432" anchor="ctr"/>
                </a:tc>
                <a:tc>
                  <a:txBody>
                    <a:bodyPr/>
                    <a:lstStyle/>
                    <a:p>
                      <a:pPr algn="ctr"/>
                      <a:r>
                        <a:rPr lang="en-US" sz="900" dirty="0"/>
                        <a:t>2.6</a:t>
                      </a:r>
                    </a:p>
                  </a:txBody>
                  <a:tcPr marT="27432" marB="27432" anchor="ctr"/>
                </a:tc>
                <a:extLst>
                  <a:ext uri="{0D108BD9-81ED-4DB2-BD59-A6C34878D82A}">
                    <a16:rowId xmlns:a16="http://schemas.microsoft.com/office/drawing/2014/main" val="10003"/>
                  </a:ext>
                </a:extLst>
              </a:tr>
              <a:tr h="154352">
                <a:tc>
                  <a:txBody>
                    <a:bodyPr/>
                    <a:lstStyle/>
                    <a:p>
                      <a:r>
                        <a:rPr lang="en-US" sz="900" dirty="0"/>
                        <a:t>3Q</a:t>
                      </a:r>
                    </a:p>
                  </a:txBody>
                  <a:tcPr marT="27432" marB="27432" anchor="ctr"/>
                </a:tc>
                <a:tc>
                  <a:txBody>
                    <a:bodyPr/>
                    <a:lstStyle/>
                    <a:p>
                      <a:pPr algn="ctr"/>
                      <a:r>
                        <a:rPr lang="en-US" sz="900" dirty="0"/>
                        <a:t>46.8</a:t>
                      </a:r>
                    </a:p>
                  </a:txBody>
                  <a:tcPr marT="27432" marB="27432" anchor="ctr"/>
                </a:tc>
                <a:tc>
                  <a:txBody>
                    <a:bodyPr/>
                    <a:lstStyle/>
                    <a:p>
                      <a:pPr algn="ctr"/>
                      <a:r>
                        <a:rPr lang="en-US" sz="900" dirty="0"/>
                        <a:t>53,5</a:t>
                      </a:r>
                    </a:p>
                  </a:txBody>
                  <a:tcPr marT="27432" marB="27432" anchor="ctr"/>
                </a:tc>
                <a:tc>
                  <a:txBody>
                    <a:bodyPr/>
                    <a:lstStyle/>
                    <a:p>
                      <a:pPr algn="ctr"/>
                      <a:r>
                        <a:rPr lang="en-US" sz="900" dirty="0"/>
                        <a:t>4.4</a:t>
                      </a:r>
                    </a:p>
                  </a:txBody>
                  <a:tcPr marT="27432" marB="27432" anchor="ctr"/>
                </a:tc>
                <a:extLst>
                  <a:ext uri="{0D108BD9-81ED-4DB2-BD59-A6C34878D82A}">
                    <a16:rowId xmlns:a16="http://schemas.microsoft.com/office/drawing/2014/main" val="3228856645"/>
                  </a:ext>
                </a:extLst>
              </a:tr>
              <a:tr h="154352">
                <a:tc>
                  <a:txBody>
                    <a:bodyPr/>
                    <a:lstStyle/>
                    <a:p>
                      <a:r>
                        <a:rPr lang="en-US" sz="900" dirty="0"/>
                        <a:t>4Q</a:t>
                      </a:r>
                    </a:p>
                  </a:txBody>
                  <a:tcPr marT="27432" marB="27432" anchor="ctr"/>
                </a:tc>
                <a:tc>
                  <a:txBody>
                    <a:bodyPr/>
                    <a:lstStyle/>
                    <a:p>
                      <a:pPr algn="ctr"/>
                      <a:r>
                        <a:rPr lang="en-US" sz="900" dirty="0"/>
                        <a:t>43.8</a:t>
                      </a:r>
                    </a:p>
                  </a:txBody>
                  <a:tcPr marT="27432" marB="27432" anchor="ctr"/>
                </a:tc>
                <a:tc>
                  <a:txBody>
                    <a:bodyPr/>
                    <a:lstStyle/>
                    <a:p>
                      <a:pPr algn="ctr"/>
                      <a:r>
                        <a:rPr lang="en-US" sz="900" dirty="0"/>
                        <a:t>62.9</a:t>
                      </a:r>
                    </a:p>
                  </a:txBody>
                  <a:tcPr marT="27432" marB="27432" anchor="ctr"/>
                </a:tc>
                <a:tc>
                  <a:txBody>
                    <a:bodyPr/>
                    <a:lstStyle/>
                    <a:p>
                      <a:pPr algn="ctr"/>
                      <a:r>
                        <a:rPr lang="en-US" sz="900" dirty="0"/>
                        <a:t>3.5</a:t>
                      </a:r>
                    </a:p>
                  </a:txBody>
                  <a:tcPr marT="27432" marB="27432" anchor="ctr"/>
                </a:tc>
                <a:extLst>
                  <a:ext uri="{0D108BD9-81ED-4DB2-BD59-A6C34878D82A}">
                    <a16:rowId xmlns:a16="http://schemas.microsoft.com/office/drawing/2014/main" val="2689156973"/>
                  </a:ext>
                </a:extLst>
              </a:tr>
              <a:tr h="154352">
                <a:tc>
                  <a:txBody>
                    <a:bodyPr/>
                    <a:lstStyle/>
                    <a:p>
                      <a:r>
                        <a:rPr lang="en-US" sz="900" b="1" dirty="0"/>
                        <a:t>HOMA2-IR</a:t>
                      </a:r>
                    </a:p>
                  </a:txBody>
                  <a:tcPr marT="27432" marB="27432" anchor="ctr"/>
                </a:tc>
                <a:tc>
                  <a:txBody>
                    <a:bodyPr/>
                    <a:lstStyle/>
                    <a:p>
                      <a:pPr algn="ctr"/>
                      <a:endParaRPr lang="en-US" sz="900" dirty="0"/>
                    </a:p>
                  </a:txBody>
                  <a:tcPr marT="27432" marB="27432" anchor="ctr"/>
                </a:tc>
                <a:tc>
                  <a:txBody>
                    <a:bodyPr/>
                    <a:lstStyle/>
                    <a:p>
                      <a:pPr algn="ctr"/>
                      <a:endParaRPr lang="en-US" sz="900" dirty="0"/>
                    </a:p>
                  </a:txBody>
                  <a:tcPr marT="27432" marB="27432" anchor="ctr"/>
                </a:tc>
                <a:tc>
                  <a:txBody>
                    <a:bodyPr/>
                    <a:lstStyle/>
                    <a:p>
                      <a:pPr algn="ctr"/>
                      <a:endParaRPr lang="en-US" sz="900" dirty="0"/>
                    </a:p>
                  </a:txBody>
                  <a:tcPr marT="27432" marB="27432" anchor="ctr"/>
                </a:tc>
                <a:extLst>
                  <a:ext uri="{0D108BD9-81ED-4DB2-BD59-A6C34878D82A}">
                    <a16:rowId xmlns:a16="http://schemas.microsoft.com/office/drawing/2014/main" val="2711194946"/>
                  </a:ext>
                </a:extLst>
              </a:tr>
              <a:tr h="154352">
                <a:tc>
                  <a:txBody>
                    <a:bodyPr/>
                    <a:lstStyle/>
                    <a:p>
                      <a:r>
                        <a:rPr lang="en-US" sz="900" dirty="0"/>
                        <a:t>1Q</a:t>
                      </a:r>
                    </a:p>
                  </a:txBody>
                  <a:tcPr marT="27432" marB="27432" anchor="ctr"/>
                </a:tc>
                <a:tc>
                  <a:txBody>
                    <a:bodyPr/>
                    <a:lstStyle/>
                    <a:p>
                      <a:pPr algn="ctr"/>
                      <a:r>
                        <a:rPr lang="en-US" sz="900" dirty="0"/>
                        <a:t>37.4</a:t>
                      </a:r>
                    </a:p>
                  </a:txBody>
                  <a:tcPr marT="27432" marB="27432" anchor="ctr"/>
                </a:tc>
                <a:tc>
                  <a:txBody>
                    <a:bodyPr/>
                    <a:lstStyle/>
                    <a:p>
                      <a:pPr algn="ctr"/>
                      <a:r>
                        <a:rPr lang="en-US" sz="900" dirty="0"/>
                        <a:t>49.4</a:t>
                      </a:r>
                    </a:p>
                  </a:txBody>
                  <a:tcPr marT="27432" marB="27432" anchor="ctr"/>
                </a:tc>
                <a:tc>
                  <a:txBody>
                    <a:bodyPr/>
                    <a:lstStyle/>
                    <a:p>
                      <a:pPr algn="ctr"/>
                      <a:r>
                        <a:rPr lang="en-US" sz="900" dirty="0"/>
                        <a:t>2.6</a:t>
                      </a:r>
                    </a:p>
                  </a:txBody>
                  <a:tcPr marT="27432" marB="27432" anchor="ctr"/>
                </a:tc>
                <a:extLst>
                  <a:ext uri="{0D108BD9-81ED-4DB2-BD59-A6C34878D82A}">
                    <a16:rowId xmlns:a16="http://schemas.microsoft.com/office/drawing/2014/main" val="2518759684"/>
                  </a:ext>
                </a:extLst>
              </a:tr>
              <a:tr h="154352">
                <a:tc>
                  <a:txBody>
                    <a:bodyPr/>
                    <a:lstStyle/>
                    <a:p>
                      <a:r>
                        <a:rPr lang="en-US" sz="900" dirty="0"/>
                        <a:t>2Q</a:t>
                      </a:r>
                    </a:p>
                  </a:txBody>
                  <a:tcPr marT="27432" marB="27432" anchor="ctr"/>
                </a:tc>
                <a:tc>
                  <a:txBody>
                    <a:bodyPr/>
                    <a:lstStyle/>
                    <a:p>
                      <a:pPr algn="ctr"/>
                      <a:r>
                        <a:rPr lang="en-US" sz="900" dirty="0"/>
                        <a:t>47.2</a:t>
                      </a:r>
                    </a:p>
                  </a:txBody>
                  <a:tcPr marT="27432" marB="27432" anchor="ctr"/>
                </a:tc>
                <a:tc>
                  <a:txBody>
                    <a:bodyPr/>
                    <a:lstStyle/>
                    <a:p>
                      <a:pPr algn="ctr"/>
                      <a:r>
                        <a:rPr lang="en-US" sz="900" dirty="0"/>
                        <a:t>52.9</a:t>
                      </a:r>
                    </a:p>
                  </a:txBody>
                  <a:tcPr marT="27432" marB="27432" anchor="ctr"/>
                </a:tc>
                <a:tc>
                  <a:txBody>
                    <a:bodyPr/>
                    <a:lstStyle/>
                    <a:p>
                      <a:pPr algn="ctr"/>
                      <a:r>
                        <a:rPr lang="en-US" sz="900" dirty="0"/>
                        <a:t>3.1</a:t>
                      </a:r>
                    </a:p>
                  </a:txBody>
                  <a:tcPr marT="27432" marB="27432" anchor="ctr"/>
                </a:tc>
                <a:extLst>
                  <a:ext uri="{0D108BD9-81ED-4DB2-BD59-A6C34878D82A}">
                    <a16:rowId xmlns:a16="http://schemas.microsoft.com/office/drawing/2014/main" val="813196663"/>
                  </a:ext>
                </a:extLst>
              </a:tr>
              <a:tr h="154352">
                <a:tc>
                  <a:txBody>
                    <a:bodyPr/>
                    <a:lstStyle/>
                    <a:p>
                      <a:r>
                        <a:rPr lang="en-US" sz="900" dirty="0"/>
                        <a:t>3Q</a:t>
                      </a:r>
                    </a:p>
                  </a:txBody>
                  <a:tcPr marT="27432" marB="27432" anchor="ctr"/>
                </a:tc>
                <a:tc>
                  <a:txBody>
                    <a:bodyPr/>
                    <a:lstStyle/>
                    <a:p>
                      <a:pPr algn="ctr"/>
                      <a:r>
                        <a:rPr lang="en-US" sz="900" dirty="0"/>
                        <a:t>41.0</a:t>
                      </a:r>
                    </a:p>
                  </a:txBody>
                  <a:tcPr marT="27432" marB="27432" anchor="ctr"/>
                </a:tc>
                <a:tc>
                  <a:txBody>
                    <a:bodyPr/>
                    <a:lstStyle/>
                    <a:p>
                      <a:pPr algn="ctr"/>
                      <a:r>
                        <a:rPr lang="en-US" sz="900" dirty="0"/>
                        <a:t>53.4</a:t>
                      </a:r>
                    </a:p>
                  </a:txBody>
                  <a:tcPr marT="27432" marB="27432" anchor="ctr"/>
                </a:tc>
                <a:tc>
                  <a:txBody>
                    <a:bodyPr/>
                    <a:lstStyle/>
                    <a:p>
                      <a:pPr algn="ctr"/>
                      <a:r>
                        <a:rPr lang="en-US" sz="900" dirty="0"/>
                        <a:t>1.5</a:t>
                      </a:r>
                    </a:p>
                  </a:txBody>
                  <a:tcPr marT="27432" marB="27432" anchor="ctr"/>
                </a:tc>
                <a:extLst>
                  <a:ext uri="{0D108BD9-81ED-4DB2-BD59-A6C34878D82A}">
                    <a16:rowId xmlns:a16="http://schemas.microsoft.com/office/drawing/2014/main" val="1090415964"/>
                  </a:ext>
                </a:extLst>
              </a:tr>
              <a:tr h="154352">
                <a:tc>
                  <a:txBody>
                    <a:bodyPr/>
                    <a:lstStyle/>
                    <a:p>
                      <a:r>
                        <a:rPr lang="en-US" sz="900" dirty="0"/>
                        <a:t>4Q</a:t>
                      </a:r>
                    </a:p>
                  </a:txBody>
                  <a:tcPr marT="27432" marB="27432" anchor="ctr"/>
                </a:tc>
                <a:tc>
                  <a:txBody>
                    <a:bodyPr/>
                    <a:lstStyle/>
                    <a:p>
                      <a:pPr algn="ctr"/>
                      <a:r>
                        <a:rPr lang="en-US" sz="900" dirty="0"/>
                        <a:t>43.4</a:t>
                      </a:r>
                    </a:p>
                  </a:txBody>
                  <a:tcPr marT="27432" marB="27432" anchor="ctr"/>
                </a:tc>
                <a:tc>
                  <a:txBody>
                    <a:bodyPr/>
                    <a:lstStyle/>
                    <a:p>
                      <a:pPr algn="ctr"/>
                      <a:r>
                        <a:rPr lang="en-US" sz="900" dirty="0"/>
                        <a:t>50.8</a:t>
                      </a:r>
                    </a:p>
                  </a:txBody>
                  <a:tcPr marT="27432" marB="27432" anchor="ctr"/>
                </a:tc>
                <a:tc>
                  <a:txBody>
                    <a:bodyPr/>
                    <a:lstStyle/>
                    <a:p>
                      <a:pPr algn="ctr"/>
                      <a:r>
                        <a:rPr lang="en-US" sz="900" dirty="0"/>
                        <a:t>2.6</a:t>
                      </a:r>
                    </a:p>
                  </a:txBody>
                  <a:tcPr marT="27432" marB="27432" anchor="ctr"/>
                </a:tc>
                <a:extLst>
                  <a:ext uri="{0D108BD9-81ED-4DB2-BD59-A6C34878D82A}">
                    <a16:rowId xmlns:a16="http://schemas.microsoft.com/office/drawing/2014/main" val="1900755262"/>
                  </a:ext>
                </a:extLst>
              </a:tr>
            </a:tbl>
          </a:graphicData>
        </a:graphic>
      </p:graphicFrame>
      <p:graphicFrame>
        <p:nvGraphicFramePr>
          <p:cNvPr id="12" name="Table 11">
            <a:extLst>
              <a:ext uri="{FF2B5EF4-FFF2-40B4-BE49-F238E27FC236}">
                <a16:creationId xmlns:a16="http://schemas.microsoft.com/office/drawing/2014/main" id="{793B08BA-672B-FDE0-275C-9352D3828B39}"/>
              </a:ext>
            </a:extLst>
          </p:cNvPr>
          <p:cNvGraphicFramePr>
            <a:graphicFrameLocks noGrp="1"/>
          </p:cNvGraphicFramePr>
          <p:nvPr>
            <p:extLst>
              <p:ext uri="{D42A27DB-BD31-4B8C-83A1-F6EECF244321}">
                <p14:modId xmlns:p14="http://schemas.microsoft.com/office/powerpoint/2010/main" val="3811096036"/>
              </p:ext>
            </p:extLst>
          </p:nvPr>
        </p:nvGraphicFramePr>
        <p:xfrm>
          <a:off x="8124794" y="2270812"/>
          <a:ext cx="2653518" cy="2441448"/>
        </p:xfrm>
        <a:graphic>
          <a:graphicData uri="http://schemas.openxmlformats.org/drawingml/2006/table">
            <a:tbl>
              <a:tblPr firstRow="1" bandRow="1">
                <a:tableStyleId>{C083E6E3-FA7D-4D7B-A595-EF9225AFEA82}</a:tableStyleId>
              </a:tblPr>
              <a:tblGrid>
                <a:gridCol w="828000">
                  <a:extLst>
                    <a:ext uri="{9D8B030D-6E8A-4147-A177-3AD203B41FA5}">
                      <a16:colId xmlns:a16="http://schemas.microsoft.com/office/drawing/2014/main" val="20000"/>
                    </a:ext>
                  </a:extLst>
                </a:gridCol>
                <a:gridCol w="684000">
                  <a:extLst>
                    <a:ext uri="{9D8B030D-6E8A-4147-A177-3AD203B41FA5}">
                      <a16:colId xmlns:a16="http://schemas.microsoft.com/office/drawing/2014/main" val="20001"/>
                    </a:ext>
                  </a:extLst>
                </a:gridCol>
                <a:gridCol w="684000">
                  <a:extLst>
                    <a:ext uri="{9D8B030D-6E8A-4147-A177-3AD203B41FA5}">
                      <a16:colId xmlns:a16="http://schemas.microsoft.com/office/drawing/2014/main" val="20002"/>
                    </a:ext>
                  </a:extLst>
                </a:gridCol>
                <a:gridCol w="457518">
                  <a:extLst>
                    <a:ext uri="{9D8B030D-6E8A-4147-A177-3AD203B41FA5}">
                      <a16:colId xmlns:a16="http://schemas.microsoft.com/office/drawing/2014/main" val="20003"/>
                    </a:ext>
                  </a:extLst>
                </a:gridCol>
              </a:tblGrid>
              <a:tr h="0">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Table 3: A1c&lt;5.7% (%pts)</a:t>
                      </a:r>
                    </a:p>
                  </a:txBody>
                  <a:tcPr marT="27432" marB="27432" anchor="ctr">
                    <a:lnB w="12700" cap="flat" cmpd="sng" algn="ctr">
                      <a:noFill/>
                      <a:prstDash val="solid"/>
                      <a:round/>
                      <a:headEnd type="none" w="med" len="med"/>
                      <a:tailEnd type="none" w="med" len="med"/>
                    </a:lnB>
                  </a:tcPr>
                </a:tc>
                <a:tc hMerge="1">
                  <a:txBody>
                    <a:bodyPr/>
                    <a:lstStyle/>
                    <a:p>
                      <a:pPr algn="ctr"/>
                      <a:endParaRPr lang="en-US" sz="900" dirty="0"/>
                    </a:p>
                  </a:txBody>
                  <a:tcPr marT="27432" marB="27432" anchor="ctr"/>
                </a:tc>
                <a:tc hMerge="1">
                  <a:txBody>
                    <a:bodyPr/>
                    <a:lstStyle/>
                    <a:p>
                      <a:pPr algn="ctr"/>
                      <a:endParaRPr lang="en-US" sz="900" dirty="0"/>
                    </a:p>
                  </a:txBody>
                  <a:tcPr marT="27432" marB="27432" anchor="ctr"/>
                </a:tc>
                <a:tc hMerge="1">
                  <a:txBody>
                    <a:bodyPr/>
                    <a:lstStyle/>
                    <a:p>
                      <a:pPr algn="ctr"/>
                      <a:endParaRPr lang="en-US" sz="900" dirty="0"/>
                    </a:p>
                  </a:txBody>
                  <a:tcPr marT="27432" marB="27432" anchor="ctr"/>
                </a:tc>
                <a:extLst>
                  <a:ext uri="{0D108BD9-81ED-4DB2-BD59-A6C34878D82A}">
                    <a16:rowId xmlns:a16="http://schemas.microsoft.com/office/drawing/2014/main" val="4263987937"/>
                  </a:ext>
                </a:extLst>
              </a:tr>
              <a:tr h="0">
                <a:tc>
                  <a:txBody>
                    <a:bodyPr/>
                    <a:lstStyle/>
                    <a:p>
                      <a:endParaRPr lang="en-US" sz="900" b="1" dirty="0"/>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ctr"/>
                      <a:r>
                        <a:rPr lang="en-US" sz="900" b="1" dirty="0"/>
                        <a:t>TZP 10mg</a:t>
                      </a: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ctr"/>
                      <a:r>
                        <a:rPr lang="en-US" sz="900" b="1" dirty="0"/>
                        <a:t>TZP 15mg</a:t>
                      </a: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ctr"/>
                      <a:r>
                        <a:rPr lang="en-US" sz="900" b="1" dirty="0"/>
                        <a:t>pbo</a:t>
                      </a: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extLst>
                  <a:ext uri="{0D108BD9-81ED-4DB2-BD59-A6C34878D82A}">
                    <a16:rowId xmlns:a16="http://schemas.microsoft.com/office/drawing/2014/main" val="10000"/>
                  </a:ext>
                </a:extLst>
              </a:tr>
              <a:tr h="0">
                <a:tc>
                  <a:txBody>
                    <a:bodyPr/>
                    <a:lstStyle/>
                    <a:p>
                      <a:r>
                        <a:rPr lang="en-US" sz="900" b="1" dirty="0"/>
                        <a:t>HOMA2-</a:t>
                      </a:r>
                      <a:r>
                        <a:rPr lang="el-GR" sz="900" b="1" dirty="0"/>
                        <a:t>β</a:t>
                      </a:r>
                      <a:endParaRPr lang="en-US" sz="900" b="1" dirty="0"/>
                    </a:p>
                  </a:txBody>
                  <a:tcPr marT="27432" marB="27432" anchor="ctr">
                    <a:lnT w="12700" cap="flat" cmpd="sng" algn="ctr">
                      <a:solidFill>
                        <a:schemeClr val="accent3"/>
                      </a:solidFill>
                      <a:prstDash val="solid"/>
                      <a:round/>
                      <a:headEnd type="none" w="med" len="med"/>
                      <a:tailEnd type="none" w="med" len="med"/>
                    </a:lnT>
                  </a:tcPr>
                </a:tc>
                <a:tc>
                  <a:txBody>
                    <a:bodyPr/>
                    <a:lstStyle/>
                    <a:p>
                      <a:pPr algn="ctr"/>
                      <a:endParaRPr lang="en-US" sz="900" dirty="0"/>
                    </a:p>
                  </a:txBody>
                  <a:tcPr marT="27432" marB="27432" anchor="ctr">
                    <a:lnT w="12700" cap="flat" cmpd="sng" algn="ctr">
                      <a:solidFill>
                        <a:schemeClr val="accent3"/>
                      </a:solidFill>
                      <a:prstDash val="solid"/>
                      <a:round/>
                      <a:headEnd type="none" w="med" len="med"/>
                      <a:tailEnd type="none" w="med" len="med"/>
                    </a:lnT>
                  </a:tcPr>
                </a:tc>
                <a:tc>
                  <a:txBody>
                    <a:bodyPr/>
                    <a:lstStyle/>
                    <a:p>
                      <a:pPr algn="ctr"/>
                      <a:endParaRPr lang="en-US" sz="900" dirty="0"/>
                    </a:p>
                  </a:txBody>
                  <a:tcPr marT="27432" marB="27432" anchor="ctr">
                    <a:lnT w="12700" cap="flat" cmpd="sng" algn="ctr">
                      <a:solidFill>
                        <a:schemeClr val="accent3"/>
                      </a:solidFill>
                      <a:prstDash val="solid"/>
                      <a:round/>
                      <a:headEnd type="none" w="med" len="med"/>
                      <a:tailEnd type="none" w="med" len="med"/>
                    </a:lnT>
                  </a:tcPr>
                </a:tc>
                <a:tc>
                  <a:txBody>
                    <a:bodyPr/>
                    <a:lstStyle/>
                    <a:p>
                      <a:pPr algn="ctr"/>
                      <a:endParaRPr lang="en-US" sz="900" dirty="0"/>
                    </a:p>
                  </a:txBody>
                  <a:tcPr marT="27432" marB="27432" anchor="ctr">
                    <a:lnT w="12700" cap="flat" cmpd="sng" algn="ctr">
                      <a:solidFill>
                        <a:schemeClr val="accent3"/>
                      </a:solidFill>
                      <a:prstDash val="solid"/>
                      <a:round/>
                      <a:headEnd type="none" w="med" len="med"/>
                      <a:tailEnd type="none" w="med" len="med"/>
                    </a:lnT>
                  </a:tcPr>
                </a:tc>
                <a:extLst>
                  <a:ext uri="{0D108BD9-81ED-4DB2-BD59-A6C34878D82A}">
                    <a16:rowId xmlns:a16="http://schemas.microsoft.com/office/drawing/2014/main" val="10001"/>
                  </a:ext>
                </a:extLst>
              </a:tr>
              <a:tr h="0">
                <a:tc>
                  <a:txBody>
                    <a:bodyPr/>
                    <a:lstStyle/>
                    <a:p>
                      <a:r>
                        <a:rPr lang="en-US" sz="900" dirty="0"/>
                        <a:t>1Q</a:t>
                      </a:r>
                    </a:p>
                  </a:txBody>
                  <a:tcPr marT="27432" marB="27432" anchor="ctr"/>
                </a:tc>
                <a:tc>
                  <a:txBody>
                    <a:bodyPr/>
                    <a:lstStyle/>
                    <a:p>
                      <a:pPr algn="ctr"/>
                      <a:r>
                        <a:rPr lang="en-US" sz="900" dirty="0"/>
                        <a:t>50.0</a:t>
                      </a:r>
                    </a:p>
                  </a:txBody>
                  <a:tcPr marT="27432" marB="27432" anchor="ctr"/>
                </a:tc>
                <a:tc>
                  <a:txBody>
                    <a:bodyPr/>
                    <a:lstStyle/>
                    <a:p>
                      <a:pPr algn="ctr"/>
                      <a:r>
                        <a:rPr lang="en-US" sz="900" dirty="0"/>
                        <a:t>42.1</a:t>
                      </a:r>
                    </a:p>
                  </a:txBody>
                  <a:tcPr marT="27432" marB="27432" anchor="ctr"/>
                </a:tc>
                <a:tc>
                  <a:txBody>
                    <a:bodyPr/>
                    <a:lstStyle/>
                    <a:p>
                      <a:pPr algn="ctr"/>
                      <a:r>
                        <a:rPr lang="en-US" sz="900" dirty="0"/>
                        <a:t>0.0</a:t>
                      </a:r>
                    </a:p>
                  </a:txBody>
                  <a:tcPr marT="27432" marB="27432" anchor="ctr"/>
                </a:tc>
                <a:extLst>
                  <a:ext uri="{0D108BD9-81ED-4DB2-BD59-A6C34878D82A}">
                    <a16:rowId xmlns:a16="http://schemas.microsoft.com/office/drawing/2014/main" val="10002"/>
                  </a:ext>
                </a:extLst>
              </a:tr>
              <a:tr h="154352">
                <a:tc>
                  <a:txBody>
                    <a:bodyPr/>
                    <a:lstStyle/>
                    <a:p>
                      <a:r>
                        <a:rPr lang="en-US" sz="900" dirty="0"/>
                        <a:t>2Q</a:t>
                      </a:r>
                    </a:p>
                  </a:txBody>
                  <a:tcPr marT="27432" marB="27432" anchor="ctr"/>
                </a:tc>
                <a:tc>
                  <a:txBody>
                    <a:bodyPr/>
                    <a:lstStyle/>
                    <a:p>
                      <a:pPr algn="ctr"/>
                      <a:r>
                        <a:rPr lang="en-US" sz="900" dirty="0"/>
                        <a:t>50.6</a:t>
                      </a:r>
                    </a:p>
                  </a:txBody>
                  <a:tcPr marT="27432" marB="27432" anchor="ctr"/>
                </a:tc>
                <a:tc>
                  <a:txBody>
                    <a:bodyPr/>
                    <a:lstStyle/>
                    <a:p>
                      <a:pPr algn="ctr"/>
                      <a:r>
                        <a:rPr lang="en-US" sz="900" dirty="0"/>
                        <a:t>47.1</a:t>
                      </a:r>
                    </a:p>
                  </a:txBody>
                  <a:tcPr marT="27432" marB="27432" anchor="ctr"/>
                </a:tc>
                <a:tc>
                  <a:txBody>
                    <a:bodyPr/>
                    <a:lstStyle/>
                    <a:p>
                      <a:pPr algn="ctr"/>
                      <a:r>
                        <a:rPr lang="en-US" sz="900" dirty="0"/>
                        <a:t>4.3</a:t>
                      </a:r>
                    </a:p>
                  </a:txBody>
                  <a:tcPr marT="27432" marB="27432" anchor="ctr"/>
                </a:tc>
                <a:extLst>
                  <a:ext uri="{0D108BD9-81ED-4DB2-BD59-A6C34878D82A}">
                    <a16:rowId xmlns:a16="http://schemas.microsoft.com/office/drawing/2014/main" val="10003"/>
                  </a:ext>
                </a:extLst>
              </a:tr>
              <a:tr h="154352">
                <a:tc>
                  <a:txBody>
                    <a:bodyPr/>
                    <a:lstStyle/>
                    <a:p>
                      <a:r>
                        <a:rPr lang="en-US" sz="900" dirty="0"/>
                        <a:t>3Q</a:t>
                      </a:r>
                    </a:p>
                  </a:txBody>
                  <a:tcPr marT="27432" marB="27432" anchor="ctr"/>
                </a:tc>
                <a:tc>
                  <a:txBody>
                    <a:bodyPr/>
                    <a:lstStyle/>
                    <a:p>
                      <a:pPr algn="ctr"/>
                      <a:r>
                        <a:rPr lang="en-US" sz="900" dirty="0"/>
                        <a:t>50.0</a:t>
                      </a:r>
                    </a:p>
                  </a:txBody>
                  <a:tcPr marT="27432" marB="27432" anchor="ctr"/>
                </a:tc>
                <a:tc>
                  <a:txBody>
                    <a:bodyPr/>
                    <a:lstStyle/>
                    <a:p>
                      <a:pPr algn="ctr"/>
                      <a:r>
                        <a:rPr lang="en-US" sz="900" dirty="0"/>
                        <a:t>62.4</a:t>
                      </a:r>
                    </a:p>
                  </a:txBody>
                  <a:tcPr marT="27432" marB="27432" anchor="ctr"/>
                </a:tc>
                <a:tc>
                  <a:txBody>
                    <a:bodyPr/>
                    <a:lstStyle/>
                    <a:p>
                      <a:pPr algn="ctr"/>
                      <a:r>
                        <a:rPr lang="en-US" sz="900" dirty="0"/>
                        <a:t>0.0</a:t>
                      </a:r>
                    </a:p>
                  </a:txBody>
                  <a:tcPr marT="27432" marB="27432" anchor="ctr"/>
                </a:tc>
                <a:extLst>
                  <a:ext uri="{0D108BD9-81ED-4DB2-BD59-A6C34878D82A}">
                    <a16:rowId xmlns:a16="http://schemas.microsoft.com/office/drawing/2014/main" val="3228856645"/>
                  </a:ext>
                </a:extLst>
              </a:tr>
              <a:tr h="154352">
                <a:tc>
                  <a:txBody>
                    <a:bodyPr/>
                    <a:lstStyle/>
                    <a:p>
                      <a:r>
                        <a:rPr lang="en-US" sz="900" dirty="0"/>
                        <a:t>4Q</a:t>
                      </a:r>
                    </a:p>
                  </a:txBody>
                  <a:tcPr marT="27432" marB="27432" anchor="ctr"/>
                </a:tc>
                <a:tc>
                  <a:txBody>
                    <a:bodyPr/>
                    <a:lstStyle/>
                    <a:p>
                      <a:pPr algn="ctr"/>
                      <a:r>
                        <a:rPr lang="en-US" sz="900" dirty="0"/>
                        <a:t>52.1</a:t>
                      </a:r>
                    </a:p>
                  </a:txBody>
                  <a:tcPr marT="27432" marB="27432" anchor="ctr"/>
                </a:tc>
                <a:tc>
                  <a:txBody>
                    <a:bodyPr/>
                    <a:lstStyle/>
                    <a:p>
                      <a:pPr algn="ctr"/>
                      <a:r>
                        <a:rPr lang="en-US" sz="900" dirty="0"/>
                        <a:t>71.0</a:t>
                      </a:r>
                    </a:p>
                  </a:txBody>
                  <a:tcPr marT="27432" marB="27432" anchor="ctr"/>
                </a:tc>
                <a:tc>
                  <a:txBody>
                    <a:bodyPr/>
                    <a:lstStyle/>
                    <a:p>
                      <a:pPr algn="ctr"/>
                      <a:r>
                        <a:rPr lang="en-US" sz="900" dirty="0"/>
                        <a:t>6.0</a:t>
                      </a:r>
                    </a:p>
                  </a:txBody>
                  <a:tcPr marT="27432" marB="27432" anchor="ctr"/>
                </a:tc>
                <a:extLst>
                  <a:ext uri="{0D108BD9-81ED-4DB2-BD59-A6C34878D82A}">
                    <a16:rowId xmlns:a16="http://schemas.microsoft.com/office/drawing/2014/main" val="2689156973"/>
                  </a:ext>
                </a:extLst>
              </a:tr>
              <a:tr h="154352">
                <a:tc>
                  <a:txBody>
                    <a:bodyPr/>
                    <a:lstStyle/>
                    <a:p>
                      <a:r>
                        <a:rPr lang="en-US" sz="900" b="1" dirty="0"/>
                        <a:t>HOMA2-IR</a:t>
                      </a:r>
                    </a:p>
                  </a:txBody>
                  <a:tcPr marT="27432" marB="27432" anchor="ctr"/>
                </a:tc>
                <a:tc>
                  <a:txBody>
                    <a:bodyPr/>
                    <a:lstStyle/>
                    <a:p>
                      <a:pPr algn="ctr"/>
                      <a:endParaRPr lang="en-US" sz="900" dirty="0"/>
                    </a:p>
                  </a:txBody>
                  <a:tcPr marT="27432" marB="27432" anchor="ctr"/>
                </a:tc>
                <a:tc>
                  <a:txBody>
                    <a:bodyPr/>
                    <a:lstStyle/>
                    <a:p>
                      <a:pPr algn="ctr"/>
                      <a:endParaRPr lang="en-US" sz="900" dirty="0"/>
                    </a:p>
                  </a:txBody>
                  <a:tcPr marT="27432" marB="27432" anchor="ctr"/>
                </a:tc>
                <a:tc>
                  <a:txBody>
                    <a:bodyPr/>
                    <a:lstStyle/>
                    <a:p>
                      <a:pPr algn="ctr"/>
                      <a:endParaRPr lang="en-US" sz="900" dirty="0"/>
                    </a:p>
                  </a:txBody>
                  <a:tcPr marT="27432" marB="27432" anchor="ctr"/>
                </a:tc>
                <a:extLst>
                  <a:ext uri="{0D108BD9-81ED-4DB2-BD59-A6C34878D82A}">
                    <a16:rowId xmlns:a16="http://schemas.microsoft.com/office/drawing/2014/main" val="2711194946"/>
                  </a:ext>
                </a:extLst>
              </a:tr>
              <a:tr h="154352">
                <a:tc>
                  <a:txBody>
                    <a:bodyPr/>
                    <a:lstStyle/>
                    <a:p>
                      <a:r>
                        <a:rPr lang="en-US" sz="900" dirty="0"/>
                        <a:t>1Q</a:t>
                      </a:r>
                    </a:p>
                  </a:txBody>
                  <a:tcPr marT="27432" marB="27432" anchor="ctr"/>
                </a:tc>
                <a:tc>
                  <a:txBody>
                    <a:bodyPr/>
                    <a:lstStyle/>
                    <a:p>
                      <a:pPr algn="ctr"/>
                      <a:r>
                        <a:rPr lang="en-US" sz="900" dirty="0"/>
                        <a:t>51.2</a:t>
                      </a:r>
                    </a:p>
                  </a:txBody>
                  <a:tcPr marT="27432" marB="27432" anchor="ctr"/>
                </a:tc>
                <a:tc>
                  <a:txBody>
                    <a:bodyPr/>
                    <a:lstStyle/>
                    <a:p>
                      <a:pPr algn="ctr"/>
                      <a:r>
                        <a:rPr lang="en-US" sz="900" dirty="0"/>
                        <a:t>54.9</a:t>
                      </a:r>
                    </a:p>
                  </a:txBody>
                  <a:tcPr marT="27432" marB="27432" anchor="ctr"/>
                </a:tc>
                <a:tc>
                  <a:txBody>
                    <a:bodyPr/>
                    <a:lstStyle/>
                    <a:p>
                      <a:pPr algn="ctr"/>
                      <a:r>
                        <a:rPr lang="en-US" sz="900" dirty="0"/>
                        <a:t>0.0</a:t>
                      </a:r>
                    </a:p>
                  </a:txBody>
                  <a:tcPr marT="27432" marB="27432" anchor="ctr"/>
                </a:tc>
                <a:extLst>
                  <a:ext uri="{0D108BD9-81ED-4DB2-BD59-A6C34878D82A}">
                    <a16:rowId xmlns:a16="http://schemas.microsoft.com/office/drawing/2014/main" val="2518759684"/>
                  </a:ext>
                </a:extLst>
              </a:tr>
              <a:tr h="154352">
                <a:tc>
                  <a:txBody>
                    <a:bodyPr/>
                    <a:lstStyle/>
                    <a:p>
                      <a:r>
                        <a:rPr lang="en-US" sz="900" dirty="0"/>
                        <a:t>2Q</a:t>
                      </a:r>
                    </a:p>
                  </a:txBody>
                  <a:tcPr marT="27432" marB="27432" anchor="ctr"/>
                </a:tc>
                <a:tc>
                  <a:txBody>
                    <a:bodyPr/>
                    <a:lstStyle/>
                    <a:p>
                      <a:pPr algn="ctr"/>
                      <a:r>
                        <a:rPr lang="en-US" sz="900" dirty="0"/>
                        <a:t>48.6</a:t>
                      </a:r>
                    </a:p>
                  </a:txBody>
                  <a:tcPr marT="27432" marB="27432" anchor="ctr"/>
                </a:tc>
                <a:tc>
                  <a:txBody>
                    <a:bodyPr/>
                    <a:lstStyle/>
                    <a:p>
                      <a:pPr algn="ctr"/>
                      <a:r>
                        <a:rPr lang="en-US" sz="900" dirty="0"/>
                        <a:t>50.0</a:t>
                      </a:r>
                    </a:p>
                  </a:txBody>
                  <a:tcPr marT="27432" marB="27432" anchor="ctr"/>
                </a:tc>
                <a:tc>
                  <a:txBody>
                    <a:bodyPr/>
                    <a:lstStyle/>
                    <a:p>
                      <a:pPr algn="ctr"/>
                      <a:r>
                        <a:rPr lang="en-US" sz="900" dirty="0"/>
                        <a:t>5.1</a:t>
                      </a:r>
                    </a:p>
                  </a:txBody>
                  <a:tcPr marT="27432" marB="27432" anchor="ctr"/>
                </a:tc>
                <a:extLst>
                  <a:ext uri="{0D108BD9-81ED-4DB2-BD59-A6C34878D82A}">
                    <a16:rowId xmlns:a16="http://schemas.microsoft.com/office/drawing/2014/main" val="813196663"/>
                  </a:ext>
                </a:extLst>
              </a:tr>
              <a:tr h="154352">
                <a:tc>
                  <a:txBody>
                    <a:bodyPr/>
                    <a:lstStyle/>
                    <a:p>
                      <a:r>
                        <a:rPr lang="en-US" sz="900" dirty="0"/>
                        <a:t>3Q</a:t>
                      </a:r>
                    </a:p>
                  </a:txBody>
                  <a:tcPr marT="27432" marB="27432" anchor="ctr"/>
                </a:tc>
                <a:tc>
                  <a:txBody>
                    <a:bodyPr/>
                    <a:lstStyle/>
                    <a:p>
                      <a:pPr algn="ctr"/>
                      <a:r>
                        <a:rPr lang="en-US" sz="900" dirty="0"/>
                        <a:t>56.9</a:t>
                      </a:r>
                    </a:p>
                  </a:txBody>
                  <a:tcPr marT="27432" marB="27432" anchor="ctr"/>
                </a:tc>
                <a:tc>
                  <a:txBody>
                    <a:bodyPr/>
                    <a:lstStyle/>
                    <a:p>
                      <a:pPr algn="ctr"/>
                      <a:r>
                        <a:rPr lang="en-US" sz="900" dirty="0"/>
                        <a:t>61.6</a:t>
                      </a:r>
                    </a:p>
                  </a:txBody>
                  <a:tcPr marT="27432" marB="27432" anchor="ctr"/>
                </a:tc>
                <a:tc>
                  <a:txBody>
                    <a:bodyPr/>
                    <a:lstStyle/>
                    <a:p>
                      <a:pPr algn="ctr"/>
                      <a:r>
                        <a:rPr lang="en-US" sz="900" dirty="0"/>
                        <a:t>3.0</a:t>
                      </a:r>
                    </a:p>
                  </a:txBody>
                  <a:tcPr marT="27432" marB="27432" anchor="ctr"/>
                </a:tc>
                <a:extLst>
                  <a:ext uri="{0D108BD9-81ED-4DB2-BD59-A6C34878D82A}">
                    <a16:rowId xmlns:a16="http://schemas.microsoft.com/office/drawing/2014/main" val="1090415964"/>
                  </a:ext>
                </a:extLst>
              </a:tr>
              <a:tr h="154352">
                <a:tc>
                  <a:txBody>
                    <a:bodyPr/>
                    <a:lstStyle/>
                    <a:p>
                      <a:r>
                        <a:rPr lang="en-US" sz="900" dirty="0"/>
                        <a:t>4Q</a:t>
                      </a:r>
                    </a:p>
                  </a:txBody>
                  <a:tcPr marT="27432" marB="27432" anchor="ctr"/>
                </a:tc>
                <a:tc>
                  <a:txBody>
                    <a:bodyPr/>
                    <a:lstStyle/>
                    <a:p>
                      <a:pPr algn="ctr"/>
                      <a:r>
                        <a:rPr lang="en-US" sz="900" dirty="0"/>
                        <a:t>47.3</a:t>
                      </a:r>
                    </a:p>
                  </a:txBody>
                  <a:tcPr marT="27432" marB="27432" anchor="ctr"/>
                </a:tc>
                <a:tc>
                  <a:txBody>
                    <a:bodyPr/>
                    <a:lstStyle/>
                    <a:p>
                      <a:pPr algn="ctr"/>
                      <a:r>
                        <a:rPr lang="en-US" sz="900" dirty="0"/>
                        <a:t>60.3</a:t>
                      </a:r>
                    </a:p>
                  </a:txBody>
                  <a:tcPr marT="27432" marB="27432" anchor="ctr"/>
                </a:tc>
                <a:tc>
                  <a:txBody>
                    <a:bodyPr/>
                    <a:lstStyle/>
                    <a:p>
                      <a:pPr algn="ctr"/>
                      <a:r>
                        <a:rPr lang="en-US" sz="900" dirty="0"/>
                        <a:t>2.8</a:t>
                      </a:r>
                    </a:p>
                  </a:txBody>
                  <a:tcPr marT="27432" marB="27432" anchor="ctr"/>
                </a:tc>
                <a:extLst>
                  <a:ext uri="{0D108BD9-81ED-4DB2-BD59-A6C34878D82A}">
                    <a16:rowId xmlns:a16="http://schemas.microsoft.com/office/drawing/2014/main" val="1900755262"/>
                  </a:ext>
                </a:extLst>
              </a:tr>
            </a:tbl>
          </a:graphicData>
        </a:graphic>
      </p:graphicFrame>
    </p:spTree>
    <p:extLst>
      <p:ext uri="{BB962C8B-B14F-4D97-AF65-F5344CB8AC3E}">
        <p14:creationId xmlns:p14="http://schemas.microsoft.com/office/powerpoint/2010/main" val="9462195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72D6AD16-175D-489F-BE05-D09863BF96F2}"/>
              </a:ext>
            </a:extLst>
          </p:cNvPr>
          <p:cNvGraphicFramePr>
            <a:graphicFrameLocks noGrp="1"/>
          </p:cNvGraphicFramePr>
          <p:nvPr/>
        </p:nvGraphicFramePr>
        <p:xfrm>
          <a:off x="2663687" y="914400"/>
          <a:ext cx="9147313" cy="5301532"/>
        </p:xfrm>
        <a:graphic>
          <a:graphicData uri="http://schemas.openxmlformats.org/drawingml/2006/table">
            <a:tbl>
              <a:tblPr firstRow="1" bandRow="1">
                <a:tableStyleId>{5C22544A-7EE6-4342-B048-85BDC9FD1C3A}</a:tableStyleId>
              </a:tblPr>
              <a:tblGrid>
                <a:gridCol w="9147313">
                  <a:extLst>
                    <a:ext uri="{9D8B030D-6E8A-4147-A177-3AD203B41FA5}">
                      <a16:colId xmlns:a16="http://schemas.microsoft.com/office/drawing/2014/main" val="20000"/>
                    </a:ext>
                  </a:extLst>
                </a:gridCol>
              </a:tblGrid>
              <a:tr h="0">
                <a:tc>
                  <a:txBody>
                    <a:bodyPr/>
                    <a:lstStyle/>
                    <a:p>
                      <a:r>
                        <a:rPr lang="en-GB" sz="900" b="0" i="1" dirty="0">
                          <a:solidFill>
                            <a:schemeClr val="tx1"/>
                          </a:solidFill>
                        </a:rPr>
                        <a:t>Efficacy of tirzepatide in achieving the composite endpoints of glycemic, blood pressure, and lipid goals in SURMOUNT-2. N.Sattar.</a:t>
                      </a:r>
                    </a:p>
                    <a:p>
                      <a:endParaRPr lang="en-GB" sz="400" b="0" i="1" dirty="0">
                        <a:solidFill>
                          <a:schemeClr val="tx1"/>
                        </a:solidFill>
                      </a:endParaRPr>
                    </a:p>
                    <a:p>
                      <a:r>
                        <a:rPr lang="en-US" sz="1000" b="1" dirty="0">
                          <a:solidFill>
                            <a:schemeClr val="tx1"/>
                          </a:solidFill>
                        </a:rPr>
                        <a:t>Background</a:t>
                      </a:r>
                      <a:r>
                        <a:rPr lang="en-US" sz="1000" b="0" dirty="0">
                          <a:solidFill>
                            <a:schemeClr val="tx1"/>
                          </a:solidFill>
                        </a:rPr>
                        <a:t>:. A </a:t>
                      </a:r>
                      <a:r>
                        <a:rPr lang="en-US" sz="1000" b="0" i="1" dirty="0">
                          <a:solidFill>
                            <a:schemeClr val="tx1"/>
                          </a:solidFill>
                        </a:rPr>
                        <a:t>post-hoc </a:t>
                      </a:r>
                      <a:r>
                        <a:rPr lang="en-US" sz="1000" b="0" i="0" dirty="0">
                          <a:solidFill>
                            <a:schemeClr val="tx1"/>
                          </a:solidFill>
                        </a:rPr>
                        <a:t>analysis of Phase III trial SURMOUNT-2 in patients with obesity and T2D evaluating efficacy on composite endpoints of BP &lt;130/80 mmHg, non-HDL-C &lt;130 mg/dl, and three A1c thresholds of &lt;7, &lt; 6.5, and &lt;5.7% at 72 weeks was presented.</a:t>
                      </a:r>
                      <a:endParaRPr lang="en-US" sz="10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88286691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mn-lt"/>
                        </a:rPr>
                        <a:t>Patients &amp; Treatment</a:t>
                      </a:r>
                      <a:r>
                        <a:rPr lang="en-US" sz="1000" dirty="0">
                          <a:latin typeface="+mn-lt"/>
                        </a:rPr>
                        <a:t>: 865 (of </a:t>
                      </a:r>
                      <a:r>
                        <a:rPr lang="x-none" sz="1000" dirty="0">
                          <a:effectLst/>
                          <a:latin typeface="+mn-lt"/>
                          <a:ea typeface="+mn-ea"/>
                          <a:cs typeface="+mn-ea"/>
                        </a:rPr>
                        <a:t>9</a:t>
                      </a:r>
                      <a:r>
                        <a:rPr lang="en-GB" sz="1000" dirty="0">
                          <a:effectLst/>
                          <a:latin typeface="+mn-lt"/>
                          <a:ea typeface="+mn-ea"/>
                          <a:cs typeface="+mn-ea"/>
                        </a:rPr>
                        <a:t>38)</a:t>
                      </a:r>
                      <a:r>
                        <a:rPr lang="x-none" sz="1000" dirty="0">
                          <a:effectLst/>
                          <a:latin typeface="+mn-lt"/>
                          <a:ea typeface="+mn-ea"/>
                          <a:cs typeface="+mn-ea"/>
                        </a:rPr>
                        <a:t> T2D </a:t>
                      </a:r>
                      <a:r>
                        <a:rPr lang="x-none" sz="1000" dirty="0">
                          <a:solidFill>
                            <a:schemeClr val="tx1"/>
                          </a:solidFill>
                          <a:effectLst/>
                          <a:latin typeface="+mn-lt"/>
                          <a:ea typeface="+mn-ea"/>
                          <a:cs typeface="+mn-ea"/>
                        </a:rPr>
                        <a:t>patients </a:t>
                      </a:r>
                      <a:r>
                        <a:rPr lang="en-US" sz="1000" dirty="0">
                          <a:solidFill>
                            <a:schemeClr val="tx1"/>
                          </a:solidFill>
                          <a:effectLst/>
                          <a:latin typeface="+mn-lt"/>
                          <a:ea typeface="+mn-ea"/>
                          <a:cs typeface="+mn-ea"/>
                        </a:rPr>
                        <a:t>with </a:t>
                      </a:r>
                      <a:r>
                        <a:rPr lang="x-none" sz="1000" dirty="0">
                          <a:solidFill>
                            <a:schemeClr val="tx1"/>
                          </a:solidFill>
                          <a:effectLst/>
                          <a:latin typeface="+mn-lt"/>
                          <a:ea typeface="+mn-ea"/>
                          <a:cs typeface="+mn-ea"/>
                        </a:rPr>
                        <a:t>overweight</a:t>
                      </a:r>
                      <a:r>
                        <a:rPr lang="en-US" sz="1000" dirty="0">
                          <a:solidFill>
                            <a:schemeClr val="tx1"/>
                          </a:solidFill>
                          <a:effectLst/>
                          <a:latin typeface="+mn-lt"/>
                          <a:ea typeface="+mn-ea"/>
                          <a:cs typeface="+mn-ea"/>
                        </a:rPr>
                        <a:t>/obesity </a:t>
                      </a:r>
                      <a:r>
                        <a:rPr lang="en-GB" sz="1000" dirty="0">
                          <a:solidFill>
                            <a:schemeClr val="tx1"/>
                          </a:solidFill>
                          <a:effectLst/>
                          <a:latin typeface="+mn-lt"/>
                          <a:ea typeface="+mn-ea"/>
                          <a:cs typeface="+mn-ea"/>
                        </a:rPr>
                        <a:t>received </a:t>
                      </a:r>
                      <a:r>
                        <a:rPr lang="en-GB" sz="1000" b="0" dirty="0">
                          <a:solidFill>
                            <a:schemeClr val="tx1"/>
                          </a:solidFill>
                          <a:effectLst/>
                          <a:latin typeface="+mn-lt"/>
                          <a:ea typeface="+mn-ea"/>
                          <a:cs typeface="+mn-ea"/>
                        </a:rPr>
                        <a:t>tirzepatide </a:t>
                      </a:r>
                      <a:r>
                        <a:rPr lang="en-GB" sz="1000" dirty="0">
                          <a:solidFill>
                            <a:schemeClr val="tx1"/>
                          </a:solidFill>
                          <a:effectLst/>
                          <a:latin typeface="+mn-lt"/>
                          <a:ea typeface="+mn-ea"/>
                          <a:cs typeface="+mn-ea"/>
                        </a:rPr>
                        <a:t>(SC 10 or 15mg QW) vs. placebo for 72 weeks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0" dirty="0">
                        <a:solidFill>
                          <a:schemeClr val="tx1"/>
                        </a:solidFill>
                        <a:effectLst/>
                        <a:latin typeface="+mn-lt"/>
                        <a:ea typeface="+mn-ea"/>
                        <a:cs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0" dirty="0">
                        <a:solidFill>
                          <a:schemeClr val="tx1"/>
                        </a:solidFill>
                        <a:effectLst/>
                        <a:latin typeface="+mn-lt"/>
                        <a:ea typeface="+mn-ea"/>
                        <a:cs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0" dirty="0">
                        <a:solidFill>
                          <a:schemeClr val="tx1"/>
                        </a:solidFill>
                        <a:effectLst/>
                        <a:latin typeface="+mn-lt"/>
                        <a:ea typeface="+mn-ea"/>
                        <a:cs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0" dirty="0">
                        <a:solidFill>
                          <a:schemeClr val="tx1"/>
                        </a:solidFill>
                        <a:effectLst/>
                        <a:latin typeface="+mn-lt"/>
                        <a:ea typeface="+mn-ea"/>
                        <a:cs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0" dirty="0">
                        <a:solidFill>
                          <a:schemeClr val="tx1"/>
                        </a:solidFill>
                        <a:effectLst/>
                        <a:latin typeface="+mn-lt"/>
                        <a:ea typeface="+mn-ea"/>
                        <a:cs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0" dirty="0">
                        <a:solidFill>
                          <a:schemeClr val="tx1"/>
                        </a:solidFill>
                        <a:effectLst/>
                        <a:latin typeface="+mn-lt"/>
                        <a:ea typeface="+mn-ea"/>
                        <a:cs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dirty="0">
                        <a:solidFill>
                          <a:schemeClr val="tx1"/>
                        </a:solidFill>
                        <a:effectLst/>
                        <a:latin typeface="+mn-lt"/>
                        <a:ea typeface="+mn-ea"/>
                        <a:cs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1" dirty="0">
                          <a:solidFill>
                            <a:schemeClr val="tx1"/>
                          </a:solidFill>
                          <a:effectLst/>
                          <a:latin typeface="+mn-lt"/>
                          <a:ea typeface="+mn-ea"/>
                          <a:cs typeface="+mn-ea"/>
                        </a:rPr>
                        <a:t>Outcomes</a:t>
                      </a:r>
                      <a:r>
                        <a:rPr lang="en-GB" sz="1000" b="0" dirty="0">
                          <a:solidFill>
                            <a:schemeClr val="tx1"/>
                          </a:solidFill>
                          <a:effectLst/>
                          <a:latin typeface="+mn-lt"/>
                          <a:ea typeface="+mn-ea"/>
                          <a:cs typeface="+mn-ea"/>
                        </a:rPr>
                        <a:t>: %patients achieving </a:t>
                      </a:r>
                      <a:r>
                        <a:rPr lang="en-US" sz="1000" b="0" i="0" dirty="0">
                          <a:solidFill>
                            <a:schemeClr val="tx1"/>
                          </a:solidFill>
                        </a:rPr>
                        <a:t>BP &lt;130/80 mmHg, non-HDL-C &lt;130 mg/dl, and A1c &lt;7, &lt; 6.5, or &lt;5.7% at 72 weeks</a:t>
                      </a:r>
                      <a:endParaRPr lang="en-US" sz="1000" b="1" dirty="0">
                        <a:latin typeface="+mn-lt"/>
                      </a:endParaRP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Results</a:t>
                      </a:r>
                      <a:r>
                        <a:rPr lang="en-US" sz="1000" dirty="0"/>
                        <a:t>:</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1413163">
                <a:tc>
                  <a:txBody>
                    <a:bodyPr/>
                    <a:lstStyle/>
                    <a:p>
                      <a:pPr marL="171450" indent="-171450">
                        <a:buFont typeface="Arial" panose="020B0604020202020204" pitchFamily="34" charset="0"/>
                        <a:buChar char="•"/>
                      </a:pPr>
                      <a:r>
                        <a:rPr lang="en-GB" sz="1000" dirty="0">
                          <a:solidFill>
                            <a:schemeClr val="tx1"/>
                          </a:solidFill>
                        </a:rPr>
                        <a:t>At baseline, patients achieving the triple endpoint had slightly lower BMI, lower non-HDL-C, and lower BP compared to patients not achieving the triple endpoint (see table above).</a:t>
                      </a:r>
                    </a:p>
                    <a:p>
                      <a:pPr marL="171450" indent="-171450">
                        <a:buFont typeface="Arial" panose="020B0604020202020204" pitchFamily="34" charset="0"/>
                        <a:buChar char="•"/>
                      </a:pPr>
                      <a:r>
                        <a:rPr lang="en-GB" sz="1000" dirty="0">
                          <a:solidFill>
                            <a:schemeClr val="tx1"/>
                          </a:solidFill>
                        </a:rPr>
                        <a:t>At 72 weeks, significantly more TZP-treated patients (10 and 15mg) achieved composite endpoints of BP-lowering, lowering of non-HDL-C, and three A1c targets vs. placebo (see left figure); the odds of TZP-treated patients achieving the composite endpoints were significantly higher vs. placebo (5.7-6.8, 10.1-12.7, and 25.1-39.2 for A1c &lt;7, &lt;6.5, and &lt;5.7%, respectively – all P&lt;0.001).</a:t>
                      </a:r>
                      <a:br>
                        <a:rPr lang="en-GB" sz="1000" dirty="0">
                          <a:solidFill>
                            <a:schemeClr val="tx1"/>
                          </a:solidFill>
                        </a:rPr>
                      </a:br>
                      <a:r>
                        <a:rPr lang="en-GB" sz="1000" dirty="0">
                          <a:solidFill>
                            <a:schemeClr val="tx1"/>
                          </a:solidFill>
                        </a:rPr>
                        <a:t>- the proportion of TZP-treated patients achieving composite endpoints were greater vs. placebo regardless of baseline BMI (see right figure).</a:t>
                      </a:r>
                    </a:p>
                    <a:p>
                      <a:pPr marL="171450" indent="-171450">
                        <a:buFont typeface="Arial" panose="020B0604020202020204" pitchFamily="34" charset="0"/>
                        <a:buChar char="•"/>
                      </a:pPr>
                      <a:endParaRPr lang="en-GB" sz="1000" dirty="0">
                        <a:solidFill>
                          <a:schemeClr val="tx1"/>
                        </a:solidFill>
                      </a:endParaRPr>
                    </a:p>
                    <a:p>
                      <a:pPr marL="171450" indent="-171450">
                        <a:buFont typeface="Arial" panose="020B0604020202020204" pitchFamily="34" charset="0"/>
                        <a:buChar char="•"/>
                      </a:pPr>
                      <a:endParaRPr lang="en-GB" sz="1000" dirty="0">
                        <a:solidFill>
                          <a:schemeClr val="tx1"/>
                        </a:solidFill>
                      </a:endParaRPr>
                    </a:p>
                    <a:p>
                      <a:pPr marL="171450" indent="-171450">
                        <a:buFont typeface="Arial" panose="020B0604020202020204" pitchFamily="34" charset="0"/>
                        <a:buChar char="•"/>
                      </a:pPr>
                      <a:endParaRPr lang="en-GB" sz="1000" dirty="0">
                        <a:solidFill>
                          <a:schemeClr val="tx1"/>
                        </a:solidFill>
                      </a:endParaRPr>
                    </a:p>
                    <a:p>
                      <a:pPr marL="171450" indent="-171450">
                        <a:buFont typeface="Arial" panose="020B0604020202020204" pitchFamily="34" charset="0"/>
                        <a:buChar char="•"/>
                      </a:pPr>
                      <a:endParaRPr lang="en-GB" sz="1000" dirty="0">
                        <a:solidFill>
                          <a:schemeClr val="tx1"/>
                        </a:solidFill>
                      </a:endParaRPr>
                    </a:p>
                    <a:p>
                      <a:pPr marL="171450" indent="-171450">
                        <a:buFont typeface="Arial" panose="020B0604020202020204" pitchFamily="34" charset="0"/>
                        <a:buChar char="•"/>
                      </a:pPr>
                      <a:endParaRPr lang="en-GB" sz="1000" dirty="0">
                        <a:solidFill>
                          <a:schemeClr val="tx1"/>
                        </a:solidFill>
                      </a:endParaRPr>
                    </a:p>
                    <a:p>
                      <a:pPr marL="171450" indent="-171450">
                        <a:buFont typeface="Arial" panose="020B0604020202020204" pitchFamily="34" charset="0"/>
                        <a:buChar char="•"/>
                      </a:pPr>
                      <a:endParaRPr lang="en-GB" sz="1000"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92350044"/>
                  </a:ext>
                </a:extLst>
              </a:tr>
              <a:tr h="1125772">
                <a:tc>
                  <a:txBody>
                    <a:bodyPr/>
                    <a:lstStyle/>
                    <a:p>
                      <a:pPr marL="0" indent="0">
                        <a:buFont typeface="Arial" panose="020B0604020202020204" pitchFamily="34" charset="0"/>
                        <a:buNone/>
                      </a:pPr>
                      <a:endParaRPr lang="en-US" sz="1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01392873"/>
                  </a:ext>
                </a:extLst>
              </a:tr>
            </a:tbl>
          </a:graphicData>
        </a:graphic>
      </p:graphicFrame>
      <p:sp>
        <p:nvSpPr>
          <p:cNvPr id="3" name="Title 2"/>
          <p:cNvSpPr>
            <a:spLocks noGrp="1"/>
          </p:cNvSpPr>
          <p:nvPr>
            <p:ph type="ctrTitle"/>
          </p:nvPr>
        </p:nvSpPr>
        <p:spPr/>
        <p:txBody>
          <a:bodyPr/>
          <a:lstStyle/>
          <a:p>
            <a:r>
              <a:rPr lang="en-US" dirty="0"/>
              <a:t>GLP-1/GIP: SURMOUNT-2:</a:t>
            </a:r>
            <a:r>
              <a:rPr lang="en-US" i="1" dirty="0"/>
              <a:t> post-hoc</a:t>
            </a:r>
            <a:r>
              <a:rPr lang="en-US" dirty="0"/>
              <a:t>, more TZP-pts achieve composite endpoints of BP/non-HDL-C/A1c</a:t>
            </a:r>
          </a:p>
        </p:txBody>
      </p:sp>
      <p:graphicFrame>
        <p:nvGraphicFramePr>
          <p:cNvPr id="4" name="Table 3"/>
          <p:cNvGraphicFramePr>
            <a:graphicFrameLocks noGrp="1"/>
          </p:cNvGraphicFramePr>
          <p:nvPr/>
        </p:nvGraphicFramePr>
        <p:xfrm>
          <a:off x="384048" y="914400"/>
          <a:ext cx="2194560" cy="451104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2940743716"/>
                    </a:ext>
                  </a:extLst>
                </a:gridCol>
              </a:tblGrid>
              <a:tr h="242614">
                <a:tc>
                  <a:txBody>
                    <a:bodyPr/>
                    <a:lstStyle/>
                    <a:p>
                      <a:r>
                        <a:rPr lang="en-US" sz="1000" b="1" dirty="0">
                          <a:solidFill>
                            <a:schemeClr val="tx1"/>
                          </a:solidFill>
                        </a:rPr>
                        <a:t>Product (MOA)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882866917"/>
                  </a:ext>
                </a:extLst>
              </a:tr>
              <a:tr h="0">
                <a:tc>
                  <a:txBody>
                    <a:bodyPr/>
                    <a:lstStyle/>
                    <a:p>
                      <a:r>
                        <a:rPr lang="en-US" sz="1000" b="1" dirty="0">
                          <a:solidFill>
                            <a:schemeClr val="tx1"/>
                          </a:solidFill>
                        </a:rPr>
                        <a:t>Mounjaro, Zepbound; tirzepatide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(dual GLP-1/GIP agonist)</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en-US" sz="1000" b="1" dirty="0">
                          <a:latin typeface="+mn-lt"/>
                        </a:rPr>
                        <a:t>Company</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2"/>
                        </a:rPr>
                        <a:t>Lilly</a:t>
                      </a:r>
                      <a:endParaRPr lang="en-US" sz="1000"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4786">
                <a:tc>
                  <a:txBody>
                    <a:bodyPr/>
                    <a:lstStyle/>
                    <a:p>
                      <a:r>
                        <a:rPr lang="en-US" sz="1000" b="1" dirty="0">
                          <a:latin typeface="+mn-lt"/>
                        </a:rPr>
                        <a:t>Phase and Trial ID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407347513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Phase III </a:t>
                      </a:r>
                      <a:r>
                        <a:rPr lang="en-US" sz="1000" dirty="0">
                          <a:solidFill>
                            <a:schemeClr val="tx1"/>
                          </a:solidFill>
                          <a:hlinkClick r:id="rId3"/>
                        </a:rPr>
                        <a:t>SURMOUNT-2</a:t>
                      </a:r>
                      <a:endParaRPr lang="en-US" sz="10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Global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7515929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Indication(s)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24271795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T2D, OBE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61053568"/>
                  </a:ext>
                </a:extLst>
              </a:tr>
              <a:tr h="0">
                <a:tc>
                  <a:txBody>
                    <a:bodyPr/>
                    <a:lstStyle/>
                    <a:p>
                      <a:r>
                        <a:rPr lang="en-US" sz="1000" b="1" dirty="0">
                          <a:latin typeface="+mn-lt"/>
                        </a:rPr>
                        <a:t>Abstract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7586671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4"/>
                        </a:rPr>
                        <a:t>120-OR</a:t>
                      </a:r>
                      <a:endParaRPr lang="en-US" sz="1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32568609"/>
                  </a:ext>
                </a:extLst>
              </a:tr>
              <a:tr h="182880">
                <a:tc>
                  <a:txBody>
                    <a:bodyPr/>
                    <a:lstStyle/>
                    <a:p>
                      <a:r>
                        <a:rPr lang="en-US" sz="1100" b="1" dirty="0">
                          <a:solidFill>
                            <a:schemeClr val="tx1"/>
                          </a:solidFill>
                        </a:rPr>
                        <a:t>CVrg Brief</a:t>
                      </a:r>
                      <a:r>
                        <a:rPr lang="en-US" sz="1100" b="0" dirty="0">
                          <a:solidFill>
                            <a:schemeClr val="tx1"/>
                          </a:solidFill>
                        </a:rPr>
                        <a:t>:</a:t>
                      </a:r>
                      <a:r>
                        <a:rPr lang="en-US" sz="1100" b="1" dirty="0">
                          <a:solidFill>
                            <a:schemeClr val="tx1"/>
                          </a:solidFill>
                        </a:rPr>
                        <a:t> </a:t>
                      </a:r>
                      <a:r>
                        <a:rPr lang="en-US" sz="1100" b="0" dirty="0">
                          <a:solidFill>
                            <a:schemeClr val="tx1"/>
                          </a:solidFill>
                        </a:rPr>
                        <a:t>This </a:t>
                      </a:r>
                      <a:r>
                        <a:rPr lang="en-US" sz="1100" b="0" i="1" dirty="0">
                          <a:solidFill>
                            <a:schemeClr val="tx1"/>
                          </a:solidFill>
                        </a:rPr>
                        <a:t>post-hoc </a:t>
                      </a:r>
                      <a:r>
                        <a:rPr lang="en-US" sz="1100" b="0" i="0" dirty="0">
                          <a:solidFill>
                            <a:schemeClr val="tx1"/>
                          </a:solidFill>
                        </a:rPr>
                        <a:t>analysis of Phase III trial SURMOUNT-2 in T2D patients with overweight/obesity showed more TZP-treated patients achieved composite endpoints including BP, lipids, and glycemic control compared to placebo, suggesting potential benefit on CV risk.</a:t>
                      </a:r>
                      <a:endParaRPr lang="en-US" sz="1100" b="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3592350044"/>
                  </a:ext>
                </a:extLst>
              </a:tr>
            </a:tbl>
          </a:graphicData>
        </a:graphic>
      </p:graphicFrame>
      <p:pic>
        <p:nvPicPr>
          <p:cNvPr id="7" name="Picture 6">
            <a:extLst>
              <a:ext uri="{FF2B5EF4-FFF2-40B4-BE49-F238E27FC236}">
                <a16:creationId xmlns:a16="http://schemas.microsoft.com/office/drawing/2014/main" id="{E892DEFC-0251-F8AE-B8A7-3F2DC3F43AC7}"/>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919352" y="4321272"/>
            <a:ext cx="4170026" cy="2106960"/>
          </a:xfrm>
          <a:prstGeom prst="rect">
            <a:avLst/>
          </a:prstGeom>
        </p:spPr>
      </p:pic>
      <p:graphicFrame>
        <p:nvGraphicFramePr>
          <p:cNvPr id="6" name="Table 5">
            <a:extLst>
              <a:ext uri="{FF2B5EF4-FFF2-40B4-BE49-F238E27FC236}">
                <a16:creationId xmlns:a16="http://schemas.microsoft.com/office/drawing/2014/main" id="{40E8E5BC-7DE9-51B9-2E55-F9A04019D50B}"/>
              </a:ext>
            </a:extLst>
          </p:cNvPr>
          <p:cNvGraphicFramePr>
            <a:graphicFrameLocks noGrp="1"/>
          </p:cNvGraphicFramePr>
          <p:nvPr/>
        </p:nvGraphicFramePr>
        <p:xfrm>
          <a:off x="3491672" y="1781114"/>
          <a:ext cx="7808280" cy="886968"/>
        </p:xfrm>
        <a:graphic>
          <a:graphicData uri="http://schemas.openxmlformats.org/drawingml/2006/table">
            <a:tbl>
              <a:tblPr firstRow="1" bandRow="1">
                <a:tableStyleId>{C083E6E3-FA7D-4D7B-A595-EF9225AFEA82}</a:tableStyleId>
              </a:tblPr>
              <a:tblGrid>
                <a:gridCol w="1793240">
                  <a:extLst>
                    <a:ext uri="{9D8B030D-6E8A-4147-A177-3AD203B41FA5}">
                      <a16:colId xmlns:a16="http://schemas.microsoft.com/office/drawing/2014/main" val="20000"/>
                    </a:ext>
                  </a:extLst>
                </a:gridCol>
                <a:gridCol w="288000">
                  <a:extLst>
                    <a:ext uri="{9D8B030D-6E8A-4147-A177-3AD203B41FA5}">
                      <a16:colId xmlns:a16="http://schemas.microsoft.com/office/drawing/2014/main" val="20001"/>
                    </a:ext>
                  </a:extLst>
                </a:gridCol>
                <a:gridCol w="468000">
                  <a:extLst>
                    <a:ext uri="{9D8B030D-6E8A-4147-A177-3AD203B41FA5}">
                      <a16:colId xmlns:a16="http://schemas.microsoft.com/office/drawing/2014/main" val="20002"/>
                    </a:ext>
                  </a:extLst>
                </a:gridCol>
                <a:gridCol w="504000">
                  <a:extLst>
                    <a:ext uri="{9D8B030D-6E8A-4147-A177-3AD203B41FA5}">
                      <a16:colId xmlns:a16="http://schemas.microsoft.com/office/drawing/2014/main" val="20003"/>
                    </a:ext>
                  </a:extLst>
                </a:gridCol>
                <a:gridCol w="599440">
                  <a:extLst>
                    <a:ext uri="{9D8B030D-6E8A-4147-A177-3AD203B41FA5}">
                      <a16:colId xmlns:a16="http://schemas.microsoft.com/office/drawing/2014/main" val="20004"/>
                    </a:ext>
                  </a:extLst>
                </a:gridCol>
                <a:gridCol w="586740">
                  <a:extLst>
                    <a:ext uri="{9D8B030D-6E8A-4147-A177-3AD203B41FA5}">
                      <a16:colId xmlns:a16="http://schemas.microsoft.com/office/drawing/2014/main" val="4283314328"/>
                    </a:ext>
                  </a:extLst>
                </a:gridCol>
                <a:gridCol w="472440">
                  <a:extLst>
                    <a:ext uri="{9D8B030D-6E8A-4147-A177-3AD203B41FA5}">
                      <a16:colId xmlns:a16="http://schemas.microsoft.com/office/drawing/2014/main" val="362469800"/>
                    </a:ext>
                  </a:extLst>
                </a:gridCol>
                <a:gridCol w="612000">
                  <a:extLst>
                    <a:ext uri="{9D8B030D-6E8A-4147-A177-3AD203B41FA5}">
                      <a16:colId xmlns:a16="http://schemas.microsoft.com/office/drawing/2014/main" val="4177449575"/>
                    </a:ext>
                  </a:extLst>
                </a:gridCol>
                <a:gridCol w="648000">
                  <a:extLst>
                    <a:ext uri="{9D8B030D-6E8A-4147-A177-3AD203B41FA5}">
                      <a16:colId xmlns:a16="http://schemas.microsoft.com/office/drawing/2014/main" val="4240621911"/>
                    </a:ext>
                  </a:extLst>
                </a:gridCol>
                <a:gridCol w="726440">
                  <a:extLst>
                    <a:ext uri="{9D8B030D-6E8A-4147-A177-3AD203B41FA5}">
                      <a16:colId xmlns:a16="http://schemas.microsoft.com/office/drawing/2014/main" val="2040339020"/>
                    </a:ext>
                  </a:extLst>
                </a:gridCol>
                <a:gridCol w="554990">
                  <a:extLst>
                    <a:ext uri="{9D8B030D-6E8A-4147-A177-3AD203B41FA5}">
                      <a16:colId xmlns:a16="http://schemas.microsoft.com/office/drawing/2014/main" val="2665294350"/>
                    </a:ext>
                  </a:extLst>
                </a:gridCol>
                <a:gridCol w="554990">
                  <a:extLst>
                    <a:ext uri="{9D8B030D-6E8A-4147-A177-3AD203B41FA5}">
                      <a16:colId xmlns:a16="http://schemas.microsoft.com/office/drawing/2014/main" val="3862323686"/>
                    </a:ext>
                  </a:extLst>
                </a:gridCol>
              </a:tblGrid>
              <a:tr h="0">
                <a:tc>
                  <a:txBody>
                    <a:bodyPr/>
                    <a:lstStyle/>
                    <a:p>
                      <a:r>
                        <a:rPr lang="en-US" sz="900" dirty="0">
                          <a:solidFill>
                            <a:schemeClr val="tx1"/>
                          </a:solidFill>
                        </a:rPr>
                        <a:t>BL characteristics</a:t>
                      </a:r>
                    </a:p>
                  </a:txBody>
                  <a:tcPr marL="45720" marR="45720" marT="18288" marB="1828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rPr>
                        <a:t>N</a:t>
                      </a:r>
                    </a:p>
                  </a:txBody>
                  <a:tcPr marL="45720" marR="45720" marT="18288" marB="1828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rPr>
                        <a:t>Age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rPr>
                        <a:t>(years)</a:t>
                      </a:r>
                    </a:p>
                  </a:txBody>
                  <a:tcPr marL="45720" marR="45720" marT="18288" marB="18288" anchor="ctr"/>
                </a:tc>
                <a:tc>
                  <a:txBody>
                    <a:bodyPr/>
                    <a:lstStyle/>
                    <a:p>
                      <a:pPr algn="ctr"/>
                      <a:r>
                        <a:rPr lang="en-US" sz="900" dirty="0">
                          <a:solidFill>
                            <a:schemeClr val="tx1"/>
                          </a:solidFill>
                        </a:rPr>
                        <a:t>Female</a:t>
                      </a:r>
                    </a:p>
                    <a:p>
                      <a:pPr algn="ctr"/>
                      <a:r>
                        <a:rPr lang="en-US" sz="900" dirty="0">
                          <a:solidFill>
                            <a:schemeClr val="tx1"/>
                          </a:solidFill>
                        </a:rPr>
                        <a:t>(%pts)</a:t>
                      </a:r>
                    </a:p>
                  </a:txBody>
                  <a:tcPr marL="45720" marR="45720" marT="18288" marB="18288" anchor="ctr"/>
                </a:tc>
                <a:tc>
                  <a:txBody>
                    <a:bodyPr/>
                    <a:lstStyle/>
                    <a:p>
                      <a:pPr algn="ctr"/>
                      <a:r>
                        <a:rPr lang="en-US" sz="900" dirty="0">
                          <a:solidFill>
                            <a:schemeClr val="tx1"/>
                          </a:solidFill>
                        </a:rPr>
                        <a:t>OBE dur.</a:t>
                      </a:r>
                    </a:p>
                    <a:p>
                      <a:pPr algn="ctr"/>
                      <a:r>
                        <a:rPr lang="en-US" sz="900" dirty="0">
                          <a:solidFill>
                            <a:schemeClr val="tx1"/>
                          </a:solidFill>
                        </a:rPr>
                        <a:t>(years)</a:t>
                      </a:r>
                    </a:p>
                  </a:txBody>
                  <a:tcPr marL="45720" marR="45720" marT="18288" marB="18288" anchor="ctr"/>
                </a:tc>
                <a:tc>
                  <a:txBody>
                    <a:bodyPr/>
                    <a:lstStyle/>
                    <a:p>
                      <a:pPr algn="ctr"/>
                      <a:r>
                        <a:rPr lang="en-US" sz="900" dirty="0">
                          <a:solidFill>
                            <a:schemeClr val="tx1"/>
                          </a:solidFill>
                        </a:rPr>
                        <a:t>T2D dur.</a:t>
                      </a:r>
                    </a:p>
                    <a:p>
                      <a:pPr algn="ctr"/>
                      <a:r>
                        <a:rPr lang="en-US" sz="900" dirty="0">
                          <a:solidFill>
                            <a:schemeClr val="tx1"/>
                          </a:solidFill>
                        </a:rPr>
                        <a:t>(years)</a:t>
                      </a:r>
                    </a:p>
                  </a:txBody>
                  <a:tcPr marL="45720" marR="45720" marT="18288" marB="18288" anchor="ctr"/>
                </a:tc>
                <a:tc>
                  <a:txBody>
                    <a:bodyPr/>
                    <a:lstStyle/>
                    <a:p>
                      <a:pPr algn="ctr"/>
                      <a:r>
                        <a:rPr lang="en-US" sz="900" dirty="0">
                          <a:solidFill>
                            <a:schemeClr val="tx1"/>
                          </a:solidFill>
                        </a:rPr>
                        <a:t>BW</a:t>
                      </a:r>
                    </a:p>
                    <a:p>
                      <a:pPr algn="ctr"/>
                      <a:r>
                        <a:rPr lang="en-US" sz="900" dirty="0">
                          <a:solidFill>
                            <a:schemeClr val="tx1"/>
                          </a:solidFill>
                        </a:rPr>
                        <a:t>(kg)</a:t>
                      </a:r>
                    </a:p>
                  </a:txBody>
                  <a:tcPr marL="45720" marR="45720" marT="18288" marB="18288" anchor="ctr"/>
                </a:tc>
                <a:tc>
                  <a:txBody>
                    <a:bodyPr/>
                    <a:lstStyle/>
                    <a:p>
                      <a:pPr algn="ctr"/>
                      <a:r>
                        <a:rPr lang="en-US" sz="900" dirty="0">
                          <a:solidFill>
                            <a:schemeClr val="tx1"/>
                          </a:solidFill>
                        </a:rPr>
                        <a:t>BMI</a:t>
                      </a:r>
                    </a:p>
                    <a:p>
                      <a:pPr algn="ctr"/>
                      <a:r>
                        <a:rPr lang="en-US" sz="900" dirty="0">
                          <a:solidFill>
                            <a:schemeClr val="tx1"/>
                          </a:solidFill>
                        </a:rPr>
                        <a:t>(kg/m</a:t>
                      </a:r>
                      <a:r>
                        <a:rPr lang="en-US" sz="900" baseline="30000" dirty="0">
                          <a:solidFill>
                            <a:schemeClr val="tx1"/>
                          </a:solidFill>
                        </a:rPr>
                        <a:t>2</a:t>
                      </a:r>
                      <a:r>
                        <a:rPr lang="en-US" sz="900" dirty="0">
                          <a:solidFill>
                            <a:schemeClr val="tx1"/>
                          </a:solidFill>
                        </a:rPr>
                        <a:t>)</a:t>
                      </a:r>
                    </a:p>
                  </a:txBody>
                  <a:tcPr marL="45720" marR="45720" marT="18288" marB="18288" anchor="ctr"/>
                </a:tc>
                <a:tc>
                  <a:txBody>
                    <a:bodyPr/>
                    <a:lstStyle/>
                    <a:p>
                      <a:pPr algn="ctr"/>
                      <a:r>
                        <a:rPr lang="en-US" sz="900" dirty="0">
                          <a:solidFill>
                            <a:schemeClr val="tx1"/>
                          </a:solidFill>
                        </a:rPr>
                        <a:t>A1c</a:t>
                      </a:r>
                    </a:p>
                    <a:p>
                      <a:pPr algn="ctr"/>
                      <a:r>
                        <a:rPr lang="en-US" sz="900" dirty="0">
                          <a:solidFill>
                            <a:schemeClr val="tx1"/>
                          </a:solidFill>
                        </a:rPr>
                        <a:t>(%)</a:t>
                      </a:r>
                    </a:p>
                  </a:txBody>
                  <a:tcPr marL="45720" marR="45720" marT="18288" marB="18288" anchor="ctr"/>
                </a:tc>
                <a:tc>
                  <a:txBody>
                    <a:bodyPr/>
                    <a:lstStyle/>
                    <a:p>
                      <a:pPr algn="ctr"/>
                      <a:r>
                        <a:rPr lang="en-US" sz="900" dirty="0">
                          <a:solidFill>
                            <a:schemeClr val="tx1"/>
                          </a:solidFill>
                        </a:rPr>
                        <a:t>non-HDL-C</a:t>
                      </a:r>
                    </a:p>
                    <a:p>
                      <a:pPr algn="ctr"/>
                      <a:r>
                        <a:rPr lang="en-US" sz="900" dirty="0">
                          <a:solidFill>
                            <a:schemeClr val="tx1"/>
                          </a:solidFill>
                        </a:rPr>
                        <a:t>(mg/dL)</a:t>
                      </a:r>
                    </a:p>
                  </a:txBody>
                  <a:tcPr marL="45720" marR="45720" marT="18288" marB="18288" anchor="ctr"/>
                </a:tc>
                <a:tc>
                  <a:txBody>
                    <a:bodyPr/>
                    <a:lstStyle/>
                    <a:p>
                      <a:pPr algn="ctr"/>
                      <a:r>
                        <a:rPr lang="en-US" sz="900" dirty="0">
                          <a:solidFill>
                            <a:schemeClr val="tx1"/>
                          </a:solidFill>
                        </a:rPr>
                        <a:t>SBP</a:t>
                      </a:r>
                    </a:p>
                    <a:p>
                      <a:pPr algn="ctr"/>
                      <a:r>
                        <a:rPr lang="en-US" sz="900" dirty="0">
                          <a:solidFill>
                            <a:schemeClr val="tx1"/>
                          </a:solidFill>
                        </a:rPr>
                        <a:t>(mmHg)</a:t>
                      </a:r>
                    </a:p>
                  </a:txBody>
                  <a:tcPr marL="45720" marR="45720" marT="18288" marB="18288" anchor="ctr"/>
                </a:tc>
                <a:tc>
                  <a:txBody>
                    <a:bodyPr/>
                    <a:lstStyle/>
                    <a:p>
                      <a:pPr algn="ctr"/>
                      <a:r>
                        <a:rPr lang="en-US" sz="900" dirty="0">
                          <a:solidFill>
                            <a:schemeClr val="tx1"/>
                          </a:solidFill>
                        </a:rPr>
                        <a:t>DBP</a:t>
                      </a:r>
                    </a:p>
                    <a:p>
                      <a:pPr algn="ctr"/>
                      <a:r>
                        <a:rPr lang="en-US" sz="900" dirty="0">
                          <a:solidFill>
                            <a:schemeClr val="tx1"/>
                          </a:solidFill>
                        </a:rPr>
                        <a:t>(mmHg)</a:t>
                      </a:r>
                    </a:p>
                  </a:txBody>
                  <a:tcPr marL="45720" marR="45720" marT="18288" marB="18288" anchor="ctr"/>
                </a:tc>
                <a:extLst>
                  <a:ext uri="{0D108BD9-81ED-4DB2-BD59-A6C34878D82A}">
                    <a16:rowId xmlns:a16="http://schemas.microsoft.com/office/drawing/2014/main" val="10000"/>
                  </a:ext>
                </a:extLst>
              </a:tr>
              <a:tr h="0">
                <a:tc>
                  <a:txBody>
                    <a:bodyPr/>
                    <a:lstStyle/>
                    <a:p>
                      <a:r>
                        <a:rPr lang="en-US" sz="900" b="1" dirty="0">
                          <a:solidFill>
                            <a:schemeClr val="tx1"/>
                          </a:solidFill>
                        </a:rPr>
                        <a:t>Overall</a:t>
                      </a:r>
                    </a:p>
                  </a:txBody>
                  <a:tcPr marL="45720" marR="45720" marT="27432" marB="27432" anchor="ctr"/>
                </a:tc>
                <a:tc>
                  <a:txBody>
                    <a:bodyPr/>
                    <a:lstStyle/>
                    <a:p>
                      <a:pPr algn="ctr"/>
                      <a:r>
                        <a:rPr lang="en-US" sz="900" b="0" dirty="0">
                          <a:solidFill>
                            <a:sysClr val="windowText" lastClr="000000"/>
                          </a:solidFill>
                        </a:rPr>
                        <a:t>865</a:t>
                      </a:r>
                    </a:p>
                  </a:txBody>
                  <a:tcPr marL="45720" marR="45720" marT="27432" marB="27432" anchor="ctr"/>
                </a:tc>
                <a:tc>
                  <a:txBody>
                    <a:bodyPr/>
                    <a:lstStyle/>
                    <a:p>
                      <a:pPr algn="ctr"/>
                      <a:r>
                        <a:rPr lang="en-US" sz="900" b="0" dirty="0">
                          <a:solidFill>
                            <a:sysClr val="windowText" lastClr="000000"/>
                          </a:solidFill>
                        </a:rPr>
                        <a:t>54.2</a:t>
                      </a:r>
                    </a:p>
                  </a:txBody>
                  <a:tcPr marL="45720" marR="45720" marT="27432" marB="27432" anchor="ctr"/>
                </a:tc>
                <a:tc>
                  <a:txBody>
                    <a:bodyPr/>
                    <a:lstStyle/>
                    <a:p>
                      <a:pPr algn="ctr"/>
                      <a:r>
                        <a:rPr lang="en-US" sz="900" b="0" dirty="0">
                          <a:solidFill>
                            <a:sysClr val="windowText" lastClr="000000"/>
                          </a:solidFill>
                        </a:rPr>
                        <a:t>50.8</a:t>
                      </a:r>
                    </a:p>
                  </a:txBody>
                  <a:tcPr marL="45720" marR="45720" marT="27432" marB="27432" anchor="ctr"/>
                </a:tc>
                <a:tc>
                  <a:txBody>
                    <a:bodyPr/>
                    <a:lstStyle/>
                    <a:p>
                      <a:pPr algn="ctr"/>
                      <a:r>
                        <a:rPr lang="en-US" sz="900" b="0" dirty="0">
                          <a:solidFill>
                            <a:sysClr val="windowText" lastClr="000000"/>
                          </a:solidFill>
                        </a:rPr>
                        <a:t>17.7</a:t>
                      </a:r>
                    </a:p>
                  </a:txBody>
                  <a:tcPr marL="45720" marR="45720" marT="27432" marB="27432" anchor="ctr"/>
                </a:tc>
                <a:tc>
                  <a:txBody>
                    <a:bodyPr/>
                    <a:lstStyle/>
                    <a:p>
                      <a:pPr algn="ctr"/>
                      <a:r>
                        <a:rPr lang="en-US" sz="900" b="0" dirty="0">
                          <a:solidFill>
                            <a:sysClr val="windowText" lastClr="000000"/>
                          </a:solidFill>
                        </a:rPr>
                        <a:t>8.5</a:t>
                      </a:r>
                    </a:p>
                  </a:txBody>
                  <a:tcPr marL="45720" marR="45720" marT="27432" marB="27432" anchor="ctr"/>
                </a:tc>
                <a:tc>
                  <a:txBody>
                    <a:bodyPr/>
                    <a:lstStyle/>
                    <a:p>
                      <a:pPr algn="ctr"/>
                      <a:r>
                        <a:rPr lang="en-US" sz="900" b="0" dirty="0">
                          <a:solidFill>
                            <a:sysClr val="windowText" lastClr="000000"/>
                          </a:solidFill>
                        </a:rPr>
                        <a:t>100.9</a:t>
                      </a:r>
                    </a:p>
                  </a:txBody>
                  <a:tcPr marL="45720" marR="45720" marT="27432" marB="27432" anchor="ctr"/>
                </a:tc>
                <a:tc>
                  <a:txBody>
                    <a:bodyPr/>
                    <a:lstStyle/>
                    <a:p>
                      <a:pPr algn="ctr"/>
                      <a:r>
                        <a:rPr lang="en-US" sz="900" b="0" dirty="0">
                          <a:solidFill>
                            <a:sysClr val="windowText" lastClr="000000"/>
                          </a:solidFill>
                        </a:rPr>
                        <a:t>36.1</a:t>
                      </a:r>
                    </a:p>
                  </a:txBody>
                  <a:tcPr marL="45720" marR="45720" marT="27432" marB="27432" anchor="ctr"/>
                </a:tc>
                <a:tc>
                  <a:txBody>
                    <a:bodyPr/>
                    <a:lstStyle/>
                    <a:p>
                      <a:pPr algn="ctr"/>
                      <a:r>
                        <a:rPr lang="en-US" sz="900" b="0" dirty="0">
                          <a:solidFill>
                            <a:sysClr val="windowText" lastClr="000000"/>
                          </a:solidFill>
                        </a:rPr>
                        <a:t>8.0</a:t>
                      </a:r>
                    </a:p>
                  </a:txBody>
                  <a:tcPr marL="45720" marR="45720" marT="27432" marB="27432" anchor="ctr"/>
                </a:tc>
                <a:tc>
                  <a:txBody>
                    <a:bodyPr/>
                    <a:lstStyle/>
                    <a:p>
                      <a:pPr algn="ctr"/>
                      <a:r>
                        <a:rPr lang="en-US" sz="900" b="0" dirty="0">
                          <a:solidFill>
                            <a:sysClr val="windowText" lastClr="000000"/>
                          </a:solidFill>
                        </a:rPr>
                        <a:t>132.3</a:t>
                      </a:r>
                    </a:p>
                  </a:txBody>
                  <a:tcPr marL="45720" marR="45720" marT="27432" marB="27432" anchor="ctr"/>
                </a:tc>
                <a:tc>
                  <a:txBody>
                    <a:bodyPr/>
                    <a:lstStyle/>
                    <a:p>
                      <a:pPr algn="ctr"/>
                      <a:r>
                        <a:rPr lang="en-US" sz="900" b="0" dirty="0">
                          <a:solidFill>
                            <a:sysClr val="windowText" lastClr="000000"/>
                          </a:solidFill>
                        </a:rPr>
                        <a:t>130.6</a:t>
                      </a:r>
                    </a:p>
                  </a:txBody>
                  <a:tcPr marL="45720" marR="45720" marT="27432" marB="27432" anchor="ctr"/>
                </a:tc>
                <a:tc>
                  <a:txBody>
                    <a:bodyPr/>
                    <a:lstStyle/>
                    <a:p>
                      <a:pPr algn="ctr"/>
                      <a:r>
                        <a:rPr lang="en-US" sz="900" b="0" dirty="0">
                          <a:solidFill>
                            <a:sysClr val="windowText" lastClr="000000"/>
                          </a:solidFill>
                        </a:rPr>
                        <a:t>79.8</a:t>
                      </a:r>
                    </a:p>
                  </a:txBody>
                  <a:tcPr marL="45720" marR="45720" marT="27432" marB="27432" anchor="ctr"/>
                </a:tc>
                <a:extLst>
                  <a:ext uri="{0D108BD9-81ED-4DB2-BD59-A6C34878D82A}">
                    <a16:rowId xmlns:a16="http://schemas.microsoft.com/office/drawing/2014/main" val="10001"/>
                  </a:ext>
                </a:extLst>
              </a:tr>
              <a:tr h="154352">
                <a:tc>
                  <a:txBody>
                    <a:bodyPr/>
                    <a:lstStyle/>
                    <a:p>
                      <a:r>
                        <a:rPr lang="en-US" sz="900" b="1" dirty="0">
                          <a:solidFill>
                            <a:schemeClr val="tx1"/>
                          </a:solidFill>
                        </a:rPr>
                        <a:t>Achieved triple endpoint</a:t>
                      </a:r>
                    </a:p>
                  </a:txBody>
                  <a:tcPr marL="45720" marR="45720" marT="27432" marB="27432" anchor="ctr"/>
                </a:tc>
                <a:tc>
                  <a:txBody>
                    <a:bodyPr/>
                    <a:lstStyle/>
                    <a:p>
                      <a:pPr algn="ctr"/>
                      <a:r>
                        <a:rPr lang="en-US" sz="900" b="0" dirty="0">
                          <a:solidFill>
                            <a:sysClr val="windowText" lastClr="000000"/>
                          </a:solidFill>
                        </a:rPr>
                        <a:t>206</a:t>
                      </a:r>
                    </a:p>
                  </a:txBody>
                  <a:tcPr marL="45720" marR="45720" marT="27432" marB="27432" anchor="ctr"/>
                </a:tc>
                <a:tc>
                  <a:txBody>
                    <a:bodyPr/>
                    <a:lstStyle/>
                    <a:p>
                      <a:pPr algn="ctr"/>
                      <a:r>
                        <a:rPr lang="en-US" sz="900" b="0" dirty="0">
                          <a:solidFill>
                            <a:sysClr val="windowText" lastClr="000000"/>
                          </a:solidFill>
                        </a:rPr>
                        <a:t>54.0</a:t>
                      </a:r>
                    </a:p>
                  </a:txBody>
                  <a:tcPr marL="45720" marR="45720" marT="27432" marB="27432" anchor="ctr"/>
                </a:tc>
                <a:tc>
                  <a:txBody>
                    <a:bodyPr/>
                    <a:lstStyle/>
                    <a:p>
                      <a:pPr algn="ctr"/>
                      <a:r>
                        <a:rPr lang="en-US" sz="900" b="0" dirty="0">
                          <a:solidFill>
                            <a:sysClr val="windowText" lastClr="000000"/>
                          </a:solidFill>
                        </a:rPr>
                        <a:t>51.0</a:t>
                      </a:r>
                    </a:p>
                  </a:txBody>
                  <a:tcPr marL="45720" marR="45720" marT="27432" marB="27432" anchor="ctr"/>
                </a:tc>
                <a:tc>
                  <a:txBody>
                    <a:bodyPr/>
                    <a:lstStyle/>
                    <a:p>
                      <a:pPr algn="ctr"/>
                      <a:r>
                        <a:rPr lang="en-US" sz="900" b="0" dirty="0">
                          <a:solidFill>
                            <a:sysClr val="windowText" lastClr="000000"/>
                          </a:solidFill>
                        </a:rPr>
                        <a:t>18.6</a:t>
                      </a:r>
                    </a:p>
                  </a:txBody>
                  <a:tcPr marL="45720" marR="45720" marT="27432" marB="27432" anchor="ctr"/>
                </a:tc>
                <a:tc>
                  <a:txBody>
                    <a:bodyPr/>
                    <a:lstStyle/>
                    <a:p>
                      <a:pPr algn="ctr"/>
                      <a:r>
                        <a:rPr lang="en-US" sz="900" b="0" dirty="0">
                          <a:solidFill>
                            <a:sysClr val="windowText" lastClr="000000"/>
                          </a:solidFill>
                        </a:rPr>
                        <a:t>8.8</a:t>
                      </a:r>
                    </a:p>
                  </a:txBody>
                  <a:tcPr marL="45720" marR="45720" marT="27432" marB="27432" anchor="ctr"/>
                </a:tc>
                <a:tc>
                  <a:txBody>
                    <a:bodyPr/>
                    <a:lstStyle/>
                    <a:p>
                      <a:pPr algn="ctr"/>
                      <a:r>
                        <a:rPr lang="en-US" sz="900" b="0" dirty="0">
                          <a:solidFill>
                            <a:sysClr val="windowText" lastClr="000000"/>
                          </a:solidFill>
                        </a:rPr>
                        <a:t>100.1</a:t>
                      </a:r>
                    </a:p>
                  </a:txBody>
                  <a:tcPr marL="45720" marR="45720" marT="27432" marB="27432" anchor="ctr"/>
                </a:tc>
                <a:tc>
                  <a:txBody>
                    <a:bodyPr/>
                    <a:lstStyle/>
                    <a:p>
                      <a:pPr algn="ctr"/>
                      <a:r>
                        <a:rPr lang="en-US" sz="900" b="0" dirty="0">
                          <a:solidFill>
                            <a:sysClr val="windowText" lastClr="000000"/>
                          </a:solidFill>
                        </a:rPr>
                        <a:t>35.6</a:t>
                      </a:r>
                    </a:p>
                  </a:txBody>
                  <a:tcPr marL="45720" marR="45720" marT="27432" marB="27432" anchor="ctr"/>
                </a:tc>
                <a:tc>
                  <a:txBody>
                    <a:bodyPr/>
                    <a:lstStyle/>
                    <a:p>
                      <a:pPr algn="ctr"/>
                      <a:r>
                        <a:rPr lang="en-US" sz="900" b="0" dirty="0">
                          <a:solidFill>
                            <a:sysClr val="windowText" lastClr="000000"/>
                          </a:solidFill>
                        </a:rPr>
                        <a:t>7.8</a:t>
                      </a:r>
                    </a:p>
                  </a:txBody>
                  <a:tcPr marL="45720" marR="45720" marT="27432" marB="27432" anchor="ctr"/>
                </a:tc>
                <a:tc>
                  <a:txBody>
                    <a:bodyPr/>
                    <a:lstStyle/>
                    <a:p>
                      <a:pPr algn="ctr"/>
                      <a:r>
                        <a:rPr lang="en-US" sz="900" b="0" dirty="0">
                          <a:solidFill>
                            <a:sysClr val="windowText" lastClr="000000"/>
                          </a:solidFill>
                        </a:rPr>
                        <a:t>114.1</a:t>
                      </a:r>
                    </a:p>
                  </a:txBody>
                  <a:tcPr marL="45720" marR="45720" marT="27432" marB="27432" anchor="ctr"/>
                </a:tc>
                <a:tc>
                  <a:txBody>
                    <a:bodyPr/>
                    <a:lstStyle/>
                    <a:p>
                      <a:pPr algn="ctr"/>
                      <a:r>
                        <a:rPr lang="en-US" sz="900" b="0" dirty="0">
                          <a:solidFill>
                            <a:sysClr val="windowText" lastClr="000000"/>
                          </a:solidFill>
                        </a:rPr>
                        <a:t>126.3</a:t>
                      </a:r>
                    </a:p>
                  </a:txBody>
                  <a:tcPr marL="45720" marR="45720" marT="27432" marB="27432" anchor="ctr"/>
                </a:tc>
                <a:tc>
                  <a:txBody>
                    <a:bodyPr/>
                    <a:lstStyle/>
                    <a:p>
                      <a:pPr algn="ctr"/>
                      <a:r>
                        <a:rPr lang="en-US" sz="900" b="0" dirty="0">
                          <a:solidFill>
                            <a:sysClr val="windowText" lastClr="000000"/>
                          </a:solidFill>
                        </a:rPr>
                        <a:t>77.1</a:t>
                      </a:r>
                    </a:p>
                  </a:txBody>
                  <a:tcPr marL="45720" marR="45720" marT="27432" marB="27432" anchor="ctr"/>
                </a:tc>
                <a:extLst>
                  <a:ext uri="{0D108BD9-81ED-4DB2-BD59-A6C34878D82A}">
                    <a16:rowId xmlns:a16="http://schemas.microsoft.com/office/drawing/2014/main" val="10003"/>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dirty="0">
                          <a:solidFill>
                            <a:schemeClr val="tx1"/>
                          </a:solidFill>
                        </a:rPr>
                        <a:t>Did not achieve triple endpoint</a:t>
                      </a:r>
                    </a:p>
                  </a:txBody>
                  <a:tcPr marL="45720" marR="45720"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b="0" dirty="0">
                          <a:solidFill>
                            <a:sysClr val="windowText" lastClr="000000"/>
                          </a:solidFill>
                        </a:rPr>
                        <a:t>659</a:t>
                      </a:r>
                    </a:p>
                  </a:txBody>
                  <a:tcPr marL="45720" marR="45720"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b="0" dirty="0">
                          <a:solidFill>
                            <a:sysClr val="windowText" lastClr="000000"/>
                          </a:solidFill>
                        </a:rPr>
                        <a:t>54.3</a:t>
                      </a:r>
                    </a:p>
                  </a:txBody>
                  <a:tcPr marL="45720" marR="45720"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b="0" dirty="0">
                          <a:solidFill>
                            <a:sysClr val="windowText" lastClr="000000"/>
                          </a:solidFill>
                        </a:rPr>
                        <a:t>50.7</a:t>
                      </a:r>
                    </a:p>
                  </a:txBody>
                  <a:tcPr marL="45720" marR="45720"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b="0" dirty="0">
                          <a:solidFill>
                            <a:sysClr val="windowText" lastClr="000000"/>
                          </a:solidFill>
                        </a:rPr>
                        <a:t>17.4</a:t>
                      </a:r>
                    </a:p>
                  </a:txBody>
                  <a:tcPr marL="45720" marR="45720"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b="0" dirty="0">
                          <a:solidFill>
                            <a:sysClr val="windowText" lastClr="000000"/>
                          </a:solidFill>
                        </a:rPr>
                        <a:t>8.4</a:t>
                      </a:r>
                    </a:p>
                  </a:txBody>
                  <a:tcPr marL="45720" marR="45720"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b="0" dirty="0">
                          <a:solidFill>
                            <a:sysClr val="windowText" lastClr="000000"/>
                          </a:solidFill>
                        </a:rPr>
                        <a:t>101.1</a:t>
                      </a:r>
                    </a:p>
                  </a:txBody>
                  <a:tcPr marL="45720" marR="45720"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b="0" dirty="0">
                          <a:solidFill>
                            <a:sysClr val="windowText" lastClr="000000"/>
                          </a:solidFill>
                        </a:rPr>
                        <a:t>36.3</a:t>
                      </a:r>
                    </a:p>
                  </a:txBody>
                  <a:tcPr marL="45720" marR="45720"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b="0" dirty="0">
                          <a:solidFill>
                            <a:sysClr val="windowText" lastClr="000000"/>
                          </a:solidFill>
                        </a:rPr>
                        <a:t>8.1</a:t>
                      </a:r>
                    </a:p>
                  </a:txBody>
                  <a:tcPr marL="45720" marR="45720"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b="0" dirty="0">
                          <a:solidFill>
                            <a:sysClr val="windowText" lastClr="000000"/>
                          </a:solidFill>
                        </a:rPr>
                        <a:t>138.1</a:t>
                      </a:r>
                    </a:p>
                  </a:txBody>
                  <a:tcPr marL="45720" marR="45720"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b="0" dirty="0">
                          <a:solidFill>
                            <a:sysClr val="windowText" lastClr="000000"/>
                          </a:solidFill>
                        </a:rPr>
                        <a:t>131.9</a:t>
                      </a:r>
                    </a:p>
                  </a:txBody>
                  <a:tcPr marL="45720" marR="45720"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b="0" dirty="0">
                          <a:solidFill>
                            <a:sysClr val="windowText" lastClr="000000"/>
                          </a:solidFill>
                        </a:rPr>
                        <a:t>80.6</a:t>
                      </a:r>
                    </a:p>
                  </a:txBody>
                  <a:tcPr marL="45720" marR="45720" marT="27432" marB="27432" anchor="ctr">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1925526454"/>
                  </a:ext>
                </a:extLst>
              </a:tr>
            </a:tbl>
          </a:graphicData>
        </a:graphic>
      </p:graphicFrame>
      <p:pic>
        <p:nvPicPr>
          <p:cNvPr id="10" name="Picture 9">
            <a:extLst>
              <a:ext uri="{FF2B5EF4-FFF2-40B4-BE49-F238E27FC236}">
                <a16:creationId xmlns:a16="http://schemas.microsoft.com/office/drawing/2014/main" id="{1DFF523F-EB23-C956-DA59-9EAFFC786834}"/>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236934" y="4321272"/>
            <a:ext cx="4170026" cy="2106960"/>
          </a:xfrm>
          <a:prstGeom prst="rect">
            <a:avLst/>
          </a:prstGeom>
        </p:spPr>
      </p:pic>
    </p:spTree>
    <p:extLst>
      <p:ext uri="{BB962C8B-B14F-4D97-AF65-F5344CB8AC3E}">
        <p14:creationId xmlns:p14="http://schemas.microsoft.com/office/powerpoint/2010/main" val="1518754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chor="b">
            <a:normAutofit/>
          </a:bodyPr>
          <a:lstStyle/>
          <a:p>
            <a:r>
              <a:rPr lang="en-US" sz="1600" b="0" dirty="0"/>
              <a:t>Table of Contents</a:t>
            </a:r>
          </a:p>
        </p:txBody>
      </p:sp>
      <p:graphicFrame>
        <p:nvGraphicFramePr>
          <p:cNvPr id="5" name="Table 4"/>
          <p:cNvGraphicFramePr>
            <a:graphicFrameLocks noGrp="1"/>
          </p:cNvGraphicFramePr>
          <p:nvPr>
            <p:extLst>
              <p:ext uri="{D42A27DB-BD31-4B8C-83A1-F6EECF244321}">
                <p14:modId xmlns:p14="http://schemas.microsoft.com/office/powerpoint/2010/main" val="2025345999"/>
              </p:ext>
            </p:extLst>
          </p:nvPr>
        </p:nvGraphicFramePr>
        <p:xfrm>
          <a:off x="384048" y="822960"/>
          <a:ext cx="11431524" cy="5184640"/>
        </p:xfrm>
        <a:graphic>
          <a:graphicData uri="http://schemas.openxmlformats.org/drawingml/2006/table">
            <a:tbl>
              <a:tblPr>
                <a:tableStyleId>{793D81CF-94F2-401A-BA57-92F5A7B2D0C5}</a:tableStyleId>
              </a:tblPr>
              <a:tblGrid>
                <a:gridCol w="1874520">
                  <a:extLst>
                    <a:ext uri="{9D8B030D-6E8A-4147-A177-3AD203B41FA5}">
                      <a16:colId xmlns:a16="http://schemas.microsoft.com/office/drawing/2014/main" val="20001"/>
                    </a:ext>
                  </a:extLst>
                </a:gridCol>
                <a:gridCol w="8604504">
                  <a:extLst>
                    <a:ext uri="{9D8B030D-6E8A-4147-A177-3AD203B41FA5}">
                      <a16:colId xmlns:a16="http://schemas.microsoft.com/office/drawing/2014/main" val="1489081473"/>
                    </a:ext>
                  </a:extLst>
                </a:gridCol>
                <a:gridCol w="952500">
                  <a:extLst>
                    <a:ext uri="{9D8B030D-6E8A-4147-A177-3AD203B41FA5}">
                      <a16:colId xmlns:a16="http://schemas.microsoft.com/office/drawing/2014/main" val="20002"/>
                    </a:ext>
                  </a:extLst>
                </a:gridCol>
              </a:tblGrid>
              <a:tr h="259232">
                <a:tc>
                  <a:txBody>
                    <a:bodyPr/>
                    <a:lstStyle/>
                    <a:p>
                      <a:r>
                        <a:rPr lang="en-US" sz="1000" b="1" dirty="0">
                          <a:solidFill>
                            <a:schemeClr val="tx1"/>
                          </a:solidFill>
                        </a:rPr>
                        <a:t>GLP-1/GIP/GRA/IGF-1</a:t>
                      </a:r>
                    </a:p>
                  </a:txBody>
                  <a:tcPr anchor="ctr">
                    <a:lnL w="6350" cap="flat" cmpd="sng" algn="ctr">
                      <a:noFill/>
                      <a:prstDash val="solid"/>
                      <a:round/>
                      <a:headEnd type="none" w="med" len="med"/>
                      <a:tailEnd type="none" w="med" len="med"/>
                    </a:lnL>
                    <a:lnT w="1270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b="0" dirty="0">
                          <a:solidFill>
                            <a:schemeClr val="tx1"/>
                          </a:solidFill>
                        </a:rPr>
                        <a:t>Adjunct quad agonist improved BW loss, TG in obese mice vs. tirzepatide only</a:t>
                      </a:r>
                    </a:p>
                  </a:txBody>
                  <a:tcPr anchor="ctr">
                    <a:lnT w="1270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b="0" dirty="0">
                          <a:hlinkClick r:id="rId2" action="ppaction://hlinksldjump"/>
                        </a:rPr>
                        <a:t>85</a:t>
                      </a:r>
                      <a:endParaRPr lang="en-US" sz="1000" b="0" dirty="0"/>
                    </a:p>
                  </a:txBody>
                  <a:tcPr marL="0" anchor="ctr">
                    <a:lnR w="635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593500997"/>
                  </a:ext>
                </a:extLst>
              </a:tr>
              <a:tr h="259232">
                <a:tc>
                  <a:txBody>
                    <a:bodyPr/>
                    <a:lstStyle/>
                    <a:p>
                      <a:r>
                        <a:rPr lang="en-US" sz="1000" b="1" dirty="0">
                          <a:solidFill>
                            <a:schemeClr val="tx1"/>
                          </a:solidFill>
                        </a:rPr>
                        <a:t>Insulin</a:t>
                      </a: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b="0" dirty="0">
                          <a:solidFill>
                            <a:schemeClr val="tx1"/>
                          </a:solidFill>
                        </a:rPr>
                        <a:t>Efsitora alfa similar hypoglycemia risk and severity to glargine in Phase I study</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3" action="ppaction://hlinksldjump"/>
                        </a:rPr>
                        <a:t>86</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722196024"/>
                  </a:ext>
                </a:extLst>
              </a:tr>
              <a:tr h="259232">
                <a:tc>
                  <a:txBody>
                    <a:bodyPr/>
                    <a:lstStyle/>
                    <a:p>
                      <a:endParaRPr lang="en-US" sz="1000" b="0" dirty="0">
                        <a:solidFill>
                          <a:schemeClr val="tx1"/>
                        </a:solidFill>
                      </a:endParaRP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b="0" dirty="0">
                          <a:solidFill>
                            <a:schemeClr val="tx1"/>
                          </a:solidFill>
                        </a:rPr>
                        <a:t>Efsitora alfa exposure similar when injected into the abdomen, upper arm, or thigh</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4" action="ppaction://hlinksldjump"/>
                        </a:rPr>
                        <a:t>87</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4229019891"/>
                  </a:ext>
                </a:extLst>
              </a:tr>
              <a:tr h="259232">
                <a:tc>
                  <a:txBody>
                    <a:bodyPr/>
                    <a:lstStyle/>
                    <a:p>
                      <a:endParaRPr lang="en-US" sz="1000" b="0" dirty="0">
                        <a:solidFill>
                          <a:schemeClr val="tx1"/>
                        </a:solidFill>
                      </a:endParaRP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b="0" dirty="0">
                          <a:solidFill>
                            <a:schemeClr val="tx1"/>
                          </a:solidFill>
                        </a:rPr>
                        <a:t>GZR101 (novel basal + IAsp) and GZR4 (ultra-long basal) more potent vs. IDeg or IDegAsp</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5" action="ppaction://hlinksldjump"/>
                        </a:rPr>
                        <a:t>88</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693897180"/>
                  </a:ext>
                </a:extLst>
              </a:tr>
              <a:tr h="259232">
                <a:tc>
                  <a:txBody>
                    <a:bodyPr/>
                    <a:lstStyle/>
                    <a:p>
                      <a:endParaRPr lang="en-US" sz="1000" b="0" dirty="0">
                        <a:solidFill>
                          <a:schemeClr val="tx1"/>
                        </a:solidFill>
                      </a:endParaRP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b="0" dirty="0">
                          <a:solidFill>
                            <a:schemeClr val="tx1"/>
                          </a:solidFill>
                        </a:rPr>
                        <a:t>T1D and T2D patient preferences for features of weekly insulin </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6" action="ppaction://hlinksldjump"/>
                        </a:rPr>
                        <a:t>89</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470872790"/>
                  </a:ext>
                </a:extLst>
              </a:tr>
              <a:tr h="259232">
                <a:tc>
                  <a:txBody>
                    <a:bodyPr/>
                    <a:lstStyle/>
                    <a:p>
                      <a:r>
                        <a:rPr lang="en-US" sz="1000" b="1" dirty="0">
                          <a:solidFill>
                            <a:schemeClr val="tx1"/>
                          </a:solidFill>
                        </a:rPr>
                        <a:t>Other</a:t>
                      </a: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b="0" dirty="0">
                          <a:solidFill>
                            <a:schemeClr val="tx1"/>
                          </a:solidFill>
                        </a:rPr>
                        <a:t>Trevogrumab/garetosmab combination show ↑muscle mass and ↓fat mass in POC Phase I</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7" action="ppaction://hlinksldjump"/>
                        </a:rPr>
                        <a:t>90</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512439108"/>
                  </a:ext>
                </a:extLst>
              </a:tr>
              <a:tr h="259232">
                <a:tc>
                  <a:txBody>
                    <a:bodyPr/>
                    <a:lstStyle/>
                    <a:p>
                      <a:endParaRPr lang="en-US" sz="1000" b="0" dirty="0">
                        <a:solidFill>
                          <a:schemeClr val="tx1"/>
                        </a:solidFill>
                      </a:endParaRP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b="0" dirty="0">
                          <a:solidFill>
                            <a:schemeClr val="tx1"/>
                          </a:solidFill>
                        </a:rPr>
                        <a:t>Proliferation modulators show preservation of muscle mass with weight loss</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8" action="ppaction://hlinksldjump"/>
                        </a:rPr>
                        <a:t>92</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674635600"/>
                  </a:ext>
                </a:extLst>
              </a:tr>
              <a:tr h="259232">
                <a:tc>
                  <a:txBody>
                    <a:bodyPr/>
                    <a:lstStyle/>
                    <a:p>
                      <a:endParaRPr lang="en-US" sz="1000" b="0" dirty="0">
                        <a:solidFill>
                          <a:schemeClr val="tx1"/>
                        </a:solidFill>
                      </a:endParaRP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b="0" dirty="0">
                          <a:solidFill>
                            <a:schemeClr val="tx1"/>
                          </a:solidFill>
                        </a:rPr>
                        <a:t>Taldefgrobep alfa, reduced fat mass and increased lean mass in DIO mouse model</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9" action="ppaction://hlinksldjump"/>
                        </a:rPr>
                        <a:t>93</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60970963"/>
                  </a:ext>
                </a:extLst>
              </a:tr>
              <a:tr h="259232">
                <a:tc>
                  <a:txBody>
                    <a:bodyPr/>
                    <a:lstStyle/>
                    <a:p>
                      <a:endParaRPr lang="en-US" sz="1000" b="0" dirty="0">
                        <a:solidFill>
                          <a:schemeClr val="tx1"/>
                        </a:solidFill>
                      </a:endParaRP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b="0" dirty="0">
                          <a:solidFill>
                            <a:schemeClr val="tx1"/>
                          </a:solidFill>
                        </a:rPr>
                        <a:t>FIH data for β2-adrenergic receptor agonist, ATR-258</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10" action="ppaction://hlinksldjump"/>
                        </a:rPr>
                        <a:t>94</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586453253"/>
                  </a:ext>
                </a:extLst>
              </a:tr>
              <a:tr h="259232">
                <a:tc>
                  <a:txBody>
                    <a:bodyPr/>
                    <a:lstStyle/>
                    <a:p>
                      <a:endParaRPr lang="en-US" sz="1000" b="0" dirty="0">
                        <a:solidFill>
                          <a:schemeClr val="tx1"/>
                        </a:solidFill>
                      </a:endParaRP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b="0" dirty="0">
                          <a:solidFill>
                            <a:schemeClr val="tx1"/>
                          </a:solidFill>
                        </a:rPr>
                        <a:t>MLX-0871, oral AMPK agonist, promising in-vitro activity, efficacious in db/db &amp; ob/ob mice</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11" action="ppaction://hlinksldjump"/>
                        </a:rPr>
                        <a:t>95</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1"/>
                  </a:ext>
                </a:extLst>
              </a:tr>
              <a:tr h="259232">
                <a:tc>
                  <a:txBody>
                    <a:bodyPr/>
                    <a:lstStyle/>
                    <a:p>
                      <a:endParaRPr lang="en-US" sz="1000" b="0" dirty="0">
                        <a:solidFill>
                          <a:schemeClr val="tx1"/>
                        </a:solidFill>
                      </a:endParaRP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b="0" dirty="0">
                          <a:solidFill>
                            <a:schemeClr val="tx1"/>
                          </a:solidFill>
                        </a:rPr>
                        <a:t>Petrelintide, weight loss of up to -5.3% at 6 weeks; GI- tolerability improved with multiple dosing</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12" action="ppaction://hlinksldjump"/>
                        </a:rPr>
                        <a:t>96</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3"/>
                  </a:ext>
                </a:extLst>
              </a:tr>
              <a:tr h="259232">
                <a:tc>
                  <a:txBody>
                    <a:bodyPr/>
                    <a:lstStyle/>
                    <a:p>
                      <a:endParaRPr lang="en-US" sz="1000" dirty="0">
                        <a:solidFill>
                          <a:schemeClr val="tx1"/>
                        </a:solidFill>
                      </a:endParaRP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dirty="0">
                          <a:solidFill>
                            <a:schemeClr val="tx1"/>
                          </a:solidFill>
                        </a:rPr>
                        <a:t>Petrelintide selectively reduces intake of HFD but not chow; ↓fat mass and preserves lean mass</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13" action="ppaction://hlinksldjump"/>
                        </a:rPr>
                        <a:t>97</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4"/>
                  </a:ext>
                </a:extLst>
              </a:tr>
              <a:tr h="259232">
                <a:tc>
                  <a:txBody>
                    <a:bodyPr/>
                    <a:lstStyle/>
                    <a:p>
                      <a:endParaRPr lang="en-US" sz="1000" dirty="0">
                        <a:solidFill>
                          <a:schemeClr val="tx1"/>
                        </a:solidFill>
                      </a:endParaRP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dirty="0">
                          <a:solidFill>
                            <a:schemeClr val="tx1"/>
                          </a:solidFill>
                        </a:rPr>
                        <a:t>Early amylin analog shows promise in combination with GLP-1 ecnoglutide</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14" action="ppaction://hlinksldjump"/>
                        </a:rPr>
                        <a:t>98</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5"/>
                  </a:ext>
                </a:extLst>
              </a:tr>
              <a:tr h="259232">
                <a:tc>
                  <a:txBody>
                    <a:bodyPr/>
                    <a:lstStyle/>
                    <a:p>
                      <a:endParaRPr lang="en-US" sz="1000" dirty="0">
                        <a:solidFill>
                          <a:schemeClr val="tx1"/>
                        </a:solidFill>
                      </a:endParaRP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dirty="0">
                          <a:solidFill>
                            <a:schemeClr val="tx1"/>
                          </a:solidFill>
                        </a:rPr>
                        <a:t>Azelaprag ↑WL with GLP-1 + GLP-1/GIP and improved body composition and muscle function</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15" action="ppaction://hlinksldjump"/>
                        </a:rPr>
                        <a:t>99</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6"/>
                  </a:ext>
                </a:extLst>
              </a:tr>
              <a:tr h="259232">
                <a:tc>
                  <a:txBody>
                    <a:bodyPr/>
                    <a:lstStyle/>
                    <a:p>
                      <a:endParaRPr lang="en-US" sz="1000" dirty="0">
                        <a:solidFill>
                          <a:schemeClr val="tx1"/>
                        </a:solidFill>
                      </a:endParaRP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dirty="0">
                          <a:solidFill>
                            <a:schemeClr val="tx1"/>
                          </a:solidFill>
                        </a:rPr>
                        <a:t>OR51T1 agonist, potential obesity target which reduces weight gain wo food intake effect</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16" action="ppaction://hlinksldjump"/>
                        </a:rPr>
                        <a:t>100</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8"/>
                  </a:ext>
                </a:extLst>
              </a:tr>
              <a:tr h="259232">
                <a:tc>
                  <a:txBody>
                    <a:bodyPr/>
                    <a:lstStyle/>
                    <a:p>
                      <a:endParaRPr lang="en-US" sz="1000" dirty="0">
                        <a:solidFill>
                          <a:schemeClr val="tx1"/>
                        </a:solidFill>
                      </a:endParaRP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dirty="0">
                          <a:solidFill>
                            <a:schemeClr val="tx1"/>
                          </a:solidFill>
                        </a:rPr>
                        <a:t>HTD1801, sign. dose-dependent improvements in key parameters regardless of baseline A1c</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17" action="ppaction://hlinksldjump"/>
                        </a:rPr>
                        <a:t>101</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9"/>
                  </a:ext>
                </a:extLst>
              </a:tr>
              <a:tr h="259232">
                <a:tc>
                  <a:txBody>
                    <a:bodyPr/>
                    <a:lstStyle/>
                    <a:p>
                      <a:endParaRPr lang="en-US" sz="1000" dirty="0">
                        <a:solidFill>
                          <a:schemeClr val="tx1"/>
                        </a:solidFill>
                      </a:endParaRP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dirty="0">
                          <a:solidFill>
                            <a:schemeClr val="tx1"/>
                          </a:solidFill>
                        </a:rPr>
                        <a:t>Novel lipid modulators in development for obesity</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18" action="ppaction://hlinksldjump"/>
                        </a:rPr>
                        <a:t>102</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10"/>
                  </a:ext>
                </a:extLst>
              </a:tr>
              <a:tr h="259232">
                <a:tc>
                  <a:txBody>
                    <a:bodyPr/>
                    <a:lstStyle/>
                    <a:p>
                      <a:endParaRPr lang="en-US" sz="1000" dirty="0">
                        <a:solidFill>
                          <a:schemeClr val="tx1"/>
                        </a:solidFill>
                      </a:endParaRP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dirty="0">
                          <a:solidFill>
                            <a:schemeClr val="tx1"/>
                          </a:solidFill>
                        </a:rPr>
                        <a:t>Menin inhibitor ziftomenib, T2D not lead indication, but development warranted</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19" action="ppaction://hlinksldjump"/>
                        </a:rPr>
                        <a:t>103</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11"/>
                  </a:ext>
                </a:extLst>
              </a:tr>
              <a:tr h="259232">
                <a:tc>
                  <a:txBody>
                    <a:bodyPr/>
                    <a:lstStyle/>
                    <a:p>
                      <a:endParaRPr lang="en-US" sz="1000" dirty="0">
                        <a:solidFill>
                          <a:schemeClr val="tx1"/>
                        </a:solidFill>
                      </a:endParaRP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dirty="0">
                          <a:solidFill>
                            <a:schemeClr val="tx1"/>
                          </a:solidFill>
                        </a:rPr>
                        <a:t>TLC-6740 Phase I data show favorable PK, safety, &amp; improved metabolism in healthy subjects </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20" action="ppaction://hlinksldjump"/>
                        </a:rPr>
                        <a:t>104</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12"/>
                  </a:ext>
                </a:extLst>
              </a:tr>
              <a:tr h="259232">
                <a:tc>
                  <a:txBody>
                    <a:bodyPr/>
                    <a:lstStyle/>
                    <a:p>
                      <a:endParaRPr lang="en-US" sz="1000" dirty="0">
                        <a:solidFill>
                          <a:schemeClr val="tx1"/>
                        </a:solidFill>
                      </a:endParaRP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dirty="0">
                          <a:solidFill>
                            <a:schemeClr val="tx1"/>
                          </a:solidFill>
                        </a:rPr>
                        <a:t>OrsoBio’s novel therapies TLC-6740 &amp; TLC-3595 show preclinical synergies with incretin Tx</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21" action="ppaction://hlinksldjump"/>
                        </a:rPr>
                        <a:t>106</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39994319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72D6AD16-175D-489F-BE05-D09863BF96F2}"/>
              </a:ext>
            </a:extLst>
          </p:cNvPr>
          <p:cNvGraphicFramePr>
            <a:graphicFrameLocks noGrp="1"/>
          </p:cNvGraphicFramePr>
          <p:nvPr/>
        </p:nvGraphicFramePr>
        <p:xfrm>
          <a:off x="2663687" y="914400"/>
          <a:ext cx="9147314" cy="5251655"/>
        </p:xfrm>
        <a:graphic>
          <a:graphicData uri="http://schemas.openxmlformats.org/drawingml/2006/table">
            <a:tbl>
              <a:tblPr firstRow="1" bandRow="1">
                <a:tableStyleId>{5C22544A-7EE6-4342-B048-85BDC9FD1C3A}</a:tableStyleId>
              </a:tblPr>
              <a:tblGrid>
                <a:gridCol w="4785984">
                  <a:extLst>
                    <a:ext uri="{9D8B030D-6E8A-4147-A177-3AD203B41FA5}">
                      <a16:colId xmlns:a16="http://schemas.microsoft.com/office/drawing/2014/main" val="20000"/>
                    </a:ext>
                  </a:extLst>
                </a:gridCol>
                <a:gridCol w="4361330">
                  <a:extLst>
                    <a:ext uri="{9D8B030D-6E8A-4147-A177-3AD203B41FA5}">
                      <a16:colId xmlns:a16="http://schemas.microsoft.com/office/drawing/2014/main" val="2577500185"/>
                    </a:ext>
                  </a:extLst>
                </a:gridCol>
              </a:tblGrid>
              <a:tr h="0">
                <a:tc gridSpan="2">
                  <a:txBody>
                    <a:bodyPr/>
                    <a:lstStyle/>
                    <a:p>
                      <a:r>
                        <a:rPr lang="en-US" sz="900" b="0" i="1" dirty="0">
                          <a:solidFill>
                            <a:schemeClr val="tx1"/>
                          </a:solidFill>
                        </a:rPr>
                        <a:t>Effect of baseline antihyperglycemic medications on weight reduction with tirzepatide—SURMOUNT-2 subgroup analysis. S.Machinerni.</a:t>
                      </a:r>
                    </a:p>
                    <a:p>
                      <a:endParaRPr lang="en-GB" sz="400" b="0" i="1" dirty="0">
                        <a:solidFill>
                          <a:schemeClr val="tx1"/>
                        </a:solidFill>
                      </a:endParaRPr>
                    </a:p>
                    <a:p>
                      <a:r>
                        <a:rPr lang="en-US" sz="1000" b="1" dirty="0">
                          <a:solidFill>
                            <a:schemeClr val="tx1"/>
                          </a:solidFill>
                        </a:rPr>
                        <a:t>Background</a:t>
                      </a:r>
                      <a:r>
                        <a:rPr lang="en-US" sz="1000" b="0" dirty="0">
                          <a:solidFill>
                            <a:schemeClr val="tx1"/>
                          </a:solidFill>
                        </a:rPr>
                        <a:t>: A </a:t>
                      </a:r>
                      <a:r>
                        <a:rPr lang="en-US" sz="1000" b="0" i="1" dirty="0">
                          <a:solidFill>
                            <a:schemeClr val="tx1"/>
                          </a:solidFill>
                        </a:rPr>
                        <a:t>post-hoc </a:t>
                      </a:r>
                      <a:r>
                        <a:rPr lang="en-US" sz="1000" b="0" i="0" dirty="0">
                          <a:solidFill>
                            <a:schemeClr val="tx1"/>
                          </a:solidFill>
                        </a:rPr>
                        <a:t>analysis of Phase III trial SURMOUNT-2 in patients with obesity and T2D exploring the association between weight loss efficacy of tirzepatide and concomitant anti-hyperglycemic medications (AHM) at baseline categorized as promoting weight loss, weight gain, or weight neutral was presented.</a:t>
                      </a:r>
                      <a:endParaRPr lang="en-US" sz="10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20000"/>
                        <a:lumOff val="80000"/>
                      </a:schemeClr>
                    </a:solidFill>
                  </a:tcPr>
                </a:tc>
                <a:tc hMerge="1">
                  <a:txBody>
                    <a:bodyPr/>
                    <a:lstStyle/>
                    <a:p>
                      <a:endParaRPr lang="en-US"/>
                    </a:p>
                  </a:txBody>
                  <a:tcPr/>
                </a:tc>
                <a:extLst>
                  <a:ext uri="{0D108BD9-81ED-4DB2-BD59-A6C34878D82A}">
                    <a16:rowId xmlns:a16="http://schemas.microsoft.com/office/drawing/2014/main" val="882866917"/>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mn-lt"/>
                        </a:rPr>
                        <a:t>Patients &amp; Treatment</a:t>
                      </a:r>
                      <a:r>
                        <a:rPr lang="en-US" sz="1000" dirty="0">
                          <a:solidFill>
                            <a:schemeClr val="tx1"/>
                          </a:solidFill>
                          <a:latin typeface="+mn-lt"/>
                        </a:rPr>
                        <a:t>: </a:t>
                      </a:r>
                      <a:r>
                        <a:rPr lang="x-none" sz="1000" dirty="0">
                          <a:solidFill>
                            <a:schemeClr val="tx1"/>
                          </a:solidFill>
                          <a:effectLst/>
                          <a:latin typeface="+mn-lt"/>
                          <a:ea typeface="+mn-ea"/>
                          <a:cs typeface="+mn-ea"/>
                        </a:rPr>
                        <a:t>9</a:t>
                      </a:r>
                      <a:r>
                        <a:rPr lang="en-GB" sz="1000" dirty="0">
                          <a:solidFill>
                            <a:schemeClr val="tx1"/>
                          </a:solidFill>
                          <a:effectLst/>
                          <a:latin typeface="+mn-lt"/>
                          <a:ea typeface="+mn-ea"/>
                          <a:cs typeface="+mn-ea"/>
                        </a:rPr>
                        <a:t>38</a:t>
                      </a:r>
                      <a:r>
                        <a:rPr lang="x-none" sz="1000" dirty="0">
                          <a:solidFill>
                            <a:schemeClr val="tx1"/>
                          </a:solidFill>
                          <a:effectLst/>
                          <a:latin typeface="+mn-lt"/>
                          <a:ea typeface="+mn-ea"/>
                          <a:cs typeface="+mn-ea"/>
                        </a:rPr>
                        <a:t> T2D patients </a:t>
                      </a:r>
                      <a:r>
                        <a:rPr lang="en-US" sz="1000" dirty="0">
                          <a:solidFill>
                            <a:schemeClr val="tx1"/>
                          </a:solidFill>
                          <a:effectLst/>
                          <a:latin typeface="+mn-lt"/>
                          <a:ea typeface="+mn-ea"/>
                          <a:cs typeface="+mn-ea"/>
                        </a:rPr>
                        <a:t>with </a:t>
                      </a:r>
                      <a:r>
                        <a:rPr lang="x-none" sz="1000" dirty="0">
                          <a:solidFill>
                            <a:schemeClr val="tx1"/>
                          </a:solidFill>
                          <a:effectLst/>
                          <a:latin typeface="+mn-lt"/>
                          <a:ea typeface="+mn-ea"/>
                          <a:cs typeface="+mn-ea"/>
                        </a:rPr>
                        <a:t>overweight</a:t>
                      </a:r>
                      <a:r>
                        <a:rPr lang="en-US" sz="1000" dirty="0">
                          <a:solidFill>
                            <a:schemeClr val="tx1"/>
                          </a:solidFill>
                          <a:effectLst/>
                          <a:latin typeface="+mn-lt"/>
                          <a:ea typeface="+mn-ea"/>
                          <a:cs typeface="+mn-ea"/>
                        </a:rPr>
                        <a:t>/obesity </a:t>
                      </a:r>
                      <a:r>
                        <a:rPr lang="en-GB" sz="1000" dirty="0">
                          <a:solidFill>
                            <a:schemeClr val="tx1"/>
                          </a:solidFill>
                          <a:effectLst/>
                          <a:latin typeface="+mn-lt"/>
                          <a:ea typeface="+mn-ea"/>
                          <a:cs typeface="+mn-ea"/>
                        </a:rPr>
                        <a:t>received </a:t>
                      </a:r>
                      <a:r>
                        <a:rPr lang="en-GB" sz="1000" b="0" dirty="0">
                          <a:solidFill>
                            <a:schemeClr val="tx1"/>
                          </a:solidFill>
                          <a:effectLst/>
                          <a:latin typeface="+mn-lt"/>
                          <a:ea typeface="+mn-ea"/>
                          <a:cs typeface="+mn-ea"/>
                        </a:rPr>
                        <a:t>tirzepatide </a:t>
                      </a:r>
                      <a:r>
                        <a:rPr lang="en-GB" sz="1000" dirty="0">
                          <a:solidFill>
                            <a:schemeClr val="tx1"/>
                          </a:solidFill>
                          <a:effectLst/>
                          <a:latin typeface="+mn-lt"/>
                          <a:ea typeface="+mn-ea"/>
                          <a:cs typeface="+mn-ea"/>
                        </a:rPr>
                        <a:t>(SC 10 or 15mg QW) vs. placebo for 72 weeks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dirty="0">
                          <a:solidFill>
                            <a:schemeClr val="tx1"/>
                          </a:solidFill>
                        </a:rPr>
                        <a:t>Baseline ch</a:t>
                      </a:r>
                      <a:r>
                        <a:rPr lang="en-GB" sz="1000" dirty="0">
                          <a:solidFill>
                            <a:schemeClr val="tx1"/>
                          </a:solidFill>
                          <a:effectLst/>
                          <a:latin typeface="+mn-lt"/>
                          <a:ea typeface="+mn-ea"/>
                          <a:cs typeface="+mn-cs"/>
                        </a:rPr>
                        <a:t>aracteristics were generally balanced across groups except the ratio of White to Asian patients which was lower in the AHM with potential weight loss group (see table).</a:t>
                      </a:r>
                      <a:endParaRPr lang="en-GB" sz="1000" dirty="0">
                        <a:solidFill>
                          <a:schemeClr val="tx1"/>
                        </a:solidFill>
                        <a:effectLst/>
                        <a:latin typeface="+mn-lt"/>
                        <a:ea typeface="+mn-ea"/>
                        <a:cs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0" dirty="0">
                        <a:solidFill>
                          <a:schemeClr val="tx1"/>
                        </a:solidFill>
                        <a:effectLst/>
                        <a:latin typeface="+mn-lt"/>
                        <a:ea typeface="+mn-ea"/>
                        <a:cs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dirty="0">
                        <a:solidFill>
                          <a:schemeClr val="tx1"/>
                        </a:solidFill>
                        <a:effectLst/>
                        <a:latin typeface="+mn-lt"/>
                        <a:ea typeface="+mn-ea"/>
                        <a:cs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1" dirty="0">
                          <a:solidFill>
                            <a:schemeClr val="tx1"/>
                          </a:solidFill>
                          <a:effectLst/>
                          <a:latin typeface="+mn-lt"/>
                          <a:ea typeface="+mn-ea"/>
                          <a:cs typeface="+mn-ea"/>
                        </a:rPr>
                        <a:t>Outcomes</a:t>
                      </a:r>
                      <a:r>
                        <a:rPr lang="en-GB" sz="1000" b="0" dirty="0">
                          <a:solidFill>
                            <a:schemeClr val="tx1"/>
                          </a:solidFill>
                          <a:effectLst/>
                          <a:latin typeface="+mn-lt"/>
                          <a:ea typeface="+mn-ea"/>
                          <a:cs typeface="+mn-ea"/>
                        </a:rPr>
                        <a:t>: </a:t>
                      </a:r>
                      <a:r>
                        <a:rPr lang="en-US" sz="1000" b="0" dirty="0">
                          <a:solidFill>
                            <a:schemeClr val="tx1"/>
                          </a:solidFill>
                          <a:effectLst/>
                          <a:latin typeface="+mn-lt"/>
                          <a:ea typeface="+mn-ea"/>
                          <a:cs typeface="+mn-ea"/>
                        </a:rPr>
                        <a:t>association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chemeClr val="tx1"/>
                          </a:solidFill>
                          <a:effectLst/>
                          <a:latin typeface="+mn-lt"/>
                          <a:ea typeface="+mn-ea"/>
                          <a:cs typeface="+mn-ea"/>
                        </a:rPr>
                        <a:t>between BL AHM use and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chemeClr val="tx1"/>
                          </a:solidFill>
                          <a:effectLst/>
                          <a:latin typeface="+mn-lt"/>
                          <a:ea typeface="+mn-ea"/>
                          <a:cs typeface="+mn-ea"/>
                        </a:rPr>
                        <a:t>weight loss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1"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mn-lt"/>
                        </a:rPr>
                        <a:t>Weight neutral agents </a:t>
                      </a:r>
                      <a:r>
                        <a:rPr lang="en-US" sz="1000" b="0" dirty="0">
                          <a:latin typeface="+mn-lt"/>
                        </a:rPr>
                        <a:t>included lifestyle and metformin, </a:t>
                      </a:r>
                      <a:r>
                        <a:rPr lang="en-US" sz="1000" b="1" dirty="0">
                          <a:latin typeface="+mn-lt"/>
                        </a:rPr>
                        <a:t>weight loss potential</a:t>
                      </a:r>
                      <a:r>
                        <a:rPr lang="en-US" sz="1000" b="0" dirty="0">
                          <a:latin typeface="+mn-lt"/>
                        </a:rPr>
                        <a:t> included SGLT-2i, and </a:t>
                      </a:r>
                      <a:r>
                        <a:rPr lang="en-US" sz="1000" b="1" dirty="0">
                          <a:latin typeface="+mn-lt"/>
                        </a:rPr>
                        <a:t>weight gain potential</a:t>
                      </a:r>
                      <a:r>
                        <a:rPr lang="en-US" sz="1000" b="0" dirty="0">
                          <a:latin typeface="+mn-lt"/>
                        </a:rPr>
                        <a:t> included TZDs, and SUs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latin typeface="+mn-lt"/>
                        </a:rPr>
                        <a:t>If patients were on multiple agents i.e. weight gain + weight loss potential, they were classified as “neutral”</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00"/>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Results</a:t>
                      </a:r>
                      <a:r>
                        <a:rPr lang="en-US" sz="1000" dirty="0"/>
                        <a:t>:</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US"/>
                    </a:p>
                  </a:txBody>
                  <a:tcPr/>
                </a:tc>
                <a:extLst>
                  <a:ext uri="{0D108BD9-81ED-4DB2-BD59-A6C34878D82A}">
                    <a16:rowId xmlns:a16="http://schemas.microsoft.com/office/drawing/2014/main" val="10001"/>
                  </a:ext>
                </a:extLst>
              </a:tr>
              <a:tr h="1413163">
                <a:tc>
                  <a:txBody>
                    <a:bodyPr/>
                    <a:lstStyle/>
                    <a:p>
                      <a:pPr marL="171450" indent="-171450">
                        <a:buFont typeface="Arial" panose="020B0604020202020204" pitchFamily="34" charset="0"/>
                        <a:buChar char="•"/>
                      </a:pPr>
                      <a:r>
                        <a:rPr lang="en-GB" sz="1000" dirty="0">
                          <a:solidFill>
                            <a:schemeClr val="tx1"/>
                          </a:solidFill>
                        </a:rPr>
                        <a:t>At 72 weeks, tirzepatide elicited significantly greater weight loss vs. placebo across all AHM subgroups (see figure).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dirty="0">
                          <a:solidFill>
                            <a:schemeClr val="tx1"/>
                          </a:solidFill>
                        </a:rPr>
                        <a:t>No differences in the proportion of patients achieving categorical weight loss targets of </a:t>
                      </a:r>
                      <a:r>
                        <a:rPr lang="en-US" sz="1000" i="0" dirty="0"/>
                        <a:t>≥5, ≥10, or ≥15% between AHM subgroups were observed (see table).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endParaRPr lang="en-GB" sz="1000"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92350044"/>
                  </a:ext>
                </a:extLst>
              </a:tr>
              <a:tr h="1125772">
                <a:tc gridSpan="2">
                  <a:txBody>
                    <a:bodyPr/>
                    <a:lstStyle/>
                    <a:p>
                      <a:pPr marL="0" indent="0">
                        <a:buFont typeface="Arial" panose="020B0604020202020204" pitchFamily="34" charset="0"/>
                        <a:buNone/>
                      </a:pPr>
                      <a:endParaRPr lang="en-US" sz="1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601392873"/>
                  </a:ext>
                </a:extLst>
              </a:tr>
            </a:tbl>
          </a:graphicData>
        </a:graphic>
      </p:graphicFrame>
      <p:sp>
        <p:nvSpPr>
          <p:cNvPr id="3" name="Title 2"/>
          <p:cNvSpPr>
            <a:spLocks noGrp="1"/>
          </p:cNvSpPr>
          <p:nvPr>
            <p:ph type="ctrTitle"/>
          </p:nvPr>
        </p:nvSpPr>
        <p:spPr/>
        <p:txBody>
          <a:bodyPr/>
          <a:lstStyle/>
          <a:p>
            <a:r>
              <a:rPr lang="en-US" dirty="0"/>
              <a:t>GLP-1/GIP: SURMOUNT-2:</a:t>
            </a:r>
            <a:r>
              <a:rPr lang="en-US" i="1" dirty="0"/>
              <a:t> post-hoc</a:t>
            </a:r>
            <a:r>
              <a:rPr lang="en-US" dirty="0"/>
              <a:t>, AHMs do not affect tirzepatide WL efficacy </a:t>
            </a:r>
          </a:p>
        </p:txBody>
      </p:sp>
      <p:graphicFrame>
        <p:nvGraphicFramePr>
          <p:cNvPr id="4" name="Table 3"/>
          <p:cNvGraphicFramePr>
            <a:graphicFrameLocks noGrp="1"/>
          </p:cNvGraphicFramePr>
          <p:nvPr/>
        </p:nvGraphicFramePr>
        <p:xfrm>
          <a:off x="384048" y="914400"/>
          <a:ext cx="2194560" cy="400812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2940743716"/>
                    </a:ext>
                  </a:extLst>
                </a:gridCol>
              </a:tblGrid>
              <a:tr h="242614">
                <a:tc>
                  <a:txBody>
                    <a:bodyPr/>
                    <a:lstStyle/>
                    <a:p>
                      <a:r>
                        <a:rPr lang="en-US" sz="1000" b="1" dirty="0">
                          <a:solidFill>
                            <a:schemeClr val="tx1"/>
                          </a:solidFill>
                        </a:rPr>
                        <a:t>Product (MOA)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882866917"/>
                  </a:ext>
                </a:extLst>
              </a:tr>
              <a:tr h="0">
                <a:tc>
                  <a:txBody>
                    <a:bodyPr/>
                    <a:lstStyle/>
                    <a:p>
                      <a:r>
                        <a:rPr lang="en-US" sz="1000" b="1" dirty="0">
                          <a:solidFill>
                            <a:schemeClr val="tx1"/>
                          </a:solidFill>
                        </a:rPr>
                        <a:t>Mounjaro, Zepbound; tirzepatide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(dual GLP-1/GIP agonist)</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en-US" sz="1000" b="1" dirty="0">
                          <a:latin typeface="+mn-lt"/>
                        </a:rPr>
                        <a:t>Company</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2"/>
                        </a:rPr>
                        <a:t>Lilly</a:t>
                      </a:r>
                      <a:endParaRPr lang="en-US" sz="1000"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4786">
                <a:tc>
                  <a:txBody>
                    <a:bodyPr/>
                    <a:lstStyle/>
                    <a:p>
                      <a:r>
                        <a:rPr lang="en-US" sz="1000" b="1" dirty="0">
                          <a:latin typeface="+mn-lt"/>
                        </a:rPr>
                        <a:t>Phase and Trial ID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407347513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Phase III </a:t>
                      </a:r>
                      <a:r>
                        <a:rPr lang="en-US" sz="1000" dirty="0">
                          <a:solidFill>
                            <a:schemeClr val="tx1"/>
                          </a:solidFill>
                          <a:hlinkClick r:id="rId3"/>
                        </a:rPr>
                        <a:t>SURMOUNT-2</a:t>
                      </a:r>
                      <a:endParaRPr lang="en-US" sz="10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Global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7515929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Indication(s)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24271795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T2D, OBE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61053568"/>
                  </a:ext>
                </a:extLst>
              </a:tr>
              <a:tr h="0">
                <a:tc>
                  <a:txBody>
                    <a:bodyPr/>
                    <a:lstStyle/>
                    <a:p>
                      <a:r>
                        <a:rPr lang="en-US" sz="1000" b="1" dirty="0">
                          <a:latin typeface="+mn-lt"/>
                        </a:rPr>
                        <a:t>Abstract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7586671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4"/>
                        </a:rPr>
                        <a:t>238-OR</a:t>
                      </a:r>
                      <a:endParaRPr lang="en-US" sz="1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32568609"/>
                  </a:ext>
                </a:extLst>
              </a:tr>
              <a:tr h="182880">
                <a:tc>
                  <a:txBody>
                    <a:bodyPr/>
                    <a:lstStyle/>
                    <a:p>
                      <a:r>
                        <a:rPr lang="en-US" sz="1100" b="1" dirty="0">
                          <a:solidFill>
                            <a:schemeClr val="tx1"/>
                          </a:solidFill>
                        </a:rPr>
                        <a:t>CVrg Implications</a:t>
                      </a:r>
                      <a:r>
                        <a:rPr lang="en-US" sz="1100" b="0" dirty="0">
                          <a:solidFill>
                            <a:schemeClr val="tx1"/>
                          </a:solidFill>
                        </a:rPr>
                        <a:t>:</a:t>
                      </a:r>
                      <a:r>
                        <a:rPr lang="en-US" sz="1100" b="1" dirty="0">
                          <a:solidFill>
                            <a:schemeClr val="tx1"/>
                          </a:solidFill>
                        </a:rPr>
                        <a:t> </a:t>
                      </a:r>
                      <a:r>
                        <a:rPr lang="en-US" sz="1100" b="0" dirty="0">
                          <a:solidFill>
                            <a:schemeClr val="tx1"/>
                          </a:solidFill>
                        </a:rPr>
                        <a:t>A prespecified analysis of SURMOUNT-2 showed significantly greater weight loss with tirzepatide vs. placebo regardless of AHM use at baseline.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3592350044"/>
                  </a:ext>
                </a:extLst>
              </a:tr>
            </a:tbl>
          </a:graphicData>
        </a:graphic>
      </p:graphicFrame>
      <p:graphicFrame>
        <p:nvGraphicFramePr>
          <p:cNvPr id="6" name="Table 5">
            <a:extLst>
              <a:ext uri="{FF2B5EF4-FFF2-40B4-BE49-F238E27FC236}">
                <a16:creationId xmlns:a16="http://schemas.microsoft.com/office/drawing/2014/main" id="{40E8E5BC-7DE9-51B9-2E55-F9A04019D50B}"/>
              </a:ext>
            </a:extLst>
          </p:cNvPr>
          <p:cNvGraphicFramePr>
            <a:graphicFrameLocks noGrp="1"/>
          </p:cNvGraphicFramePr>
          <p:nvPr/>
        </p:nvGraphicFramePr>
        <p:xfrm>
          <a:off x="4285092" y="2084873"/>
          <a:ext cx="7522860" cy="886968"/>
        </p:xfrm>
        <a:graphic>
          <a:graphicData uri="http://schemas.openxmlformats.org/drawingml/2006/table">
            <a:tbl>
              <a:tblPr firstRow="1" bandRow="1">
                <a:tableStyleId>{C083E6E3-FA7D-4D7B-A595-EF9225AFEA82}</a:tableStyleId>
              </a:tblPr>
              <a:tblGrid>
                <a:gridCol w="1793240">
                  <a:extLst>
                    <a:ext uri="{9D8B030D-6E8A-4147-A177-3AD203B41FA5}">
                      <a16:colId xmlns:a16="http://schemas.microsoft.com/office/drawing/2014/main" val="20000"/>
                    </a:ext>
                  </a:extLst>
                </a:gridCol>
                <a:gridCol w="288000">
                  <a:extLst>
                    <a:ext uri="{9D8B030D-6E8A-4147-A177-3AD203B41FA5}">
                      <a16:colId xmlns:a16="http://schemas.microsoft.com/office/drawing/2014/main" val="20001"/>
                    </a:ext>
                  </a:extLst>
                </a:gridCol>
                <a:gridCol w="468000">
                  <a:extLst>
                    <a:ext uri="{9D8B030D-6E8A-4147-A177-3AD203B41FA5}">
                      <a16:colId xmlns:a16="http://schemas.microsoft.com/office/drawing/2014/main" val="20002"/>
                    </a:ext>
                  </a:extLst>
                </a:gridCol>
                <a:gridCol w="516890">
                  <a:extLst>
                    <a:ext uri="{9D8B030D-6E8A-4147-A177-3AD203B41FA5}">
                      <a16:colId xmlns:a16="http://schemas.microsoft.com/office/drawing/2014/main" val="20003"/>
                    </a:ext>
                  </a:extLst>
                </a:gridCol>
                <a:gridCol w="434340">
                  <a:extLst>
                    <a:ext uri="{9D8B030D-6E8A-4147-A177-3AD203B41FA5}">
                      <a16:colId xmlns:a16="http://schemas.microsoft.com/office/drawing/2014/main" val="2487164136"/>
                    </a:ext>
                  </a:extLst>
                </a:gridCol>
                <a:gridCol w="434340">
                  <a:extLst>
                    <a:ext uri="{9D8B030D-6E8A-4147-A177-3AD203B41FA5}">
                      <a16:colId xmlns:a16="http://schemas.microsoft.com/office/drawing/2014/main" val="2390811558"/>
                    </a:ext>
                  </a:extLst>
                </a:gridCol>
                <a:gridCol w="599440">
                  <a:extLst>
                    <a:ext uri="{9D8B030D-6E8A-4147-A177-3AD203B41FA5}">
                      <a16:colId xmlns:a16="http://schemas.microsoft.com/office/drawing/2014/main" val="20004"/>
                    </a:ext>
                  </a:extLst>
                </a:gridCol>
                <a:gridCol w="586740">
                  <a:extLst>
                    <a:ext uri="{9D8B030D-6E8A-4147-A177-3AD203B41FA5}">
                      <a16:colId xmlns:a16="http://schemas.microsoft.com/office/drawing/2014/main" val="4283314328"/>
                    </a:ext>
                  </a:extLst>
                </a:gridCol>
                <a:gridCol w="472440">
                  <a:extLst>
                    <a:ext uri="{9D8B030D-6E8A-4147-A177-3AD203B41FA5}">
                      <a16:colId xmlns:a16="http://schemas.microsoft.com/office/drawing/2014/main" val="362469800"/>
                    </a:ext>
                  </a:extLst>
                </a:gridCol>
                <a:gridCol w="648000">
                  <a:extLst>
                    <a:ext uri="{9D8B030D-6E8A-4147-A177-3AD203B41FA5}">
                      <a16:colId xmlns:a16="http://schemas.microsoft.com/office/drawing/2014/main" val="4240621911"/>
                    </a:ext>
                  </a:extLst>
                </a:gridCol>
                <a:gridCol w="726440">
                  <a:extLst>
                    <a:ext uri="{9D8B030D-6E8A-4147-A177-3AD203B41FA5}">
                      <a16:colId xmlns:a16="http://schemas.microsoft.com/office/drawing/2014/main" val="2040339020"/>
                    </a:ext>
                  </a:extLst>
                </a:gridCol>
                <a:gridCol w="554990">
                  <a:extLst>
                    <a:ext uri="{9D8B030D-6E8A-4147-A177-3AD203B41FA5}">
                      <a16:colId xmlns:a16="http://schemas.microsoft.com/office/drawing/2014/main" val="2665294350"/>
                    </a:ext>
                  </a:extLst>
                </a:gridCol>
              </a:tblGrid>
              <a:tr h="0">
                <a:tc>
                  <a:txBody>
                    <a:bodyPr/>
                    <a:lstStyle/>
                    <a:p>
                      <a:r>
                        <a:rPr lang="en-US" sz="900" dirty="0">
                          <a:solidFill>
                            <a:schemeClr val="tx1"/>
                          </a:solidFill>
                        </a:rPr>
                        <a:t>BL characteristics by AHM</a:t>
                      </a:r>
                    </a:p>
                  </a:txBody>
                  <a:tcPr marL="45720" marR="45720" marT="18288" marB="1828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rPr>
                        <a:t>N</a:t>
                      </a:r>
                    </a:p>
                  </a:txBody>
                  <a:tcPr marL="45720" marR="45720" marT="18288" marB="1828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rPr>
                        <a:t>Age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rPr>
                        <a:t>(years)</a:t>
                      </a:r>
                    </a:p>
                  </a:txBody>
                  <a:tcPr marL="45720" marR="45720" marT="18288" marB="18288" anchor="ctr"/>
                </a:tc>
                <a:tc>
                  <a:txBody>
                    <a:bodyPr/>
                    <a:lstStyle/>
                    <a:p>
                      <a:pPr algn="ctr"/>
                      <a:r>
                        <a:rPr lang="en-US" sz="900" dirty="0">
                          <a:solidFill>
                            <a:schemeClr val="tx1"/>
                          </a:solidFill>
                        </a:rPr>
                        <a:t>Female</a:t>
                      </a:r>
                    </a:p>
                    <a:p>
                      <a:pPr algn="ctr"/>
                      <a:r>
                        <a:rPr lang="en-US" sz="900" dirty="0">
                          <a:solidFill>
                            <a:schemeClr val="tx1"/>
                          </a:solidFill>
                        </a:rPr>
                        <a:t>(%pts)</a:t>
                      </a:r>
                    </a:p>
                  </a:txBody>
                  <a:tcPr marL="45720" marR="45720" marT="18288" marB="18288" anchor="ctr"/>
                </a:tc>
                <a:tc>
                  <a:txBody>
                    <a:bodyPr/>
                    <a:lstStyle/>
                    <a:p>
                      <a:pPr algn="ctr"/>
                      <a:r>
                        <a:rPr lang="en-US" sz="900" dirty="0">
                          <a:solidFill>
                            <a:schemeClr val="tx1"/>
                          </a:solidFill>
                        </a:rPr>
                        <a:t>White</a:t>
                      </a:r>
                    </a:p>
                    <a:p>
                      <a:pPr algn="ctr"/>
                      <a:r>
                        <a:rPr lang="en-US" sz="900" dirty="0">
                          <a:solidFill>
                            <a:schemeClr val="tx1"/>
                          </a:solidFill>
                        </a:rPr>
                        <a:t>(%)</a:t>
                      </a:r>
                    </a:p>
                  </a:txBody>
                  <a:tcPr marL="45720" marR="45720" marT="18288" marB="18288" anchor="ctr"/>
                </a:tc>
                <a:tc>
                  <a:txBody>
                    <a:bodyPr/>
                    <a:lstStyle/>
                    <a:p>
                      <a:pPr algn="ctr"/>
                      <a:r>
                        <a:rPr lang="en-US" sz="900" dirty="0">
                          <a:solidFill>
                            <a:schemeClr val="tx1"/>
                          </a:solidFill>
                        </a:rPr>
                        <a:t>Asian</a:t>
                      </a:r>
                    </a:p>
                    <a:p>
                      <a:pPr algn="ctr"/>
                      <a:r>
                        <a:rPr lang="en-US" sz="900" dirty="0">
                          <a:solidFill>
                            <a:schemeClr val="tx1"/>
                          </a:solidFill>
                        </a:rPr>
                        <a:t>(%)</a:t>
                      </a:r>
                    </a:p>
                  </a:txBody>
                  <a:tcPr marL="45720" marR="45720" marT="18288" marB="18288" anchor="ctr"/>
                </a:tc>
                <a:tc>
                  <a:txBody>
                    <a:bodyPr/>
                    <a:lstStyle/>
                    <a:p>
                      <a:pPr algn="ctr"/>
                      <a:r>
                        <a:rPr lang="en-US" sz="900" dirty="0">
                          <a:solidFill>
                            <a:schemeClr val="tx1"/>
                          </a:solidFill>
                        </a:rPr>
                        <a:t>BW</a:t>
                      </a:r>
                    </a:p>
                    <a:p>
                      <a:pPr algn="ctr"/>
                      <a:r>
                        <a:rPr lang="en-US" sz="900" dirty="0">
                          <a:solidFill>
                            <a:schemeClr val="tx1"/>
                          </a:solidFill>
                        </a:rPr>
                        <a:t>(kg)</a:t>
                      </a:r>
                    </a:p>
                  </a:txBody>
                  <a:tcPr marL="45720" marR="45720" marT="18288" marB="18288" anchor="ctr"/>
                </a:tc>
                <a:tc>
                  <a:txBody>
                    <a:bodyPr/>
                    <a:lstStyle/>
                    <a:p>
                      <a:pPr algn="ctr"/>
                      <a:r>
                        <a:rPr lang="en-US" sz="900" dirty="0">
                          <a:solidFill>
                            <a:schemeClr val="tx1"/>
                          </a:solidFill>
                        </a:rPr>
                        <a:t>BMI</a:t>
                      </a:r>
                    </a:p>
                    <a:p>
                      <a:pPr algn="ctr"/>
                      <a:r>
                        <a:rPr lang="en-US" sz="900" dirty="0">
                          <a:solidFill>
                            <a:schemeClr val="tx1"/>
                          </a:solidFill>
                        </a:rPr>
                        <a:t>(kg/m</a:t>
                      </a:r>
                      <a:r>
                        <a:rPr lang="en-US" sz="900" baseline="30000" dirty="0">
                          <a:solidFill>
                            <a:schemeClr val="tx1"/>
                          </a:solidFill>
                        </a:rPr>
                        <a:t>2</a:t>
                      </a:r>
                      <a:r>
                        <a:rPr lang="en-US" sz="900" dirty="0">
                          <a:solidFill>
                            <a:schemeClr val="tx1"/>
                          </a:solidFill>
                        </a:rPr>
                        <a:t>)</a:t>
                      </a:r>
                    </a:p>
                  </a:txBody>
                  <a:tcPr marL="45720" marR="45720" marT="18288" marB="18288" anchor="ctr"/>
                </a:tc>
                <a:tc>
                  <a:txBody>
                    <a:bodyPr/>
                    <a:lstStyle/>
                    <a:p>
                      <a:pPr algn="ctr"/>
                      <a:r>
                        <a:rPr lang="en-US" sz="900" dirty="0">
                          <a:solidFill>
                            <a:schemeClr val="tx1"/>
                          </a:solidFill>
                        </a:rPr>
                        <a:t>WC</a:t>
                      </a:r>
                    </a:p>
                    <a:p>
                      <a:pPr algn="ctr"/>
                      <a:r>
                        <a:rPr lang="en-US" sz="900" dirty="0">
                          <a:solidFill>
                            <a:schemeClr val="tx1"/>
                          </a:solidFill>
                        </a:rPr>
                        <a:t>(cm)</a:t>
                      </a:r>
                    </a:p>
                  </a:txBody>
                  <a:tcPr marL="45720" marR="45720" marT="18288" marB="18288" anchor="ctr"/>
                </a:tc>
                <a:tc>
                  <a:txBody>
                    <a:bodyPr/>
                    <a:lstStyle/>
                    <a:p>
                      <a:pPr algn="ctr"/>
                      <a:r>
                        <a:rPr lang="en-US" sz="900" dirty="0">
                          <a:solidFill>
                            <a:schemeClr val="tx1"/>
                          </a:solidFill>
                        </a:rPr>
                        <a:t>A1c</a:t>
                      </a:r>
                    </a:p>
                    <a:p>
                      <a:pPr algn="ctr"/>
                      <a:r>
                        <a:rPr lang="en-US" sz="900" dirty="0">
                          <a:solidFill>
                            <a:schemeClr val="tx1"/>
                          </a:solidFill>
                        </a:rPr>
                        <a:t>(%)</a:t>
                      </a:r>
                    </a:p>
                  </a:txBody>
                  <a:tcPr marL="45720" marR="45720" marT="18288" marB="18288" anchor="ctr"/>
                </a:tc>
                <a:tc>
                  <a:txBody>
                    <a:bodyPr/>
                    <a:lstStyle/>
                    <a:p>
                      <a:pPr algn="ctr"/>
                      <a:r>
                        <a:rPr lang="en-US" sz="900" dirty="0">
                          <a:solidFill>
                            <a:schemeClr val="tx1"/>
                          </a:solidFill>
                        </a:rPr>
                        <a:t>OBE dur.</a:t>
                      </a:r>
                    </a:p>
                    <a:p>
                      <a:pPr algn="ctr"/>
                      <a:r>
                        <a:rPr lang="en-US" sz="900" dirty="0">
                          <a:solidFill>
                            <a:schemeClr val="tx1"/>
                          </a:solidFill>
                        </a:rPr>
                        <a:t>(years)</a:t>
                      </a:r>
                    </a:p>
                  </a:txBody>
                  <a:tcPr marL="45720" marR="45720" marT="18288" marB="18288" anchor="ctr"/>
                </a:tc>
                <a:tc>
                  <a:txBody>
                    <a:bodyPr/>
                    <a:lstStyle/>
                    <a:p>
                      <a:pPr algn="ctr"/>
                      <a:r>
                        <a:rPr lang="en-US" sz="900" dirty="0">
                          <a:solidFill>
                            <a:schemeClr val="tx1"/>
                          </a:solidFill>
                        </a:rPr>
                        <a:t>T2D dur.</a:t>
                      </a:r>
                    </a:p>
                    <a:p>
                      <a:pPr algn="ctr"/>
                      <a:r>
                        <a:rPr lang="en-US" sz="900" dirty="0">
                          <a:solidFill>
                            <a:schemeClr val="tx1"/>
                          </a:solidFill>
                        </a:rPr>
                        <a:t>(years)</a:t>
                      </a:r>
                    </a:p>
                  </a:txBody>
                  <a:tcPr marL="45720" marR="45720" marT="18288" marB="18288" anchor="ctr"/>
                </a:tc>
                <a:extLst>
                  <a:ext uri="{0D108BD9-81ED-4DB2-BD59-A6C34878D82A}">
                    <a16:rowId xmlns:a16="http://schemas.microsoft.com/office/drawing/2014/main" val="10000"/>
                  </a:ext>
                </a:extLst>
              </a:tr>
              <a:tr h="0">
                <a:tc>
                  <a:txBody>
                    <a:bodyPr/>
                    <a:lstStyle/>
                    <a:p>
                      <a:r>
                        <a:rPr lang="en-US" sz="900" b="1" dirty="0">
                          <a:solidFill>
                            <a:schemeClr val="tx1"/>
                          </a:solidFill>
                        </a:rPr>
                        <a:t>Weight loss potential</a:t>
                      </a:r>
                    </a:p>
                  </a:txBody>
                  <a:tcPr marL="45720" marR="45720" marT="27432" marB="27432" anchor="ctr"/>
                </a:tc>
                <a:tc>
                  <a:txBody>
                    <a:bodyPr/>
                    <a:lstStyle/>
                    <a:p>
                      <a:pPr algn="ctr"/>
                      <a:r>
                        <a:rPr lang="en-US" sz="900" b="0" dirty="0">
                          <a:solidFill>
                            <a:sysClr val="windowText" lastClr="000000"/>
                          </a:solidFill>
                        </a:rPr>
                        <a:t>126</a:t>
                      </a:r>
                    </a:p>
                  </a:txBody>
                  <a:tcPr marL="45720" marR="45720" marT="27432" marB="27432" anchor="ctr"/>
                </a:tc>
                <a:tc>
                  <a:txBody>
                    <a:bodyPr/>
                    <a:lstStyle/>
                    <a:p>
                      <a:pPr algn="ctr"/>
                      <a:r>
                        <a:rPr lang="en-US" sz="900" b="0" dirty="0">
                          <a:solidFill>
                            <a:sysClr val="windowText" lastClr="000000"/>
                          </a:solidFill>
                        </a:rPr>
                        <a:t>53.4</a:t>
                      </a:r>
                    </a:p>
                  </a:txBody>
                  <a:tcPr marL="45720" marR="45720" marT="27432" marB="27432" anchor="ctr"/>
                </a:tc>
                <a:tc>
                  <a:txBody>
                    <a:bodyPr/>
                    <a:lstStyle/>
                    <a:p>
                      <a:pPr algn="ctr"/>
                      <a:r>
                        <a:rPr lang="en-US" sz="900" b="0" dirty="0">
                          <a:solidFill>
                            <a:sysClr val="windowText" lastClr="000000"/>
                          </a:solidFill>
                        </a:rPr>
                        <a:t>48.4</a:t>
                      </a:r>
                    </a:p>
                  </a:txBody>
                  <a:tcPr marL="45720" marR="45720" marT="27432" marB="27432" anchor="ctr"/>
                </a:tc>
                <a:tc>
                  <a:txBody>
                    <a:bodyPr/>
                    <a:lstStyle/>
                    <a:p>
                      <a:pPr algn="ctr"/>
                      <a:r>
                        <a:rPr lang="en-US" sz="900" b="0" dirty="0">
                          <a:solidFill>
                            <a:sysClr val="windowText" lastClr="000000"/>
                          </a:solidFill>
                        </a:rPr>
                        <a:t>53.2</a:t>
                      </a:r>
                    </a:p>
                  </a:txBody>
                  <a:tcPr marL="45720" marR="45720" marT="27432" marB="27432" anchor="ctr"/>
                </a:tc>
                <a:tc>
                  <a:txBody>
                    <a:bodyPr/>
                    <a:lstStyle/>
                    <a:p>
                      <a:pPr algn="ctr"/>
                      <a:r>
                        <a:rPr lang="en-US" sz="900" b="0" dirty="0">
                          <a:solidFill>
                            <a:sysClr val="windowText" lastClr="000000"/>
                          </a:solidFill>
                        </a:rPr>
                        <a:t>35.7</a:t>
                      </a:r>
                    </a:p>
                  </a:txBody>
                  <a:tcPr marL="45720" marR="45720" marT="27432" marB="27432" anchor="ctr"/>
                </a:tc>
                <a:tc>
                  <a:txBody>
                    <a:bodyPr/>
                    <a:lstStyle/>
                    <a:p>
                      <a:pPr algn="ctr"/>
                      <a:r>
                        <a:rPr lang="en-US" sz="900" b="0" dirty="0">
                          <a:solidFill>
                            <a:sysClr val="windowText" lastClr="000000"/>
                          </a:solidFill>
                        </a:rPr>
                        <a:t>95.7</a:t>
                      </a:r>
                    </a:p>
                  </a:txBody>
                  <a:tcPr marL="45720" marR="45720" marT="27432" marB="27432" anchor="ctr"/>
                </a:tc>
                <a:tc>
                  <a:txBody>
                    <a:bodyPr/>
                    <a:lstStyle/>
                    <a:p>
                      <a:pPr algn="ctr"/>
                      <a:r>
                        <a:rPr lang="en-US" sz="900" b="0" dirty="0">
                          <a:solidFill>
                            <a:sysClr val="windowText" lastClr="000000"/>
                          </a:solidFill>
                        </a:rPr>
                        <a:t>34.5</a:t>
                      </a:r>
                    </a:p>
                  </a:txBody>
                  <a:tcPr marL="45720" marR="45720" marT="27432" marB="27432" anchor="ctr"/>
                </a:tc>
                <a:tc>
                  <a:txBody>
                    <a:bodyPr/>
                    <a:lstStyle/>
                    <a:p>
                      <a:pPr algn="ctr"/>
                      <a:r>
                        <a:rPr lang="en-US" sz="900" b="0" dirty="0">
                          <a:solidFill>
                            <a:sysClr val="windowText" lastClr="000000"/>
                          </a:solidFill>
                        </a:rPr>
                        <a:t>111.0</a:t>
                      </a:r>
                    </a:p>
                  </a:txBody>
                  <a:tcPr marL="45720" marR="45720" marT="27432" marB="27432" anchor="ctr"/>
                </a:tc>
                <a:tc>
                  <a:txBody>
                    <a:bodyPr/>
                    <a:lstStyle/>
                    <a:p>
                      <a:pPr algn="ctr"/>
                      <a:r>
                        <a:rPr lang="en-US" sz="900" b="0" dirty="0">
                          <a:solidFill>
                            <a:sysClr val="windowText" lastClr="000000"/>
                          </a:solidFill>
                        </a:rPr>
                        <a:t>7.9</a:t>
                      </a:r>
                    </a:p>
                  </a:txBody>
                  <a:tcPr marL="45720" marR="45720" marT="27432" marB="27432" anchor="ctr"/>
                </a:tc>
                <a:tc>
                  <a:txBody>
                    <a:bodyPr/>
                    <a:lstStyle/>
                    <a:p>
                      <a:pPr algn="ctr"/>
                      <a:r>
                        <a:rPr lang="en-US" sz="900" b="0" dirty="0">
                          <a:solidFill>
                            <a:schemeClr val="tx1"/>
                          </a:solidFill>
                        </a:rPr>
                        <a:t>18.2</a:t>
                      </a:r>
                    </a:p>
                  </a:txBody>
                  <a:tcPr marL="45720" marR="45720" marT="27432" marB="27432" anchor="ctr"/>
                </a:tc>
                <a:tc>
                  <a:txBody>
                    <a:bodyPr/>
                    <a:lstStyle/>
                    <a:p>
                      <a:pPr algn="ctr"/>
                      <a:r>
                        <a:rPr lang="en-US" sz="900" b="0" dirty="0">
                          <a:solidFill>
                            <a:sysClr val="windowText" lastClr="000000"/>
                          </a:solidFill>
                        </a:rPr>
                        <a:t>9.3</a:t>
                      </a:r>
                    </a:p>
                  </a:txBody>
                  <a:tcPr marL="45720" marR="45720" marT="27432" marB="27432" anchor="ctr"/>
                </a:tc>
                <a:extLst>
                  <a:ext uri="{0D108BD9-81ED-4DB2-BD59-A6C34878D82A}">
                    <a16:rowId xmlns:a16="http://schemas.microsoft.com/office/drawing/2014/main" val="10001"/>
                  </a:ext>
                </a:extLst>
              </a:tr>
              <a:tr h="154352">
                <a:tc>
                  <a:txBody>
                    <a:bodyPr/>
                    <a:lstStyle/>
                    <a:p>
                      <a:r>
                        <a:rPr lang="en-US" sz="900" b="1" dirty="0">
                          <a:solidFill>
                            <a:schemeClr val="tx1"/>
                          </a:solidFill>
                        </a:rPr>
                        <a:t>Weight gain potential</a:t>
                      </a:r>
                    </a:p>
                  </a:txBody>
                  <a:tcPr marL="45720" marR="45720" marT="27432" marB="27432" anchor="ctr"/>
                </a:tc>
                <a:tc>
                  <a:txBody>
                    <a:bodyPr/>
                    <a:lstStyle/>
                    <a:p>
                      <a:pPr algn="ctr"/>
                      <a:r>
                        <a:rPr lang="en-US" sz="900" b="0" dirty="0">
                          <a:solidFill>
                            <a:sysClr val="windowText" lastClr="000000"/>
                          </a:solidFill>
                        </a:rPr>
                        <a:t>208</a:t>
                      </a:r>
                    </a:p>
                  </a:txBody>
                  <a:tcPr marL="45720" marR="45720" marT="27432" marB="27432" anchor="ctr"/>
                </a:tc>
                <a:tc>
                  <a:txBody>
                    <a:bodyPr/>
                    <a:lstStyle/>
                    <a:p>
                      <a:pPr algn="ctr"/>
                      <a:r>
                        <a:rPr lang="en-US" sz="900" b="0" dirty="0">
                          <a:solidFill>
                            <a:sysClr val="windowText" lastClr="000000"/>
                          </a:solidFill>
                        </a:rPr>
                        <a:t>56.8</a:t>
                      </a:r>
                    </a:p>
                  </a:txBody>
                  <a:tcPr marL="45720" marR="45720" marT="27432" marB="27432" anchor="ctr"/>
                </a:tc>
                <a:tc>
                  <a:txBody>
                    <a:bodyPr/>
                    <a:lstStyle/>
                    <a:p>
                      <a:pPr algn="ctr"/>
                      <a:r>
                        <a:rPr lang="en-US" sz="900" b="0" dirty="0">
                          <a:solidFill>
                            <a:sysClr val="windowText" lastClr="000000"/>
                          </a:solidFill>
                        </a:rPr>
                        <a:t>54.3</a:t>
                      </a:r>
                    </a:p>
                  </a:txBody>
                  <a:tcPr marL="45720" marR="45720" marT="27432" marB="27432" anchor="ctr"/>
                </a:tc>
                <a:tc>
                  <a:txBody>
                    <a:bodyPr/>
                    <a:lstStyle/>
                    <a:p>
                      <a:pPr algn="ctr"/>
                      <a:r>
                        <a:rPr lang="en-US" sz="900" b="0" dirty="0">
                          <a:solidFill>
                            <a:sysClr val="windowText" lastClr="000000"/>
                          </a:solidFill>
                        </a:rPr>
                        <a:t>81.3</a:t>
                      </a:r>
                    </a:p>
                  </a:txBody>
                  <a:tcPr marL="45720" marR="45720" marT="27432" marB="27432" anchor="ctr"/>
                </a:tc>
                <a:tc>
                  <a:txBody>
                    <a:bodyPr/>
                    <a:lstStyle/>
                    <a:p>
                      <a:pPr algn="ctr"/>
                      <a:r>
                        <a:rPr lang="en-US" sz="900" b="0" dirty="0">
                          <a:solidFill>
                            <a:sysClr val="windowText" lastClr="000000"/>
                          </a:solidFill>
                        </a:rPr>
                        <a:t>3.8</a:t>
                      </a:r>
                    </a:p>
                  </a:txBody>
                  <a:tcPr marL="45720" marR="45720" marT="27432" marB="27432" anchor="ctr"/>
                </a:tc>
                <a:tc>
                  <a:txBody>
                    <a:bodyPr/>
                    <a:lstStyle/>
                    <a:p>
                      <a:pPr algn="ctr"/>
                      <a:r>
                        <a:rPr lang="en-US" sz="900" b="0" dirty="0">
                          <a:solidFill>
                            <a:sysClr val="windowText" lastClr="000000"/>
                          </a:solidFill>
                        </a:rPr>
                        <a:t>100.6</a:t>
                      </a:r>
                    </a:p>
                  </a:txBody>
                  <a:tcPr marL="45720" marR="45720" marT="27432" marB="27432" anchor="ctr"/>
                </a:tc>
                <a:tc>
                  <a:txBody>
                    <a:bodyPr/>
                    <a:lstStyle/>
                    <a:p>
                      <a:pPr algn="ctr"/>
                      <a:r>
                        <a:rPr lang="en-US" sz="900" b="0" dirty="0">
                          <a:solidFill>
                            <a:sysClr val="windowText" lastClr="000000"/>
                          </a:solidFill>
                        </a:rPr>
                        <a:t>36.0</a:t>
                      </a:r>
                    </a:p>
                  </a:txBody>
                  <a:tcPr marL="45720" marR="45720" marT="27432" marB="27432" anchor="ctr"/>
                </a:tc>
                <a:tc>
                  <a:txBody>
                    <a:bodyPr/>
                    <a:lstStyle/>
                    <a:p>
                      <a:pPr algn="ctr"/>
                      <a:r>
                        <a:rPr lang="en-US" sz="900" b="0" dirty="0">
                          <a:solidFill>
                            <a:sysClr val="windowText" lastClr="000000"/>
                          </a:solidFill>
                        </a:rPr>
                        <a:t>116.3</a:t>
                      </a:r>
                    </a:p>
                  </a:txBody>
                  <a:tcPr marL="45720" marR="45720" marT="27432" marB="27432" anchor="ctr"/>
                </a:tc>
                <a:tc>
                  <a:txBody>
                    <a:bodyPr/>
                    <a:lstStyle/>
                    <a:p>
                      <a:pPr algn="ctr"/>
                      <a:r>
                        <a:rPr lang="en-US" sz="900" b="0" dirty="0">
                          <a:solidFill>
                            <a:sysClr val="windowText" lastClr="000000"/>
                          </a:solidFill>
                        </a:rPr>
                        <a:t>8.2</a:t>
                      </a:r>
                    </a:p>
                  </a:txBody>
                  <a:tcPr marL="45720" marR="45720" marT="27432" marB="27432" anchor="ctr"/>
                </a:tc>
                <a:tc>
                  <a:txBody>
                    <a:bodyPr/>
                    <a:lstStyle/>
                    <a:p>
                      <a:pPr algn="ctr"/>
                      <a:r>
                        <a:rPr lang="en-US" sz="900" b="0" dirty="0">
                          <a:solidFill>
                            <a:sysClr val="windowText" lastClr="000000"/>
                          </a:solidFill>
                        </a:rPr>
                        <a:t>19.3</a:t>
                      </a:r>
                    </a:p>
                  </a:txBody>
                  <a:tcPr marL="45720" marR="45720" marT="27432" marB="27432" anchor="ctr"/>
                </a:tc>
                <a:tc>
                  <a:txBody>
                    <a:bodyPr/>
                    <a:lstStyle/>
                    <a:p>
                      <a:pPr algn="ctr"/>
                      <a:r>
                        <a:rPr lang="en-US" sz="900" b="0" dirty="0">
                          <a:solidFill>
                            <a:sysClr val="windowText" lastClr="000000"/>
                          </a:solidFill>
                        </a:rPr>
                        <a:t>9.9</a:t>
                      </a:r>
                    </a:p>
                  </a:txBody>
                  <a:tcPr marL="45720" marR="45720" marT="27432" marB="27432" anchor="ctr"/>
                </a:tc>
                <a:extLst>
                  <a:ext uri="{0D108BD9-81ED-4DB2-BD59-A6C34878D82A}">
                    <a16:rowId xmlns:a16="http://schemas.microsoft.com/office/drawing/2014/main" val="10003"/>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dirty="0">
                          <a:solidFill>
                            <a:schemeClr val="tx1"/>
                          </a:solidFill>
                        </a:rPr>
                        <a:t>Weight neutral</a:t>
                      </a:r>
                    </a:p>
                  </a:txBody>
                  <a:tcPr marL="45720" marR="45720"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b="0" dirty="0">
                          <a:solidFill>
                            <a:sysClr val="windowText" lastClr="000000"/>
                          </a:solidFill>
                        </a:rPr>
                        <a:t>604</a:t>
                      </a:r>
                    </a:p>
                  </a:txBody>
                  <a:tcPr marL="45720" marR="45720"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b="0" dirty="0">
                          <a:solidFill>
                            <a:sysClr val="windowText" lastClr="000000"/>
                          </a:solidFill>
                        </a:rPr>
                        <a:t>53.5</a:t>
                      </a:r>
                    </a:p>
                  </a:txBody>
                  <a:tcPr marL="45720" marR="45720"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b="0" dirty="0">
                          <a:solidFill>
                            <a:sysClr val="windowText" lastClr="000000"/>
                          </a:solidFill>
                        </a:rPr>
                        <a:t>50.0</a:t>
                      </a:r>
                    </a:p>
                  </a:txBody>
                  <a:tcPr marL="45720" marR="45720"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b="0" dirty="0">
                          <a:solidFill>
                            <a:sysClr val="windowText" lastClr="000000"/>
                          </a:solidFill>
                        </a:rPr>
                        <a:t>78.5</a:t>
                      </a:r>
                    </a:p>
                  </a:txBody>
                  <a:tcPr marL="45720" marR="45720"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b="0" dirty="0">
                          <a:solidFill>
                            <a:sysClr val="windowText" lastClr="000000"/>
                          </a:solidFill>
                        </a:rPr>
                        <a:t>11.9</a:t>
                      </a:r>
                    </a:p>
                  </a:txBody>
                  <a:tcPr marL="45720" marR="45720"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b="0" dirty="0">
                          <a:solidFill>
                            <a:sysClr val="windowText" lastClr="000000"/>
                          </a:solidFill>
                        </a:rPr>
                        <a:t>101.8</a:t>
                      </a:r>
                    </a:p>
                  </a:txBody>
                  <a:tcPr marL="45720" marR="45720"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b="0" dirty="0">
                          <a:solidFill>
                            <a:sysClr val="windowText" lastClr="000000"/>
                          </a:solidFill>
                        </a:rPr>
                        <a:t>36.4</a:t>
                      </a:r>
                    </a:p>
                  </a:txBody>
                  <a:tcPr marL="45720" marR="45720"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b="0" dirty="0">
                          <a:solidFill>
                            <a:sysClr val="windowText" lastClr="000000"/>
                          </a:solidFill>
                        </a:rPr>
                        <a:t>115.3</a:t>
                      </a:r>
                    </a:p>
                  </a:txBody>
                  <a:tcPr marL="45720" marR="45720"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b="0" dirty="0">
                          <a:solidFill>
                            <a:sysClr val="windowText" lastClr="000000"/>
                          </a:solidFill>
                        </a:rPr>
                        <a:t>8.0</a:t>
                      </a:r>
                    </a:p>
                  </a:txBody>
                  <a:tcPr marL="45720" marR="45720"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b="0" dirty="0">
                          <a:solidFill>
                            <a:sysClr val="windowText" lastClr="000000"/>
                          </a:solidFill>
                        </a:rPr>
                        <a:t>17.1</a:t>
                      </a:r>
                    </a:p>
                  </a:txBody>
                  <a:tcPr marL="45720" marR="45720"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b="0" dirty="0">
                          <a:solidFill>
                            <a:sysClr val="windowText" lastClr="000000"/>
                          </a:solidFill>
                        </a:rPr>
                        <a:t>7.9</a:t>
                      </a:r>
                    </a:p>
                  </a:txBody>
                  <a:tcPr marL="45720" marR="45720" marT="27432" marB="27432" anchor="ctr">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1925526454"/>
                  </a:ext>
                </a:extLst>
              </a:tr>
            </a:tbl>
          </a:graphicData>
        </a:graphic>
      </p:graphicFrame>
      <p:graphicFrame>
        <p:nvGraphicFramePr>
          <p:cNvPr id="11" name="Table 10">
            <a:extLst>
              <a:ext uri="{FF2B5EF4-FFF2-40B4-BE49-F238E27FC236}">
                <a16:creationId xmlns:a16="http://schemas.microsoft.com/office/drawing/2014/main" id="{895EC1D3-256A-ED3C-6A22-7BDF1B0F5E02}"/>
              </a:ext>
            </a:extLst>
          </p:cNvPr>
          <p:cNvGraphicFramePr>
            <a:graphicFrameLocks noGrp="1"/>
          </p:cNvGraphicFramePr>
          <p:nvPr/>
        </p:nvGraphicFramePr>
        <p:xfrm>
          <a:off x="7318916" y="3827120"/>
          <a:ext cx="4489036" cy="2057400"/>
        </p:xfrm>
        <a:graphic>
          <a:graphicData uri="http://schemas.openxmlformats.org/drawingml/2006/table">
            <a:tbl>
              <a:tblPr firstRow="1" bandRow="1">
                <a:tableStyleId>{C083E6E3-FA7D-4D7B-A595-EF9225AFEA82}</a:tableStyleId>
              </a:tblPr>
              <a:tblGrid>
                <a:gridCol w="1128188">
                  <a:extLst>
                    <a:ext uri="{9D8B030D-6E8A-4147-A177-3AD203B41FA5}">
                      <a16:colId xmlns:a16="http://schemas.microsoft.com/office/drawing/2014/main" val="20000"/>
                    </a:ext>
                  </a:extLst>
                </a:gridCol>
                <a:gridCol w="1128188">
                  <a:extLst>
                    <a:ext uri="{9D8B030D-6E8A-4147-A177-3AD203B41FA5}">
                      <a16:colId xmlns:a16="http://schemas.microsoft.com/office/drawing/2014/main" val="2958138610"/>
                    </a:ext>
                  </a:extLst>
                </a:gridCol>
                <a:gridCol w="1116330">
                  <a:extLst>
                    <a:ext uri="{9D8B030D-6E8A-4147-A177-3AD203B41FA5}">
                      <a16:colId xmlns:a16="http://schemas.microsoft.com/office/drawing/2014/main" val="20001"/>
                    </a:ext>
                  </a:extLst>
                </a:gridCol>
                <a:gridCol w="1116330">
                  <a:extLst>
                    <a:ext uri="{9D8B030D-6E8A-4147-A177-3AD203B41FA5}">
                      <a16:colId xmlns:a16="http://schemas.microsoft.com/office/drawing/2014/main" val="20002"/>
                    </a:ext>
                  </a:extLst>
                </a:gridCol>
              </a:tblGrid>
              <a:tr h="264651">
                <a:tc gridSpan="2">
                  <a:txBody>
                    <a:bodyPr/>
                    <a:lstStyle/>
                    <a:p>
                      <a:r>
                        <a:rPr lang="en-US" sz="900" dirty="0"/>
                        <a:t>Achieving WL targets by AHM (%pts)</a:t>
                      </a:r>
                    </a:p>
                    <a:p>
                      <a:r>
                        <a:rPr lang="en-US" sz="900" dirty="0"/>
                        <a:t>OR (95% CI) vs. pbo</a:t>
                      </a:r>
                    </a:p>
                  </a:txBody>
                  <a:tcPr marT="27432" marB="27432" anchor="ctr"/>
                </a:tc>
                <a:tc hMerge="1">
                  <a:txBody>
                    <a:bodyPr/>
                    <a:lstStyle/>
                    <a:p>
                      <a:endParaRPr lang="en-US"/>
                    </a:p>
                  </a:txBody>
                  <a:tcPr/>
                </a:tc>
                <a:tc>
                  <a:txBody>
                    <a:bodyPr/>
                    <a:lstStyle/>
                    <a:p>
                      <a:pPr algn="ctr"/>
                      <a:r>
                        <a:rPr lang="en-US" sz="900" dirty="0"/>
                        <a:t>TZP 10mg</a:t>
                      </a:r>
                    </a:p>
                  </a:txBody>
                  <a:tcPr marT="27432" marB="27432" anchor="ctr"/>
                </a:tc>
                <a:tc>
                  <a:txBody>
                    <a:bodyPr/>
                    <a:lstStyle/>
                    <a:p>
                      <a:pPr algn="ctr"/>
                      <a:r>
                        <a:rPr lang="en-US" sz="900" dirty="0"/>
                        <a:t>TZP 15mg</a:t>
                      </a:r>
                    </a:p>
                  </a:txBody>
                  <a:tcPr marT="27432" marB="27432" anchor="ctr"/>
                </a:tc>
                <a:extLst>
                  <a:ext uri="{0D108BD9-81ED-4DB2-BD59-A6C34878D82A}">
                    <a16:rowId xmlns:a16="http://schemas.microsoft.com/office/drawing/2014/main" val="10000"/>
                  </a:ext>
                </a:extLst>
              </a:tr>
              <a:tr h="0">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t>≥15% WL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t>P</a:t>
                      </a:r>
                      <a:r>
                        <a:rPr lang="en-US" sz="900" i="0" baseline="-25000" dirty="0"/>
                        <a:t>int</a:t>
                      </a:r>
                      <a:r>
                        <a:rPr lang="en-US" sz="900" i="0" dirty="0"/>
                        <a:t>=0.611</a:t>
                      </a:r>
                    </a:p>
                  </a:txBody>
                  <a:tcPr marT="27432" marB="27432" anchor="ctr">
                    <a:lnB w="12700" cap="flat" cmpd="sng" algn="ctr">
                      <a:solidFill>
                        <a:schemeClr val="accent3"/>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t>WL potential</a:t>
                      </a:r>
                    </a:p>
                  </a:txBody>
                  <a:tcPr marT="27432" marB="27432" anchor="ctr">
                    <a:solidFill>
                      <a:schemeClr val="accent3">
                        <a:lumMod val="20000"/>
                        <a:lumOff val="80000"/>
                      </a:schemeClr>
                    </a:solidFill>
                  </a:tcPr>
                </a:tc>
                <a:tc>
                  <a:txBody>
                    <a:bodyPr/>
                    <a:lstStyle/>
                    <a:p>
                      <a:pPr algn="ctr"/>
                      <a:r>
                        <a:rPr lang="en-US" sz="900" i="0" dirty="0">
                          <a:solidFill>
                            <a:schemeClr val="tx1"/>
                          </a:solidFill>
                        </a:rPr>
                        <a:t>18.7 (3.2, 109.0)</a:t>
                      </a:r>
                    </a:p>
                  </a:txBody>
                  <a:tcPr marT="27432" marB="27432" anchor="b">
                    <a:solidFill>
                      <a:schemeClr val="accent3">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i="0" dirty="0">
                          <a:solidFill>
                            <a:schemeClr val="tx1"/>
                          </a:solidFill>
                        </a:rPr>
                        <a:t>15.6 (2.7, 90.5)</a:t>
                      </a:r>
                    </a:p>
                  </a:txBody>
                  <a:tcPr marT="27432" marB="27432" anchor="b">
                    <a:solidFill>
                      <a:schemeClr val="accent3">
                        <a:lumMod val="20000"/>
                        <a:lumOff val="80000"/>
                      </a:schemeClr>
                    </a:solidFill>
                  </a:tcPr>
                </a:tc>
                <a:extLst>
                  <a:ext uri="{0D108BD9-81ED-4DB2-BD59-A6C34878D82A}">
                    <a16:rowId xmlns:a16="http://schemas.microsoft.com/office/drawing/2014/main" val="2123601056"/>
                  </a:ext>
                </a:extLst>
              </a:tr>
              <a:tr h="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i="0" dirty="0"/>
                    </a:p>
                  </a:txBody>
                  <a:tcPr marT="27432" marB="27432"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t>WG potential</a:t>
                      </a:r>
                    </a:p>
                  </a:txBody>
                  <a:tcPr marT="27432" marB="27432" anchor="ctr">
                    <a:noFill/>
                  </a:tcPr>
                </a:tc>
                <a:tc>
                  <a:txBody>
                    <a:bodyPr/>
                    <a:lstStyle/>
                    <a:p>
                      <a:pPr algn="ctr"/>
                      <a:r>
                        <a:rPr lang="en-US" sz="900" i="0" dirty="0">
                          <a:solidFill>
                            <a:schemeClr val="tx1"/>
                          </a:solidFill>
                        </a:rPr>
                        <a:t>20.5 (5.2, 81.1)</a:t>
                      </a:r>
                    </a:p>
                  </a:txBody>
                  <a:tcPr marT="27432" marB="27432" anchor="b">
                    <a:noFill/>
                  </a:tcPr>
                </a:tc>
                <a:tc>
                  <a:txBody>
                    <a:bodyPr/>
                    <a:lstStyle/>
                    <a:p>
                      <a:pPr algn="ctr"/>
                      <a:r>
                        <a:rPr lang="en-US" sz="900" i="0" dirty="0">
                          <a:solidFill>
                            <a:schemeClr val="tx1"/>
                          </a:solidFill>
                        </a:rPr>
                        <a:t>31.3 (7.9, 123.6)</a:t>
                      </a:r>
                    </a:p>
                  </a:txBody>
                  <a:tcPr marT="27432" marB="27432" anchor="b">
                    <a:noFill/>
                  </a:tcPr>
                </a:tc>
                <a:extLst>
                  <a:ext uri="{0D108BD9-81ED-4DB2-BD59-A6C34878D82A}">
                    <a16:rowId xmlns:a16="http://schemas.microsoft.com/office/drawing/2014/main" val="281697823"/>
                  </a:ext>
                </a:extLst>
              </a:tr>
              <a:tr h="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i="0" dirty="0"/>
                    </a:p>
                  </a:txBody>
                  <a:tcPr marT="27432" marB="27432" anchor="ctr">
                    <a:solidFill>
                      <a:schemeClr val="accent3">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t>neutral</a:t>
                      </a:r>
                    </a:p>
                  </a:txBody>
                  <a:tcPr marT="27432" marB="27432" anchor="ctr">
                    <a:lnB w="12700" cap="flat" cmpd="sng" algn="ctr">
                      <a:solidFill>
                        <a:schemeClr val="accent3"/>
                      </a:solidFill>
                      <a:prstDash val="solid"/>
                      <a:round/>
                      <a:headEnd type="none" w="med" len="med"/>
                      <a:tailEnd type="none" w="med" len="med"/>
                    </a:lnB>
                    <a:solidFill>
                      <a:schemeClr val="accent3">
                        <a:lumMod val="20000"/>
                        <a:lumOff val="80000"/>
                      </a:schemeClr>
                    </a:solidFill>
                  </a:tcPr>
                </a:tc>
                <a:tc>
                  <a:txBody>
                    <a:bodyPr/>
                    <a:lstStyle/>
                    <a:p>
                      <a:pPr algn="ctr"/>
                      <a:r>
                        <a:rPr lang="en-US" sz="900" i="0" dirty="0">
                          <a:solidFill>
                            <a:schemeClr val="tx1"/>
                          </a:solidFill>
                        </a:rPr>
                        <a:t>28.8 (11.8, 70.8)</a:t>
                      </a:r>
                    </a:p>
                  </a:txBody>
                  <a:tcPr marT="27432" marB="27432" anchor="b">
                    <a:lnB w="12700" cap="flat" cmpd="sng" algn="ctr">
                      <a:solidFill>
                        <a:schemeClr val="accent3"/>
                      </a:solidFill>
                      <a:prstDash val="solid"/>
                      <a:round/>
                      <a:headEnd type="none" w="med" len="med"/>
                      <a:tailEnd type="none" w="med" len="med"/>
                    </a:lnB>
                    <a:solidFill>
                      <a:schemeClr val="accent3">
                        <a:lumMod val="20000"/>
                        <a:lumOff val="80000"/>
                      </a:schemeClr>
                    </a:solidFill>
                  </a:tcPr>
                </a:tc>
                <a:tc>
                  <a:txBody>
                    <a:bodyPr/>
                    <a:lstStyle/>
                    <a:p>
                      <a:pPr algn="ctr"/>
                      <a:r>
                        <a:rPr lang="en-US" sz="900" i="0" dirty="0">
                          <a:solidFill>
                            <a:schemeClr val="tx1"/>
                          </a:solidFill>
                        </a:rPr>
                        <a:t>49.4 (20.1, 121.3)</a:t>
                      </a:r>
                    </a:p>
                  </a:txBody>
                  <a:tcPr marT="27432" marB="27432" anchor="b">
                    <a:lnB w="12700" cap="flat" cmpd="sng" algn="ctr">
                      <a:solidFill>
                        <a:schemeClr val="accent3"/>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947917451"/>
                  </a:ext>
                </a:extLst>
              </a:tr>
              <a:tr h="0">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t>≥10% WL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t>P</a:t>
                      </a:r>
                      <a:r>
                        <a:rPr lang="en-US" sz="900" i="0" baseline="-25000" dirty="0"/>
                        <a:t>int</a:t>
                      </a:r>
                      <a:r>
                        <a:rPr lang="en-US" sz="900" i="0" dirty="0"/>
                        <a:t>=0.245</a:t>
                      </a:r>
                    </a:p>
                  </a:txBody>
                  <a:tcPr marT="27432" marB="27432"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t>WL potential</a:t>
                      </a:r>
                    </a:p>
                  </a:txBody>
                  <a:tcPr marT="27432" marB="27432" anchor="ctr">
                    <a:lnT w="12700" cap="flat" cmpd="sng" algn="ctr">
                      <a:solidFill>
                        <a:schemeClr val="accent3"/>
                      </a:solidFill>
                      <a:prstDash val="solid"/>
                      <a:round/>
                      <a:headEnd type="none" w="med" len="med"/>
                      <a:tailEnd type="none" w="med" len="med"/>
                    </a:lnT>
                    <a:noFill/>
                  </a:tcPr>
                </a:tc>
                <a:tc>
                  <a:txBody>
                    <a:bodyPr/>
                    <a:lstStyle/>
                    <a:p>
                      <a:pPr algn="ctr"/>
                      <a:r>
                        <a:rPr lang="en-US" sz="900" i="0" dirty="0">
                          <a:solidFill>
                            <a:schemeClr val="tx1"/>
                          </a:solidFill>
                        </a:rPr>
                        <a:t>12.2 (3.9, 38.3)</a:t>
                      </a:r>
                    </a:p>
                  </a:txBody>
                  <a:tcPr marT="27432" marB="27432" anchor="b">
                    <a:lnT w="12700" cap="flat" cmpd="sng" algn="ctr">
                      <a:solidFill>
                        <a:schemeClr val="accent3"/>
                      </a:solidFill>
                      <a:prstDash val="solid"/>
                      <a:round/>
                      <a:headEnd type="none" w="med" len="med"/>
                      <a:tailEnd type="none" w="med" len="med"/>
                    </a:lnT>
                    <a:noFill/>
                  </a:tcPr>
                </a:tc>
                <a:tc>
                  <a:txBody>
                    <a:bodyPr/>
                    <a:lstStyle/>
                    <a:p>
                      <a:pPr algn="ctr"/>
                      <a:r>
                        <a:rPr lang="en-US" sz="900" i="0" dirty="0">
                          <a:solidFill>
                            <a:schemeClr val="tx1"/>
                          </a:solidFill>
                        </a:rPr>
                        <a:t>9.1 (2.9, 28.4)</a:t>
                      </a:r>
                    </a:p>
                  </a:txBody>
                  <a:tcPr marT="27432" marB="27432" anchor="b">
                    <a:lnT w="12700" cap="flat" cmpd="sng" algn="ctr">
                      <a:solidFill>
                        <a:schemeClr val="accent3"/>
                      </a:solidFill>
                      <a:prstDash val="solid"/>
                      <a:round/>
                      <a:headEnd type="none" w="med" len="med"/>
                      <a:tailEnd type="none" w="med" len="med"/>
                    </a:lnT>
                    <a:noFill/>
                  </a:tcPr>
                </a:tc>
                <a:extLst>
                  <a:ext uri="{0D108BD9-81ED-4DB2-BD59-A6C34878D82A}">
                    <a16:rowId xmlns:a16="http://schemas.microsoft.com/office/drawing/2014/main" val="2523255760"/>
                  </a:ext>
                </a:extLst>
              </a:tr>
              <a:tr h="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i="0" dirty="0"/>
                    </a:p>
                  </a:txBody>
                  <a:tcPr marT="27432" marB="27432" anchor="ctr">
                    <a:lnB w="6350" cap="flat" cmpd="sng" algn="ctr">
                      <a:noFill/>
                      <a:prstDash val="solid"/>
                      <a:round/>
                      <a:headEnd type="none" w="med" len="med"/>
                      <a:tailEnd type="none" w="med" len="med"/>
                    </a:lnB>
                    <a:solidFill>
                      <a:schemeClr val="accent3">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t>WG potential</a:t>
                      </a:r>
                    </a:p>
                  </a:txBody>
                  <a:tcPr marT="27432" marB="27432" anchor="ctr">
                    <a:lnB w="6350" cap="flat" cmpd="sng" algn="ctr">
                      <a:noFill/>
                      <a:prstDash val="solid"/>
                      <a:round/>
                      <a:headEnd type="none" w="med" len="med"/>
                      <a:tailEnd type="none" w="med" len="med"/>
                    </a:lnB>
                    <a:solidFill>
                      <a:schemeClr val="accent3">
                        <a:lumMod val="20000"/>
                        <a:lumOff val="80000"/>
                      </a:schemeClr>
                    </a:solidFill>
                  </a:tcPr>
                </a:tc>
                <a:tc>
                  <a:txBody>
                    <a:bodyPr/>
                    <a:lstStyle/>
                    <a:p>
                      <a:pPr algn="ctr"/>
                      <a:r>
                        <a:rPr lang="en-US" sz="900" i="0" dirty="0">
                          <a:solidFill>
                            <a:schemeClr val="tx1"/>
                          </a:solidFill>
                        </a:rPr>
                        <a:t>35.3 (10.6, 117.6)</a:t>
                      </a:r>
                    </a:p>
                  </a:txBody>
                  <a:tcPr marT="27432" marB="27432" anchor="b">
                    <a:lnB w="6350" cap="flat" cmpd="sng" algn="ctr">
                      <a:noFill/>
                      <a:prstDash val="solid"/>
                      <a:round/>
                      <a:headEnd type="none" w="med" len="med"/>
                      <a:tailEnd type="none" w="med" len="med"/>
                    </a:lnB>
                    <a:solidFill>
                      <a:schemeClr val="accent3">
                        <a:lumMod val="20000"/>
                        <a:lumOff val="80000"/>
                      </a:schemeClr>
                    </a:solidFill>
                  </a:tcPr>
                </a:tc>
                <a:tc>
                  <a:txBody>
                    <a:bodyPr/>
                    <a:lstStyle/>
                    <a:p>
                      <a:pPr algn="ctr"/>
                      <a:r>
                        <a:rPr lang="en-US" sz="900" i="0" dirty="0">
                          <a:solidFill>
                            <a:schemeClr val="tx1"/>
                          </a:solidFill>
                        </a:rPr>
                        <a:t>57.7 (16.9, 196.7)</a:t>
                      </a:r>
                    </a:p>
                  </a:txBody>
                  <a:tcPr marT="27432" marB="27432" anchor="b">
                    <a:lnB w="6350" cap="flat" cmpd="sng" algn="ctr">
                      <a:no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2"/>
                  </a:ext>
                </a:extLst>
              </a:tr>
              <a:tr h="105588">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i="0" dirty="0"/>
                    </a:p>
                  </a:txBody>
                  <a:tcPr marT="27432" marB="27432" anchor="ctr">
                    <a:lnT>
                      <a:noFill/>
                    </a:lnT>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t>neutral</a:t>
                      </a:r>
                    </a:p>
                  </a:txBody>
                  <a:tcPr marT="27432" marB="27432" anchor="ctr">
                    <a:lnT>
                      <a:noFill/>
                    </a:lnT>
                    <a:lnB w="12700" cap="flat" cmpd="sng" algn="ctr">
                      <a:solidFill>
                        <a:schemeClr val="accent3"/>
                      </a:solidFill>
                      <a:prstDash val="solid"/>
                      <a:round/>
                      <a:headEnd type="none" w="med" len="med"/>
                      <a:tailEnd type="none" w="med" len="med"/>
                    </a:lnB>
                    <a:noFill/>
                  </a:tcPr>
                </a:tc>
                <a:tc>
                  <a:txBody>
                    <a:bodyPr/>
                    <a:lstStyle/>
                    <a:p>
                      <a:pPr algn="ctr"/>
                      <a:r>
                        <a:rPr lang="en-US" sz="900" i="0" dirty="0">
                          <a:solidFill>
                            <a:schemeClr val="tx1"/>
                          </a:solidFill>
                        </a:rPr>
                        <a:t>18.5 (10.5, 32.6)</a:t>
                      </a:r>
                    </a:p>
                  </a:txBody>
                  <a:tcPr marT="27432" marB="27432" anchor="b">
                    <a:lnT>
                      <a:noFill/>
                    </a:lnT>
                    <a:lnB w="12700" cap="flat" cmpd="sng" algn="ctr">
                      <a:solidFill>
                        <a:schemeClr val="accent3"/>
                      </a:solidFill>
                      <a:prstDash val="solid"/>
                      <a:round/>
                      <a:headEnd type="none" w="med" len="med"/>
                      <a:tailEnd type="none" w="med" len="med"/>
                    </a:lnB>
                    <a:noFill/>
                  </a:tcPr>
                </a:tc>
                <a:tc>
                  <a:txBody>
                    <a:bodyPr/>
                    <a:lstStyle/>
                    <a:p>
                      <a:pPr algn="ctr"/>
                      <a:r>
                        <a:rPr lang="en-US" sz="900" i="0" dirty="0">
                          <a:solidFill>
                            <a:schemeClr val="tx1"/>
                          </a:solidFill>
                        </a:rPr>
                        <a:t>25.2 (14.2, 44.7)</a:t>
                      </a:r>
                    </a:p>
                  </a:txBody>
                  <a:tcPr marT="27432" marB="27432" anchor="b">
                    <a:lnT>
                      <a:noFill/>
                    </a:lnT>
                    <a:lnB w="12700" cap="flat" cmpd="sng" algn="ctr">
                      <a:solidFill>
                        <a:schemeClr val="accent3"/>
                      </a:solidFill>
                      <a:prstDash val="solid"/>
                      <a:round/>
                      <a:headEnd type="none" w="med" len="med"/>
                      <a:tailEnd type="none" w="med" len="med"/>
                    </a:lnB>
                    <a:noFill/>
                  </a:tcPr>
                </a:tc>
                <a:extLst>
                  <a:ext uri="{0D108BD9-81ED-4DB2-BD59-A6C34878D82A}">
                    <a16:rowId xmlns:a16="http://schemas.microsoft.com/office/drawing/2014/main" val="3756082028"/>
                  </a:ext>
                </a:extLst>
              </a:tr>
              <a:tr h="105588">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t>≥5% WL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t>P</a:t>
                      </a:r>
                      <a:r>
                        <a:rPr lang="en-US" sz="900" i="0" baseline="-25000" dirty="0"/>
                        <a:t>int</a:t>
                      </a:r>
                      <a:r>
                        <a:rPr lang="en-US" sz="900" i="0" dirty="0"/>
                        <a:t>=0.275</a:t>
                      </a:r>
                    </a:p>
                  </a:txBody>
                  <a:tcPr marT="27432" marB="27432"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t>WL potential</a:t>
                      </a:r>
                    </a:p>
                  </a:txBody>
                  <a:tcPr marT="27432" marB="27432" anchor="ctr">
                    <a:lnT w="12700" cap="flat" cmpd="sng" algn="ctr">
                      <a:solidFill>
                        <a:schemeClr val="accent3"/>
                      </a:solidFill>
                      <a:prstDash val="solid"/>
                      <a:round/>
                      <a:headEnd type="none" w="med" len="med"/>
                      <a:tailEnd type="none" w="med" len="med"/>
                    </a:lnT>
                    <a:solidFill>
                      <a:schemeClr val="accent3">
                        <a:lumMod val="20000"/>
                        <a:lumOff val="80000"/>
                      </a:schemeClr>
                    </a:solidFill>
                  </a:tcPr>
                </a:tc>
                <a:tc>
                  <a:txBody>
                    <a:bodyPr/>
                    <a:lstStyle/>
                    <a:p>
                      <a:pPr algn="ctr"/>
                      <a:r>
                        <a:rPr lang="en-US" sz="900" i="0" dirty="0">
                          <a:solidFill>
                            <a:schemeClr val="tx1"/>
                          </a:solidFill>
                        </a:rPr>
                        <a:t>6.4 (2.2, 19.1)</a:t>
                      </a:r>
                    </a:p>
                  </a:txBody>
                  <a:tcPr marT="27432" marB="27432" anchor="b">
                    <a:lnT w="12700" cap="flat" cmpd="sng" algn="ctr">
                      <a:solidFill>
                        <a:schemeClr val="accent3"/>
                      </a:solidFill>
                      <a:prstDash val="solid"/>
                      <a:round/>
                      <a:headEnd type="none" w="med" len="med"/>
                      <a:tailEnd type="none" w="med" len="med"/>
                    </a:lnT>
                    <a:solidFill>
                      <a:schemeClr val="accent3">
                        <a:lumMod val="20000"/>
                        <a:lumOff val="80000"/>
                      </a:schemeClr>
                    </a:solidFill>
                  </a:tcPr>
                </a:tc>
                <a:tc>
                  <a:txBody>
                    <a:bodyPr/>
                    <a:lstStyle/>
                    <a:p>
                      <a:pPr algn="ctr"/>
                      <a:r>
                        <a:rPr lang="en-US" sz="900" i="0" dirty="0">
                          <a:solidFill>
                            <a:schemeClr val="tx1"/>
                          </a:solidFill>
                        </a:rPr>
                        <a:t>8.4 (2.7, 25.7)</a:t>
                      </a:r>
                    </a:p>
                  </a:txBody>
                  <a:tcPr marT="27432" marB="27432" anchor="b">
                    <a:lnT w="12700" cap="flat" cmpd="sng" algn="ctr">
                      <a:solidFill>
                        <a:schemeClr val="accent3"/>
                      </a:solidFill>
                      <a:prstDash val="solid"/>
                      <a:round/>
                      <a:headEnd type="none" w="med" len="med"/>
                      <a:tailEnd type="none" w="med" len="med"/>
                    </a:lnT>
                    <a:solidFill>
                      <a:schemeClr val="accent3">
                        <a:lumMod val="20000"/>
                        <a:lumOff val="80000"/>
                      </a:schemeClr>
                    </a:solidFill>
                  </a:tcPr>
                </a:tc>
                <a:extLst>
                  <a:ext uri="{0D108BD9-81ED-4DB2-BD59-A6C34878D82A}">
                    <a16:rowId xmlns:a16="http://schemas.microsoft.com/office/drawing/2014/main" val="1046960251"/>
                  </a:ext>
                </a:extLst>
              </a:tr>
              <a:tr h="105588">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i="0" dirty="0"/>
                    </a:p>
                  </a:txBody>
                  <a:tcPr marT="27432" marB="27432" anchor="ctr">
                    <a:lnB w="12700" cap="flat" cmpd="sng" algn="ctr">
                      <a:no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t>WG potential</a:t>
                      </a:r>
                    </a:p>
                  </a:txBody>
                  <a:tcPr marT="27432" marB="27432" anchor="ctr">
                    <a:lnB w="12700" cap="flat" cmpd="sng" algn="ctr">
                      <a:noFill/>
                      <a:prstDash val="solid"/>
                      <a:round/>
                      <a:headEnd type="none" w="med" len="med"/>
                      <a:tailEnd type="none" w="med" len="med"/>
                    </a:lnB>
                    <a:noFill/>
                  </a:tcPr>
                </a:tc>
                <a:tc>
                  <a:txBody>
                    <a:bodyPr/>
                    <a:lstStyle/>
                    <a:p>
                      <a:pPr algn="ctr"/>
                      <a:r>
                        <a:rPr lang="en-US" sz="900" i="0" dirty="0">
                          <a:solidFill>
                            <a:schemeClr val="tx1"/>
                          </a:solidFill>
                        </a:rPr>
                        <a:t>9.2 (4.1, 20.6)</a:t>
                      </a:r>
                    </a:p>
                  </a:txBody>
                  <a:tcPr marT="27432" marB="27432" anchor="b">
                    <a:lnB w="12700" cap="flat" cmpd="sng" algn="ctr">
                      <a:noFill/>
                      <a:prstDash val="solid"/>
                      <a:round/>
                      <a:headEnd type="none" w="med" len="med"/>
                      <a:tailEnd type="none" w="med" len="med"/>
                    </a:lnB>
                    <a:noFill/>
                  </a:tcPr>
                </a:tc>
                <a:tc>
                  <a:txBody>
                    <a:bodyPr/>
                    <a:lstStyle/>
                    <a:p>
                      <a:pPr algn="ctr"/>
                      <a:r>
                        <a:rPr lang="en-US" sz="900" i="0" dirty="0">
                          <a:solidFill>
                            <a:schemeClr val="tx1"/>
                          </a:solidFill>
                        </a:rPr>
                        <a:t>14.2 (6.0, 34.0)</a:t>
                      </a:r>
                    </a:p>
                  </a:txBody>
                  <a:tcPr marT="27432" marB="27432" anchor="b">
                    <a:lnB w="12700" cap="flat" cmpd="sng" algn="ctr">
                      <a:noFill/>
                      <a:prstDash val="solid"/>
                      <a:round/>
                      <a:headEnd type="none" w="med" len="med"/>
                      <a:tailEnd type="none" w="med" len="med"/>
                    </a:lnB>
                    <a:noFill/>
                  </a:tcPr>
                </a:tc>
                <a:extLst>
                  <a:ext uri="{0D108BD9-81ED-4DB2-BD59-A6C34878D82A}">
                    <a16:rowId xmlns:a16="http://schemas.microsoft.com/office/drawing/2014/main" val="4222811114"/>
                  </a:ext>
                </a:extLst>
              </a:tr>
              <a:tr h="105588">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i="0" dirty="0"/>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t>neutral</a:t>
                      </a:r>
                    </a:p>
                  </a:txBody>
                  <a:tcPr marT="27432" marB="27432" anchor="ctr">
                    <a:lnL>
                      <a:noFill/>
                    </a:lnL>
                    <a:lnR>
                      <a:noFill/>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en-US" sz="900" i="0" dirty="0">
                          <a:solidFill>
                            <a:schemeClr val="tx1"/>
                          </a:solidFill>
                        </a:rPr>
                        <a:t>14.5 (8.7, 24.3)</a:t>
                      </a:r>
                    </a:p>
                  </a:txBody>
                  <a:tcPr marT="27432" marB="27432" anchor="b">
                    <a:lnL>
                      <a:noFill/>
                    </a:lnL>
                    <a:lnR>
                      <a:noFill/>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en-US" sz="900" i="0" dirty="0">
                          <a:solidFill>
                            <a:schemeClr val="tx1"/>
                          </a:solidFill>
                        </a:rPr>
                        <a:t>19.7 (11.4, 33.9)</a:t>
                      </a:r>
                    </a:p>
                  </a:txBody>
                  <a:tcPr marT="27432" marB="27432" anchor="b">
                    <a:lnL>
                      <a:noFill/>
                    </a:lnL>
                    <a:lnR>
                      <a:noFill/>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76385921"/>
                  </a:ext>
                </a:extLst>
              </a:tr>
            </a:tbl>
          </a:graphicData>
        </a:graphic>
      </p:graphicFrame>
      <p:pic>
        <p:nvPicPr>
          <p:cNvPr id="12" name="Picture 11">
            <a:extLst>
              <a:ext uri="{FF2B5EF4-FFF2-40B4-BE49-F238E27FC236}">
                <a16:creationId xmlns:a16="http://schemas.microsoft.com/office/drawing/2014/main" id="{10D6FCCA-6DCC-88AC-0CF1-C535707BF3F3}"/>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908728" y="4379798"/>
            <a:ext cx="4165148" cy="2048434"/>
          </a:xfrm>
          <a:prstGeom prst="rect">
            <a:avLst/>
          </a:prstGeom>
        </p:spPr>
      </p:pic>
    </p:spTree>
    <p:extLst>
      <p:ext uri="{BB962C8B-B14F-4D97-AF65-F5344CB8AC3E}">
        <p14:creationId xmlns:p14="http://schemas.microsoft.com/office/powerpoint/2010/main" val="14226995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72D6AD16-175D-489F-BE05-D09863BF96F2}"/>
              </a:ext>
            </a:extLst>
          </p:cNvPr>
          <p:cNvGraphicFramePr>
            <a:graphicFrameLocks noGrp="1"/>
          </p:cNvGraphicFramePr>
          <p:nvPr>
            <p:extLst>
              <p:ext uri="{D42A27DB-BD31-4B8C-83A1-F6EECF244321}">
                <p14:modId xmlns:p14="http://schemas.microsoft.com/office/powerpoint/2010/main" val="742576324"/>
              </p:ext>
            </p:extLst>
          </p:nvPr>
        </p:nvGraphicFramePr>
        <p:xfrm>
          <a:off x="2663687" y="914400"/>
          <a:ext cx="9147314" cy="4221480"/>
        </p:xfrm>
        <a:graphic>
          <a:graphicData uri="http://schemas.openxmlformats.org/drawingml/2006/table">
            <a:tbl>
              <a:tblPr firstRow="1" bandRow="1">
                <a:tableStyleId>{5C22544A-7EE6-4342-B048-85BDC9FD1C3A}</a:tableStyleId>
              </a:tblPr>
              <a:tblGrid>
                <a:gridCol w="4006054">
                  <a:extLst>
                    <a:ext uri="{9D8B030D-6E8A-4147-A177-3AD203B41FA5}">
                      <a16:colId xmlns:a16="http://schemas.microsoft.com/office/drawing/2014/main" val="20000"/>
                    </a:ext>
                  </a:extLst>
                </a:gridCol>
                <a:gridCol w="5141260">
                  <a:extLst>
                    <a:ext uri="{9D8B030D-6E8A-4147-A177-3AD203B41FA5}">
                      <a16:colId xmlns:a16="http://schemas.microsoft.com/office/drawing/2014/main" val="1229989169"/>
                    </a:ext>
                  </a:extLst>
                </a:gridCol>
              </a:tblGrid>
              <a:tr h="0">
                <a:tc gridSpan="2">
                  <a:txBody>
                    <a:bodyPr/>
                    <a:lstStyle/>
                    <a:p>
                      <a:r>
                        <a:rPr lang="en-US" sz="900" b="0" i="1" dirty="0">
                          <a:solidFill>
                            <a:schemeClr val="tx1"/>
                          </a:solidFill>
                        </a:rPr>
                        <a:t>Weight reduction is associated with improved Quality of Life in participants with obesity or overweight and T2D—Results from Phase III SURMOUNT-2 trial. T.H.GIbble.</a:t>
                      </a:r>
                    </a:p>
                    <a:p>
                      <a:endParaRPr lang="en-US" sz="400" b="1" i="1" dirty="0">
                        <a:solidFill>
                          <a:schemeClr val="tx1"/>
                        </a:solidFill>
                      </a:endParaRPr>
                    </a:p>
                    <a:p>
                      <a:r>
                        <a:rPr lang="en-US" sz="1000" b="1" dirty="0">
                          <a:solidFill>
                            <a:schemeClr val="tx1"/>
                          </a:solidFill>
                        </a:rPr>
                        <a:t>Background</a:t>
                      </a:r>
                      <a:r>
                        <a:rPr lang="en-US" sz="1000" b="0" dirty="0">
                          <a:solidFill>
                            <a:schemeClr val="tx1"/>
                          </a:solidFill>
                        </a:rPr>
                        <a:t>: A </a:t>
                      </a:r>
                      <a:r>
                        <a:rPr lang="en-US" sz="1000" b="0" i="1" dirty="0">
                          <a:solidFill>
                            <a:schemeClr val="tx1"/>
                          </a:solidFill>
                        </a:rPr>
                        <a:t>post-hoc </a:t>
                      </a:r>
                      <a:r>
                        <a:rPr lang="en-US" sz="1000" b="0" dirty="0">
                          <a:solidFill>
                            <a:schemeClr val="tx1"/>
                          </a:solidFill>
                        </a:rPr>
                        <a:t>analysis of SURMOUNT-2 exploring changes in patient-reported health-related quality of life (HRQoL) by achieved weight loss was presented at ADA 2024.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20000"/>
                        <a:lumOff val="80000"/>
                      </a:schemeClr>
                    </a:solidFill>
                  </a:tcPr>
                </a:tc>
                <a:tc hMerge="1">
                  <a:txBody>
                    <a:bodyPr/>
                    <a:lstStyle/>
                    <a:p>
                      <a:endParaRPr lang="en-US"/>
                    </a:p>
                  </a:txBody>
                  <a:tcPr/>
                </a:tc>
                <a:extLst>
                  <a:ext uri="{0D108BD9-81ED-4DB2-BD59-A6C34878D82A}">
                    <a16:rowId xmlns:a16="http://schemas.microsoft.com/office/drawing/2014/main" val="882866917"/>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mn-lt"/>
                        </a:rPr>
                        <a:t>Patients &amp; Treatment</a:t>
                      </a:r>
                      <a:r>
                        <a:rPr lang="en-US" sz="1000" dirty="0">
                          <a:latin typeface="+mn-lt"/>
                        </a:rPr>
                        <a:t>: </a:t>
                      </a:r>
                      <a:r>
                        <a:rPr lang="x-none" sz="1000" dirty="0">
                          <a:effectLst/>
                          <a:latin typeface="+mn-lt"/>
                          <a:ea typeface="+mn-ea"/>
                          <a:cs typeface="+mn-ea"/>
                        </a:rPr>
                        <a:t>9</a:t>
                      </a:r>
                      <a:r>
                        <a:rPr lang="en-GB" sz="1000" dirty="0">
                          <a:effectLst/>
                          <a:latin typeface="+mn-lt"/>
                          <a:ea typeface="+mn-ea"/>
                          <a:cs typeface="+mn-ea"/>
                        </a:rPr>
                        <a:t>38</a:t>
                      </a:r>
                      <a:r>
                        <a:rPr lang="x-none" sz="1000" dirty="0">
                          <a:effectLst/>
                          <a:latin typeface="+mn-lt"/>
                          <a:ea typeface="+mn-ea"/>
                          <a:cs typeface="+mn-ea"/>
                        </a:rPr>
                        <a:t> T2D </a:t>
                      </a:r>
                      <a:r>
                        <a:rPr lang="x-none" sz="1000" dirty="0">
                          <a:solidFill>
                            <a:schemeClr val="tx1"/>
                          </a:solidFill>
                          <a:effectLst/>
                          <a:latin typeface="+mn-lt"/>
                          <a:ea typeface="+mn-ea"/>
                          <a:cs typeface="+mn-ea"/>
                        </a:rPr>
                        <a:t>patients </a:t>
                      </a:r>
                      <a:r>
                        <a:rPr lang="en-US" sz="1000" dirty="0">
                          <a:solidFill>
                            <a:schemeClr val="tx1"/>
                          </a:solidFill>
                          <a:effectLst/>
                          <a:latin typeface="+mn-lt"/>
                          <a:ea typeface="+mn-ea"/>
                          <a:cs typeface="+mn-ea"/>
                        </a:rPr>
                        <a:t>with </a:t>
                      </a:r>
                      <a:r>
                        <a:rPr lang="x-none" sz="1000" dirty="0">
                          <a:solidFill>
                            <a:schemeClr val="tx1"/>
                          </a:solidFill>
                          <a:effectLst/>
                          <a:latin typeface="+mn-lt"/>
                          <a:ea typeface="+mn-ea"/>
                          <a:cs typeface="+mn-ea"/>
                        </a:rPr>
                        <a:t>overweight</a:t>
                      </a:r>
                      <a:r>
                        <a:rPr lang="en-US" sz="1000" dirty="0">
                          <a:solidFill>
                            <a:schemeClr val="tx1"/>
                          </a:solidFill>
                          <a:effectLst/>
                          <a:latin typeface="+mn-lt"/>
                          <a:ea typeface="+mn-ea"/>
                          <a:cs typeface="+mn-ea"/>
                        </a:rPr>
                        <a:t>/obesity </a:t>
                      </a:r>
                      <a:r>
                        <a:rPr lang="en-GB" sz="1000" dirty="0">
                          <a:solidFill>
                            <a:schemeClr val="tx1"/>
                          </a:solidFill>
                          <a:effectLst/>
                          <a:latin typeface="+mn-lt"/>
                          <a:ea typeface="+mn-ea"/>
                          <a:cs typeface="+mn-ea"/>
                        </a:rPr>
                        <a:t>received </a:t>
                      </a:r>
                      <a:r>
                        <a:rPr lang="en-GB" sz="1000" b="0" dirty="0">
                          <a:solidFill>
                            <a:schemeClr val="tx1"/>
                          </a:solidFill>
                          <a:effectLst/>
                          <a:latin typeface="+mn-lt"/>
                          <a:ea typeface="+mn-ea"/>
                          <a:cs typeface="+mn-ea"/>
                        </a:rPr>
                        <a:t>tirzepatide </a:t>
                      </a:r>
                      <a:r>
                        <a:rPr lang="en-GB" sz="1000" dirty="0">
                          <a:solidFill>
                            <a:schemeClr val="tx1"/>
                          </a:solidFill>
                          <a:effectLst/>
                          <a:latin typeface="+mn-lt"/>
                          <a:ea typeface="+mn-ea"/>
                          <a:cs typeface="+mn-ea"/>
                        </a:rPr>
                        <a:t>(SC 10 or 15mg QW) vs. placebo for 72 weeks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dirty="0">
                          <a:latin typeface="+mn-lt"/>
                        </a:rPr>
                        <a:t>HRQoL outcomes were assessed by weight loss targets ≥5, ≥10, ≥15, or ≥20%; higher scores represent better HRQoL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1" i="1" dirty="0">
                          <a:latin typeface="+mn-lt"/>
                        </a:rPr>
                        <a:t>SF-36v2</a:t>
                      </a:r>
                      <a:r>
                        <a:rPr lang="en-US" sz="1000" dirty="0">
                          <a:latin typeface="+mn-lt"/>
                        </a:rPr>
                        <a:t> (36-item generic questionnaire): </a:t>
                      </a:r>
                      <a:r>
                        <a:rPr lang="en-US" sz="1000" i="1" dirty="0">
                          <a:latin typeface="+mn-lt"/>
                        </a:rPr>
                        <a:t>2 component summary scores </a:t>
                      </a:r>
                      <a:r>
                        <a:rPr lang="en-US" sz="1000" dirty="0">
                          <a:latin typeface="+mn-lt"/>
                        </a:rPr>
                        <a:t>(Mental and Physical) and </a:t>
                      </a:r>
                      <a:r>
                        <a:rPr lang="en-US" sz="1000" i="1" dirty="0">
                          <a:latin typeface="+mn-lt"/>
                        </a:rPr>
                        <a:t>8 domain scores </a:t>
                      </a:r>
                      <a:r>
                        <a:rPr lang="en-US" sz="1000" dirty="0">
                          <a:latin typeface="+mn-lt"/>
                        </a:rPr>
                        <a:t>(Physical Functioning, Role-Physical, Bodily Pain, General Health, Vitality, Social Functioning, Role-Emotional, and Mental Health)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1" i="1" dirty="0">
                          <a:latin typeface="+mn-lt"/>
                        </a:rPr>
                        <a:t>IWQOL-Lite-CT</a:t>
                      </a:r>
                      <a:r>
                        <a:rPr lang="en-US" sz="1000" dirty="0">
                          <a:latin typeface="+mn-lt"/>
                        </a:rPr>
                        <a:t> (20-item obesity specific questionnaire) </a:t>
                      </a:r>
                      <a:r>
                        <a:rPr lang="en-US" sz="1000" i="1" dirty="0">
                          <a:latin typeface="+mn-lt"/>
                        </a:rPr>
                        <a:t>Total score</a:t>
                      </a:r>
                      <a:r>
                        <a:rPr lang="en-US" sz="1000" i="0" dirty="0">
                          <a:latin typeface="+mn-lt"/>
                        </a:rPr>
                        <a:t> and </a:t>
                      </a:r>
                      <a:r>
                        <a:rPr lang="en-US" sz="1000" i="1" dirty="0">
                          <a:latin typeface="+mn-lt"/>
                        </a:rPr>
                        <a:t>3 composite scores</a:t>
                      </a:r>
                      <a:r>
                        <a:rPr lang="en-US" sz="1000" i="0" dirty="0">
                          <a:latin typeface="+mn-lt"/>
                        </a:rPr>
                        <a:t> (Physical, Physical Function, and Psychosocial)</a:t>
                      </a:r>
                      <a:endParaRPr lang="en-US" sz="1000" dirty="0">
                        <a:latin typeface="+mn-lt"/>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1" i="1" dirty="0">
                          <a:latin typeface="+mn-lt"/>
                        </a:rPr>
                        <a:t>EQ-VAS </a:t>
                      </a:r>
                      <a:r>
                        <a:rPr lang="en-US" sz="1000" dirty="0">
                          <a:latin typeface="+mn-lt"/>
                        </a:rPr>
                        <a:t>(part of EQ-5D-5L – generic measure of health status) </a:t>
                      </a:r>
                      <a:r>
                        <a:rPr lang="en-US" sz="1000" i="1" dirty="0">
                          <a:latin typeface="+mn-lt"/>
                        </a:rPr>
                        <a:t>Scale</a:t>
                      </a:r>
                      <a:r>
                        <a:rPr lang="en-US" sz="1000" i="0" dirty="0">
                          <a:latin typeface="+mn-lt"/>
                        </a:rPr>
                        <a:t> (100 - best imaginable health, 0 – worst imaginable health)</a:t>
                      </a:r>
                      <a:endParaRPr lang="en-US" sz="1000" dirty="0">
                        <a:latin typeface="+mn-lt"/>
                      </a:endParaRP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00"/>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Results</a:t>
                      </a:r>
                      <a:r>
                        <a:rPr lang="en-US" sz="1000" dirty="0"/>
                        <a:t>:</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US"/>
                    </a:p>
                  </a:txBody>
                  <a:tcPr/>
                </a:tc>
                <a:extLst>
                  <a:ext uri="{0D108BD9-81ED-4DB2-BD59-A6C34878D82A}">
                    <a16:rowId xmlns:a16="http://schemas.microsoft.com/office/drawing/2014/main" val="10001"/>
                  </a:ext>
                </a:extLst>
              </a:tr>
              <a:tr h="1413163">
                <a:tc>
                  <a:txBody>
                    <a:bodyPr/>
                    <a:lstStyle/>
                    <a:p>
                      <a:pPr marL="171450" indent="-171450">
                        <a:spcAft>
                          <a:spcPts val="600"/>
                        </a:spcAft>
                        <a:buFont typeface="Arial" panose="020B0604020202020204" pitchFamily="34" charset="0"/>
                        <a:buChar char="•"/>
                      </a:pPr>
                      <a:endParaRPr lang="en-US" sz="1000" dirty="0"/>
                    </a:p>
                    <a:p>
                      <a:pPr marL="171450" indent="-171450">
                        <a:spcAft>
                          <a:spcPts val="600"/>
                        </a:spcAft>
                        <a:buFont typeface="Arial" panose="020B0604020202020204" pitchFamily="34" charset="0"/>
                        <a:buChar char="•"/>
                      </a:pPr>
                      <a:r>
                        <a:rPr lang="en-US" sz="1000" dirty="0"/>
                        <a:t>Patients achieving weight loss showed improvements in all components and domains of SF-36v2 from baseline at 72 weeks (see table).</a:t>
                      </a:r>
                    </a:p>
                    <a:p>
                      <a:pPr marL="171450" indent="-171450">
                        <a:spcAft>
                          <a:spcPts val="600"/>
                        </a:spcAft>
                        <a:buFont typeface="Arial" panose="020B0604020202020204" pitchFamily="34" charset="0"/>
                        <a:buChar char="•"/>
                      </a:pPr>
                      <a:endParaRPr lang="en-US" sz="1000" dirty="0"/>
                    </a:p>
                    <a:p>
                      <a:pPr marL="171450" indent="-171450">
                        <a:spcAft>
                          <a:spcPts val="600"/>
                        </a:spcAft>
                        <a:buFont typeface="Arial" panose="020B0604020202020204" pitchFamily="34" charset="0"/>
                        <a:buChar char="•"/>
                      </a:pPr>
                      <a:r>
                        <a:rPr lang="en-US" sz="1000" dirty="0"/>
                        <a:t>Patients achieving higher weight loss targets showed greater improvements in IWQOL-Lite-CT total score, Physical Function, and Psychosocial composite scores at 72 weeks.</a:t>
                      </a:r>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endParaRPr lang="en-US" sz="1000" dirty="0"/>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000" dirty="0"/>
                        <a:t>Patients achieving higher weight loss targets showed greater improvements in EQ-VAS scores at 72 weeks.</a:t>
                      </a:r>
                    </a:p>
                    <a:p>
                      <a:pPr marL="171450" indent="-171450">
                        <a:spcAft>
                          <a:spcPts val="600"/>
                        </a:spcAft>
                        <a:buFont typeface="Arial" panose="020B0604020202020204" pitchFamily="34" charset="0"/>
                        <a:buChar char="•"/>
                      </a:pPr>
                      <a:endParaRPr lang="en-US" sz="1000"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1000" dirty="0"/>
                    </a:p>
                  </a:txBody>
                  <a:tcPr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92350044"/>
                  </a:ext>
                </a:extLst>
              </a:tr>
            </a:tbl>
          </a:graphicData>
        </a:graphic>
      </p:graphicFrame>
      <p:sp>
        <p:nvSpPr>
          <p:cNvPr id="3" name="Title 2"/>
          <p:cNvSpPr>
            <a:spLocks noGrp="1"/>
          </p:cNvSpPr>
          <p:nvPr>
            <p:ph type="ctrTitle"/>
          </p:nvPr>
        </p:nvSpPr>
        <p:spPr/>
        <p:txBody>
          <a:bodyPr/>
          <a:lstStyle/>
          <a:p>
            <a:r>
              <a:rPr lang="en-US" dirty="0"/>
              <a:t>GLP-1/GIP: SURMOUNT-2: </a:t>
            </a:r>
            <a:r>
              <a:rPr lang="en-US" i="1" dirty="0"/>
              <a:t>post-hoc</a:t>
            </a:r>
            <a:r>
              <a:rPr lang="en-US" dirty="0"/>
              <a:t>, pts with greatest WL showed greatest improvement in HRQoL </a:t>
            </a:r>
          </a:p>
        </p:txBody>
      </p:sp>
      <p:graphicFrame>
        <p:nvGraphicFramePr>
          <p:cNvPr id="4" name="Table 3"/>
          <p:cNvGraphicFramePr>
            <a:graphicFrameLocks noGrp="1"/>
          </p:cNvGraphicFramePr>
          <p:nvPr/>
        </p:nvGraphicFramePr>
        <p:xfrm>
          <a:off x="384048" y="914400"/>
          <a:ext cx="2194560" cy="451104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2940743716"/>
                    </a:ext>
                  </a:extLst>
                </a:gridCol>
              </a:tblGrid>
              <a:tr h="242614">
                <a:tc>
                  <a:txBody>
                    <a:bodyPr/>
                    <a:lstStyle/>
                    <a:p>
                      <a:r>
                        <a:rPr lang="en-US" sz="1000" b="1" dirty="0">
                          <a:solidFill>
                            <a:schemeClr val="tx1"/>
                          </a:solidFill>
                        </a:rPr>
                        <a:t>Product (MOA)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882866917"/>
                  </a:ext>
                </a:extLst>
              </a:tr>
              <a:tr h="0">
                <a:tc>
                  <a:txBody>
                    <a:bodyPr/>
                    <a:lstStyle/>
                    <a:p>
                      <a:r>
                        <a:rPr lang="en-US" sz="1000" b="1" dirty="0">
                          <a:solidFill>
                            <a:schemeClr val="tx1"/>
                          </a:solidFill>
                        </a:rPr>
                        <a:t>Mounjaro, Zepbound; tirzepatide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(dual GLP-1/GIP agonist)</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en-US" sz="1000" b="1" dirty="0">
                          <a:latin typeface="+mn-lt"/>
                        </a:rPr>
                        <a:t>Company</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2"/>
                        </a:rPr>
                        <a:t>Lilly</a:t>
                      </a:r>
                      <a:endParaRPr lang="en-US" sz="1000"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4786">
                <a:tc>
                  <a:txBody>
                    <a:bodyPr/>
                    <a:lstStyle/>
                    <a:p>
                      <a:r>
                        <a:rPr lang="en-US" sz="1000" b="1" dirty="0">
                          <a:latin typeface="+mn-lt"/>
                        </a:rPr>
                        <a:t>Phase and Trial ID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407347513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Phase III </a:t>
                      </a:r>
                      <a:r>
                        <a:rPr lang="en-US" sz="1000" dirty="0">
                          <a:solidFill>
                            <a:schemeClr val="tx1"/>
                          </a:solidFill>
                          <a:hlinkClick r:id="rId3"/>
                        </a:rPr>
                        <a:t>SURMOUNT-2</a:t>
                      </a:r>
                      <a:endParaRPr lang="en-US" sz="10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Global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7515929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Indication(s)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24271795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T2D, OBE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61053568"/>
                  </a:ext>
                </a:extLst>
              </a:tr>
              <a:tr h="0">
                <a:tc>
                  <a:txBody>
                    <a:bodyPr/>
                    <a:lstStyle/>
                    <a:p>
                      <a:r>
                        <a:rPr lang="en-US" sz="1000" b="1" dirty="0">
                          <a:latin typeface="+mn-lt"/>
                        </a:rPr>
                        <a:t>Abstract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7586671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4"/>
                        </a:rPr>
                        <a:t>1700-P</a:t>
                      </a:r>
                      <a:endParaRPr lang="en-US" sz="1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32568609"/>
                  </a:ext>
                </a:extLst>
              </a:tr>
              <a:tr h="182880">
                <a:tc>
                  <a:txBody>
                    <a:bodyPr/>
                    <a:lstStyle/>
                    <a:p>
                      <a:r>
                        <a:rPr lang="en-US" sz="1100" b="1" dirty="0">
                          <a:solidFill>
                            <a:schemeClr val="tx1"/>
                          </a:solidFill>
                        </a:rPr>
                        <a:t>CVrg </a:t>
                      </a:r>
                      <a:r>
                        <a:rPr lang="en-US" sz="1100" b="1" dirty="0"/>
                        <a:t>Implications</a:t>
                      </a:r>
                      <a:r>
                        <a:rPr lang="en-US" sz="1100" b="0" dirty="0">
                          <a:solidFill>
                            <a:schemeClr val="tx1"/>
                          </a:solidFill>
                        </a:rPr>
                        <a:t>:</a:t>
                      </a:r>
                      <a:r>
                        <a:rPr lang="en-US" sz="1100" b="1" dirty="0">
                          <a:solidFill>
                            <a:schemeClr val="tx1"/>
                          </a:solidFill>
                        </a:rPr>
                        <a:t> </a:t>
                      </a:r>
                      <a:r>
                        <a:rPr lang="en-US" sz="1100" b="0" dirty="0">
                          <a:solidFill>
                            <a:schemeClr val="tx1"/>
                          </a:solidFill>
                        </a:rPr>
                        <a:t>This </a:t>
                      </a:r>
                      <a:r>
                        <a:rPr lang="en-US" sz="1100" b="0" i="1" dirty="0">
                          <a:solidFill>
                            <a:schemeClr val="tx1"/>
                          </a:solidFill>
                        </a:rPr>
                        <a:t>post-hoc</a:t>
                      </a:r>
                      <a:r>
                        <a:rPr lang="en-US" sz="1100" b="0" dirty="0">
                          <a:solidFill>
                            <a:schemeClr val="tx1"/>
                          </a:solidFill>
                        </a:rPr>
                        <a:t> analysis of SURMOUNT-2 showed that patients achieving weight loss had improvements in all components and domains of SF-36v2, and patients with the greatest weight loss generally showed greatest improvements in weight-specific health-related QoL scores.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3592350044"/>
                  </a:ext>
                </a:extLst>
              </a:tr>
            </a:tbl>
          </a:graphicData>
        </a:graphic>
      </p:graphicFrame>
      <p:graphicFrame>
        <p:nvGraphicFramePr>
          <p:cNvPr id="5" name="Table 4">
            <a:extLst>
              <a:ext uri="{FF2B5EF4-FFF2-40B4-BE49-F238E27FC236}">
                <a16:creationId xmlns:a16="http://schemas.microsoft.com/office/drawing/2014/main" id="{5739BB21-0285-3ED8-41DA-CAF5071EDB0B}"/>
              </a:ext>
            </a:extLst>
          </p:cNvPr>
          <p:cNvGraphicFramePr>
            <a:graphicFrameLocks noGrp="1"/>
          </p:cNvGraphicFramePr>
          <p:nvPr/>
        </p:nvGraphicFramePr>
        <p:xfrm>
          <a:off x="6701282" y="2862327"/>
          <a:ext cx="5106670" cy="3264408"/>
        </p:xfrm>
        <a:graphic>
          <a:graphicData uri="http://schemas.openxmlformats.org/drawingml/2006/table">
            <a:tbl>
              <a:tblPr firstRow="1" bandRow="1">
                <a:tableStyleId>{C083E6E3-FA7D-4D7B-A595-EF9225AFEA82}</a:tableStyleId>
              </a:tblPr>
              <a:tblGrid>
                <a:gridCol w="2221230">
                  <a:extLst>
                    <a:ext uri="{9D8B030D-6E8A-4147-A177-3AD203B41FA5}">
                      <a16:colId xmlns:a16="http://schemas.microsoft.com/office/drawing/2014/main" val="20000"/>
                    </a:ext>
                  </a:extLst>
                </a:gridCol>
                <a:gridCol w="721360">
                  <a:extLst>
                    <a:ext uri="{9D8B030D-6E8A-4147-A177-3AD203B41FA5}">
                      <a16:colId xmlns:a16="http://schemas.microsoft.com/office/drawing/2014/main" val="20001"/>
                    </a:ext>
                  </a:extLst>
                </a:gridCol>
                <a:gridCol w="721360">
                  <a:extLst>
                    <a:ext uri="{9D8B030D-6E8A-4147-A177-3AD203B41FA5}">
                      <a16:colId xmlns:a16="http://schemas.microsoft.com/office/drawing/2014/main" val="20002"/>
                    </a:ext>
                  </a:extLst>
                </a:gridCol>
                <a:gridCol w="721360">
                  <a:extLst>
                    <a:ext uri="{9D8B030D-6E8A-4147-A177-3AD203B41FA5}">
                      <a16:colId xmlns:a16="http://schemas.microsoft.com/office/drawing/2014/main" val="20003"/>
                    </a:ext>
                  </a:extLst>
                </a:gridCol>
                <a:gridCol w="721360">
                  <a:extLst>
                    <a:ext uri="{9D8B030D-6E8A-4147-A177-3AD203B41FA5}">
                      <a16:colId xmlns:a16="http://schemas.microsoft.com/office/drawing/2014/main" val="20004"/>
                    </a:ext>
                  </a:extLst>
                </a:gridCol>
              </a:tblGrid>
              <a:tr h="0">
                <a:tc>
                  <a:txBody>
                    <a:bodyPr/>
                    <a:lstStyle/>
                    <a:p>
                      <a:r>
                        <a:rPr lang="en-US" sz="900" dirty="0"/>
                        <a:t>SF-36v2 change from BL at 72 weeks</a:t>
                      </a:r>
                    </a:p>
                  </a:txBody>
                  <a:tcPr marT="27432" marB="27432" anchor="ctr"/>
                </a:tc>
                <a:tc>
                  <a:txBody>
                    <a:bodyPr/>
                    <a:lstStyle/>
                    <a:p>
                      <a:pPr algn="ctr"/>
                      <a:r>
                        <a:rPr lang="en-US" sz="900" dirty="0"/>
                        <a:t>≥5 WL</a:t>
                      </a:r>
                    </a:p>
                  </a:txBody>
                  <a:tcPr marT="27432" marB="2743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≥10 WL</a:t>
                      </a:r>
                    </a:p>
                  </a:txBody>
                  <a:tcPr marT="27432" marB="2743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≥15 WL</a:t>
                      </a:r>
                    </a:p>
                  </a:txBody>
                  <a:tcPr marT="27432" marB="2743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≥20 WL</a:t>
                      </a:r>
                    </a:p>
                  </a:txBody>
                  <a:tcPr marT="27432" marB="27432" anchor="ctr"/>
                </a:tc>
                <a:extLst>
                  <a:ext uri="{0D108BD9-81ED-4DB2-BD59-A6C34878D82A}">
                    <a16:rowId xmlns:a16="http://schemas.microsoft.com/office/drawing/2014/main" val="10000"/>
                  </a:ext>
                </a:extLst>
              </a:tr>
              <a:tr h="0">
                <a:tc>
                  <a:txBody>
                    <a:bodyPr/>
                    <a:lstStyle/>
                    <a:p>
                      <a:r>
                        <a:rPr lang="en-US" sz="900" dirty="0"/>
                        <a:t>N</a:t>
                      </a:r>
                    </a:p>
                  </a:txBody>
                  <a:tcPr marT="27432" marB="27432" anchor="ctr"/>
                </a:tc>
                <a:tc>
                  <a:txBody>
                    <a:bodyPr/>
                    <a:lstStyle/>
                    <a:p>
                      <a:pPr algn="ctr"/>
                      <a:r>
                        <a:rPr lang="en-US" sz="900" dirty="0"/>
                        <a:t>515</a:t>
                      </a:r>
                    </a:p>
                  </a:txBody>
                  <a:tcPr marT="27432" marB="27432" anchor="ctr"/>
                </a:tc>
                <a:tc>
                  <a:txBody>
                    <a:bodyPr/>
                    <a:lstStyle/>
                    <a:p>
                      <a:pPr algn="ctr"/>
                      <a:r>
                        <a:rPr lang="en-US" sz="900" dirty="0"/>
                        <a:t>432</a:t>
                      </a:r>
                    </a:p>
                  </a:txBody>
                  <a:tcPr marT="27432" marB="27432" anchor="ctr"/>
                </a:tc>
                <a:tc>
                  <a:txBody>
                    <a:bodyPr/>
                    <a:lstStyle/>
                    <a:p>
                      <a:pPr algn="ctr"/>
                      <a:r>
                        <a:rPr lang="en-US" sz="900" dirty="0"/>
                        <a:t>291</a:t>
                      </a:r>
                    </a:p>
                  </a:txBody>
                  <a:tcPr marT="27432" marB="27432" anchor="ctr"/>
                </a:tc>
                <a:tc>
                  <a:txBody>
                    <a:bodyPr/>
                    <a:lstStyle/>
                    <a:p>
                      <a:pPr algn="ctr"/>
                      <a:r>
                        <a:rPr lang="en-US" sz="900" dirty="0"/>
                        <a:t>172</a:t>
                      </a:r>
                    </a:p>
                  </a:txBody>
                  <a:tcPr marT="27432" marB="27432" anchor="ctr"/>
                </a:tc>
                <a:extLst>
                  <a:ext uri="{0D108BD9-81ED-4DB2-BD59-A6C34878D82A}">
                    <a16:rowId xmlns:a16="http://schemas.microsoft.com/office/drawing/2014/main" val="407872204"/>
                  </a:ext>
                </a:extLst>
              </a:tr>
              <a:tr h="0">
                <a:tc>
                  <a:txBody>
                    <a:bodyPr/>
                    <a:lstStyle/>
                    <a:p>
                      <a:r>
                        <a:rPr lang="en-US" sz="900" dirty="0"/>
                        <a:t>Mental component summary score</a:t>
                      </a:r>
                    </a:p>
                  </a:txBody>
                  <a:tcPr marT="27432" marB="27432" anchor="ctr"/>
                </a:tc>
                <a:tc>
                  <a:txBody>
                    <a:bodyPr/>
                    <a:lstStyle/>
                    <a:p>
                      <a:pPr algn="ctr"/>
                      <a:r>
                        <a:rPr lang="en-US" sz="900" dirty="0"/>
                        <a:t>1.01</a:t>
                      </a:r>
                    </a:p>
                  </a:txBody>
                  <a:tcPr marT="27432" marB="27432" anchor="ctr"/>
                </a:tc>
                <a:tc>
                  <a:txBody>
                    <a:bodyPr/>
                    <a:lstStyle/>
                    <a:p>
                      <a:pPr algn="ctr"/>
                      <a:r>
                        <a:rPr lang="en-US" sz="900" dirty="0"/>
                        <a:t>1.11</a:t>
                      </a:r>
                    </a:p>
                  </a:txBody>
                  <a:tcPr marT="27432" marB="27432" anchor="ctr"/>
                </a:tc>
                <a:tc>
                  <a:txBody>
                    <a:bodyPr/>
                    <a:lstStyle/>
                    <a:p>
                      <a:pPr algn="ctr"/>
                      <a:r>
                        <a:rPr lang="en-US" sz="900" dirty="0"/>
                        <a:t>1.83</a:t>
                      </a:r>
                    </a:p>
                  </a:txBody>
                  <a:tcPr marT="27432" marB="27432" anchor="ctr"/>
                </a:tc>
                <a:tc>
                  <a:txBody>
                    <a:bodyPr/>
                    <a:lstStyle/>
                    <a:p>
                      <a:pPr algn="ctr"/>
                      <a:r>
                        <a:rPr lang="en-US" sz="900" dirty="0"/>
                        <a:t>2.06</a:t>
                      </a:r>
                    </a:p>
                  </a:txBody>
                  <a:tcPr marT="27432" marB="27432" anchor="ctr"/>
                </a:tc>
                <a:extLst>
                  <a:ext uri="{0D108BD9-81ED-4DB2-BD59-A6C34878D82A}">
                    <a16:rowId xmlns:a16="http://schemas.microsoft.com/office/drawing/2014/main" val="10001"/>
                  </a:ext>
                </a:extLst>
              </a:tr>
              <a:tr h="0">
                <a:tc>
                  <a:txBody>
                    <a:bodyPr/>
                    <a:lstStyle/>
                    <a:p>
                      <a:r>
                        <a:rPr lang="en-US" sz="900" dirty="0"/>
                        <a:t>Physical component summary score</a:t>
                      </a:r>
                    </a:p>
                  </a:txBody>
                  <a:tcPr marT="27432" marB="27432" anchor="ctr"/>
                </a:tc>
                <a:tc>
                  <a:txBody>
                    <a:bodyPr/>
                    <a:lstStyle/>
                    <a:p>
                      <a:pPr algn="ctr"/>
                      <a:r>
                        <a:rPr lang="en-US" sz="900" dirty="0"/>
                        <a:t>3.83</a:t>
                      </a:r>
                    </a:p>
                  </a:txBody>
                  <a:tcPr marT="27432" marB="27432" anchor="ctr"/>
                </a:tc>
                <a:tc>
                  <a:txBody>
                    <a:bodyPr/>
                    <a:lstStyle/>
                    <a:p>
                      <a:pPr algn="ctr"/>
                      <a:r>
                        <a:rPr lang="en-US" sz="900" dirty="0"/>
                        <a:t>4.00</a:t>
                      </a:r>
                    </a:p>
                  </a:txBody>
                  <a:tcPr marT="27432" marB="27432" anchor="ctr"/>
                </a:tc>
                <a:tc>
                  <a:txBody>
                    <a:bodyPr/>
                    <a:lstStyle/>
                    <a:p>
                      <a:pPr algn="ctr"/>
                      <a:r>
                        <a:rPr lang="en-US" sz="900" dirty="0"/>
                        <a:t>4.77</a:t>
                      </a:r>
                    </a:p>
                  </a:txBody>
                  <a:tcPr marT="27432" marB="27432" anchor="ctr"/>
                </a:tc>
                <a:tc>
                  <a:txBody>
                    <a:bodyPr/>
                    <a:lstStyle/>
                    <a:p>
                      <a:pPr algn="ctr"/>
                      <a:r>
                        <a:rPr lang="en-US" sz="900" dirty="0"/>
                        <a:t>4.99</a:t>
                      </a:r>
                    </a:p>
                  </a:txBody>
                  <a:tcPr marT="27432" marB="27432" anchor="ctr"/>
                </a:tc>
                <a:extLst>
                  <a:ext uri="{0D108BD9-81ED-4DB2-BD59-A6C34878D82A}">
                    <a16:rowId xmlns:a16="http://schemas.microsoft.com/office/drawing/2014/main" val="10002"/>
                  </a:ext>
                </a:extLst>
              </a:tr>
              <a:tr h="0">
                <a:tc>
                  <a:txBody>
                    <a:bodyPr/>
                    <a:lstStyle/>
                    <a:p>
                      <a:r>
                        <a:rPr lang="en-US" sz="900" dirty="0"/>
                        <a:t>Physical Functioning</a:t>
                      </a:r>
                    </a:p>
                  </a:txBody>
                  <a:tcPr marT="27432" marB="27432" anchor="ctr"/>
                </a:tc>
                <a:tc>
                  <a:txBody>
                    <a:bodyPr/>
                    <a:lstStyle/>
                    <a:p>
                      <a:pPr algn="ctr"/>
                      <a:r>
                        <a:rPr lang="en-US" sz="900" dirty="0"/>
                        <a:t>3.78</a:t>
                      </a:r>
                    </a:p>
                  </a:txBody>
                  <a:tcPr marT="27432" marB="27432" anchor="ctr"/>
                </a:tc>
                <a:tc>
                  <a:txBody>
                    <a:bodyPr/>
                    <a:lstStyle/>
                    <a:p>
                      <a:pPr algn="ctr"/>
                      <a:r>
                        <a:rPr lang="en-US" sz="900" dirty="0"/>
                        <a:t>3.95</a:t>
                      </a:r>
                    </a:p>
                  </a:txBody>
                  <a:tcPr marT="27432" marB="27432" anchor="ctr"/>
                </a:tc>
                <a:tc>
                  <a:txBody>
                    <a:bodyPr/>
                    <a:lstStyle/>
                    <a:p>
                      <a:pPr algn="ctr"/>
                      <a:r>
                        <a:rPr lang="en-US" sz="900" dirty="0"/>
                        <a:t>4.74</a:t>
                      </a:r>
                    </a:p>
                  </a:txBody>
                  <a:tcPr marT="27432" marB="27432" anchor="ctr"/>
                </a:tc>
                <a:tc>
                  <a:txBody>
                    <a:bodyPr/>
                    <a:lstStyle/>
                    <a:p>
                      <a:pPr algn="ctr"/>
                      <a:r>
                        <a:rPr lang="en-US" sz="900" dirty="0"/>
                        <a:t>4.63</a:t>
                      </a:r>
                    </a:p>
                  </a:txBody>
                  <a:tcPr marT="27432" marB="27432" anchor="ctr"/>
                </a:tc>
                <a:extLst>
                  <a:ext uri="{0D108BD9-81ED-4DB2-BD59-A6C34878D82A}">
                    <a16:rowId xmlns:a16="http://schemas.microsoft.com/office/drawing/2014/main" val="435819430"/>
                  </a:ext>
                </a:extLst>
              </a:tr>
              <a:tr h="0">
                <a:tc>
                  <a:txBody>
                    <a:bodyPr/>
                    <a:lstStyle/>
                    <a:p>
                      <a:r>
                        <a:rPr lang="en-US" sz="900" dirty="0"/>
                        <a:t>Role-Physical</a:t>
                      </a:r>
                    </a:p>
                  </a:txBody>
                  <a:tcPr marT="27432" marB="27432" anchor="ctr"/>
                </a:tc>
                <a:tc>
                  <a:txBody>
                    <a:bodyPr/>
                    <a:lstStyle/>
                    <a:p>
                      <a:pPr algn="ctr"/>
                      <a:r>
                        <a:rPr lang="en-US" sz="900" dirty="0"/>
                        <a:t>2.73</a:t>
                      </a:r>
                    </a:p>
                  </a:txBody>
                  <a:tcPr marT="27432" marB="27432" anchor="ctr"/>
                </a:tc>
                <a:tc>
                  <a:txBody>
                    <a:bodyPr/>
                    <a:lstStyle/>
                    <a:p>
                      <a:pPr algn="ctr"/>
                      <a:r>
                        <a:rPr lang="en-US" sz="900" dirty="0"/>
                        <a:t>2.81</a:t>
                      </a:r>
                    </a:p>
                  </a:txBody>
                  <a:tcPr marT="27432" marB="27432" anchor="ctr"/>
                </a:tc>
                <a:tc>
                  <a:txBody>
                    <a:bodyPr/>
                    <a:lstStyle/>
                    <a:p>
                      <a:pPr algn="ctr"/>
                      <a:r>
                        <a:rPr lang="en-US" sz="900" dirty="0"/>
                        <a:t>3.52</a:t>
                      </a:r>
                    </a:p>
                  </a:txBody>
                  <a:tcPr marT="27432" marB="27432" anchor="ctr"/>
                </a:tc>
                <a:tc>
                  <a:txBody>
                    <a:bodyPr/>
                    <a:lstStyle/>
                    <a:p>
                      <a:pPr algn="ctr"/>
                      <a:r>
                        <a:rPr lang="en-US" sz="900" dirty="0"/>
                        <a:t>3.84</a:t>
                      </a:r>
                    </a:p>
                  </a:txBody>
                  <a:tcPr marT="27432" marB="27432" anchor="ctr"/>
                </a:tc>
                <a:extLst>
                  <a:ext uri="{0D108BD9-81ED-4DB2-BD59-A6C34878D82A}">
                    <a16:rowId xmlns:a16="http://schemas.microsoft.com/office/drawing/2014/main" val="2886132675"/>
                  </a:ext>
                </a:extLst>
              </a:tr>
              <a:tr h="0">
                <a:tc>
                  <a:txBody>
                    <a:bodyPr/>
                    <a:lstStyle/>
                    <a:p>
                      <a:r>
                        <a:rPr lang="en-US" sz="900" dirty="0"/>
                        <a:t>Bodily Pain</a:t>
                      </a:r>
                    </a:p>
                  </a:txBody>
                  <a:tcPr marT="27432" marB="27432" anchor="ctr"/>
                </a:tc>
                <a:tc>
                  <a:txBody>
                    <a:bodyPr/>
                    <a:lstStyle/>
                    <a:p>
                      <a:pPr algn="ctr"/>
                      <a:r>
                        <a:rPr lang="en-US" sz="900" dirty="0"/>
                        <a:t>2.55</a:t>
                      </a:r>
                    </a:p>
                  </a:txBody>
                  <a:tcPr marT="27432" marB="27432" anchor="ctr"/>
                </a:tc>
                <a:tc>
                  <a:txBody>
                    <a:bodyPr/>
                    <a:lstStyle/>
                    <a:p>
                      <a:pPr algn="ctr"/>
                      <a:r>
                        <a:rPr lang="en-US" sz="900" dirty="0"/>
                        <a:t>2.59</a:t>
                      </a:r>
                    </a:p>
                  </a:txBody>
                  <a:tcPr marT="27432" marB="27432" anchor="ctr"/>
                </a:tc>
                <a:tc>
                  <a:txBody>
                    <a:bodyPr/>
                    <a:lstStyle/>
                    <a:p>
                      <a:pPr algn="ctr"/>
                      <a:r>
                        <a:rPr lang="en-US" sz="900" dirty="0"/>
                        <a:t>3.54</a:t>
                      </a:r>
                    </a:p>
                  </a:txBody>
                  <a:tcPr marT="27432" marB="27432" anchor="ctr"/>
                </a:tc>
                <a:tc>
                  <a:txBody>
                    <a:bodyPr/>
                    <a:lstStyle/>
                    <a:p>
                      <a:pPr algn="ctr"/>
                      <a:r>
                        <a:rPr lang="en-US" sz="900" dirty="0"/>
                        <a:t>4.15</a:t>
                      </a:r>
                    </a:p>
                  </a:txBody>
                  <a:tcPr marT="27432" marB="27432" anchor="ctr"/>
                </a:tc>
                <a:extLst>
                  <a:ext uri="{0D108BD9-81ED-4DB2-BD59-A6C34878D82A}">
                    <a16:rowId xmlns:a16="http://schemas.microsoft.com/office/drawing/2014/main" val="188770554"/>
                  </a:ext>
                </a:extLst>
              </a:tr>
              <a:tr h="0">
                <a:tc>
                  <a:txBody>
                    <a:bodyPr/>
                    <a:lstStyle/>
                    <a:p>
                      <a:r>
                        <a:rPr lang="en-US" sz="900" dirty="0"/>
                        <a:t>General Health</a:t>
                      </a:r>
                    </a:p>
                  </a:txBody>
                  <a:tcPr marT="27432" marB="27432" anchor="ctr"/>
                </a:tc>
                <a:tc>
                  <a:txBody>
                    <a:bodyPr/>
                    <a:lstStyle/>
                    <a:p>
                      <a:pPr algn="ctr"/>
                      <a:r>
                        <a:rPr lang="en-US" sz="900" dirty="0"/>
                        <a:t>4.66</a:t>
                      </a:r>
                    </a:p>
                  </a:txBody>
                  <a:tcPr marT="27432" marB="27432" anchor="ctr"/>
                </a:tc>
                <a:tc>
                  <a:txBody>
                    <a:bodyPr/>
                    <a:lstStyle/>
                    <a:p>
                      <a:pPr algn="ctr"/>
                      <a:r>
                        <a:rPr lang="en-US" sz="900" dirty="0"/>
                        <a:t>4.88</a:t>
                      </a:r>
                    </a:p>
                  </a:txBody>
                  <a:tcPr marT="27432" marB="27432" anchor="ctr"/>
                </a:tc>
                <a:tc>
                  <a:txBody>
                    <a:bodyPr/>
                    <a:lstStyle/>
                    <a:p>
                      <a:pPr algn="ctr"/>
                      <a:r>
                        <a:rPr lang="en-US" sz="900" dirty="0"/>
                        <a:t>5.75</a:t>
                      </a:r>
                    </a:p>
                  </a:txBody>
                  <a:tcPr marT="27432" marB="27432" anchor="ctr"/>
                </a:tc>
                <a:tc>
                  <a:txBody>
                    <a:bodyPr/>
                    <a:lstStyle/>
                    <a:p>
                      <a:pPr algn="ctr"/>
                      <a:r>
                        <a:rPr lang="en-US" sz="900" dirty="0"/>
                        <a:t>5.83</a:t>
                      </a:r>
                    </a:p>
                  </a:txBody>
                  <a:tcPr marT="27432" marB="27432" anchor="ctr"/>
                </a:tc>
                <a:extLst>
                  <a:ext uri="{0D108BD9-81ED-4DB2-BD59-A6C34878D82A}">
                    <a16:rowId xmlns:a16="http://schemas.microsoft.com/office/drawing/2014/main" val="1918250927"/>
                  </a:ext>
                </a:extLst>
              </a:tr>
              <a:tr h="0">
                <a:tc>
                  <a:txBody>
                    <a:bodyPr/>
                    <a:lstStyle/>
                    <a:p>
                      <a:r>
                        <a:rPr lang="en-US" sz="900" dirty="0"/>
                        <a:t>Vitality</a:t>
                      </a:r>
                    </a:p>
                  </a:txBody>
                  <a:tcPr marT="27432" marB="27432" anchor="ctr"/>
                </a:tc>
                <a:tc>
                  <a:txBody>
                    <a:bodyPr/>
                    <a:lstStyle/>
                    <a:p>
                      <a:pPr algn="ctr"/>
                      <a:r>
                        <a:rPr lang="en-US" sz="900" dirty="0"/>
                        <a:t>2.19</a:t>
                      </a:r>
                    </a:p>
                  </a:txBody>
                  <a:tcPr marT="27432" marB="27432" anchor="ctr"/>
                </a:tc>
                <a:tc>
                  <a:txBody>
                    <a:bodyPr/>
                    <a:lstStyle/>
                    <a:p>
                      <a:pPr algn="ctr"/>
                      <a:r>
                        <a:rPr lang="en-US" sz="900" dirty="0"/>
                        <a:t>2.57</a:t>
                      </a:r>
                    </a:p>
                  </a:txBody>
                  <a:tcPr marT="27432" marB="27432" anchor="ctr"/>
                </a:tc>
                <a:tc>
                  <a:txBody>
                    <a:bodyPr/>
                    <a:lstStyle/>
                    <a:p>
                      <a:pPr algn="ctr"/>
                      <a:r>
                        <a:rPr lang="en-US" sz="900" dirty="0"/>
                        <a:t>3.26</a:t>
                      </a:r>
                    </a:p>
                  </a:txBody>
                  <a:tcPr marT="27432" marB="27432" anchor="ctr"/>
                </a:tc>
                <a:tc>
                  <a:txBody>
                    <a:bodyPr/>
                    <a:lstStyle/>
                    <a:p>
                      <a:pPr algn="ctr"/>
                      <a:r>
                        <a:rPr lang="en-US" sz="900" dirty="0"/>
                        <a:t>3.75</a:t>
                      </a:r>
                    </a:p>
                  </a:txBody>
                  <a:tcPr marT="27432" marB="27432" anchor="ctr"/>
                </a:tc>
                <a:extLst>
                  <a:ext uri="{0D108BD9-81ED-4DB2-BD59-A6C34878D82A}">
                    <a16:rowId xmlns:a16="http://schemas.microsoft.com/office/drawing/2014/main" val="2163242716"/>
                  </a:ext>
                </a:extLst>
              </a:tr>
              <a:tr h="0">
                <a:tc>
                  <a:txBody>
                    <a:bodyPr/>
                    <a:lstStyle/>
                    <a:p>
                      <a:r>
                        <a:rPr lang="en-US" sz="900" dirty="0"/>
                        <a:t>Social Functioning</a:t>
                      </a:r>
                    </a:p>
                  </a:txBody>
                  <a:tcPr marT="27432" marB="27432" anchor="ctr"/>
                </a:tc>
                <a:tc>
                  <a:txBody>
                    <a:bodyPr/>
                    <a:lstStyle/>
                    <a:p>
                      <a:pPr algn="ctr"/>
                      <a:r>
                        <a:rPr lang="en-US" sz="900" dirty="0"/>
                        <a:t>1.27</a:t>
                      </a:r>
                    </a:p>
                  </a:txBody>
                  <a:tcPr marT="27432" marB="27432" anchor="ctr"/>
                </a:tc>
                <a:tc>
                  <a:txBody>
                    <a:bodyPr/>
                    <a:lstStyle/>
                    <a:p>
                      <a:pPr algn="ctr"/>
                      <a:r>
                        <a:rPr lang="en-US" sz="900" dirty="0"/>
                        <a:t>1.38</a:t>
                      </a:r>
                    </a:p>
                  </a:txBody>
                  <a:tcPr marT="27432" marB="27432" anchor="ctr"/>
                </a:tc>
                <a:tc>
                  <a:txBody>
                    <a:bodyPr/>
                    <a:lstStyle/>
                    <a:p>
                      <a:pPr algn="ctr"/>
                      <a:r>
                        <a:rPr lang="en-US" sz="900" dirty="0"/>
                        <a:t>2.04</a:t>
                      </a:r>
                    </a:p>
                  </a:txBody>
                  <a:tcPr marT="27432" marB="27432" anchor="ctr"/>
                </a:tc>
                <a:tc>
                  <a:txBody>
                    <a:bodyPr/>
                    <a:lstStyle/>
                    <a:p>
                      <a:pPr algn="ctr"/>
                      <a:r>
                        <a:rPr lang="en-US" sz="900" dirty="0"/>
                        <a:t>2.07</a:t>
                      </a:r>
                    </a:p>
                  </a:txBody>
                  <a:tcPr marT="27432" marB="27432" anchor="ctr"/>
                </a:tc>
                <a:extLst>
                  <a:ext uri="{0D108BD9-81ED-4DB2-BD59-A6C34878D82A}">
                    <a16:rowId xmlns:a16="http://schemas.microsoft.com/office/drawing/2014/main" val="2957599255"/>
                  </a:ext>
                </a:extLst>
              </a:tr>
              <a:tr h="0">
                <a:tc>
                  <a:txBody>
                    <a:bodyPr/>
                    <a:lstStyle/>
                    <a:p>
                      <a:r>
                        <a:rPr lang="en-US" sz="900" dirty="0"/>
                        <a:t>Role-Emotional</a:t>
                      </a:r>
                    </a:p>
                  </a:txBody>
                  <a:tcPr marT="27432" marB="27432" anchor="ctr"/>
                </a:tc>
                <a:tc>
                  <a:txBody>
                    <a:bodyPr/>
                    <a:lstStyle/>
                    <a:p>
                      <a:pPr algn="ctr"/>
                      <a:r>
                        <a:rPr lang="en-US" sz="900" dirty="0"/>
                        <a:t>2.04</a:t>
                      </a:r>
                    </a:p>
                  </a:txBody>
                  <a:tcPr marT="27432" marB="27432" anchor="ctr"/>
                </a:tc>
                <a:tc>
                  <a:txBody>
                    <a:bodyPr/>
                    <a:lstStyle/>
                    <a:p>
                      <a:pPr algn="ctr"/>
                      <a:r>
                        <a:rPr lang="en-US" sz="900" dirty="0"/>
                        <a:t>1.99</a:t>
                      </a:r>
                    </a:p>
                  </a:txBody>
                  <a:tcPr marT="27432" marB="27432" anchor="ctr"/>
                </a:tc>
                <a:tc>
                  <a:txBody>
                    <a:bodyPr/>
                    <a:lstStyle/>
                    <a:p>
                      <a:pPr algn="ctr"/>
                      <a:r>
                        <a:rPr lang="en-US" sz="900" dirty="0"/>
                        <a:t>3.08</a:t>
                      </a:r>
                    </a:p>
                  </a:txBody>
                  <a:tcPr marT="27432" marB="27432" anchor="ctr"/>
                </a:tc>
                <a:tc>
                  <a:txBody>
                    <a:bodyPr/>
                    <a:lstStyle/>
                    <a:p>
                      <a:pPr algn="ctr"/>
                      <a:r>
                        <a:rPr lang="en-US" sz="900" dirty="0"/>
                        <a:t>3.17</a:t>
                      </a:r>
                    </a:p>
                  </a:txBody>
                  <a:tcPr marT="27432" marB="27432" anchor="ctr"/>
                </a:tc>
                <a:extLst>
                  <a:ext uri="{0D108BD9-81ED-4DB2-BD59-A6C34878D82A}">
                    <a16:rowId xmlns:a16="http://schemas.microsoft.com/office/drawing/2014/main" val="4187031996"/>
                  </a:ext>
                </a:extLst>
              </a:tr>
              <a:tr h="0">
                <a:tc>
                  <a:txBody>
                    <a:bodyPr/>
                    <a:lstStyle/>
                    <a:p>
                      <a:r>
                        <a:rPr lang="en-US" sz="900" dirty="0"/>
                        <a:t>Mental Health</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1.65</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1.75</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2.34</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2.63</a:t>
                      </a:r>
                    </a:p>
                  </a:txBody>
                  <a:tcPr marT="27432" marB="27432" anchor="ctr">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091524914"/>
                  </a:ext>
                </a:extLst>
              </a:tr>
              <a:tr h="0">
                <a:tc>
                  <a:txBody>
                    <a:bodyPr/>
                    <a:lstStyle/>
                    <a:p>
                      <a:r>
                        <a:rPr lang="en-US" sz="900" b="1" dirty="0"/>
                        <a:t>IWQOL change from BL at 72 weeks</a:t>
                      </a:r>
                    </a:p>
                  </a:txBody>
                  <a:tcPr marT="27432" marB="27432"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endParaRPr lang="en-US" sz="900" dirty="0"/>
                    </a:p>
                  </a:txBody>
                  <a:tcPr marT="27432" marB="27432"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endParaRPr lang="en-US" sz="900" dirty="0"/>
                    </a:p>
                  </a:txBody>
                  <a:tcPr marT="27432" marB="27432"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endParaRPr lang="en-US" sz="900" dirty="0"/>
                    </a:p>
                  </a:txBody>
                  <a:tcPr marT="27432" marB="27432"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endParaRPr lang="en-US" sz="900" dirty="0"/>
                    </a:p>
                  </a:txBody>
                  <a:tcPr marT="27432" marB="27432"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3802350726"/>
                  </a:ext>
                </a:extLst>
              </a:tr>
              <a:tr h="0">
                <a:tc>
                  <a:txBody>
                    <a:bodyPr/>
                    <a:lstStyle/>
                    <a:p>
                      <a:r>
                        <a:rPr lang="en-US" sz="900" dirty="0"/>
                        <a:t>Psychosocial composite score</a:t>
                      </a:r>
                    </a:p>
                  </a:txBody>
                  <a:tcPr marT="27432" marB="27432" anchor="ctr">
                    <a:lnT w="12700" cap="flat" cmpd="sng" algn="ctr">
                      <a:solidFill>
                        <a:schemeClr val="accent3"/>
                      </a:solidFill>
                      <a:prstDash val="solid"/>
                      <a:round/>
                      <a:headEnd type="none" w="med" len="med"/>
                      <a:tailEnd type="none" w="med" len="med"/>
                    </a:lnT>
                  </a:tcPr>
                </a:tc>
                <a:tc>
                  <a:txBody>
                    <a:bodyPr/>
                    <a:lstStyle/>
                    <a:p>
                      <a:pPr algn="ctr"/>
                      <a:r>
                        <a:rPr lang="en-US" sz="900" dirty="0"/>
                        <a:t>14.49</a:t>
                      </a:r>
                    </a:p>
                  </a:txBody>
                  <a:tcPr marT="27432" marB="27432" anchor="ctr">
                    <a:lnT w="12700" cap="flat" cmpd="sng" algn="ctr">
                      <a:solidFill>
                        <a:schemeClr val="accent3"/>
                      </a:solidFill>
                      <a:prstDash val="solid"/>
                      <a:round/>
                      <a:headEnd type="none" w="med" len="med"/>
                      <a:tailEnd type="none" w="med" len="med"/>
                    </a:lnT>
                  </a:tcPr>
                </a:tc>
                <a:tc>
                  <a:txBody>
                    <a:bodyPr/>
                    <a:lstStyle/>
                    <a:p>
                      <a:pPr algn="ctr"/>
                      <a:r>
                        <a:rPr lang="en-US" sz="900" dirty="0"/>
                        <a:t>15.24</a:t>
                      </a:r>
                    </a:p>
                  </a:txBody>
                  <a:tcPr marT="27432" marB="27432" anchor="ctr">
                    <a:lnT w="12700" cap="flat" cmpd="sng" algn="ctr">
                      <a:solidFill>
                        <a:schemeClr val="accent3"/>
                      </a:solidFill>
                      <a:prstDash val="solid"/>
                      <a:round/>
                      <a:headEnd type="none" w="med" len="med"/>
                      <a:tailEnd type="none" w="med" len="med"/>
                    </a:lnT>
                  </a:tcPr>
                </a:tc>
                <a:tc>
                  <a:txBody>
                    <a:bodyPr/>
                    <a:lstStyle/>
                    <a:p>
                      <a:pPr algn="ctr"/>
                      <a:r>
                        <a:rPr lang="en-US" sz="900" dirty="0"/>
                        <a:t>18.30</a:t>
                      </a:r>
                    </a:p>
                  </a:txBody>
                  <a:tcPr marT="27432" marB="27432" anchor="ctr">
                    <a:lnT w="12700" cap="flat" cmpd="sng" algn="ctr">
                      <a:solidFill>
                        <a:schemeClr val="accent3"/>
                      </a:solidFill>
                      <a:prstDash val="solid"/>
                      <a:round/>
                      <a:headEnd type="none" w="med" len="med"/>
                      <a:tailEnd type="none" w="med" len="med"/>
                    </a:lnT>
                  </a:tcPr>
                </a:tc>
                <a:tc>
                  <a:txBody>
                    <a:bodyPr/>
                    <a:lstStyle/>
                    <a:p>
                      <a:pPr algn="ctr"/>
                      <a:r>
                        <a:rPr lang="en-US" sz="900" dirty="0"/>
                        <a:t>19.68</a:t>
                      </a:r>
                    </a:p>
                  </a:txBody>
                  <a:tcPr marT="27432" marB="27432" anchor="ctr">
                    <a:lnT w="12700" cap="flat" cmpd="sng" algn="ctr">
                      <a:solidFill>
                        <a:schemeClr val="accent3"/>
                      </a:solidFill>
                      <a:prstDash val="solid"/>
                      <a:round/>
                      <a:headEnd type="none" w="med" len="med"/>
                      <a:tailEnd type="none" w="med" len="med"/>
                    </a:lnT>
                  </a:tcPr>
                </a:tc>
                <a:extLst>
                  <a:ext uri="{0D108BD9-81ED-4DB2-BD59-A6C34878D82A}">
                    <a16:rowId xmlns:a16="http://schemas.microsoft.com/office/drawing/2014/main" val="991166365"/>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Physical Function composite score</a:t>
                      </a:r>
                    </a:p>
                  </a:txBody>
                  <a:tcPr marT="27432" marB="27432" anchor="ctr"/>
                </a:tc>
                <a:tc>
                  <a:txBody>
                    <a:bodyPr/>
                    <a:lstStyle/>
                    <a:p>
                      <a:pPr algn="ctr"/>
                      <a:r>
                        <a:rPr lang="en-US" sz="900" dirty="0"/>
                        <a:t>15.66</a:t>
                      </a:r>
                    </a:p>
                  </a:txBody>
                  <a:tcPr marT="27432" marB="27432" anchor="ctr"/>
                </a:tc>
                <a:tc>
                  <a:txBody>
                    <a:bodyPr/>
                    <a:lstStyle/>
                    <a:p>
                      <a:pPr algn="ctr"/>
                      <a:r>
                        <a:rPr lang="en-US" sz="900" dirty="0"/>
                        <a:t>16.36</a:t>
                      </a:r>
                    </a:p>
                  </a:txBody>
                  <a:tcPr marT="27432" marB="27432" anchor="ctr"/>
                </a:tc>
                <a:tc>
                  <a:txBody>
                    <a:bodyPr/>
                    <a:lstStyle/>
                    <a:p>
                      <a:pPr algn="ctr"/>
                      <a:r>
                        <a:rPr lang="en-US" sz="900" dirty="0"/>
                        <a:t>19.60</a:t>
                      </a:r>
                    </a:p>
                  </a:txBody>
                  <a:tcPr marT="27432" marB="27432" anchor="ctr"/>
                </a:tc>
                <a:tc>
                  <a:txBody>
                    <a:bodyPr/>
                    <a:lstStyle/>
                    <a:p>
                      <a:pPr algn="ctr"/>
                      <a:r>
                        <a:rPr lang="en-US" sz="900" dirty="0"/>
                        <a:t>21.44</a:t>
                      </a:r>
                    </a:p>
                  </a:txBody>
                  <a:tcPr marT="27432" marB="27432" anchor="ctr"/>
                </a:tc>
                <a:extLst>
                  <a:ext uri="{0D108BD9-81ED-4DB2-BD59-A6C34878D82A}">
                    <a16:rowId xmlns:a16="http://schemas.microsoft.com/office/drawing/2014/main" val="2799833949"/>
                  </a:ext>
                </a:extLst>
              </a:tr>
              <a:tr h="0">
                <a:tc>
                  <a:txBody>
                    <a:bodyPr/>
                    <a:lstStyle/>
                    <a:p>
                      <a:r>
                        <a:rPr lang="en-US" sz="900" dirty="0"/>
                        <a:t>Total score</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14.68</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15.45</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18.53</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20.08</a:t>
                      </a:r>
                    </a:p>
                  </a:txBody>
                  <a:tcPr marT="27432" marB="27432" anchor="ctr">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368799611"/>
                  </a:ext>
                </a:extLst>
              </a:tr>
              <a:tr h="0">
                <a:tc>
                  <a:txBody>
                    <a:bodyPr/>
                    <a:lstStyle/>
                    <a:p>
                      <a:r>
                        <a:rPr lang="en-US" sz="900" b="1" dirty="0"/>
                        <a:t>EQ-VAS score</a:t>
                      </a:r>
                    </a:p>
                  </a:txBody>
                  <a:tcPr marT="27432" marB="27432" anchor="ctr">
                    <a:lnT w="12700" cap="flat" cmpd="sng" algn="ctr">
                      <a:solidFill>
                        <a:schemeClr val="accent3"/>
                      </a:solidFill>
                      <a:prstDash val="solid"/>
                      <a:round/>
                      <a:headEnd type="none" w="med" len="med"/>
                      <a:tailEnd type="none" w="med" len="med"/>
                    </a:lnT>
                  </a:tcPr>
                </a:tc>
                <a:tc>
                  <a:txBody>
                    <a:bodyPr/>
                    <a:lstStyle/>
                    <a:p>
                      <a:pPr algn="ctr"/>
                      <a:r>
                        <a:rPr lang="en-US" sz="900" dirty="0"/>
                        <a:t>9.75</a:t>
                      </a:r>
                    </a:p>
                  </a:txBody>
                  <a:tcPr marT="27432" marB="27432" anchor="ctr">
                    <a:lnT w="12700" cap="flat" cmpd="sng" algn="ctr">
                      <a:solidFill>
                        <a:schemeClr val="accent3"/>
                      </a:solidFill>
                      <a:prstDash val="solid"/>
                      <a:round/>
                      <a:headEnd type="none" w="med" len="med"/>
                      <a:tailEnd type="none" w="med" len="med"/>
                    </a:lnT>
                  </a:tcPr>
                </a:tc>
                <a:tc>
                  <a:txBody>
                    <a:bodyPr/>
                    <a:lstStyle/>
                    <a:p>
                      <a:pPr algn="ctr"/>
                      <a:r>
                        <a:rPr lang="en-US" sz="900" dirty="0"/>
                        <a:t>10.60</a:t>
                      </a:r>
                    </a:p>
                  </a:txBody>
                  <a:tcPr marT="27432" marB="27432" anchor="ctr">
                    <a:lnT w="12700" cap="flat" cmpd="sng" algn="ctr">
                      <a:solidFill>
                        <a:schemeClr val="accent3"/>
                      </a:solidFill>
                      <a:prstDash val="solid"/>
                      <a:round/>
                      <a:headEnd type="none" w="med" len="med"/>
                      <a:tailEnd type="none" w="med" len="med"/>
                    </a:lnT>
                  </a:tcPr>
                </a:tc>
                <a:tc>
                  <a:txBody>
                    <a:bodyPr/>
                    <a:lstStyle/>
                    <a:p>
                      <a:pPr algn="ctr"/>
                      <a:r>
                        <a:rPr lang="en-US" sz="900" dirty="0"/>
                        <a:t>12.33</a:t>
                      </a:r>
                    </a:p>
                  </a:txBody>
                  <a:tcPr marT="27432" marB="27432" anchor="ctr">
                    <a:lnT w="12700" cap="flat" cmpd="sng" algn="ctr">
                      <a:solidFill>
                        <a:schemeClr val="accent3"/>
                      </a:solidFill>
                      <a:prstDash val="solid"/>
                      <a:round/>
                      <a:headEnd type="none" w="med" len="med"/>
                      <a:tailEnd type="none" w="med" len="med"/>
                    </a:lnT>
                  </a:tcPr>
                </a:tc>
                <a:tc>
                  <a:txBody>
                    <a:bodyPr/>
                    <a:lstStyle/>
                    <a:p>
                      <a:pPr algn="ctr"/>
                      <a:r>
                        <a:rPr lang="en-US" sz="900" dirty="0"/>
                        <a:t>12.67</a:t>
                      </a:r>
                    </a:p>
                  </a:txBody>
                  <a:tcPr marT="27432" marB="27432" anchor="ctr">
                    <a:lnT w="12700" cap="flat" cmpd="sng" algn="ctr">
                      <a:solidFill>
                        <a:schemeClr val="accent3"/>
                      </a:solidFill>
                      <a:prstDash val="solid"/>
                      <a:round/>
                      <a:headEnd type="none" w="med" len="med"/>
                      <a:tailEnd type="none" w="med" len="med"/>
                    </a:lnT>
                  </a:tcPr>
                </a:tc>
                <a:extLst>
                  <a:ext uri="{0D108BD9-81ED-4DB2-BD59-A6C34878D82A}">
                    <a16:rowId xmlns:a16="http://schemas.microsoft.com/office/drawing/2014/main" val="3932197532"/>
                  </a:ext>
                </a:extLst>
              </a:tr>
            </a:tbl>
          </a:graphicData>
        </a:graphic>
      </p:graphicFrame>
    </p:spTree>
    <p:extLst>
      <p:ext uri="{BB962C8B-B14F-4D97-AF65-F5344CB8AC3E}">
        <p14:creationId xmlns:p14="http://schemas.microsoft.com/office/powerpoint/2010/main" val="40642455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72D6AD16-175D-489F-BE05-D09863BF96F2}"/>
              </a:ext>
            </a:extLst>
          </p:cNvPr>
          <p:cNvGraphicFramePr>
            <a:graphicFrameLocks noGrp="1"/>
          </p:cNvGraphicFramePr>
          <p:nvPr>
            <p:extLst>
              <p:ext uri="{D42A27DB-BD31-4B8C-83A1-F6EECF244321}">
                <p14:modId xmlns:p14="http://schemas.microsoft.com/office/powerpoint/2010/main" val="866380285"/>
              </p:ext>
            </p:extLst>
          </p:nvPr>
        </p:nvGraphicFramePr>
        <p:xfrm>
          <a:off x="2663687" y="914400"/>
          <a:ext cx="9147314" cy="5379720"/>
        </p:xfrm>
        <a:graphic>
          <a:graphicData uri="http://schemas.openxmlformats.org/drawingml/2006/table">
            <a:tbl>
              <a:tblPr firstRow="1" bandRow="1">
                <a:tableStyleId>{5C22544A-7EE6-4342-B048-85BDC9FD1C3A}</a:tableStyleId>
              </a:tblPr>
              <a:tblGrid>
                <a:gridCol w="4081670">
                  <a:extLst>
                    <a:ext uri="{9D8B030D-6E8A-4147-A177-3AD203B41FA5}">
                      <a16:colId xmlns:a16="http://schemas.microsoft.com/office/drawing/2014/main" val="20000"/>
                    </a:ext>
                  </a:extLst>
                </a:gridCol>
                <a:gridCol w="5065644">
                  <a:extLst>
                    <a:ext uri="{9D8B030D-6E8A-4147-A177-3AD203B41FA5}">
                      <a16:colId xmlns:a16="http://schemas.microsoft.com/office/drawing/2014/main" val="1229989169"/>
                    </a:ext>
                  </a:extLst>
                </a:gridCol>
              </a:tblGrid>
              <a:tr h="0">
                <a:tc gridSpan="2">
                  <a:txBody>
                    <a:bodyPr/>
                    <a:lstStyle/>
                    <a:p>
                      <a:r>
                        <a:rPr lang="en-GB" sz="900" b="0" i="1" u="none" strike="noStrike" kern="1200" dirty="0">
                          <a:solidFill>
                            <a:schemeClr val="tx1"/>
                          </a:solidFill>
                          <a:effectLst/>
                          <a:latin typeface="+mn-lt"/>
                          <a:ea typeface="+mn-ea"/>
                          <a:cs typeface="+mn-cs"/>
                        </a:rPr>
                        <a:t>Effect of tirzepatide on kidney function in people with excess body weight and T2D – A post-hoc analysis of the SURMOUNT-2 Trial</a:t>
                      </a:r>
                      <a:r>
                        <a:rPr lang="en-US" sz="900" b="0" i="1" u="none" strike="noStrike" kern="1200" dirty="0">
                          <a:solidFill>
                            <a:schemeClr val="tx1"/>
                          </a:solidFill>
                          <a:effectLst/>
                          <a:latin typeface="+mn-lt"/>
                          <a:ea typeface="+mn-ea"/>
                          <a:cs typeface="+mn-cs"/>
                        </a:rPr>
                        <a:t>. </a:t>
                      </a:r>
                      <a:r>
                        <a:rPr lang="en-GB" sz="900" b="0" i="1" u="none" strike="noStrike" kern="1200" dirty="0">
                          <a:solidFill>
                            <a:schemeClr val="tx1"/>
                          </a:solidFill>
                          <a:effectLst/>
                          <a:latin typeface="+mn-lt"/>
                          <a:ea typeface="+mn-ea"/>
                          <a:cs typeface="+mn-cs"/>
                        </a:rPr>
                        <a:t>H.Heerspink.</a:t>
                      </a:r>
                      <a:endParaRPr lang="en-US" sz="900" b="0" i="1" u="none" strike="noStrike" kern="1200" dirty="0">
                        <a:solidFill>
                          <a:schemeClr val="tx1"/>
                        </a:solidFill>
                        <a:effectLst/>
                        <a:latin typeface="+mn-lt"/>
                        <a:ea typeface="+mn-ea"/>
                        <a:cs typeface="+mn-cs"/>
                      </a:endParaRPr>
                    </a:p>
                    <a:p>
                      <a:endParaRPr lang="en-US" sz="400" b="1" i="1" dirty="0">
                        <a:solidFill>
                          <a:schemeClr val="tx1"/>
                        </a:solidFill>
                      </a:endParaRPr>
                    </a:p>
                    <a:p>
                      <a:r>
                        <a:rPr lang="en-US" sz="1000" b="1" i="0" dirty="0">
                          <a:solidFill>
                            <a:schemeClr val="tx1"/>
                          </a:solidFill>
                        </a:rPr>
                        <a:t>Background</a:t>
                      </a:r>
                      <a:r>
                        <a:rPr lang="en-US" sz="1000" b="0" i="0" dirty="0">
                          <a:solidFill>
                            <a:schemeClr val="tx1"/>
                          </a:solidFill>
                        </a:rPr>
                        <a:t>:</a:t>
                      </a:r>
                      <a:r>
                        <a:rPr lang="en-US" sz="1000" b="0" i="0" kern="1200" dirty="0">
                          <a:solidFill>
                            <a:srgbClr val="FF0000"/>
                          </a:solidFill>
                          <a:effectLst/>
                          <a:latin typeface="+mn-lt"/>
                          <a:ea typeface="+mn-ea"/>
                          <a:cs typeface="+mn-cs"/>
                        </a:rPr>
                        <a:t> </a:t>
                      </a:r>
                      <a:r>
                        <a:rPr lang="en-US" sz="1000" b="0" kern="1200" dirty="0">
                          <a:solidFill>
                            <a:schemeClr val="tx1"/>
                          </a:solidFill>
                          <a:effectLst/>
                          <a:latin typeface="+mn-lt"/>
                          <a:ea typeface="+mn-ea"/>
                          <a:cs typeface="+mn-cs"/>
                        </a:rPr>
                        <a:t>A </a:t>
                      </a:r>
                      <a:r>
                        <a:rPr lang="en-US" sz="1000" b="0" i="1" kern="1200" dirty="0">
                          <a:solidFill>
                            <a:schemeClr val="tx1"/>
                          </a:solidFill>
                          <a:effectLst/>
                          <a:latin typeface="+mn-lt"/>
                          <a:ea typeface="+mn-ea"/>
                          <a:cs typeface="+mn-cs"/>
                        </a:rPr>
                        <a:t>post-hoc</a:t>
                      </a:r>
                      <a:r>
                        <a:rPr lang="en-US" sz="1000" b="0" kern="1200" dirty="0">
                          <a:solidFill>
                            <a:schemeClr val="tx1"/>
                          </a:solidFill>
                          <a:effectLst/>
                          <a:latin typeface="+mn-lt"/>
                          <a:ea typeface="+mn-ea"/>
                          <a:cs typeface="+mn-cs"/>
                        </a:rPr>
                        <a:t> analysis of SURMOUNT-2 assessed changes in kidney parameters with tirzepatide </a:t>
                      </a:r>
                      <a:r>
                        <a:rPr lang="en-GB" sz="1000" b="0" i="0" kern="1200" dirty="0">
                          <a:solidFill>
                            <a:schemeClr val="tx1"/>
                          </a:solidFill>
                          <a:effectLst/>
                          <a:latin typeface="+mn-lt"/>
                          <a:ea typeface="+mn-ea"/>
                          <a:cs typeface="+mn-cs"/>
                        </a:rPr>
                        <a:t>in T2D patients with obesity or overweight.</a:t>
                      </a:r>
                      <a:endParaRPr lang="en-US" sz="1000" b="0" i="1"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20000"/>
                        <a:lumOff val="80000"/>
                      </a:schemeClr>
                    </a:solidFill>
                  </a:tcPr>
                </a:tc>
                <a:tc hMerge="1">
                  <a:txBody>
                    <a:bodyPr/>
                    <a:lstStyle/>
                    <a:p>
                      <a:endParaRPr lang="en-US"/>
                    </a:p>
                  </a:txBody>
                  <a:tcPr/>
                </a:tc>
                <a:extLst>
                  <a:ext uri="{0D108BD9-81ED-4DB2-BD59-A6C34878D82A}">
                    <a16:rowId xmlns:a16="http://schemas.microsoft.com/office/drawing/2014/main" val="882866917"/>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mn-lt"/>
                        </a:rPr>
                        <a:t>Patients &amp; Treatment</a:t>
                      </a:r>
                      <a:r>
                        <a:rPr lang="en-US" sz="1000" dirty="0">
                          <a:latin typeface="+mn-lt"/>
                        </a:rPr>
                        <a:t>: </a:t>
                      </a:r>
                      <a:r>
                        <a:rPr lang="x-none" sz="1000" dirty="0">
                          <a:effectLst/>
                          <a:latin typeface="+mn-lt"/>
                          <a:ea typeface="+mn-ea"/>
                          <a:cs typeface="+mn-ea"/>
                        </a:rPr>
                        <a:t>9</a:t>
                      </a:r>
                      <a:r>
                        <a:rPr lang="en-GB" sz="1000" dirty="0">
                          <a:effectLst/>
                          <a:latin typeface="+mn-lt"/>
                          <a:ea typeface="+mn-ea"/>
                          <a:cs typeface="+mn-ea"/>
                        </a:rPr>
                        <a:t>38</a:t>
                      </a:r>
                      <a:r>
                        <a:rPr lang="x-none" sz="1000" dirty="0">
                          <a:effectLst/>
                          <a:latin typeface="+mn-lt"/>
                          <a:ea typeface="+mn-ea"/>
                          <a:cs typeface="+mn-ea"/>
                        </a:rPr>
                        <a:t> T2D </a:t>
                      </a:r>
                      <a:r>
                        <a:rPr lang="x-none" sz="1000" dirty="0">
                          <a:solidFill>
                            <a:schemeClr val="tx1"/>
                          </a:solidFill>
                          <a:effectLst/>
                          <a:latin typeface="+mn-lt"/>
                          <a:ea typeface="+mn-ea"/>
                          <a:cs typeface="+mn-ea"/>
                        </a:rPr>
                        <a:t>patients </a:t>
                      </a:r>
                      <a:r>
                        <a:rPr lang="en-US" sz="1000" dirty="0">
                          <a:solidFill>
                            <a:schemeClr val="tx1"/>
                          </a:solidFill>
                          <a:effectLst/>
                          <a:latin typeface="+mn-lt"/>
                          <a:ea typeface="+mn-ea"/>
                          <a:cs typeface="+mn-ea"/>
                        </a:rPr>
                        <a:t>with </a:t>
                      </a:r>
                      <a:r>
                        <a:rPr lang="x-none" sz="1000" dirty="0">
                          <a:solidFill>
                            <a:schemeClr val="tx1"/>
                          </a:solidFill>
                          <a:effectLst/>
                          <a:latin typeface="+mn-lt"/>
                          <a:ea typeface="+mn-ea"/>
                          <a:cs typeface="+mn-ea"/>
                        </a:rPr>
                        <a:t>overweight</a:t>
                      </a:r>
                      <a:r>
                        <a:rPr lang="en-US" sz="1000" dirty="0">
                          <a:solidFill>
                            <a:schemeClr val="tx1"/>
                          </a:solidFill>
                          <a:effectLst/>
                          <a:latin typeface="+mn-lt"/>
                          <a:ea typeface="+mn-ea"/>
                          <a:cs typeface="+mn-ea"/>
                        </a:rPr>
                        <a:t>/obesity </a:t>
                      </a:r>
                      <a:r>
                        <a:rPr lang="en-GB" sz="1000" dirty="0">
                          <a:solidFill>
                            <a:schemeClr val="tx1"/>
                          </a:solidFill>
                          <a:effectLst/>
                          <a:latin typeface="+mn-lt"/>
                          <a:ea typeface="+mn-ea"/>
                          <a:cs typeface="+mn-ea"/>
                        </a:rPr>
                        <a:t>(mean baseline </a:t>
                      </a:r>
                      <a:r>
                        <a:rPr lang="en-US" sz="1000" dirty="0">
                          <a:solidFill>
                            <a:schemeClr val="tx1"/>
                          </a:solidFill>
                        </a:rPr>
                        <a:t>age 54 years; </a:t>
                      </a:r>
                      <a:r>
                        <a:rPr lang="en-US" sz="1000" baseline="0" dirty="0">
                          <a:solidFill>
                            <a:schemeClr val="tx1"/>
                          </a:solidFill>
                        </a:rPr>
                        <a:t>A1c 8.02%; T2D duration 8.5 years; </a:t>
                      </a:r>
                      <a:r>
                        <a:rPr lang="en-US" sz="1000" dirty="0">
                          <a:solidFill>
                            <a:schemeClr val="tx1"/>
                          </a:solidFill>
                        </a:rPr>
                        <a:t>weight 100.7kg; BMI 36.1kg/m</a:t>
                      </a:r>
                      <a:r>
                        <a:rPr lang="en-US" sz="1000" baseline="30000" dirty="0">
                          <a:solidFill>
                            <a:schemeClr val="tx1"/>
                          </a:solidFill>
                        </a:rPr>
                        <a:t>2</a:t>
                      </a:r>
                      <a:r>
                        <a:rPr lang="en-US" sz="1000" baseline="0" dirty="0">
                          <a:solidFill>
                            <a:schemeClr val="tx1"/>
                          </a:solidFill>
                        </a:rPr>
                        <a:t>; SBP 131mmHg; eGFR 95ml/min/1.73m</a:t>
                      </a:r>
                      <a:r>
                        <a:rPr lang="en-US" sz="1000" baseline="30000" dirty="0">
                          <a:solidFill>
                            <a:schemeClr val="tx1"/>
                          </a:solidFill>
                        </a:rPr>
                        <a:t>2</a:t>
                      </a:r>
                      <a:r>
                        <a:rPr lang="en-US" sz="1000" baseline="0" dirty="0">
                          <a:solidFill>
                            <a:schemeClr val="tx1"/>
                          </a:solidFill>
                        </a:rPr>
                        <a:t>; 51</a:t>
                      </a:r>
                      <a:r>
                        <a:rPr lang="en-US" sz="1000" dirty="0">
                          <a:solidFill>
                            <a:schemeClr val="tx1"/>
                          </a:solidFill>
                        </a:rPr>
                        <a:t>% female, </a:t>
                      </a:r>
                      <a:r>
                        <a:rPr lang="en-US" sz="1000" baseline="0" dirty="0">
                          <a:solidFill>
                            <a:schemeClr val="tx1"/>
                          </a:solidFill>
                        </a:rPr>
                        <a:t>on 1 (54%) or 2 (32%) background antihyperglycemic medications, typically metformin (89%) followed by sulfonylureas (27%) or SGLT-2i (20%)</a:t>
                      </a:r>
                      <a:r>
                        <a:rPr lang="x-none" sz="1000" dirty="0">
                          <a:solidFill>
                            <a:schemeClr val="tx1"/>
                          </a:solidFill>
                          <a:effectLst/>
                          <a:latin typeface="+mn-lt"/>
                          <a:ea typeface="+mn-ea"/>
                          <a:cs typeface="+mn-ea"/>
                        </a:rPr>
                        <a:t> </a:t>
                      </a:r>
                      <a:r>
                        <a:rPr lang="en-GB" sz="1000" dirty="0">
                          <a:solidFill>
                            <a:schemeClr val="tx1"/>
                          </a:solidFill>
                          <a:effectLst/>
                          <a:latin typeface="+mn-lt"/>
                          <a:ea typeface="+mn-ea"/>
                          <a:cs typeface="+mn-ea"/>
                        </a:rPr>
                        <a:t>treated with diet/exercise alone or any oral glycemic-lowering agent except DPP-4 inhibitors or GLP-1 agonists received </a:t>
                      </a:r>
                      <a:r>
                        <a:rPr lang="en-GB" sz="1000" b="0" dirty="0">
                          <a:solidFill>
                            <a:schemeClr val="tx1"/>
                          </a:solidFill>
                          <a:effectLst/>
                          <a:latin typeface="+mn-lt"/>
                          <a:ea typeface="+mn-ea"/>
                          <a:cs typeface="+mn-ea"/>
                        </a:rPr>
                        <a:t>tirzepatide </a:t>
                      </a:r>
                      <a:r>
                        <a:rPr lang="en-GB" sz="1000" dirty="0">
                          <a:solidFill>
                            <a:schemeClr val="tx1"/>
                          </a:solidFill>
                          <a:effectLst/>
                          <a:latin typeface="+mn-lt"/>
                          <a:ea typeface="+mn-ea"/>
                          <a:cs typeface="+mn-ea"/>
                        </a:rPr>
                        <a:t>(SC 10 or 15mg QW) vs. placebo for 72 weeks.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a:solidFill>
                            <a:schemeClr val="tx1"/>
                          </a:solidFill>
                          <a:effectLst/>
                          <a:latin typeface="+mn-lt"/>
                          <a:ea typeface="+mn-ea"/>
                          <a:cs typeface="+mn-ea"/>
                        </a:rPr>
                        <a:t>For this </a:t>
                      </a:r>
                      <a:r>
                        <a:rPr lang="en-GB" sz="1000" i="1" dirty="0">
                          <a:solidFill>
                            <a:schemeClr val="tx1"/>
                          </a:solidFill>
                          <a:effectLst/>
                          <a:latin typeface="+mn-lt"/>
                          <a:ea typeface="+mn-ea"/>
                          <a:cs typeface="+mn-ea"/>
                        </a:rPr>
                        <a:t>post-hoc</a:t>
                      </a:r>
                      <a:r>
                        <a:rPr lang="en-GB" sz="1000" dirty="0">
                          <a:solidFill>
                            <a:schemeClr val="tx1"/>
                          </a:solidFill>
                          <a:effectLst/>
                          <a:latin typeface="+mn-lt"/>
                          <a:ea typeface="+mn-ea"/>
                          <a:cs typeface="+mn-ea"/>
                        </a:rPr>
                        <a:t> analysis, data from all participants randomly assigned to tirzepatide 10 and 15mg were pooled (N=623) vs. placebo (N=315).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a:solidFill>
                            <a:schemeClr val="tx1"/>
                          </a:solidFill>
                          <a:effectLst/>
                          <a:latin typeface="+mn-lt"/>
                          <a:ea typeface="+mn-ea"/>
                          <a:cs typeface="+mn-ea"/>
                        </a:rPr>
                        <a:t>Assessments included CKD-EPI creatinine-cystatin-C-based eGFR (Cr-Cys-C-eGFR), and UACR.</a:t>
                      </a:r>
                      <a:endParaRPr lang="en-US" sz="1000" dirty="0">
                        <a:latin typeface="+mn-lt"/>
                      </a:endParaRP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00"/>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Results</a:t>
                      </a:r>
                      <a:r>
                        <a:rPr lang="en-US" sz="1000" dirty="0"/>
                        <a:t>: </a:t>
                      </a:r>
                      <a:r>
                        <a:rPr lang="en-US" sz="1000" i="1" dirty="0"/>
                        <a:t>Data from abstract</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US" sz="1000" dirty="0"/>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413163">
                <a:tc>
                  <a:txBody>
                    <a:bodyPr/>
                    <a:lstStyle/>
                    <a:p>
                      <a:pPr marL="171450" indent="-171450">
                        <a:buFont typeface="Arial" panose="020B0604020202020204" pitchFamily="34" charset="0"/>
                        <a:buChar char="•"/>
                      </a:pPr>
                      <a:r>
                        <a:rPr lang="en-US" sz="1000" dirty="0">
                          <a:solidFill>
                            <a:schemeClr val="tx1"/>
                          </a:solidFill>
                        </a:rPr>
                        <a:t>Baseline mean Cr-Cys-C-eGFR was 91mL/min/1.73m</a:t>
                      </a:r>
                      <a:r>
                        <a:rPr lang="en-US" sz="1000" baseline="30000" dirty="0">
                          <a:solidFill>
                            <a:schemeClr val="tx1"/>
                          </a:solidFill>
                        </a:rPr>
                        <a:t>2</a:t>
                      </a:r>
                      <a:r>
                        <a:rPr lang="en-US" sz="1000" dirty="0">
                          <a:solidFill>
                            <a:schemeClr val="tx1"/>
                          </a:solidFill>
                        </a:rPr>
                        <a:t> and median UACR was 13.0 mg/g.</a:t>
                      </a:r>
                    </a:p>
                    <a:p>
                      <a:pPr marL="171450" indent="-171450">
                        <a:buFont typeface="Arial" panose="020B0604020202020204" pitchFamily="34" charset="0"/>
                        <a:buChar char="•"/>
                      </a:pPr>
                      <a:r>
                        <a:rPr lang="en-US" sz="1000" dirty="0">
                          <a:solidFill>
                            <a:schemeClr val="tx1"/>
                          </a:solidFill>
                        </a:rPr>
                        <a:t>Changes in eGFR through week 72 were not different between placebo and tirzepatide groups, irrespective of baseline eGFR</a:t>
                      </a:r>
                    </a:p>
                    <a:p>
                      <a:pPr marL="357188" lvl="1" indent="-177800">
                        <a:buFont typeface="Arial" panose="020B0604020202020204" pitchFamily="34" charset="0"/>
                        <a:buChar char="•"/>
                      </a:pPr>
                      <a:r>
                        <a:rPr lang="en-US" sz="1000" i="0" dirty="0">
                          <a:solidFill>
                            <a:schemeClr val="tx1"/>
                          </a:solidFill>
                        </a:rPr>
                        <a:t>ETD between pooled tirzepatide groups and placebo was 0.0 mL/min/1.73m</a:t>
                      </a:r>
                      <a:r>
                        <a:rPr lang="en-US" sz="1000" i="0" baseline="30000" dirty="0">
                          <a:solidFill>
                            <a:schemeClr val="tx1"/>
                          </a:solidFill>
                        </a:rPr>
                        <a:t>2</a:t>
                      </a:r>
                      <a:r>
                        <a:rPr lang="en-US" sz="1000" i="0" dirty="0">
                          <a:solidFill>
                            <a:schemeClr val="tx1"/>
                          </a:solidFill>
                        </a:rPr>
                        <a:t> (95% CI: -1.7, 1.7; </a:t>
                      </a:r>
                      <a:r>
                        <a:rPr lang="en-US" sz="1000" i="1" dirty="0">
                          <a:solidFill>
                            <a:schemeClr val="tx1"/>
                          </a:solidFill>
                        </a:rPr>
                        <a:t>P=0.993).</a:t>
                      </a:r>
                    </a:p>
                    <a:p>
                      <a:pPr marL="357188" lvl="1" indent="-177800">
                        <a:buFont typeface="Arial" panose="020B0604020202020204" pitchFamily="34" charset="0"/>
                        <a:buChar char="•"/>
                      </a:pPr>
                      <a:r>
                        <a:rPr lang="en-GB" sz="1000" i="0" dirty="0">
                          <a:solidFill>
                            <a:schemeClr val="tx1"/>
                          </a:solidFill>
                        </a:rPr>
                        <a:t>Tirzepatide vs. placebo did not change Cr-Cys-C-eGFR at week 72 in patients with baseline Cr-Cys-C-eGFR &lt;60ml/min/1.73m</a:t>
                      </a:r>
                      <a:r>
                        <a:rPr lang="en-GB" sz="1000" i="0" baseline="30000" dirty="0">
                          <a:solidFill>
                            <a:schemeClr val="tx1"/>
                          </a:solidFill>
                        </a:rPr>
                        <a:t>2</a:t>
                      </a:r>
                      <a:r>
                        <a:rPr lang="en-GB" sz="1000" i="0" dirty="0">
                          <a:solidFill>
                            <a:schemeClr val="tx1"/>
                          </a:solidFill>
                        </a:rPr>
                        <a:t> (</a:t>
                      </a:r>
                      <a:r>
                        <a:rPr lang="en-GB" sz="1000" i="1" dirty="0">
                          <a:solidFill>
                            <a:schemeClr val="tx1"/>
                          </a:solidFill>
                        </a:rPr>
                        <a:t>p=0.180</a:t>
                      </a:r>
                      <a:r>
                        <a:rPr lang="en-GB" sz="1000" i="0" dirty="0">
                          <a:solidFill>
                            <a:schemeClr val="tx1"/>
                          </a:solidFill>
                        </a:rPr>
                        <a:t>) or ≥ 60ml/min/1.73m</a:t>
                      </a:r>
                      <a:r>
                        <a:rPr lang="en-GB" sz="1000" i="0" baseline="30000" dirty="0">
                          <a:solidFill>
                            <a:schemeClr val="tx1"/>
                          </a:solidFill>
                        </a:rPr>
                        <a:t>2</a:t>
                      </a:r>
                      <a:r>
                        <a:rPr lang="en-GB" sz="1000" i="0" dirty="0">
                          <a:solidFill>
                            <a:schemeClr val="tx1"/>
                          </a:solidFill>
                        </a:rPr>
                        <a:t> (</a:t>
                      </a:r>
                      <a:r>
                        <a:rPr lang="en-GB" sz="1000" i="1" dirty="0">
                          <a:solidFill>
                            <a:schemeClr val="tx1"/>
                          </a:solidFill>
                        </a:rPr>
                        <a:t>P=0.714</a:t>
                      </a:r>
                      <a:r>
                        <a:rPr lang="en-GB" sz="1000" i="0" dirty="0">
                          <a:solidFill>
                            <a:schemeClr val="tx1"/>
                          </a:solidFill>
                        </a:rPr>
                        <a:t>).</a:t>
                      </a:r>
                      <a:endParaRPr lang="en-US" sz="1000" i="0" dirty="0">
                        <a:solidFill>
                          <a:schemeClr val="tx1"/>
                        </a:solidFill>
                      </a:endParaRPr>
                    </a:p>
                    <a:p>
                      <a:pPr marL="171450" lvl="0" indent="-171450">
                        <a:buFont typeface="Arial" panose="020B0604020202020204" pitchFamily="34" charset="0"/>
                        <a:buChar char="•"/>
                      </a:pPr>
                      <a:r>
                        <a:rPr lang="en-US" sz="1000" dirty="0">
                          <a:solidFill>
                            <a:schemeClr val="tx1"/>
                          </a:solidFill>
                        </a:rPr>
                        <a:t>There was no correlation between change in body weight and eGFR change; all P-values &gt;0.28.</a:t>
                      </a:r>
                    </a:p>
                    <a:p>
                      <a:pPr marL="171450" indent="-171450">
                        <a:buFont typeface="Arial" panose="020B0604020202020204" pitchFamily="34" charset="0"/>
                        <a:buChar char="•"/>
                      </a:pPr>
                      <a:r>
                        <a:rPr lang="en-US" sz="1000" dirty="0">
                          <a:solidFill>
                            <a:schemeClr val="tx1"/>
                          </a:solidFill>
                        </a:rPr>
                        <a:t>Tirzepatide significantly decreased UACR vs. placebo through week 72 with an ETD of -31% (95% CI: -40.9, -19.7, </a:t>
                      </a:r>
                      <a:r>
                        <a:rPr lang="en-US" sz="1000" i="1" dirty="0">
                          <a:solidFill>
                            <a:schemeClr val="tx1"/>
                          </a:solidFill>
                        </a:rPr>
                        <a:t>P&lt;0.001</a:t>
                      </a:r>
                      <a:r>
                        <a:rPr lang="en-US" sz="1000" dirty="0">
                          <a:solidFill>
                            <a:schemeClr val="tx1"/>
                          </a:solidFill>
                        </a:rPr>
                        <a:t>).</a:t>
                      </a:r>
                    </a:p>
                    <a:p>
                      <a:pPr marL="357188" lvl="1" indent="-177800">
                        <a:buFont typeface="Arial" panose="020B0604020202020204" pitchFamily="34" charset="0"/>
                        <a:buChar char="•"/>
                      </a:pPr>
                      <a:r>
                        <a:rPr lang="en-US" sz="1000" dirty="0">
                          <a:solidFill>
                            <a:schemeClr val="tx1"/>
                          </a:solidFill>
                        </a:rPr>
                        <a:t>In patients with baseline UACR ≥30 mg/g, the ETD was -55% (95% CI: -68.5, -36.4; </a:t>
                      </a:r>
                      <a:r>
                        <a:rPr lang="en-US" sz="1000" i="1" dirty="0">
                          <a:solidFill>
                            <a:schemeClr val="tx1"/>
                          </a:solidFill>
                        </a:rPr>
                        <a:t>P&lt;0.001</a:t>
                      </a:r>
                      <a:r>
                        <a:rPr lang="en-US" sz="1000" dirty="0">
                          <a:solidFill>
                            <a:schemeClr val="tx1"/>
                          </a:solidFill>
                        </a:rPr>
                        <a:t>). </a:t>
                      </a:r>
                    </a:p>
                    <a:p>
                      <a:pPr marL="357188" marR="0" lvl="1"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solidFill>
                            <a:schemeClr val="tx1"/>
                          </a:solidFill>
                        </a:rPr>
                        <a:t>A greater proportion of tirzepatide treated patients had normal albuminuria post-baseline relative to placebo and this was irrespective of baseline albuminuria status (see figure).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1000" dirty="0"/>
                    </a:p>
                  </a:txBody>
                  <a:tcPr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92350044"/>
                  </a:ext>
                </a:extLst>
              </a:tr>
              <a:tr h="0">
                <a:tc gridSpan="2">
                  <a:txBody>
                    <a:bodyPr/>
                    <a:lstStyle/>
                    <a:p>
                      <a:r>
                        <a:rPr lang="en-US" sz="1000" b="1" dirty="0"/>
                        <a:t>CVrg Implications</a:t>
                      </a:r>
                      <a:r>
                        <a:rPr lang="en-US" sz="1000" b="0" dirty="0"/>
                        <a:t>: </a:t>
                      </a:r>
                      <a:r>
                        <a:rPr lang="en-US" sz="1000" dirty="0">
                          <a:solidFill>
                            <a:schemeClr val="tx1"/>
                          </a:solidFill>
                        </a:rPr>
                        <a:t>These SURMOUNT-2 </a:t>
                      </a:r>
                      <a:r>
                        <a:rPr lang="en-US" sz="1000" i="1" dirty="0">
                          <a:solidFill>
                            <a:schemeClr val="tx1"/>
                          </a:solidFill>
                        </a:rPr>
                        <a:t>post-hoc</a:t>
                      </a:r>
                      <a:r>
                        <a:rPr lang="en-US" sz="1000" dirty="0">
                          <a:solidFill>
                            <a:schemeClr val="tx1"/>
                          </a:solidFill>
                        </a:rPr>
                        <a:t> results show that tirzepatide reduced albuminuria without adversely affecting eGFR in T2D patients with overweight/obesity and preserved eGFR at baseline, which continues to support the renal benefits of tirzepatide across a wide-range of patients. The Phase II </a:t>
                      </a:r>
                      <a:r>
                        <a:rPr lang="en-US" sz="1000" dirty="0">
                          <a:solidFill>
                            <a:schemeClr val="tx1"/>
                          </a:solidFill>
                          <a:hlinkClick r:id="rId2"/>
                        </a:rPr>
                        <a:t>TREASURE-CKD</a:t>
                      </a:r>
                      <a:r>
                        <a:rPr lang="en-US" sz="1000" dirty="0">
                          <a:solidFill>
                            <a:schemeClr val="tx1"/>
                          </a:solidFill>
                        </a:rPr>
                        <a:t> trial has a unique primary outcome of change from baseline in kidney oxygenation at week 52 and is expected to complete in January 2026. The Phase III </a:t>
                      </a:r>
                      <a:r>
                        <a:rPr lang="en-US" sz="1000" dirty="0">
                          <a:solidFill>
                            <a:schemeClr val="tx1"/>
                          </a:solidFill>
                          <a:hlinkClick r:id="rId3"/>
                        </a:rPr>
                        <a:t>SURMOUNT-MMO</a:t>
                      </a:r>
                      <a:r>
                        <a:rPr lang="en-US" sz="1000" dirty="0">
                          <a:solidFill>
                            <a:schemeClr val="tx1"/>
                          </a:solidFill>
                        </a:rPr>
                        <a:t> study will also assess the long-term effects of tirzepatide on kidney outcomes with its planned secondary endpoints of time to sustained decline in eGFR, ESRD or renal death.</a:t>
                      </a:r>
                      <a:endParaRPr lang="en-US" sz="1000" b="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4EC"/>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3" name="Title 2"/>
          <p:cNvSpPr>
            <a:spLocks noGrp="1"/>
          </p:cNvSpPr>
          <p:nvPr>
            <p:ph type="ctrTitle"/>
          </p:nvPr>
        </p:nvSpPr>
        <p:spPr/>
        <p:txBody>
          <a:bodyPr/>
          <a:lstStyle/>
          <a:p>
            <a:r>
              <a:rPr lang="en-US" dirty="0"/>
              <a:t>GLP-1/GIP: SURMOUNT-2: </a:t>
            </a:r>
            <a:r>
              <a:rPr lang="en-US" i="1" dirty="0"/>
              <a:t>post-hoc, </a:t>
            </a:r>
            <a:r>
              <a:rPr lang="en-US" dirty="0"/>
              <a:t>TZP ↓ albuminuria without affecting eGFR in T2D + obesity</a:t>
            </a:r>
            <a:endParaRPr lang="en-US" dirty="0">
              <a:solidFill>
                <a:srgbClr val="92D05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906303214"/>
              </p:ext>
            </p:extLst>
          </p:nvPr>
        </p:nvGraphicFramePr>
        <p:xfrm>
          <a:off x="384048" y="914400"/>
          <a:ext cx="2194560" cy="484632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2940743716"/>
                    </a:ext>
                  </a:extLst>
                </a:gridCol>
              </a:tblGrid>
              <a:tr h="242614">
                <a:tc>
                  <a:txBody>
                    <a:bodyPr/>
                    <a:lstStyle/>
                    <a:p>
                      <a:r>
                        <a:rPr lang="en-US" sz="1000" b="1" dirty="0">
                          <a:solidFill>
                            <a:schemeClr val="tx1"/>
                          </a:solidFill>
                        </a:rPr>
                        <a:t>Product (MOA)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88286691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Mounjaro, Zepbound; tirzepatide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(dual GLP-1/GIP agonist)</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en-US" sz="1000" b="1" dirty="0">
                          <a:latin typeface="+mn-lt"/>
                        </a:rPr>
                        <a:t>Company</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4"/>
                        </a:rPr>
                        <a:t>Lilly</a:t>
                      </a:r>
                      <a:endParaRPr lang="en-US" sz="1000"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4786">
                <a:tc>
                  <a:txBody>
                    <a:bodyPr/>
                    <a:lstStyle/>
                    <a:p>
                      <a:r>
                        <a:rPr lang="en-US" sz="1000" b="1" dirty="0">
                          <a:latin typeface="+mn-lt"/>
                        </a:rPr>
                        <a:t>Phase and Trial ID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4073475136"/>
                  </a:ext>
                </a:extLst>
              </a:tr>
              <a:tr h="0">
                <a:tc>
                  <a:txBody>
                    <a:bodyPr/>
                    <a:lstStyle/>
                    <a:p>
                      <a:pPr>
                        <a:spcBef>
                          <a:spcPts val="0"/>
                        </a:spcBef>
                        <a:spcAft>
                          <a:spcPts val="0"/>
                        </a:spcAft>
                        <a:tabLst>
                          <a:tab pos="164465" algn="l"/>
                        </a:tabLst>
                      </a:pPr>
                      <a:r>
                        <a:rPr lang="en-US" sz="1000" b="0" dirty="0">
                          <a:effectLst/>
                          <a:latin typeface="+mn-lt"/>
                          <a:ea typeface="+mn-ea"/>
                          <a:cs typeface="+mn-ea"/>
                        </a:rPr>
                        <a:t>Phase III </a:t>
                      </a:r>
                      <a:r>
                        <a:rPr lang="x-none" sz="1000" b="0" dirty="0">
                          <a:effectLst/>
                          <a:latin typeface="+mn-lt"/>
                          <a:ea typeface="+mn-ea"/>
                          <a:cs typeface="+mn-ea"/>
                          <a:hlinkClick r:id="rId5"/>
                        </a:rPr>
                        <a:t>SURMOUNT-2</a:t>
                      </a:r>
                      <a:endParaRPr lang="en-GB" sz="1000" b="0" dirty="0">
                        <a:effectLst/>
                        <a:latin typeface="+mn-lt"/>
                        <a:ea typeface="+mn-ea"/>
                        <a:cs typeface="+mn-ea"/>
                      </a:endParaRPr>
                    </a:p>
                    <a:p>
                      <a:pPr>
                        <a:spcBef>
                          <a:spcPts val="0"/>
                        </a:spcBef>
                        <a:spcAft>
                          <a:spcPts val="0"/>
                        </a:spcAft>
                        <a:tabLst>
                          <a:tab pos="164465" algn="l"/>
                        </a:tabLst>
                      </a:pPr>
                      <a:r>
                        <a:rPr lang="en-GB" sz="1000" b="0" dirty="0">
                          <a:effectLst/>
                          <a:latin typeface="+mn-lt"/>
                          <a:ea typeface="+mn-ea"/>
                          <a:cs typeface="+mn-ea"/>
                        </a:rPr>
                        <a:t>Global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7515929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Indication(s)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24271795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T2D, OBE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61053568"/>
                  </a:ext>
                </a:extLst>
              </a:tr>
              <a:tr h="0">
                <a:tc>
                  <a:txBody>
                    <a:bodyPr/>
                    <a:lstStyle/>
                    <a:p>
                      <a:r>
                        <a:rPr lang="en-US" sz="1000" b="1" dirty="0">
                          <a:latin typeface="+mn-lt"/>
                        </a:rPr>
                        <a:t>Abstract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7586671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6"/>
                        </a:rPr>
                        <a:t>264-OR</a:t>
                      </a:r>
                      <a:endParaRPr lang="en-US" sz="1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32568609"/>
                  </a:ext>
                </a:extLst>
              </a:tr>
              <a:tr h="182880">
                <a:tc>
                  <a:txBody>
                    <a:bodyPr/>
                    <a:lstStyle/>
                    <a:p>
                      <a:r>
                        <a:rPr lang="en-US" sz="1100" b="1" dirty="0">
                          <a:solidFill>
                            <a:schemeClr val="tx1"/>
                          </a:solidFill>
                        </a:rPr>
                        <a:t>CVrg Brief</a:t>
                      </a:r>
                      <a:r>
                        <a:rPr lang="en-US" sz="1100" b="0" dirty="0">
                          <a:solidFill>
                            <a:schemeClr val="tx1"/>
                          </a:solidFill>
                        </a:rPr>
                        <a:t>:</a:t>
                      </a:r>
                      <a:r>
                        <a:rPr lang="en-US" sz="1100" b="1" dirty="0">
                          <a:solidFill>
                            <a:schemeClr val="tx1"/>
                          </a:solidFill>
                        </a:rPr>
                        <a:t> </a:t>
                      </a:r>
                      <a:r>
                        <a:rPr lang="en-US" sz="1100" b="0" i="1" dirty="0">
                          <a:solidFill>
                            <a:schemeClr val="tx1"/>
                          </a:solidFill>
                        </a:rPr>
                        <a:t>Post-hoc </a:t>
                      </a:r>
                      <a:r>
                        <a:rPr lang="en-US" sz="1100" b="0" dirty="0">
                          <a:solidFill>
                            <a:schemeClr val="tx1"/>
                          </a:solidFill>
                        </a:rPr>
                        <a:t>analysis data from SURMOUNT-2 demonstrate that tirzepatide provides albuminuria benefits in T2D patients who are overweight or obese while maintaining renal function through 72 weeks, continuing to provide support that tirzepatide mediates renoprotective effects in a variety of patient populations.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3592350044"/>
                  </a:ext>
                </a:extLst>
              </a:tr>
            </a:tbl>
          </a:graphicData>
        </a:graphic>
      </p:graphicFrame>
      <p:pic>
        <p:nvPicPr>
          <p:cNvPr id="14" name="Picture 13">
            <a:extLst>
              <a:ext uri="{FF2B5EF4-FFF2-40B4-BE49-F238E27FC236}">
                <a16:creationId xmlns:a16="http://schemas.microsoft.com/office/drawing/2014/main" id="{B368F6D7-47F3-D02A-04DC-E8B59F1ED518}"/>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613583" y="2851842"/>
            <a:ext cx="5194369" cy="2323131"/>
          </a:xfrm>
          <a:prstGeom prst="rect">
            <a:avLst/>
          </a:prstGeom>
        </p:spPr>
      </p:pic>
    </p:spTree>
    <p:extLst>
      <p:ext uri="{BB962C8B-B14F-4D97-AF65-F5344CB8AC3E}">
        <p14:creationId xmlns:p14="http://schemas.microsoft.com/office/powerpoint/2010/main" val="14685115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72D6AD16-175D-489F-BE05-D09863BF96F2}"/>
              </a:ext>
            </a:extLst>
          </p:cNvPr>
          <p:cNvGraphicFramePr>
            <a:graphicFrameLocks noGrp="1"/>
          </p:cNvGraphicFramePr>
          <p:nvPr>
            <p:extLst>
              <p:ext uri="{D42A27DB-BD31-4B8C-83A1-F6EECF244321}">
                <p14:modId xmlns:p14="http://schemas.microsoft.com/office/powerpoint/2010/main" val="2156789280"/>
              </p:ext>
            </p:extLst>
          </p:nvPr>
        </p:nvGraphicFramePr>
        <p:xfrm>
          <a:off x="2663687" y="914400"/>
          <a:ext cx="9147313" cy="5288280"/>
        </p:xfrm>
        <a:graphic>
          <a:graphicData uri="http://schemas.openxmlformats.org/drawingml/2006/table">
            <a:tbl>
              <a:tblPr firstRow="1" bandRow="1">
                <a:tableStyleId>{5C22544A-7EE6-4342-B048-85BDC9FD1C3A}</a:tableStyleId>
              </a:tblPr>
              <a:tblGrid>
                <a:gridCol w="4346713">
                  <a:extLst>
                    <a:ext uri="{9D8B030D-6E8A-4147-A177-3AD203B41FA5}">
                      <a16:colId xmlns:a16="http://schemas.microsoft.com/office/drawing/2014/main" val="20000"/>
                    </a:ext>
                  </a:extLst>
                </a:gridCol>
                <a:gridCol w="4800600">
                  <a:extLst>
                    <a:ext uri="{9D8B030D-6E8A-4147-A177-3AD203B41FA5}">
                      <a16:colId xmlns:a16="http://schemas.microsoft.com/office/drawing/2014/main" val="1229989169"/>
                    </a:ext>
                  </a:extLst>
                </a:gridCol>
              </a:tblGrid>
              <a:tr h="0">
                <a:tc gridSpan="2">
                  <a:txBody>
                    <a:bodyPr/>
                    <a:lstStyle/>
                    <a:p>
                      <a:r>
                        <a:rPr lang="en-GB" sz="900" b="0" i="1" dirty="0">
                          <a:solidFill>
                            <a:schemeClr val="tx1"/>
                          </a:solidFill>
                        </a:rPr>
                        <a:t>Differences in weight reduction efficacy of tirzepatide in adults without vs. with T2D with overweight or obesity in SURMOUNT 1 and 2. R.J.Galindo.</a:t>
                      </a:r>
                    </a:p>
                    <a:p>
                      <a:endParaRPr lang="en-GB" sz="400" b="0" i="1" dirty="0">
                        <a:solidFill>
                          <a:schemeClr val="tx1"/>
                        </a:solidFill>
                      </a:endParaRPr>
                    </a:p>
                    <a:p>
                      <a:r>
                        <a:rPr lang="en-US" sz="1000" b="1" dirty="0">
                          <a:solidFill>
                            <a:schemeClr val="tx1"/>
                          </a:solidFill>
                        </a:rPr>
                        <a:t>Background</a:t>
                      </a:r>
                      <a:r>
                        <a:rPr lang="en-US" sz="1000" b="0" dirty="0">
                          <a:solidFill>
                            <a:schemeClr val="tx1"/>
                          </a:solidFill>
                        </a:rPr>
                        <a:t>: In clinical trials, non-diabetic patients with overweight/obesity generally achieve greater weight loss compared to T2D patients with overweight/ obesity. An analysis of Phase III trials SURMOUNT-1 and -2 of tirzepatide in non-diabetic and T2D patients matched based on baseline characteristics, evaluated potential reasons for greater efficacy in non-diabetic patients.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20000"/>
                        <a:lumOff val="80000"/>
                      </a:schemeClr>
                    </a:solidFill>
                  </a:tcPr>
                </a:tc>
                <a:tc hMerge="1">
                  <a:txBody>
                    <a:bodyPr/>
                    <a:lstStyle/>
                    <a:p>
                      <a:endParaRPr lang="en-US"/>
                    </a:p>
                  </a:txBody>
                  <a:tcPr/>
                </a:tc>
                <a:extLst>
                  <a:ext uri="{0D108BD9-81ED-4DB2-BD59-A6C34878D82A}">
                    <a16:rowId xmlns:a16="http://schemas.microsoft.com/office/drawing/2014/main" val="882866917"/>
                  </a:ext>
                </a:extLst>
              </a:tr>
              <a:tr h="174812">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mn-lt"/>
                        </a:rPr>
                        <a:t>Patients &amp; Treatment</a:t>
                      </a:r>
                      <a:r>
                        <a:rPr lang="en-US" sz="1000" dirty="0">
                          <a:latin typeface="+mn-lt"/>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1" dirty="0">
                          <a:latin typeface="+mn-lt"/>
                        </a:rPr>
                        <a:t>SURMOUNT-1 (SM-1):</a:t>
                      </a:r>
                      <a:r>
                        <a:rPr lang="en-US" sz="1000" dirty="0">
                          <a:latin typeface="+mn-lt"/>
                        </a:rPr>
                        <a:t> Non-diabetic patients with overweight/obesity, BMI ≥30kg/m</a:t>
                      </a:r>
                      <a:r>
                        <a:rPr lang="en-US" sz="1000" baseline="30000" dirty="0">
                          <a:latin typeface="+mn-lt"/>
                        </a:rPr>
                        <a:t>2</a:t>
                      </a:r>
                      <a:r>
                        <a:rPr lang="en-US" sz="1000" dirty="0">
                          <a:latin typeface="+mn-lt"/>
                        </a:rPr>
                        <a:t> or ≥27kg/m</a:t>
                      </a:r>
                      <a:r>
                        <a:rPr lang="en-US" sz="1000" baseline="30000" dirty="0">
                          <a:latin typeface="+mn-lt"/>
                        </a:rPr>
                        <a:t>2</a:t>
                      </a:r>
                      <a:r>
                        <a:rPr lang="en-US" sz="1000" dirty="0">
                          <a:latin typeface="+mn-lt"/>
                        </a:rPr>
                        <a:t> with ≥1 weight-related comorbidities received tirzepatide (SC 5, 10, or 15 mg QW) vs. placebo for 72 weeks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1" dirty="0">
                          <a:latin typeface="+mn-lt"/>
                        </a:rPr>
                        <a:t>SURMOUNT-2 (SM-2):</a:t>
                      </a:r>
                      <a:r>
                        <a:rPr lang="en-US" sz="1000" dirty="0">
                          <a:latin typeface="+mn-lt"/>
                        </a:rPr>
                        <a:t> T2D patients with overweight/obesity, BMI ≥27kg/m</a:t>
                      </a:r>
                      <a:r>
                        <a:rPr lang="en-US" sz="1000" baseline="30000" dirty="0">
                          <a:latin typeface="+mn-lt"/>
                        </a:rPr>
                        <a:t>2</a:t>
                      </a:r>
                      <a:r>
                        <a:rPr lang="en-US" sz="1000" dirty="0">
                          <a:latin typeface="+mn-lt"/>
                        </a:rPr>
                        <a:t>, A1c 7-10% received tirzepatide (SC 10 or 15 mg QW) vs. placebo for 72 weeks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i="1" dirty="0">
                          <a:latin typeface="+mn-lt"/>
                        </a:rPr>
                        <a:t>Propensity score matching </a:t>
                      </a:r>
                      <a:r>
                        <a:rPr lang="en-US" sz="1000" dirty="0">
                          <a:latin typeface="+mn-lt"/>
                        </a:rPr>
                        <a:t>was used to identify patients from the two trials with balance in baseline age, sex, weight, BMI, obesity-related </a:t>
                      </a:r>
                      <a:r>
                        <a:rPr lang="en-US" sz="1000" dirty="0">
                          <a:solidFill>
                            <a:schemeClr val="tx1"/>
                          </a:solidFill>
                          <a:latin typeface="+mn-lt"/>
                        </a:rPr>
                        <a:t>comorbidities (ORC), </a:t>
                      </a:r>
                      <a:r>
                        <a:rPr lang="en-US" sz="1000" dirty="0">
                          <a:latin typeface="+mn-lt"/>
                        </a:rPr>
                        <a:t>and antidepressant use/depression excluding TZP (5mg) in SM-1 and AHMs with potential weight gain. </a:t>
                      </a:r>
                      <a:r>
                        <a:rPr lang="en-US" sz="1000" i="0" dirty="0">
                          <a:latin typeface="+mn-lt"/>
                        </a:rPr>
                        <a:t>Propensity score matching was applied between patients with pre-diabetes in </a:t>
                      </a:r>
                      <a:r>
                        <a:rPr lang="en-US" sz="1000" dirty="0">
                          <a:latin typeface="+mn-lt"/>
                        </a:rPr>
                        <a:t>SM-1</a:t>
                      </a:r>
                      <a:r>
                        <a:rPr lang="en-US" sz="1000" i="0" dirty="0">
                          <a:latin typeface="+mn-lt"/>
                        </a:rPr>
                        <a:t> (excluding 5mg) and </a:t>
                      </a:r>
                      <a:r>
                        <a:rPr lang="en-US" sz="1000" dirty="0">
                          <a:latin typeface="+mn-lt"/>
                        </a:rPr>
                        <a:t>patients with A1c ≤8.5% in SM-2.</a:t>
                      </a:r>
                      <a:endParaRPr lang="en-US" sz="1000" i="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latin typeface="+mn-lt"/>
                      </a:endParaRP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00"/>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Results</a:t>
                      </a:r>
                      <a:r>
                        <a:rPr lang="en-US" sz="1000" dirty="0"/>
                        <a:t>:</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US"/>
                    </a:p>
                  </a:txBody>
                  <a:tcPr/>
                </a:tc>
                <a:extLst>
                  <a:ext uri="{0D108BD9-81ED-4DB2-BD59-A6C34878D82A}">
                    <a16:rowId xmlns:a16="http://schemas.microsoft.com/office/drawing/2014/main" val="10001"/>
                  </a:ext>
                </a:extLst>
              </a:tr>
              <a:tr h="1413163">
                <a:tc>
                  <a:txBody>
                    <a:bodyPr/>
                    <a:lstStyle/>
                    <a:p>
                      <a:pPr marL="171450" indent="-171450">
                        <a:spcAft>
                          <a:spcPts val="600"/>
                        </a:spcAft>
                        <a:buFont typeface="Arial" panose="020B0604020202020204" pitchFamily="34" charset="0"/>
                        <a:buChar char="•"/>
                      </a:pPr>
                      <a:r>
                        <a:rPr lang="en-GB" sz="1000" dirty="0">
                          <a:solidFill>
                            <a:schemeClr val="tx1"/>
                          </a:solidFill>
                        </a:rPr>
                        <a:t>T2D patients (SM-2) were generally older, more likely to be male, with lower body weight, higher A1c, and a higher comorbidity burden compared to non-diabetic patients (SM-1)(see table above).</a:t>
                      </a:r>
                    </a:p>
                    <a:p>
                      <a:pPr marL="171450" indent="-171450">
                        <a:spcAft>
                          <a:spcPts val="600"/>
                        </a:spcAft>
                        <a:buFont typeface="Arial" panose="020B0604020202020204" pitchFamily="34" charset="0"/>
                        <a:buChar char="•"/>
                      </a:pPr>
                      <a:r>
                        <a:rPr lang="en-GB" sz="1000" dirty="0">
                          <a:solidFill>
                            <a:schemeClr val="tx1"/>
                          </a:solidFill>
                        </a:rPr>
                        <a:t>After matching baseline characteristics, the differences in weight loss with TZP between SM-1 and SM-2 persisted suggesting additional contributing factors (see figure).</a:t>
                      </a:r>
                    </a:p>
                    <a:p>
                      <a:pPr marL="171450" indent="-171450">
                        <a:buFont typeface="Arial" panose="020B0604020202020204" pitchFamily="34" charset="0"/>
                        <a:buChar char="•"/>
                      </a:pPr>
                      <a:r>
                        <a:rPr lang="en-GB" sz="1000" dirty="0">
                          <a:solidFill>
                            <a:schemeClr val="tx1"/>
                          </a:solidFill>
                        </a:rPr>
                        <a:t>Sensitivity analysis showed differences in weight loss between SM-1 (patients with prediabetes) and SM-2 (patients with BL A1c </a:t>
                      </a:r>
                      <a:r>
                        <a:rPr lang="en-US" sz="1000" dirty="0">
                          <a:latin typeface="+mn-lt"/>
                        </a:rPr>
                        <a:t>≤8.5%) persisted after </a:t>
                      </a:r>
                      <a:r>
                        <a:rPr lang="en-GB" sz="1000" dirty="0">
                          <a:solidFill>
                            <a:schemeClr val="tx1"/>
                          </a:solidFill>
                        </a:rPr>
                        <a:t>matching baseline characteristics.</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1000" dirty="0"/>
                    </a:p>
                  </a:txBody>
                  <a:tcPr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92350044"/>
                  </a:ext>
                </a:extLst>
              </a:tr>
            </a:tbl>
          </a:graphicData>
        </a:graphic>
      </p:graphicFrame>
      <p:sp>
        <p:nvSpPr>
          <p:cNvPr id="3" name="Title 2"/>
          <p:cNvSpPr>
            <a:spLocks noGrp="1"/>
          </p:cNvSpPr>
          <p:nvPr>
            <p:ph type="ctrTitle"/>
          </p:nvPr>
        </p:nvSpPr>
        <p:spPr/>
        <p:txBody>
          <a:bodyPr/>
          <a:lstStyle/>
          <a:p>
            <a:r>
              <a:rPr lang="en-US" dirty="0"/>
              <a:t>GLP-1/GIP: SURMOUNT-1, -2:</a:t>
            </a:r>
            <a:r>
              <a:rPr lang="en-US" i="1" dirty="0"/>
              <a:t> post-hoc</a:t>
            </a:r>
            <a:r>
              <a:rPr lang="en-US" dirty="0"/>
              <a:t>, WL difference btw T2D/non-T2D not due to BL characteristics</a:t>
            </a:r>
            <a:endParaRPr lang="en-US" dirty="0">
              <a:solidFill>
                <a:srgbClr val="00B050"/>
              </a:solidFill>
            </a:endParaRPr>
          </a:p>
        </p:txBody>
      </p:sp>
      <p:graphicFrame>
        <p:nvGraphicFramePr>
          <p:cNvPr id="4" name="Table 3"/>
          <p:cNvGraphicFramePr>
            <a:graphicFrameLocks noGrp="1"/>
          </p:cNvGraphicFramePr>
          <p:nvPr/>
        </p:nvGraphicFramePr>
        <p:xfrm>
          <a:off x="384048" y="914400"/>
          <a:ext cx="2194560" cy="417576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2940743716"/>
                    </a:ext>
                  </a:extLst>
                </a:gridCol>
              </a:tblGrid>
              <a:tr h="242614">
                <a:tc>
                  <a:txBody>
                    <a:bodyPr/>
                    <a:lstStyle/>
                    <a:p>
                      <a:r>
                        <a:rPr lang="en-US" sz="1000" b="1" dirty="0">
                          <a:solidFill>
                            <a:schemeClr val="tx1"/>
                          </a:solidFill>
                        </a:rPr>
                        <a:t>Product (MOA)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882866917"/>
                  </a:ext>
                </a:extLst>
              </a:tr>
              <a:tr h="0">
                <a:tc>
                  <a:txBody>
                    <a:bodyPr/>
                    <a:lstStyle/>
                    <a:p>
                      <a:r>
                        <a:rPr lang="en-US" sz="1000" b="1" dirty="0">
                          <a:solidFill>
                            <a:schemeClr val="tx1"/>
                          </a:solidFill>
                        </a:rPr>
                        <a:t>Mounjaro, Zepbound; tirzepatide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(dual GLP-1/GIP agonist)</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en-US" sz="1000" b="1" dirty="0">
                          <a:latin typeface="+mn-lt"/>
                        </a:rPr>
                        <a:t>Company</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2"/>
                        </a:rPr>
                        <a:t>Lilly</a:t>
                      </a:r>
                      <a:endParaRPr lang="en-US" sz="1000"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4786">
                <a:tc>
                  <a:txBody>
                    <a:bodyPr/>
                    <a:lstStyle/>
                    <a:p>
                      <a:r>
                        <a:rPr lang="en-US" sz="1000" b="1" dirty="0">
                          <a:latin typeface="+mn-lt"/>
                        </a:rPr>
                        <a:t>Phase and Trial ID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407347513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Phase III </a:t>
                      </a:r>
                      <a:r>
                        <a:rPr lang="en-US" sz="1000" dirty="0">
                          <a:solidFill>
                            <a:schemeClr val="tx1"/>
                          </a:solidFill>
                          <a:hlinkClick r:id="rId3"/>
                        </a:rPr>
                        <a:t>SURMOUNT-1</a:t>
                      </a:r>
                      <a:r>
                        <a:rPr lang="en-US" sz="1000" dirty="0">
                          <a:solidFill>
                            <a:schemeClr val="tx1"/>
                          </a:solidFill>
                        </a:rPr>
                        <a:t>, </a:t>
                      </a:r>
                      <a:r>
                        <a:rPr lang="en-US" sz="1000" dirty="0">
                          <a:solidFill>
                            <a:schemeClr val="tx1"/>
                          </a:solidFill>
                          <a:hlinkClick r:id="rId4"/>
                        </a:rPr>
                        <a:t>-2</a:t>
                      </a:r>
                      <a:endParaRPr lang="en-US" sz="10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Global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7515929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Indication(s)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24271795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T2D, OBE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61053568"/>
                  </a:ext>
                </a:extLst>
              </a:tr>
              <a:tr h="0">
                <a:tc>
                  <a:txBody>
                    <a:bodyPr/>
                    <a:lstStyle/>
                    <a:p>
                      <a:r>
                        <a:rPr lang="en-US" sz="1000" b="1" dirty="0">
                          <a:latin typeface="+mn-lt"/>
                        </a:rPr>
                        <a:t>Abstract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7586671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5"/>
                        </a:rPr>
                        <a:t>231-OR</a:t>
                      </a:r>
                      <a:endParaRPr lang="en-US" sz="1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32568609"/>
                  </a:ext>
                </a:extLst>
              </a:tr>
              <a:tr h="182880">
                <a:tc>
                  <a:txBody>
                    <a:bodyPr/>
                    <a:lstStyle/>
                    <a:p>
                      <a:r>
                        <a:rPr lang="en-US" sz="1100" b="1" dirty="0">
                          <a:solidFill>
                            <a:schemeClr val="tx1"/>
                          </a:solidFill>
                        </a:rPr>
                        <a:t>CVrg Brief</a:t>
                      </a:r>
                      <a:r>
                        <a:rPr lang="en-US" sz="1100" b="0" dirty="0">
                          <a:solidFill>
                            <a:schemeClr val="tx1"/>
                          </a:solidFill>
                        </a:rPr>
                        <a:t>:</a:t>
                      </a:r>
                      <a:r>
                        <a:rPr lang="en-US" sz="1100" b="1" dirty="0">
                          <a:solidFill>
                            <a:schemeClr val="tx1"/>
                          </a:solidFill>
                        </a:rPr>
                        <a:t> </a:t>
                      </a:r>
                      <a:r>
                        <a:rPr lang="en-US" sz="1100" b="0" dirty="0">
                          <a:solidFill>
                            <a:schemeClr val="tx1"/>
                          </a:solidFill>
                        </a:rPr>
                        <a:t>Weight loss difference between T2D and non-T2D patients after tirzepatide treatment persisted after matching for baseline characteristics, and factors contributing to this difference remain unclear.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3592350044"/>
                  </a:ext>
                </a:extLst>
              </a:tr>
            </a:tbl>
          </a:graphicData>
        </a:graphic>
      </p:graphicFrame>
      <p:sp>
        <p:nvSpPr>
          <p:cNvPr id="8" name="TextBox 7">
            <a:extLst>
              <a:ext uri="{FF2B5EF4-FFF2-40B4-BE49-F238E27FC236}">
                <a16:creationId xmlns:a16="http://schemas.microsoft.com/office/drawing/2014/main" id="{67354443-A89C-B94C-89BA-C1E8DF44C52A}"/>
              </a:ext>
            </a:extLst>
          </p:cNvPr>
          <p:cNvSpPr txBox="1"/>
          <p:nvPr/>
        </p:nvSpPr>
        <p:spPr>
          <a:xfrm>
            <a:off x="11047624" y="6062990"/>
            <a:ext cx="764953" cy="246221"/>
          </a:xfrm>
          <a:prstGeom prst="rect">
            <a:avLst/>
          </a:prstGeom>
          <a:noFill/>
        </p:spPr>
        <p:txBody>
          <a:bodyPr wrap="none" rtlCol="0">
            <a:spAutoFit/>
          </a:bodyPr>
          <a:lstStyle/>
          <a:p>
            <a:pPr algn="r"/>
            <a:r>
              <a:rPr lang="en-US" sz="1000" i="1" dirty="0">
                <a:solidFill>
                  <a:prstClr val="black"/>
                </a:solidFill>
              </a:rPr>
              <a:t>Continued</a:t>
            </a:r>
          </a:p>
        </p:txBody>
      </p:sp>
      <p:graphicFrame>
        <p:nvGraphicFramePr>
          <p:cNvPr id="7" name="Table 6">
            <a:extLst>
              <a:ext uri="{FF2B5EF4-FFF2-40B4-BE49-F238E27FC236}">
                <a16:creationId xmlns:a16="http://schemas.microsoft.com/office/drawing/2014/main" id="{A60FA2F8-0896-0363-17BE-A120DCB9B37D}"/>
              </a:ext>
            </a:extLst>
          </p:cNvPr>
          <p:cNvGraphicFramePr>
            <a:graphicFrameLocks noGrp="1"/>
          </p:cNvGraphicFramePr>
          <p:nvPr/>
        </p:nvGraphicFramePr>
        <p:xfrm>
          <a:off x="3400004" y="2812869"/>
          <a:ext cx="7887878" cy="1481328"/>
        </p:xfrm>
        <a:graphic>
          <a:graphicData uri="http://schemas.openxmlformats.org/drawingml/2006/table">
            <a:tbl>
              <a:tblPr firstRow="1" bandRow="1">
                <a:tableStyleId>{C083E6E3-FA7D-4D7B-A595-EF9225AFEA82}</a:tableStyleId>
              </a:tblPr>
              <a:tblGrid>
                <a:gridCol w="1370330">
                  <a:extLst>
                    <a:ext uri="{9D8B030D-6E8A-4147-A177-3AD203B41FA5}">
                      <a16:colId xmlns:a16="http://schemas.microsoft.com/office/drawing/2014/main" val="3033113028"/>
                    </a:ext>
                  </a:extLst>
                </a:gridCol>
                <a:gridCol w="487680">
                  <a:extLst>
                    <a:ext uri="{9D8B030D-6E8A-4147-A177-3AD203B41FA5}">
                      <a16:colId xmlns:a16="http://schemas.microsoft.com/office/drawing/2014/main" val="20000"/>
                    </a:ext>
                  </a:extLst>
                </a:gridCol>
                <a:gridCol w="500380">
                  <a:extLst>
                    <a:ext uri="{9D8B030D-6E8A-4147-A177-3AD203B41FA5}">
                      <a16:colId xmlns:a16="http://schemas.microsoft.com/office/drawing/2014/main" val="20001"/>
                    </a:ext>
                  </a:extLst>
                </a:gridCol>
                <a:gridCol w="624817">
                  <a:extLst>
                    <a:ext uri="{9D8B030D-6E8A-4147-A177-3AD203B41FA5}">
                      <a16:colId xmlns:a16="http://schemas.microsoft.com/office/drawing/2014/main" val="3456481157"/>
                    </a:ext>
                  </a:extLst>
                </a:gridCol>
                <a:gridCol w="624817">
                  <a:extLst>
                    <a:ext uri="{9D8B030D-6E8A-4147-A177-3AD203B41FA5}">
                      <a16:colId xmlns:a16="http://schemas.microsoft.com/office/drawing/2014/main" val="20002"/>
                    </a:ext>
                  </a:extLst>
                </a:gridCol>
                <a:gridCol w="624817">
                  <a:extLst>
                    <a:ext uri="{9D8B030D-6E8A-4147-A177-3AD203B41FA5}">
                      <a16:colId xmlns:a16="http://schemas.microsoft.com/office/drawing/2014/main" val="2886141708"/>
                    </a:ext>
                  </a:extLst>
                </a:gridCol>
                <a:gridCol w="624817">
                  <a:extLst>
                    <a:ext uri="{9D8B030D-6E8A-4147-A177-3AD203B41FA5}">
                      <a16:colId xmlns:a16="http://schemas.microsoft.com/office/drawing/2014/main" val="20003"/>
                    </a:ext>
                  </a:extLst>
                </a:gridCol>
                <a:gridCol w="989330">
                  <a:extLst>
                    <a:ext uri="{9D8B030D-6E8A-4147-A177-3AD203B41FA5}">
                      <a16:colId xmlns:a16="http://schemas.microsoft.com/office/drawing/2014/main" val="2897468228"/>
                    </a:ext>
                  </a:extLst>
                </a:gridCol>
                <a:gridCol w="424180">
                  <a:extLst>
                    <a:ext uri="{9D8B030D-6E8A-4147-A177-3AD203B41FA5}">
                      <a16:colId xmlns:a16="http://schemas.microsoft.com/office/drawing/2014/main" val="20004"/>
                    </a:ext>
                  </a:extLst>
                </a:gridCol>
                <a:gridCol w="716280">
                  <a:extLst>
                    <a:ext uri="{9D8B030D-6E8A-4147-A177-3AD203B41FA5}">
                      <a16:colId xmlns:a16="http://schemas.microsoft.com/office/drawing/2014/main" val="2984556937"/>
                    </a:ext>
                  </a:extLst>
                </a:gridCol>
                <a:gridCol w="900430">
                  <a:extLst>
                    <a:ext uri="{9D8B030D-6E8A-4147-A177-3AD203B41FA5}">
                      <a16:colId xmlns:a16="http://schemas.microsoft.com/office/drawing/2014/main" val="985457362"/>
                    </a:ext>
                  </a:extLst>
                </a:gridCol>
              </a:tblGrid>
              <a:tr h="0">
                <a:tc gridSpan="2">
                  <a:txBody>
                    <a:bodyPr/>
                    <a:lstStyle/>
                    <a:p>
                      <a:r>
                        <a:rPr lang="en-US" sz="900" dirty="0"/>
                        <a:t>BL characteristics</a:t>
                      </a:r>
                    </a:p>
                  </a:txBody>
                  <a:tcPr marT="27432" marB="27432" anchor="ctr"/>
                </a:tc>
                <a:tc hMerge="1">
                  <a:txBody>
                    <a:bodyPr/>
                    <a:lstStyle/>
                    <a:p>
                      <a:endParaRPr dirty="0"/>
                    </a:p>
                  </a:txBody>
                  <a:tcPr marT="27432" marB="27432" anchor="ctr"/>
                </a:tc>
                <a:tc>
                  <a:txBody>
                    <a:bodyPr/>
                    <a:lstStyle/>
                    <a:p>
                      <a:pPr algn="ctr"/>
                      <a:r>
                        <a:rPr lang="en-US" sz="900" dirty="0"/>
                        <a:t>N</a:t>
                      </a:r>
                    </a:p>
                  </a:txBody>
                  <a:tcPr marT="27432" marB="27432" anchor="ctr"/>
                </a:tc>
                <a:tc>
                  <a:txBody>
                    <a:bodyPr/>
                    <a:lstStyle/>
                    <a:p>
                      <a:pPr algn="ctr"/>
                      <a:r>
                        <a:rPr lang="en-US" sz="900" b="1" dirty="0"/>
                        <a:t>Age</a:t>
                      </a:r>
                    </a:p>
                    <a:p>
                      <a:pPr algn="ctr"/>
                      <a:r>
                        <a:rPr lang="en-US" sz="900" b="1" dirty="0"/>
                        <a:t>(years)</a:t>
                      </a:r>
                    </a:p>
                  </a:txBody>
                  <a:tcPr marT="27432" marB="27432" anchor="ctr"/>
                </a:tc>
                <a:tc>
                  <a:txBody>
                    <a:bodyPr/>
                    <a:lstStyle/>
                    <a:p>
                      <a:pPr algn="ctr"/>
                      <a:r>
                        <a:rPr lang="en-US" sz="900" b="1" dirty="0"/>
                        <a:t>BW</a:t>
                      </a:r>
                    </a:p>
                    <a:p>
                      <a:pPr algn="ctr"/>
                      <a:r>
                        <a:rPr lang="en-US" sz="900" b="1" dirty="0"/>
                        <a:t>(kg)</a:t>
                      </a:r>
                    </a:p>
                  </a:txBody>
                  <a:tcPr marT="27432" marB="27432" anchor="ctr"/>
                </a:tc>
                <a:tc>
                  <a:txBody>
                    <a:bodyPr/>
                    <a:lstStyle/>
                    <a:p>
                      <a:pPr algn="ctr"/>
                      <a:r>
                        <a:rPr lang="en-US" sz="900" b="1" dirty="0"/>
                        <a:t>Female</a:t>
                      </a:r>
                    </a:p>
                    <a:p>
                      <a:pPr algn="ctr"/>
                      <a:r>
                        <a:rPr lang="en-US" sz="900" b="1" dirty="0"/>
                        <a:t>(%)</a:t>
                      </a:r>
                    </a:p>
                  </a:txBody>
                  <a:tcPr marT="27432" marB="27432" anchor="ctr"/>
                </a:tc>
                <a:tc>
                  <a:txBody>
                    <a:bodyPr/>
                    <a:lstStyle/>
                    <a:p>
                      <a:pPr algn="ctr"/>
                      <a:r>
                        <a:rPr lang="en-GB" sz="900" b="1" dirty="0">
                          <a:solidFill>
                            <a:schemeClr val="tx1"/>
                          </a:solidFill>
                        </a:rPr>
                        <a:t>≥2 </a:t>
                      </a:r>
                      <a:r>
                        <a:rPr lang="en-US" sz="900" b="1" dirty="0">
                          <a:solidFill>
                            <a:schemeClr val="tx1"/>
                          </a:solidFill>
                        </a:rPr>
                        <a:t>ORC</a:t>
                      </a:r>
                    </a:p>
                    <a:p>
                      <a:pPr algn="ctr"/>
                      <a:r>
                        <a:rPr lang="en-US" sz="900" b="1" dirty="0">
                          <a:solidFill>
                            <a:schemeClr val="tx1"/>
                          </a:solidFill>
                        </a:rPr>
                        <a:t>(%)</a:t>
                      </a:r>
                    </a:p>
                  </a:txBody>
                  <a:tcPr marT="27432" marB="27432" anchor="ctr"/>
                </a:tc>
                <a:tc>
                  <a:txBody>
                    <a:bodyPr/>
                    <a:lstStyle/>
                    <a:p>
                      <a:pPr algn="ctr"/>
                      <a:r>
                        <a:rPr lang="en-US" sz="900" b="1" dirty="0"/>
                        <a:t>Anti-dep/depr.</a:t>
                      </a:r>
                    </a:p>
                    <a:p>
                      <a:pPr algn="ctr"/>
                      <a:r>
                        <a:rPr lang="en-US" sz="900" b="1" dirty="0"/>
                        <a:t>(%)</a:t>
                      </a:r>
                    </a:p>
                  </a:txBody>
                  <a:tcPr marT="27432" marB="27432" anchor="ctr"/>
                </a:tc>
                <a:tc>
                  <a:txBody>
                    <a:bodyPr/>
                    <a:lstStyle/>
                    <a:p>
                      <a:pPr algn="ctr"/>
                      <a:r>
                        <a:rPr lang="en-US" sz="900" b="1" dirty="0"/>
                        <a:t>A1c</a:t>
                      </a:r>
                    </a:p>
                    <a:p>
                      <a:pPr algn="ctr"/>
                      <a:r>
                        <a:rPr lang="en-US" sz="900" b="1" dirty="0"/>
                        <a:t>(%)</a:t>
                      </a:r>
                    </a:p>
                  </a:txBody>
                  <a:tcPr marT="27432" marB="27432" anchor="ctr"/>
                </a:tc>
                <a:tc>
                  <a:txBody>
                    <a:bodyPr/>
                    <a:lstStyle/>
                    <a:p>
                      <a:pPr algn="ctr"/>
                      <a:r>
                        <a:rPr lang="en-US" sz="900" dirty="0"/>
                        <a:t>HOMA-IR</a:t>
                      </a:r>
                    </a:p>
                    <a:p>
                      <a:pPr algn="ctr"/>
                      <a:r>
                        <a:rPr lang="en-US" sz="900" dirty="0"/>
                        <a:t>(AU)</a:t>
                      </a:r>
                    </a:p>
                  </a:txBody>
                  <a:tcPr marT="27432" marB="27432" anchor="ctr"/>
                </a:tc>
                <a:tc>
                  <a:txBody>
                    <a:bodyPr/>
                    <a:lstStyle/>
                    <a:p>
                      <a:pPr algn="ctr"/>
                      <a:r>
                        <a:rPr lang="en-US" sz="900" dirty="0"/>
                        <a:t>Pre-diabetes</a:t>
                      </a:r>
                    </a:p>
                    <a:p>
                      <a:pPr algn="ctr"/>
                      <a:r>
                        <a:rPr lang="en-US" sz="900" dirty="0"/>
                        <a:t>(%)</a:t>
                      </a:r>
                    </a:p>
                  </a:txBody>
                  <a:tcPr marT="27432" marB="27432" anchor="ctr"/>
                </a:tc>
                <a:extLst>
                  <a:ext uri="{0D108BD9-81ED-4DB2-BD59-A6C34878D82A}">
                    <a16:rowId xmlns:a16="http://schemas.microsoft.com/office/drawing/2014/main" val="10000"/>
                  </a:ext>
                </a:extLst>
              </a:tr>
              <a:tr h="0">
                <a:tc rowSpan="2">
                  <a:txBody>
                    <a:bodyPr/>
                    <a:lstStyle/>
                    <a:p>
                      <a:r>
                        <a:rPr lang="en-US" sz="900" b="1" dirty="0"/>
                        <a:t>Overall</a:t>
                      </a:r>
                    </a:p>
                  </a:txBody>
                  <a:tcPr marT="27432" marB="27432" anchor="ctr">
                    <a:lnB w="12700" cap="flat" cmpd="sng" algn="ctr">
                      <a:solidFill>
                        <a:schemeClr val="accent3">
                          <a:lumMod val="60000"/>
                          <a:lumOff val="40000"/>
                        </a:schemeClr>
                      </a:solidFill>
                      <a:prstDash val="solid"/>
                      <a:round/>
                      <a:headEnd type="none" w="med" len="med"/>
                      <a:tailEnd type="none" w="med" len="med"/>
                    </a:lnB>
                    <a:noFill/>
                  </a:tcPr>
                </a:tc>
                <a:tc>
                  <a:txBody>
                    <a:bodyPr/>
                    <a:lstStyle/>
                    <a:p>
                      <a:r>
                        <a:rPr lang="en-US" sz="900" dirty="0"/>
                        <a:t>SM-1</a:t>
                      </a:r>
                    </a:p>
                  </a:txBody>
                  <a:tcPr marT="27432" marB="27432" anchor="ctr"/>
                </a:tc>
                <a:tc>
                  <a:txBody>
                    <a:bodyPr/>
                    <a:lstStyle/>
                    <a:p>
                      <a:pPr algn="ctr"/>
                      <a:r>
                        <a:rPr lang="en-US" sz="900" dirty="0"/>
                        <a:t>2,539</a:t>
                      </a:r>
                    </a:p>
                  </a:txBody>
                  <a:tcPr marT="27432" marB="27432" anchor="ctr"/>
                </a:tc>
                <a:tc>
                  <a:txBody>
                    <a:bodyPr/>
                    <a:lstStyle/>
                    <a:p>
                      <a:pPr algn="ctr"/>
                      <a:r>
                        <a:rPr lang="en-US" sz="900" dirty="0"/>
                        <a:t>44.9</a:t>
                      </a:r>
                    </a:p>
                  </a:txBody>
                  <a:tcPr marT="27432" marB="27432" anchor="ctr"/>
                </a:tc>
                <a:tc>
                  <a:txBody>
                    <a:bodyPr/>
                    <a:lstStyle/>
                    <a:p>
                      <a:pPr algn="ctr"/>
                      <a:r>
                        <a:rPr lang="en-US" sz="900" dirty="0"/>
                        <a:t>104.8</a:t>
                      </a:r>
                    </a:p>
                  </a:txBody>
                  <a:tcPr marT="27432" marB="27432" anchor="ctr"/>
                </a:tc>
                <a:tc>
                  <a:txBody>
                    <a:bodyPr/>
                    <a:lstStyle/>
                    <a:p>
                      <a:pPr algn="ctr"/>
                      <a:r>
                        <a:rPr lang="en-US" sz="900" dirty="0"/>
                        <a:t>67.5</a:t>
                      </a:r>
                    </a:p>
                  </a:txBody>
                  <a:tcPr marT="27432" marB="27432" anchor="ctr"/>
                </a:tc>
                <a:tc>
                  <a:txBody>
                    <a:bodyPr/>
                    <a:lstStyle/>
                    <a:p>
                      <a:pPr algn="ctr"/>
                      <a:r>
                        <a:rPr lang="en-US" sz="900" dirty="0"/>
                        <a:t>35.8</a:t>
                      </a:r>
                    </a:p>
                  </a:txBody>
                  <a:tcPr marT="27432" marB="27432" anchor="ctr"/>
                </a:tc>
                <a:tc>
                  <a:txBody>
                    <a:bodyPr/>
                    <a:lstStyle/>
                    <a:p>
                      <a:pPr algn="ctr"/>
                      <a:r>
                        <a:rPr lang="en-US" sz="900" dirty="0"/>
                        <a:t>18.1</a:t>
                      </a:r>
                    </a:p>
                  </a:txBody>
                  <a:tcPr marT="27432" marB="27432" anchor="ctr"/>
                </a:tc>
                <a:tc>
                  <a:txBody>
                    <a:bodyPr/>
                    <a:lstStyle/>
                    <a:p>
                      <a:pPr algn="ctr"/>
                      <a:r>
                        <a:rPr lang="en-US" sz="900" dirty="0"/>
                        <a:t>5.6</a:t>
                      </a:r>
                    </a:p>
                  </a:txBody>
                  <a:tcPr marT="27432" marB="27432" anchor="ctr"/>
                </a:tc>
                <a:tc>
                  <a:txBody>
                    <a:bodyPr/>
                    <a:lstStyle/>
                    <a:p>
                      <a:pPr algn="ctr"/>
                      <a:r>
                        <a:rPr lang="en-US" sz="900" dirty="0"/>
                        <a:t>1.8</a:t>
                      </a:r>
                    </a:p>
                  </a:txBody>
                  <a:tcPr marT="27432" marB="27432" anchor="ctr"/>
                </a:tc>
                <a:tc>
                  <a:txBody>
                    <a:bodyPr/>
                    <a:lstStyle/>
                    <a:p>
                      <a:pPr algn="ctr"/>
                      <a:r>
                        <a:rPr lang="en-US" sz="900" dirty="0"/>
                        <a:t>40.7</a:t>
                      </a:r>
                    </a:p>
                  </a:txBody>
                  <a:tcPr marT="27432" marB="27432" anchor="ctr"/>
                </a:tc>
                <a:extLst>
                  <a:ext uri="{0D108BD9-81ED-4DB2-BD59-A6C34878D82A}">
                    <a16:rowId xmlns:a16="http://schemas.microsoft.com/office/drawing/2014/main" val="1694825239"/>
                  </a:ext>
                </a:extLst>
              </a:tr>
              <a:tr h="0">
                <a:tc vMerge="1">
                  <a:txBody>
                    <a:bodyPr/>
                    <a:lstStyle/>
                    <a:p>
                      <a:endParaRPr lang="en-US" sz="900" dirty="0"/>
                    </a:p>
                  </a:txBody>
                  <a:tcPr marT="27432" marB="27432" anchor="ctr"/>
                </a:tc>
                <a:tc>
                  <a:txBody>
                    <a:bodyPr/>
                    <a:lstStyle/>
                    <a:p>
                      <a:r>
                        <a:rPr lang="en-US" sz="900" dirty="0"/>
                        <a:t>SM-2</a:t>
                      </a:r>
                    </a:p>
                  </a:txBody>
                  <a:tcPr marT="27432" marB="27432" anchor="ctr">
                    <a:lnB w="12700" cap="flat" cmpd="sng" algn="ctr">
                      <a:solidFill>
                        <a:schemeClr val="accent3">
                          <a:lumMod val="60000"/>
                          <a:lumOff val="40000"/>
                        </a:schemeClr>
                      </a:solidFill>
                      <a:prstDash val="solid"/>
                      <a:round/>
                      <a:headEnd type="none" w="med" len="med"/>
                      <a:tailEnd type="none" w="med" len="med"/>
                    </a:lnB>
                  </a:tcPr>
                </a:tc>
                <a:tc>
                  <a:txBody>
                    <a:bodyPr/>
                    <a:lstStyle/>
                    <a:p>
                      <a:pPr algn="ctr"/>
                      <a:r>
                        <a:rPr lang="en-US" sz="900" dirty="0"/>
                        <a:t>938</a:t>
                      </a:r>
                    </a:p>
                  </a:txBody>
                  <a:tcPr marT="27432" marB="27432" anchor="ctr">
                    <a:lnB w="12700" cap="flat" cmpd="sng" algn="ctr">
                      <a:solidFill>
                        <a:schemeClr val="accent3">
                          <a:lumMod val="60000"/>
                          <a:lumOff val="40000"/>
                        </a:schemeClr>
                      </a:solidFill>
                      <a:prstDash val="solid"/>
                      <a:round/>
                      <a:headEnd type="none" w="med" len="med"/>
                      <a:tailEnd type="none" w="med" len="med"/>
                    </a:lnB>
                  </a:tcPr>
                </a:tc>
                <a:tc>
                  <a:txBody>
                    <a:bodyPr/>
                    <a:lstStyle/>
                    <a:p>
                      <a:pPr algn="ctr"/>
                      <a:r>
                        <a:rPr lang="en-US" sz="900" dirty="0"/>
                        <a:t>54.2</a:t>
                      </a:r>
                    </a:p>
                  </a:txBody>
                  <a:tcPr marT="27432" marB="27432" anchor="ctr">
                    <a:lnB w="12700" cap="flat" cmpd="sng" algn="ctr">
                      <a:solidFill>
                        <a:schemeClr val="accent3">
                          <a:lumMod val="60000"/>
                          <a:lumOff val="40000"/>
                        </a:schemeClr>
                      </a:solidFill>
                      <a:prstDash val="solid"/>
                      <a:round/>
                      <a:headEnd type="none" w="med" len="med"/>
                      <a:tailEnd type="none" w="med" len="med"/>
                    </a:lnB>
                  </a:tcPr>
                </a:tc>
                <a:tc>
                  <a:txBody>
                    <a:bodyPr/>
                    <a:lstStyle/>
                    <a:p>
                      <a:pPr algn="ctr"/>
                      <a:r>
                        <a:rPr lang="en-US" sz="900" dirty="0"/>
                        <a:t>100.7</a:t>
                      </a:r>
                    </a:p>
                  </a:txBody>
                  <a:tcPr marT="27432" marB="27432" anchor="ctr">
                    <a:lnB w="12700" cap="flat" cmpd="sng" algn="ctr">
                      <a:solidFill>
                        <a:schemeClr val="accent3">
                          <a:lumMod val="60000"/>
                          <a:lumOff val="40000"/>
                        </a:schemeClr>
                      </a:solidFill>
                      <a:prstDash val="solid"/>
                      <a:round/>
                      <a:headEnd type="none" w="med" len="med"/>
                      <a:tailEnd type="none" w="med" len="med"/>
                    </a:lnB>
                  </a:tcPr>
                </a:tc>
                <a:tc>
                  <a:txBody>
                    <a:bodyPr/>
                    <a:lstStyle/>
                    <a:p>
                      <a:pPr algn="ctr"/>
                      <a:r>
                        <a:rPr lang="en-US" sz="900" dirty="0"/>
                        <a:t>50.8</a:t>
                      </a:r>
                    </a:p>
                  </a:txBody>
                  <a:tcPr marT="27432" marB="27432" anchor="ctr">
                    <a:lnB w="12700" cap="flat" cmpd="sng" algn="ctr">
                      <a:solidFill>
                        <a:schemeClr val="accent3">
                          <a:lumMod val="60000"/>
                          <a:lumOff val="40000"/>
                        </a:schemeClr>
                      </a:solidFill>
                      <a:prstDash val="solid"/>
                      <a:round/>
                      <a:headEnd type="none" w="med" len="med"/>
                      <a:tailEnd type="none" w="med" len="med"/>
                    </a:lnB>
                  </a:tcPr>
                </a:tc>
                <a:tc>
                  <a:txBody>
                    <a:bodyPr/>
                    <a:lstStyle/>
                    <a:p>
                      <a:pPr algn="ctr"/>
                      <a:r>
                        <a:rPr lang="en-US" sz="900" dirty="0"/>
                        <a:t>87.3</a:t>
                      </a:r>
                    </a:p>
                  </a:txBody>
                  <a:tcPr marT="27432" marB="27432" anchor="ctr">
                    <a:lnB w="12700" cap="flat" cmpd="sng" algn="ctr">
                      <a:solidFill>
                        <a:schemeClr val="accent3">
                          <a:lumMod val="60000"/>
                          <a:lumOff val="40000"/>
                        </a:schemeClr>
                      </a:solidFill>
                      <a:prstDash val="solid"/>
                      <a:round/>
                      <a:headEnd type="none" w="med" len="med"/>
                      <a:tailEnd type="none" w="med" len="med"/>
                    </a:lnB>
                  </a:tcPr>
                </a:tc>
                <a:tc>
                  <a:txBody>
                    <a:bodyPr/>
                    <a:lstStyle/>
                    <a:p>
                      <a:pPr algn="ctr"/>
                      <a:r>
                        <a:rPr lang="en-US" sz="900" dirty="0"/>
                        <a:t>13.5</a:t>
                      </a:r>
                    </a:p>
                  </a:txBody>
                  <a:tcPr marT="27432" marB="27432" anchor="ctr">
                    <a:lnB w="12700" cap="flat" cmpd="sng" algn="ctr">
                      <a:solidFill>
                        <a:schemeClr val="accent3">
                          <a:lumMod val="60000"/>
                          <a:lumOff val="40000"/>
                        </a:schemeClr>
                      </a:solidFill>
                      <a:prstDash val="solid"/>
                      <a:round/>
                      <a:headEnd type="none" w="med" len="med"/>
                      <a:tailEnd type="none" w="med" len="med"/>
                    </a:lnB>
                  </a:tcPr>
                </a:tc>
                <a:tc>
                  <a:txBody>
                    <a:bodyPr/>
                    <a:lstStyle/>
                    <a:p>
                      <a:pPr algn="ctr"/>
                      <a:r>
                        <a:rPr lang="en-US" sz="900" dirty="0"/>
                        <a:t>8.0</a:t>
                      </a:r>
                    </a:p>
                  </a:txBody>
                  <a:tcPr marT="27432" marB="27432" anchor="ctr">
                    <a:lnB w="12700" cap="flat" cmpd="sng" algn="ctr">
                      <a:solidFill>
                        <a:schemeClr val="accent3">
                          <a:lumMod val="60000"/>
                          <a:lumOff val="40000"/>
                        </a:schemeClr>
                      </a:solidFill>
                      <a:prstDash val="solid"/>
                      <a:round/>
                      <a:headEnd type="none" w="med" len="med"/>
                      <a:tailEnd type="none" w="med" len="med"/>
                    </a:lnB>
                  </a:tcPr>
                </a:tc>
                <a:tc>
                  <a:txBody>
                    <a:bodyPr/>
                    <a:lstStyle/>
                    <a:p>
                      <a:pPr algn="ctr"/>
                      <a:r>
                        <a:rPr lang="en-US" sz="900" dirty="0"/>
                        <a:t>2.1</a:t>
                      </a:r>
                    </a:p>
                  </a:txBody>
                  <a:tcPr marT="27432" marB="27432" anchor="ctr">
                    <a:lnB w="12700" cap="flat" cmpd="sng" algn="ctr">
                      <a:solidFill>
                        <a:schemeClr val="accent3">
                          <a:lumMod val="60000"/>
                          <a:lumOff val="40000"/>
                        </a:schemeClr>
                      </a:solidFill>
                      <a:prstDash val="solid"/>
                      <a:round/>
                      <a:headEnd type="none" w="med" len="med"/>
                      <a:tailEnd type="none" w="med" len="med"/>
                    </a:lnB>
                  </a:tcPr>
                </a:tc>
                <a:tc>
                  <a:txBody>
                    <a:bodyPr/>
                    <a:lstStyle/>
                    <a:p>
                      <a:pPr algn="ctr"/>
                      <a:r>
                        <a:rPr lang="en-US" sz="900" dirty="0"/>
                        <a:t>NA</a:t>
                      </a:r>
                    </a:p>
                  </a:txBody>
                  <a:tcPr marT="27432" marB="27432" anchor="ctr">
                    <a:lnB w="12700"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392019241"/>
                  </a:ext>
                </a:extLst>
              </a:tr>
              <a:tr h="0">
                <a:tc rowSpan="2">
                  <a:txBody>
                    <a:bodyPr/>
                    <a:lstStyle/>
                    <a:p>
                      <a:r>
                        <a:rPr lang="en-US" sz="900" b="1" dirty="0"/>
                        <a:t>Matched: -TZP 5mg, -AHMs</a:t>
                      </a:r>
                    </a:p>
                  </a:txBody>
                  <a:tcPr marT="27432" marB="27432" anchor="ct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noFill/>
                  </a:tcPr>
                </a:tc>
                <a:tc>
                  <a:txBody>
                    <a:bodyPr/>
                    <a:lstStyle/>
                    <a:p>
                      <a:r>
                        <a:rPr lang="en-US" sz="900" dirty="0"/>
                        <a:t>SM-1</a:t>
                      </a:r>
                    </a:p>
                  </a:txBody>
                  <a:tcPr marT="27432" marB="27432" anchor="ctr">
                    <a:lnT w="12700" cap="flat" cmpd="sng" algn="ctr">
                      <a:solidFill>
                        <a:schemeClr val="accent3">
                          <a:lumMod val="60000"/>
                          <a:lumOff val="40000"/>
                        </a:schemeClr>
                      </a:solidFill>
                      <a:prstDash val="solid"/>
                      <a:round/>
                      <a:headEnd type="none" w="med" len="med"/>
                      <a:tailEnd type="none" w="med" len="med"/>
                    </a:lnT>
                  </a:tcPr>
                </a:tc>
                <a:tc>
                  <a:txBody>
                    <a:bodyPr/>
                    <a:lstStyle/>
                    <a:p>
                      <a:pPr algn="ctr"/>
                      <a:r>
                        <a:rPr lang="en-US" sz="900" dirty="0"/>
                        <a:t>658</a:t>
                      </a:r>
                    </a:p>
                  </a:txBody>
                  <a:tcPr marT="27432" marB="27432" anchor="ctr">
                    <a:lnT w="12700" cap="flat" cmpd="sng" algn="ctr">
                      <a:solidFill>
                        <a:schemeClr val="accent3">
                          <a:lumMod val="60000"/>
                          <a:lumOff val="40000"/>
                        </a:schemeClr>
                      </a:solidFill>
                      <a:prstDash val="solid"/>
                      <a:round/>
                      <a:headEnd type="none" w="med" len="med"/>
                      <a:tailEnd type="none" w="med" len="med"/>
                    </a:lnT>
                  </a:tcPr>
                </a:tc>
                <a:tc>
                  <a:txBody>
                    <a:bodyPr/>
                    <a:lstStyle/>
                    <a:p>
                      <a:pPr algn="ctr"/>
                      <a:r>
                        <a:rPr lang="en-US" sz="900" dirty="0"/>
                        <a:t>51.6</a:t>
                      </a:r>
                    </a:p>
                  </a:txBody>
                  <a:tcPr marT="27432" marB="27432" anchor="ctr">
                    <a:lnT w="12700" cap="flat" cmpd="sng" algn="ctr">
                      <a:solidFill>
                        <a:schemeClr val="accent3">
                          <a:lumMod val="60000"/>
                          <a:lumOff val="40000"/>
                        </a:schemeClr>
                      </a:solidFill>
                      <a:prstDash val="solid"/>
                      <a:round/>
                      <a:headEnd type="none" w="med" len="med"/>
                      <a:tailEnd type="none" w="med" len="med"/>
                    </a:lnT>
                  </a:tcPr>
                </a:tc>
                <a:tc>
                  <a:txBody>
                    <a:bodyPr/>
                    <a:lstStyle/>
                    <a:p>
                      <a:pPr algn="ctr"/>
                      <a:r>
                        <a:rPr lang="en-US" sz="900" dirty="0"/>
                        <a:t>103.3</a:t>
                      </a:r>
                    </a:p>
                  </a:txBody>
                  <a:tcPr marT="27432" marB="27432" anchor="ctr">
                    <a:lnT w="12700" cap="flat" cmpd="sng" algn="ctr">
                      <a:solidFill>
                        <a:schemeClr val="accent3">
                          <a:lumMod val="60000"/>
                          <a:lumOff val="40000"/>
                        </a:schemeClr>
                      </a:solidFill>
                      <a:prstDash val="solid"/>
                      <a:round/>
                      <a:headEnd type="none" w="med" len="med"/>
                      <a:tailEnd type="none" w="med" len="med"/>
                    </a:lnT>
                  </a:tcPr>
                </a:tc>
                <a:tc>
                  <a:txBody>
                    <a:bodyPr/>
                    <a:lstStyle/>
                    <a:p>
                      <a:pPr algn="ctr"/>
                      <a:r>
                        <a:rPr lang="en-US" sz="900" dirty="0"/>
                        <a:t>55.2</a:t>
                      </a:r>
                    </a:p>
                  </a:txBody>
                  <a:tcPr marT="27432" marB="27432" anchor="ctr">
                    <a:lnT w="12700" cap="flat" cmpd="sng" algn="ctr">
                      <a:solidFill>
                        <a:schemeClr val="accent3">
                          <a:lumMod val="60000"/>
                          <a:lumOff val="40000"/>
                        </a:schemeClr>
                      </a:solidFill>
                      <a:prstDash val="solid"/>
                      <a:round/>
                      <a:headEnd type="none" w="med" len="med"/>
                      <a:tailEnd type="none" w="med" len="med"/>
                    </a:lnT>
                  </a:tcPr>
                </a:tc>
                <a:tc>
                  <a:txBody>
                    <a:bodyPr/>
                    <a:lstStyle/>
                    <a:p>
                      <a:pPr algn="ctr"/>
                      <a:r>
                        <a:rPr lang="en-US" sz="900" dirty="0"/>
                        <a:t>84.8</a:t>
                      </a:r>
                    </a:p>
                  </a:txBody>
                  <a:tcPr marT="27432" marB="27432" anchor="ctr">
                    <a:lnT w="12700" cap="flat" cmpd="sng" algn="ctr">
                      <a:solidFill>
                        <a:schemeClr val="accent3">
                          <a:lumMod val="60000"/>
                          <a:lumOff val="40000"/>
                        </a:schemeClr>
                      </a:solidFill>
                      <a:prstDash val="solid"/>
                      <a:round/>
                      <a:headEnd type="none" w="med" len="med"/>
                      <a:tailEnd type="none" w="med" len="med"/>
                    </a:lnT>
                  </a:tcPr>
                </a:tc>
                <a:tc>
                  <a:txBody>
                    <a:bodyPr/>
                    <a:lstStyle/>
                    <a:p>
                      <a:pPr algn="ctr"/>
                      <a:r>
                        <a:rPr lang="en-US" sz="900" dirty="0"/>
                        <a:t>19.0</a:t>
                      </a:r>
                    </a:p>
                  </a:txBody>
                  <a:tcPr marT="27432" marB="27432" anchor="ctr">
                    <a:lnT w="12700" cap="flat" cmpd="sng" algn="ctr">
                      <a:solidFill>
                        <a:schemeClr val="accent3">
                          <a:lumMod val="60000"/>
                          <a:lumOff val="40000"/>
                        </a:schemeClr>
                      </a:solidFill>
                      <a:prstDash val="solid"/>
                      <a:round/>
                      <a:headEnd type="none" w="med" len="med"/>
                      <a:tailEnd type="none" w="med" len="med"/>
                    </a:lnT>
                  </a:tcPr>
                </a:tc>
                <a:tc>
                  <a:txBody>
                    <a:bodyPr/>
                    <a:lstStyle/>
                    <a:p>
                      <a:pPr algn="ctr"/>
                      <a:r>
                        <a:rPr lang="en-US" sz="900" dirty="0"/>
                        <a:t>5.6</a:t>
                      </a:r>
                    </a:p>
                  </a:txBody>
                  <a:tcPr marT="27432" marB="27432" anchor="ctr">
                    <a:lnT w="12700" cap="flat" cmpd="sng" algn="ctr">
                      <a:solidFill>
                        <a:schemeClr val="accent3">
                          <a:lumMod val="60000"/>
                          <a:lumOff val="40000"/>
                        </a:schemeClr>
                      </a:solidFill>
                      <a:prstDash val="solid"/>
                      <a:round/>
                      <a:headEnd type="none" w="med" len="med"/>
                      <a:tailEnd type="none" w="med" len="med"/>
                    </a:lnT>
                  </a:tcPr>
                </a:tc>
                <a:tc>
                  <a:txBody>
                    <a:bodyPr/>
                    <a:lstStyle/>
                    <a:p>
                      <a:pPr algn="ctr"/>
                      <a:r>
                        <a:rPr lang="en-US" sz="900" dirty="0"/>
                        <a:t>1.8</a:t>
                      </a:r>
                    </a:p>
                  </a:txBody>
                  <a:tcPr marT="27432" marB="27432" anchor="ctr">
                    <a:lnT w="12700" cap="flat" cmpd="sng" algn="ctr">
                      <a:solidFill>
                        <a:schemeClr val="accent3">
                          <a:lumMod val="60000"/>
                          <a:lumOff val="40000"/>
                        </a:schemeClr>
                      </a:solidFill>
                      <a:prstDash val="solid"/>
                      <a:round/>
                      <a:headEnd type="none" w="med" len="med"/>
                      <a:tailEnd type="none" w="med" len="med"/>
                    </a:lnT>
                  </a:tcPr>
                </a:tc>
                <a:tc>
                  <a:txBody>
                    <a:bodyPr/>
                    <a:lstStyle/>
                    <a:p>
                      <a:pPr algn="ctr"/>
                      <a:r>
                        <a:rPr lang="en-US" sz="900" dirty="0"/>
                        <a:t>52.3</a:t>
                      </a:r>
                    </a:p>
                  </a:txBody>
                  <a:tcPr marT="27432" marB="27432" anchor="ctr">
                    <a:lnT w="12700" cap="flat" cmpd="sng" algn="ctr">
                      <a:solidFill>
                        <a:schemeClr val="accent3">
                          <a:lumMod val="60000"/>
                          <a:lumOff val="40000"/>
                        </a:schemeClr>
                      </a:solidFill>
                      <a:prstDash val="solid"/>
                      <a:round/>
                      <a:headEnd type="none" w="med" len="med"/>
                      <a:tailEnd type="none" w="med" len="med"/>
                    </a:lnT>
                  </a:tcPr>
                </a:tc>
                <a:extLst>
                  <a:ext uri="{0D108BD9-81ED-4DB2-BD59-A6C34878D82A}">
                    <a16:rowId xmlns:a16="http://schemas.microsoft.com/office/drawing/2014/main" val="286455314"/>
                  </a:ext>
                </a:extLst>
              </a:tr>
              <a:tr h="0">
                <a:tc vMerge="1">
                  <a:txBody>
                    <a:bodyPr/>
                    <a:lstStyle/>
                    <a:p>
                      <a:endParaRPr lang="en-US" sz="900" dirty="0"/>
                    </a:p>
                  </a:txBody>
                  <a:tcPr marT="27432" marB="27432" anchor="ctr"/>
                </a:tc>
                <a:tc>
                  <a:txBody>
                    <a:bodyPr/>
                    <a:lstStyle/>
                    <a:p>
                      <a:r>
                        <a:rPr lang="en-US" sz="900" dirty="0"/>
                        <a:t>SM-2</a:t>
                      </a:r>
                    </a:p>
                  </a:txBody>
                  <a:tcPr marT="27432" marB="27432" anchor="ctr">
                    <a:lnB w="12700" cap="flat" cmpd="sng" algn="ctr">
                      <a:solidFill>
                        <a:schemeClr val="accent3">
                          <a:lumMod val="60000"/>
                          <a:lumOff val="40000"/>
                        </a:schemeClr>
                      </a:solidFill>
                      <a:prstDash val="solid"/>
                      <a:round/>
                      <a:headEnd type="none" w="med" len="med"/>
                      <a:tailEnd type="none" w="med" len="med"/>
                    </a:lnB>
                  </a:tcPr>
                </a:tc>
                <a:tc>
                  <a:txBody>
                    <a:bodyPr/>
                    <a:lstStyle/>
                    <a:p>
                      <a:pPr algn="ctr"/>
                      <a:r>
                        <a:rPr lang="en-US" sz="900" dirty="0"/>
                        <a:t>658</a:t>
                      </a:r>
                    </a:p>
                  </a:txBody>
                  <a:tcPr marT="27432" marB="27432" anchor="ctr">
                    <a:lnB w="12700" cap="flat" cmpd="sng" algn="ctr">
                      <a:solidFill>
                        <a:schemeClr val="accent3">
                          <a:lumMod val="60000"/>
                          <a:lumOff val="40000"/>
                        </a:schemeClr>
                      </a:solidFill>
                      <a:prstDash val="solid"/>
                      <a:round/>
                      <a:headEnd type="none" w="med" len="med"/>
                      <a:tailEnd type="none" w="med" len="med"/>
                    </a:lnB>
                  </a:tcPr>
                </a:tc>
                <a:tc>
                  <a:txBody>
                    <a:bodyPr/>
                    <a:lstStyle/>
                    <a:p>
                      <a:pPr algn="ctr"/>
                      <a:r>
                        <a:rPr lang="en-US" sz="900" dirty="0"/>
                        <a:t>53.9</a:t>
                      </a:r>
                    </a:p>
                  </a:txBody>
                  <a:tcPr marT="27432" marB="27432" anchor="ctr">
                    <a:lnB w="12700" cap="flat" cmpd="sng" algn="ctr">
                      <a:solidFill>
                        <a:schemeClr val="accent3">
                          <a:lumMod val="60000"/>
                          <a:lumOff val="40000"/>
                        </a:schemeClr>
                      </a:solidFill>
                      <a:prstDash val="solid"/>
                      <a:round/>
                      <a:headEnd type="none" w="med" len="med"/>
                      <a:tailEnd type="none" w="med" len="med"/>
                    </a:lnB>
                  </a:tcPr>
                </a:tc>
                <a:tc>
                  <a:txBody>
                    <a:bodyPr/>
                    <a:lstStyle/>
                    <a:p>
                      <a:pPr algn="ctr"/>
                      <a:r>
                        <a:rPr lang="en-US" sz="900" dirty="0"/>
                        <a:t>99.6</a:t>
                      </a:r>
                    </a:p>
                  </a:txBody>
                  <a:tcPr marT="27432" marB="27432" anchor="ctr">
                    <a:lnB w="12700" cap="flat" cmpd="sng" algn="ctr">
                      <a:solidFill>
                        <a:schemeClr val="accent3">
                          <a:lumMod val="60000"/>
                          <a:lumOff val="40000"/>
                        </a:schemeClr>
                      </a:solidFill>
                      <a:prstDash val="solid"/>
                      <a:round/>
                      <a:headEnd type="none" w="med" len="med"/>
                      <a:tailEnd type="none" w="med" len="med"/>
                    </a:lnB>
                  </a:tcPr>
                </a:tc>
                <a:tc>
                  <a:txBody>
                    <a:bodyPr/>
                    <a:lstStyle/>
                    <a:p>
                      <a:pPr algn="ctr"/>
                      <a:r>
                        <a:rPr lang="en-US" sz="900" dirty="0"/>
                        <a:t>55.2</a:t>
                      </a:r>
                    </a:p>
                  </a:txBody>
                  <a:tcPr marT="27432" marB="27432" anchor="ctr">
                    <a:lnB w="12700" cap="flat" cmpd="sng" algn="ctr">
                      <a:solidFill>
                        <a:schemeClr val="accent3">
                          <a:lumMod val="60000"/>
                          <a:lumOff val="40000"/>
                        </a:schemeClr>
                      </a:solidFill>
                      <a:prstDash val="solid"/>
                      <a:round/>
                      <a:headEnd type="none" w="med" len="med"/>
                      <a:tailEnd type="none" w="med" len="med"/>
                    </a:lnB>
                  </a:tcPr>
                </a:tc>
                <a:tc>
                  <a:txBody>
                    <a:bodyPr/>
                    <a:lstStyle/>
                    <a:p>
                      <a:pPr algn="ctr"/>
                      <a:r>
                        <a:rPr lang="en-US" sz="900" dirty="0"/>
                        <a:t>85.1</a:t>
                      </a:r>
                    </a:p>
                  </a:txBody>
                  <a:tcPr marT="27432" marB="27432" anchor="ctr">
                    <a:lnB w="12700" cap="flat" cmpd="sng" algn="ctr">
                      <a:solidFill>
                        <a:schemeClr val="accent3">
                          <a:lumMod val="60000"/>
                          <a:lumOff val="40000"/>
                        </a:schemeClr>
                      </a:solidFill>
                      <a:prstDash val="solid"/>
                      <a:round/>
                      <a:headEnd type="none" w="med" len="med"/>
                      <a:tailEnd type="none" w="med" len="med"/>
                    </a:lnB>
                  </a:tcPr>
                </a:tc>
                <a:tc>
                  <a:txBody>
                    <a:bodyPr/>
                    <a:lstStyle/>
                    <a:p>
                      <a:pPr algn="ctr"/>
                      <a:r>
                        <a:rPr lang="en-US" sz="900" dirty="0"/>
                        <a:t>13.2</a:t>
                      </a:r>
                    </a:p>
                  </a:txBody>
                  <a:tcPr marT="27432" marB="27432" anchor="ctr">
                    <a:lnB w="12700" cap="flat" cmpd="sng" algn="ctr">
                      <a:solidFill>
                        <a:schemeClr val="accent3">
                          <a:lumMod val="60000"/>
                          <a:lumOff val="40000"/>
                        </a:schemeClr>
                      </a:solidFill>
                      <a:prstDash val="solid"/>
                      <a:round/>
                      <a:headEnd type="none" w="med" len="med"/>
                      <a:tailEnd type="none" w="med" len="med"/>
                    </a:lnB>
                  </a:tcPr>
                </a:tc>
                <a:tc>
                  <a:txBody>
                    <a:bodyPr/>
                    <a:lstStyle/>
                    <a:p>
                      <a:pPr algn="ctr"/>
                      <a:r>
                        <a:rPr lang="en-US" sz="900" dirty="0"/>
                        <a:t>8.0</a:t>
                      </a:r>
                    </a:p>
                  </a:txBody>
                  <a:tcPr marT="27432" marB="27432" anchor="ctr">
                    <a:lnB w="12700" cap="flat" cmpd="sng" algn="ctr">
                      <a:solidFill>
                        <a:schemeClr val="accent3">
                          <a:lumMod val="60000"/>
                          <a:lumOff val="40000"/>
                        </a:schemeClr>
                      </a:solidFill>
                      <a:prstDash val="solid"/>
                      <a:round/>
                      <a:headEnd type="none" w="med" len="med"/>
                      <a:tailEnd type="none" w="med" len="med"/>
                    </a:lnB>
                  </a:tcPr>
                </a:tc>
                <a:tc>
                  <a:txBody>
                    <a:bodyPr/>
                    <a:lstStyle/>
                    <a:p>
                      <a:pPr algn="ctr"/>
                      <a:r>
                        <a:rPr lang="en-US" sz="900" dirty="0"/>
                        <a:t>2.1</a:t>
                      </a:r>
                    </a:p>
                  </a:txBody>
                  <a:tcPr marT="27432" marB="27432" anchor="ctr">
                    <a:lnB w="12700" cap="flat" cmpd="sng" algn="ctr">
                      <a:solidFill>
                        <a:schemeClr val="accent3">
                          <a:lumMod val="60000"/>
                          <a:lumOff val="40000"/>
                        </a:schemeClr>
                      </a:solidFill>
                      <a:prstDash val="solid"/>
                      <a:round/>
                      <a:headEnd type="none" w="med" len="med"/>
                      <a:tailEnd type="none" w="med" len="med"/>
                    </a:lnB>
                  </a:tcPr>
                </a:tc>
                <a:tc>
                  <a:txBody>
                    <a:bodyPr/>
                    <a:lstStyle/>
                    <a:p>
                      <a:pPr algn="ctr"/>
                      <a:r>
                        <a:rPr lang="en-US" sz="900" dirty="0"/>
                        <a:t>NA</a:t>
                      </a:r>
                    </a:p>
                  </a:txBody>
                  <a:tcPr marT="27432" marB="27432" anchor="ctr">
                    <a:lnB w="12700" cap="flat" cmpd="sng" algn="ctr">
                      <a:solidFill>
                        <a:schemeClr val="accent3">
                          <a:lumMod val="60000"/>
                          <a:lumOff val="40000"/>
                        </a:schemeClr>
                      </a:solidFill>
                      <a:prstDash val="solid"/>
                      <a:round/>
                      <a:headEnd type="none" w="med" len="med"/>
                      <a:tailEnd type="none" w="med" len="med"/>
                    </a:lnB>
                  </a:tcPr>
                </a:tc>
                <a:extLst>
                  <a:ext uri="{0D108BD9-81ED-4DB2-BD59-A6C34878D82A}">
                    <a16:rowId xmlns:a16="http://schemas.microsoft.com/office/drawing/2014/main" val="882603369"/>
                  </a:ext>
                </a:extLst>
              </a:tr>
              <a:tr h="0">
                <a:tc rowSpan="2">
                  <a:txBody>
                    <a:bodyPr/>
                    <a:lstStyle/>
                    <a:p>
                      <a:r>
                        <a:rPr lang="en-US" sz="900" b="1" dirty="0"/>
                        <a:t>Matched: pre-T2D, -TZP 5mg, -A1c≤8.5%</a:t>
                      </a:r>
                    </a:p>
                  </a:txBody>
                  <a:tcPr marT="27432" marB="27432" anchor="ctr">
                    <a:lnT w="12700" cap="flat" cmpd="sng" algn="ctr">
                      <a:solidFill>
                        <a:schemeClr val="accent3">
                          <a:lumMod val="60000"/>
                          <a:lumOff val="40000"/>
                        </a:schemeClr>
                      </a:solidFill>
                      <a:prstDash val="solid"/>
                      <a:round/>
                      <a:headEnd type="none" w="med" len="med"/>
                      <a:tailEnd type="none" w="med" len="med"/>
                    </a:lnT>
                    <a:noFill/>
                  </a:tcPr>
                </a:tc>
                <a:tc>
                  <a:txBody>
                    <a:bodyPr/>
                    <a:lstStyle/>
                    <a:p>
                      <a:r>
                        <a:rPr lang="en-US" sz="900" dirty="0"/>
                        <a:t>SM-1</a:t>
                      </a:r>
                    </a:p>
                  </a:txBody>
                  <a:tcPr marT="27432" marB="27432" anchor="ctr">
                    <a:lnT w="12700" cap="flat" cmpd="sng" algn="ctr">
                      <a:solidFill>
                        <a:schemeClr val="accent3">
                          <a:lumMod val="60000"/>
                          <a:lumOff val="40000"/>
                        </a:schemeClr>
                      </a:solidFill>
                      <a:prstDash val="solid"/>
                      <a:round/>
                      <a:headEnd type="none" w="med" len="med"/>
                      <a:tailEnd type="none" w="med" len="med"/>
                    </a:lnT>
                  </a:tcPr>
                </a:tc>
                <a:tc>
                  <a:txBody>
                    <a:bodyPr/>
                    <a:lstStyle/>
                    <a:p>
                      <a:pPr algn="ctr"/>
                      <a:r>
                        <a:rPr lang="en-US" sz="900" dirty="0"/>
                        <a:t>454</a:t>
                      </a:r>
                    </a:p>
                  </a:txBody>
                  <a:tcPr marT="27432" marB="27432" anchor="ctr">
                    <a:lnT w="12700" cap="flat" cmpd="sng" algn="ctr">
                      <a:solidFill>
                        <a:schemeClr val="accent3">
                          <a:lumMod val="60000"/>
                          <a:lumOff val="40000"/>
                        </a:schemeClr>
                      </a:solidFill>
                      <a:prstDash val="solid"/>
                      <a:round/>
                      <a:headEnd type="none" w="med" len="med"/>
                      <a:tailEnd type="none" w="med" len="med"/>
                    </a:lnT>
                  </a:tcPr>
                </a:tc>
                <a:tc>
                  <a:txBody>
                    <a:bodyPr/>
                    <a:lstStyle/>
                    <a:p>
                      <a:pPr algn="ctr"/>
                      <a:r>
                        <a:rPr lang="en-US" sz="900" dirty="0"/>
                        <a:t>52.3</a:t>
                      </a:r>
                    </a:p>
                  </a:txBody>
                  <a:tcPr marT="27432" marB="27432" anchor="ctr">
                    <a:lnT w="12700" cap="flat" cmpd="sng" algn="ctr">
                      <a:solidFill>
                        <a:schemeClr val="accent3">
                          <a:lumMod val="60000"/>
                          <a:lumOff val="40000"/>
                        </a:schemeClr>
                      </a:solidFill>
                      <a:prstDash val="solid"/>
                      <a:round/>
                      <a:headEnd type="none" w="med" len="med"/>
                      <a:tailEnd type="none" w="med" len="med"/>
                    </a:lnT>
                  </a:tcPr>
                </a:tc>
                <a:tc>
                  <a:txBody>
                    <a:bodyPr/>
                    <a:lstStyle/>
                    <a:p>
                      <a:pPr algn="ctr"/>
                      <a:r>
                        <a:rPr lang="en-US" sz="900" dirty="0"/>
                        <a:t>105.4</a:t>
                      </a:r>
                    </a:p>
                  </a:txBody>
                  <a:tcPr marT="27432" marB="27432" anchor="ctr">
                    <a:lnT w="12700" cap="flat" cmpd="sng" algn="ctr">
                      <a:solidFill>
                        <a:schemeClr val="accent3">
                          <a:lumMod val="60000"/>
                          <a:lumOff val="40000"/>
                        </a:schemeClr>
                      </a:solidFill>
                      <a:prstDash val="solid"/>
                      <a:round/>
                      <a:headEnd type="none" w="med" len="med"/>
                      <a:tailEnd type="none" w="med" len="med"/>
                    </a:lnT>
                  </a:tcPr>
                </a:tc>
                <a:tc>
                  <a:txBody>
                    <a:bodyPr/>
                    <a:lstStyle/>
                    <a:p>
                      <a:pPr algn="ctr"/>
                      <a:r>
                        <a:rPr lang="en-US" sz="900" dirty="0"/>
                        <a:t>57.3</a:t>
                      </a:r>
                    </a:p>
                  </a:txBody>
                  <a:tcPr marT="27432" marB="27432" anchor="ctr">
                    <a:lnT w="12700" cap="flat" cmpd="sng" algn="ctr">
                      <a:solidFill>
                        <a:schemeClr val="accent3">
                          <a:lumMod val="60000"/>
                          <a:lumOff val="40000"/>
                        </a:schemeClr>
                      </a:solidFill>
                      <a:prstDash val="solid"/>
                      <a:round/>
                      <a:headEnd type="none" w="med" len="med"/>
                      <a:tailEnd type="none" w="med" len="med"/>
                    </a:lnT>
                  </a:tcPr>
                </a:tc>
                <a:tc>
                  <a:txBody>
                    <a:bodyPr/>
                    <a:lstStyle/>
                    <a:p>
                      <a:pPr algn="ctr"/>
                      <a:r>
                        <a:rPr lang="en-US" sz="900" dirty="0"/>
                        <a:t>77.8</a:t>
                      </a:r>
                    </a:p>
                  </a:txBody>
                  <a:tcPr marT="27432" marB="27432" anchor="ctr">
                    <a:lnT w="12700" cap="flat" cmpd="sng" algn="ctr">
                      <a:solidFill>
                        <a:schemeClr val="accent3">
                          <a:lumMod val="60000"/>
                          <a:lumOff val="40000"/>
                        </a:schemeClr>
                      </a:solidFill>
                      <a:prstDash val="solid"/>
                      <a:round/>
                      <a:headEnd type="none" w="med" len="med"/>
                      <a:tailEnd type="none" w="med" len="med"/>
                    </a:lnT>
                  </a:tcPr>
                </a:tc>
                <a:tc>
                  <a:txBody>
                    <a:bodyPr/>
                    <a:lstStyle/>
                    <a:p>
                      <a:pPr algn="ctr"/>
                      <a:r>
                        <a:rPr lang="en-US" sz="900" dirty="0"/>
                        <a:t>23.8</a:t>
                      </a:r>
                    </a:p>
                  </a:txBody>
                  <a:tcPr marT="27432" marB="27432" anchor="ctr">
                    <a:lnT w="12700" cap="flat" cmpd="sng" algn="ctr">
                      <a:solidFill>
                        <a:schemeClr val="accent3">
                          <a:lumMod val="60000"/>
                          <a:lumOff val="40000"/>
                        </a:schemeClr>
                      </a:solidFill>
                      <a:prstDash val="solid"/>
                      <a:round/>
                      <a:headEnd type="none" w="med" len="med"/>
                      <a:tailEnd type="none" w="med" len="med"/>
                    </a:lnT>
                  </a:tcPr>
                </a:tc>
                <a:tc>
                  <a:txBody>
                    <a:bodyPr/>
                    <a:lstStyle/>
                    <a:p>
                      <a:pPr algn="ctr"/>
                      <a:r>
                        <a:rPr lang="en-US" sz="900" dirty="0"/>
                        <a:t>5.8</a:t>
                      </a:r>
                    </a:p>
                  </a:txBody>
                  <a:tcPr marT="27432" marB="27432" anchor="ctr">
                    <a:lnT w="12700" cap="flat" cmpd="sng" algn="ctr">
                      <a:solidFill>
                        <a:schemeClr val="accent3">
                          <a:lumMod val="60000"/>
                          <a:lumOff val="40000"/>
                        </a:schemeClr>
                      </a:solidFill>
                      <a:prstDash val="solid"/>
                      <a:round/>
                      <a:headEnd type="none" w="med" len="med"/>
                      <a:tailEnd type="none" w="med" len="med"/>
                    </a:lnT>
                  </a:tcPr>
                </a:tc>
                <a:tc>
                  <a:txBody>
                    <a:bodyPr/>
                    <a:lstStyle/>
                    <a:p>
                      <a:pPr algn="ctr"/>
                      <a:r>
                        <a:rPr lang="en-US" sz="900" dirty="0"/>
                        <a:t>2.0</a:t>
                      </a:r>
                    </a:p>
                  </a:txBody>
                  <a:tcPr marT="27432" marB="27432" anchor="ctr">
                    <a:lnT w="12700" cap="flat" cmpd="sng" algn="ctr">
                      <a:solidFill>
                        <a:schemeClr val="accent3">
                          <a:lumMod val="60000"/>
                          <a:lumOff val="40000"/>
                        </a:schemeClr>
                      </a:solidFill>
                      <a:prstDash val="solid"/>
                      <a:round/>
                      <a:headEnd type="none" w="med" len="med"/>
                      <a:tailEnd type="none" w="med" len="med"/>
                    </a:lnT>
                  </a:tcPr>
                </a:tc>
                <a:tc>
                  <a:txBody>
                    <a:bodyPr/>
                    <a:lstStyle/>
                    <a:p>
                      <a:pPr algn="ctr"/>
                      <a:r>
                        <a:rPr lang="en-US" sz="900" dirty="0"/>
                        <a:t>100.0</a:t>
                      </a:r>
                    </a:p>
                  </a:txBody>
                  <a:tcPr marT="27432" marB="27432" anchor="ctr">
                    <a:lnT w="12700" cap="flat" cmpd="sng" algn="ctr">
                      <a:solidFill>
                        <a:schemeClr val="accent3">
                          <a:lumMod val="60000"/>
                          <a:lumOff val="40000"/>
                        </a:schemeClr>
                      </a:solidFill>
                      <a:prstDash val="solid"/>
                      <a:round/>
                      <a:headEnd type="none" w="med" len="med"/>
                      <a:tailEnd type="none" w="med" len="med"/>
                    </a:lnT>
                  </a:tcPr>
                </a:tc>
                <a:extLst>
                  <a:ext uri="{0D108BD9-81ED-4DB2-BD59-A6C34878D82A}">
                    <a16:rowId xmlns:a16="http://schemas.microsoft.com/office/drawing/2014/main" val="10001"/>
                  </a:ext>
                </a:extLst>
              </a:tr>
              <a:tr h="0">
                <a:tc vMerge="1">
                  <a:txBody>
                    <a:bodyPr/>
                    <a:lstStyle/>
                    <a:p>
                      <a:endParaRPr lang="en-US" sz="900" dirty="0"/>
                    </a:p>
                  </a:txBody>
                  <a:tcPr marT="27432" marB="27432" anchor="ctr"/>
                </a:tc>
                <a:tc>
                  <a:txBody>
                    <a:bodyPr/>
                    <a:lstStyle/>
                    <a:p>
                      <a:r>
                        <a:rPr lang="en-US" sz="900" dirty="0"/>
                        <a:t>SM-2</a:t>
                      </a:r>
                    </a:p>
                  </a:txBody>
                  <a:tcPr marT="27432" marB="27432" anchor="ctr"/>
                </a:tc>
                <a:tc>
                  <a:txBody>
                    <a:bodyPr/>
                    <a:lstStyle/>
                    <a:p>
                      <a:pPr algn="ctr"/>
                      <a:r>
                        <a:rPr lang="en-US" sz="900" dirty="0"/>
                        <a:t>454</a:t>
                      </a:r>
                    </a:p>
                  </a:txBody>
                  <a:tcPr marT="27432" marB="27432" anchor="ctr"/>
                </a:tc>
                <a:tc>
                  <a:txBody>
                    <a:bodyPr/>
                    <a:lstStyle/>
                    <a:p>
                      <a:pPr algn="ctr"/>
                      <a:r>
                        <a:rPr lang="en-US" sz="900" dirty="0"/>
                        <a:t>55.1</a:t>
                      </a:r>
                    </a:p>
                  </a:txBody>
                  <a:tcPr marT="27432" marB="27432" anchor="ctr"/>
                </a:tc>
                <a:tc>
                  <a:txBody>
                    <a:bodyPr/>
                    <a:lstStyle/>
                    <a:p>
                      <a:pPr algn="ctr"/>
                      <a:r>
                        <a:rPr lang="en-US" sz="900" dirty="0"/>
                        <a:t>98.3</a:t>
                      </a:r>
                    </a:p>
                  </a:txBody>
                  <a:tcPr marT="27432" marB="27432" anchor="ctr"/>
                </a:tc>
                <a:tc>
                  <a:txBody>
                    <a:bodyPr/>
                    <a:lstStyle/>
                    <a:p>
                      <a:pPr algn="ctr"/>
                      <a:r>
                        <a:rPr lang="en-US" sz="900" dirty="0"/>
                        <a:t>57.3</a:t>
                      </a:r>
                    </a:p>
                  </a:txBody>
                  <a:tcPr marT="27432" marB="27432" anchor="ctr"/>
                </a:tc>
                <a:tc>
                  <a:txBody>
                    <a:bodyPr/>
                    <a:lstStyle/>
                    <a:p>
                      <a:pPr algn="ctr"/>
                      <a:r>
                        <a:rPr lang="en-US" sz="900" dirty="0"/>
                        <a:t>82.8</a:t>
                      </a:r>
                    </a:p>
                  </a:txBody>
                  <a:tcPr marT="27432" marB="27432" anchor="ctr"/>
                </a:tc>
                <a:tc>
                  <a:txBody>
                    <a:bodyPr/>
                    <a:lstStyle/>
                    <a:p>
                      <a:pPr algn="ctr"/>
                      <a:r>
                        <a:rPr lang="en-US" sz="900" dirty="0"/>
                        <a:t>12.6</a:t>
                      </a:r>
                    </a:p>
                  </a:txBody>
                  <a:tcPr marT="27432" marB="27432" anchor="ctr"/>
                </a:tc>
                <a:tc>
                  <a:txBody>
                    <a:bodyPr/>
                    <a:lstStyle/>
                    <a:p>
                      <a:pPr algn="ctr"/>
                      <a:r>
                        <a:rPr lang="en-US" sz="900" dirty="0"/>
                        <a:t>7.6</a:t>
                      </a:r>
                    </a:p>
                  </a:txBody>
                  <a:tcPr marT="27432" marB="27432" anchor="ctr"/>
                </a:tc>
                <a:tc>
                  <a:txBody>
                    <a:bodyPr/>
                    <a:lstStyle/>
                    <a:p>
                      <a:pPr algn="ctr"/>
                      <a:r>
                        <a:rPr lang="en-US" sz="900" dirty="0"/>
                        <a:t>2.1</a:t>
                      </a:r>
                    </a:p>
                  </a:txBody>
                  <a:tcPr marT="27432" marB="27432" anchor="ctr"/>
                </a:tc>
                <a:tc>
                  <a:txBody>
                    <a:bodyPr/>
                    <a:lstStyle/>
                    <a:p>
                      <a:pPr algn="ctr"/>
                      <a:r>
                        <a:rPr lang="en-US" sz="900" dirty="0"/>
                        <a:t>NA</a:t>
                      </a:r>
                    </a:p>
                  </a:txBody>
                  <a:tcPr marT="27432" marB="27432" anchor="ctr"/>
                </a:tc>
                <a:extLst>
                  <a:ext uri="{0D108BD9-81ED-4DB2-BD59-A6C34878D82A}">
                    <a16:rowId xmlns:a16="http://schemas.microsoft.com/office/drawing/2014/main" val="10002"/>
                  </a:ext>
                </a:extLst>
              </a:tr>
            </a:tbl>
          </a:graphicData>
        </a:graphic>
      </p:graphicFrame>
      <p:grpSp>
        <p:nvGrpSpPr>
          <p:cNvPr id="5" name="Group 4">
            <a:extLst>
              <a:ext uri="{FF2B5EF4-FFF2-40B4-BE49-F238E27FC236}">
                <a16:creationId xmlns:a16="http://schemas.microsoft.com/office/drawing/2014/main" id="{DF0F02AD-48D4-0668-E261-EA94653EBD88}"/>
              </a:ext>
            </a:extLst>
          </p:cNvPr>
          <p:cNvGrpSpPr/>
          <p:nvPr/>
        </p:nvGrpSpPr>
        <p:grpSpPr>
          <a:xfrm>
            <a:off x="6941711" y="4563065"/>
            <a:ext cx="4381818" cy="1847237"/>
            <a:chOff x="7196240" y="4563065"/>
            <a:chExt cx="4381818" cy="1847237"/>
          </a:xfrm>
        </p:grpSpPr>
        <p:pic>
          <p:nvPicPr>
            <p:cNvPr id="16" name="Picture 15">
              <a:extLst>
                <a:ext uri="{FF2B5EF4-FFF2-40B4-BE49-F238E27FC236}">
                  <a16:creationId xmlns:a16="http://schemas.microsoft.com/office/drawing/2014/main" id="{9A3AC3B6-A4CD-9048-3ABA-915527732137}"/>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196240" y="4563065"/>
              <a:ext cx="4381818" cy="1847237"/>
            </a:xfrm>
            <a:prstGeom prst="rect">
              <a:avLst/>
            </a:prstGeom>
          </p:spPr>
        </p:pic>
        <p:grpSp>
          <p:nvGrpSpPr>
            <p:cNvPr id="2" name="Group 1">
              <a:extLst>
                <a:ext uri="{FF2B5EF4-FFF2-40B4-BE49-F238E27FC236}">
                  <a16:creationId xmlns:a16="http://schemas.microsoft.com/office/drawing/2014/main" id="{4C6591E8-E464-6061-F4EE-3B3EEC37D11A}"/>
                </a:ext>
              </a:extLst>
            </p:cNvPr>
            <p:cNvGrpSpPr/>
            <p:nvPr/>
          </p:nvGrpSpPr>
          <p:grpSpPr>
            <a:xfrm>
              <a:off x="8032375" y="4811980"/>
              <a:ext cx="3526776" cy="222342"/>
              <a:chOff x="8032375" y="4811980"/>
              <a:chExt cx="3526776" cy="222342"/>
            </a:xfrm>
          </p:grpSpPr>
          <p:sp>
            <p:nvSpPr>
              <p:cNvPr id="17" name="TextBox 16">
                <a:extLst>
                  <a:ext uri="{FF2B5EF4-FFF2-40B4-BE49-F238E27FC236}">
                    <a16:creationId xmlns:a16="http://schemas.microsoft.com/office/drawing/2014/main" id="{54D136B8-C847-F350-1C46-9B6CFD11C55B}"/>
                  </a:ext>
                </a:extLst>
              </p:cNvPr>
              <p:cNvSpPr txBox="1"/>
              <p:nvPr/>
            </p:nvSpPr>
            <p:spPr>
              <a:xfrm>
                <a:off x="8032375" y="4811980"/>
                <a:ext cx="487634" cy="215444"/>
              </a:xfrm>
              <a:prstGeom prst="rect">
                <a:avLst/>
              </a:prstGeom>
              <a:noFill/>
            </p:spPr>
            <p:txBody>
              <a:bodyPr wrap="none" rtlCol="0">
                <a:spAutoFit/>
              </a:bodyPr>
              <a:lstStyle/>
              <a:p>
                <a:r>
                  <a:rPr lang="en-US" sz="800" dirty="0"/>
                  <a:t>overall</a:t>
                </a:r>
              </a:p>
            </p:txBody>
          </p:sp>
          <p:sp>
            <p:nvSpPr>
              <p:cNvPr id="18" name="TextBox 17">
                <a:extLst>
                  <a:ext uri="{FF2B5EF4-FFF2-40B4-BE49-F238E27FC236}">
                    <a16:creationId xmlns:a16="http://schemas.microsoft.com/office/drawing/2014/main" id="{9501A154-6307-0953-C775-5601A8B282FE}"/>
                  </a:ext>
                </a:extLst>
              </p:cNvPr>
              <p:cNvSpPr txBox="1"/>
              <p:nvPr/>
            </p:nvSpPr>
            <p:spPr>
              <a:xfrm>
                <a:off x="9152552" y="4818878"/>
                <a:ext cx="580608" cy="215444"/>
              </a:xfrm>
              <a:prstGeom prst="rect">
                <a:avLst/>
              </a:prstGeom>
              <a:noFill/>
            </p:spPr>
            <p:txBody>
              <a:bodyPr wrap="none" rtlCol="0">
                <a:spAutoFit/>
              </a:bodyPr>
              <a:lstStyle/>
              <a:p>
                <a:r>
                  <a:rPr lang="en-US" sz="800" dirty="0"/>
                  <a:t>matched</a:t>
                </a:r>
              </a:p>
            </p:txBody>
          </p:sp>
          <p:sp>
            <p:nvSpPr>
              <p:cNvPr id="19" name="TextBox 18">
                <a:extLst>
                  <a:ext uri="{FF2B5EF4-FFF2-40B4-BE49-F238E27FC236}">
                    <a16:creationId xmlns:a16="http://schemas.microsoft.com/office/drawing/2014/main" id="{F5AF1D62-BB89-1231-2087-583B0A0AE7A3}"/>
                  </a:ext>
                </a:extLst>
              </p:cNvPr>
              <p:cNvSpPr txBox="1"/>
              <p:nvPr/>
            </p:nvSpPr>
            <p:spPr>
              <a:xfrm>
                <a:off x="10117731" y="4811980"/>
                <a:ext cx="1441420" cy="215444"/>
              </a:xfrm>
              <a:prstGeom prst="rect">
                <a:avLst/>
              </a:prstGeom>
              <a:noFill/>
            </p:spPr>
            <p:txBody>
              <a:bodyPr wrap="none" rtlCol="0">
                <a:spAutoFit/>
              </a:bodyPr>
              <a:lstStyle/>
              <a:p>
                <a:r>
                  <a:rPr lang="en-US" sz="800" dirty="0"/>
                  <a:t>prediabetes vs. A1c</a:t>
                </a:r>
                <a:r>
                  <a:rPr lang="en-US" sz="800" dirty="0">
                    <a:latin typeface="+mn-lt"/>
                  </a:rPr>
                  <a:t>≤8.5%</a:t>
                </a:r>
                <a:r>
                  <a:rPr lang="en-US" sz="800" dirty="0"/>
                  <a:t> </a:t>
                </a:r>
              </a:p>
            </p:txBody>
          </p:sp>
        </p:grpSp>
      </p:grpSp>
    </p:spTree>
    <p:extLst>
      <p:ext uri="{BB962C8B-B14F-4D97-AF65-F5344CB8AC3E}">
        <p14:creationId xmlns:p14="http://schemas.microsoft.com/office/powerpoint/2010/main" val="9863355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72D6AD16-175D-489F-BE05-D09863BF96F2}"/>
              </a:ext>
            </a:extLst>
          </p:cNvPr>
          <p:cNvGraphicFramePr>
            <a:graphicFrameLocks noGrp="1"/>
          </p:cNvGraphicFramePr>
          <p:nvPr>
            <p:extLst>
              <p:ext uri="{D42A27DB-BD31-4B8C-83A1-F6EECF244321}">
                <p14:modId xmlns:p14="http://schemas.microsoft.com/office/powerpoint/2010/main" val="3419022510"/>
              </p:ext>
            </p:extLst>
          </p:nvPr>
        </p:nvGraphicFramePr>
        <p:xfrm>
          <a:off x="372535" y="914400"/>
          <a:ext cx="11430000" cy="3361113"/>
        </p:xfrm>
        <a:graphic>
          <a:graphicData uri="http://schemas.openxmlformats.org/drawingml/2006/table">
            <a:tbl>
              <a:tblPr firstRow="1" bandRow="1">
                <a:tableStyleId>{5C22544A-7EE6-4342-B048-85BDC9FD1C3A}</a:tableStyleId>
              </a:tblPr>
              <a:tblGrid>
                <a:gridCol w="6683222">
                  <a:extLst>
                    <a:ext uri="{9D8B030D-6E8A-4147-A177-3AD203B41FA5}">
                      <a16:colId xmlns:a16="http://schemas.microsoft.com/office/drawing/2014/main" val="20000"/>
                    </a:ext>
                  </a:extLst>
                </a:gridCol>
                <a:gridCol w="4746778">
                  <a:extLst>
                    <a:ext uri="{9D8B030D-6E8A-4147-A177-3AD203B41FA5}">
                      <a16:colId xmlns:a16="http://schemas.microsoft.com/office/drawing/2014/main" val="1229989169"/>
                    </a:ext>
                  </a:extLst>
                </a:gridCol>
              </a:tblGrid>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Results, continued</a:t>
                      </a:r>
                      <a:r>
                        <a:rPr lang="en-US" sz="1000" b="0" dirty="0">
                          <a:solidFill>
                            <a:schemeClr val="tx1"/>
                          </a:solidFill>
                        </a:rPr>
                        <a:t>:</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US"/>
                    </a:p>
                  </a:txBody>
                  <a:tcPr/>
                </a:tc>
                <a:extLst>
                  <a:ext uri="{0D108BD9-81ED-4DB2-BD59-A6C34878D82A}">
                    <a16:rowId xmlns:a16="http://schemas.microsoft.com/office/drawing/2014/main" val="10001"/>
                  </a:ext>
                </a:extLst>
              </a:tr>
              <a:tr h="2416233">
                <a:tc>
                  <a:txBody>
                    <a:bodyPr/>
                    <a:lstStyle/>
                    <a:p>
                      <a:pPr marL="171450" indent="-171450">
                        <a:spcAft>
                          <a:spcPts val="600"/>
                        </a:spcAft>
                        <a:buFont typeface="Arial" panose="020B0604020202020204" pitchFamily="34" charset="0"/>
                        <a:buChar char="•"/>
                      </a:pPr>
                      <a:endParaRPr lang="en-US" sz="1000" dirty="0"/>
                    </a:p>
                    <a:p>
                      <a:pPr marL="171450" indent="-171450">
                        <a:spcAft>
                          <a:spcPts val="600"/>
                        </a:spcAft>
                        <a:buFont typeface="Arial" panose="020B0604020202020204" pitchFamily="34" charset="0"/>
                        <a:buChar char="•"/>
                      </a:pPr>
                      <a:endParaRPr lang="en-US" sz="1000" dirty="0"/>
                    </a:p>
                    <a:p>
                      <a:pPr marL="171450" indent="-171450">
                        <a:spcAft>
                          <a:spcPts val="600"/>
                        </a:spcAft>
                        <a:buFont typeface="Arial" panose="020B0604020202020204" pitchFamily="34" charset="0"/>
                        <a:buChar char="•"/>
                      </a:pPr>
                      <a:endParaRPr lang="en-US" sz="1000" dirty="0"/>
                    </a:p>
                    <a:p>
                      <a:pPr marL="171450" indent="-171450">
                        <a:spcAft>
                          <a:spcPts val="600"/>
                        </a:spcAft>
                        <a:buFont typeface="Arial" panose="020B0604020202020204" pitchFamily="34" charset="0"/>
                        <a:buChar char="•"/>
                      </a:pPr>
                      <a:r>
                        <a:rPr lang="en-US" sz="1000" dirty="0"/>
                        <a:t>In SM-1, 1,507 patients were normoglycemic at baseline and 1,032 had prediabetes.</a:t>
                      </a:r>
                      <a:br>
                        <a:rPr lang="en-US" sz="1000" dirty="0"/>
                      </a:br>
                      <a:r>
                        <a:rPr lang="en-US" sz="1000" dirty="0"/>
                        <a:t>- no difference in weight loss with TZP was seen based on glycemic status in SM-1 (see figure).</a:t>
                      </a:r>
                    </a:p>
                    <a:p>
                      <a:pPr marL="171450" indent="-171450">
                        <a:spcAft>
                          <a:spcPts val="600"/>
                        </a:spcAft>
                        <a:buFont typeface="Arial" panose="020B0604020202020204" pitchFamily="34" charset="0"/>
                        <a:buChar char="•"/>
                      </a:pPr>
                      <a:r>
                        <a:rPr lang="en-US" sz="1000" dirty="0"/>
                        <a:t>In SM-2, 693 patients had baseline A1c ≤8.5% and 245 patients had A1c &gt;8.5%.</a:t>
                      </a:r>
                      <a:br>
                        <a:rPr lang="en-US" sz="1000" dirty="0"/>
                      </a:br>
                      <a:r>
                        <a:rPr lang="en-US" sz="1000" dirty="0"/>
                        <a:t>- patients with A1c &gt;8.5% achieved less weight loss compared to patients with A1c ≤8.5%.</a:t>
                      </a:r>
                    </a:p>
                  </a:txBody>
                  <a:tcPr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1000" dirty="0"/>
                    </a:p>
                  </a:txBody>
                  <a:tcPr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92350044"/>
                  </a:ext>
                </a:extLst>
              </a:tr>
              <a:tr h="277823">
                <a:tc gridSpan="2">
                  <a:txBody>
                    <a:bodyPr/>
                    <a:lstStyle/>
                    <a:p>
                      <a:r>
                        <a:rPr lang="en-US" sz="1000" b="1" dirty="0"/>
                        <a:t>CVrg Implications</a:t>
                      </a:r>
                      <a:r>
                        <a:rPr lang="en-US" sz="1000" b="0" dirty="0"/>
                        <a:t>: This analysis of Phase III trials SURMOUNT-1 and SURMOUNT-2 of tirzepatide in non-diabetic and T2D patients with obesity, respectively, showed tirzepatide-induced weight loss persisted after matching for a range of baseline characteristics including anti-diabetic medication use at baseline that might cause weight gain. Non-diabetic patients achieved greater weight loss compared to T2D patients and the weight loss gap persisted in a sensitivity analysis of prediabetic patients from SURMOUNT-1 compared to patients with A1c</a:t>
                      </a:r>
                      <a:r>
                        <a:rPr lang="en-US" sz="1000" dirty="0"/>
                        <a:t>≤8.5% in SURMOUNT-2. Factors contributing to the gap in weight loss efficacy between non-diabetics and T2D patients remain unclear.</a:t>
                      </a:r>
                      <a:endParaRPr lang="en-US" sz="1000" b="0" dirty="0"/>
                    </a:p>
                  </a:txBody>
                  <a:tcPr>
                    <a:lnT w="12700" cmpd="sng">
                      <a:noFill/>
                    </a:lnT>
                    <a:solidFill>
                      <a:srgbClr val="FEF4EC"/>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3" name="Title 2"/>
          <p:cNvSpPr>
            <a:spLocks noGrp="1"/>
          </p:cNvSpPr>
          <p:nvPr>
            <p:ph type="ctrTitle"/>
          </p:nvPr>
        </p:nvSpPr>
        <p:spPr/>
        <p:txBody>
          <a:bodyPr/>
          <a:lstStyle/>
          <a:p>
            <a:r>
              <a:rPr lang="en-US" dirty="0"/>
              <a:t>SURMOUNT-1, -2:</a:t>
            </a:r>
            <a:r>
              <a:rPr lang="en-US" i="1" dirty="0"/>
              <a:t> </a:t>
            </a:r>
            <a:r>
              <a:rPr lang="en-US" dirty="0"/>
              <a:t>(2 of 2)</a:t>
            </a:r>
          </a:p>
        </p:txBody>
      </p:sp>
      <p:grpSp>
        <p:nvGrpSpPr>
          <p:cNvPr id="15" name="Group 14">
            <a:extLst>
              <a:ext uri="{FF2B5EF4-FFF2-40B4-BE49-F238E27FC236}">
                <a16:creationId xmlns:a16="http://schemas.microsoft.com/office/drawing/2014/main" id="{F7B6959B-4AF2-23EA-2A3B-5E1F90492D25}"/>
              </a:ext>
            </a:extLst>
          </p:cNvPr>
          <p:cNvGrpSpPr/>
          <p:nvPr/>
        </p:nvGrpSpPr>
        <p:grpSpPr>
          <a:xfrm>
            <a:off x="6280417" y="1000756"/>
            <a:ext cx="5682511" cy="2565108"/>
            <a:chOff x="6280417" y="1000756"/>
            <a:chExt cx="5682511" cy="2565108"/>
          </a:xfrm>
        </p:grpSpPr>
        <p:grpSp>
          <p:nvGrpSpPr>
            <p:cNvPr id="14" name="Group 13">
              <a:extLst>
                <a:ext uri="{FF2B5EF4-FFF2-40B4-BE49-F238E27FC236}">
                  <a16:creationId xmlns:a16="http://schemas.microsoft.com/office/drawing/2014/main" id="{4F45B194-C212-B412-CEFE-C1357BD61932}"/>
                </a:ext>
              </a:extLst>
            </p:cNvPr>
            <p:cNvGrpSpPr>
              <a:grpSpLocks noChangeAspect="1"/>
            </p:cNvGrpSpPr>
            <p:nvPr/>
          </p:nvGrpSpPr>
          <p:grpSpPr>
            <a:xfrm>
              <a:off x="6280417" y="1000756"/>
              <a:ext cx="5682511" cy="2565108"/>
              <a:chOff x="2493505" y="1675004"/>
              <a:chExt cx="6846401" cy="3090492"/>
            </a:xfrm>
          </p:grpSpPr>
          <p:grpSp>
            <p:nvGrpSpPr>
              <p:cNvPr id="13" name="Group 12">
                <a:extLst>
                  <a:ext uri="{FF2B5EF4-FFF2-40B4-BE49-F238E27FC236}">
                    <a16:creationId xmlns:a16="http://schemas.microsoft.com/office/drawing/2014/main" id="{DD95B87B-B884-E02A-94FF-3BE5111F9F2B}"/>
                  </a:ext>
                </a:extLst>
              </p:cNvPr>
              <p:cNvGrpSpPr/>
              <p:nvPr/>
            </p:nvGrpSpPr>
            <p:grpSpPr>
              <a:xfrm>
                <a:off x="2493505" y="1675004"/>
                <a:ext cx="6846401" cy="3090492"/>
                <a:chOff x="2493505" y="1675004"/>
                <a:chExt cx="6846401" cy="3090492"/>
              </a:xfrm>
            </p:grpSpPr>
            <p:pic>
              <p:nvPicPr>
                <p:cNvPr id="5" name="Picture 4">
                  <a:extLst>
                    <a:ext uri="{FF2B5EF4-FFF2-40B4-BE49-F238E27FC236}">
                      <a16:creationId xmlns:a16="http://schemas.microsoft.com/office/drawing/2014/main" id="{E22B060C-A598-C2AC-9A75-E04CA152DE4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86827" t="67773" b="9222"/>
                <a:stretch/>
              </p:blipFill>
              <p:spPr>
                <a:xfrm>
                  <a:off x="4939308" y="3940845"/>
                  <a:ext cx="901070" cy="663390"/>
                </a:xfrm>
                <a:prstGeom prst="rect">
                  <a:avLst/>
                </a:prstGeom>
              </p:spPr>
            </p:pic>
            <p:pic>
              <p:nvPicPr>
                <p:cNvPr id="6" name="Picture 5">
                  <a:extLst>
                    <a:ext uri="{FF2B5EF4-FFF2-40B4-BE49-F238E27FC236}">
                      <a16:creationId xmlns:a16="http://schemas.microsoft.com/office/drawing/2014/main" id="{F2746A17-57DD-A5F7-7F66-D926776969A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7928" r="59829"/>
                <a:stretch/>
              </p:blipFill>
              <p:spPr>
                <a:xfrm>
                  <a:off x="2852094" y="2398814"/>
                  <a:ext cx="2747800" cy="2366682"/>
                </a:xfrm>
                <a:prstGeom prst="rect">
                  <a:avLst/>
                </a:prstGeom>
              </p:spPr>
            </p:pic>
            <p:pic>
              <p:nvPicPr>
                <p:cNvPr id="7" name="Picture 6">
                  <a:extLst>
                    <a:ext uri="{FF2B5EF4-FFF2-40B4-BE49-F238E27FC236}">
                      <a16:creationId xmlns:a16="http://schemas.microsoft.com/office/drawing/2014/main" id="{F69E72D3-675E-6C3A-0048-F5C6937268E9}"/>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b="76050"/>
                <a:stretch/>
              </p:blipFill>
              <p:spPr>
                <a:xfrm>
                  <a:off x="2493505" y="1675004"/>
                  <a:ext cx="6846401" cy="874597"/>
                </a:xfrm>
                <a:prstGeom prst="rect">
                  <a:avLst/>
                </a:prstGeom>
              </p:spPr>
            </p:pic>
          </p:grpSp>
          <p:pic>
            <p:nvPicPr>
              <p:cNvPr id="11" name="Picture 10">
                <a:extLst>
                  <a:ext uri="{FF2B5EF4-FFF2-40B4-BE49-F238E27FC236}">
                    <a16:creationId xmlns:a16="http://schemas.microsoft.com/office/drawing/2014/main" id="{BABA40AD-FAFB-B1DE-8741-AB98B298EF8C}"/>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54059" t="22035" b="17918"/>
              <a:stretch/>
            </p:blipFill>
            <p:spPr>
              <a:xfrm>
                <a:off x="5843221" y="2407779"/>
                <a:ext cx="3145294" cy="2192820"/>
              </a:xfrm>
              <a:prstGeom prst="rect">
                <a:avLst/>
              </a:prstGeom>
            </p:spPr>
          </p:pic>
        </p:grpSp>
        <p:sp>
          <p:nvSpPr>
            <p:cNvPr id="12" name="TextBox 11">
              <a:extLst>
                <a:ext uri="{FF2B5EF4-FFF2-40B4-BE49-F238E27FC236}">
                  <a16:creationId xmlns:a16="http://schemas.microsoft.com/office/drawing/2014/main" id="{B00DBBA8-D024-A119-4E5F-AFB969798A2B}"/>
                </a:ext>
              </a:extLst>
            </p:cNvPr>
            <p:cNvSpPr txBox="1"/>
            <p:nvPr/>
          </p:nvSpPr>
          <p:spPr>
            <a:xfrm>
              <a:off x="7718382" y="1593523"/>
              <a:ext cx="487634" cy="215444"/>
            </a:xfrm>
            <a:prstGeom prst="rect">
              <a:avLst/>
            </a:prstGeom>
            <a:noFill/>
          </p:spPr>
          <p:txBody>
            <a:bodyPr wrap="none" rtlCol="0">
              <a:spAutoFit/>
            </a:bodyPr>
            <a:lstStyle/>
            <a:p>
              <a:r>
                <a:rPr lang="en-US" sz="800" dirty="0"/>
                <a:t>overall</a:t>
              </a:r>
            </a:p>
          </p:txBody>
        </p:sp>
      </p:grpSp>
    </p:spTree>
    <p:extLst>
      <p:ext uri="{BB962C8B-B14F-4D97-AF65-F5344CB8AC3E}">
        <p14:creationId xmlns:p14="http://schemas.microsoft.com/office/powerpoint/2010/main" val="6072145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72D6AD16-175D-489F-BE05-D09863BF96F2}"/>
              </a:ext>
            </a:extLst>
          </p:cNvPr>
          <p:cNvGraphicFramePr>
            <a:graphicFrameLocks noGrp="1"/>
          </p:cNvGraphicFramePr>
          <p:nvPr>
            <p:extLst>
              <p:ext uri="{D42A27DB-BD31-4B8C-83A1-F6EECF244321}">
                <p14:modId xmlns:p14="http://schemas.microsoft.com/office/powerpoint/2010/main" val="1553629353"/>
              </p:ext>
            </p:extLst>
          </p:nvPr>
        </p:nvGraphicFramePr>
        <p:xfrm>
          <a:off x="2663687" y="914400"/>
          <a:ext cx="9147314" cy="4921624"/>
        </p:xfrm>
        <a:graphic>
          <a:graphicData uri="http://schemas.openxmlformats.org/drawingml/2006/table">
            <a:tbl>
              <a:tblPr firstRow="1" bandRow="1">
                <a:tableStyleId>{5C22544A-7EE6-4342-B048-85BDC9FD1C3A}</a:tableStyleId>
              </a:tblPr>
              <a:tblGrid>
                <a:gridCol w="3521960">
                  <a:extLst>
                    <a:ext uri="{9D8B030D-6E8A-4147-A177-3AD203B41FA5}">
                      <a16:colId xmlns:a16="http://schemas.microsoft.com/office/drawing/2014/main" val="20000"/>
                    </a:ext>
                  </a:extLst>
                </a:gridCol>
                <a:gridCol w="5625354">
                  <a:extLst>
                    <a:ext uri="{9D8B030D-6E8A-4147-A177-3AD203B41FA5}">
                      <a16:colId xmlns:a16="http://schemas.microsoft.com/office/drawing/2014/main" val="1229989169"/>
                    </a:ext>
                  </a:extLst>
                </a:gridCol>
              </a:tblGrid>
              <a:tr h="0">
                <a:tc gridSpan="2">
                  <a:txBody>
                    <a:bodyPr/>
                    <a:lstStyle/>
                    <a:p>
                      <a:r>
                        <a:rPr lang="en-US" sz="900" b="0" i="1" dirty="0">
                          <a:solidFill>
                            <a:schemeClr val="tx1"/>
                          </a:solidFill>
                        </a:rPr>
                        <a:t>Tirzepatide improved mental and psychosocial function in adults with obesity or overweight in the SURMOUNT-3 trial. A.Chao.</a:t>
                      </a:r>
                    </a:p>
                    <a:p>
                      <a:endParaRPr lang="en-US" sz="400" b="1" i="1" dirty="0">
                        <a:solidFill>
                          <a:schemeClr val="tx1"/>
                        </a:solidFill>
                      </a:endParaRPr>
                    </a:p>
                    <a:p>
                      <a:r>
                        <a:rPr lang="en-US" sz="1000" b="1" dirty="0">
                          <a:solidFill>
                            <a:schemeClr val="tx1"/>
                          </a:solidFill>
                        </a:rPr>
                        <a:t>Background</a:t>
                      </a:r>
                      <a:r>
                        <a:rPr lang="en-US" sz="1000" b="0" dirty="0">
                          <a:solidFill>
                            <a:schemeClr val="tx1"/>
                          </a:solidFill>
                        </a:rPr>
                        <a:t>: A </a:t>
                      </a:r>
                      <a:r>
                        <a:rPr lang="en-US" sz="1000" b="0" i="1" dirty="0">
                          <a:solidFill>
                            <a:schemeClr val="tx1"/>
                          </a:solidFill>
                        </a:rPr>
                        <a:t>post-hoc </a:t>
                      </a:r>
                      <a:r>
                        <a:rPr lang="en-US" sz="1000" b="0" dirty="0">
                          <a:solidFill>
                            <a:schemeClr val="tx1"/>
                          </a:solidFill>
                        </a:rPr>
                        <a:t>analysis of SURMOUNT-3 exploring changes in patient-reported mental health-related quality of life (HRQoL) was presented.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20000"/>
                        <a:lumOff val="80000"/>
                      </a:schemeClr>
                    </a:solidFill>
                  </a:tcPr>
                </a:tc>
                <a:tc hMerge="1">
                  <a:txBody>
                    <a:bodyPr/>
                    <a:lstStyle/>
                    <a:p>
                      <a:endParaRPr lang="en-US"/>
                    </a:p>
                  </a:txBody>
                  <a:tcPr/>
                </a:tc>
                <a:extLst>
                  <a:ext uri="{0D108BD9-81ED-4DB2-BD59-A6C34878D82A}">
                    <a16:rowId xmlns:a16="http://schemas.microsoft.com/office/drawing/2014/main" val="882866917"/>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mn-lt"/>
                        </a:rPr>
                        <a:t>Patients &amp; Treatment</a:t>
                      </a:r>
                      <a:r>
                        <a:rPr lang="en-US" sz="1000" dirty="0">
                          <a:latin typeface="+mn-lt"/>
                        </a:rPr>
                        <a:t>: 806 non-diabetic patients with overweight/obesity underwent a 12-week intensive life-style intervention (ILI) period.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latin typeface="+mn-lt"/>
                        </a:rPr>
                        <a:t>579 patients achieving ≥5% weight loss with ILI then received tirzepatide (</a:t>
                      </a:r>
                      <a:r>
                        <a:rPr lang="en-US" sz="1000" b="0" dirty="0">
                          <a:solidFill>
                            <a:schemeClr val="tx1"/>
                          </a:solidFill>
                          <a:latin typeface="+mn-lt"/>
                        </a:rPr>
                        <a:t>SC maximum tolerated dose [MTD] of 10 or 15mg QW</a:t>
                      </a:r>
                      <a:r>
                        <a:rPr lang="en-US" sz="1000" dirty="0">
                          <a:latin typeface="+mn-lt"/>
                        </a:rPr>
                        <a:t>) vs. placebo for 72 weeks; dose-titration of tirzepatide from 2.5mg every four weeks until maximum tolerated dose - patients who tolerated 15mg continued on 15mg as their maximum tolerated dose, patients who tolerated 10mg but did not tolerate 15mg continued on 10mg as their maximum tolerated dose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dirty="0">
                          <a:latin typeface="+mn-lt"/>
                        </a:rPr>
                        <a:t>Higher scores represent better HRQoL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1" i="1" dirty="0">
                          <a:latin typeface="+mn-lt"/>
                        </a:rPr>
                        <a:t>SF-36v2</a:t>
                      </a:r>
                      <a:r>
                        <a:rPr lang="en-US" sz="1000" dirty="0">
                          <a:latin typeface="+mn-lt"/>
                        </a:rPr>
                        <a:t>: </a:t>
                      </a:r>
                      <a:r>
                        <a:rPr lang="en-US" sz="1000" i="0" dirty="0">
                          <a:latin typeface="+mn-lt"/>
                        </a:rPr>
                        <a:t>Mental component summary (MCS) score and domain scores </a:t>
                      </a:r>
                      <a:r>
                        <a:rPr lang="en-US" sz="1000" dirty="0">
                          <a:latin typeface="+mn-lt"/>
                        </a:rPr>
                        <a:t>(Vitality, Social Functioning, Role-Emotional, and Mental Health)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1" i="1" dirty="0">
                          <a:latin typeface="+mn-lt"/>
                        </a:rPr>
                        <a:t>IWQOL-Lite-CT</a:t>
                      </a:r>
                      <a:r>
                        <a:rPr lang="en-US" sz="1000" dirty="0">
                          <a:latin typeface="+mn-lt"/>
                        </a:rPr>
                        <a:t>:</a:t>
                      </a:r>
                      <a:r>
                        <a:rPr lang="en-US" sz="1000" i="1" dirty="0">
                          <a:latin typeface="+mn-lt"/>
                        </a:rPr>
                        <a:t> </a:t>
                      </a:r>
                      <a:r>
                        <a:rPr lang="en-US" sz="1000" i="0" dirty="0">
                          <a:latin typeface="+mn-lt"/>
                        </a:rPr>
                        <a:t>Psychosocial composite score</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00"/>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Results</a:t>
                      </a:r>
                      <a:r>
                        <a:rPr lang="en-US" sz="1000" dirty="0"/>
                        <a:t>:</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US"/>
                    </a:p>
                  </a:txBody>
                  <a:tcPr/>
                </a:tc>
                <a:extLst>
                  <a:ext uri="{0D108BD9-81ED-4DB2-BD59-A6C34878D82A}">
                    <a16:rowId xmlns:a16="http://schemas.microsoft.com/office/drawing/2014/main" val="10001"/>
                  </a:ext>
                </a:extLst>
              </a:tr>
              <a:tr h="3077584">
                <a:tc>
                  <a:txBody>
                    <a:bodyPr/>
                    <a:lstStyle/>
                    <a:p>
                      <a:pPr marL="171450" indent="-171450">
                        <a:spcAft>
                          <a:spcPts val="600"/>
                        </a:spcAft>
                        <a:buFont typeface="Arial" panose="020B0604020202020204" pitchFamily="34" charset="0"/>
                        <a:buChar char="•"/>
                      </a:pPr>
                      <a:endParaRPr lang="en-US" sz="1000" dirty="0"/>
                    </a:p>
                    <a:p>
                      <a:pPr marL="171450" indent="-171450">
                        <a:spcAft>
                          <a:spcPts val="600"/>
                        </a:spcAft>
                        <a:buFont typeface="Arial" panose="020B0604020202020204" pitchFamily="34" charset="0"/>
                        <a:buChar char="•"/>
                      </a:pPr>
                      <a:r>
                        <a:rPr lang="en-US" sz="1000" dirty="0"/>
                        <a:t>Before start of 12-week ILI and at baseline, mental HRQoL scores were similar between tirzepatide and placebo (see table).</a:t>
                      </a:r>
                    </a:p>
                    <a:p>
                      <a:pPr marL="171450" indent="-171450">
                        <a:spcAft>
                          <a:spcPts val="600"/>
                        </a:spcAft>
                        <a:buFont typeface="Arial" panose="020B0604020202020204" pitchFamily="34" charset="0"/>
                        <a:buChar char="•"/>
                      </a:pPr>
                      <a:r>
                        <a:rPr lang="en-US" sz="1000" dirty="0"/>
                        <a:t>At 72 weeks, improvement in SF-36v2 MCS score was comparable between tirzepatide and placebo.</a:t>
                      </a:r>
                    </a:p>
                    <a:p>
                      <a:pPr marL="171450" indent="-171450">
                        <a:spcAft>
                          <a:spcPts val="600"/>
                        </a:spcAft>
                        <a:buFont typeface="Arial" panose="020B0604020202020204" pitchFamily="34" charset="0"/>
                        <a:buChar char="•"/>
                      </a:pPr>
                      <a:r>
                        <a:rPr lang="en-US" sz="1000" dirty="0"/>
                        <a:t>Tirzepatide significantly improved SF-36v2 Vitality, Social Functioning, Role-Emotional, and Mental Health domain scores vs. placebo.</a:t>
                      </a:r>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000" dirty="0"/>
                        <a:t>Tirzepatide significantly improved the IWQOL-Lite-CT psychosocial composite score vs. placebo.</a:t>
                      </a:r>
                    </a:p>
                    <a:p>
                      <a:pPr marL="171450" indent="-171450">
                        <a:spcAft>
                          <a:spcPts val="600"/>
                        </a:spcAft>
                        <a:buFont typeface="Arial" panose="020B0604020202020204" pitchFamily="34" charset="0"/>
                        <a:buChar char="•"/>
                      </a:pPr>
                      <a:endParaRPr lang="en-US" sz="1000"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1000" dirty="0"/>
                    </a:p>
                  </a:txBody>
                  <a:tcPr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92350044"/>
                  </a:ext>
                </a:extLst>
              </a:tr>
            </a:tbl>
          </a:graphicData>
        </a:graphic>
      </p:graphicFrame>
      <p:sp>
        <p:nvSpPr>
          <p:cNvPr id="3" name="Title 2"/>
          <p:cNvSpPr>
            <a:spLocks noGrp="1"/>
          </p:cNvSpPr>
          <p:nvPr>
            <p:ph type="ctrTitle"/>
          </p:nvPr>
        </p:nvSpPr>
        <p:spPr/>
        <p:txBody>
          <a:bodyPr/>
          <a:lstStyle/>
          <a:p>
            <a:r>
              <a:rPr lang="en-US" dirty="0"/>
              <a:t>GLP-1/GIP: SURMOUNT-3: </a:t>
            </a:r>
            <a:r>
              <a:rPr lang="en-US" i="1" dirty="0"/>
              <a:t>post-hoc</a:t>
            </a:r>
            <a:r>
              <a:rPr lang="en-US" dirty="0"/>
              <a:t>, tirzepatide improved mental health and psychosocial function </a:t>
            </a:r>
          </a:p>
        </p:txBody>
      </p:sp>
      <p:graphicFrame>
        <p:nvGraphicFramePr>
          <p:cNvPr id="4" name="Table 3"/>
          <p:cNvGraphicFramePr>
            <a:graphicFrameLocks noGrp="1"/>
          </p:cNvGraphicFramePr>
          <p:nvPr/>
        </p:nvGraphicFramePr>
        <p:xfrm>
          <a:off x="384048" y="914400"/>
          <a:ext cx="2194560" cy="451104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2940743716"/>
                    </a:ext>
                  </a:extLst>
                </a:gridCol>
              </a:tblGrid>
              <a:tr h="242614">
                <a:tc>
                  <a:txBody>
                    <a:bodyPr/>
                    <a:lstStyle/>
                    <a:p>
                      <a:r>
                        <a:rPr lang="en-US" sz="1000" b="1" dirty="0">
                          <a:solidFill>
                            <a:schemeClr val="tx1"/>
                          </a:solidFill>
                        </a:rPr>
                        <a:t>Product (MOA)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882866917"/>
                  </a:ext>
                </a:extLst>
              </a:tr>
              <a:tr h="0">
                <a:tc>
                  <a:txBody>
                    <a:bodyPr/>
                    <a:lstStyle/>
                    <a:p>
                      <a:r>
                        <a:rPr lang="en-US" sz="1000" b="1" dirty="0">
                          <a:solidFill>
                            <a:schemeClr val="tx1"/>
                          </a:solidFill>
                        </a:rPr>
                        <a:t>Mounjaro, Zepbound; tirzepatide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(dual GLP-1/GIP agonist)</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en-US" sz="1000" b="1" dirty="0">
                          <a:latin typeface="+mn-lt"/>
                        </a:rPr>
                        <a:t>Company</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2"/>
                        </a:rPr>
                        <a:t>Lilly</a:t>
                      </a:r>
                      <a:endParaRPr lang="en-US" sz="1000"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4786">
                <a:tc>
                  <a:txBody>
                    <a:bodyPr/>
                    <a:lstStyle/>
                    <a:p>
                      <a:r>
                        <a:rPr lang="en-US" sz="1000" b="1" dirty="0">
                          <a:latin typeface="+mn-lt"/>
                        </a:rPr>
                        <a:t>Phase and Trial ID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407347513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Phase III </a:t>
                      </a:r>
                      <a:r>
                        <a:rPr lang="en-US" sz="1000" dirty="0">
                          <a:solidFill>
                            <a:schemeClr val="tx1"/>
                          </a:solidFill>
                          <a:hlinkClick r:id="rId3"/>
                        </a:rPr>
                        <a:t>SURMOUNT-3</a:t>
                      </a:r>
                      <a:endParaRPr lang="en-US" sz="10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Global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7515929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Indication(s)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24271795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T2D, OBE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61053568"/>
                  </a:ext>
                </a:extLst>
              </a:tr>
              <a:tr h="0">
                <a:tc>
                  <a:txBody>
                    <a:bodyPr/>
                    <a:lstStyle/>
                    <a:p>
                      <a:r>
                        <a:rPr lang="en-US" sz="1000" b="1" dirty="0">
                          <a:latin typeface="+mn-lt"/>
                        </a:rPr>
                        <a:t>Abstract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7586671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4"/>
                        </a:rPr>
                        <a:t>1676-P</a:t>
                      </a:r>
                      <a:endParaRPr lang="en-US" sz="1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32568609"/>
                  </a:ext>
                </a:extLst>
              </a:tr>
              <a:tr h="182880">
                <a:tc>
                  <a:txBody>
                    <a:bodyPr/>
                    <a:lstStyle/>
                    <a:p>
                      <a:r>
                        <a:rPr lang="en-US" sz="1100" b="1" dirty="0">
                          <a:solidFill>
                            <a:schemeClr val="tx1"/>
                          </a:solidFill>
                        </a:rPr>
                        <a:t>CVrg </a:t>
                      </a:r>
                      <a:r>
                        <a:rPr lang="en-US" sz="1100" b="1" dirty="0"/>
                        <a:t>Implications</a:t>
                      </a:r>
                      <a:r>
                        <a:rPr lang="en-US" sz="1100" b="0" dirty="0">
                          <a:solidFill>
                            <a:schemeClr val="tx1"/>
                          </a:solidFill>
                        </a:rPr>
                        <a:t>: This </a:t>
                      </a:r>
                      <a:r>
                        <a:rPr lang="en-US" sz="1100" b="0" i="1" dirty="0">
                          <a:solidFill>
                            <a:schemeClr val="tx1"/>
                          </a:solidFill>
                        </a:rPr>
                        <a:t>post-hoc</a:t>
                      </a:r>
                      <a:r>
                        <a:rPr lang="en-US" sz="1100" b="0" dirty="0">
                          <a:solidFill>
                            <a:schemeClr val="tx1"/>
                          </a:solidFill>
                        </a:rPr>
                        <a:t> analysis of SURMOUNT-3 showed significant improvements with tirzepatide in multiple domains of general mental health and weight-related psychosocial function compared with placebo following intensive lifestyle</a:t>
                      </a:r>
                    </a:p>
                    <a:p>
                      <a:r>
                        <a:rPr lang="en-US" sz="1100" b="0" dirty="0">
                          <a:solidFill>
                            <a:schemeClr val="tx1"/>
                          </a:solidFill>
                        </a:rPr>
                        <a:t>intervention.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3592350044"/>
                  </a:ext>
                </a:extLst>
              </a:tr>
            </a:tbl>
          </a:graphicData>
        </a:graphic>
      </p:graphicFrame>
      <p:graphicFrame>
        <p:nvGraphicFramePr>
          <p:cNvPr id="5" name="Table 4">
            <a:extLst>
              <a:ext uri="{FF2B5EF4-FFF2-40B4-BE49-F238E27FC236}">
                <a16:creationId xmlns:a16="http://schemas.microsoft.com/office/drawing/2014/main" id="{5739BB21-0285-3ED8-41DA-CAF5071EDB0B}"/>
              </a:ext>
            </a:extLst>
          </p:cNvPr>
          <p:cNvGraphicFramePr>
            <a:graphicFrameLocks noGrp="1"/>
          </p:cNvGraphicFramePr>
          <p:nvPr/>
        </p:nvGraphicFramePr>
        <p:xfrm>
          <a:off x="6262497" y="2956560"/>
          <a:ext cx="5545455" cy="2234184"/>
        </p:xfrm>
        <a:graphic>
          <a:graphicData uri="http://schemas.openxmlformats.org/drawingml/2006/table">
            <a:tbl>
              <a:tblPr firstRow="1" bandRow="1">
                <a:tableStyleId>{C083E6E3-FA7D-4D7B-A595-EF9225AFEA82}</a:tableStyleId>
              </a:tblPr>
              <a:tblGrid>
                <a:gridCol w="2221230">
                  <a:extLst>
                    <a:ext uri="{9D8B030D-6E8A-4147-A177-3AD203B41FA5}">
                      <a16:colId xmlns:a16="http://schemas.microsoft.com/office/drawing/2014/main" val="20000"/>
                    </a:ext>
                  </a:extLst>
                </a:gridCol>
                <a:gridCol w="721360">
                  <a:extLst>
                    <a:ext uri="{9D8B030D-6E8A-4147-A177-3AD203B41FA5}">
                      <a16:colId xmlns:a16="http://schemas.microsoft.com/office/drawing/2014/main" val="20001"/>
                    </a:ext>
                  </a:extLst>
                </a:gridCol>
                <a:gridCol w="721360">
                  <a:extLst>
                    <a:ext uri="{9D8B030D-6E8A-4147-A177-3AD203B41FA5}">
                      <a16:colId xmlns:a16="http://schemas.microsoft.com/office/drawing/2014/main" val="20002"/>
                    </a:ext>
                  </a:extLst>
                </a:gridCol>
                <a:gridCol w="544195">
                  <a:extLst>
                    <a:ext uri="{9D8B030D-6E8A-4147-A177-3AD203B41FA5}">
                      <a16:colId xmlns:a16="http://schemas.microsoft.com/office/drawing/2014/main" val="20003"/>
                    </a:ext>
                  </a:extLst>
                </a:gridCol>
                <a:gridCol w="424180">
                  <a:extLst>
                    <a:ext uri="{9D8B030D-6E8A-4147-A177-3AD203B41FA5}">
                      <a16:colId xmlns:a16="http://schemas.microsoft.com/office/drawing/2014/main" val="2413300460"/>
                    </a:ext>
                  </a:extLst>
                </a:gridCol>
                <a:gridCol w="456565">
                  <a:extLst>
                    <a:ext uri="{9D8B030D-6E8A-4147-A177-3AD203B41FA5}">
                      <a16:colId xmlns:a16="http://schemas.microsoft.com/office/drawing/2014/main" val="20004"/>
                    </a:ext>
                  </a:extLst>
                </a:gridCol>
                <a:gridCol w="456565">
                  <a:extLst>
                    <a:ext uri="{9D8B030D-6E8A-4147-A177-3AD203B41FA5}">
                      <a16:colId xmlns:a16="http://schemas.microsoft.com/office/drawing/2014/main" val="1769215422"/>
                    </a:ext>
                  </a:extLst>
                </a:gridCol>
              </a:tblGrid>
              <a:tr h="125717">
                <a:tc rowSpan="2">
                  <a:txBody>
                    <a:bodyPr/>
                    <a:lstStyle/>
                    <a:p>
                      <a:r>
                        <a:rPr lang="el-GR" sz="900" dirty="0">
                          <a:solidFill>
                            <a:schemeClr val="tx1"/>
                          </a:solidFill>
                        </a:rPr>
                        <a:t>Δ</a:t>
                      </a:r>
                      <a:r>
                        <a:rPr lang="en-US" sz="900" dirty="0">
                          <a:solidFill>
                            <a:schemeClr val="tx1"/>
                          </a:solidFill>
                        </a:rPr>
                        <a:t>SF-36v2 </a:t>
                      </a:r>
                      <a:r>
                        <a:rPr lang="en-US" sz="900" dirty="0"/>
                        <a:t>at 72 weeks</a:t>
                      </a:r>
                    </a:p>
                  </a:txBody>
                  <a:tcPr marT="27432" marB="27432" anchor="ctr"/>
                </a:tc>
                <a:tc rowSpan="2">
                  <a:txBody>
                    <a:bodyPr/>
                    <a:lstStyle/>
                    <a:p>
                      <a:pPr algn="ctr"/>
                      <a:r>
                        <a:rPr lang="en-US" sz="900" dirty="0"/>
                        <a:t>TZP</a:t>
                      </a:r>
                    </a:p>
                  </a:txBody>
                  <a:tcPr marT="27432" marB="27432"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pbo</a:t>
                      </a:r>
                    </a:p>
                  </a:txBody>
                  <a:tcPr marT="27432" marB="27432"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Week -12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rPr>
                        <a:t>ILI lead-in</a:t>
                      </a:r>
                    </a:p>
                  </a:txBody>
                  <a:tcPr marT="27432" marB="27432" anchor="ctr">
                    <a:lnB w="12700" cap="flat" cmpd="sng" algn="ctr">
                      <a:no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dirty="0"/>
                    </a:p>
                  </a:txBody>
                  <a:tcPr marT="27432" marB="27432"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BL</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Week 0</a:t>
                      </a:r>
                    </a:p>
                  </a:txBody>
                  <a:tcPr marT="27432" marB="27432" anchor="ctr">
                    <a:lnB w="12700" cmpd="sng">
                      <a:noFill/>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dirty="0"/>
                    </a:p>
                  </a:txBody>
                  <a:tcPr marT="27432" marB="27432" anchor="ctr"/>
                </a:tc>
                <a:extLst>
                  <a:ext uri="{0D108BD9-81ED-4DB2-BD59-A6C34878D82A}">
                    <a16:rowId xmlns:a16="http://schemas.microsoft.com/office/drawing/2014/main" val="10000"/>
                  </a:ext>
                </a:extLst>
              </a:tr>
              <a:tr h="12571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t>TZP</a:t>
                      </a:r>
                    </a:p>
                  </a:txBody>
                  <a:tcPr marT="27432" marB="27432" anchor="ctr">
                    <a:lnL w="12700" cmpd="sng">
                      <a:noFill/>
                    </a:lnL>
                    <a:lnR>
                      <a:noFill/>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t>pbo</a:t>
                      </a:r>
                    </a:p>
                  </a:txBody>
                  <a:tcPr marT="27432" marB="27432" anchor="ctr">
                    <a:lnL>
                      <a:noFill/>
                    </a:lnL>
                    <a:lnR>
                      <a:noFill/>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t>TZP</a:t>
                      </a:r>
                    </a:p>
                  </a:txBody>
                  <a:tcPr marT="27432" marB="27432" anchor="ctr">
                    <a:lnL>
                      <a:noFill/>
                    </a:lnL>
                    <a:lnR>
                      <a:noFill/>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t>pbo</a:t>
                      </a:r>
                    </a:p>
                  </a:txBody>
                  <a:tcPr marT="27432" marB="27432" anchor="ctr">
                    <a:lnL>
                      <a:noFill/>
                    </a:lnL>
                    <a:lnR>
                      <a:noFill/>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744576"/>
                  </a:ext>
                </a:extLst>
              </a:tr>
              <a:tr h="0">
                <a:tc>
                  <a:txBody>
                    <a:bodyPr/>
                    <a:lstStyle/>
                    <a:p>
                      <a:r>
                        <a:rPr lang="en-US" sz="900" dirty="0"/>
                        <a:t>N</a:t>
                      </a:r>
                    </a:p>
                  </a:txBody>
                  <a:tcPr marT="27432" marB="27432" anchor="ctr"/>
                </a:tc>
                <a:tc>
                  <a:txBody>
                    <a:bodyPr/>
                    <a:lstStyle/>
                    <a:p>
                      <a:pPr algn="ctr"/>
                      <a:r>
                        <a:rPr lang="en-US" sz="900" dirty="0"/>
                        <a:t>231</a:t>
                      </a:r>
                    </a:p>
                  </a:txBody>
                  <a:tcPr marT="27432" marB="27432" anchor="ctr"/>
                </a:tc>
                <a:tc>
                  <a:txBody>
                    <a:bodyPr/>
                    <a:lstStyle/>
                    <a:p>
                      <a:pPr algn="ctr"/>
                      <a:r>
                        <a:rPr lang="en-US" sz="900" dirty="0"/>
                        <a:t>209</a:t>
                      </a:r>
                    </a:p>
                  </a:txBody>
                  <a:tcPr marT="27432" marB="27432" anchor="ctr"/>
                </a:tc>
                <a:tc>
                  <a:txBody>
                    <a:bodyPr/>
                    <a:lstStyle/>
                    <a:p>
                      <a:pPr algn="ctr"/>
                      <a:r>
                        <a:rPr lang="en-US" sz="900" dirty="0"/>
                        <a:t>285</a:t>
                      </a:r>
                    </a:p>
                  </a:txBody>
                  <a:tcPr marT="27432" marB="27432" anchor="ctr">
                    <a:lnT w="12700" cap="flat" cmpd="sng" algn="ctr">
                      <a:solidFill>
                        <a:schemeClr val="accent3"/>
                      </a:solidFill>
                      <a:prstDash val="solid"/>
                      <a:round/>
                      <a:headEnd type="none" w="med" len="med"/>
                      <a:tailEnd type="none" w="med" len="med"/>
                    </a:lnT>
                  </a:tcPr>
                </a:tc>
                <a:tc>
                  <a:txBody>
                    <a:bodyPr/>
                    <a:lstStyle/>
                    <a:p>
                      <a:pPr algn="ctr"/>
                      <a:r>
                        <a:rPr lang="en-US" sz="900" dirty="0"/>
                        <a:t>290</a:t>
                      </a:r>
                    </a:p>
                  </a:txBody>
                  <a:tcPr marT="27432" marB="27432" anchor="ctr">
                    <a:lnT w="12700" cap="flat" cmpd="sng" algn="ctr">
                      <a:solidFill>
                        <a:schemeClr val="accent3"/>
                      </a:solidFill>
                      <a:prstDash val="solid"/>
                      <a:round/>
                      <a:headEnd type="none" w="med" len="med"/>
                      <a:tailEnd type="none" w="med" len="med"/>
                    </a:lnT>
                  </a:tcPr>
                </a:tc>
                <a:tc>
                  <a:txBody>
                    <a:bodyPr/>
                    <a:lstStyle/>
                    <a:p>
                      <a:pPr algn="ctr"/>
                      <a:r>
                        <a:rPr lang="en-US" sz="900" dirty="0"/>
                        <a:t>231</a:t>
                      </a:r>
                    </a:p>
                  </a:txBody>
                  <a:tcPr marT="27432" marB="27432" anchor="ctr">
                    <a:lnT w="12700" cap="flat" cmpd="sng" algn="ctr">
                      <a:solidFill>
                        <a:schemeClr val="accent3"/>
                      </a:solidFill>
                      <a:prstDash val="solid"/>
                      <a:round/>
                      <a:headEnd type="none" w="med" len="med"/>
                      <a:tailEnd type="none" w="med" len="med"/>
                    </a:lnT>
                  </a:tcPr>
                </a:tc>
                <a:tc>
                  <a:txBody>
                    <a:bodyPr/>
                    <a:lstStyle/>
                    <a:p>
                      <a:pPr algn="ctr"/>
                      <a:r>
                        <a:rPr lang="en-US" sz="900" dirty="0"/>
                        <a:t>209</a:t>
                      </a:r>
                    </a:p>
                  </a:txBody>
                  <a:tcPr marT="27432" marB="27432" anchor="ctr">
                    <a:lnT w="12700" cap="flat" cmpd="sng" algn="ctr">
                      <a:solidFill>
                        <a:schemeClr val="accent3"/>
                      </a:solidFill>
                      <a:prstDash val="solid"/>
                      <a:round/>
                      <a:headEnd type="none" w="med" len="med"/>
                      <a:tailEnd type="none" w="med" len="med"/>
                    </a:lnT>
                  </a:tcPr>
                </a:tc>
                <a:extLst>
                  <a:ext uri="{0D108BD9-81ED-4DB2-BD59-A6C34878D82A}">
                    <a16:rowId xmlns:a16="http://schemas.microsoft.com/office/drawing/2014/main" val="407872204"/>
                  </a:ext>
                </a:extLst>
              </a:tr>
              <a:tr h="0">
                <a:tc>
                  <a:txBody>
                    <a:bodyPr/>
                    <a:lstStyle/>
                    <a:p>
                      <a:r>
                        <a:rPr lang="en-US" sz="900" dirty="0"/>
                        <a:t>Mental component summary score</a:t>
                      </a:r>
                    </a:p>
                  </a:txBody>
                  <a:tcPr marT="27432" marB="27432" anchor="ctr"/>
                </a:tc>
                <a:tc>
                  <a:txBody>
                    <a:bodyPr/>
                    <a:lstStyle/>
                    <a:p>
                      <a:pPr algn="ctr"/>
                      <a:r>
                        <a:rPr lang="en-US" sz="900" dirty="0"/>
                        <a:t>-0.2</a:t>
                      </a:r>
                    </a:p>
                  </a:txBody>
                  <a:tcPr marT="27432" marB="27432" anchor="ctr"/>
                </a:tc>
                <a:tc>
                  <a:txBody>
                    <a:bodyPr/>
                    <a:lstStyle/>
                    <a:p>
                      <a:pPr algn="ctr"/>
                      <a:r>
                        <a:rPr lang="en-US" sz="900" dirty="0"/>
                        <a:t>-1.1</a:t>
                      </a:r>
                    </a:p>
                  </a:txBody>
                  <a:tcPr marT="27432" marB="27432" anchor="ctr"/>
                </a:tc>
                <a:tc>
                  <a:txBody>
                    <a:bodyPr/>
                    <a:lstStyle/>
                    <a:p>
                      <a:pPr algn="ctr"/>
                      <a:r>
                        <a:rPr lang="en-US" sz="900" dirty="0"/>
                        <a:t>52.4</a:t>
                      </a:r>
                    </a:p>
                  </a:txBody>
                  <a:tcPr marT="27432" marB="27432" anchor="ctr"/>
                </a:tc>
                <a:tc>
                  <a:txBody>
                    <a:bodyPr/>
                    <a:lstStyle/>
                    <a:p>
                      <a:pPr algn="ctr"/>
                      <a:r>
                        <a:rPr lang="en-US" sz="900" dirty="0"/>
                        <a:t>52.9</a:t>
                      </a:r>
                    </a:p>
                  </a:txBody>
                  <a:tcPr marT="27432" marB="27432" anchor="ctr"/>
                </a:tc>
                <a:tc>
                  <a:txBody>
                    <a:bodyPr/>
                    <a:lstStyle/>
                    <a:p>
                      <a:pPr algn="ctr"/>
                      <a:r>
                        <a:rPr lang="en-US" sz="900" dirty="0"/>
                        <a:t>53.9</a:t>
                      </a:r>
                    </a:p>
                  </a:txBody>
                  <a:tcPr marT="27432" marB="27432" anchor="ctr"/>
                </a:tc>
                <a:tc>
                  <a:txBody>
                    <a:bodyPr/>
                    <a:lstStyle/>
                    <a:p>
                      <a:pPr algn="ctr"/>
                      <a:r>
                        <a:rPr lang="en-US" sz="900" dirty="0"/>
                        <a:t>54.0</a:t>
                      </a:r>
                    </a:p>
                  </a:txBody>
                  <a:tcPr marT="27432" marB="27432" anchor="ctr"/>
                </a:tc>
                <a:extLst>
                  <a:ext uri="{0D108BD9-81ED-4DB2-BD59-A6C34878D82A}">
                    <a16:rowId xmlns:a16="http://schemas.microsoft.com/office/drawing/2014/main" val="10001"/>
                  </a:ext>
                </a:extLst>
              </a:tr>
              <a:tr h="0">
                <a:tc>
                  <a:txBody>
                    <a:bodyPr/>
                    <a:lstStyle/>
                    <a:p>
                      <a:r>
                        <a:rPr lang="en-US" sz="900" dirty="0"/>
                        <a:t>Vitality</a:t>
                      </a:r>
                    </a:p>
                  </a:txBody>
                  <a:tcPr marT="27432" marB="27432" anchor="ctr"/>
                </a:tc>
                <a:tc>
                  <a:txBody>
                    <a:bodyPr/>
                    <a:lstStyle/>
                    <a:p>
                      <a:pPr algn="ctr"/>
                      <a:r>
                        <a:rPr lang="en-US" sz="900" dirty="0"/>
                        <a:t>+1.3***</a:t>
                      </a:r>
                    </a:p>
                  </a:txBody>
                  <a:tcPr marT="27432" marB="27432" anchor="ctr"/>
                </a:tc>
                <a:tc>
                  <a:txBody>
                    <a:bodyPr/>
                    <a:lstStyle/>
                    <a:p>
                      <a:pPr algn="ctr"/>
                      <a:r>
                        <a:rPr lang="en-US" sz="900" dirty="0"/>
                        <a:t>-1.2</a:t>
                      </a:r>
                    </a:p>
                  </a:txBody>
                  <a:tcPr marT="27432" marB="27432" anchor="ctr"/>
                </a:tc>
                <a:tc>
                  <a:txBody>
                    <a:bodyPr/>
                    <a:lstStyle/>
                    <a:p>
                      <a:pPr algn="ctr"/>
                      <a:r>
                        <a:rPr lang="en-US" sz="900" dirty="0"/>
                        <a:t>52.5</a:t>
                      </a:r>
                    </a:p>
                  </a:txBody>
                  <a:tcPr marT="27432" marB="27432" anchor="ctr"/>
                </a:tc>
                <a:tc>
                  <a:txBody>
                    <a:bodyPr/>
                    <a:lstStyle/>
                    <a:p>
                      <a:pPr algn="ctr"/>
                      <a:r>
                        <a:rPr lang="en-US" sz="900" dirty="0"/>
                        <a:t>53.0</a:t>
                      </a:r>
                    </a:p>
                  </a:txBody>
                  <a:tcPr marT="27432" marB="27432" anchor="ctr"/>
                </a:tc>
                <a:tc>
                  <a:txBody>
                    <a:bodyPr/>
                    <a:lstStyle/>
                    <a:p>
                      <a:pPr algn="ctr"/>
                      <a:r>
                        <a:rPr lang="en-US" sz="900" dirty="0"/>
                        <a:t>56.2</a:t>
                      </a:r>
                    </a:p>
                  </a:txBody>
                  <a:tcPr marT="27432" marB="27432" anchor="ctr"/>
                </a:tc>
                <a:tc>
                  <a:txBody>
                    <a:bodyPr/>
                    <a:lstStyle/>
                    <a:p>
                      <a:pPr algn="ctr"/>
                      <a:r>
                        <a:rPr lang="en-US" sz="900" dirty="0"/>
                        <a:t>56.2</a:t>
                      </a:r>
                    </a:p>
                  </a:txBody>
                  <a:tcPr marT="27432" marB="27432" anchor="ctr"/>
                </a:tc>
                <a:extLst>
                  <a:ext uri="{0D108BD9-81ED-4DB2-BD59-A6C34878D82A}">
                    <a16:rowId xmlns:a16="http://schemas.microsoft.com/office/drawing/2014/main" val="2163242716"/>
                  </a:ext>
                </a:extLst>
              </a:tr>
              <a:tr h="0">
                <a:tc>
                  <a:txBody>
                    <a:bodyPr/>
                    <a:lstStyle/>
                    <a:p>
                      <a:r>
                        <a:rPr lang="en-US" sz="900" dirty="0"/>
                        <a:t>Social Functioning</a:t>
                      </a:r>
                    </a:p>
                  </a:txBody>
                  <a:tcPr marT="27432" marB="27432" anchor="ctr"/>
                </a:tc>
                <a:tc>
                  <a:txBody>
                    <a:bodyPr/>
                    <a:lstStyle/>
                    <a:p>
                      <a:pPr algn="ctr"/>
                      <a:r>
                        <a:rPr lang="en-US" sz="900" dirty="0"/>
                        <a:t>+0.8**</a:t>
                      </a:r>
                    </a:p>
                  </a:txBody>
                  <a:tcPr marT="27432" marB="27432" anchor="ctr"/>
                </a:tc>
                <a:tc>
                  <a:txBody>
                    <a:bodyPr/>
                    <a:lstStyle/>
                    <a:p>
                      <a:pPr algn="ctr"/>
                      <a:r>
                        <a:rPr lang="en-US" sz="900" dirty="0"/>
                        <a:t>-0.9</a:t>
                      </a:r>
                    </a:p>
                  </a:txBody>
                  <a:tcPr marT="27432" marB="27432" anchor="ctr"/>
                </a:tc>
                <a:tc>
                  <a:txBody>
                    <a:bodyPr/>
                    <a:lstStyle/>
                    <a:p>
                      <a:pPr algn="ctr"/>
                      <a:r>
                        <a:rPr lang="en-US" sz="900" dirty="0"/>
                        <a:t>51.9</a:t>
                      </a:r>
                    </a:p>
                  </a:txBody>
                  <a:tcPr marT="27432" marB="27432" anchor="ctr"/>
                </a:tc>
                <a:tc>
                  <a:txBody>
                    <a:bodyPr/>
                    <a:lstStyle/>
                    <a:p>
                      <a:pPr algn="ctr"/>
                      <a:r>
                        <a:rPr lang="en-US" sz="900" dirty="0"/>
                        <a:t>51.9</a:t>
                      </a:r>
                    </a:p>
                  </a:txBody>
                  <a:tcPr marT="27432" marB="27432" anchor="ctr"/>
                </a:tc>
                <a:tc>
                  <a:txBody>
                    <a:bodyPr/>
                    <a:lstStyle/>
                    <a:p>
                      <a:pPr algn="ctr"/>
                      <a:r>
                        <a:rPr lang="en-US" sz="900" dirty="0"/>
                        <a:t>53.3</a:t>
                      </a:r>
                    </a:p>
                  </a:txBody>
                  <a:tcPr marT="27432" marB="27432" anchor="ctr"/>
                </a:tc>
                <a:tc>
                  <a:txBody>
                    <a:bodyPr/>
                    <a:lstStyle/>
                    <a:p>
                      <a:pPr algn="ctr"/>
                      <a:r>
                        <a:rPr lang="en-US" sz="900" dirty="0"/>
                        <a:t>53.4</a:t>
                      </a:r>
                    </a:p>
                  </a:txBody>
                  <a:tcPr marT="27432" marB="27432" anchor="ctr"/>
                </a:tc>
                <a:extLst>
                  <a:ext uri="{0D108BD9-81ED-4DB2-BD59-A6C34878D82A}">
                    <a16:rowId xmlns:a16="http://schemas.microsoft.com/office/drawing/2014/main" val="2957599255"/>
                  </a:ext>
                </a:extLst>
              </a:tr>
              <a:tr h="0">
                <a:tc>
                  <a:txBody>
                    <a:bodyPr/>
                    <a:lstStyle/>
                    <a:p>
                      <a:r>
                        <a:rPr lang="en-US" sz="900" dirty="0"/>
                        <a:t>Role-Emotional</a:t>
                      </a:r>
                    </a:p>
                  </a:txBody>
                  <a:tcPr marT="27432" marB="27432" anchor="ctr"/>
                </a:tc>
                <a:tc>
                  <a:txBody>
                    <a:bodyPr/>
                    <a:lstStyle/>
                    <a:p>
                      <a:pPr algn="ctr"/>
                      <a:r>
                        <a:rPr lang="en-US" sz="900" dirty="0"/>
                        <a:t>+0.9**</a:t>
                      </a:r>
                    </a:p>
                  </a:txBody>
                  <a:tcPr marT="27432" marB="27432" anchor="ctr"/>
                </a:tc>
                <a:tc>
                  <a:txBody>
                    <a:bodyPr/>
                    <a:lstStyle/>
                    <a:p>
                      <a:pPr algn="ctr"/>
                      <a:r>
                        <a:rPr lang="en-US" sz="900" dirty="0"/>
                        <a:t>-1.0</a:t>
                      </a:r>
                    </a:p>
                  </a:txBody>
                  <a:tcPr marT="27432" marB="27432" anchor="ctr"/>
                </a:tc>
                <a:tc>
                  <a:txBody>
                    <a:bodyPr/>
                    <a:lstStyle/>
                    <a:p>
                      <a:pPr algn="ctr"/>
                      <a:r>
                        <a:rPr lang="en-US" sz="900" dirty="0"/>
                        <a:t>50.2</a:t>
                      </a:r>
                    </a:p>
                  </a:txBody>
                  <a:tcPr marT="27432" marB="27432" anchor="ctr"/>
                </a:tc>
                <a:tc>
                  <a:txBody>
                    <a:bodyPr/>
                    <a:lstStyle/>
                    <a:p>
                      <a:pPr algn="ctr"/>
                      <a:r>
                        <a:rPr lang="en-US" sz="900" dirty="0"/>
                        <a:t>50.3</a:t>
                      </a:r>
                    </a:p>
                  </a:txBody>
                  <a:tcPr marT="27432" marB="27432" anchor="ctr"/>
                </a:tc>
                <a:tc>
                  <a:txBody>
                    <a:bodyPr/>
                    <a:lstStyle/>
                    <a:p>
                      <a:pPr algn="ctr"/>
                      <a:r>
                        <a:rPr lang="en-US" sz="900" dirty="0"/>
                        <a:t>51.7</a:t>
                      </a:r>
                    </a:p>
                  </a:txBody>
                  <a:tcPr marT="27432" marB="27432" anchor="ctr"/>
                </a:tc>
                <a:tc>
                  <a:txBody>
                    <a:bodyPr/>
                    <a:lstStyle/>
                    <a:p>
                      <a:pPr algn="ctr"/>
                      <a:r>
                        <a:rPr lang="en-US" sz="900" dirty="0"/>
                        <a:t>51.4</a:t>
                      </a:r>
                    </a:p>
                  </a:txBody>
                  <a:tcPr marT="27432" marB="27432" anchor="ctr"/>
                </a:tc>
                <a:extLst>
                  <a:ext uri="{0D108BD9-81ED-4DB2-BD59-A6C34878D82A}">
                    <a16:rowId xmlns:a16="http://schemas.microsoft.com/office/drawing/2014/main" val="4187031996"/>
                  </a:ext>
                </a:extLst>
              </a:tr>
              <a:tr h="0">
                <a:tc>
                  <a:txBody>
                    <a:bodyPr/>
                    <a:lstStyle/>
                    <a:p>
                      <a:r>
                        <a:rPr lang="en-US" sz="900" dirty="0"/>
                        <a:t>Mental Health</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+0.3*</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-1.2</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52.5</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53.0</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54.1</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54.2</a:t>
                      </a:r>
                    </a:p>
                  </a:txBody>
                  <a:tcPr marT="27432" marB="27432" anchor="ctr">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091524914"/>
                  </a:ext>
                </a:extLst>
              </a:tr>
              <a:tr h="0">
                <a:tc gridSpan="2">
                  <a:txBody>
                    <a:bodyPr/>
                    <a:lstStyle/>
                    <a:p>
                      <a:r>
                        <a:rPr lang="el-GR" sz="900" dirty="0">
                          <a:solidFill>
                            <a:schemeClr val="tx1"/>
                          </a:solidFill>
                        </a:rPr>
                        <a:t>Δ</a:t>
                      </a:r>
                      <a:r>
                        <a:rPr lang="en-US" sz="900" b="1" dirty="0">
                          <a:solidFill>
                            <a:schemeClr val="tx1"/>
                          </a:solidFill>
                        </a:rPr>
                        <a:t>IWQOL-</a:t>
                      </a:r>
                      <a:r>
                        <a:rPr lang="en-US" sz="900" b="1" i="0" dirty="0">
                          <a:solidFill>
                            <a:schemeClr val="tx1"/>
                          </a:solidFill>
                          <a:latin typeface="+mn-lt"/>
                        </a:rPr>
                        <a:t>Lite-CT</a:t>
                      </a:r>
                      <a:r>
                        <a:rPr lang="en-US" sz="900" b="1" dirty="0">
                          <a:solidFill>
                            <a:schemeClr val="tx1"/>
                          </a:solidFill>
                        </a:rPr>
                        <a:t> change </a:t>
                      </a:r>
                      <a:r>
                        <a:rPr lang="en-US" sz="900" b="1" dirty="0"/>
                        <a:t>at 72 weeks</a:t>
                      </a:r>
                    </a:p>
                  </a:txBody>
                  <a:tcPr marT="27432" marB="27432"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hMerge="1">
                  <a:txBody>
                    <a:bodyPr/>
                    <a:lstStyle/>
                    <a:p>
                      <a:pPr algn="ctr"/>
                      <a:endParaRPr lang="en-US" sz="900" dirty="0"/>
                    </a:p>
                  </a:txBody>
                  <a:tcPr marT="27432" marB="27432"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endParaRPr lang="en-US" sz="900" dirty="0"/>
                    </a:p>
                  </a:txBody>
                  <a:tcPr marT="27432" marB="27432"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gridSpan="2">
                  <a:txBody>
                    <a:bodyPr/>
                    <a:lstStyle/>
                    <a:p>
                      <a:pPr algn="ctr"/>
                      <a:endParaRPr lang="en-US" sz="900" dirty="0"/>
                    </a:p>
                  </a:txBody>
                  <a:tcPr marT="27432" marB="27432"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hMerge="1">
                  <a:txBody>
                    <a:bodyPr/>
                    <a:lstStyle/>
                    <a:p>
                      <a:endParaRPr lang="en-US"/>
                    </a:p>
                  </a:txBody>
                  <a:tcPr>
                    <a:lnT w="12700" cap="flat" cmpd="sng" algn="ctr">
                      <a:solidFill>
                        <a:schemeClr val="accent3"/>
                      </a:solidFill>
                      <a:prstDash val="solid"/>
                      <a:round/>
                      <a:headEnd type="none" w="med" len="med"/>
                      <a:tailEnd type="none" w="med" len="med"/>
                    </a:lnT>
                  </a:tcPr>
                </a:tc>
                <a:tc gridSpan="2">
                  <a:txBody>
                    <a:bodyPr/>
                    <a:lstStyle/>
                    <a:p>
                      <a:pPr algn="ctr"/>
                      <a:endParaRPr lang="en-US" sz="900" dirty="0"/>
                    </a:p>
                  </a:txBody>
                  <a:tcPr marT="27432" marB="27432"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802350726"/>
                  </a:ext>
                </a:extLst>
              </a:tr>
              <a:tr h="0">
                <a:tc>
                  <a:txBody>
                    <a:bodyPr/>
                    <a:lstStyle/>
                    <a:p>
                      <a:r>
                        <a:rPr lang="en-US" sz="900" dirty="0"/>
                        <a:t>Psychosocial composite score</a:t>
                      </a:r>
                    </a:p>
                  </a:txBody>
                  <a:tcPr marT="27432" marB="27432"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t>+19.9***</a:t>
                      </a:r>
                    </a:p>
                  </a:txBody>
                  <a:tcPr marT="27432" marB="27432"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t>+3.8</a:t>
                      </a:r>
                    </a:p>
                  </a:txBody>
                  <a:tcPr marT="27432" marB="27432"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t>55.5</a:t>
                      </a:r>
                    </a:p>
                  </a:txBody>
                  <a:tcPr marT="27432" marB="27432"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r>
                        <a:rPr lang="en-US" sz="900" dirty="0"/>
                        <a:t>56.7</a:t>
                      </a:r>
                    </a:p>
                  </a:txBody>
                  <a:tcPr marT="27432" marB="27432"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t>67.5</a:t>
                      </a:r>
                    </a:p>
                  </a:txBody>
                  <a:tcPr marT="27432" marB="27432"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t>68.6</a:t>
                      </a:r>
                    </a:p>
                  </a:txBody>
                  <a:tcPr marT="27432" marB="27432"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991166365"/>
                  </a:ext>
                </a:extLst>
              </a:tr>
              <a:tr h="0">
                <a:tc gridSpan="7">
                  <a:txBody>
                    <a:bodyPr/>
                    <a:lstStyle/>
                    <a:p>
                      <a:r>
                        <a:rPr lang="en-US" sz="800" dirty="0"/>
                        <a:t>*P&lt;0.05, **P&lt;0.01, ***P&lt;0.001 vs. placebo</a:t>
                      </a:r>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algn="ctr"/>
                      <a:endParaRPr lang="en-US" sz="900" dirty="0"/>
                    </a:p>
                  </a:txBody>
                  <a:tcPr marT="27432" marB="27432" anchor="ctr">
                    <a:lnT w="12700" cap="flat" cmpd="sng" algn="ctr">
                      <a:solidFill>
                        <a:schemeClr val="accent3"/>
                      </a:solidFill>
                      <a:prstDash val="solid"/>
                      <a:round/>
                      <a:headEnd type="none" w="med" len="med"/>
                      <a:tailEnd type="none" w="med" len="med"/>
                    </a:lnT>
                  </a:tcPr>
                </a:tc>
                <a:tc hMerge="1">
                  <a:txBody>
                    <a:bodyPr/>
                    <a:lstStyle/>
                    <a:p>
                      <a:pPr algn="ctr"/>
                      <a:endParaRPr lang="en-US" sz="900" dirty="0"/>
                    </a:p>
                  </a:txBody>
                  <a:tcPr marT="27432" marB="27432" anchor="ctr">
                    <a:lnT w="12700" cap="flat" cmpd="sng" algn="ctr">
                      <a:solidFill>
                        <a:schemeClr val="accent3"/>
                      </a:solidFill>
                      <a:prstDash val="solid"/>
                      <a:round/>
                      <a:headEnd type="none" w="med" len="med"/>
                      <a:tailEnd type="none" w="med" len="med"/>
                    </a:lnT>
                  </a:tcPr>
                </a:tc>
                <a:tc hMerge="1">
                  <a:txBody>
                    <a:bodyPr/>
                    <a:lstStyle/>
                    <a:p>
                      <a:pPr algn="ctr"/>
                      <a:endParaRPr lang="en-US" sz="900" dirty="0"/>
                    </a:p>
                  </a:txBody>
                  <a:tcPr marT="27432" marB="27432" anchor="ctr">
                    <a:lnT w="12700" cap="flat" cmpd="sng" algn="ctr">
                      <a:solidFill>
                        <a:schemeClr val="accent3"/>
                      </a:solidFill>
                      <a:prstDash val="solid"/>
                      <a:round/>
                      <a:headEnd type="none" w="med" len="med"/>
                      <a:tailEnd type="none" w="med" len="med"/>
                    </a:lnT>
                  </a:tcPr>
                </a:tc>
                <a:tc hMerge="1">
                  <a:txBody>
                    <a:bodyPr/>
                    <a:lstStyle/>
                    <a:p>
                      <a:endParaRPr lang="en-US" sz="900" dirty="0"/>
                    </a:p>
                  </a:txBody>
                  <a:tcPr marT="27432" marB="27432" anchor="ctr">
                    <a:lnT w="12700" cap="flat" cmpd="sng" algn="ctr">
                      <a:solidFill>
                        <a:schemeClr val="accent3"/>
                      </a:solidFill>
                      <a:prstDash val="solid"/>
                      <a:round/>
                      <a:headEnd type="none" w="med" len="med"/>
                      <a:tailEnd type="none" w="med" len="med"/>
                    </a:lnT>
                  </a:tcPr>
                </a:tc>
                <a:tc hMerge="1">
                  <a:txBody>
                    <a:bodyPr/>
                    <a:lstStyle/>
                    <a:p>
                      <a:pPr algn="ctr"/>
                      <a:endParaRPr lang="en-US" sz="900" dirty="0"/>
                    </a:p>
                  </a:txBody>
                  <a:tcPr marT="27432" marB="27432" anchor="ctr">
                    <a:lnT w="12700" cap="flat" cmpd="sng" algn="ctr">
                      <a:solidFill>
                        <a:schemeClr val="accent3"/>
                      </a:solidFill>
                      <a:prstDash val="solid"/>
                      <a:round/>
                      <a:headEnd type="none" w="med" len="med"/>
                      <a:tailEnd type="none" w="med" len="med"/>
                    </a:lnT>
                  </a:tcPr>
                </a:tc>
                <a:tc hMerge="1">
                  <a:txBody>
                    <a:bodyPr/>
                    <a:lstStyle/>
                    <a:p>
                      <a:pPr algn="ctr"/>
                      <a:endParaRPr lang="en-US" sz="900" dirty="0"/>
                    </a:p>
                  </a:txBody>
                  <a:tcPr marT="27432" marB="27432" anchor="ctr">
                    <a:lnT w="12700" cap="flat" cmpd="sng" algn="ctr">
                      <a:solidFill>
                        <a:schemeClr val="accent3"/>
                      </a:solidFill>
                      <a:prstDash val="solid"/>
                      <a:round/>
                      <a:headEnd type="none" w="med" len="med"/>
                      <a:tailEnd type="none" w="med" len="med"/>
                    </a:lnT>
                  </a:tcPr>
                </a:tc>
                <a:extLst>
                  <a:ext uri="{0D108BD9-81ED-4DB2-BD59-A6C34878D82A}">
                    <a16:rowId xmlns:a16="http://schemas.microsoft.com/office/drawing/2014/main" val="1794057867"/>
                  </a:ext>
                </a:extLst>
              </a:tr>
            </a:tbl>
          </a:graphicData>
        </a:graphic>
      </p:graphicFrame>
    </p:spTree>
    <p:extLst>
      <p:ext uri="{BB962C8B-B14F-4D97-AF65-F5344CB8AC3E}">
        <p14:creationId xmlns:p14="http://schemas.microsoft.com/office/powerpoint/2010/main" val="15413961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72D6AD16-175D-489F-BE05-D09863BF96F2}"/>
              </a:ext>
            </a:extLst>
          </p:cNvPr>
          <p:cNvGraphicFramePr>
            <a:graphicFrameLocks noGrp="1"/>
          </p:cNvGraphicFramePr>
          <p:nvPr>
            <p:extLst>
              <p:ext uri="{D42A27DB-BD31-4B8C-83A1-F6EECF244321}">
                <p14:modId xmlns:p14="http://schemas.microsoft.com/office/powerpoint/2010/main" val="2232762879"/>
              </p:ext>
            </p:extLst>
          </p:nvPr>
        </p:nvGraphicFramePr>
        <p:xfrm>
          <a:off x="2663687" y="914400"/>
          <a:ext cx="9147313" cy="5135880"/>
        </p:xfrm>
        <a:graphic>
          <a:graphicData uri="http://schemas.openxmlformats.org/drawingml/2006/table">
            <a:tbl>
              <a:tblPr firstRow="1" bandRow="1">
                <a:tableStyleId>{5C22544A-7EE6-4342-B048-85BDC9FD1C3A}</a:tableStyleId>
              </a:tblPr>
              <a:tblGrid>
                <a:gridCol w="4455570">
                  <a:extLst>
                    <a:ext uri="{9D8B030D-6E8A-4147-A177-3AD203B41FA5}">
                      <a16:colId xmlns:a16="http://schemas.microsoft.com/office/drawing/2014/main" val="20000"/>
                    </a:ext>
                  </a:extLst>
                </a:gridCol>
                <a:gridCol w="4691743">
                  <a:extLst>
                    <a:ext uri="{9D8B030D-6E8A-4147-A177-3AD203B41FA5}">
                      <a16:colId xmlns:a16="http://schemas.microsoft.com/office/drawing/2014/main" val="1229989169"/>
                    </a:ext>
                  </a:extLst>
                </a:gridCol>
              </a:tblGrid>
              <a:tr h="0">
                <a:tc gridSpan="2">
                  <a:txBody>
                    <a:bodyPr/>
                    <a:lstStyle/>
                    <a:p>
                      <a:r>
                        <a:rPr lang="en-GB" sz="900" b="0" i="1" dirty="0">
                          <a:solidFill>
                            <a:schemeClr val="tx1"/>
                          </a:solidFill>
                        </a:rPr>
                        <a:t>Patient experiences with tirzepatide in SURMOUNT-4 . I.Jouravskaya.</a:t>
                      </a:r>
                    </a:p>
                    <a:p>
                      <a:endParaRPr lang="en-GB" sz="400" b="0" i="1" dirty="0">
                        <a:solidFill>
                          <a:schemeClr val="tx1"/>
                        </a:solidFill>
                      </a:endParaRPr>
                    </a:p>
                    <a:p>
                      <a:r>
                        <a:rPr lang="en-US" sz="1000" b="1" dirty="0">
                          <a:solidFill>
                            <a:schemeClr val="tx1"/>
                          </a:solidFill>
                        </a:rPr>
                        <a:t>Background</a:t>
                      </a:r>
                      <a:r>
                        <a:rPr lang="en-US" sz="1000" b="0" dirty="0">
                          <a:solidFill>
                            <a:schemeClr val="tx1"/>
                          </a:solidFill>
                        </a:rPr>
                        <a:t>: Phase III trial SURMOUNT-4 evaluated sustainability of weight loss with continued therapy for 52 weeks following 36 weeks of maximum tolerated open-label tirzepatide dose in patients with overweight/obesity and ≥1 one obesity related comorbidity. Topline data were released in </a:t>
                      </a:r>
                      <a:r>
                        <a:rPr lang="en-US" sz="1000" b="0" dirty="0">
                          <a:solidFill>
                            <a:schemeClr val="tx1"/>
                          </a:solidFill>
                          <a:hlinkClick r:id="rId2"/>
                        </a:rPr>
                        <a:t>July 2023</a:t>
                      </a:r>
                      <a:r>
                        <a:rPr lang="en-US" sz="1000" b="0" dirty="0">
                          <a:solidFill>
                            <a:schemeClr val="tx1"/>
                          </a:solidFill>
                        </a:rPr>
                        <a:t> and further data were presented at </a:t>
                      </a:r>
                      <a:r>
                        <a:rPr lang="en-US" sz="1000" b="0" dirty="0">
                          <a:solidFill>
                            <a:schemeClr val="tx1"/>
                          </a:solidFill>
                          <a:hlinkClick r:id="rId3"/>
                        </a:rPr>
                        <a:t>EASD 2023</a:t>
                      </a:r>
                      <a:r>
                        <a:rPr lang="en-US" sz="1000" b="0" dirty="0">
                          <a:solidFill>
                            <a:schemeClr val="tx1"/>
                          </a:solidFill>
                        </a:rPr>
                        <a:t>, showing impressive weight loss of -20.9% with &gt;90% of patients sustaining &gt;80% of the WL at 36 weeks. Qualitative exit interviews were conducted with SURMOUNT-4 trial participants to understand their experiences of weight loss and maintenance of weight loss with tirzepatide.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20000"/>
                        <a:lumOff val="80000"/>
                      </a:schemeClr>
                    </a:solidFill>
                  </a:tcPr>
                </a:tc>
                <a:tc hMerge="1">
                  <a:txBody>
                    <a:bodyPr/>
                    <a:lstStyle/>
                    <a:p>
                      <a:endParaRPr lang="en-US"/>
                    </a:p>
                  </a:txBody>
                  <a:tcPr/>
                </a:tc>
                <a:extLst>
                  <a:ext uri="{0D108BD9-81ED-4DB2-BD59-A6C34878D82A}">
                    <a16:rowId xmlns:a16="http://schemas.microsoft.com/office/drawing/2014/main" val="882866917"/>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mn-lt"/>
                        </a:rPr>
                        <a:t>Patients &amp; Treatment</a:t>
                      </a:r>
                      <a:r>
                        <a:rPr lang="en-US" sz="1000" dirty="0">
                          <a:latin typeface="+mn-lt"/>
                        </a:rPr>
                        <a:t>: In SURMOUNT-4, </a:t>
                      </a:r>
                      <a:r>
                        <a:rPr lang="en-US" sz="1000" b="0" dirty="0">
                          <a:solidFill>
                            <a:schemeClr val="tx1"/>
                          </a:solidFill>
                          <a:latin typeface="+mn-lt"/>
                        </a:rPr>
                        <a:t>783</a:t>
                      </a:r>
                      <a:r>
                        <a:rPr lang="en-US" sz="1000" b="1" dirty="0">
                          <a:solidFill>
                            <a:schemeClr val="tx1"/>
                          </a:solidFill>
                          <a:latin typeface="+mn-lt"/>
                        </a:rPr>
                        <a:t> </a:t>
                      </a:r>
                      <a:r>
                        <a:rPr lang="en-US" sz="1000" b="0" dirty="0">
                          <a:solidFill>
                            <a:schemeClr val="tx1"/>
                          </a:solidFill>
                          <a:latin typeface="+mn-lt"/>
                        </a:rPr>
                        <a:t>non-diabetic patients with overweight/obesity with ≥1 one obesity related comorbidity (hypertension, dyslipidemia, obstructive sleep apnea, CV disease) received tirzepatide (SC maximum tolerated dose [MTD] of 10 or 15mg QW) for 36 weeks then tirzepatide (SC MTD QW) vs. placebo for 52 weeks (total of 88 weeks); dose-titration of tirzepatide from 2.5mg every four weeks until maximum tolerated dose - patients who tolerated 15mg continued on 15mg as their maximum tolerated dose, patients who tolerated 10mg but did not tolerate 15mg continued on 10mg as their maximum tolerated dose</a:t>
                      </a:r>
                      <a:r>
                        <a:rPr lang="en-US" sz="1000" dirty="0">
                          <a:solidFill>
                            <a:schemeClr val="tx1"/>
                          </a:solidFill>
                        </a:rPr>
                        <a:t>. </a:t>
                      </a:r>
                      <a:r>
                        <a:rPr lang="en-US" sz="1000" dirty="0">
                          <a:latin typeface="+mn-lt"/>
                        </a:rPr>
                        <a:t>To be eligible for an exit interview patients had to be aged ≥18 years, have had BMI ≥30kg/m</a:t>
                      </a:r>
                      <a:r>
                        <a:rPr lang="en-US" sz="1000" baseline="30000" dirty="0">
                          <a:latin typeface="+mn-lt"/>
                        </a:rPr>
                        <a:t>2</a:t>
                      </a:r>
                      <a:r>
                        <a:rPr lang="en-US" sz="1000" dirty="0">
                          <a:latin typeface="+mn-lt"/>
                        </a:rPr>
                        <a:t> or BMI ≥27kg/m</a:t>
                      </a:r>
                      <a:r>
                        <a:rPr lang="en-US" sz="1000" baseline="30000" dirty="0">
                          <a:latin typeface="+mn-lt"/>
                        </a:rPr>
                        <a:t>2</a:t>
                      </a:r>
                      <a:r>
                        <a:rPr lang="en-US" sz="1000" dirty="0">
                          <a:latin typeface="+mn-lt"/>
                        </a:rPr>
                        <a:t> with ≥1 one obesity related comorbidity at baseline, have completed their week 88 primary endpoint (</a:t>
                      </a:r>
                      <a:r>
                        <a:rPr lang="en-US" sz="1000" b="0" dirty="0">
                          <a:solidFill>
                            <a:schemeClr val="tx1"/>
                          </a:solidFill>
                          <a:latin typeface="+mn-lt"/>
                        </a:rPr>
                        <a:t>%change in body weight from randomization at 36 weeks to 88 weeks) and week 92 safety visits or discontinued study drug during the double-blind study period, be US-based and English speaking.</a:t>
                      </a:r>
                      <a:endParaRPr lang="en-US" sz="100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latin typeface="+mn-lt"/>
                        </a:rPr>
                        <a:t>86 patients (mean baseline age 49.9 years; 111kg; 83% females) had an exit interview of which 50 had been randomized to TZP and 36 to placebo.</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00"/>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Results</a:t>
                      </a:r>
                      <a:r>
                        <a:rPr lang="en-US" sz="1000" dirty="0"/>
                        <a:t>:</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US"/>
                    </a:p>
                  </a:txBody>
                  <a:tcPr/>
                </a:tc>
                <a:extLst>
                  <a:ext uri="{0D108BD9-81ED-4DB2-BD59-A6C34878D82A}">
                    <a16:rowId xmlns:a16="http://schemas.microsoft.com/office/drawing/2014/main" val="10001"/>
                  </a:ext>
                </a:extLst>
              </a:tr>
              <a:tr h="1413163">
                <a:tc>
                  <a:txBody>
                    <a:bodyPr/>
                    <a:lstStyle/>
                    <a:p>
                      <a:pPr marL="171450" indent="-171450">
                        <a:buFont typeface="Arial" panose="020B0604020202020204" pitchFamily="34" charset="0"/>
                        <a:buChar char="•"/>
                      </a:pPr>
                      <a:r>
                        <a:rPr lang="en-GB" sz="1000" dirty="0">
                          <a:solidFill>
                            <a:schemeClr val="tx1"/>
                          </a:solidFill>
                        </a:rPr>
                        <a:t>All 86 patients with exit interviews experienced weight loss during the </a:t>
                      </a:r>
                      <a:r>
                        <a:rPr lang="en-GB" sz="1000" b="1" dirty="0">
                          <a:solidFill>
                            <a:schemeClr val="tx1"/>
                          </a:solidFill>
                        </a:rPr>
                        <a:t>36-week open-label </a:t>
                      </a:r>
                      <a:r>
                        <a:rPr lang="en-GB" sz="1000" dirty="0">
                          <a:solidFill>
                            <a:schemeClr val="tx1"/>
                          </a:solidFill>
                        </a:rPr>
                        <a:t>portion of SURMOUNT-4 (see table).</a:t>
                      </a:r>
                    </a:p>
                    <a:p>
                      <a:pPr marL="171450" indent="-171450">
                        <a:buFont typeface="Arial" panose="020B0604020202020204" pitchFamily="34" charset="0"/>
                        <a:buChar char="•"/>
                      </a:pPr>
                      <a:endParaRPr lang="en-GB" sz="1000" dirty="0">
                        <a:solidFill>
                          <a:schemeClr val="bg2">
                            <a:lumMod val="60000"/>
                            <a:lumOff val="40000"/>
                          </a:schemeClr>
                        </a:solidFill>
                      </a:endParaRPr>
                    </a:p>
                    <a:p>
                      <a:pPr marL="171450" indent="-171450">
                        <a:buFont typeface="Arial" panose="020B0604020202020204" pitchFamily="34" charset="0"/>
                        <a:buChar char="•"/>
                      </a:pPr>
                      <a:endParaRPr lang="en-GB" sz="1000" dirty="0">
                        <a:solidFill>
                          <a:schemeClr val="bg2">
                            <a:lumMod val="60000"/>
                            <a:lumOff val="40000"/>
                          </a:schemeClr>
                        </a:solidFill>
                      </a:endParaRPr>
                    </a:p>
                    <a:p>
                      <a:pPr marL="171450" indent="-171450">
                        <a:buFont typeface="Arial" panose="020B0604020202020204" pitchFamily="34" charset="0"/>
                        <a:buChar char="•"/>
                      </a:pPr>
                      <a:endParaRPr lang="en-GB" sz="1000" dirty="0">
                        <a:solidFill>
                          <a:schemeClr val="bg2">
                            <a:lumMod val="60000"/>
                            <a:lumOff val="40000"/>
                          </a:schemeClr>
                        </a:solidFill>
                      </a:endParaRPr>
                    </a:p>
                    <a:p>
                      <a:pPr marL="171450" indent="-171450">
                        <a:buFont typeface="Arial" panose="020B0604020202020204" pitchFamily="34" charset="0"/>
                        <a:buChar char="•"/>
                      </a:pPr>
                      <a:endParaRPr lang="en-GB" sz="1000" dirty="0">
                        <a:solidFill>
                          <a:schemeClr val="bg2">
                            <a:lumMod val="60000"/>
                            <a:lumOff val="40000"/>
                          </a:schemeClr>
                        </a:solidFill>
                      </a:endParaRPr>
                    </a:p>
                    <a:p>
                      <a:pPr marL="171450" indent="-171450">
                        <a:buFont typeface="Arial" panose="020B0604020202020204" pitchFamily="34" charset="0"/>
                        <a:buChar char="•"/>
                      </a:pPr>
                      <a:endParaRPr lang="en-GB" sz="1000" dirty="0">
                        <a:solidFill>
                          <a:schemeClr val="bg2">
                            <a:lumMod val="60000"/>
                            <a:lumOff val="40000"/>
                          </a:schemeClr>
                        </a:solidFill>
                      </a:endParaRPr>
                    </a:p>
                    <a:p>
                      <a:pPr marL="171450" indent="-171450">
                        <a:buFont typeface="Arial" panose="020B0604020202020204" pitchFamily="34" charset="0"/>
                        <a:buChar char="•"/>
                      </a:pPr>
                      <a:endParaRPr lang="en-GB" sz="1000" dirty="0">
                        <a:solidFill>
                          <a:schemeClr val="bg2">
                            <a:lumMod val="60000"/>
                            <a:lumOff val="40000"/>
                          </a:schemeClr>
                        </a:solidFill>
                      </a:endParaRPr>
                    </a:p>
                    <a:p>
                      <a:pPr marL="171450" indent="-171450">
                        <a:buFont typeface="Arial" panose="020B0604020202020204" pitchFamily="34" charset="0"/>
                        <a:buChar char="•"/>
                      </a:pPr>
                      <a:endParaRPr lang="en-GB" sz="1000" dirty="0">
                        <a:solidFill>
                          <a:schemeClr val="bg2">
                            <a:lumMod val="60000"/>
                            <a:lumOff val="40000"/>
                          </a:schemeClr>
                        </a:solidFill>
                      </a:endParaRPr>
                    </a:p>
                    <a:p>
                      <a:pPr marL="171450" indent="-171450">
                        <a:buFont typeface="Arial" panose="020B0604020202020204" pitchFamily="34" charset="0"/>
                        <a:buChar char="•"/>
                      </a:pPr>
                      <a:endParaRPr lang="en-GB" sz="1000" dirty="0">
                        <a:solidFill>
                          <a:schemeClr val="bg2">
                            <a:lumMod val="60000"/>
                            <a:lumOff val="40000"/>
                          </a:schemeClr>
                        </a:solidFill>
                      </a:endParaRPr>
                    </a:p>
                    <a:p>
                      <a:pPr marL="171450" indent="-171450">
                        <a:buFont typeface="Arial" panose="020B0604020202020204" pitchFamily="34" charset="0"/>
                        <a:buChar char="•"/>
                      </a:pPr>
                      <a:endParaRPr lang="en-GB" sz="1000" dirty="0">
                        <a:solidFill>
                          <a:schemeClr val="bg2">
                            <a:lumMod val="60000"/>
                            <a:lumOff val="40000"/>
                          </a:schemeClr>
                        </a:solidFill>
                      </a:endParaRPr>
                    </a:p>
                    <a:p>
                      <a:pPr marL="171450" indent="-171450">
                        <a:buFont typeface="Arial" panose="020B0604020202020204" pitchFamily="34" charset="0"/>
                        <a:buChar char="•"/>
                      </a:pPr>
                      <a:r>
                        <a:rPr lang="en-GB" sz="1000" dirty="0">
                          <a:solidFill>
                            <a:schemeClr val="tx1"/>
                          </a:solidFill>
                        </a:rPr>
                        <a:t>Besides weight loss, a number of additional benefits and impacts were reported for the open-label period, which were grouped into eight domains (see figure).</a:t>
                      </a:r>
                      <a:br>
                        <a:rPr lang="en-GB" sz="1000" dirty="0">
                          <a:solidFill>
                            <a:schemeClr val="tx1"/>
                          </a:solidFill>
                        </a:rPr>
                      </a:br>
                      <a:r>
                        <a:rPr lang="en-GB" sz="1000" dirty="0">
                          <a:solidFill>
                            <a:schemeClr val="tx1"/>
                          </a:solidFill>
                        </a:rPr>
                        <a:t>- most patients described ≥1 additional physiological benefit/impact, most frequently reduced appetite.</a:t>
                      </a:r>
                    </a:p>
                    <a:p>
                      <a:pPr marL="171450" indent="-171450">
                        <a:buFont typeface="Arial" panose="020B0604020202020204" pitchFamily="34" charset="0"/>
                        <a:buChar char="•"/>
                      </a:pPr>
                      <a:endParaRPr lang="en-GB" sz="1000" dirty="0">
                        <a:solidFill>
                          <a:schemeClr val="bg2">
                            <a:lumMod val="60000"/>
                            <a:lumOff val="40000"/>
                          </a:schemeClr>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1000" dirty="0"/>
                    </a:p>
                  </a:txBody>
                  <a:tcPr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92350044"/>
                  </a:ext>
                </a:extLst>
              </a:tr>
            </a:tbl>
          </a:graphicData>
        </a:graphic>
      </p:graphicFrame>
      <p:sp>
        <p:nvSpPr>
          <p:cNvPr id="3" name="Title 2"/>
          <p:cNvSpPr>
            <a:spLocks noGrp="1"/>
          </p:cNvSpPr>
          <p:nvPr>
            <p:ph type="ctrTitle"/>
          </p:nvPr>
        </p:nvSpPr>
        <p:spPr/>
        <p:txBody>
          <a:bodyPr/>
          <a:lstStyle/>
          <a:p>
            <a:r>
              <a:rPr lang="en-US" dirty="0"/>
              <a:t>GLP-1/GIP: SURMOUNT-4 exit interviews reveal benefit beyond WL – most would take TZP in the future</a:t>
            </a:r>
          </a:p>
        </p:txBody>
      </p:sp>
      <p:graphicFrame>
        <p:nvGraphicFramePr>
          <p:cNvPr id="4" name="Table 3"/>
          <p:cNvGraphicFramePr>
            <a:graphicFrameLocks noGrp="1"/>
          </p:cNvGraphicFramePr>
          <p:nvPr>
            <p:extLst>
              <p:ext uri="{D42A27DB-BD31-4B8C-83A1-F6EECF244321}">
                <p14:modId xmlns:p14="http://schemas.microsoft.com/office/powerpoint/2010/main" val="1340162736"/>
              </p:ext>
            </p:extLst>
          </p:nvPr>
        </p:nvGraphicFramePr>
        <p:xfrm>
          <a:off x="384048" y="914400"/>
          <a:ext cx="2194560" cy="467868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2940743716"/>
                    </a:ext>
                  </a:extLst>
                </a:gridCol>
              </a:tblGrid>
              <a:tr h="242614">
                <a:tc>
                  <a:txBody>
                    <a:bodyPr/>
                    <a:lstStyle/>
                    <a:p>
                      <a:r>
                        <a:rPr lang="en-US" sz="1000" b="1" dirty="0">
                          <a:solidFill>
                            <a:schemeClr val="tx1"/>
                          </a:solidFill>
                        </a:rPr>
                        <a:t>Product (MOA)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882866917"/>
                  </a:ext>
                </a:extLst>
              </a:tr>
              <a:tr h="0">
                <a:tc>
                  <a:txBody>
                    <a:bodyPr/>
                    <a:lstStyle/>
                    <a:p>
                      <a:r>
                        <a:rPr lang="en-US" sz="1000" b="1" dirty="0">
                          <a:solidFill>
                            <a:schemeClr val="tx1"/>
                          </a:solidFill>
                        </a:rPr>
                        <a:t>Mounjaro, Zepbound; tirzepatide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(dual GLP-1/GIP agonist)</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en-US" sz="1000" b="1" dirty="0">
                          <a:latin typeface="+mn-lt"/>
                        </a:rPr>
                        <a:t>Company</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4"/>
                        </a:rPr>
                        <a:t>Lilly</a:t>
                      </a:r>
                      <a:endParaRPr lang="en-US" sz="1000"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4786">
                <a:tc>
                  <a:txBody>
                    <a:bodyPr/>
                    <a:lstStyle/>
                    <a:p>
                      <a:r>
                        <a:rPr lang="en-US" sz="1000" b="1" dirty="0">
                          <a:latin typeface="+mn-lt"/>
                        </a:rPr>
                        <a:t>Phase and Trial ID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407347513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Phase III </a:t>
                      </a:r>
                      <a:r>
                        <a:rPr lang="en-US" sz="1000" dirty="0">
                          <a:solidFill>
                            <a:schemeClr val="tx1"/>
                          </a:solidFill>
                          <a:hlinkClick r:id="rId5"/>
                        </a:rPr>
                        <a:t>SURMOUNT-4 </a:t>
                      </a:r>
                      <a:endParaRPr lang="en-US" sz="10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Global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7515929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Indication(s)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24271795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T2D, OBE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61053568"/>
                  </a:ext>
                </a:extLst>
              </a:tr>
              <a:tr h="0">
                <a:tc>
                  <a:txBody>
                    <a:bodyPr/>
                    <a:lstStyle/>
                    <a:p>
                      <a:r>
                        <a:rPr lang="en-US" sz="1000" b="1" dirty="0">
                          <a:latin typeface="+mn-lt"/>
                        </a:rPr>
                        <a:t>Abstract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7586671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6"/>
                        </a:rPr>
                        <a:t>1675-P</a:t>
                      </a:r>
                      <a:endParaRPr lang="en-US" sz="1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32568609"/>
                  </a:ext>
                </a:extLst>
              </a:tr>
              <a:tr h="182880">
                <a:tc>
                  <a:txBody>
                    <a:bodyPr/>
                    <a:lstStyle/>
                    <a:p>
                      <a:r>
                        <a:rPr lang="en-US" sz="1100" b="1" dirty="0">
                          <a:solidFill>
                            <a:schemeClr val="tx1"/>
                          </a:solidFill>
                        </a:rPr>
                        <a:t>CVrg Brief</a:t>
                      </a:r>
                      <a:r>
                        <a:rPr lang="en-US" sz="1100" b="0" dirty="0">
                          <a:solidFill>
                            <a:schemeClr val="tx1"/>
                          </a:solidFill>
                        </a:rPr>
                        <a:t>:</a:t>
                      </a:r>
                      <a:r>
                        <a:rPr lang="en-US" sz="1100" b="1" dirty="0">
                          <a:solidFill>
                            <a:schemeClr val="tx1"/>
                          </a:solidFill>
                        </a:rPr>
                        <a:t> </a:t>
                      </a:r>
                      <a:r>
                        <a:rPr lang="en-US" sz="1100" b="0" dirty="0">
                          <a:solidFill>
                            <a:schemeClr val="tx1"/>
                          </a:solidFill>
                        </a:rPr>
                        <a:t>In exit interviews of 86 SURMOUNT-4 patients, most frequently reported benefit/impact of treatment beyond weight loss was reduced appetite. AEs were the least favorable aspect of treatment, but 79 of 86 patients would take/consider taking tirzepatide in the future for weight loss/maintenance.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3592350044"/>
                  </a:ext>
                </a:extLst>
              </a:tr>
            </a:tbl>
          </a:graphicData>
        </a:graphic>
      </p:graphicFrame>
      <p:graphicFrame>
        <p:nvGraphicFramePr>
          <p:cNvPr id="5" name="Table 4">
            <a:extLst>
              <a:ext uri="{FF2B5EF4-FFF2-40B4-BE49-F238E27FC236}">
                <a16:creationId xmlns:a16="http://schemas.microsoft.com/office/drawing/2014/main" id="{5739BB21-0285-3ED8-41DA-CAF5071EDB0B}"/>
              </a:ext>
            </a:extLst>
          </p:cNvPr>
          <p:cNvGraphicFramePr>
            <a:graphicFrameLocks noGrp="1"/>
          </p:cNvGraphicFramePr>
          <p:nvPr>
            <p:extLst>
              <p:ext uri="{D42A27DB-BD31-4B8C-83A1-F6EECF244321}">
                <p14:modId xmlns:p14="http://schemas.microsoft.com/office/powerpoint/2010/main" val="1995549883"/>
              </p:ext>
            </p:extLst>
          </p:nvPr>
        </p:nvGraphicFramePr>
        <p:xfrm>
          <a:off x="3115959" y="3818111"/>
          <a:ext cx="3629660" cy="1179576"/>
        </p:xfrm>
        <a:graphic>
          <a:graphicData uri="http://schemas.openxmlformats.org/drawingml/2006/table">
            <a:tbl>
              <a:tblPr firstRow="1" bandRow="1">
                <a:tableStyleId>{C083E6E3-FA7D-4D7B-A595-EF9225AFEA82}</a:tableStyleId>
              </a:tblPr>
              <a:tblGrid>
                <a:gridCol w="1008380">
                  <a:extLst>
                    <a:ext uri="{9D8B030D-6E8A-4147-A177-3AD203B41FA5}">
                      <a16:colId xmlns:a16="http://schemas.microsoft.com/office/drawing/2014/main" val="20000"/>
                    </a:ext>
                  </a:extLst>
                </a:gridCol>
                <a:gridCol w="457200">
                  <a:extLst>
                    <a:ext uri="{9D8B030D-6E8A-4147-A177-3AD203B41FA5}">
                      <a16:colId xmlns:a16="http://schemas.microsoft.com/office/drawing/2014/main" val="2892349442"/>
                    </a:ext>
                  </a:extLst>
                </a:gridCol>
                <a:gridCol w="721360">
                  <a:extLst>
                    <a:ext uri="{9D8B030D-6E8A-4147-A177-3AD203B41FA5}">
                      <a16:colId xmlns:a16="http://schemas.microsoft.com/office/drawing/2014/main" val="20001"/>
                    </a:ext>
                  </a:extLst>
                </a:gridCol>
                <a:gridCol w="721360">
                  <a:extLst>
                    <a:ext uri="{9D8B030D-6E8A-4147-A177-3AD203B41FA5}">
                      <a16:colId xmlns:a16="http://schemas.microsoft.com/office/drawing/2014/main" val="20002"/>
                    </a:ext>
                  </a:extLst>
                </a:gridCol>
                <a:gridCol w="721360">
                  <a:extLst>
                    <a:ext uri="{9D8B030D-6E8A-4147-A177-3AD203B41FA5}">
                      <a16:colId xmlns:a16="http://schemas.microsoft.com/office/drawing/2014/main" val="20003"/>
                    </a:ext>
                  </a:extLst>
                </a:gridCol>
              </a:tblGrid>
              <a:tr h="0">
                <a:tc gridSpan="2">
                  <a:txBody>
                    <a:bodyPr/>
                    <a:lstStyle/>
                    <a:p>
                      <a:r>
                        <a:rPr lang="en-US" sz="900" dirty="0"/>
                        <a:t>Change in body weight</a:t>
                      </a:r>
                    </a:p>
                  </a:txBody>
                  <a:tcPr marT="27432" marB="27432" anchor="ctr"/>
                </a:tc>
                <a:tc hMerge="1">
                  <a:txBody>
                    <a:bodyPr/>
                    <a:lstStyle/>
                    <a:p>
                      <a:endParaRPr lang="en-US"/>
                    </a:p>
                  </a:txBody>
                  <a:tcPr/>
                </a:tc>
                <a:tc>
                  <a:txBody>
                    <a:bodyPr/>
                    <a:lstStyle/>
                    <a:p>
                      <a:pPr algn="ctr"/>
                      <a:r>
                        <a:rPr lang="en-US" sz="900" dirty="0"/>
                        <a:t>Full sample</a:t>
                      </a:r>
                    </a:p>
                  </a:txBody>
                  <a:tcPr marT="27432" marB="27432" anchor="ctr"/>
                </a:tc>
                <a:tc>
                  <a:txBody>
                    <a:bodyPr/>
                    <a:lstStyle/>
                    <a:p>
                      <a:pPr algn="ctr"/>
                      <a:r>
                        <a:rPr lang="en-US" sz="900" dirty="0"/>
                        <a:t>TZP</a:t>
                      </a:r>
                    </a:p>
                  </a:txBody>
                  <a:tcPr marT="27432" marB="27432" anchor="ctr"/>
                </a:tc>
                <a:tc>
                  <a:txBody>
                    <a:bodyPr/>
                    <a:lstStyle/>
                    <a:p>
                      <a:pPr algn="ctr"/>
                      <a:r>
                        <a:rPr lang="en-US" sz="900" dirty="0"/>
                        <a:t>placebo</a:t>
                      </a:r>
                    </a:p>
                  </a:txBody>
                  <a:tcPr marT="27432" marB="27432" anchor="ctr"/>
                </a:tc>
                <a:extLst>
                  <a:ext uri="{0D108BD9-81ED-4DB2-BD59-A6C34878D82A}">
                    <a16:rowId xmlns:a16="http://schemas.microsoft.com/office/drawing/2014/main" val="10000"/>
                  </a:ext>
                </a:extLst>
              </a:tr>
              <a:tr h="0">
                <a:tc gridSpan="2">
                  <a:txBody>
                    <a:bodyPr/>
                    <a:lstStyle/>
                    <a:p>
                      <a:r>
                        <a:rPr lang="en-US" sz="900" dirty="0"/>
                        <a:t>N</a:t>
                      </a:r>
                    </a:p>
                  </a:txBody>
                  <a:tcPr marT="27432" marB="27432" anchor="ctr"/>
                </a:tc>
                <a:tc hMerge="1">
                  <a:txBody>
                    <a:bodyPr/>
                    <a:lstStyle/>
                    <a:p>
                      <a:endParaRPr lang="en-US"/>
                    </a:p>
                  </a:txBody>
                  <a:tcPr/>
                </a:tc>
                <a:tc>
                  <a:txBody>
                    <a:bodyPr/>
                    <a:lstStyle/>
                    <a:p>
                      <a:pPr algn="ctr"/>
                      <a:r>
                        <a:rPr lang="en-US" sz="900" dirty="0"/>
                        <a:t>86</a:t>
                      </a:r>
                    </a:p>
                  </a:txBody>
                  <a:tcPr marT="27432" marB="27432" anchor="ctr"/>
                </a:tc>
                <a:tc>
                  <a:txBody>
                    <a:bodyPr/>
                    <a:lstStyle/>
                    <a:p>
                      <a:pPr algn="ctr"/>
                      <a:r>
                        <a:rPr lang="en-US" sz="900" dirty="0"/>
                        <a:t>50</a:t>
                      </a:r>
                    </a:p>
                  </a:txBody>
                  <a:tcPr marT="27432" marB="27432" anchor="ctr"/>
                </a:tc>
                <a:tc>
                  <a:txBody>
                    <a:bodyPr/>
                    <a:lstStyle/>
                    <a:p>
                      <a:pPr algn="ctr"/>
                      <a:r>
                        <a:rPr lang="en-US" sz="900" dirty="0"/>
                        <a:t>36</a:t>
                      </a:r>
                    </a:p>
                  </a:txBody>
                  <a:tcPr marT="27432" marB="27432" anchor="ctr"/>
                </a:tc>
                <a:extLst>
                  <a:ext uri="{0D108BD9-81ED-4DB2-BD59-A6C34878D82A}">
                    <a16:rowId xmlns:a16="http://schemas.microsoft.com/office/drawing/2014/main" val="10001"/>
                  </a:ext>
                </a:extLst>
              </a:tr>
              <a:tr h="0">
                <a:tc>
                  <a:txBody>
                    <a:bodyPr/>
                    <a:lstStyle/>
                    <a:p>
                      <a:r>
                        <a:rPr lang="en-US" sz="900" dirty="0"/>
                        <a:t>Week 0 to 36</a:t>
                      </a:r>
                    </a:p>
                  </a:txBody>
                  <a:tcPr marT="27432" marB="27432" anchor="ctr"/>
                </a:tc>
                <a:tc>
                  <a:txBody>
                    <a:bodyPr/>
                    <a:lstStyle/>
                    <a:p>
                      <a:r>
                        <a:rPr lang="en-US" sz="900" dirty="0"/>
                        <a:t>(%)</a:t>
                      </a:r>
                    </a:p>
                    <a:p>
                      <a:r>
                        <a:rPr lang="en-US" sz="900" dirty="0"/>
                        <a:t>(kg)</a:t>
                      </a:r>
                    </a:p>
                  </a:txBody>
                  <a:tcPr marT="27432" marB="27432" anchor="ctr"/>
                </a:tc>
                <a:tc>
                  <a:txBody>
                    <a:bodyPr/>
                    <a:lstStyle/>
                    <a:p>
                      <a:pPr algn="ctr"/>
                      <a:r>
                        <a:rPr lang="en-US" sz="900" dirty="0"/>
                        <a:t>-22.6</a:t>
                      </a:r>
                    </a:p>
                    <a:p>
                      <a:pPr algn="ctr"/>
                      <a:r>
                        <a:rPr lang="en-US" sz="900" dirty="0"/>
                        <a:t>-24.7</a:t>
                      </a:r>
                    </a:p>
                  </a:txBody>
                  <a:tcPr marT="27432" marB="27432" anchor="ctr"/>
                </a:tc>
                <a:tc>
                  <a:txBody>
                    <a:bodyPr/>
                    <a:lstStyle/>
                    <a:p>
                      <a:pPr algn="ctr"/>
                      <a:r>
                        <a:rPr lang="en-US" sz="900" dirty="0"/>
                        <a:t>-22.6</a:t>
                      </a:r>
                    </a:p>
                    <a:p>
                      <a:pPr algn="ctr"/>
                      <a:r>
                        <a:rPr lang="en-US" sz="900" dirty="0"/>
                        <a:t>-24.7</a:t>
                      </a:r>
                    </a:p>
                  </a:txBody>
                  <a:tcPr marT="27432" marB="27432" anchor="ctr"/>
                </a:tc>
                <a:tc>
                  <a:txBody>
                    <a:bodyPr/>
                    <a:lstStyle/>
                    <a:p>
                      <a:pPr algn="ctr"/>
                      <a:r>
                        <a:rPr lang="en-US" sz="900" dirty="0"/>
                        <a:t>-22.6</a:t>
                      </a:r>
                    </a:p>
                    <a:p>
                      <a:pPr algn="ctr"/>
                      <a:r>
                        <a:rPr lang="en-US" sz="900" dirty="0"/>
                        <a:t>-24.7</a:t>
                      </a:r>
                    </a:p>
                  </a:txBody>
                  <a:tcPr marT="27432" marB="27432" anchor="ctr"/>
                </a:tc>
                <a:extLst>
                  <a:ext uri="{0D108BD9-81ED-4DB2-BD59-A6C34878D82A}">
                    <a16:rowId xmlns:a16="http://schemas.microsoft.com/office/drawing/2014/main" val="10002"/>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Week 36 to 88</a:t>
                      </a:r>
                    </a:p>
                  </a:txBody>
                  <a:tcPr marT="27432" marB="27432" anchor="ctr"/>
                </a:tc>
                <a:tc>
                  <a:txBody>
                    <a:bodyPr/>
                    <a:lstStyle/>
                    <a:p>
                      <a:r>
                        <a:rPr lang="en-US" sz="900" dirty="0"/>
                        <a:t>(%)</a:t>
                      </a:r>
                    </a:p>
                    <a:p>
                      <a:r>
                        <a:rPr lang="en-US" sz="900" dirty="0"/>
                        <a:t>(kg)</a:t>
                      </a:r>
                    </a:p>
                  </a:txBody>
                  <a:tcPr marT="27432" marB="27432" anchor="ctr"/>
                </a:tc>
                <a:tc>
                  <a:txBody>
                    <a:bodyPr/>
                    <a:lstStyle/>
                    <a:p>
                      <a:pPr algn="ctr"/>
                      <a:r>
                        <a:rPr lang="en-US" sz="900" dirty="0"/>
                        <a:t>+2.1</a:t>
                      </a:r>
                    </a:p>
                    <a:p>
                      <a:pPr algn="ctr"/>
                      <a:r>
                        <a:rPr lang="en-US" sz="900" dirty="0"/>
                        <a:t>+1.9</a:t>
                      </a:r>
                    </a:p>
                  </a:txBody>
                  <a:tcPr marT="27432" marB="27432" anchor="ctr"/>
                </a:tc>
                <a:tc>
                  <a:txBody>
                    <a:bodyPr/>
                    <a:lstStyle/>
                    <a:p>
                      <a:pPr algn="ctr"/>
                      <a:r>
                        <a:rPr lang="en-US" sz="900" dirty="0"/>
                        <a:t>-7.7</a:t>
                      </a:r>
                    </a:p>
                    <a:p>
                      <a:pPr algn="ctr"/>
                      <a:r>
                        <a:rPr lang="en-US" sz="900" dirty="0"/>
                        <a:t>-6.3</a:t>
                      </a:r>
                    </a:p>
                  </a:txBody>
                  <a:tcPr marT="27432" marB="27432" anchor="ctr"/>
                </a:tc>
                <a:tc>
                  <a:txBody>
                    <a:bodyPr/>
                    <a:lstStyle/>
                    <a:p>
                      <a:pPr algn="ctr"/>
                      <a:r>
                        <a:rPr lang="en-US" sz="900" dirty="0"/>
                        <a:t>+15.8</a:t>
                      </a:r>
                    </a:p>
                    <a:p>
                      <a:pPr algn="ctr"/>
                      <a:r>
                        <a:rPr lang="en-US" sz="900" dirty="0"/>
                        <a:t>+13.2</a:t>
                      </a:r>
                    </a:p>
                  </a:txBody>
                  <a:tcPr marT="27432" marB="27432"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67354443-A89C-B94C-89BA-C1E8DF44C52A}"/>
              </a:ext>
            </a:extLst>
          </p:cNvPr>
          <p:cNvSpPr txBox="1"/>
          <p:nvPr/>
        </p:nvSpPr>
        <p:spPr>
          <a:xfrm>
            <a:off x="11047624" y="6062990"/>
            <a:ext cx="764953" cy="246221"/>
          </a:xfrm>
          <a:prstGeom prst="rect">
            <a:avLst/>
          </a:prstGeom>
          <a:noFill/>
        </p:spPr>
        <p:txBody>
          <a:bodyPr wrap="none" rtlCol="0">
            <a:spAutoFit/>
          </a:bodyPr>
          <a:lstStyle/>
          <a:p>
            <a:pPr algn="r"/>
            <a:r>
              <a:rPr lang="en-US" sz="1000" i="1" dirty="0">
                <a:solidFill>
                  <a:prstClr val="black"/>
                </a:solidFill>
              </a:rPr>
              <a:t>Continued</a:t>
            </a:r>
          </a:p>
        </p:txBody>
      </p:sp>
      <p:grpSp>
        <p:nvGrpSpPr>
          <p:cNvPr id="7" name="Group 6">
            <a:extLst>
              <a:ext uri="{FF2B5EF4-FFF2-40B4-BE49-F238E27FC236}">
                <a16:creationId xmlns:a16="http://schemas.microsoft.com/office/drawing/2014/main" id="{2D25E1A0-A42C-953F-5CF8-C3B70AAC8B8E}"/>
              </a:ext>
            </a:extLst>
          </p:cNvPr>
          <p:cNvGrpSpPr/>
          <p:nvPr/>
        </p:nvGrpSpPr>
        <p:grpSpPr>
          <a:xfrm>
            <a:off x="7144512" y="3269074"/>
            <a:ext cx="4663440" cy="3138929"/>
            <a:chOff x="7144512" y="3427701"/>
            <a:chExt cx="4663440" cy="3138929"/>
          </a:xfrm>
        </p:grpSpPr>
        <p:pic>
          <p:nvPicPr>
            <p:cNvPr id="2" name="Picture 1">
              <a:extLst>
                <a:ext uri="{FF2B5EF4-FFF2-40B4-BE49-F238E27FC236}">
                  <a16:creationId xmlns:a16="http://schemas.microsoft.com/office/drawing/2014/main" id="{37684B5C-C1A9-6A6B-87A3-A2A1C17139BD}"/>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144512" y="3427701"/>
              <a:ext cx="4663440" cy="3138929"/>
            </a:xfrm>
            <a:prstGeom prst="rect">
              <a:avLst/>
            </a:prstGeom>
          </p:spPr>
        </p:pic>
        <p:sp>
          <p:nvSpPr>
            <p:cNvPr id="11" name="TextBox 10">
              <a:extLst>
                <a:ext uri="{FF2B5EF4-FFF2-40B4-BE49-F238E27FC236}">
                  <a16:creationId xmlns:a16="http://schemas.microsoft.com/office/drawing/2014/main" id="{810B0FDB-A8C0-97BB-DC2B-900320E2394B}"/>
                </a:ext>
              </a:extLst>
            </p:cNvPr>
            <p:cNvSpPr txBox="1"/>
            <p:nvPr/>
          </p:nvSpPr>
          <p:spPr>
            <a:xfrm>
              <a:off x="8557161" y="5710180"/>
              <a:ext cx="995785" cy="215444"/>
            </a:xfrm>
            <a:prstGeom prst="rect">
              <a:avLst/>
            </a:prstGeom>
            <a:noFill/>
          </p:spPr>
          <p:txBody>
            <a:bodyPr wrap="none" rtlCol="0">
              <a:spAutoFit/>
            </a:bodyPr>
            <a:lstStyle/>
            <a:p>
              <a:r>
                <a:rPr lang="en-US" sz="800" i="1" dirty="0">
                  <a:solidFill>
                    <a:schemeClr val="accent6">
                      <a:lumMod val="40000"/>
                      <a:lumOff val="60000"/>
                    </a:schemeClr>
                  </a:solidFill>
                </a:rPr>
                <a:t>Reduced appetite</a:t>
              </a:r>
            </a:p>
          </p:txBody>
        </p:sp>
        <p:sp>
          <p:nvSpPr>
            <p:cNvPr id="12" name="TextBox 11">
              <a:extLst>
                <a:ext uri="{FF2B5EF4-FFF2-40B4-BE49-F238E27FC236}">
                  <a16:creationId xmlns:a16="http://schemas.microsoft.com/office/drawing/2014/main" id="{2283EBB6-1ADA-986A-C05C-58D778D51E58}"/>
                </a:ext>
              </a:extLst>
            </p:cNvPr>
            <p:cNvSpPr txBox="1"/>
            <p:nvPr/>
          </p:nvSpPr>
          <p:spPr>
            <a:xfrm>
              <a:off x="8536509" y="4940870"/>
              <a:ext cx="1277914" cy="215444"/>
            </a:xfrm>
            <a:prstGeom prst="rect">
              <a:avLst/>
            </a:prstGeom>
            <a:noFill/>
          </p:spPr>
          <p:txBody>
            <a:bodyPr wrap="none" rtlCol="0">
              <a:spAutoFit/>
            </a:bodyPr>
            <a:lstStyle/>
            <a:p>
              <a:r>
                <a:rPr lang="en-US" sz="800" i="1" dirty="0">
                  <a:solidFill>
                    <a:schemeClr val="accent6">
                      <a:lumMod val="40000"/>
                      <a:lumOff val="60000"/>
                    </a:schemeClr>
                  </a:solidFill>
                </a:rPr>
                <a:t>Improved walking ability</a:t>
              </a:r>
            </a:p>
          </p:txBody>
        </p:sp>
        <p:sp>
          <p:nvSpPr>
            <p:cNvPr id="13" name="TextBox 12">
              <a:extLst>
                <a:ext uri="{FF2B5EF4-FFF2-40B4-BE49-F238E27FC236}">
                  <a16:creationId xmlns:a16="http://schemas.microsoft.com/office/drawing/2014/main" id="{2A214061-B8B5-4C03-6D8C-9B75E27DE6A9}"/>
                </a:ext>
              </a:extLst>
            </p:cNvPr>
            <p:cNvSpPr txBox="1"/>
            <p:nvPr/>
          </p:nvSpPr>
          <p:spPr>
            <a:xfrm>
              <a:off x="8557161" y="5451985"/>
              <a:ext cx="1107996" cy="215444"/>
            </a:xfrm>
            <a:prstGeom prst="rect">
              <a:avLst/>
            </a:prstGeom>
            <a:noFill/>
          </p:spPr>
          <p:txBody>
            <a:bodyPr wrap="none" rtlCol="0">
              <a:spAutoFit/>
            </a:bodyPr>
            <a:lstStyle/>
            <a:p>
              <a:r>
                <a:rPr lang="en-US" sz="800" i="1" dirty="0">
                  <a:solidFill>
                    <a:schemeClr val="accent6">
                      <a:lumMod val="40000"/>
                      <a:lumOff val="60000"/>
                    </a:schemeClr>
                  </a:solidFill>
                </a:rPr>
                <a:t>Improved clothing fit</a:t>
              </a:r>
            </a:p>
          </p:txBody>
        </p:sp>
        <p:sp>
          <p:nvSpPr>
            <p:cNvPr id="14" name="TextBox 13">
              <a:extLst>
                <a:ext uri="{FF2B5EF4-FFF2-40B4-BE49-F238E27FC236}">
                  <a16:creationId xmlns:a16="http://schemas.microsoft.com/office/drawing/2014/main" id="{827B7F06-BB93-9826-5088-A5C4D6F9B9FD}"/>
                </a:ext>
              </a:extLst>
            </p:cNvPr>
            <p:cNvSpPr txBox="1"/>
            <p:nvPr/>
          </p:nvSpPr>
          <p:spPr>
            <a:xfrm>
              <a:off x="8542413" y="4703561"/>
              <a:ext cx="1154483" cy="215444"/>
            </a:xfrm>
            <a:prstGeom prst="rect">
              <a:avLst/>
            </a:prstGeom>
            <a:noFill/>
          </p:spPr>
          <p:txBody>
            <a:bodyPr wrap="none" rtlCol="0">
              <a:spAutoFit/>
            </a:bodyPr>
            <a:lstStyle/>
            <a:p>
              <a:r>
                <a:rPr lang="en-US" sz="800" i="1" dirty="0">
                  <a:solidFill>
                    <a:schemeClr val="accent6">
                      <a:lumMod val="40000"/>
                      <a:lumOff val="60000"/>
                    </a:schemeClr>
                  </a:solidFill>
                </a:rPr>
                <a:t>WL noticed by others</a:t>
              </a:r>
            </a:p>
          </p:txBody>
        </p:sp>
        <p:sp>
          <p:nvSpPr>
            <p:cNvPr id="15" name="TextBox 14">
              <a:extLst>
                <a:ext uri="{FF2B5EF4-FFF2-40B4-BE49-F238E27FC236}">
                  <a16:creationId xmlns:a16="http://schemas.microsoft.com/office/drawing/2014/main" id="{6E3AD2B2-57FC-A1CB-806E-F46CD7915135}"/>
                </a:ext>
              </a:extLst>
            </p:cNvPr>
            <p:cNvSpPr txBox="1"/>
            <p:nvPr/>
          </p:nvSpPr>
          <p:spPr>
            <a:xfrm>
              <a:off x="8539714" y="5201176"/>
              <a:ext cx="1561646" cy="215444"/>
            </a:xfrm>
            <a:prstGeom prst="rect">
              <a:avLst/>
            </a:prstGeom>
            <a:noFill/>
          </p:spPr>
          <p:txBody>
            <a:bodyPr wrap="none" rtlCol="0">
              <a:spAutoFit/>
            </a:bodyPr>
            <a:lstStyle/>
            <a:p>
              <a:r>
                <a:rPr lang="en-US" sz="800" i="1" dirty="0">
                  <a:solidFill>
                    <a:schemeClr val="accent6">
                      <a:lumMod val="40000"/>
                      <a:lumOff val="60000"/>
                    </a:schemeClr>
                  </a:solidFill>
                </a:rPr>
                <a:t>Increased feelings of positivity</a:t>
              </a:r>
            </a:p>
          </p:txBody>
        </p:sp>
        <p:sp>
          <p:nvSpPr>
            <p:cNvPr id="16" name="TextBox 15">
              <a:extLst>
                <a:ext uri="{FF2B5EF4-FFF2-40B4-BE49-F238E27FC236}">
                  <a16:creationId xmlns:a16="http://schemas.microsoft.com/office/drawing/2014/main" id="{CF152CC3-7D44-50FF-EB86-4E5D53173056}"/>
                </a:ext>
              </a:extLst>
            </p:cNvPr>
            <p:cNvSpPr txBox="1"/>
            <p:nvPr/>
          </p:nvSpPr>
          <p:spPr>
            <a:xfrm>
              <a:off x="8884334" y="3948533"/>
              <a:ext cx="2087431" cy="215444"/>
            </a:xfrm>
            <a:prstGeom prst="rect">
              <a:avLst/>
            </a:prstGeom>
            <a:noFill/>
          </p:spPr>
          <p:txBody>
            <a:bodyPr wrap="none" rtlCol="0">
              <a:spAutoFit/>
            </a:bodyPr>
            <a:lstStyle/>
            <a:p>
              <a:r>
                <a:rPr lang="en-US" sz="800" i="1" dirty="0">
                  <a:solidFill>
                    <a:schemeClr val="accent6">
                      <a:lumMod val="75000"/>
                    </a:schemeClr>
                  </a:solidFill>
                </a:rPr>
                <a:t>Increased participation in leisure activities</a:t>
              </a:r>
            </a:p>
          </p:txBody>
        </p:sp>
        <p:sp>
          <p:nvSpPr>
            <p:cNvPr id="17" name="TextBox 16">
              <a:extLst>
                <a:ext uri="{FF2B5EF4-FFF2-40B4-BE49-F238E27FC236}">
                  <a16:creationId xmlns:a16="http://schemas.microsoft.com/office/drawing/2014/main" id="{58E0CB41-2D9F-3E8C-19C8-648FAF7802A1}"/>
                </a:ext>
              </a:extLst>
            </p:cNvPr>
            <p:cNvSpPr txBox="1"/>
            <p:nvPr/>
          </p:nvSpPr>
          <p:spPr>
            <a:xfrm>
              <a:off x="9181370" y="4205125"/>
              <a:ext cx="1467068" cy="215444"/>
            </a:xfrm>
            <a:prstGeom prst="rect">
              <a:avLst/>
            </a:prstGeom>
            <a:noFill/>
          </p:spPr>
          <p:txBody>
            <a:bodyPr wrap="none" rtlCol="0">
              <a:spAutoFit/>
            </a:bodyPr>
            <a:lstStyle/>
            <a:p>
              <a:r>
                <a:rPr lang="en-US" sz="800" i="1" dirty="0">
                  <a:solidFill>
                    <a:schemeClr val="accent6">
                      <a:lumMod val="75000"/>
                    </a:schemeClr>
                  </a:solidFill>
                </a:rPr>
                <a:t>Improved work performance</a:t>
              </a:r>
            </a:p>
          </p:txBody>
        </p:sp>
        <p:sp>
          <p:nvSpPr>
            <p:cNvPr id="18" name="TextBox 17">
              <a:extLst>
                <a:ext uri="{FF2B5EF4-FFF2-40B4-BE49-F238E27FC236}">
                  <a16:creationId xmlns:a16="http://schemas.microsoft.com/office/drawing/2014/main" id="{9B77AC95-4397-168C-09F9-1BEF74512BA1}"/>
                </a:ext>
              </a:extLst>
            </p:cNvPr>
            <p:cNvSpPr txBox="1"/>
            <p:nvPr/>
          </p:nvSpPr>
          <p:spPr>
            <a:xfrm>
              <a:off x="9393764" y="4461717"/>
              <a:ext cx="2015295" cy="215444"/>
            </a:xfrm>
            <a:prstGeom prst="rect">
              <a:avLst/>
            </a:prstGeom>
            <a:noFill/>
          </p:spPr>
          <p:txBody>
            <a:bodyPr wrap="none" rtlCol="0">
              <a:spAutoFit/>
            </a:bodyPr>
            <a:lstStyle/>
            <a:p>
              <a:r>
                <a:rPr lang="en-US" sz="800" i="1" dirty="0">
                  <a:solidFill>
                    <a:schemeClr val="accent6">
                      <a:lumMod val="75000"/>
                    </a:schemeClr>
                  </a:solidFill>
                </a:rPr>
                <a:t>Improved capacity for household chores</a:t>
              </a:r>
            </a:p>
          </p:txBody>
        </p:sp>
        <p:sp>
          <p:nvSpPr>
            <p:cNvPr id="19" name="TextBox 18">
              <a:extLst>
                <a:ext uri="{FF2B5EF4-FFF2-40B4-BE49-F238E27FC236}">
                  <a16:creationId xmlns:a16="http://schemas.microsoft.com/office/drawing/2014/main" id="{FD57C5E8-F83A-F4FE-E13C-52D8C7F5521C}"/>
                </a:ext>
              </a:extLst>
            </p:cNvPr>
            <p:cNvSpPr txBox="1"/>
            <p:nvPr/>
          </p:nvSpPr>
          <p:spPr>
            <a:xfrm>
              <a:off x="7292070" y="6093767"/>
              <a:ext cx="2121093" cy="200055"/>
            </a:xfrm>
            <a:prstGeom prst="rect">
              <a:avLst/>
            </a:prstGeom>
            <a:noFill/>
          </p:spPr>
          <p:txBody>
            <a:bodyPr wrap="none" rtlCol="0">
              <a:spAutoFit/>
            </a:bodyPr>
            <a:lstStyle/>
            <a:p>
              <a:r>
                <a:rPr lang="en-US" sz="700" i="1" dirty="0">
                  <a:solidFill>
                    <a:schemeClr val="accent6">
                      <a:lumMod val="75000"/>
                    </a:schemeClr>
                  </a:solidFill>
                </a:rPr>
                <a:t>In italics: most frequently reported benefit/impact</a:t>
              </a:r>
            </a:p>
          </p:txBody>
        </p:sp>
      </p:grpSp>
    </p:spTree>
    <p:extLst>
      <p:ext uri="{BB962C8B-B14F-4D97-AF65-F5344CB8AC3E}">
        <p14:creationId xmlns:p14="http://schemas.microsoft.com/office/powerpoint/2010/main" val="30217467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72D6AD16-175D-489F-BE05-D09863BF96F2}"/>
              </a:ext>
            </a:extLst>
          </p:cNvPr>
          <p:cNvGraphicFramePr>
            <a:graphicFrameLocks noGrp="1"/>
          </p:cNvGraphicFramePr>
          <p:nvPr/>
        </p:nvGraphicFramePr>
        <p:xfrm>
          <a:off x="372535" y="914400"/>
          <a:ext cx="11430000" cy="3208713"/>
        </p:xfrm>
        <a:graphic>
          <a:graphicData uri="http://schemas.openxmlformats.org/drawingml/2006/table">
            <a:tbl>
              <a:tblPr firstRow="1" bandRow="1">
                <a:tableStyleId>{5C22544A-7EE6-4342-B048-85BDC9FD1C3A}</a:tableStyleId>
              </a:tblPr>
              <a:tblGrid>
                <a:gridCol w="11430000">
                  <a:extLst>
                    <a:ext uri="{9D8B030D-6E8A-4147-A177-3AD203B41FA5}">
                      <a16:colId xmlns:a16="http://schemas.microsoft.com/office/drawing/2014/main" val="20000"/>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Results, continued</a:t>
                      </a:r>
                      <a:r>
                        <a:rPr lang="en-US" sz="1000" b="0" dirty="0">
                          <a:solidFill>
                            <a:schemeClr val="tx1"/>
                          </a:solidFill>
                        </a:rPr>
                        <a:t>:</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2416233">
                <a:tc>
                  <a:txBody>
                    <a:bodyPr/>
                    <a:lstStyle/>
                    <a:p>
                      <a:pPr marL="171450" indent="-171450">
                        <a:spcAft>
                          <a:spcPts val="600"/>
                        </a:spcAft>
                        <a:buFont typeface="Arial" panose="020B0604020202020204" pitchFamily="34" charset="0"/>
                        <a:buChar char="•"/>
                      </a:pPr>
                      <a:r>
                        <a:rPr lang="en-GB" sz="1000" dirty="0">
                          <a:solidFill>
                            <a:schemeClr val="tx1"/>
                          </a:solidFill>
                        </a:rPr>
                        <a:t>During the </a:t>
                      </a:r>
                      <a:r>
                        <a:rPr lang="en-GB" sz="1000" b="1" dirty="0">
                          <a:solidFill>
                            <a:schemeClr val="tx1"/>
                          </a:solidFill>
                        </a:rPr>
                        <a:t>double-blinded</a:t>
                      </a:r>
                      <a:r>
                        <a:rPr lang="en-GB" sz="1000" dirty="0">
                          <a:solidFill>
                            <a:schemeClr val="tx1"/>
                          </a:solidFill>
                        </a:rPr>
                        <a:t> period all 50 tirzepatide-treated patients reported ≥1 additional benefit/impact.</a:t>
                      </a:r>
                    </a:p>
                    <a:p>
                      <a:pPr marL="171450" indent="-171450">
                        <a:spcAft>
                          <a:spcPts val="600"/>
                        </a:spcAft>
                        <a:buFont typeface="Arial" panose="020B0604020202020204" pitchFamily="34" charset="0"/>
                        <a:buChar char="•"/>
                      </a:pPr>
                      <a:r>
                        <a:rPr lang="en-GB" sz="1000" dirty="0">
                          <a:solidFill>
                            <a:schemeClr val="tx1"/>
                          </a:solidFill>
                        </a:rPr>
                        <a:t>Nearly all (33 of 36) placebo-treated patients reported loss of ≥1 treatment benefits/impacts noticed in the open-label portion.</a:t>
                      </a:r>
                      <a:br>
                        <a:rPr lang="en-GB" sz="1000" dirty="0">
                          <a:solidFill>
                            <a:schemeClr val="tx1"/>
                          </a:solidFill>
                        </a:rPr>
                      </a:br>
                      <a:r>
                        <a:rPr lang="en-GB" sz="1000" dirty="0">
                          <a:solidFill>
                            <a:schemeClr val="tx1"/>
                          </a:solidFill>
                        </a:rPr>
                        <a:t>- patients most frequently reported their appetite increased (N=24).</a:t>
                      </a:r>
                    </a:p>
                    <a:p>
                      <a:pPr marL="171450" indent="-171450">
                        <a:spcAft>
                          <a:spcPts val="600"/>
                        </a:spcAft>
                        <a:buFont typeface="Arial" panose="020B0604020202020204" pitchFamily="34" charset="0"/>
                        <a:buChar char="•"/>
                      </a:pPr>
                      <a:r>
                        <a:rPr lang="en-GB" sz="1000" dirty="0">
                          <a:solidFill>
                            <a:schemeClr val="tx1"/>
                          </a:solidFill>
                        </a:rPr>
                        <a:t>The least favorable aspect of treatment reported was experiencing AEs (N=4), most commonly GI-related AEs (N=34).</a:t>
                      </a:r>
                    </a:p>
                    <a:p>
                      <a:pPr marL="171450" indent="-171450">
                        <a:spcAft>
                          <a:spcPts val="600"/>
                        </a:spcAft>
                        <a:buFont typeface="Arial" panose="020B0604020202020204" pitchFamily="34" charset="0"/>
                        <a:buChar char="•"/>
                      </a:pPr>
                      <a:r>
                        <a:rPr lang="en-GB" sz="1000" dirty="0">
                          <a:solidFill>
                            <a:schemeClr val="tx1"/>
                          </a:solidFill>
                        </a:rPr>
                        <a:t>Most patients (79 of 86) confirmed that they would take (or consider taking) tirzepatide in the future for weight loss or weight maintenance.</a:t>
                      </a:r>
                      <a:br>
                        <a:rPr lang="en-GB" sz="1000" dirty="0">
                          <a:solidFill>
                            <a:schemeClr val="tx1"/>
                          </a:solidFill>
                        </a:rPr>
                      </a:br>
                      <a:r>
                        <a:rPr lang="en-GB" sz="1000" dirty="0">
                          <a:solidFill>
                            <a:schemeClr val="tx1"/>
                          </a:solidFill>
                        </a:rPr>
                        <a:t>- six patients would not consider taking tirzepatide again due to AEs (N=3), lack of information about the drug or its long-term use (N=2), or because they felt they no longer needed it (N=1).</a:t>
                      </a:r>
                    </a:p>
                  </a:txBody>
                  <a:tcPr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92350044"/>
                  </a:ext>
                </a:extLst>
              </a:tr>
              <a:tr h="277823">
                <a:tc>
                  <a:txBody>
                    <a:bodyPr/>
                    <a:lstStyle/>
                    <a:p>
                      <a:r>
                        <a:rPr lang="en-US" sz="1000" b="1" dirty="0"/>
                        <a:t>CVrg Implications</a:t>
                      </a:r>
                      <a:r>
                        <a:rPr lang="en-US" sz="1000" b="0" dirty="0"/>
                        <a:t>: Qualitative exit interviews with 86 patients from SURMOUNT-4 showed patients were largely positive about </a:t>
                      </a:r>
                      <a:r>
                        <a:rPr lang="en-GB" sz="1000" dirty="0">
                          <a:solidFill>
                            <a:schemeClr val="tx1"/>
                          </a:solidFill>
                        </a:rPr>
                        <a:t>tirzepatide’s</a:t>
                      </a:r>
                      <a:r>
                        <a:rPr lang="en-US" sz="1000" b="0" dirty="0"/>
                        <a:t> effect on weight loss and subsequent positive impacts on their broader well-being. Patients that were randomized to the placebo-group in the double-blinded maintenance period noted a loss of treatment benefits that they gained during the 36-week open-label period. Most interview participants reported they would take </a:t>
                      </a:r>
                      <a:r>
                        <a:rPr lang="en-GB" sz="1000" dirty="0">
                          <a:solidFill>
                            <a:schemeClr val="tx1"/>
                          </a:solidFill>
                        </a:rPr>
                        <a:t>tirzepatide</a:t>
                      </a:r>
                      <a:r>
                        <a:rPr lang="en-US" sz="1000" b="0" dirty="0"/>
                        <a:t> in the future for weight loss or weight maintenance.</a:t>
                      </a:r>
                    </a:p>
                  </a:txBody>
                  <a:tcPr>
                    <a:lnT w="12700" cmpd="sng">
                      <a:noFill/>
                    </a:lnT>
                    <a:solidFill>
                      <a:srgbClr val="FEF4EC"/>
                    </a:solidFill>
                  </a:tcPr>
                </a:tc>
                <a:extLst>
                  <a:ext uri="{0D108BD9-81ED-4DB2-BD59-A6C34878D82A}">
                    <a16:rowId xmlns:a16="http://schemas.microsoft.com/office/drawing/2014/main" val="10003"/>
                  </a:ext>
                </a:extLst>
              </a:tr>
            </a:tbl>
          </a:graphicData>
        </a:graphic>
      </p:graphicFrame>
      <p:sp>
        <p:nvSpPr>
          <p:cNvPr id="3" name="Title 2"/>
          <p:cNvSpPr>
            <a:spLocks noGrp="1"/>
          </p:cNvSpPr>
          <p:nvPr>
            <p:ph type="ctrTitle"/>
          </p:nvPr>
        </p:nvSpPr>
        <p:spPr/>
        <p:txBody>
          <a:bodyPr/>
          <a:lstStyle/>
          <a:p>
            <a:r>
              <a:rPr lang="en-US" dirty="0"/>
              <a:t>SURMOUNT-4 (2 of 2)</a:t>
            </a:r>
          </a:p>
        </p:txBody>
      </p:sp>
    </p:spTree>
    <p:extLst>
      <p:ext uri="{BB962C8B-B14F-4D97-AF65-F5344CB8AC3E}">
        <p14:creationId xmlns:p14="http://schemas.microsoft.com/office/powerpoint/2010/main" val="2050354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72D6AD16-175D-489F-BE05-D09863BF96F2}"/>
              </a:ext>
            </a:extLst>
          </p:cNvPr>
          <p:cNvGraphicFramePr>
            <a:graphicFrameLocks noGrp="1"/>
          </p:cNvGraphicFramePr>
          <p:nvPr>
            <p:extLst>
              <p:ext uri="{D42A27DB-BD31-4B8C-83A1-F6EECF244321}">
                <p14:modId xmlns:p14="http://schemas.microsoft.com/office/powerpoint/2010/main" val="2200047544"/>
              </p:ext>
            </p:extLst>
          </p:nvPr>
        </p:nvGraphicFramePr>
        <p:xfrm>
          <a:off x="2663687" y="914400"/>
          <a:ext cx="9147313" cy="4602480"/>
        </p:xfrm>
        <a:graphic>
          <a:graphicData uri="http://schemas.openxmlformats.org/drawingml/2006/table">
            <a:tbl>
              <a:tblPr firstRow="1" bandRow="1">
                <a:tableStyleId>{5C22544A-7EE6-4342-B048-85BDC9FD1C3A}</a:tableStyleId>
              </a:tblPr>
              <a:tblGrid>
                <a:gridCol w="5147902">
                  <a:extLst>
                    <a:ext uri="{9D8B030D-6E8A-4147-A177-3AD203B41FA5}">
                      <a16:colId xmlns:a16="http://schemas.microsoft.com/office/drawing/2014/main" val="20000"/>
                    </a:ext>
                  </a:extLst>
                </a:gridCol>
                <a:gridCol w="3999411">
                  <a:extLst>
                    <a:ext uri="{9D8B030D-6E8A-4147-A177-3AD203B41FA5}">
                      <a16:colId xmlns:a16="http://schemas.microsoft.com/office/drawing/2014/main" val="1229989169"/>
                    </a:ext>
                  </a:extLst>
                </a:gridCol>
              </a:tblGrid>
              <a:tr h="0">
                <a:tc gridSpan="2">
                  <a:txBody>
                    <a:bodyPr/>
                    <a:lstStyle/>
                    <a:p>
                      <a:r>
                        <a:rPr lang="en-US" sz="900" b="0" i="1" dirty="0">
                          <a:solidFill>
                            <a:schemeClr val="tx1"/>
                          </a:solidFill>
                        </a:rPr>
                        <a:t>Weight changes after tirzepatide cessation in Chinese adults with overweight/obesity—A real-world follow-up study of SURMOUNT-CN trial. Y.Chen.</a:t>
                      </a:r>
                    </a:p>
                    <a:p>
                      <a:endParaRPr lang="en-US" sz="400" b="1" i="1" dirty="0">
                        <a:solidFill>
                          <a:schemeClr val="tx1"/>
                        </a:solidFill>
                      </a:endParaRPr>
                    </a:p>
                    <a:p>
                      <a:r>
                        <a:rPr lang="en-US" sz="1000" b="1" dirty="0">
                          <a:solidFill>
                            <a:schemeClr val="tx1"/>
                          </a:solidFill>
                        </a:rPr>
                        <a:t>Background</a:t>
                      </a:r>
                      <a:r>
                        <a:rPr lang="en-US" sz="1000" b="0" dirty="0">
                          <a:solidFill>
                            <a:schemeClr val="tx1"/>
                          </a:solidFill>
                        </a:rPr>
                        <a:t>: In Phase III trial SURMOUNT-CN, efficacy of tirzepatide in Chinese patients with obesity was consistent with previous findings in the SURMOUNT program, showing up to almost 20% weight loss at 52 weeks (15mg) and an impressive weight loss of 11.1kg at the end of dose-titration (20 weeks). A follow-up study enrolling patients who completed SURMOUNT-CN evaluated changes in body weight and cardiometabolic risk factors upon cessation of tirzepatide treatment.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20000"/>
                        <a:lumOff val="80000"/>
                      </a:schemeClr>
                    </a:solidFill>
                  </a:tcPr>
                </a:tc>
                <a:tc hMerge="1">
                  <a:txBody>
                    <a:bodyPr/>
                    <a:lstStyle/>
                    <a:p>
                      <a:endParaRPr lang="en-US"/>
                    </a:p>
                  </a:txBody>
                  <a:tcPr/>
                </a:tc>
                <a:extLst>
                  <a:ext uri="{0D108BD9-81ED-4DB2-BD59-A6C34878D82A}">
                    <a16:rowId xmlns:a16="http://schemas.microsoft.com/office/drawing/2014/main" val="882866917"/>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mn-lt"/>
                        </a:rPr>
                        <a:t>Patients &amp; Treatment</a:t>
                      </a:r>
                      <a:r>
                        <a:rPr lang="en-US" sz="1000" dirty="0">
                          <a:latin typeface="+mn-lt"/>
                        </a:rPr>
                        <a:t>: 152 (of total </a:t>
                      </a:r>
                      <a:r>
                        <a:rPr lang="en-US" sz="1000" dirty="0">
                          <a:solidFill>
                            <a:schemeClr val="tx1"/>
                          </a:solidFill>
                          <a:latin typeface="+mn-lt"/>
                        </a:rPr>
                        <a:t>210) non-diabetic patients with overweight/obesity enrolled in SURMOUNT-CN who completed 52 weeks of study treatment, who didn’t receive anti-diabetic medications or undergo bariatric surgery during follow-up were included and followed for 26 weeks.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mn-lt"/>
                        </a:rPr>
                        <a:t>Outcomes</a:t>
                      </a:r>
                      <a:r>
                        <a:rPr lang="en-US" sz="1000" b="0" dirty="0">
                          <a:latin typeface="+mn-lt"/>
                        </a:rPr>
                        <a:t>: change in body weight and WC 26 weeks after completion of 52-week study treatment in SURMOUNT-CN</a:t>
                      </a:r>
                      <a:endParaRPr lang="en-US" sz="1000" b="1" dirty="0">
                        <a:latin typeface="+mn-lt"/>
                      </a:endParaRP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00"/>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Results</a:t>
                      </a:r>
                      <a:r>
                        <a:rPr lang="en-US" sz="1000" dirty="0"/>
                        <a:t>:</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US"/>
                    </a:p>
                  </a:txBody>
                  <a:tcPr/>
                </a:tc>
                <a:extLst>
                  <a:ext uri="{0D108BD9-81ED-4DB2-BD59-A6C34878D82A}">
                    <a16:rowId xmlns:a16="http://schemas.microsoft.com/office/drawing/2014/main" val="10001"/>
                  </a:ext>
                </a:extLst>
              </a:tr>
              <a:tr h="1413163">
                <a:tc>
                  <a:txBody>
                    <a:bodyPr/>
                    <a:lstStyle/>
                    <a:p>
                      <a:pPr marL="171450" indent="-171450">
                        <a:spcAft>
                          <a:spcPts val="600"/>
                        </a:spcAft>
                        <a:buFont typeface="Arial" panose="020B0604020202020204" pitchFamily="34" charset="0"/>
                        <a:buChar char="•"/>
                      </a:pPr>
                      <a:r>
                        <a:rPr lang="en-US" sz="1000" dirty="0"/>
                        <a:t>From end of the 52-week treatment period to follow-up at 26 weeks, tirzepatide treated patients regained more weight vs. placebo and saw an increase in waist circumference (see table).</a:t>
                      </a:r>
                    </a:p>
                    <a:p>
                      <a:pPr marL="171450" indent="-171450">
                        <a:spcAft>
                          <a:spcPts val="600"/>
                        </a:spcAft>
                        <a:buFont typeface="Arial" panose="020B0604020202020204" pitchFamily="34" charset="0"/>
                        <a:buChar char="•"/>
                      </a:pPr>
                      <a:r>
                        <a:rPr lang="en-US" sz="1000" dirty="0"/>
                        <a:t>Absolute changes in body weight and waist circumference from trial baseline to 26-week follow-up (week 78) showed significant reductions in both parameters with tirzepatide vs. placebo.</a:t>
                      </a:r>
                    </a:p>
                    <a:p>
                      <a:pPr marL="171450" indent="-171450">
                        <a:spcAft>
                          <a:spcPts val="600"/>
                        </a:spcAft>
                        <a:buFont typeface="Arial" panose="020B0604020202020204" pitchFamily="34" charset="0"/>
                        <a:buChar char="•"/>
                      </a:pPr>
                      <a:r>
                        <a:rPr lang="en-US" sz="1000" dirty="0"/>
                        <a:t>Only 7% of patients reported complete compliance with lifestyle consultations received in routine healthcare.</a:t>
                      </a:r>
                    </a:p>
                    <a:p>
                      <a:pPr marL="171450" indent="-171450">
                        <a:spcAft>
                          <a:spcPts val="600"/>
                        </a:spcAft>
                        <a:buFont typeface="Arial" panose="020B0604020202020204" pitchFamily="34" charset="0"/>
                        <a:buChar char="•"/>
                      </a:pPr>
                      <a:r>
                        <a:rPr lang="en-US" sz="1000" dirty="0"/>
                        <a:t>At 78 weeks, a substantial proportion of tirzepatide-treated patients achieved categorical weight loss goals with more than half of tirzepatide (15mg) patients achieving ≥10% weight loss despite being off drug for 26 weeks.</a:t>
                      </a:r>
                    </a:p>
                    <a:p>
                      <a:pPr marL="171450" indent="-171450">
                        <a:spcAft>
                          <a:spcPts val="600"/>
                        </a:spcAft>
                        <a:buFont typeface="Arial" panose="020B0604020202020204" pitchFamily="34" charset="0"/>
                        <a:buChar char="•"/>
                      </a:pPr>
                      <a:r>
                        <a:rPr lang="en-US" sz="1000" dirty="0"/>
                        <a:t>At 78 weeks, tirzepatide (15mg) showed improvements in all measured cardiometabolic risk factors, while tirzepatide (10mg) had improvements in A1c and TG from baseline.</a:t>
                      </a:r>
                      <a:br>
                        <a:rPr lang="en-US" sz="1000" dirty="0"/>
                      </a:br>
                      <a:r>
                        <a:rPr lang="en-US" sz="1000" dirty="0"/>
                        <a:t>- no changes were observed in the placebo group.</a:t>
                      </a:r>
                    </a:p>
                    <a:p>
                      <a:pPr marL="171450" indent="-171450">
                        <a:spcAft>
                          <a:spcPts val="600"/>
                        </a:spcAft>
                        <a:buFont typeface="Arial" panose="020B0604020202020204" pitchFamily="34" charset="0"/>
                        <a:buChar char="•"/>
                      </a:pPr>
                      <a:endParaRPr lang="en-US" sz="1000"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1000" dirty="0"/>
                    </a:p>
                  </a:txBody>
                  <a:tcPr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92350044"/>
                  </a:ext>
                </a:extLst>
              </a:tr>
            </a:tbl>
          </a:graphicData>
        </a:graphic>
      </p:graphicFrame>
      <p:sp>
        <p:nvSpPr>
          <p:cNvPr id="3" name="Title 2"/>
          <p:cNvSpPr>
            <a:spLocks noGrp="1"/>
          </p:cNvSpPr>
          <p:nvPr>
            <p:ph type="ctrTitle"/>
          </p:nvPr>
        </p:nvSpPr>
        <p:spPr/>
        <p:txBody>
          <a:bodyPr/>
          <a:lstStyle/>
          <a:p>
            <a:r>
              <a:rPr lang="en-US" dirty="0"/>
              <a:t>GLP-1/GIP: SURMOUNT-CN follow-up, TZP shows sustained CVM benefit despite partial weight regain</a:t>
            </a:r>
          </a:p>
        </p:txBody>
      </p:sp>
      <p:graphicFrame>
        <p:nvGraphicFramePr>
          <p:cNvPr id="4" name="Table 3"/>
          <p:cNvGraphicFramePr>
            <a:graphicFrameLocks noGrp="1"/>
          </p:cNvGraphicFramePr>
          <p:nvPr/>
        </p:nvGraphicFramePr>
        <p:xfrm>
          <a:off x="384048" y="914400"/>
          <a:ext cx="2194560" cy="451104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2940743716"/>
                    </a:ext>
                  </a:extLst>
                </a:gridCol>
              </a:tblGrid>
              <a:tr h="242614">
                <a:tc>
                  <a:txBody>
                    <a:bodyPr/>
                    <a:lstStyle/>
                    <a:p>
                      <a:r>
                        <a:rPr lang="en-US" sz="1000" b="1" dirty="0">
                          <a:solidFill>
                            <a:schemeClr val="tx1"/>
                          </a:solidFill>
                        </a:rPr>
                        <a:t>Product (MOA)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88286691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Mounjaro, Zepbound; tirzepatide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(dual GLP-1/GIP agonist)</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en-US" sz="1000" b="1" dirty="0">
                          <a:latin typeface="+mn-lt"/>
                        </a:rPr>
                        <a:t>Company</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2"/>
                        </a:rPr>
                        <a:t>Lilly</a:t>
                      </a:r>
                      <a:endParaRPr lang="en-US" sz="1000"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4786">
                <a:tc>
                  <a:txBody>
                    <a:bodyPr/>
                    <a:lstStyle/>
                    <a:p>
                      <a:r>
                        <a:rPr lang="en-US" sz="1000" b="1" dirty="0">
                          <a:latin typeface="+mn-lt"/>
                        </a:rPr>
                        <a:t>Phase and Trial ID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407347513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Phase III </a:t>
                      </a:r>
                      <a:r>
                        <a:rPr lang="en-US" sz="1000" dirty="0">
                          <a:solidFill>
                            <a:schemeClr val="tx1"/>
                          </a:solidFill>
                          <a:hlinkClick r:id="rId3"/>
                        </a:rPr>
                        <a:t>SURMOUNT-CN</a:t>
                      </a:r>
                      <a:r>
                        <a:rPr lang="en-US" sz="1000" dirty="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China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7515929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Indication(s)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24271795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T2D, OBE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61053568"/>
                  </a:ext>
                </a:extLst>
              </a:tr>
              <a:tr h="0">
                <a:tc>
                  <a:txBody>
                    <a:bodyPr/>
                    <a:lstStyle/>
                    <a:p>
                      <a:r>
                        <a:rPr lang="en-US" sz="1000" b="1" dirty="0">
                          <a:latin typeface="+mn-lt"/>
                        </a:rPr>
                        <a:t>Abstract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7586671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4"/>
                        </a:rPr>
                        <a:t>1672-P</a:t>
                      </a:r>
                      <a:endParaRPr lang="en-US" sz="1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32568609"/>
                  </a:ext>
                </a:extLst>
              </a:tr>
              <a:tr h="182880">
                <a:tc>
                  <a:txBody>
                    <a:bodyPr/>
                    <a:lstStyle/>
                    <a:p>
                      <a:r>
                        <a:rPr lang="en-US" sz="1100" b="1" dirty="0">
                          <a:solidFill>
                            <a:schemeClr val="tx1"/>
                          </a:solidFill>
                        </a:rPr>
                        <a:t>CVrg Implications</a:t>
                      </a:r>
                      <a:r>
                        <a:rPr lang="en-US" sz="1100" b="0" dirty="0">
                          <a:solidFill>
                            <a:schemeClr val="tx1"/>
                          </a:solidFill>
                        </a:rPr>
                        <a:t>:</a:t>
                      </a:r>
                      <a:r>
                        <a:rPr lang="en-US" sz="1100" b="1" dirty="0">
                          <a:solidFill>
                            <a:schemeClr val="tx1"/>
                          </a:solidFill>
                        </a:rPr>
                        <a:t> </a:t>
                      </a:r>
                      <a:r>
                        <a:rPr lang="en-US" sz="1100" b="0" dirty="0">
                          <a:solidFill>
                            <a:schemeClr val="tx1"/>
                          </a:solidFill>
                        </a:rPr>
                        <a:t>At 26-week follow-up after completing treatment in SURMOUNT-CN, Chinese patients with overweight or obesity saw significant weight loss and sustained improvements in cardiometabolic risk factors with </a:t>
                      </a:r>
                      <a:r>
                        <a:rPr lang="en-GB" sz="1100" dirty="0">
                          <a:solidFill>
                            <a:schemeClr val="tx1"/>
                          </a:solidFill>
                        </a:rPr>
                        <a:t>tirzepatide</a:t>
                      </a:r>
                      <a:r>
                        <a:rPr lang="en-US" sz="1100" b="0" dirty="0">
                          <a:solidFill>
                            <a:schemeClr val="tx1"/>
                          </a:solidFill>
                        </a:rPr>
                        <a:t> (15mg) despite partial weight regain.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3592350044"/>
                  </a:ext>
                </a:extLst>
              </a:tr>
            </a:tbl>
          </a:graphicData>
        </a:graphic>
      </p:graphicFrame>
      <p:graphicFrame>
        <p:nvGraphicFramePr>
          <p:cNvPr id="5" name="Table 4">
            <a:extLst>
              <a:ext uri="{FF2B5EF4-FFF2-40B4-BE49-F238E27FC236}">
                <a16:creationId xmlns:a16="http://schemas.microsoft.com/office/drawing/2014/main" id="{F71D40C9-F238-9081-B43E-EF88D270EF32}"/>
              </a:ext>
            </a:extLst>
          </p:cNvPr>
          <p:cNvGraphicFramePr>
            <a:graphicFrameLocks noGrp="1"/>
          </p:cNvGraphicFramePr>
          <p:nvPr>
            <p:extLst>
              <p:ext uri="{D42A27DB-BD31-4B8C-83A1-F6EECF244321}">
                <p14:modId xmlns:p14="http://schemas.microsoft.com/office/powerpoint/2010/main" val="3249340846"/>
              </p:ext>
            </p:extLst>
          </p:nvPr>
        </p:nvGraphicFramePr>
        <p:xfrm>
          <a:off x="8004665" y="2664912"/>
          <a:ext cx="3727450" cy="3483864"/>
        </p:xfrm>
        <a:graphic>
          <a:graphicData uri="http://schemas.openxmlformats.org/drawingml/2006/table">
            <a:tbl>
              <a:tblPr firstRow="1" bandRow="1">
                <a:tableStyleId>{C083E6E3-FA7D-4D7B-A595-EF9225AFEA82}</a:tableStyleId>
              </a:tblPr>
              <a:tblGrid>
                <a:gridCol w="1621155">
                  <a:extLst>
                    <a:ext uri="{9D8B030D-6E8A-4147-A177-3AD203B41FA5}">
                      <a16:colId xmlns:a16="http://schemas.microsoft.com/office/drawing/2014/main" val="20000"/>
                    </a:ext>
                  </a:extLst>
                </a:gridCol>
                <a:gridCol w="640080">
                  <a:extLst>
                    <a:ext uri="{9D8B030D-6E8A-4147-A177-3AD203B41FA5}">
                      <a16:colId xmlns:a16="http://schemas.microsoft.com/office/drawing/2014/main" val="318514910"/>
                    </a:ext>
                  </a:extLst>
                </a:gridCol>
                <a:gridCol w="513080">
                  <a:extLst>
                    <a:ext uri="{9D8B030D-6E8A-4147-A177-3AD203B41FA5}">
                      <a16:colId xmlns:a16="http://schemas.microsoft.com/office/drawing/2014/main" val="20001"/>
                    </a:ext>
                  </a:extLst>
                </a:gridCol>
                <a:gridCol w="513080">
                  <a:extLst>
                    <a:ext uri="{9D8B030D-6E8A-4147-A177-3AD203B41FA5}">
                      <a16:colId xmlns:a16="http://schemas.microsoft.com/office/drawing/2014/main" val="20002"/>
                    </a:ext>
                  </a:extLst>
                </a:gridCol>
                <a:gridCol w="440055">
                  <a:extLst>
                    <a:ext uri="{9D8B030D-6E8A-4147-A177-3AD203B41FA5}">
                      <a16:colId xmlns:a16="http://schemas.microsoft.com/office/drawing/2014/main" val="20003"/>
                    </a:ext>
                  </a:extLst>
                </a:gridCol>
              </a:tblGrid>
              <a:tr h="0">
                <a:tc gridSpan="2">
                  <a:txBody>
                    <a:bodyPr/>
                    <a:lstStyle/>
                    <a:p>
                      <a:r>
                        <a:rPr lang="en-US" sz="900" dirty="0"/>
                        <a:t>From 52 weeks to </a:t>
                      </a:r>
                      <a:br>
                        <a:rPr lang="en-US" sz="900" dirty="0"/>
                      </a:br>
                      <a:r>
                        <a:rPr lang="en-US" sz="900" dirty="0"/>
                        <a:t>26-week follow-up</a:t>
                      </a:r>
                    </a:p>
                  </a:txBody>
                  <a:tcPr marT="27432" marB="27432" anchor="ctr"/>
                </a:tc>
                <a:tc hMerge="1">
                  <a:txBody>
                    <a:bodyPr/>
                    <a:lstStyle/>
                    <a:p>
                      <a:endParaRPr lang="en-US"/>
                    </a:p>
                  </a:txBody>
                  <a:tcPr/>
                </a:tc>
                <a:tc>
                  <a:txBody>
                    <a:bodyPr/>
                    <a:lstStyle/>
                    <a:p>
                      <a:pPr algn="ctr"/>
                      <a:r>
                        <a:rPr lang="en-US" sz="900" dirty="0"/>
                        <a:t>TZP</a:t>
                      </a:r>
                    </a:p>
                    <a:p>
                      <a:pPr algn="ctr"/>
                      <a:r>
                        <a:rPr lang="en-US" sz="900" dirty="0"/>
                        <a:t>10mg</a:t>
                      </a:r>
                    </a:p>
                  </a:txBody>
                  <a:tcPr marT="27432" marB="27432" anchor="ctr"/>
                </a:tc>
                <a:tc>
                  <a:txBody>
                    <a:bodyPr/>
                    <a:lstStyle/>
                    <a:p>
                      <a:pPr algn="ctr"/>
                      <a:r>
                        <a:rPr lang="en-US" sz="900" dirty="0"/>
                        <a:t>TZP</a:t>
                      </a:r>
                    </a:p>
                    <a:p>
                      <a:pPr algn="ctr"/>
                      <a:r>
                        <a:rPr lang="en-US" sz="900" dirty="0"/>
                        <a:t>15mg</a:t>
                      </a:r>
                    </a:p>
                  </a:txBody>
                  <a:tcPr marT="27432" marB="27432" anchor="ctr"/>
                </a:tc>
                <a:tc>
                  <a:txBody>
                    <a:bodyPr/>
                    <a:lstStyle/>
                    <a:p>
                      <a:pPr algn="ctr"/>
                      <a:r>
                        <a:rPr lang="en-US" sz="900" dirty="0"/>
                        <a:t>pbo</a:t>
                      </a:r>
                    </a:p>
                  </a:txBody>
                  <a:tcPr marT="27432" marB="27432" anchor="ctr"/>
                </a:tc>
                <a:extLst>
                  <a:ext uri="{0D108BD9-81ED-4DB2-BD59-A6C34878D82A}">
                    <a16:rowId xmlns:a16="http://schemas.microsoft.com/office/drawing/2014/main" val="10000"/>
                  </a:ext>
                </a:extLst>
              </a:tr>
              <a:tr h="0">
                <a:tc gridSpan="2">
                  <a:txBody>
                    <a:bodyPr/>
                    <a:lstStyle/>
                    <a:p>
                      <a:r>
                        <a:rPr lang="el-GR" sz="900" dirty="0"/>
                        <a:t>Δ</a:t>
                      </a:r>
                      <a:r>
                        <a:rPr lang="en-US" sz="900" dirty="0"/>
                        <a:t>Body weight (%)</a:t>
                      </a:r>
                    </a:p>
                  </a:txBody>
                  <a:tcPr marT="27432" marB="27432" anchor="ctr"/>
                </a:tc>
                <a:tc hMerge="1">
                  <a:txBody>
                    <a:bodyPr/>
                    <a:lstStyle/>
                    <a:p>
                      <a:endParaRPr lang="en-US"/>
                    </a:p>
                  </a:txBody>
                  <a:tcPr/>
                </a:tc>
                <a:tc>
                  <a:txBody>
                    <a:bodyPr/>
                    <a:lstStyle/>
                    <a:p>
                      <a:pPr algn="ctr"/>
                      <a:r>
                        <a:rPr lang="en-US" sz="900" dirty="0"/>
                        <a:t>+9.1</a:t>
                      </a:r>
                    </a:p>
                  </a:txBody>
                  <a:tcPr marT="27432" marB="27432" anchor="ctr"/>
                </a:tc>
                <a:tc>
                  <a:txBody>
                    <a:bodyPr/>
                    <a:lstStyle/>
                    <a:p>
                      <a:pPr algn="ctr"/>
                      <a:r>
                        <a:rPr lang="en-US" sz="900" dirty="0"/>
                        <a:t>+12.3</a:t>
                      </a:r>
                    </a:p>
                  </a:txBody>
                  <a:tcPr marT="27432" marB="27432" anchor="ctr"/>
                </a:tc>
                <a:tc>
                  <a:txBody>
                    <a:bodyPr/>
                    <a:lstStyle/>
                    <a:p>
                      <a:pPr algn="ctr"/>
                      <a:r>
                        <a:rPr lang="en-US" sz="900" dirty="0"/>
                        <a:t>+1.8</a:t>
                      </a:r>
                    </a:p>
                  </a:txBody>
                  <a:tcPr marT="27432" marB="27432" anchor="ctr"/>
                </a:tc>
                <a:extLst>
                  <a:ext uri="{0D108BD9-81ED-4DB2-BD59-A6C34878D82A}">
                    <a16:rowId xmlns:a16="http://schemas.microsoft.com/office/drawing/2014/main" val="10001"/>
                  </a:ext>
                </a:extLst>
              </a:tr>
              <a:tr h="0">
                <a:tc gridSpan="2">
                  <a:txBody>
                    <a:bodyPr/>
                    <a:lstStyle/>
                    <a:p>
                      <a:r>
                        <a:rPr lang="el-GR" sz="900" dirty="0"/>
                        <a:t>Δ</a:t>
                      </a:r>
                      <a:r>
                        <a:rPr lang="en-US" sz="900" dirty="0"/>
                        <a:t>WC (cm)</a:t>
                      </a:r>
                    </a:p>
                  </a:txBody>
                  <a:tcPr marT="27432" marB="27432" anchor="ctr">
                    <a:lnB w="12700" cap="flat" cmpd="sng" algn="ctr">
                      <a:solidFill>
                        <a:schemeClr val="accent3"/>
                      </a:solidFill>
                      <a:prstDash val="solid"/>
                      <a:round/>
                      <a:headEnd type="none" w="med" len="med"/>
                      <a:tailEnd type="none" w="med" len="med"/>
                    </a:lnB>
                  </a:tcPr>
                </a:tc>
                <a:tc hMerge="1">
                  <a:txBody>
                    <a:bodyPr/>
                    <a:lstStyle/>
                    <a:p>
                      <a:endParaRPr lang="en-US"/>
                    </a:p>
                  </a:txBody>
                  <a:tcPr/>
                </a:tc>
                <a:tc>
                  <a:txBody>
                    <a:bodyPr/>
                    <a:lstStyle/>
                    <a:p>
                      <a:pPr algn="ctr"/>
                      <a:r>
                        <a:rPr lang="en-US" sz="900" dirty="0"/>
                        <a:t>+2.9</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+5.5</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-0.5</a:t>
                      </a:r>
                    </a:p>
                  </a:txBody>
                  <a:tcPr marT="27432" marB="27432" anchor="ctr">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10002"/>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dirty="0"/>
                        <a:t>From BL to </a:t>
                      </a:r>
                      <a:br>
                        <a:rPr lang="en-US" sz="900" b="1" dirty="0"/>
                      </a:br>
                      <a:r>
                        <a:rPr lang="en-US" sz="900" b="1" dirty="0"/>
                        <a:t>26-week follow-up</a:t>
                      </a:r>
                    </a:p>
                  </a:txBody>
                  <a:tcPr marT="27432" marB="27432"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hMerge="1">
                  <a:txBody>
                    <a:bodyPr/>
                    <a:lstStyle/>
                    <a:p>
                      <a:endParaRPr lang="en-US"/>
                    </a:p>
                  </a:txBody>
                  <a:tcPr/>
                </a:tc>
                <a:tc>
                  <a:txBody>
                    <a:bodyPr/>
                    <a:lstStyle/>
                    <a:p>
                      <a:pPr algn="ctr"/>
                      <a:endParaRPr lang="en-US" sz="900" dirty="0"/>
                    </a:p>
                  </a:txBody>
                  <a:tcPr marT="27432" marB="27432"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ctr"/>
                      <a:endParaRPr lang="en-US" sz="900" dirty="0"/>
                    </a:p>
                  </a:txBody>
                  <a:tcPr marT="27432" marB="27432"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ctr"/>
                      <a:endParaRPr lang="en-US" sz="900" dirty="0"/>
                    </a:p>
                  </a:txBody>
                  <a:tcPr marT="27432" marB="27432"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extLst>
                  <a:ext uri="{0D108BD9-81ED-4DB2-BD59-A6C34878D82A}">
                    <a16:rowId xmlns:a16="http://schemas.microsoft.com/office/drawing/2014/main" val="925779939"/>
                  </a:ext>
                </a:extLst>
              </a:tr>
              <a:tr h="0">
                <a:tc gridSpan="2">
                  <a:txBody>
                    <a:bodyPr/>
                    <a:lstStyle/>
                    <a:p>
                      <a:r>
                        <a:rPr lang="el-GR" sz="900" dirty="0"/>
                        <a:t>Δ</a:t>
                      </a:r>
                      <a:r>
                        <a:rPr lang="en-US" sz="900" dirty="0"/>
                        <a:t>Body weight (%)</a:t>
                      </a:r>
                    </a:p>
                  </a:txBody>
                  <a:tcPr marT="27432" marB="27432" anchor="ctr">
                    <a:lnT w="12700" cap="flat" cmpd="sng" algn="ctr">
                      <a:solidFill>
                        <a:schemeClr val="accent3"/>
                      </a:solidFill>
                      <a:prstDash val="solid"/>
                      <a:round/>
                      <a:headEnd type="none" w="med" len="med"/>
                      <a:tailEnd type="none" w="med" len="med"/>
                    </a:lnT>
                  </a:tcPr>
                </a:tc>
                <a:tc hMerge="1">
                  <a:txBody>
                    <a:bodyPr/>
                    <a:lstStyle/>
                    <a:p>
                      <a:endParaRPr lang="en-US"/>
                    </a:p>
                  </a:txBody>
                  <a:tcPr/>
                </a:tc>
                <a:tc>
                  <a:txBody>
                    <a:bodyPr/>
                    <a:lstStyle/>
                    <a:p>
                      <a:pPr algn="ctr"/>
                      <a:r>
                        <a:rPr lang="en-US" sz="900" dirty="0">
                          <a:solidFill>
                            <a:schemeClr val="tx1"/>
                          </a:solidFill>
                        </a:rPr>
                        <a:t>-8.7</a:t>
                      </a:r>
                    </a:p>
                  </a:txBody>
                  <a:tcPr marT="27432" marB="27432" anchor="ctr">
                    <a:lnT w="12700" cap="flat" cmpd="sng" algn="ctr">
                      <a:solidFill>
                        <a:schemeClr val="accent3"/>
                      </a:solidFill>
                      <a:prstDash val="solid"/>
                      <a:round/>
                      <a:headEnd type="none" w="med" len="med"/>
                      <a:tailEnd type="none" w="med" len="med"/>
                    </a:lnT>
                  </a:tcPr>
                </a:tc>
                <a:tc>
                  <a:txBody>
                    <a:bodyPr/>
                    <a:lstStyle/>
                    <a:p>
                      <a:pPr algn="ctr"/>
                      <a:r>
                        <a:rPr lang="en-US" sz="900" dirty="0">
                          <a:solidFill>
                            <a:schemeClr val="tx1"/>
                          </a:solidFill>
                        </a:rPr>
                        <a:t>-10.6</a:t>
                      </a:r>
                    </a:p>
                  </a:txBody>
                  <a:tcPr marT="27432" marB="27432" anchor="ctr">
                    <a:lnT w="12700" cap="flat" cmpd="sng" algn="ctr">
                      <a:solidFill>
                        <a:schemeClr val="accent3"/>
                      </a:solidFill>
                      <a:prstDash val="solid"/>
                      <a:round/>
                      <a:headEnd type="none" w="med" len="med"/>
                      <a:tailEnd type="none" w="med" len="med"/>
                    </a:lnT>
                  </a:tcPr>
                </a:tc>
                <a:tc>
                  <a:txBody>
                    <a:bodyPr/>
                    <a:lstStyle/>
                    <a:p>
                      <a:pPr algn="ctr"/>
                      <a:r>
                        <a:rPr lang="en-US" sz="900" dirty="0">
                          <a:solidFill>
                            <a:schemeClr val="tx1"/>
                          </a:solidFill>
                        </a:rPr>
                        <a:t>-2.5</a:t>
                      </a:r>
                    </a:p>
                  </a:txBody>
                  <a:tcPr marT="27432" marB="27432" anchor="ctr">
                    <a:lnT w="12700" cap="flat" cmpd="sng" algn="ctr">
                      <a:solidFill>
                        <a:schemeClr val="accent3"/>
                      </a:solidFill>
                      <a:prstDash val="solid"/>
                      <a:round/>
                      <a:headEnd type="none" w="med" len="med"/>
                      <a:tailEnd type="none" w="med" len="med"/>
                    </a:lnT>
                  </a:tcPr>
                </a:tc>
                <a:extLst>
                  <a:ext uri="{0D108BD9-81ED-4DB2-BD59-A6C34878D82A}">
                    <a16:rowId xmlns:a16="http://schemas.microsoft.com/office/drawing/2014/main" val="604752714"/>
                  </a:ext>
                </a:extLst>
              </a:tr>
              <a:tr h="0">
                <a:tc gridSpan="2">
                  <a:txBody>
                    <a:bodyPr/>
                    <a:lstStyle/>
                    <a:p>
                      <a:r>
                        <a:rPr lang="el-GR" sz="900" dirty="0"/>
                        <a:t>Δ</a:t>
                      </a:r>
                      <a:r>
                        <a:rPr lang="en-US" sz="900" dirty="0"/>
                        <a:t>WC (cm)</a:t>
                      </a:r>
                    </a:p>
                  </a:txBody>
                  <a:tcPr marT="27432" marB="27432" anchor="ctr"/>
                </a:tc>
                <a:tc hMerge="1">
                  <a:txBody>
                    <a:bodyPr/>
                    <a:lstStyle/>
                    <a:p>
                      <a:endParaRPr lang="en-US"/>
                    </a:p>
                  </a:txBody>
                  <a:tcPr/>
                </a:tc>
                <a:tc>
                  <a:txBody>
                    <a:bodyPr/>
                    <a:lstStyle/>
                    <a:p>
                      <a:pPr algn="ctr"/>
                      <a:r>
                        <a:rPr lang="en-US" sz="900" dirty="0">
                          <a:solidFill>
                            <a:schemeClr val="tx1"/>
                          </a:solidFill>
                        </a:rPr>
                        <a:t>-10.5</a:t>
                      </a:r>
                    </a:p>
                  </a:txBody>
                  <a:tcPr marT="27432" marB="27432" anchor="ctr"/>
                </a:tc>
                <a:tc>
                  <a:txBody>
                    <a:bodyPr/>
                    <a:lstStyle/>
                    <a:p>
                      <a:pPr algn="ctr"/>
                      <a:r>
                        <a:rPr lang="en-US" sz="900" dirty="0">
                          <a:solidFill>
                            <a:schemeClr val="tx1"/>
                          </a:solidFill>
                        </a:rPr>
                        <a:t>-10.6</a:t>
                      </a:r>
                    </a:p>
                  </a:txBody>
                  <a:tcPr marT="27432" marB="27432" anchor="ctr"/>
                </a:tc>
                <a:tc>
                  <a:txBody>
                    <a:bodyPr/>
                    <a:lstStyle/>
                    <a:p>
                      <a:pPr algn="ctr"/>
                      <a:r>
                        <a:rPr lang="en-US" sz="900" dirty="0">
                          <a:solidFill>
                            <a:schemeClr val="tx1"/>
                          </a:solidFill>
                        </a:rPr>
                        <a:t>-4.0</a:t>
                      </a:r>
                    </a:p>
                  </a:txBody>
                  <a:tcPr marT="27432" marB="27432" anchor="ctr"/>
                </a:tc>
                <a:extLst>
                  <a:ext uri="{0D108BD9-81ED-4DB2-BD59-A6C34878D82A}">
                    <a16:rowId xmlns:a16="http://schemas.microsoft.com/office/drawing/2014/main" val="3447030300"/>
                  </a:ext>
                </a:extLst>
              </a:tr>
              <a:tr h="154352">
                <a:tc gridSpan="2">
                  <a:txBody>
                    <a:bodyPr/>
                    <a:lstStyle/>
                    <a:p>
                      <a:r>
                        <a:rPr lang="en-US" sz="900" dirty="0"/>
                        <a:t>≥5% WL (%pts)</a:t>
                      </a:r>
                    </a:p>
                  </a:txBody>
                  <a:tcPr marT="27432" marB="27432" anchor="ctr"/>
                </a:tc>
                <a:tc hMerge="1">
                  <a:txBody>
                    <a:bodyPr/>
                    <a:lstStyle/>
                    <a:p>
                      <a:endParaRPr lang="en-US"/>
                    </a:p>
                  </a:txBody>
                  <a:tcPr/>
                </a:tc>
                <a:tc>
                  <a:txBody>
                    <a:bodyPr/>
                    <a:lstStyle/>
                    <a:p>
                      <a:pPr algn="ctr"/>
                      <a:r>
                        <a:rPr lang="en-US" sz="900" dirty="0">
                          <a:solidFill>
                            <a:schemeClr val="tx1"/>
                          </a:solidFill>
                        </a:rPr>
                        <a:t>63.0</a:t>
                      </a:r>
                    </a:p>
                  </a:txBody>
                  <a:tcPr marT="27432" marB="27432" anchor="ctr"/>
                </a:tc>
                <a:tc>
                  <a:txBody>
                    <a:bodyPr/>
                    <a:lstStyle/>
                    <a:p>
                      <a:pPr algn="ctr"/>
                      <a:r>
                        <a:rPr lang="en-US" sz="900" dirty="0">
                          <a:solidFill>
                            <a:schemeClr val="tx1"/>
                          </a:solidFill>
                        </a:rPr>
                        <a:t>69.4</a:t>
                      </a:r>
                    </a:p>
                  </a:txBody>
                  <a:tcPr marT="27432" marB="27432" anchor="ctr"/>
                </a:tc>
                <a:tc>
                  <a:txBody>
                    <a:bodyPr/>
                    <a:lstStyle/>
                    <a:p>
                      <a:pPr algn="ctr"/>
                      <a:r>
                        <a:rPr lang="en-US" sz="900" dirty="0">
                          <a:solidFill>
                            <a:schemeClr val="tx1"/>
                          </a:solidFill>
                        </a:rPr>
                        <a:t>33.3</a:t>
                      </a:r>
                    </a:p>
                  </a:txBody>
                  <a:tcPr marT="27432" marB="27432" anchor="ctr"/>
                </a:tc>
                <a:extLst>
                  <a:ext uri="{0D108BD9-81ED-4DB2-BD59-A6C34878D82A}">
                    <a16:rowId xmlns:a16="http://schemas.microsoft.com/office/drawing/2014/main" val="10003"/>
                  </a:ext>
                </a:extLst>
              </a:tr>
              <a:tr h="154352">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≥10% WL (%pts)</a:t>
                      </a:r>
                    </a:p>
                  </a:txBody>
                  <a:tcPr marT="27432" marB="27432" anchor="ctr"/>
                </a:tc>
                <a:tc hMerge="1">
                  <a:txBody>
                    <a:bodyPr/>
                    <a:lstStyle/>
                    <a:p>
                      <a:endParaRPr lang="en-US"/>
                    </a:p>
                  </a:txBody>
                  <a:tcPr/>
                </a:tc>
                <a:tc>
                  <a:txBody>
                    <a:bodyPr/>
                    <a:lstStyle/>
                    <a:p>
                      <a:pPr algn="ctr"/>
                      <a:r>
                        <a:rPr lang="en-US" sz="900" dirty="0">
                          <a:solidFill>
                            <a:schemeClr val="tx1"/>
                          </a:solidFill>
                        </a:rPr>
                        <a:t>42.6</a:t>
                      </a:r>
                    </a:p>
                  </a:txBody>
                  <a:tcPr marT="27432" marB="27432" anchor="ctr"/>
                </a:tc>
                <a:tc>
                  <a:txBody>
                    <a:bodyPr/>
                    <a:lstStyle/>
                    <a:p>
                      <a:pPr algn="ctr"/>
                      <a:r>
                        <a:rPr lang="en-US" sz="900" dirty="0">
                          <a:solidFill>
                            <a:schemeClr val="tx1"/>
                          </a:solidFill>
                        </a:rPr>
                        <a:t>53.1</a:t>
                      </a:r>
                    </a:p>
                  </a:txBody>
                  <a:tcPr marT="27432" marB="27432" anchor="ctr"/>
                </a:tc>
                <a:tc>
                  <a:txBody>
                    <a:bodyPr/>
                    <a:lstStyle/>
                    <a:p>
                      <a:pPr algn="ctr"/>
                      <a:r>
                        <a:rPr lang="en-US" sz="900" dirty="0">
                          <a:solidFill>
                            <a:schemeClr val="tx1"/>
                          </a:solidFill>
                        </a:rPr>
                        <a:t>15.4</a:t>
                      </a:r>
                    </a:p>
                  </a:txBody>
                  <a:tcPr marT="27432" marB="27432" anchor="ctr"/>
                </a:tc>
                <a:extLst>
                  <a:ext uri="{0D108BD9-81ED-4DB2-BD59-A6C34878D82A}">
                    <a16:rowId xmlns:a16="http://schemas.microsoft.com/office/drawing/2014/main" val="3108230128"/>
                  </a:ext>
                </a:extLst>
              </a:tr>
              <a:tr h="154352">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≥15% WL (%pts)</a:t>
                      </a:r>
                    </a:p>
                  </a:txBody>
                  <a:tcPr marT="27432" marB="27432" anchor="ctr"/>
                </a:tc>
                <a:tc hMerge="1">
                  <a:txBody>
                    <a:bodyPr/>
                    <a:lstStyle/>
                    <a:p>
                      <a:endParaRPr lang="en-US"/>
                    </a:p>
                  </a:txBody>
                  <a:tcPr/>
                </a:tc>
                <a:tc>
                  <a:txBody>
                    <a:bodyPr/>
                    <a:lstStyle/>
                    <a:p>
                      <a:pPr algn="ctr"/>
                      <a:r>
                        <a:rPr lang="en-US" sz="900" dirty="0">
                          <a:solidFill>
                            <a:schemeClr val="tx1"/>
                          </a:solidFill>
                        </a:rPr>
                        <a:t>16.7</a:t>
                      </a:r>
                    </a:p>
                  </a:txBody>
                  <a:tcPr marT="27432" marB="27432" anchor="ctr"/>
                </a:tc>
                <a:tc>
                  <a:txBody>
                    <a:bodyPr/>
                    <a:lstStyle/>
                    <a:p>
                      <a:pPr algn="ctr"/>
                      <a:r>
                        <a:rPr lang="en-US" sz="900" dirty="0">
                          <a:solidFill>
                            <a:schemeClr val="tx1"/>
                          </a:solidFill>
                        </a:rPr>
                        <a:t>34.7</a:t>
                      </a:r>
                    </a:p>
                  </a:txBody>
                  <a:tcPr marT="27432" marB="27432" anchor="ctr"/>
                </a:tc>
                <a:tc>
                  <a:txBody>
                    <a:bodyPr/>
                    <a:lstStyle/>
                    <a:p>
                      <a:pPr algn="ctr"/>
                      <a:r>
                        <a:rPr lang="en-US" sz="900" dirty="0">
                          <a:solidFill>
                            <a:schemeClr val="tx1"/>
                          </a:solidFill>
                        </a:rPr>
                        <a:t>5.1</a:t>
                      </a:r>
                    </a:p>
                  </a:txBody>
                  <a:tcPr marT="27432" marB="27432" anchor="ctr"/>
                </a:tc>
                <a:extLst>
                  <a:ext uri="{0D108BD9-81ED-4DB2-BD59-A6C34878D82A}">
                    <a16:rowId xmlns:a16="http://schemas.microsoft.com/office/drawing/2014/main" val="1946222129"/>
                  </a:ext>
                </a:extLst>
              </a:tr>
              <a:tr h="154352">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≥20% WL (%pts)</a:t>
                      </a:r>
                    </a:p>
                  </a:txBody>
                  <a:tcPr marT="27432" marB="27432" anchor="ctr">
                    <a:lnB w="12700" cap="flat" cmpd="sng" algn="ctr">
                      <a:noFill/>
                      <a:prstDash val="solid"/>
                      <a:round/>
                      <a:headEnd type="none" w="med" len="med"/>
                      <a:tailEnd type="none" w="med" len="med"/>
                    </a:lnB>
                  </a:tcPr>
                </a:tc>
                <a:tc hMerge="1">
                  <a:txBody>
                    <a:bodyPr/>
                    <a:lstStyle/>
                    <a:p>
                      <a:endParaRPr lang="en-US"/>
                    </a:p>
                  </a:txBody>
                  <a:tcPr/>
                </a:tc>
                <a:tc>
                  <a:txBody>
                    <a:bodyPr/>
                    <a:lstStyle/>
                    <a:p>
                      <a:pPr algn="ctr"/>
                      <a:r>
                        <a:rPr lang="en-US" sz="900" dirty="0">
                          <a:solidFill>
                            <a:schemeClr val="tx1"/>
                          </a:solidFill>
                        </a:rPr>
                        <a:t>9.3</a:t>
                      </a:r>
                    </a:p>
                  </a:txBody>
                  <a:tcPr marT="27432" marB="27432" anchor="ctr">
                    <a:lnB w="12700" cap="flat" cmpd="sng" algn="ctr">
                      <a:noFill/>
                      <a:prstDash val="solid"/>
                      <a:round/>
                      <a:headEnd type="none" w="med" len="med"/>
                      <a:tailEnd type="none" w="med" len="med"/>
                    </a:lnB>
                  </a:tcPr>
                </a:tc>
                <a:tc>
                  <a:txBody>
                    <a:bodyPr/>
                    <a:lstStyle/>
                    <a:p>
                      <a:pPr algn="ctr"/>
                      <a:r>
                        <a:rPr lang="en-US" sz="900" dirty="0">
                          <a:solidFill>
                            <a:schemeClr val="tx1"/>
                          </a:solidFill>
                        </a:rPr>
                        <a:t>20.4</a:t>
                      </a:r>
                    </a:p>
                  </a:txBody>
                  <a:tcPr marT="27432" marB="27432" anchor="ctr">
                    <a:lnB w="12700" cap="flat" cmpd="sng" algn="ctr">
                      <a:noFill/>
                      <a:prstDash val="solid"/>
                      <a:round/>
                      <a:headEnd type="none" w="med" len="med"/>
                      <a:tailEnd type="none" w="med" len="med"/>
                    </a:lnB>
                  </a:tcPr>
                </a:tc>
                <a:tc>
                  <a:txBody>
                    <a:bodyPr/>
                    <a:lstStyle/>
                    <a:p>
                      <a:pPr algn="ctr"/>
                      <a:r>
                        <a:rPr lang="en-US" sz="900" dirty="0">
                          <a:solidFill>
                            <a:schemeClr val="tx1"/>
                          </a:solidFill>
                        </a:rPr>
                        <a:t>0.0</a:t>
                      </a:r>
                    </a:p>
                  </a:txBody>
                  <a:tcPr marT="27432" marB="27432" anchor="ctr">
                    <a:lnB w="12700" cap="flat" cmpd="sng" algn="ctr">
                      <a:noFill/>
                      <a:prstDash val="solid"/>
                      <a:round/>
                      <a:headEnd type="none" w="med" len="med"/>
                      <a:tailEnd type="none" w="med" len="med"/>
                    </a:lnB>
                  </a:tcPr>
                </a:tc>
                <a:extLst>
                  <a:ext uri="{0D108BD9-81ED-4DB2-BD59-A6C34878D82A}">
                    <a16:rowId xmlns:a16="http://schemas.microsoft.com/office/drawing/2014/main" val="3835911894"/>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SBP&lt;120 + DBP&lt;80 (%pts)</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BL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week 78</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a:solidFill>
                            <a:schemeClr val="tx1"/>
                          </a:solidFill>
                        </a:rPr>
                        <a:t>43.9</a:t>
                      </a:r>
                    </a:p>
                    <a:p>
                      <a:pPr algn="ctr"/>
                      <a:r>
                        <a:rPr lang="en-US" sz="900" dirty="0">
                          <a:solidFill>
                            <a:schemeClr val="tx1"/>
                          </a:solidFill>
                        </a:rPr>
                        <a:t>36.7</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a:solidFill>
                            <a:schemeClr val="tx1"/>
                          </a:solidFill>
                        </a:rPr>
                        <a:t>33.3</a:t>
                      </a:r>
                    </a:p>
                    <a:p>
                      <a:pPr algn="ctr"/>
                      <a:r>
                        <a:rPr lang="en-US" sz="900" dirty="0">
                          <a:solidFill>
                            <a:schemeClr val="tx1"/>
                          </a:solidFill>
                        </a:rPr>
                        <a:t>41.7</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a:solidFill>
                            <a:schemeClr val="tx1"/>
                          </a:solidFill>
                        </a:rPr>
                        <a:t>36.4</a:t>
                      </a:r>
                    </a:p>
                    <a:p>
                      <a:pPr algn="ctr"/>
                      <a:r>
                        <a:rPr lang="en-US" sz="900" dirty="0">
                          <a:solidFill>
                            <a:schemeClr val="tx1"/>
                          </a:solidFill>
                        </a:rPr>
                        <a:t>28.9</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96360469"/>
                  </a:ext>
                </a:extLst>
              </a:tr>
              <a:tr h="154352">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dirty="0"/>
                        <a:t>Δ</a:t>
                      </a:r>
                      <a:r>
                        <a:rPr lang="en-US" sz="900" dirty="0"/>
                        <a:t>A1c (%)</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algn="ctr"/>
                      <a:r>
                        <a:rPr lang="en-US" sz="900" dirty="0">
                          <a:solidFill>
                            <a:schemeClr val="tx1"/>
                          </a:solidFill>
                        </a:rPr>
                        <a:t>-0.3</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a:solidFill>
                            <a:schemeClr val="tx1"/>
                          </a:solidFill>
                        </a:rPr>
                        <a:t>-0.3</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a:solidFill>
                            <a:schemeClr val="tx1"/>
                          </a:solidFill>
                        </a:rPr>
                        <a:t>-0.1</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54367417"/>
                  </a:ext>
                </a:extLst>
              </a:tr>
              <a:tr h="154352">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dirty="0"/>
                        <a:t>Δ</a:t>
                      </a:r>
                      <a:r>
                        <a:rPr lang="en-US" sz="900" dirty="0"/>
                        <a:t>TC (mmol/L)</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algn="ctr"/>
                      <a:r>
                        <a:rPr lang="en-US" sz="900" dirty="0">
                          <a:solidFill>
                            <a:schemeClr val="tx1"/>
                          </a:solidFill>
                        </a:rPr>
                        <a:t>+0.1</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a:solidFill>
                            <a:schemeClr val="tx1"/>
                          </a:solidFill>
                        </a:rPr>
                        <a:t>-0.4</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a:solidFill>
                            <a:schemeClr val="tx1"/>
                          </a:solidFill>
                        </a:rPr>
                        <a:t>+0.2</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91308366"/>
                  </a:ext>
                </a:extLst>
              </a:tr>
              <a:tr h="154352">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dirty="0"/>
                        <a:t>Δ</a:t>
                      </a:r>
                      <a:r>
                        <a:rPr lang="en-US" sz="900" dirty="0"/>
                        <a:t>TG (mmol/L)</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algn="ctr"/>
                      <a:r>
                        <a:rPr lang="en-US" sz="900" dirty="0">
                          <a:solidFill>
                            <a:schemeClr val="tx1"/>
                          </a:solidFill>
                        </a:rPr>
                        <a:t>-0.3</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a:solidFill>
                            <a:schemeClr val="tx1"/>
                          </a:solidFill>
                        </a:rPr>
                        <a:t>-0.1</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a:solidFill>
                            <a:schemeClr val="tx1"/>
                          </a:solidFill>
                        </a:rPr>
                        <a:t>+0.1</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61847035"/>
                  </a:ext>
                </a:extLst>
              </a:tr>
              <a:tr h="154352">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dirty="0"/>
                        <a:t>Δ</a:t>
                      </a:r>
                      <a:r>
                        <a:rPr lang="en-US" sz="900" dirty="0"/>
                        <a:t>HDL-C (mmol/L)</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algn="ctr"/>
                      <a:r>
                        <a:rPr lang="en-US" sz="900" dirty="0">
                          <a:solidFill>
                            <a:schemeClr val="tx1"/>
                          </a:solidFill>
                        </a:rPr>
                        <a:t>+0.2</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a:solidFill>
                            <a:schemeClr val="tx1"/>
                          </a:solidFill>
                        </a:rPr>
                        <a:t>+0.2</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a:solidFill>
                            <a:schemeClr val="tx1"/>
                          </a:solidFill>
                        </a:rPr>
                        <a:t>+0.1</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68018294"/>
                  </a:ext>
                </a:extLst>
              </a:tr>
              <a:tr h="154352">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dirty="0"/>
                        <a:t>Δ</a:t>
                      </a:r>
                      <a:r>
                        <a:rPr lang="en-US" sz="900" dirty="0"/>
                        <a:t>LDL-C (mmol/L)</a:t>
                      </a: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hMerge="1">
                  <a:txBody>
                    <a:bodyPr/>
                    <a:lstStyle/>
                    <a:p>
                      <a:endParaRPr lang="en-US"/>
                    </a:p>
                  </a:txBody>
                  <a:tcPr/>
                </a:tc>
                <a:tc>
                  <a:txBody>
                    <a:bodyPr/>
                    <a:lstStyle/>
                    <a:p>
                      <a:pPr algn="ctr"/>
                      <a:r>
                        <a:rPr lang="en-US" sz="900" dirty="0">
                          <a:solidFill>
                            <a:schemeClr val="tx1"/>
                          </a:solidFill>
                        </a:rPr>
                        <a:t>0.0</a:t>
                      </a: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solidFill>
                            <a:schemeClr val="tx1"/>
                          </a:solidFill>
                        </a:rPr>
                        <a:t>-0.4</a:t>
                      </a: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solidFill>
                            <a:schemeClr val="tx1"/>
                          </a:solidFill>
                        </a:rPr>
                        <a:t>+0.3</a:t>
                      </a: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927415541"/>
                  </a:ext>
                </a:extLst>
              </a:tr>
            </a:tbl>
          </a:graphicData>
        </a:graphic>
      </p:graphicFrame>
    </p:spTree>
    <p:extLst>
      <p:ext uri="{BB962C8B-B14F-4D97-AF65-F5344CB8AC3E}">
        <p14:creationId xmlns:p14="http://schemas.microsoft.com/office/powerpoint/2010/main" val="25235541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72D6AD16-175D-489F-BE05-D09863BF96F2}"/>
              </a:ext>
            </a:extLst>
          </p:cNvPr>
          <p:cNvGraphicFramePr>
            <a:graphicFrameLocks noGrp="1"/>
          </p:cNvGraphicFramePr>
          <p:nvPr/>
        </p:nvGraphicFramePr>
        <p:xfrm>
          <a:off x="2663687" y="914400"/>
          <a:ext cx="9147314" cy="4960620"/>
        </p:xfrm>
        <a:graphic>
          <a:graphicData uri="http://schemas.openxmlformats.org/drawingml/2006/table">
            <a:tbl>
              <a:tblPr firstRow="1" bandRow="1">
                <a:tableStyleId>{5C22544A-7EE6-4342-B048-85BDC9FD1C3A}</a:tableStyleId>
              </a:tblPr>
              <a:tblGrid>
                <a:gridCol w="4167017">
                  <a:extLst>
                    <a:ext uri="{9D8B030D-6E8A-4147-A177-3AD203B41FA5}">
                      <a16:colId xmlns:a16="http://schemas.microsoft.com/office/drawing/2014/main" val="20000"/>
                    </a:ext>
                  </a:extLst>
                </a:gridCol>
                <a:gridCol w="4980297">
                  <a:extLst>
                    <a:ext uri="{9D8B030D-6E8A-4147-A177-3AD203B41FA5}">
                      <a16:colId xmlns:a16="http://schemas.microsoft.com/office/drawing/2014/main" val="1229989169"/>
                    </a:ext>
                  </a:extLst>
                </a:gridCol>
              </a:tblGrid>
              <a:tr h="0">
                <a:tc gridSpan="2">
                  <a:txBody>
                    <a:bodyPr/>
                    <a:lstStyle/>
                    <a:p>
                      <a:r>
                        <a:rPr lang="en-GB" sz="900" b="0" i="1" dirty="0">
                          <a:solidFill>
                            <a:schemeClr val="tx1"/>
                          </a:solidFill>
                        </a:rPr>
                        <a:t>PROs in tirzepatide-treated adults with T2D in SURPASS-1 to -6 by age, gender, BMI, and weight loss. K.T.Boye.</a:t>
                      </a:r>
                    </a:p>
                    <a:p>
                      <a:endParaRPr lang="en-GB" sz="400" b="0" i="1"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Background</a:t>
                      </a:r>
                      <a:r>
                        <a:rPr lang="en-US" sz="1000" b="0" dirty="0">
                          <a:solidFill>
                            <a:schemeClr val="tx1"/>
                          </a:solidFill>
                        </a:rPr>
                        <a:t>: A </a:t>
                      </a:r>
                      <a:r>
                        <a:rPr lang="en-US" sz="1000" b="0" i="1" dirty="0">
                          <a:solidFill>
                            <a:schemeClr val="tx1"/>
                          </a:solidFill>
                        </a:rPr>
                        <a:t>post-hoc</a:t>
                      </a:r>
                      <a:r>
                        <a:rPr lang="en-US" sz="1000" b="0" dirty="0">
                          <a:solidFill>
                            <a:schemeClr val="tx1"/>
                          </a:solidFill>
                        </a:rPr>
                        <a:t> analysis explored PROs </a:t>
                      </a:r>
                      <a:r>
                        <a:rPr lang="en-GB" sz="1000" b="0" dirty="0">
                          <a:solidFill>
                            <a:schemeClr val="tx1"/>
                          </a:solidFill>
                        </a:rPr>
                        <a:t>by age, gender, BMI, and weight loss</a:t>
                      </a:r>
                      <a:r>
                        <a:rPr lang="en-US" sz="1000" b="0" dirty="0">
                          <a:solidFill>
                            <a:schemeClr val="tx1"/>
                          </a:solidFill>
                        </a:rPr>
                        <a:t> in T2D adults treated with tirzepatide across the </a:t>
                      </a:r>
                      <a:r>
                        <a:rPr lang="en-GB" sz="1000" b="0" dirty="0">
                          <a:solidFill>
                            <a:schemeClr val="tx1"/>
                          </a:solidFill>
                        </a:rPr>
                        <a:t>Phase III SURPASS 1 to 6 trials.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20000"/>
                        <a:lumOff val="80000"/>
                      </a:schemeClr>
                    </a:solidFill>
                  </a:tcPr>
                </a:tc>
                <a:tc hMerge="1">
                  <a:txBody>
                    <a:bodyPr/>
                    <a:lstStyle/>
                    <a:p>
                      <a:endParaRPr lang="en-US" sz="10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882866917"/>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mn-lt"/>
                        </a:rPr>
                        <a:t>Patients &amp;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mn-lt"/>
                        </a:rPr>
                        <a:t>Treatment</a:t>
                      </a:r>
                      <a:r>
                        <a:rPr lang="en-US" sz="1000" dirty="0">
                          <a:latin typeface="+mn-lt"/>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600" dirty="0">
                        <a:latin typeface="+mn-lt"/>
                      </a:endParaRP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latin typeface="+mn-lt"/>
                      </a:endParaRP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Results</a:t>
                      </a:r>
                      <a:r>
                        <a:rPr lang="en-US" sz="1000" dirty="0"/>
                        <a:t>:</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1413163">
                <a:tc>
                  <a:txBody>
                    <a:bodyPr/>
                    <a:lstStyle/>
                    <a:p>
                      <a:pPr marL="171450" indent="-171450">
                        <a:spcAft>
                          <a:spcPts val="300"/>
                        </a:spcAft>
                        <a:buFont typeface="Arial" panose="020B0604020202020204" pitchFamily="34" charset="0"/>
                        <a:buChar char="•"/>
                      </a:pPr>
                      <a:r>
                        <a:rPr lang="en-GB" sz="1000" dirty="0">
                          <a:solidFill>
                            <a:schemeClr val="tx1"/>
                          </a:solidFill>
                        </a:rPr>
                        <a:t>Data from SURPASS-1 to 6 were pooled, regardless of dose. </a:t>
                      </a:r>
                    </a:p>
                    <a:p>
                      <a:pPr marL="171450" indent="-171450">
                        <a:spcAft>
                          <a:spcPts val="300"/>
                        </a:spcAft>
                        <a:buFont typeface="Arial" panose="020B0604020202020204" pitchFamily="34" charset="0"/>
                        <a:buChar char="•"/>
                      </a:pPr>
                      <a:r>
                        <a:rPr lang="en-GB" sz="1000" dirty="0">
                          <a:solidFill>
                            <a:schemeClr val="tx1"/>
                          </a:solidFill>
                        </a:rPr>
                        <a:t>Younger vs. older baseline age category was associated with numerically larger improvements for </a:t>
                      </a:r>
                      <a:r>
                        <a:rPr lang="en-US" sz="1000" dirty="0">
                          <a:solidFill>
                            <a:schemeClr val="tx1"/>
                          </a:solidFill>
                        </a:rPr>
                        <a:t>APPADL total score and </a:t>
                      </a:r>
                      <a:r>
                        <a:rPr lang="en-GB" sz="1000" dirty="0">
                          <a:solidFill>
                            <a:schemeClr val="tx1"/>
                          </a:solidFill>
                        </a:rPr>
                        <a:t>EQ VAS for tirzepatide-treated adults in the main and sensitivity analyses.</a:t>
                      </a:r>
                    </a:p>
                    <a:p>
                      <a:pPr marL="171450" indent="-171450">
                        <a:spcAft>
                          <a:spcPts val="300"/>
                        </a:spcAft>
                        <a:buFont typeface="Arial" panose="020B0604020202020204" pitchFamily="34" charset="0"/>
                        <a:buChar char="•"/>
                      </a:pPr>
                      <a:r>
                        <a:rPr lang="en-GB" sz="1000" dirty="0">
                          <a:solidFill>
                            <a:schemeClr val="tx1"/>
                          </a:solidFill>
                        </a:rPr>
                        <a:t>Lower vs. higher baseline BMI category was associated with numerically larger improvements across all PRO measures in the main and sensitivity analyses.</a:t>
                      </a:r>
                    </a:p>
                    <a:p>
                      <a:pPr marL="171450" indent="-171450">
                        <a:spcAft>
                          <a:spcPts val="300"/>
                        </a:spcAft>
                        <a:buFont typeface="Arial" panose="020B0604020202020204" pitchFamily="34" charset="0"/>
                        <a:buChar char="•"/>
                      </a:pPr>
                      <a:r>
                        <a:rPr lang="en-GB" sz="1000" dirty="0">
                          <a:solidFill>
                            <a:schemeClr val="tx1"/>
                          </a:solidFill>
                        </a:rPr>
                        <a:t>Improvement in IW-SP score was numerically greater for tirzepatide-treated males vs. females in the main and sensitivity analyses, with no notable difference for other PROs</a:t>
                      </a:r>
                    </a:p>
                    <a:p>
                      <a:pPr marL="171450" indent="-171450">
                        <a:spcAft>
                          <a:spcPts val="300"/>
                        </a:spcAft>
                        <a:buFont typeface="Arial" panose="020B0604020202020204" pitchFamily="34" charset="0"/>
                        <a:buChar char="•"/>
                      </a:pPr>
                      <a:r>
                        <a:rPr lang="en-GB" sz="1000" dirty="0">
                          <a:solidFill>
                            <a:schemeClr val="tx1"/>
                          </a:solidFill>
                        </a:rPr>
                        <a:t>Greater weight loss category at endpoint was associated with larger improvements across all PRO measures in tirzepatide-treated adults in the main and sensitivity analyses.</a:t>
                      </a:r>
                    </a:p>
                    <a:p>
                      <a:pPr marL="0" indent="0">
                        <a:buFont typeface="Arial" panose="020B0604020202020204" pitchFamily="34" charset="0"/>
                        <a:buNone/>
                      </a:pPr>
                      <a:endParaRPr lang="en-US" sz="1000"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1000" dirty="0"/>
                    </a:p>
                  </a:txBody>
                  <a:tcPr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92350044"/>
                  </a:ext>
                </a:extLst>
              </a:tr>
            </a:tbl>
          </a:graphicData>
        </a:graphic>
      </p:graphicFrame>
      <p:sp>
        <p:nvSpPr>
          <p:cNvPr id="3" name="Title 2"/>
          <p:cNvSpPr>
            <a:spLocks noGrp="1"/>
          </p:cNvSpPr>
          <p:nvPr>
            <p:ph type="ctrTitle"/>
          </p:nvPr>
        </p:nvSpPr>
        <p:spPr/>
        <p:txBody>
          <a:bodyPr/>
          <a:lstStyle/>
          <a:p>
            <a:r>
              <a:rPr lang="en-US" dirty="0"/>
              <a:t>GLP-1/GIP: SURPASS 1-6: </a:t>
            </a:r>
            <a:r>
              <a:rPr lang="en-US" i="1" dirty="0"/>
              <a:t>post-hoc, </a:t>
            </a:r>
            <a:r>
              <a:rPr lang="en-US" dirty="0"/>
              <a:t>tirzepatide,</a:t>
            </a:r>
            <a:r>
              <a:rPr lang="en-US" i="1" dirty="0"/>
              <a:t> </a:t>
            </a:r>
            <a:r>
              <a:rPr lang="en-GB" sz="1800" dirty="0"/>
              <a:t>age, BMI, weight loss, and gender impact PROs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54621983"/>
              </p:ext>
            </p:extLst>
          </p:nvPr>
        </p:nvGraphicFramePr>
        <p:xfrm>
          <a:off x="384048" y="914400"/>
          <a:ext cx="2194560" cy="434340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2940743716"/>
                    </a:ext>
                  </a:extLst>
                </a:gridCol>
              </a:tblGrid>
              <a:tr h="242614">
                <a:tc>
                  <a:txBody>
                    <a:bodyPr/>
                    <a:lstStyle/>
                    <a:p>
                      <a:r>
                        <a:rPr lang="en-US" sz="1000" b="1" dirty="0">
                          <a:solidFill>
                            <a:schemeClr val="tx1"/>
                          </a:solidFill>
                        </a:rPr>
                        <a:t>Product (MOA)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88286691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Mounjaro, Zepbound; tirzepatide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(dual GLP-1/GIP agonist)</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en-US" sz="1000" b="1" dirty="0">
                          <a:latin typeface="+mn-lt"/>
                        </a:rPr>
                        <a:t>Company</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2"/>
                        </a:rPr>
                        <a:t>Lilly</a:t>
                      </a:r>
                      <a:endParaRPr lang="en-US" sz="1000"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4786">
                <a:tc>
                  <a:txBody>
                    <a:bodyPr/>
                    <a:lstStyle/>
                    <a:p>
                      <a:r>
                        <a:rPr lang="en-US" sz="1000" b="1" dirty="0">
                          <a:latin typeface="+mn-lt"/>
                        </a:rPr>
                        <a:t>Phase and Trial ID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407347513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Phase III SURPASS-1 to -6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Global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7515929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Indication(s)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24271795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T2D, OBE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61053568"/>
                  </a:ext>
                </a:extLst>
              </a:tr>
              <a:tr h="0">
                <a:tc>
                  <a:txBody>
                    <a:bodyPr/>
                    <a:lstStyle/>
                    <a:p>
                      <a:r>
                        <a:rPr lang="en-US" sz="1000" b="1" dirty="0">
                          <a:latin typeface="+mn-lt"/>
                        </a:rPr>
                        <a:t>Abstract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7586671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3"/>
                        </a:rPr>
                        <a:t>758-P</a:t>
                      </a:r>
                      <a:endParaRPr lang="en-US" sz="1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32568609"/>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t>CVrg Implications</a:t>
                      </a:r>
                      <a:r>
                        <a:rPr lang="en-US" sz="1100" b="0" dirty="0">
                          <a:solidFill>
                            <a:schemeClr val="tx1"/>
                          </a:solidFill>
                        </a:rPr>
                        <a:t>: </a:t>
                      </a:r>
                      <a:r>
                        <a:rPr lang="en-GB" sz="1100" dirty="0">
                          <a:solidFill>
                            <a:schemeClr val="tx1"/>
                          </a:solidFill>
                        </a:rPr>
                        <a:t>Age, BMI, weight loss, and to a lesser extent gender all impacted PROs in tirzepatide-treated T2D adults in Phase III SURPASS 1-6 studies and may help to understand the effect of age and BMI at treatment initiation, and the impact on quality of life.</a:t>
                      </a:r>
                      <a:endParaRPr lang="en-US" sz="11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3592350044"/>
                  </a:ext>
                </a:extLst>
              </a:tr>
            </a:tbl>
          </a:graphicData>
        </a:graphic>
      </p:graphicFrame>
      <p:graphicFrame>
        <p:nvGraphicFramePr>
          <p:cNvPr id="5" name="Table 4">
            <a:extLst>
              <a:ext uri="{FF2B5EF4-FFF2-40B4-BE49-F238E27FC236}">
                <a16:creationId xmlns:a16="http://schemas.microsoft.com/office/drawing/2014/main" id="{5739BB21-0285-3ED8-41DA-CAF5071EDB0B}"/>
              </a:ext>
            </a:extLst>
          </p:cNvPr>
          <p:cNvGraphicFramePr>
            <a:graphicFrameLocks noGrp="1"/>
          </p:cNvGraphicFramePr>
          <p:nvPr>
            <p:extLst>
              <p:ext uri="{D42A27DB-BD31-4B8C-83A1-F6EECF244321}">
                <p14:modId xmlns:p14="http://schemas.microsoft.com/office/powerpoint/2010/main" val="634576396"/>
              </p:ext>
            </p:extLst>
          </p:nvPr>
        </p:nvGraphicFramePr>
        <p:xfrm>
          <a:off x="6949412" y="3328416"/>
          <a:ext cx="4858540" cy="2966784"/>
        </p:xfrm>
        <a:graphic>
          <a:graphicData uri="http://schemas.openxmlformats.org/drawingml/2006/table">
            <a:tbl>
              <a:tblPr firstRow="1" bandRow="1">
                <a:tableStyleId>{C083E6E3-FA7D-4D7B-A595-EF9225AFEA82}</a:tableStyleId>
              </a:tblPr>
              <a:tblGrid>
                <a:gridCol w="790540">
                  <a:extLst>
                    <a:ext uri="{9D8B030D-6E8A-4147-A177-3AD203B41FA5}">
                      <a16:colId xmlns:a16="http://schemas.microsoft.com/office/drawing/2014/main" val="2794608856"/>
                    </a:ext>
                  </a:extLst>
                </a:gridCol>
                <a:gridCol w="756000">
                  <a:extLst>
                    <a:ext uri="{9D8B030D-6E8A-4147-A177-3AD203B41FA5}">
                      <a16:colId xmlns:a16="http://schemas.microsoft.com/office/drawing/2014/main" val="20000"/>
                    </a:ext>
                  </a:extLst>
                </a:gridCol>
                <a:gridCol w="648000">
                  <a:extLst>
                    <a:ext uri="{9D8B030D-6E8A-4147-A177-3AD203B41FA5}">
                      <a16:colId xmlns:a16="http://schemas.microsoft.com/office/drawing/2014/main" val="20001"/>
                    </a:ext>
                  </a:extLst>
                </a:gridCol>
                <a:gridCol w="720000">
                  <a:extLst>
                    <a:ext uri="{9D8B030D-6E8A-4147-A177-3AD203B41FA5}">
                      <a16:colId xmlns:a16="http://schemas.microsoft.com/office/drawing/2014/main" val="20002"/>
                    </a:ext>
                  </a:extLst>
                </a:gridCol>
                <a:gridCol w="576000">
                  <a:extLst>
                    <a:ext uri="{9D8B030D-6E8A-4147-A177-3AD203B41FA5}">
                      <a16:colId xmlns:a16="http://schemas.microsoft.com/office/drawing/2014/main" val="20003"/>
                    </a:ext>
                  </a:extLst>
                </a:gridCol>
                <a:gridCol w="720000">
                  <a:extLst>
                    <a:ext uri="{9D8B030D-6E8A-4147-A177-3AD203B41FA5}">
                      <a16:colId xmlns:a16="http://schemas.microsoft.com/office/drawing/2014/main" val="20004"/>
                    </a:ext>
                  </a:extLst>
                </a:gridCol>
                <a:gridCol w="648000">
                  <a:extLst>
                    <a:ext uri="{9D8B030D-6E8A-4147-A177-3AD203B41FA5}">
                      <a16:colId xmlns:a16="http://schemas.microsoft.com/office/drawing/2014/main" val="3986379893"/>
                    </a:ext>
                  </a:extLst>
                </a:gridCol>
              </a:tblGrid>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dirty="0"/>
                    </a:p>
                  </a:txBody>
                  <a:tcPr marT="18000" marB="18000" anchor="ctr"/>
                </a:tc>
                <a:tc hMerge="1">
                  <a:txBody>
                    <a:bodyPr/>
                    <a:lstStyle/>
                    <a:p>
                      <a:endParaRPr lang="en-GB"/>
                    </a:p>
                  </a:txBody>
                  <a:tcPr/>
                </a:tc>
                <a:tc gridSpan="2">
                  <a:txBody>
                    <a:bodyPr/>
                    <a:lstStyle/>
                    <a:p>
                      <a:pPr algn="ctr"/>
                      <a:r>
                        <a:rPr lang="en-US" sz="900" dirty="0"/>
                        <a:t>APPADL total score</a:t>
                      </a:r>
                    </a:p>
                  </a:txBody>
                  <a:tcPr marT="18000" marB="18000" anchor="ctr"/>
                </a:tc>
                <a:tc hMerge="1">
                  <a:txBody>
                    <a:bodyPr/>
                    <a:lstStyle/>
                    <a:p>
                      <a:pPr algn="ctr"/>
                      <a:endParaRPr lang="en-US" sz="900" dirty="0"/>
                    </a:p>
                  </a:txBody>
                  <a:tcPr marT="27432" marB="27432" anchor="ctr"/>
                </a:tc>
                <a:tc gridSpan="2">
                  <a:txBody>
                    <a:bodyPr/>
                    <a:lstStyle/>
                    <a:p>
                      <a:pPr algn="ctr"/>
                      <a:r>
                        <a:rPr lang="en-US" sz="900" dirty="0"/>
                        <a:t>IW-SP total score</a:t>
                      </a:r>
                    </a:p>
                  </a:txBody>
                  <a:tcPr marT="18000" marB="18000" anchor="ctr"/>
                </a:tc>
                <a:tc hMerge="1">
                  <a:txBody>
                    <a:bodyPr/>
                    <a:lstStyle/>
                    <a:p>
                      <a:pPr algn="ctr"/>
                      <a:endParaRPr lang="en-US" sz="900" dirty="0"/>
                    </a:p>
                  </a:txBody>
                  <a:tcPr marT="27432" marB="27432" anchor="ctr"/>
                </a:tc>
                <a:tc>
                  <a:txBody>
                    <a:bodyPr/>
                    <a:lstStyle/>
                    <a:p>
                      <a:pPr algn="ctr"/>
                      <a:r>
                        <a:rPr lang="en-US" sz="900" dirty="0"/>
                        <a:t>EQ VAS</a:t>
                      </a:r>
                    </a:p>
                  </a:txBody>
                  <a:tcPr marT="18000" marB="18000" anchor="ctr"/>
                </a:tc>
                <a:extLst>
                  <a:ext uri="{0D108BD9-81ED-4DB2-BD59-A6C34878D82A}">
                    <a16:rowId xmlns:a16="http://schemas.microsoft.com/office/drawing/2014/main" val="427097348"/>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dirty="0"/>
                        <a:t>Δ</a:t>
                      </a:r>
                      <a:r>
                        <a:rPr lang="en-US" sz="900" dirty="0"/>
                        <a:t>Baseline</a:t>
                      </a:r>
                    </a:p>
                  </a:txBody>
                  <a:tcPr marT="18000" marB="18000" anchor="ctr"/>
                </a:tc>
                <a:tc hMerge="1">
                  <a:txBody>
                    <a:bodyPr/>
                    <a:lstStyle/>
                    <a:p>
                      <a:endParaRPr lang="en-GB"/>
                    </a:p>
                  </a:txBody>
                  <a:tcPr/>
                </a:tc>
                <a:tc>
                  <a:txBody>
                    <a:bodyPr/>
                    <a:lstStyle/>
                    <a:p>
                      <a:pPr algn="ctr"/>
                      <a:r>
                        <a:rPr lang="en-US" sz="900" dirty="0"/>
                        <a:t>Main</a:t>
                      </a:r>
                    </a:p>
                  </a:txBody>
                  <a:tcPr marT="18000" marB="18000" anchor="ctr"/>
                </a:tc>
                <a:tc>
                  <a:txBody>
                    <a:bodyPr/>
                    <a:lstStyle/>
                    <a:p>
                      <a:r>
                        <a:rPr lang="en-GB" sz="900" dirty="0"/>
                        <a:t>Sensitivity</a:t>
                      </a:r>
                    </a:p>
                  </a:txBody>
                  <a:tcPr marT="18000" marB="18000" anchor="ctr"/>
                </a:tc>
                <a:tc>
                  <a:txBody>
                    <a:bodyPr/>
                    <a:lstStyle/>
                    <a:p>
                      <a:pPr algn="ctr"/>
                      <a:r>
                        <a:rPr lang="en-US" sz="900" dirty="0"/>
                        <a:t>Main</a:t>
                      </a:r>
                    </a:p>
                  </a:txBody>
                  <a:tcPr marT="18000" marB="18000" anchor="ctr"/>
                </a:tc>
                <a:tc>
                  <a:txBody>
                    <a:bodyPr/>
                    <a:lstStyle/>
                    <a:p>
                      <a:r>
                        <a:rPr lang="en-GB" sz="900" dirty="0"/>
                        <a:t>Sensitivity</a:t>
                      </a:r>
                    </a:p>
                  </a:txBody>
                  <a:tcPr marT="18000" marB="180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dirty="0"/>
                        <a:t>Main</a:t>
                      </a:r>
                    </a:p>
                  </a:txBody>
                  <a:tcPr marT="18000" marB="18000" anchor="ctr"/>
                </a:tc>
                <a:extLst>
                  <a:ext uri="{0D108BD9-81ED-4DB2-BD59-A6C34878D82A}">
                    <a16:rowId xmlns:a16="http://schemas.microsoft.com/office/drawing/2014/main" val="771330524"/>
                  </a:ext>
                </a:extLst>
              </a:tr>
              <a:tr h="0">
                <a:tc rowSpan="3">
                  <a:txBody>
                    <a:bodyPr/>
                    <a:lstStyle/>
                    <a:p>
                      <a:r>
                        <a:rPr lang="en-US" sz="900" dirty="0"/>
                        <a:t>Age (years)</a:t>
                      </a:r>
                    </a:p>
                  </a:txBody>
                  <a:tcPr marT="18000" marB="18000" anchor="ctr"/>
                </a:tc>
                <a:tc>
                  <a:txBody>
                    <a:bodyPr/>
                    <a:lstStyle/>
                    <a:p>
                      <a:r>
                        <a:rPr lang="en-US" sz="900" dirty="0"/>
                        <a:t>&lt;55</a:t>
                      </a:r>
                    </a:p>
                  </a:txBody>
                  <a:tcPr marT="18000" marB="18000" anchor="ctr">
                    <a:noFill/>
                  </a:tcPr>
                </a:tc>
                <a:tc>
                  <a:txBody>
                    <a:bodyPr/>
                    <a:lstStyle/>
                    <a:p>
                      <a:pPr algn="ctr"/>
                      <a:r>
                        <a:rPr lang="en-US" sz="900" dirty="0">
                          <a:solidFill>
                            <a:schemeClr val="tx1"/>
                          </a:solidFill>
                        </a:rPr>
                        <a:t>8.2</a:t>
                      </a:r>
                    </a:p>
                  </a:txBody>
                  <a:tcPr marT="18000" marB="18000" anchor="ctr">
                    <a:noFill/>
                  </a:tcPr>
                </a:tc>
                <a:tc>
                  <a:txBody>
                    <a:bodyPr/>
                    <a:lstStyle/>
                    <a:p>
                      <a:pPr algn="ctr"/>
                      <a:r>
                        <a:rPr lang="en-US" sz="900" dirty="0">
                          <a:solidFill>
                            <a:schemeClr val="tx1"/>
                          </a:solidFill>
                        </a:rPr>
                        <a:t>9.2</a:t>
                      </a:r>
                    </a:p>
                  </a:txBody>
                  <a:tcPr marT="18000" marB="18000" anchor="ctr">
                    <a:noFill/>
                  </a:tcPr>
                </a:tc>
                <a:tc>
                  <a:txBody>
                    <a:bodyPr/>
                    <a:lstStyle/>
                    <a:p>
                      <a:pPr algn="ctr"/>
                      <a:r>
                        <a:rPr lang="en-US" sz="900" dirty="0">
                          <a:solidFill>
                            <a:schemeClr val="tx1"/>
                          </a:solidFill>
                        </a:rPr>
                        <a:t>8.5</a:t>
                      </a:r>
                    </a:p>
                  </a:txBody>
                  <a:tcPr marT="18000" marB="18000" anchor="ctr">
                    <a:noFill/>
                  </a:tcPr>
                </a:tc>
                <a:tc>
                  <a:txBody>
                    <a:bodyPr/>
                    <a:lstStyle/>
                    <a:p>
                      <a:pPr algn="ctr"/>
                      <a:r>
                        <a:rPr lang="en-US" sz="900" dirty="0">
                          <a:solidFill>
                            <a:schemeClr val="tx1"/>
                          </a:solidFill>
                        </a:rPr>
                        <a:t>14.7</a:t>
                      </a:r>
                    </a:p>
                  </a:txBody>
                  <a:tcPr marT="18000" marB="18000" anchor="ctr">
                    <a:noFill/>
                  </a:tcPr>
                </a:tc>
                <a:tc>
                  <a:txBody>
                    <a:bodyPr/>
                    <a:lstStyle/>
                    <a:p>
                      <a:pPr algn="ctr"/>
                      <a:r>
                        <a:rPr lang="en-US" sz="900" dirty="0">
                          <a:solidFill>
                            <a:schemeClr val="tx1"/>
                          </a:solidFill>
                        </a:rPr>
                        <a:t>6.3</a:t>
                      </a:r>
                    </a:p>
                  </a:txBody>
                  <a:tcPr marT="18000" marB="18000" anchor="ctr">
                    <a:noFill/>
                  </a:tcPr>
                </a:tc>
                <a:extLst>
                  <a:ext uri="{0D108BD9-81ED-4DB2-BD59-A6C34878D82A}">
                    <a16:rowId xmlns:a16="http://schemas.microsoft.com/office/drawing/2014/main" val="10001"/>
                  </a:ext>
                </a:extLst>
              </a:tr>
              <a:tr h="0">
                <a:tc vMerge="1">
                  <a:txBody>
                    <a:bodyPr/>
                    <a:lstStyle/>
                    <a:p>
                      <a:endParaRPr lang="en-US" sz="900" dirty="0"/>
                    </a:p>
                  </a:txBody>
                  <a:tcPr marT="27432" marB="27432" anchor="ctr"/>
                </a:tc>
                <a:tc>
                  <a:txBody>
                    <a:bodyPr/>
                    <a:lstStyle/>
                    <a:p>
                      <a:r>
                        <a:rPr lang="en-US" sz="900" dirty="0"/>
                        <a:t>≥55 to &lt;65</a:t>
                      </a:r>
                    </a:p>
                  </a:txBody>
                  <a:tcPr marT="18000" marB="18000" anchor="ctr">
                    <a:noFill/>
                  </a:tcPr>
                </a:tc>
                <a:tc>
                  <a:txBody>
                    <a:bodyPr/>
                    <a:lstStyle/>
                    <a:p>
                      <a:pPr algn="ctr"/>
                      <a:r>
                        <a:rPr lang="en-US" sz="900" dirty="0">
                          <a:solidFill>
                            <a:schemeClr val="tx1"/>
                          </a:solidFill>
                        </a:rPr>
                        <a:t>6.0</a:t>
                      </a:r>
                    </a:p>
                  </a:txBody>
                  <a:tcPr marT="18000" marB="18000" anchor="ctr">
                    <a:noFill/>
                  </a:tcPr>
                </a:tc>
                <a:tc>
                  <a:txBody>
                    <a:bodyPr/>
                    <a:lstStyle/>
                    <a:p>
                      <a:pPr algn="ctr"/>
                      <a:r>
                        <a:rPr lang="en-US" sz="900" dirty="0">
                          <a:solidFill>
                            <a:schemeClr val="tx1"/>
                          </a:solidFill>
                        </a:rPr>
                        <a:t>7.0</a:t>
                      </a:r>
                    </a:p>
                  </a:txBody>
                  <a:tcPr marT="18000" marB="18000" anchor="ctr">
                    <a:noFill/>
                  </a:tcPr>
                </a:tc>
                <a:tc>
                  <a:txBody>
                    <a:bodyPr/>
                    <a:lstStyle/>
                    <a:p>
                      <a:pPr algn="ctr"/>
                      <a:r>
                        <a:rPr lang="en-US" sz="900" dirty="0">
                          <a:solidFill>
                            <a:schemeClr val="tx1"/>
                          </a:solidFill>
                        </a:rPr>
                        <a:t>10.0</a:t>
                      </a:r>
                    </a:p>
                  </a:txBody>
                  <a:tcPr marT="18000" marB="18000" anchor="ctr">
                    <a:noFill/>
                  </a:tcPr>
                </a:tc>
                <a:tc>
                  <a:txBody>
                    <a:bodyPr/>
                    <a:lstStyle/>
                    <a:p>
                      <a:pPr algn="ctr"/>
                      <a:r>
                        <a:rPr lang="en-US" sz="900" dirty="0">
                          <a:solidFill>
                            <a:schemeClr val="tx1"/>
                          </a:solidFill>
                        </a:rPr>
                        <a:t>17.1</a:t>
                      </a:r>
                    </a:p>
                  </a:txBody>
                  <a:tcPr marT="18000" marB="18000" anchor="ctr">
                    <a:noFill/>
                  </a:tcPr>
                </a:tc>
                <a:tc>
                  <a:txBody>
                    <a:bodyPr/>
                    <a:lstStyle/>
                    <a:p>
                      <a:pPr algn="ctr"/>
                      <a:r>
                        <a:rPr lang="en-US" sz="900" dirty="0">
                          <a:solidFill>
                            <a:schemeClr val="tx1"/>
                          </a:solidFill>
                        </a:rPr>
                        <a:t>5.2</a:t>
                      </a:r>
                    </a:p>
                  </a:txBody>
                  <a:tcPr marT="18000" marB="18000" anchor="ctr">
                    <a:noFill/>
                  </a:tcPr>
                </a:tc>
                <a:extLst>
                  <a:ext uri="{0D108BD9-81ED-4DB2-BD59-A6C34878D82A}">
                    <a16:rowId xmlns:a16="http://schemas.microsoft.com/office/drawing/2014/main" val="10002"/>
                  </a:ext>
                </a:extLst>
              </a:tr>
              <a:tr h="154352">
                <a:tc vMerge="1">
                  <a:txBody>
                    <a:bodyPr/>
                    <a:lstStyle/>
                    <a:p>
                      <a:endParaRPr lang="en-US" sz="900" dirty="0"/>
                    </a:p>
                  </a:txBody>
                  <a:tcPr marT="27432" marB="27432" anchor="ctr"/>
                </a:tc>
                <a:tc>
                  <a:txBody>
                    <a:bodyPr/>
                    <a:lstStyle/>
                    <a:p>
                      <a:r>
                        <a:rPr lang="en-US" sz="900" dirty="0"/>
                        <a:t>≥65</a:t>
                      </a:r>
                    </a:p>
                  </a:txBody>
                  <a:tcPr marT="18000" marB="18000" anchor="ctr">
                    <a:noFill/>
                  </a:tcPr>
                </a:tc>
                <a:tc>
                  <a:txBody>
                    <a:bodyPr/>
                    <a:lstStyle/>
                    <a:p>
                      <a:pPr algn="ctr"/>
                      <a:r>
                        <a:rPr lang="en-US" sz="900" dirty="0">
                          <a:solidFill>
                            <a:schemeClr val="tx1"/>
                          </a:solidFill>
                        </a:rPr>
                        <a:t>2.4</a:t>
                      </a:r>
                    </a:p>
                  </a:txBody>
                  <a:tcPr marT="18000" marB="18000" anchor="ctr">
                    <a:noFill/>
                  </a:tcPr>
                </a:tc>
                <a:tc>
                  <a:txBody>
                    <a:bodyPr/>
                    <a:lstStyle/>
                    <a:p>
                      <a:pPr algn="ctr"/>
                      <a:r>
                        <a:rPr lang="en-US" sz="900" dirty="0">
                          <a:solidFill>
                            <a:schemeClr val="tx1"/>
                          </a:solidFill>
                        </a:rPr>
                        <a:t>3.2</a:t>
                      </a:r>
                    </a:p>
                  </a:txBody>
                  <a:tcPr marT="18000" marB="18000" anchor="ctr">
                    <a:noFill/>
                  </a:tcPr>
                </a:tc>
                <a:tc>
                  <a:txBody>
                    <a:bodyPr/>
                    <a:lstStyle/>
                    <a:p>
                      <a:pPr algn="ctr"/>
                      <a:r>
                        <a:rPr lang="en-US" sz="900" dirty="0">
                          <a:solidFill>
                            <a:schemeClr val="tx1"/>
                          </a:solidFill>
                        </a:rPr>
                        <a:t>11.0</a:t>
                      </a:r>
                    </a:p>
                  </a:txBody>
                  <a:tcPr marT="18000" marB="18000" anchor="ctr">
                    <a:noFill/>
                  </a:tcPr>
                </a:tc>
                <a:tc>
                  <a:txBody>
                    <a:bodyPr/>
                    <a:lstStyle/>
                    <a:p>
                      <a:pPr algn="ctr"/>
                      <a:r>
                        <a:rPr lang="en-US" sz="900" dirty="0">
                          <a:solidFill>
                            <a:schemeClr val="tx1"/>
                          </a:solidFill>
                        </a:rPr>
                        <a:t>18.5</a:t>
                      </a:r>
                    </a:p>
                  </a:txBody>
                  <a:tcPr marT="18000" marB="18000" anchor="ctr">
                    <a:noFill/>
                  </a:tcPr>
                </a:tc>
                <a:tc>
                  <a:txBody>
                    <a:bodyPr/>
                    <a:lstStyle/>
                    <a:p>
                      <a:pPr algn="ctr"/>
                      <a:r>
                        <a:rPr lang="en-US" sz="900" dirty="0">
                          <a:solidFill>
                            <a:schemeClr val="tx1"/>
                          </a:solidFill>
                        </a:rPr>
                        <a:t>4.4</a:t>
                      </a:r>
                    </a:p>
                  </a:txBody>
                  <a:tcPr marT="18000" marB="18000" anchor="ctr">
                    <a:noFill/>
                  </a:tcPr>
                </a:tc>
                <a:extLst>
                  <a:ext uri="{0D108BD9-81ED-4DB2-BD59-A6C34878D82A}">
                    <a16:rowId xmlns:a16="http://schemas.microsoft.com/office/drawing/2014/main" val="10003"/>
                  </a:ext>
                </a:extLst>
              </a:tr>
              <a:tr h="154352">
                <a:tc rowSpan="3">
                  <a:txBody>
                    <a:bodyPr/>
                    <a:lstStyle/>
                    <a:p>
                      <a:r>
                        <a:rPr lang="en-US" sz="900" dirty="0"/>
                        <a:t>BMI (kg/m</a:t>
                      </a:r>
                      <a:r>
                        <a:rPr lang="en-US" sz="900" baseline="30000" dirty="0"/>
                        <a:t>2</a:t>
                      </a:r>
                      <a:r>
                        <a:rPr lang="en-US" sz="900" dirty="0"/>
                        <a:t>)</a:t>
                      </a:r>
                    </a:p>
                  </a:txBody>
                  <a:tcPr marT="18000" marB="18000" anchor="ctr">
                    <a:noFill/>
                  </a:tcPr>
                </a:tc>
                <a:tc>
                  <a:txBody>
                    <a:bodyPr/>
                    <a:lstStyle/>
                    <a:p>
                      <a:r>
                        <a:rPr lang="en-US" sz="900" dirty="0"/>
                        <a:t>&lt;30</a:t>
                      </a:r>
                    </a:p>
                  </a:txBody>
                  <a:tcPr marT="18000" marB="18000" anchor="ctr">
                    <a:solidFill>
                      <a:schemeClr val="accent3">
                        <a:lumMod val="20000"/>
                        <a:lumOff val="80000"/>
                      </a:schemeClr>
                    </a:solidFill>
                  </a:tcPr>
                </a:tc>
                <a:tc>
                  <a:txBody>
                    <a:bodyPr/>
                    <a:lstStyle/>
                    <a:p>
                      <a:pPr algn="ctr"/>
                      <a:r>
                        <a:rPr lang="en-US" sz="900" dirty="0">
                          <a:solidFill>
                            <a:schemeClr val="tx1"/>
                          </a:solidFill>
                        </a:rPr>
                        <a:t>6.3</a:t>
                      </a:r>
                    </a:p>
                  </a:txBody>
                  <a:tcPr marT="18000" marB="18000" anchor="ctr">
                    <a:solidFill>
                      <a:schemeClr val="accent3">
                        <a:lumMod val="20000"/>
                        <a:lumOff val="80000"/>
                      </a:schemeClr>
                    </a:solidFill>
                  </a:tcPr>
                </a:tc>
                <a:tc>
                  <a:txBody>
                    <a:bodyPr/>
                    <a:lstStyle/>
                    <a:p>
                      <a:pPr algn="ctr"/>
                      <a:r>
                        <a:rPr lang="en-US" sz="900" dirty="0">
                          <a:solidFill>
                            <a:schemeClr val="tx1"/>
                          </a:solidFill>
                        </a:rPr>
                        <a:t>7.1</a:t>
                      </a:r>
                    </a:p>
                  </a:txBody>
                  <a:tcPr marT="18000" marB="18000" anchor="ctr">
                    <a:solidFill>
                      <a:schemeClr val="accent3">
                        <a:lumMod val="20000"/>
                        <a:lumOff val="80000"/>
                      </a:schemeClr>
                    </a:solidFill>
                  </a:tcPr>
                </a:tc>
                <a:tc>
                  <a:txBody>
                    <a:bodyPr/>
                    <a:lstStyle/>
                    <a:p>
                      <a:pPr algn="ctr"/>
                      <a:r>
                        <a:rPr lang="en-US" sz="900" dirty="0">
                          <a:solidFill>
                            <a:schemeClr val="tx1"/>
                          </a:solidFill>
                        </a:rPr>
                        <a:t>13.5</a:t>
                      </a:r>
                    </a:p>
                  </a:txBody>
                  <a:tcPr marT="18000" marB="18000" anchor="ctr">
                    <a:solidFill>
                      <a:schemeClr val="accent3">
                        <a:lumMod val="20000"/>
                        <a:lumOff val="80000"/>
                      </a:schemeClr>
                    </a:solidFill>
                  </a:tcPr>
                </a:tc>
                <a:tc>
                  <a:txBody>
                    <a:bodyPr/>
                    <a:lstStyle/>
                    <a:p>
                      <a:pPr algn="ctr"/>
                      <a:r>
                        <a:rPr lang="en-US" sz="900" dirty="0">
                          <a:solidFill>
                            <a:schemeClr val="tx1"/>
                          </a:solidFill>
                        </a:rPr>
                        <a:t>21.9</a:t>
                      </a:r>
                    </a:p>
                  </a:txBody>
                  <a:tcPr marT="18000" marB="18000" anchor="ctr">
                    <a:solidFill>
                      <a:schemeClr val="accent3">
                        <a:lumMod val="20000"/>
                        <a:lumOff val="80000"/>
                      </a:schemeClr>
                    </a:solidFill>
                  </a:tcPr>
                </a:tc>
                <a:tc>
                  <a:txBody>
                    <a:bodyPr/>
                    <a:lstStyle/>
                    <a:p>
                      <a:pPr algn="ctr"/>
                      <a:r>
                        <a:rPr lang="en-US" sz="900" dirty="0">
                          <a:solidFill>
                            <a:schemeClr val="tx1"/>
                          </a:solidFill>
                        </a:rPr>
                        <a:t>6.3</a:t>
                      </a:r>
                    </a:p>
                  </a:txBody>
                  <a:tcPr marT="18000" marB="18000" anchor="ctr">
                    <a:solidFill>
                      <a:schemeClr val="accent3">
                        <a:lumMod val="20000"/>
                        <a:lumOff val="80000"/>
                      </a:schemeClr>
                    </a:solidFill>
                  </a:tcPr>
                </a:tc>
                <a:extLst>
                  <a:ext uri="{0D108BD9-81ED-4DB2-BD59-A6C34878D82A}">
                    <a16:rowId xmlns:a16="http://schemas.microsoft.com/office/drawing/2014/main" val="22953511"/>
                  </a:ext>
                </a:extLst>
              </a:tr>
              <a:tr h="154352">
                <a:tc vMerge="1">
                  <a:txBody>
                    <a:bodyPr/>
                    <a:lstStyle/>
                    <a:p>
                      <a:endParaRPr lang="en-US" sz="900" dirty="0"/>
                    </a:p>
                  </a:txBody>
                  <a:tcPr marT="27432" marB="2743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≥30 to &lt;35</a:t>
                      </a:r>
                    </a:p>
                  </a:txBody>
                  <a:tcPr marT="18000" marB="18000" anchor="ctr">
                    <a:solidFill>
                      <a:schemeClr val="accent3">
                        <a:lumMod val="20000"/>
                        <a:lumOff val="80000"/>
                      </a:schemeClr>
                    </a:solidFill>
                  </a:tcPr>
                </a:tc>
                <a:tc>
                  <a:txBody>
                    <a:bodyPr/>
                    <a:lstStyle/>
                    <a:p>
                      <a:pPr algn="ctr"/>
                      <a:r>
                        <a:rPr lang="en-US" sz="900" dirty="0">
                          <a:solidFill>
                            <a:schemeClr val="tx1"/>
                          </a:solidFill>
                        </a:rPr>
                        <a:t>5.8</a:t>
                      </a:r>
                    </a:p>
                  </a:txBody>
                  <a:tcPr marT="18000" marB="18000" anchor="ctr">
                    <a:solidFill>
                      <a:schemeClr val="accent3">
                        <a:lumMod val="20000"/>
                        <a:lumOff val="80000"/>
                      </a:schemeClr>
                    </a:solidFill>
                  </a:tcPr>
                </a:tc>
                <a:tc>
                  <a:txBody>
                    <a:bodyPr/>
                    <a:lstStyle/>
                    <a:p>
                      <a:pPr algn="ctr"/>
                      <a:r>
                        <a:rPr lang="en-US" sz="900" dirty="0">
                          <a:solidFill>
                            <a:schemeClr val="tx1"/>
                          </a:solidFill>
                        </a:rPr>
                        <a:t>6.8</a:t>
                      </a:r>
                    </a:p>
                  </a:txBody>
                  <a:tcPr marT="18000" marB="18000" anchor="ctr">
                    <a:solidFill>
                      <a:schemeClr val="accent3">
                        <a:lumMod val="20000"/>
                        <a:lumOff val="80000"/>
                      </a:schemeClr>
                    </a:solidFill>
                  </a:tcPr>
                </a:tc>
                <a:tc>
                  <a:txBody>
                    <a:bodyPr/>
                    <a:lstStyle/>
                    <a:p>
                      <a:pPr algn="ctr"/>
                      <a:r>
                        <a:rPr lang="en-US" sz="900" dirty="0">
                          <a:solidFill>
                            <a:schemeClr val="tx1"/>
                          </a:solidFill>
                        </a:rPr>
                        <a:t>11.4</a:t>
                      </a:r>
                    </a:p>
                  </a:txBody>
                  <a:tcPr marT="18000" marB="18000" anchor="ctr">
                    <a:solidFill>
                      <a:schemeClr val="accent3">
                        <a:lumMod val="20000"/>
                        <a:lumOff val="80000"/>
                      </a:schemeClr>
                    </a:solidFill>
                  </a:tcPr>
                </a:tc>
                <a:tc>
                  <a:txBody>
                    <a:bodyPr/>
                    <a:lstStyle/>
                    <a:p>
                      <a:pPr algn="ctr"/>
                      <a:r>
                        <a:rPr lang="en-US" sz="900" dirty="0">
                          <a:solidFill>
                            <a:schemeClr val="tx1"/>
                          </a:solidFill>
                        </a:rPr>
                        <a:t>18.9</a:t>
                      </a:r>
                    </a:p>
                  </a:txBody>
                  <a:tcPr marT="18000" marB="18000" anchor="ctr">
                    <a:solidFill>
                      <a:schemeClr val="accent3">
                        <a:lumMod val="20000"/>
                        <a:lumOff val="80000"/>
                      </a:schemeClr>
                    </a:solidFill>
                  </a:tcPr>
                </a:tc>
                <a:tc>
                  <a:txBody>
                    <a:bodyPr/>
                    <a:lstStyle/>
                    <a:p>
                      <a:pPr algn="ctr"/>
                      <a:r>
                        <a:rPr lang="en-US" sz="900" dirty="0">
                          <a:solidFill>
                            <a:schemeClr val="tx1"/>
                          </a:solidFill>
                        </a:rPr>
                        <a:t>5.6</a:t>
                      </a:r>
                    </a:p>
                  </a:txBody>
                  <a:tcPr marT="18000" marB="18000" anchor="ctr">
                    <a:solidFill>
                      <a:schemeClr val="accent3">
                        <a:lumMod val="20000"/>
                        <a:lumOff val="80000"/>
                      </a:schemeClr>
                    </a:solidFill>
                  </a:tcPr>
                </a:tc>
                <a:extLst>
                  <a:ext uri="{0D108BD9-81ED-4DB2-BD59-A6C34878D82A}">
                    <a16:rowId xmlns:a16="http://schemas.microsoft.com/office/drawing/2014/main" val="1610290805"/>
                  </a:ext>
                </a:extLst>
              </a:tr>
              <a:tr h="154352">
                <a:tc vMerge="1">
                  <a:txBody>
                    <a:bodyPr/>
                    <a:lstStyle/>
                    <a:p>
                      <a:endParaRPr lang="en-US" sz="900" dirty="0"/>
                    </a:p>
                  </a:txBody>
                  <a:tcPr marT="27432" marB="27432" anchor="ctr"/>
                </a:tc>
                <a:tc>
                  <a:txBody>
                    <a:bodyPr/>
                    <a:lstStyle/>
                    <a:p>
                      <a:r>
                        <a:rPr lang="en-US" sz="900" dirty="0"/>
                        <a:t>≥35</a:t>
                      </a:r>
                    </a:p>
                  </a:txBody>
                  <a:tcPr marT="18000" marB="18000" anchor="ctr">
                    <a:solidFill>
                      <a:schemeClr val="accent3">
                        <a:lumMod val="20000"/>
                        <a:lumOff val="80000"/>
                      </a:schemeClr>
                    </a:solidFill>
                  </a:tcPr>
                </a:tc>
                <a:tc>
                  <a:txBody>
                    <a:bodyPr/>
                    <a:lstStyle/>
                    <a:p>
                      <a:pPr algn="ctr"/>
                      <a:r>
                        <a:rPr lang="en-US" sz="900" dirty="0">
                          <a:solidFill>
                            <a:schemeClr val="tx1"/>
                          </a:solidFill>
                        </a:rPr>
                        <a:t>4.8</a:t>
                      </a:r>
                    </a:p>
                  </a:txBody>
                  <a:tcPr marT="18000" marB="18000" anchor="ctr">
                    <a:solidFill>
                      <a:schemeClr val="accent3">
                        <a:lumMod val="20000"/>
                        <a:lumOff val="80000"/>
                      </a:schemeClr>
                    </a:solidFill>
                  </a:tcPr>
                </a:tc>
                <a:tc>
                  <a:txBody>
                    <a:bodyPr/>
                    <a:lstStyle/>
                    <a:p>
                      <a:pPr algn="ctr"/>
                      <a:r>
                        <a:rPr lang="en-US" sz="900" dirty="0">
                          <a:solidFill>
                            <a:schemeClr val="tx1"/>
                          </a:solidFill>
                        </a:rPr>
                        <a:t>5.8</a:t>
                      </a:r>
                    </a:p>
                  </a:txBody>
                  <a:tcPr marT="18000" marB="18000" anchor="ctr">
                    <a:solidFill>
                      <a:schemeClr val="accent3">
                        <a:lumMod val="20000"/>
                        <a:lumOff val="80000"/>
                      </a:schemeClr>
                    </a:solidFill>
                  </a:tcPr>
                </a:tc>
                <a:tc>
                  <a:txBody>
                    <a:bodyPr/>
                    <a:lstStyle/>
                    <a:p>
                      <a:pPr algn="ctr"/>
                      <a:r>
                        <a:rPr lang="en-US" sz="900" dirty="0">
                          <a:solidFill>
                            <a:schemeClr val="tx1"/>
                          </a:solidFill>
                        </a:rPr>
                        <a:t>5.2</a:t>
                      </a:r>
                    </a:p>
                  </a:txBody>
                  <a:tcPr marT="18000" marB="18000" anchor="ctr">
                    <a:solidFill>
                      <a:schemeClr val="accent3">
                        <a:lumMod val="20000"/>
                        <a:lumOff val="80000"/>
                      </a:schemeClr>
                    </a:solidFill>
                  </a:tcPr>
                </a:tc>
                <a:tc>
                  <a:txBody>
                    <a:bodyPr/>
                    <a:lstStyle/>
                    <a:p>
                      <a:pPr algn="ctr"/>
                      <a:r>
                        <a:rPr lang="en-US" sz="900" dirty="0">
                          <a:solidFill>
                            <a:schemeClr val="tx1"/>
                          </a:solidFill>
                        </a:rPr>
                        <a:t>11.8</a:t>
                      </a:r>
                    </a:p>
                  </a:txBody>
                  <a:tcPr marT="18000" marB="18000" anchor="ctr">
                    <a:solidFill>
                      <a:schemeClr val="accent3">
                        <a:lumMod val="20000"/>
                        <a:lumOff val="80000"/>
                      </a:schemeClr>
                    </a:solidFill>
                  </a:tcPr>
                </a:tc>
                <a:tc>
                  <a:txBody>
                    <a:bodyPr/>
                    <a:lstStyle/>
                    <a:p>
                      <a:pPr algn="ctr"/>
                      <a:r>
                        <a:rPr lang="en-US" sz="900" dirty="0">
                          <a:solidFill>
                            <a:schemeClr val="tx1"/>
                          </a:solidFill>
                        </a:rPr>
                        <a:t>4.2</a:t>
                      </a:r>
                    </a:p>
                  </a:txBody>
                  <a:tcPr marT="18000" marB="18000" anchor="ctr">
                    <a:solidFill>
                      <a:schemeClr val="accent3">
                        <a:lumMod val="20000"/>
                        <a:lumOff val="80000"/>
                      </a:schemeClr>
                    </a:solidFill>
                  </a:tcPr>
                </a:tc>
                <a:extLst>
                  <a:ext uri="{0D108BD9-81ED-4DB2-BD59-A6C34878D82A}">
                    <a16:rowId xmlns:a16="http://schemas.microsoft.com/office/drawing/2014/main" val="1488905528"/>
                  </a:ext>
                </a:extLst>
              </a:tr>
              <a:tr h="154352">
                <a:tc rowSpan="2">
                  <a:txBody>
                    <a:bodyPr/>
                    <a:lstStyle/>
                    <a:p>
                      <a:r>
                        <a:rPr lang="en-US" sz="900" dirty="0"/>
                        <a:t>Gender</a:t>
                      </a:r>
                    </a:p>
                  </a:txBody>
                  <a:tcPr marT="18000" marB="18000" anchor="ctr"/>
                </a:tc>
                <a:tc>
                  <a:txBody>
                    <a:bodyPr/>
                    <a:lstStyle/>
                    <a:p>
                      <a:r>
                        <a:rPr lang="en-US" sz="900" dirty="0"/>
                        <a:t>F</a:t>
                      </a:r>
                    </a:p>
                  </a:txBody>
                  <a:tcPr marT="18000" marB="18000" anchor="ctr"/>
                </a:tc>
                <a:tc>
                  <a:txBody>
                    <a:bodyPr/>
                    <a:lstStyle/>
                    <a:p>
                      <a:pPr algn="ctr"/>
                      <a:r>
                        <a:rPr lang="en-US" sz="900" dirty="0">
                          <a:solidFill>
                            <a:schemeClr val="tx1"/>
                          </a:solidFill>
                        </a:rPr>
                        <a:t>5.2</a:t>
                      </a:r>
                    </a:p>
                  </a:txBody>
                  <a:tcPr marT="18000" marB="18000" anchor="ctr"/>
                </a:tc>
                <a:tc>
                  <a:txBody>
                    <a:bodyPr/>
                    <a:lstStyle/>
                    <a:p>
                      <a:pPr algn="ctr"/>
                      <a:r>
                        <a:rPr lang="en-US" sz="900" dirty="0">
                          <a:solidFill>
                            <a:schemeClr val="tx1"/>
                          </a:solidFill>
                        </a:rPr>
                        <a:t>6.1</a:t>
                      </a:r>
                    </a:p>
                  </a:txBody>
                  <a:tcPr marT="18000" marB="18000" anchor="ctr"/>
                </a:tc>
                <a:tc>
                  <a:txBody>
                    <a:bodyPr/>
                    <a:lstStyle/>
                    <a:p>
                      <a:pPr algn="ctr"/>
                      <a:r>
                        <a:rPr lang="en-US" sz="900" dirty="0">
                          <a:solidFill>
                            <a:schemeClr val="tx1"/>
                          </a:solidFill>
                        </a:rPr>
                        <a:t>8.5</a:t>
                      </a:r>
                    </a:p>
                  </a:txBody>
                  <a:tcPr marT="18000" marB="18000" anchor="ctr"/>
                </a:tc>
                <a:tc>
                  <a:txBody>
                    <a:bodyPr/>
                    <a:lstStyle/>
                    <a:p>
                      <a:pPr algn="ctr"/>
                      <a:r>
                        <a:rPr lang="en-US" sz="900" dirty="0">
                          <a:solidFill>
                            <a:schemeClr val="tx1"/>
                          </a:solidFill>
                        </a:rPr>
                        <a:t>15.1</a:t>
                      </a:r>
                    </a:p>
                  </a:txBody>
                  <a:tcPr marT="18000" marB="18000" anchor="ctr"/>
                </a:tc>
                <a:tc>
                  <a:txBody>
                    <a:bodyPr/>
                    <a:lstStyle/>
                    <a:p>
                      <a:pPr algn="ctr"/>
                      <a:r>
                        <a:rPr lang="en-US" sz="900" dirty="0">
                          <a:solidFill>
                            <a:schemeClr val="tx1"/>
                          </a:solidFill>
                        </a:rPr>
                        <a:t>5.5</a:t>
                      </a:r>
                    </a:p>
                  </a:txBody>
                  <a:tcPr marT="18000" marB="18000" anchor="ctr"/>
                </a:tc>
                <a:extLst>
                  <a:ext uri="{0D108BD9-81ED-4DB2-BD59-A6C34878D82A}">
                    <a16:rowId xmlns:a16="http://schemas.microsoft.com/office/drawing/2014/main" val="960284422"/>
                  </a:ext>
                </a:extLst>
              </a:tr>
              <a:tr h="154352">
                <a:tc vMerge="1">
                  <a:txBody>
                    <a:bodyPr/>
                    <a:lstStyle/>
                    <a:p>
                      <a:endParaRPr lang="en-US" sz="900" dirty="0"/>
                    </a:p>
                  </a:txBody>
                  <a:tcPr marT="27432" marB="27432" anchor="ctr"/>
                </a:tc>
                <a:tc>
                  <a:txBody>
                    <a:bodyPr/>
                    <a:lstStyle/>
                    <a:p>
                      <a:r>
                        <a:rPr lang="en-US" sz="900" dirty="0"/>
                        <a:t>M</a:t>
                      </a:r>
                    </a:p>
                  </a:txBody>
                  <a:tcPr marT="18000" marB="18000" anchor="ctr">
                    <a:noFill/>
                  </a:tcPr>
                </a:tc>
                <a:tc>
                  <a:txBody>
                    <a:bodyPr/>
                    <a:lstStyle/>
                    <a:p>
                      <a:pPr algn="ctr"/>
                      <a:r>
                        <a:rPr lang="en-US" sz="900" dirty="0">
                          <a:solidFill>
                            <a:schemeClr val="tx1"/>
                          </a:solidFill>
                        </a:rPr>
                        <a:t>5.9</a:t>
                      </a:r>
                    </a:p>
                  </a:txBody>
                  <a:tcPr marT="18000" marB="18000" anchor="ctr">
                    <a:noFill/>
                  </a:tcPr>
                </a:tc>
                <a:tc>
                  <a:txBody>
                    <a:bodyPr/>
                    <a:lstStyle/>
                    <a:p>
                      <a:pPr algn="ctr"/>
                      <a:r>
                        <a:rPr lang="en-US" sz="900" dirty="0">
                          <a:solidFill>
                            <a:schemeClr val="tx1"/>
                          </a:solidFill>
                        </a:rPr>
                        <a:t>6.8</a:t>
                      </a:r>
                    </a:p>
                  </a:txBody>
                  <a:tcPr marT="18000" marB="18000" anchor="ctr">
                    <a:noFill/>
                  </a:tcPr>
                </a:tc>
                <a:tc>
                  <a:txBody>
                    <a:bodyPr/>
                    <a:lstStyle/>
                    <a:p>
                      <a:pPr algn="ctr"/>
                      <a:r>
                        <a:rPr lang="en-US" sz="900" dirty="0">
                          <a:solidFill>
                            <a:schemeClr val="tx1"/>
                          </a:solidFill>
                        </a:rPr>
                        <a:t>11.2</a:t>
                      </a:r>
                    </a:p>
                  </a:txBody>
                  <a:tcPr marT="18000" marB="18000" anchor="ctr">
                    <a:noFill/>
                  </a:tcPr>
                </a:tc>
                <a:tc>
                  <a:txBody>
                    <a:bodyPr/>
                    <a:lstStyle/>
                    <a:p>
                      <a:pPr algn="ctr"/>
                      <a:r>
                        <a:rPr lang="en-US" sz="900" dirty="0">
                          <a:solidFill>
                            <a:schemeClr val="tx1"/>
                          </a:solidFill>
                        </a:rPr>
                        <a:t>18.1</a:t>
                      </a:r>
                    </a:p>
                  </a:txBody>
                  <a:tcPr marT="18000" marB="18000" anchor="ctr">
                    <a:noFill/>
                  </a:tcPr>
                </a:tc>
                <a:tc>
                  <a:txBody>
                    <a:bodyPr/>
                    <a:lstStyle/>
                    <a:p>
                      <a:pPr algn="ctr"/>
                      <a:r>
                        <a:rPr lang="en-US" sz="900" dirty="0">
                          <a:solidFill>
                            <a:schemeClr val="tx1"/>
                          </a:solidFill>
                        </a:rPr>
                        <a:t>5.1</a:t>
                      </a:r>
                    </a:p>
                  </a:txBody>
                  <a:tcPr marT="18000" marB="18000" anchor="ctr">
                    <a:noFill/>
                  </a:tcPr>
                </a:tc>
                <a:extLst>
                  <a:ext uri="{0D108BD9-81ED-4DB2-BD59-A6C34878D82A}">
                    <a16:rowId xmlns:a16="http://schemas.microsoft.com/office/drawing/2014/main" val="1412651907"/>
                  </a:ext>
                </a:extLst>
              </a:tr>
              <a:tr h="154352">
                <a:tc rowSpan="4">
                  <a:txBody>
                    <a:bodyPr/>
                    <a:lstStyle/>
                    <a:p>
                      <a:r>
                        <a:rPr lang="en-US" sz="900" dirty="0"/>
                        <a:t>Weight loss at Endpt (%)</a:t>
                      </a:r>
                    </a:p>
                  </a:txBody>
                  <a:tcPr marT="18000" marB="18000" anchor="ctr">
                    <a:lnB w="12700" cap="flat" cmpd="sng" algn="ctr">
                      <a:solidFill>
                        <a:schemeClr val="accent3"/>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≥0 to &lt;5</a:t>
                      </a:r>
                    </a:p>
                  </a:txBody>
                  <a:tcPr marT="18000" marB="18000" anchor="ctr">
                    <a:solidFill>
                      <a:schemeClr val="accent3">
                        <a:lumMod val="20000"/>
                        <a:lumOff val="80000"/>
                      </a:schemeClr>
                    </a:solidFill>
                  </a:tcPr>
                </a:tc>
                <a:tc>
                  <a:txBody>
                    <a:bodyPr/>
                    <a:lstStyle/>
                    <a:p>
                      <a:pPr algn="ctr"/>
                      <a:r>
                        <a:rPr lang="en-US" sz="900" dirty="0">
                          <a:solidFill>
                            <a:schemeClr val="tx1"/>
                          </a:solidFill>
                        </a:rPr>
                        <a:t>2.8</a:t>
                      </a:r>
                    </a:p>
                  </a:txBody>
                  <a:tcPr marT="18000" marB="18000" anchor="ctr">
                    <a:solidFill>
                      <a:schemeClr val="accent3">
                        <a:lumMod val="20000"/>
                        <a:lumOff val="80000"/>
                      </a:schemeClr>
                    </a:solidFill>
                  </a:tcPr>
                </a:tc>
                <a:tc>
                  <a:txBody>
                    <a:bodyPr/>
                    <a:lstStyle/>
                    <a:p>
                      <a:pPr algn="ctr"/>
                      <a:r>
                        <a:rPr lang="en-US" sz="900" dirty="0">
                          <a:solidFill>
                            <a:schemeClr val="tx1"/>
                          </a:solidFill>
                        </a:rPr>
                        <a:t>3.5</a:t>
                      </a:r>
                    </a:p>
                  </a:txBody>
                  <a:tcPr marT="18000" marB="18000" anchor="ctr">
                    <a:solidFill>
                      <a:schemeClr val="accent3">
                        <a:lumMod val="20000"/>
                        <a:lumOff val="80000"/>
                      </a:schemeClr>
                    </a:solidFill>
                  </a:tcPr>
                </a:tc>
                <a:tc>
                  <a:txBody>
                    <a:bodyPr/>
                    <a:lstStyle/>
                    <a:p>
                      <a:pPr algn="ctr"/>
                      <a:r>
                        <a:rPr lang="en-US" sz="900" dirty="0">
                          <a:solidFill>
                            <a:schemeClr val="tx1"/>
                          </a:solidFill>
                        </a:rPr>
                        <a:t>5.1</a:t>
                      </a:r>
                    </a:p>
                  </a:txBody>
                  <a:tcPr marT="18000" marB="18000" anchor="ctr">
                    <a:solidFill>
                      <a:schemeClr val="accent3">
                        <a:lumMod val="20000"/>
                        <a:lumOff val="80000"/>
                      </a:schemeClr>
                    </a:solidFill>
                  </a:tcPr>
                </a:tc>
                <a:tc>
                  <a:txBody>
                    <a:bodyPr/>
                    <a:lstStyle/>
                    <a:p>
                      <a:pPr algn="ctr"/>
                      <a:r>
                        <a:rPr lang="en-US" sz="900" dirty="0">
                          <a:solidFill>
                            <a:schemeClr val="tx1"/>
                          </a:solidFill>
                        </a:rPr>
                        <a:t>10.0</a:t>
                      </a:r>
                    </a:p>
                  </a:txBody>
                  <a:tcPr marT="18000" marB="18000" anchor="ctr">
                    <a:solidFill>
                      <a:schemeClr val="accent3">
                        <a:lumMod val="20000"/>
                        <a:lumOff val="80000"/>
                      </a:schemeClr>
                    </a:solidFill>
                  </a:tcPr>
                </a:tc>
                <a:tc>
                  <a:txBody>
                    <a:bodyPr/>
                    <a:lstStyle/>
                    <a:p>
                      <a:pPr algn="ctr"/>
                      <a:r>
                        <a:rPr lang="en-US" sz="900" dirty="0">
                          <a:solidFill>
                            <a:schemeClr val="tx1"/>
                          </a:solidFill>
                        </a:rPr>
                        <a:t>3.6</a:t>
                      </a:r>
                    </a:p>
                  </a:txBody>
                  <a:tcPr marT="18000" marB="18000" anchor="ctr">
                    <a:solidFill>
                      <a:schemeClr val="accent3">
                        <a:lumMod val="20000"/>
                        <a:lumOff val="80000"/>
                      </a:schemeClr>
                    </a:solidFill>
                  </a:tcPr>
                </a:tc>
                <a:extLst>
                  <a:ext uri="{0D108BD9-81ED-4DB2-BD59-A6C34878D82A}">
                    <a16:rowId xmlns:a16="http://schemas.microsoft.com/office/drawing/2014/main" val="1563821295"/>
                  </a:ext>
                </a:extLst>
              </a:tr>
              <a:tr h="154352">
                <a:tc vMerge="1">
                  <a:txBody>
                    <a:bodyPr/>
                    <a:lstStyle/>
                    <a:p>
                      <a:endParaRPr lang="en-US" sz="900" dirty="0"/>
                    </a:p>
                  </a:txBody>
                  <a:tcPr marT="27432" marB="2743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≥5 to &lt;10</a:t>
                      </a:r>
                    </a:p>
                  </a:txBody>
                  <a:tcPr marT="18000" marB="18000" anchor="ctr">
                    <a:solidFill>
                      <a:schemeClr val="accent3">
                        <a:lumMod val="20000"/>
                        <a:lumOff val="80000"/>
                      </a:schemeClr>
                    </a:solidFill>
                  </a:tcPr>
                </a:tc>
                <a:tc>
                  <a:txBody>
                    <a:bodyPr/>
                    <a:lstStyle/>
                    <a:p>
                      <a:pPr algn="ctr"/>
                      <a:r>
                        <a:rPr lang="en-US" sz="900" dirty="0">
                          <a:solidFill>
                            <a:schemeClr val="tx1"/>
                          </a:solidFill>
                        </a:rPr>
                        <a:t>4.5</a:t>
                      </a:r>
                    </a:p>
                  </a:txBody>
                  <a:tcPr marT="18000" marB="18000" anchor="ctr">
                    <a:solidFill>
                      <a:schemeClr val="accent3">
                        <a:lumMod val="20000"/>
                        <a:lumOff val="80000"/>
                      </a:schemeClr>
                    </a:solidFill>
                  </a:tcPr>
                </a:tc>
                <a:tc>
                  <a:txBody>
                    <a:bodyPr/>
                    <a:lstStyle/>
                    <a:p>
                      <a:pPr algn="ctr"/>
                      <a:r>
                        <a:rPr lang="en-US" sz="900" dirty="0">
                          <a:solidFill>
                            <a:schemeClr val="tx1"/>
                          </a:solidFill>
                        </a:rPr>
                        <a:t>5.3</a:t>
                      </a:r>
                    </a:p>
                  </a:txBody>
                  <a:tcPr marT="18000" marB="18000" anchor="ctr">
                    <a:solidFill>
                      <a:schemeClr val="accent3">
                        <a:lumMod val="20000"/>
                        <a:lumOff val="80000"/>
                      </a:schemeClr>
                    </a:solidFill>
                  </a:tcPr>
                </a:tc>
                <a:tc>
                  <a:txBody>
                    <a:bodyPr/>
                    <a:lstStyle/>
                    <a:p>
                      <a:pPr algn="ctr"/>
                      <a:r>
                        <a:rPr lang="en-US" sz="900" dirty="0">
                          <a:solidFill>
                            <a:schemeClr val="tx1"/>
                          </a:solidFill>
                        </a:rPr>
                        <a:t>7.4</a:t>
                      </a:r>
                    </a:p>
                  </a:txBody>
                  <a:tcPr marT="18000" marB="18000" anchor="ctr">
                    <a:solidFill>
                      <a:schemeClr val="accent3">
                        <a:lumMod val="20000"/>
                        <a:lumOff val="80000"/>
                      </a:schemeClr>
                    </a:solidFill>
                  </a:tcPr>
                </a:tc>
                <a:tc>
                  <a:txBody>
                    <a:bodyPr/>
                    <a:lstStyle/>
                    <a:p>
                      <a:pPr algn="ctr"/>
                      <a:r>
                        <a:rPr lang="en-US" sz="900" dirty="0">
                          <a:solidFill>
                            <a:schemeClr val="tx1"/>
                          </a:solidFill>
                        </a:rPr>
                        <a:t>13.6</a:t>
                      </a:r>
                    </a:p>
                  </a:txBody>
                  <a:tcPr marT="18000" marB="18000" anchor="ctr">
                    <a:solidFill>
                      <a:schemeClr val="accent3">
                        <a:lumMod val="20000"/>
                        <a:lumOff val="80000"/>
                      </a:schemeClr>
                    </a:solidFill>
                  </a:tcPr>
                </a:tc>
                <a:tc>
                  <a:txBody>
                    <a:bodyPr/>
                    <a:lstStyle/>
                    <a:p>
                      <a:pPr algn="ctr"/>
                      <a:r>
                        <a:rPr lang="en-US" sz="900" dirty="0">
                          <a:solidFill>
                            <a:schemeClr val="tx1"/>
                          </a:solidFill>
                        </a:rPr>
                        <a:t>3.8</a:t>
                      </a:r>
                    </a:p>
                  </a:txBody>
                  <a:tcPr marT="18000" marB="18000" anchor="ctr">
                    <a:solidFill>
                      <a:schemeClr val="accent3">
                        <a:lumMod val="20000"/>
                        <a:lumOff val="80000"/>
                      </a:schemeClr>
                    </a:solidFill>
                  </a:tcPr>
                </a:tc>
                <a:extLst>
                  <a:ext uri="{0D108BD9-81ED-4DB2-BD59-A6C34878D82A}">
                    <a16:rowId xmlns:a16="http://schemas.microsoft.com/office/drawing/2014/main" val="146481804"/>
                  </a:ext>
                </a:extLst>
              </a:tr>
              <a:tr h="154352">
                <a:tc vMerge="1">
                  <a:txBody>
                    <a:bodyPr/>
                    <a:lstStyle/>
                    <a:p>
                      <a:endParaRPr lang="en-US" sz="900" dirty="0"/>
                    </a:p>
                  </a:txBody>
                  <a:tcPr marT="27432" marB="2743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≥10 to &lt;15</a:t>
                      </a:r>
                    </a:p>
                  </a:txBody>
                  <a:tcPr marT="18000" marB="18000" anchor="ctr">
                    <a:solidFill>
                      <a:schemeClr val="accent3">
                        <a:lumMod val="20000"/>
                        <a:lumOff val="80000"/>
                      </a:schemeClr>
                    </a:solidFill>
                  </a:tcPr>
                </a:tc>
                <a:tc>
                  <a:txBody>
                    <a:bodyPr/>
                    <a:lstStyle/>
                    <a:p>
                      <a:pPr algn="ctr"/>
                      <a:r>
                        <a:rPr lang="en-US" sz="900" dirty="0">
                          <a:solidFill>
                            <a:schemeClr val="tx1"/>
                          </a:solidFill>
                        </a:rPr>
                        <a:t>6.2</a:t>
                      </a:r>
                    </a:p>
                  </a:txBody>
                  <a:tcPr marT="18000" marB="18000" anchor="ctr">
                    <a:solidFill>
                      <a:schemeClr val="accent3">
                        <a:lumMod val="20000"/>
                        <a:lumOff val="80000"/>
                      </a:schemeClr>
                    </a:solidFill>
                  </a:tcPr>
                </a:tc>
                <a:tc>
                  <a:txBody>
                    <a:bodyPr/>
                    <a:lstStyle/>
                    <a:p>
                      <a:pPr algn="ctr"/>
                      <a:r>
                        <a:rPr lang="en-US" sz="900" dirty="0">
                          <a:solidFill>
                            <a:schemeClr val="tx1"/>
                          </a:solidFill>
                        </a:rPr>
                        <a:t>7.1</a:t>
                      </a:r>
                    </a:p>
                  </a:txBody>
                  <a:tcPr marT="18000" marB="18000" anchor="ctr">
                    <a:solidFill>
                      <a:schemeClr val="accent3">
                        <a:lumMod val="20000"/>
                        <a:lumOff val="80000"/>
                      </a:schemeClr>
                    </a:solidFill>
                  </a:tcPr>
                </a:tc>
                <a:tc>
                  <a:txBody>
                    <a:bodyPr/>
                    <a:lstStyle/>
                    <a:p>
                      <a:pPr algn="ctr"/>
                      <a:r>
                        <a:rPr lang="en-US" sz="900" dirty="0">
                          <a:solidFill>
                            <a:schemeClr val="tx1"/>
                          </a:solidFill>
                        </a:rPr>
                        <a:t>11.2</a:t>
                      </a:r>
                    </a:p>
                  </a:txBody>
                  <a:tcPr marT="18000" marB="18000" anchor="ctr">
                    <a:solidFill>
                      <a:schemeClr val="accent3">
                        <a:lumMod val="20000"/>
                        <a:lumOff val="80000"/>
                      </a:schemeClr>
                    </a:solidFill>
                  </a:tcPr>
                </a:tc>
                <a:tc>
                  <a:txBody>
                    <a:bodyPr/>
                    <a:lstStyle/>
                    <a:p>
                      <a:pPr algn="ctr"/>
                      <a:r>
                        <a:rPr lang="en-US" sz="900" dirty="0">
                          <a:solidFill>
                            <a:schemeClr val="tx1"/>
                          </a:solidFill>
                        </a:rPr>
                        <a:t>18.4</a:t>
                      </a:r>
                    </a:p>
                  </a:txBody>
                  <a:tcPr marT="18000" marB="18000" anchor="ctr">
                    <a:solidFill>
                      <a:schemeClr val="accent3">
                        <a:lumMod val="20000"/>
                        <a:lumOff val="80000"/>
                      </a:schemeClr>
                    </a:solidFill>
                  </a:tcPr>
                </a:tc>
                <a:tc>
                  <a:txBody>
                    <a:bodyPr/>
                    <a:lstStyle/>
                    <a:p>
                      <a:pPr algn="ctr"/>
                      <a:r>
                        <a:rPr lang="en-US" sz="900" dirty="0">
                          <a:solidFill>
                            <a:schemeClr val="tx1"/>
                          </a:solidFill>
                        </a:rPr>
                        <a:t>5.8</a:t>
                      </a:r>
                    </a:p>
                  </a:txBody>
                  <a:tcPr marT="18000" marB="18000" anchor="ctr">
                    <a:solidFill>
                      <a:schemeClr val="accent3">
                        <a:lumMod val="20000"/>
                        <a:lumOff val="80000"/>
                      </a:schemeClr>
                    </a:solidFill>
                  </a:tcPr>
                </a:tc>
                <a:extLst>
                  <a:ext uri="{0D108BD9-81ED-4DB2-BD59-A6C34878D82A}">
                    <a16:rowId xmlns:a16="http://schemas.microsoft.com/office/drawing/2014/main" val="1698836979"/>
                  </a:ext>
                </a:extLst>
              </a:tr>
              <a:tr h="154352">
                <a:tc vMerge="1">
                  <a:txBody>
                    <a:bodyPr/>
                    <a:lstStyle/>
                    <a:p>
                      <a:endParaRPr lang="en-US" sz="900" dirty="0"/>
                    </a:p>
                  </a:txBody>
                  <a:tcPr marT="27432" marB="2743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≥15</a:t>
                      </a:r>
                    </a:p>
                  </a:txBody>
                  <a:tcPr marT="18000" marB="18000" anchor="ctr">
                    <a:lnB w="12700" cap="flat" cmpd="sng" algn="ctr">
                      <a:solidFill>
                        <a:schemeClr val="accent3"/>
                      </a:solidFill>
                      <a:prstDash val="solid"/>
                      <a:round/>
                      <a:headEnd type="none" w="med" len="med"/>
                      <a:tailEnd type="none" w="med" len="med"/>
                    </a:lnB>
                    <a:solidFill>
                      <a:schemeClr val="accent3">
                        <a:lumMod val="20000"/>
                        <a:lumOff val="80000"/>
                      </a:schemeClr>
                    </a:solidFill>
                  </a:tcPr>
                </a:tc>
                <a:tc>
                  <a:txBody>
                    <a:bodyPr/>
                    <a:lstStyle/>
                    <a:p>
                      <a:pPr algn="ctr"/>
                      <a:r>
                        <a:rPr lang="en-US" sz="900" dirty="0">
                          <a:solidFill>
                            <a:schemeClr val="tx1"/>
                          </a:solidFill>
                        </a:rPr>
                        <a:t>9.1</a:t>
                      </a:r>
                    </a:p>
                  </a:txBody>
                  <a:tcPr marT="18000" marB="18000" anchor="ctr">
                    <a:lnB w="12700" cap="flat" cmpd="sng" algn="ctr">
                      <a:solidFill>
                        <a:schemeClr val="accent3"/>
                      </a:solidFill>
                      <a:prstDash val="solid"/>
                      <a:round/>
                      <a:headEnd type="none" w="med" len="med"/>
                      <a:tailEnd type="none" w="med" len="med"/>
                    </a:lnB>
                    <a:solidFill>
                      <a:schemeClr val="accent3">
                        <a:lumMod val="20000"/>
                        <a:lumOff val="80000"/>
                      </a:schemeClr>
                    </a:solidFill>
                  </a:tcPr>
                </a:tc>
                <a:tc>
                  <a:txBody>
                    <a:bodyPr/>
                    <a:lstStyle/>
                    <a:p>
                      <a:pPr algn="ctr"/>
                      <a:r>
                        <a:rPr lang="en-US" sz="900" dirty="0">
                          <a:solidFill>
                            <a:schemeClr val="tx1"/>
                          </a:solidFill>
                        </a:rPr>
                        <a:t>10.1</a:t>
                      </a:r>
                    </a:p>
                  </a:txBody>
                  <a:tcPr marT="18000" marB="18000" anchor="ctr">
                    <a:lnB w="12700" cap="flat" cmpd="sng" algn="ctr">
                      <a:solidFill>
                        <a:schemeClr val="accent3"/>
                      </a:solidFill>
                      <a:prstDash val="solid"/>
                      <a:round/>
                      <a:headEnd type="none" w="med" len="med"/>
                      <a:tailEnd type="none" w="med" len="med"/>
                    </a:lnB>
                    <a:solidFill>
                      <a:schemeClr val="accent3">
                        <a:lumMod val="20000"/>
                        <a:lumOff val="80000"/>
                      </a:schemeClr>
                    </a:solidFill>
                  </a:tcPr>
                </a:tc>
                <a:tc>
                  <a:txBody>
                    <a:bodyPr/>
                    <a:lstStyle/>
                    <a:p>
                      <a:pPr algn="ctr"/>
                      <a:r>
                        <a:rPr lang="en-US" sz="900" dirty="0">
                          <a:solidFill>
                            <a:schemeClr val="tx1"/>
                          </a:solidFill>
                        </a:rPr>
                        <a:t>16.1</a:t>
                      </a:r>
                    </a:p>
                  </a:txBody>
                  <a:tcPr marT="18000" marB="18000" anchor="ctr">
                    <a:lnB w="12700" cap="flat" cmpd="sng" algn="ctr">
                      <a:solidFill>
                        <a:schemeClr val="accent3"/>
                      </a:solidFill>
                      <a:prstDash val="solid"/>
                      <a:round/>
                      <a:headEnd type="none" w="med" len="med"/>
                      <a:tailEnd type="none" w="med" len="med"/>
                    </a:lnB>
                    <a:solidFill>
                      <a:schemeClr val="accent3">
                        <a:lumMod val="20000"/>
                        <a:lumOff val="80000"/>
                      </a:schemeClr>
                    </a:solidFill>
                  </a:tcPr>
                </a:tc>
                <a:tc>
                  <a:txBody>
                    <a:bodyPr/>
                    <a:lstStyle/>
                    <a:p>
                      <a:pPr algn="ctr"/>
                      <a:r>
                        <a:rPr lang="en-US" sz="900" dirty="0">
                          <a:solidFill>
                            <a:schemeClr val="tx1"/>
                          </a:solidFill>
                        </a:rPr>
                        <a:t>24.5</a:t>
                      </a:r>
                    </a:p>
                  </a:txBody>
                  <a:tcPr marT="18000" marB="18000" anchor="ctr">
                    <a:lnB w="12700" cap="flat" cmpd="sng" algn="ctr">
                      <a:solidFill>
                        <a:schemeClr val="accent3"/>
                      </a:solidFill>
                      <a:prstDash val="solid"/>
                      <a:round/>
                      <a:headEnd type="none" w="med" len="med"/>
                      <a:tailEnd type="none" w="med" len="med"/>
                    </a:lnB>
                    <a:solidFill>
                      <a:schemeClr val="accent3">
                        <a:lumMod val="20000"/>
                        <a:lumOff val="80000"/>
                      </a:schemeClr>
                    </a:solidFill>
                  </a:tcPr>
                </a:tc>
                <a:tc>
                  <a:txBody>
                    <a:bodyPr/>
                    <a:lstStyle/>
                    <a:p>
                      <a:pPr algn="ctr"/>
                      <a:r>
                        <a:rPr lang="en-US" sz="900" dirty="0">
                          <a:solidFill>
                            <a:schemeClr val="tx1"/>
                          </a:solidFill>
                        </a:rPr>
                        <a:t>7.9</a:t>
                      </a:r>
                    </a:p>
                  </a:txBody>
                  <a:tcPr marT="18000" marB="18000" anchor="ctr">
                    <a:lnB w="12700" cap="flat" cmpd="sng" algn="ctr">
                      <a:solidFill>
                        <a:schemeClr val="accent3"/>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307767654"/>
                  </a:ext>
                </a:extLst>
              </a:tr>
              <a:tr h="154352">
                <a:tc gridSpan="7">
                  <a:txBody>
                    <a:bodyPr/>
                    <a:lstStyle/>
                    <a:p>
                      <a:r>
                        <a:rPr lang="en-GB" sz="800" dirty="0">
                          <a:solidFill>
                            <a:schemeClr val="tx1"/>
                          </a:solidFill>
                        </a:rPr>
                        <a:t>AAPDL: Ability to Perform Physical Activities of Daily Living, IW-SP: Impact of Weight on Self-Perceptions (IW-SP), EQ VAS: EuroQoL-visual analogue scales</a:t>
                      </a:r>
                    </a:p>
                    <a:p>
                      <a:r>
                        <a:rPr lang="en-GB" sz="800" dirty="0">
                          <a:solidFill>
                            <a:schemeClr val="tx1"/>
                          </a:solidFill>
                        </a:rPr>
                        <a:t>Sensitivity analyses of APPADL and IW-SP assessed ceiling effects estimated LS means (95% CI) from ANCOVA models when excluding patients with a PRO score of 100 at baseline</a:t>
                      </a:r>
                      <a:endParaRPr lang="en-US" sz="800" dirty="0">
                        <a:solidFill>
                          <a:schemeClr val="tx1"/>
                        </a:solidFill>
                      </a:endParaRPr>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dirty="0"/>
                    </a:p>
                  </a:txBody>
                  <a:tcPr marT="27432" marB="27432" anchor="ctr">
                    <a:solidFill>
                      <a:schemeClr val="accent3">
                        <a:lumMod val="20000"/>
                        <a:lumOff val="80000"/>
                      </a:schemeClr>
                    </a:solidFill>
                  </a:tcPr>
                </a:tc>
                <a:tc hMerge="1">
                  <a:txBody>
                    <a:bodyPr/>
                    <a:lstStyle/>
                    <a:p>
                      <a:pPr algn="ctr"/>
                      <a:endParaRPr lang="en-US" sz="900" dirty="0"/>
                    </a:p>
                  </a:txBody>
                  <a:tcPr marT="27432" marB="27432" anchor="ctr">
                    <a:solidFill>
                      <a:schemeClr val="accent3">
                        <a:lumMod val="20000"/>
                        <a:lumOff val="80000"/>
                      </a:schemeClr>
                    </a:solidFill>
                  </a:tcPr>
                </a:tc>
                <a:tc hMerge="1">
                  <a:txBody>
                    <a:bodyPr/>
                    <a:lstStyle/>
                    <a:p>
                      <a:pPr algn="ctr"/>
                      <a:endParaRPr lang="en-US" sz="900" dirty="0"/>
                    </a:p>
                  </a:txBody>
                  <a:tcPr marT="27432" marB="27432" anchor="ctr">
                    <a:solidFill>
                      <a:schemeClr val="accent3">
                        <a:lumMod val="20000"/>
                        <a:lumOff val="80000"/>
                      </a:schemeClr>
                    </a:solidFill>
                  </a:tcPr>
                </a:tc>
                <a:tc hMerge="1">
                  <a:txBody>
                    <a:bodyPr/>
                    <a:lstStyle/>
                    <a:p>
                      <a:pPr algn="ctr"/>
                      <a:endParaRPr lang="en-US" sz="900" dirty="0"/>
                    </a:p>
                  </a:txBody>
                  <a:tcPr marT="27432" marB="27432" anchor="ctr">
                    <a:solidFill>
                      <a:schemeClr val="accent3">
                        <a:lumMod val="20000"/>
                        <a:lumOff val="80000"/>
                      </a:schemeClr>
                    </a:solidFill>
                  </a:tcPr>
                </a:tc>
                <a:tc hMerge="1">
                  <a:txBody>
                    <a:bodyPr/>
                    <a:lstStyle/>
                    <a:p>
                      <a:pPr algn="ctr"/>
                      <a:endParaRPr lang="en-US" sz="900" dirty="0"/>
                    </a:p>
                  </a:txBody>
                  <a:tcPr marT="27432" marB="27432" anchor="ctr">
                    <a:solidFill>
                      <a:schemeClr val="accent3">
                        <a:lumMod val="20000"/>
                        <a:lumOff val="80000"/>
                      </a:schemeClr>
                    </a:solidFill>
                  </a:tcPr>
                </a:tc>
                <a:tc hMerge="1">
                  <a:txBody>
                    <a:bodyPr/>
                    <a:lstStyle/>
                    <a:p>
                      <a:pPr algn="ctr"/>
                      <a:endParaRPr lang="en-US" sz="900" dirty="0"/>
                    </a:p>
                  </a:txBody>
                  <a:tcPr marT="27432" marB="27432" anchor="ctr">
                    <a:solidFill>
                      <a:schemeClr val="accent3">
                        <a:lumMod val="20000"/>
                        <a:lumOff val="80000"/>
                      </a:schemeClr>
                    </a:solidFill>
                  </a:tcPr>
                </a:tc>
                <a:extLst>
                  <a:ext uri="{0D108BD9-81ED-4DB2-BD59-A6C34878D82A}">
                    <a16:rowId xmlns:a16="http://schemas.microsoft.com/office/drawing/2014/main" val="2585717683"/>
                  </a:ext>
                </a:extLst>
              </a:tr>
            </a:tbl>
          </a:graphicData>
        </a:graphic>
      </p:graphicFrame>
      <p:graphicFrame>
        <p:nvGraphicFramePr>
          <p:cNvPr id="2" name="Table 1">
            <a:extLst>
              <a:ext uri="{FF2B5EF4-FFF2-40B4-BE49-F238E27FC236}">
                <a16:creationId xmlns:a16="http://schemas.microsoft.com/office/drawing/2014/main" id="{D0DFE95B-BAF7-9974-52E6-826A568BE2CA}"/>
              </a:ext>
            </a:extLst>
          </p:cNvPr>
          <p:cNvGraphicFramePr>
            <a:graphicFrameLocks noGrp="1"/>
          </p:cNvGraphicFramePr>
          <p:nvPr/>
        </p:nvGraphicFramePr>
        <p:xfrm>
          <a:off x="3707952" y="1572987"/>
          <a:ext cx="8100000" cy="1462224"/>
        </p:xfrm>
        <a:graphic>
          <a:graphicData uri="http://schemas.openxmlformats.org/drawingml/2006/table">
            <a:tbl>
              <a:tblPr firstRow="1" bandRow="1"/>
              <a:tblGrid>
                <a:gridCol w="1476000">
                  <a:extLst>
                    <a:ext uri="{9D8B030D-6E8A-4147-A177-3AD203B41FA5}">
                      <a16:colId xmlns:a16="http://schemas.microsoft.com/office/drawing/2014/main" val="2412967527"/>
                    </a:ext>
                  </a:extLst>
                </a:gridCol>
                <a:gridCol w="468000">
                  <a:extLst>
                    <a:ext uri="{9D8B030D-6E8A-4147-A177-3AD203B41FA5}">
                      <a16:colId xmlns:a16="http://schemas.microsoft.com/office/drawing/2014/main" val="596117462"/>
                    </a:ext>
                  </a:extLst>
                </a:gridCol>
                <a:gridCol w="864000">
                  <a:extLst>
                    <a:ext uri="{9D8B030D-6E8A-4147-A177-3AD203B41FA5}">
                      <a16:colId xmlns:a16="http://schemas.microsoft.com/office/drawing/2014/main" val="1504968978"/>
                    </a:ext>
                  </a:extLst>
                </a:gridCol>
                <a:gridCol w="1656000">
                  <a:extLst>
                    <a:ext uri="{9D8B030D-6E8A-4147-A177-3AD203B41FA5}">
                      <a16:colId xmlns:a16="http://schemas.microsoft.com/office/drawing/2014/main" val="1592600971"/>
                    </a:ext>
                  </a:extLst>
                </a:gridCol>
                <a:gridCol w="612000">
                  <a:extLst>
                    <a:ext uri="{9D8B030D-6E8A-4147-A177-3AD203B41FA5}">
                      <a16:colId xmlns:a16="http://schemas.microsoft.com/office/drawing/2014/main" val="785980998"/>
                    </a:ext>
                  </a:extLst>
                </a:gridCol>
                <a:gridCol w="576000">
                  <a:extLst>
                    <a:ext uri="{9D8B030D-6E8A-4147-A177-3AD203B41FA5}">
                      <a16:colId xmlns:a16="http://schemas.microsoft.com/office/drawing/2014/main" val="340499697"/>
                    </a:ext>
                  </a:extLst>
                </a:gridCol>
                <a:gridCol w="540000">
                  <a:extLst>
                    <a:ext uri="{9D8B030D-6E8A-4147-A177-3AD203B41FA5}">
                      <a16:colId xmlns:a16="http://schemas.microsoft.com/office/drawing/2014/main" val="3973168692"/>
                    </a:ext>
                  </a:extLst>
                </a:gridCol>
                <a:gridCol w="540000">
                  <a:extLst>
                    <a:ext uri="{9D8B030D-6E8A-4147-A177-3AD203B41FA5}">
                      <a16:colId xmlns:a16="http://schemas.microsoft.com/office/drawing/2014/main" val="1586432637"/>
                    </a:ext>
                  </a:extLst>
                </a:gridCol>
                <a:gridCol w="540000">
                  <a:extLst>
                    <a:ext uri="{9D8B030D-6E8A-4147-A177-3AD203B41FA5}">
                      <a16:colId xmlns:a16="http://schemas.microsoft.com/office/drawing/2014/main" val="3653300249"/>
                    </a:ext>
                  </a:extLst>
                </a:gridCol>
                <a:gridCol w="828000">
                  <a:extLst>
                    <a:ext uri="{9D8B030D-6E8A-4147-A177-3AD203B41FA5}">
                      <a16:colId xmlns:a16="http://schemas.microsoft.com/office/drawing/2014/main" val="2642188116"/>
                    </a:ext>
                  </a:extLst>
                </a:gridCol>
              </a:tblGrid>
              <a:tr h="0">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l"/>
                      <a:r>
                        <a:rPr lang="en-US" sz="800" dirty="0">
                          <a:latin typeface="+mn-lt"/>
                        </a:rPr>
                        <a:t>Global Phase III Trials</a:t>
                      </a:r>
                    </a:p>
                  </a:txBody>
                  <a:tcPr marT="27432" marB="27432" anchor="ctr">
                    <a:lnL>
                      <a:noFill/>
                    </a:lnL>
                    <a:lnR>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sz="800" dirty="0">
                          <a:latin typeface="+mn-lt"/>
                        </a:rPr>
                        <a:t>N</a:t>
                      </a:r>
                    </a:p>
                  </a:txBody>
                  <a:tcPr marT="27432" marB="27432" anchor="ctr">
                    <a:lnL>
                      <a:noFill/>
                    </a:lnL>
                    <a:lnR>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l"/>
                      <a:r>
                        <a:rPr lang="en-US" sz="800" dirty="0">
                          <a:latin typeface="+mn-lt"/>
                        </a:rPr>
                        <a:t>tirzepatide </a:t>
                      </a:r>
                    </a:p>
                    <a:p>
                      <a:pPr algn="l"/>
                      <a:r>
                        <a:rPr lang="en-US" sz="800" dirty="0">
                          <a:latin typeface="+mn-lt"/>
                        </a:rPr>
                        <a:t>doses SC QW</a:t>
                      </a:r>
                    </a:p>
                  </a:txBody>
                  <a:tcPr marT="27432" marB="27432" anchor="ctr">
                    <a:lnL>
                      <a:noFill/>
                    </a:lnL>
                    <a:lnR>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l"/>
                      <a:r>
                        <a:rPr lang="en-US" sz="800" dirty="0">
                          <a:latin typeface="+mn-lt"/>
                        </a:rPr>
                        <a:t>Comparators</a:t>
                      </a:r>
                    </a:p>
                  </a:txBody>
                  <a:tcPr marT="27432" marB="27432" anchor="ctr">
                    <a:lnL>
                      <a:noFill/>
                    </a:lnL>
                    <a:lnR>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sz="800" dirty="0">
                          <a:latin typeface="+mn-lt"/>
                        </a:rPr>
                        <a:t>Duration</a:t>
                      </a:r>
                    </a:p>
                  </a:txBody>
                  <a:tcPr marT="27432" marB="27432" anchor="ctr">
                    <a:lnL>
                      <a:noFill/>
                    </a:lnL>
                    <a:lnR>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latin typeface="+mn-lt"/>
                        </a:rPr>
                        <a:t>Age (years)</a:t>
                      </a:r>
                    </a:p>
                  </a:txBody>
                  <a:tcPr marT="27432" marB="27432" anchor="ctr">
                    <a:lnL>
                      <a:noFill/>
                    </a:lnL>
                    <a:lnR>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mn-lt"/>
                        </a:rPr>
                        <a:t>BL A1c (%)</a:t>
                      </a:r>
                    </a:p>
                  </a:txBody>
                  <a:tcPr marT="27432" marB="27432" anchor="ctr">
                    <a:lnL>
                      <a:noFill/>
                    </a:lnL>
                    <a:lnR>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latin typeface="+mn-lt"/>
                        </a:rPr>
                        <a:t>BL BMI</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latin typeface="+mn-lt"/>
                        </a:rPr>
                        <a:t>(kg/m</a:t>
                      </a:r>
                      <a:r>
                        <a:rPr lang="en-US" sz="800" b="1" baseline="30000" dirty="0">
                          <a:solidFill>
                            <a:schemeClr val="tx1"/>
                          </a:solidFill>
                          <a:latin typeface="+mn-lt"/>
                        </a:rPr>
                        <a:t>2</a:t>
                      </a:r>
                      <a:r>
                        <a:rPr lang="en-US" sz="800" b="1" dirty="0">
                          <a:solidFill>
                            <a:schemeClr val="tx1"/>
                          </a:solidFill>
                          <a:latin typeface="+mn-lt"/>
                        </a:rPr>
                        <a:t>)</a:t>
                      </a:r>
                    </a:p>
                  </a:txBody>
                  <a:tcPr marT="27432" marB="27432" anchor="ctr">
                    <a:lnL>
                      <a:noFill/>
                    </a:lnL>
                    <a:lnR>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mn-lt"/>
                        </a:rPr>
                        <a:t>BL BW</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mn-lt"/>
                        </a:rPr>
                        <a:t> (kg)</a:t>
                      </a:r>
                    </a:p>
                  </a:txBody>
                  <a:tcPr marT="27432" marB="27432" anchor="ctr">
                    <a:lnL>
                      <a:noFill/>
                    </a:lnL>
                    <a:lnR>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latin typeface="+mn-lt"/>
                        </a:rPr>
                        <a:t>T2D duration (years)</a:t>
                      </a:r>
                    </a:p>
                  </a:txBody>
                  <a:tcPr marT="27432" marB="27432" anchor="ctr">
                    <a:lnL>
                      <a:noFill/>
                    </a:lnL>
                    <a:lnR>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3497318665"/>
                  </a:ext>
                </a:extLst>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spcBef>
                          <a:spcPts val="0"/>
                        </a:spcBef>
                        <a:spcAft>
                          <a:spcPts val="0"/>
                        </a:spcAft>
                      </a:pPr>
                      <a:r>
                        <a:rPr lang="en-GB" sz="800" b="0" dirty="0">
                          <a:solidFill>
                            <a:schemeClr val="tx1"/>
                          </a:solidFill>
                          <a:latin typeface="+mn-lt"/>
                          <a:hlinkClick r:id="rId4"/>
                        </a:rPr>
                        <a:t>SURPASS-1</a:t>
                      </a:r>
                      <a:r>
                        <a:rPr lang="en-GB" sz="800" b="0" dirty="0">
                          <a:solidFill>
                            <a:schemeClr val="tx1"/>
                          </a:solidFill>
                          <a:latin typeface="+mn-lt"/>
                        </a:rPr>
                        <a:t> </a:t>
                      </a:r>
                      <a:r>
                        <a:rPr lang="en-US" sz="800" b="0" u="sng" kern="1200" dirty="0">
                          <a:solidFill>
                            <a:schemeClr val="tx1"/>
                          </a:solidFill>
                          <a:effectLst/>
                          <a:latin typeface="+mn-lt"/>
                          <a:ea typeface="+mn-ea"/>
                          <a:cs typeface="+mn-cs"/>
                          <a:hlinkClick r:id="rId5"/>
                        </a:rPr>
                        <a:t>NCT03954834</a:t>
                      </a:r>
                      <a:endParaRPr lang="en-GB" sz="800" b="0" kern="1200" dirty="0">
                        <a:solidFill>
                          <a:schemeClr val="tx1"/>
                        </a:solidFill>
                        <a:effectLst/>
                        <a:latin typeface="+mn-lt"/>
                        <a:ea typeface="+mn-ea"/>
                        <a:cs typeface="+mn-cs"/>
                      </a:endParaRPr>
                    </a:p>
                  </a:txBody>
                  <a:tcPr marT="36000" marB="36000">
                    <a:lnL>
                      <a:noFill/>
                    </a:lnL>
                    <a:lnR>
                      <a:noFill/>
                    </a:lnR>
                    <a:lnT w="12700" cap="flat" cmpd="sng" algn="ctr">
                      <a:solidFill>
                        <a:schemeClr val="accent3"/>
                      </a:solidFill>
                      <a:prstDash val="solid"/>
                      <a:round/>
                      <a:headEnd type="none" w="med" len="med"/>
                      <a:tailEnd type="none" w="med" len="med"/>
                    </a:lnT>
                    <a:lnB>
                      <a:noFill/>
                    </a:lnB>
                    <a:lnTlToBr w="12700" cmpd="sng">
                      <a:noFill/>
                      <a:prstDash val="solid"/>
                    </a:lnTlToBr>
                    <a:lnBlToTr w="12700" cmpd="sng">
                      <a:noFill/>
                      <a:prstDash val="solid"/>
                    </a:lnBlToTr>
                    <a:solidFill>
                      <a:schemeClr val="accent3">
                        <a:lumMod val="20000"/>
                        <a:lumOff val="80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gn="ctr">
                        <a:spcBef>
                          <a:spcPts val="0"/>
                        </a:spcBef>
                        <a:spcAft>
                          <a:spcPts val="0"/>
                        </a:spcAft>
                      </a:pPr>
                      <a:r>
                        <a:rPr lang="en-GB" sz="800" b="0" dirty="0">
                          <a:solidFill>
                            <a:schemeClr val="tx1"/>
                          </a:solidFill>
                          <a:effectLst/>
                          <a:latin typeface="+mn-lt"/>
                          <a:ea typeface="Cambria" panose="02040503050406030204" pitchFamily="18" charset="0"/>
                          <a:cs typeface="+mn-ea"/>
                        </a:rPr>
                        <a:t>478</a:t>
                      </a:r>
                    </a:p>
                  </a:txBody>
                  <a:tcPr marT="36000" marB="36000">
                    <a:lnL>
                      <a:noFill/>
                    </a:lnL>
                    <a:lnR>
                      <a:noFill/>
                    </a:lnR>
                    <a:lnT w="12700" cap="flat" cmpd="sng" algn="ctr">
                      <a:solidFill>
                        <a:schemeClr val="accent3"/>
                      </a:solidFill>
                      <a:prstDash val="solid"/>
                      <a:round/>
                      <a:headEnd type="none" w="med" len="med"/>
                      <a:tailEnd type="none" w="med" len="med"/>
                    </a:lnT>
                    <a:lnB>
                      <a:noFill/>
                    </a:lnB>
                    <a:lnTlToBr w="12700" cmpd="sng">
                      <a:noFill/>
                      <a:prstDash val="solid"/>
                    </a:lnTlToBr>
                    <a:lnBlToTr w="12700" cmpd="sng">
                      <a:noFill/>
                      <a:prstDash val="solid"/>
                    </a:lnBlToTr>
                    <a:solidFill>
                      <a:schemeClr val="accent3">
                        <a:lumMod val="20000"/>
                        <a:lumOff val="80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spcBef>
                          <a:spcPts val="0"/>
                        </a:spcBef>
                        <a:spcAft>
                          <a:spcPts val="0"/>
                        </a:spcAft>
                      </a:pPr>
                      <a:r>
                        <a:rPr lang="en-US" sz="800" kern="1200" dirty="0">
                          <a:solidFill>
                            <a:schemeClr val="tx1"/>
                          </a:solidFill>
                          <a:effectLst/>
                          <a:latin typeface="+mn-lt"/>
                          <a:ea typeface="+mn-ea"/>
                          <a:cs typeface="+mn-cs"/>
                        </a:rPr>
                        <a:t>5, 10, or 15mg</a:t>
                      </a:r>
                      <a:endParaRPr lang="en-GB" sz="800" b="0" dirty="0">
                        <a:solidFill>
                          <a:schemeClr val="tx1"/>
                        </a:solidFill>
                        <a:effectLst/>
                        <a:latin typeface="+mn-lt"/>
                        <a:ea typeface="Cambria" panose="02040503050406030204" pitchFamily="18" charset="0"/>
                        <a:cs typeface="+mn-ea"/>
                      </a:endParaRPr>
                    </a:p>
                  </a:txBody>
                  <a:tcPr marT="36000" marB="36000">
                    <a:lnL>
                      <a:noFill/>
                    </a:lnL>
                    <a:lnR>
                      <a:noFill/>
                    </a:lnR>
                    <a:lnT w="12700" cap="flat" cmpd="sng" algn="ctr">
                      <a:solidFill>
                        <a:schemeClr val="accent3"/>
                      </a:solidFill>
                      <a:prstDash val="solid"/>
                      <a:round/>
                      <a:headEnd type="none" w="med" len="med"/>
                      <a:tailEnd type="none" w="med" len="med"/>
                    </a:lnT>
                    <a:lnB>
                      <a:noFill/>
                    </a:lnB>
                    <a:lnTlToBr w="12700" cmpd="sng">
                      <a:noFill/>
                      <a:prstDash val="solid"/>
                    </a:lnTlToBr>
                    <a:lnBlToTr w="12700" cmpd="sng">
                      <a:noFill/>
                      <a:prstDash val="solid"/>
                    </a:lnBlToTr>
                    <a:solidFill>
                      <a:schemeClr val="accent3">
                        <a:lumMod val="20000"/>
                        <a:lumOff val="80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gn="l" defTabSz="914400" rtl="0" eaLnBrk="1" latinLnBrk="0" hangingPunct="1">
                        <a:spcBef>
                          <a:spcPts val="0"/>
                        </a:spcBef>
                        <a:spcAft>
                          <a:spcPts val="0"/>
                        </a:spcAft>
                      </a:pPr>
                      <a:r>
                        <a:rPr lang="en-GB" sz="800" b="0" kern="1200" dirty="0">
                          <a:solidFill>
                            <a:schemeClr val="tx1"/>
                          </a:solidFill>
                          <a:effectLst/>
                          <a:latin typeface="+mn-lt"/>
                          <a:ea typeface="+mn-ea"/>
                          <a:cs typeface="+mn-cs"/>
                        </a:rPr>
                        <a:t>placebo</a:t>
                      </a:r>
                      <a:endParaRPr lang="en-GB" sz="800" kern="1200" dirty="0">
                        <a:solidFill>
                          <a:schemeClr val="tx1"/>
                        </a:solidFill>
                        <a:latin typeface="+mn-lt"/>
                        <a:ea typeface="+mn-ea"/>
                        <a:cs typeface="+mn-cs"/>
                      </a:endParaRPr>
                    </a:p>
                  </a:txBody>
                  <a:tcPr marT="36000" marB="36000">
                    <a:lnL>
                      <a:noFill/>
                    </a:lnL>
                    <a:lnR>
                      <a:noFill/>
                    </a:lnR>
                    <a:lnT w="12700" cap="flat" cmpd="sng" algn="ctr">
                      <a:solidFill>
                        <a:schemeClr val="accent3"/>
                      </a:solidFill>
                      <a:prstDash val="solid"/>
                      <a:round/>
                      <a:headEnd type="none" w="med" len="med"/>
                      <a:tailEnd type="none" w="med" len="med"/>
                    </a:lnT>
                    <a:lnB>
                      <a:noFill/>
                    </a:lnB>
                    <a:lnTlToBr w="12700" cmpd="sng">
                      <a:noFill/>
                      <a:prstDash val="solid"/>
                    </a:lnTlToBr>
                    <a:lnBlToTr w="12700" cmpd="sng">
                      <a:noFill/>
                      <a:prstDash val="solid"/>
                    </a:lnBlToTr>
                    <a:solidFill>
                      <a:schemeClr val="accent3">
                        <a:lumMod val="20000"/>
                        <a:lumOff val="80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b="0" dirty="0">
                          <a:solidFill>
                            <a:schemeClr val="tx1"/>
                          </a:solidFill>
                          <a:effectLst/>
                          <a:latin typeface="+mn-lt"/>
                          <a:ea typeface="Cambria" panose="02040503050406030204" pitchFamily="18" charset="0"/>
                          <a:cs typeface="+mn-ea"/>
                        </a:rPr>
                        <a:t>40 wks</a:t>
                      </a:r>
                    </a:p>
                  </a:txBody>
                  <a:tcPr marT="36000" marB="36000">
                    <a:lnL>
                      <a:noFill/>
                    </a:lnL>
                    <a:lnR>
                      <a:noFill/>
                    </a:lnR>
                    <a:lnT w="12700" cap="flat" cmpd="sng" algn="ctr">
                      <a:solidFill>
                        <a:schemeClr val="accent3"/>
                      </a:solidFill>
                      <a:prstDash val="solid"/>
                      <a:round/>
                      <a:headEnd type="none" w="med" len="med"/>
                      <a:tailEnd type="none" w="med" len="med"/>
                    </a:lnT>
                    <a:lnB>
                      <a:noFill/>
                    </a:lnB>
                    <a:lnTlToBr w="12700" cmpd="sng">
                      <a:noFill/>
                      <a:prstDash val="solid"/>
                    </a:lnTlToBr>
                    <a:lnBlToTr w="12700" cmpd="sng">
                      <a:noFill/>
                      <a:prstDash val="solid"/>
                    </a:lnBlToTr>
                    <a:solidFill>
                      <a:schemeClr val="accent3">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b="0" dirty="0">
                          <a:solidFill>
                            <a:schemeClr val="tx1"/>
                          </a:solidFill>
                          <a:effectLst/>
                          <a:latin typeface="+mn-lt"/>
                          <a:ea typeface="Cambria" panose="02040503050406030204" pitchFamily="18" charset="0"/>
                          <a:cs typeface="+mn-ea"/>
                        </a:rPr>
                        <a:t>54.1</a:t>
                      </a:r>
                    </a:p>
                  </a:txBody>
                  <a:tcPr marT="36000" marB="36000">
                    <a:lnL>
                      <a:noFill/>
                    </a:lnL>
                    <a:lnR>
                      <a:noFill/>
                    </a:lnR>
                    <a:lnT w="12700" cap="flat" cmpd="sng" algn="ctr">
                      <a:solidFill>
                        <a:schemeClr val="accent3"/>
                      </a:solidFill>
                      <a:prstDash val="solid"/>
                      <a:round/>
                      <a:headEnd type="none" w="med" len="med"/>
                      <a:tailEnd type="none" w="med" len="med"/>
                    </a:lnT>
                    <a:lnB>
                      <a:noFill/>
                    </a:lnB>
                    <a:lnTlToBr w="12700" cmpd="sng">
                      <a:noFill/>
                      <a:prstDash val="solid"/>
                    </a:lnTlToBr>
                    <a:lnBlToTr w="12700" cmpd="sng">
                      <a:noFill/>
                      <a:prstDash val="solid"/>
                    </a:lnBlToTr>
                    <a:solidFill>
                      <a:schemeClr val="accent3">
                        <a:lumMod val="20000"/>
                        <a:lumOff val="80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b="0" dirty="0">
                          <a:solidFill>
                            <a:schemeClr val="tx1"/>
                          </a:solidFill>
                          <a:effectLst/>
                          <a:latin typeface="+mn-lt"/>
                          <a:ea typeface="Cambria" panose="02040503050406030204" pitchFamily="18" charset="0"/>
                          <a:cs typeface="+mn-ea"/>
                        </a:rPr>
                        <a:t>7.9</a:t>
                      </a:r>
                    </a:p>
                  </a:txBody>
                  <a:tcPr marT="36000" marB="36000">
                    <a:lnL>
                      <a:noFill/>
                    </a:lnL>
                    <a:lnR>
                      <a:noFill/>
                    </a:lnR>
                    <a:lnT w="12700" cap="flat" cmpd="sng" algn="ctr">
                      <a:solidFill>
                        <a:schemeClr val="accent3"/>
                      </a:solidFill>
                      <a:prstDash val="solid"/>
                      <a:round/>
                      <a:headEnd type="none" w="med" len="med"/>
                      <a:tailEnd type="none" w="med" len="med"/>
                    </a:lnT>
                    <a:lnB>
                      <a:noFill/>
                    </a:lnB>
                    <a:lnTlToBr w="12700" cmpd="sng">
                      <a:noFill/>
                      <a:prstDash val="solid"/>
                    </a:lnTlToBr>
                    <a:lnBlToTr w="12700" cmpd="sng">
                      <a:noFill/>
                      <a:prstDash val="solid"/>
                    </a:lnBlToTr>
                    <a:solidFill>
                      <a:schemeClr val="accent3">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b="0" dirty="0">
                          <a:solidFill>
                            <a:schemeClr val="tx1"/>
                          </a:solidFill>
                          <a:effectLst/>
                          <a:latin typeface="+mn-lt"/>
                          <a:ea typeface="Cambria" panose="02040503050406030204" pitchFamily="18" charset="0"/>
                          <a:cs typeface="+mn-ea"/>
                        </a:rPr>
                        <a:t>31.9</a:t>
                      </a:r>
                    </a:p>
                  </a:txBody>
                  <a:tcPr marL="36000" marR="36000" marT="36000" marB="36000">
                    <a:lnL>
                      <a:noFill/>
                    </a:lnL>
                    <a:lnR>
                      <a:noFill/>
                    </a:lnR>
                    <a:lnT w="12700" cap="flat" cmpd="sng" algn="ctr">
                      <a:solidFill>
                        <a:schemeClr val="accent3"/>
                      </a:solidFill>
                      <a:prstDash val="solid"/>
                      <a:round/>
                      <a:headEnd type="none" w="med" len="med"/>
                      <a:tailEnd type="none" w="med" len="med"/>
                    </a:lnT>
                    <a:lnB>
                      <a:noFill/>
                    </a:lnB>
                    <a:lnTlToBr w="12700" cmpd="sng">
                      <a:noFill/>
                      <a:prstDash val="solid"/>
                    </a:lnTlToBr>
                    <a:lnBlToTr w="12700" cmpd="sng">
                      <a:noFill/>
                      <a:prstDash val="solid"/>
                    </a:lnBlToTr>
                    <a:solidFill>
                      <a:schemeClr val="accent3">
                        <a:lumMod val="20000"/>
                        <a:lumOff val="80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b="0" dirty="0">
                          <a:solidFill>
                            <a:schemeClr val="tx1"/>
                          </a:solidFill>
                          <a:effectLst/>
                          <a:latin typeface="+mn-lt"/>
                          <a:ea typeface="Cambria" panose="02040503050406030204" pitchFamily="18" charset="0"/>
                          <a:cs typeface="+mn-ea"/>
                        </a:rPr>
                        <a:t>85.9</a:t>
                      </a:r>
                    </a:p>
                  </a:txBody>
                  <a:tcPr marL="36000" marR="36000" marT="36000" marB="36000">
                    <a:lnL>
                      <a:noFill/>
                    </a:lnL>
                    <a:lnR>
                      <a:noFill/>
                    </a:lnR>
                    <a:lnT w="12700" cap="flat" cmpd="sng" algn="ctr">
                      <a:solidFill>
                        <a:schemeClr val="accent3"/>
                      </a:solidFill>
                      <a:prstDash val="solid"/>
                      <a:round/>
                      <a:headEnd type="none" w="med" len="med"/>
                      <a:tailEnd type="none" w="med" len="med"/>
                    </a:lnT>
                    <a:lnB>
                      <a:noFill/>
                    </a:lnB>
                    <a:lnTlToBr w="12700" cmpd="sng">
                      <a:noFill/>
                      <a:prstDash val="solid"/>
                    </a:lnTlToBr>
                    <a:lnBlToTr w="12700" cmpd="sng">
                      <a:noFill/>
                      <a:prstDash val="solid"/>
                    </a:lnBlToTr>
                    <a:solidFill>
                      <a:schemeClr val="accent3">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b="0" dirty="0">
                          <a:solidFill>
                            <a:schemeClr val="tx1"/>
                          </a:solidFill>
                          <a:effectLst/>
                          <a:latin typeface="+mn-lt"/>
                          <a:ea typeface="Cambria" panose="02040503050406030204" pitchFamily="18" charset="0"/>
                          <a:cs typeface="+mn-ea"/>
                        </a:rPr>
                        <a:t>4.7</a:t>
                      </a:r>
                    </a:p>
                  </a:txBody>
                  <a:tcPr marT="36000" marB="36000">
                    <a:lnL>
                      <a:noFill/>
                    </a:lnL>
                    <a:lnR>
                      <a:noFill/>
                    </a:lnR>
                    <a:lnT w="12700" cap="flat" cmpd="sng" algn="ctr">
                      <a:solidFill>
                        <a:schemeClr val="accent3"/>
                      </a:solidFill>
                      <a:prstDash val="solid"/>
                      <a:round/>
                      <a:headEnd type="none" w="med" len="med"/>
                      <a:tailEnd type="none" w="med" len="med"/>
                    </a:lnT>
                    <a:lnB>
                      <a:noFill/>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283921573"/>
                  </a:ext>
                </a:extLst>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GB" sz="800" b="0" dirty="0">
                          <a:solidFill>
                            <a:schemeClr val="tx1"/>
                          </a:solidFill>
                          <a:latin typeface="+mn-lt"/>
                          <a:hlinkClick r:id="rId6"/>
                        </a:rPr>
                        <a:t>SURPASS-2</a:t>
                      </a:r>
                      <a:r>
                        <a:rPr lang="en-GB" sz="800" b="0" dirty="0">
                          <a:solidFill>
                            <a:schemeClr val="tx1"/>
                          </a:solidFill>
                          <a:latin typeface="+mn-lt"/>
                        </a:rPr>
                        <a:t> </a:t>
                      </a:r>
                      <a:r>
                        <a:rPr lang="x-none" sz="800" b="0" u="sng" kern="1200" dirty="0">
                          <a:solidFill>
                            <a:schemeClr val="tx1"/>
                          </a:solidFill>
                          <a:effectLst/>
                          <a:latin typeface="+mn-lt"/>
                          <a:ea typeface="+mn-ea"/>
                          <a:cs typeface="+mn-cs"/>
                          <a:hlinkClick r:id="rId7"/>
                        </a:rPr>
                        <a:t>NCT03987919</a:t>
                      </a:r>
                      <a:endParaRPr lang="en-GB" sz="800" b="0" kern="1200" dirty="0">
                        <a:solidFill>
                          <a:schemeClr val="tx1"/>
                        </a:solidFill>
                        <a:effectLst/>
                        <a:latin typeface="+mn-lt"/>
                        <a:ea typeface="+mn-ea"/>
                        <a:cs typeface="+mn-cs"/>
                      </a:endParaRPr>
                    </a:p>
                  </a:txBody>
                  <a:tcPr marT="36000" marB="3600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gn="ctr">
                        <a:spcBef>
                          <a:spcPts val="0"/>
                        </a:spcBef>
                        <a:spcAft>
                          <a:spcPts val="0"/>
                        </a:spcAft>
                      </a:pPr>
                      <a:r>
                        <a:rPr lang="en-GB" sz="800" b="0" dirty="0">
                          <a:solidFill>
                            <a:schemeClr val="tx1"/>
                          </a:solidFill>
                          <a:effectLst/>
                          <a:latin typeface="+mn-lt"/>
                          <a:ea typeface="Cambria" panose="02040503050406030204" pitchFamily="18" charset="0"/>
                          <a:cs typeface="+mn-ea"/>
                        </a:rPr>
                        <a:t>1,879</a:t>
                      </a:r>
                    </a:p>
                  </a:txBody>
                  <a:tcPr marT="36000" marB="3600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spcBef>
                          <a:spcPts val="0"/>
                        </a:spcBef>
                        <a:spcAft>
                          <a:spcPts val="0"/>
                        </a:spcAft>
                      </a:pPr>
                      <a:r>
                        <a:rPr lang="en-GB" sz="800" b="0" dirty="0">
                          <a:solidFill>
                            <a:schemeClr val="tx1"/>
                          </a:solidFill>
                          <a:effectLst/>
                          <a:latin typeface="+mn-lt"/>
                          <a:ea typeface="Cambria" panose="02040503050406030204" pitchFamily="18" charset="0"/>
                          <a:cs typeface="+mn-ea"/>
                        </a:rPr>
                        <a:t>5, 10, or 15mg</a:t>
                      </a:r>
                    </a:p>
                  </a:txBody>
                  <a:tcPr marT="36000" marB="3600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gn="l" defTabSz="914400" rtl="0" eaLnBrk="1" latinLnBrk="0" hangingPunct="1">
                        <a:spcBef>
                          <a:spcPts val="0"/>
                        </a:spcBef>
                        <a:spcAft>
                          <a:spcPts val="0"/>
                        </a:spcAft>
                      </a:pPr>
                      <a:r>
                        <a:rPr lang="en-GB" sz="800" b="0" dirty="0">
                          <a:solidFill>
                            <a:schemeClr val="tx1"/>
                          </a:solidFill>
                          <a:effectLst/>
                          <a:latin typeface="+mn-lt"/>
                          <a:ea typeface="Cambria" panose="02040503050406030204" pitchFamily="18" charset="0"/>
                          <a:cs typeface="+mn-ea"/>
                        </a:rPr>
                        <a:t>semaglutide (+ met)</a:t>
                      </a:r>
                      <a:endParaRPr lang="en-GB" sz="800" kern="1200" dirty="0">
                        <a:solidFill>
                          <a:schemeClr val="tx1"/>
                        </a:solidFill>
                        <a:latin typeface="+mn-lt"/>
                        <a:ea typeface="+mn-ea"/>
                        <a:cs typeface="+mn-cs"/>
                      </a:endParaRPr>
                    </a:p>
                  </a:txBody>
                  <a:tcPr marT="36000" marB="3600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b="0" dirty="0">
                          <a:solidFill>
                            <a:schemeClr val="tx1"/>
                          </a:solidFill>
                          <a:effectLst/>
                          <a:latin typeface="+mn-lt"/>
                          <a:ea typeface="Cambria" panose="02040503050406030204" pitchFamily="18" charset="0"/>
                          <a:cs typeface="+mn-ea"/>
                        </a:rPr>
                        <a:t>40 wks</a:t>
                      </a:r>
                    </a:p>
                  </a:txBody>
                  <a:tcPr marT="36000" marB="36000">
                    <a:lnL>
                      <a:noFill/>
                    </a:lnL>
                    <a:lnR>
                      <a:noFill/>
                    </a:lnR>
                    <a:lnT>
                      <a:noFill/>
                    </a:lnT>
                    <a:lnB>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b="0" dirty="0">
                          <a:solidFill>
                            <a:schemeClr val="tx1"/>
                          </a:solidFill>
                          <a:effectLst/>
                          <a:latin typeface="+mn-lt"/>
                          <a:ea typeface="Cambria" panose="02040503050406030204" pitchFamily="18" charset="0"/>
                          <a:cs typeface="+mn-ea"/>
                        </a:rPr>
                        <a:t>56.6</a:t>
                      </a:r>
                    </a:p>
                  </a:txBody>
                  <a:tcPr marT="36000" marB="3600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b="0" dirty="0">
                          <a:solidFill>
                            <a:schemeClr val="tx1"/>
                          </a:solidFill>
                          <a:effectLst/>
                          <a:latin typeface="+mn-lt"/>
                          <a:ea typeface="Cambria" panose="02040503050406030204" pitchFamily="18" charset="0"/>
                          <a:cs typeface="+mn-ea"/>
                        </a:rPr>
                        <a:t>8.3</a:t>
                      </a:r>
                    </a:p>
                  </a:txBody>
                  <a:tcPr marT="36000" marB="36000">
                    <a:lnL>
                      <a:noFill/>
                    </a:lnL>
                    <a:lnR>
                      <a:noFill/>
                    </a:lnR>
                    <a:lnT>
                      <a:noFill/>
                    </a:lnT>
                    <a:lnB>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b="0" dirty="0">
                          <a:solidFill>
                            <a:schemeClr val="tx1"/>
                          </a:solidFill>
                          <a:effectLst/>
                          <a:latin typeface="+mn-lt"/>
                          <a:ea typeface="Cambria" panose="02040503050406030204" pitchFamily="18" charset="0"/>
                          <a:cs typeface="+mn-ea"/>
                        </a:rPr>
                        <a:t>34.2</a:t>
                      </a:r>
                    </a:p>
                  </a:txBody>
                  <a:tcPr marL="36000" marR="36000" marT="36000" marB="3600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b="0" dirty="0">
                          <a:solidFill>
                            <a:schemeClr val="tx1"/>
                          </a:solidFill>
                          <a:effectLst/>
                          <a:latin typeface="+mn-lt"/>
                          <a:ea typeface="Cambria" panose="02040503050406030204" pitchFamily="18" charset="0"/>
                          <a:cs typeface="+mn-ea"/>
                        </a:rPr>
                        <a:t>93.7</a:t>
                      </a:r>
                    </a:p>
                  </a:txBody>
                  <a:tcPr marL="36000" marR="36000" marT="36000" marB="36000">
                    <a:lnL>
                      <a:noFill/>
                    </a:lnL>
                    <a:lnR>
                      <a:noFill/>
                    </a:lnR>
                    <a:lnT>
                      <a:noFill/>
                    </a:lnT>
                    <a:lnB>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b="0" dirty="0">
                          <a:solidFill>
                            <a:schemeClr val="tx1"/>
                          </a:solidFill>
                          <a:effectLst/>
                          <a:latin typeface="+mn-lt"/>
                          <a:ea typeface="Cambria" panose="02040503050406030204" pitchFamily="18" charset="0"/>
                          <a:cs typeface="+mn-ea"/>
                        </a:rPr>
                        <a:t>8.6</a:t>
                      </a:r>
                    </a:p>
                  </a:txBody>
                  <a:tcPr marT="36000" marB="36000">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13364332"/>
                  </a:ext>
                </a:extLst>
              </a:tr>
              <a:tr h="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spcBef>
                          <a:spcPts val="0"/>
                        </a:spcBef>
                        <a:spcAft>
                          <a:spcPts val="0"/>
                        </a:spcAft>
                      </a:pPr>
                      <a:r>
                        <a:rPr lang="en-GB" sz="800" b="0" dirty="0">
                          <a:solidFill>
                            <a:schemeClr val="tx1"/>
                          </a:solidFill>
                          <a:latin typeface="+mn-lt"/>
                          <a:hlinkClick r:id="rId8"/>
                        </a:rPr>
                        <a:t>SURPASS-3</a:t>
                      </a:r>
                      <a:r>
                        <a:rPr lang="en-GB" sz="800" b="0" dirty="0">
                          <a:solidFill>
                            <a:schemeClr val="tx1"/>
                          </a:solidFill>
                          <a:latin typeface="+mn-lt"/>
                        </a:rPr>
                        <a:t> </a:t>
                      </a:r>
                      <a:r>
                        <a:rPr lang="en-US" sz="800" b="0" u="sng" kern="1200" dirty="0">
                          <a:solidFill>
                            <a:schemeClr val="tx1"/>
                          </a:solidFill>
                          <a:effectLst/>
                          <a:latin typeface="+mn-lt"/>
                          <a:ea typeface="+mn-ea"/>
                          <a:cs typeface="+mn-cs"/>
                          <a:hlinkClick r:id="rId9"/>
                        </a:rPr>
                        <a:t>NCT03882970</a:t>
                      </a:r>
                      <a:endParaRPr lang="en-GB" sz="800" b="0" dirty="0">
                        <a:solidFill>
                          <a:schemeClr val="tx1"/>
                        </a:solidFill>
                        <a:latin typeface="+mn-lt"/>
                      </a:endParaRPr>
                    </a:p>
                  </a:txBody>
                  <a:tcPr marT="36000" marB="36000">
                    <a:lnL>
                      <a:noFill/>
                    </a:lnL>
                    <a:lnR>
                      <a:noFill/>
                    </a:lnR>
                    <a:lnT>
                      <a:noFill/>
                    </a:lnT>
                    <a:lnB>
                      <a:noFill/>
                    </a:lnB>
                    <a:lnTlToBr w="12700" cmpd="sng">
                      <a:noFill/>
                      <a:prstDash val="solid"/>
                    </a:lnTlToBr>
                    <a:lnBlToTr w="12700" cmpd="sng">
                      <a:noFill/>
                      <a:prstDash val="solid"/>
                    </a:lnBlToTr>
                    <a:solidFill>
                      <a:schemeClr val="accent3">
                        <a:lumMod val="20000"/>
                        <a:lumOff val="80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gn="ctr">
                        <a:spcBef>
                          <a:spcPts val="0"/>
                        </a:spcBef>
                        <a:spcAft>
                          <a:spcPts val="0"/>
                        </a:spcAft>
                      </a:pPr>
                      <a:r>
                        <a:rPr lang="en-GB" sz="800" b="0" dirty="0">
                          <a:solidFill>
                            <a:schemeClr val="tx1"/>
                          </a:solidFill>
                          <a:effectLst/>
                          <a:latin typeface="+mn-lt"/>
                          <a:ea typeface="Cambria" panose="02040503050406030204" pitchFamily="18" charset="0"/>
                          <a:cs typeface="+mn-ea"/>
                        </a:rPr>
                        <a:t>1,444</a:t>
                      </a:r>
                    </a:p>
                  </a:txBody>
                  <a:tcPr marT="36000" marB="36000">
                    <a:lnL>
                      <a:noFill/>
                    </a:lnL>
                    <a:lnR>
                      <a:noFill/>
                    </a:lnR>
                    <a:lnT>
                      <a:noFill/>
                    </a:lnT>
                    <a:lnB>
                      <a:noFill/>
                    </a:lnB>
                    <a:lnTlToBr w="12700" cmpd="sng">
                      <a:noFill/>
                      <a:prstDash val="solid"/>
                    </a:lnTlToBr>
                    <a:lnBlToTr w="12700" cmpd="sng">
                      <a:noFill/>
                      <a:prstDash val="solid"/>
                    </a:lnBlToTr>
                    <a:solidFill>
                      <a:schemeClr val="accent3">
                        <a:lumMod val="20000"/>
                        <a:lumOff val="80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spcBef>
                          <a:spcPts val="0"/>
                        </a:spcBef>
                        <a:spcAft>
                          <a:spcPts val="0"/>
                        </a:spcAft>
                      </a:pPr>
                      <a:r>
                        <a:rPr lang="en-GB" sz="800" kern="1200" dirty="0">
                          <a:solidFill>
                            <a:schemeClr val="tx1"/>
                          </a:solidFill>
                          <a:effectLst/>
                          <a:latin typeface="+mn-lt"/>
                          <a:ea typeface="+mn-ea"/>
                          <a:cs typeface="+mn-cs"/>
                        </a:rPr>
                        <a:t>5, 10, or 15mg</a:t>
                      </a:r>
                      <a:endParaRPr lang="en-GB" sz="800" b="0" dirty="0">
                        <a:solidFill>
                          <a:schemeClr val="tx1"/>
                        </a:solidFill>
                        <a:effectLst/>
                        <a:latin typeface="+mn-lt"/>
                        <a:ea typeface="Cambria" panose="02040503050406030204" pitchFamily="18" charset="0"/>
                        <a:cs typeface="+mn-ea"/>
                      </a:endParaRPr>
                    </a:p>
                  </a:txBody>
                  <a:tcPr marT="36000" marB="36000">
                    <a:lnL>
                      <a:noFill/>
                    </a:lnL>
                    <a:lnR>
                      <a:noFill/>
                    </a:lnR>
                    <a:lnT>
                      <a:noFill/>
                    </a:lnT>
                    <a:lnB>
                      <a:noFill/>
                    </a:lnB>
                    <a:lnTlToBr w="12700" cmpd="sng">
                      <a:noFill/>
                      <a:prstDash val="solid"/>
                    </a:lnTlToBr>
                    <a:lnBlToTr w="12700" cmpd="sng">
                      <a:noFill/>
                      <a:prstDash val="solid"/>
                    </a:lnBlToTr>
                    <a:solidFill>
                      <a:schemeClr val="accent3">
                        <a:lumMod val="20000"/>
                        <a:lumOff val="80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gn="l" defTabSz="914400" rtl="0" eaLnBrk="1" latinLnBrk="0" hangingPunct="1">
                        <a:spcBef>
                          <a:spcPts val="0"/>
                        </a:spcBef>
                        <a:spcAft>
                          <a:spcPts val="0"/>
                        </a:spcAft>
                      </a:pPr>
                      <a:r>
                        <a:rPr lang="en-GB" sz="800" kern="1200" dirty="0">
                          <a:solidFill>
                            <a:schemeClr val="tx1"/>
                          </a:solidFill>
                          <a:latin typeface="+mn-lt"/>
                          <a:ea typeface="+mn-ea"/>
                          <a:cs typeface="+mn-cs"/>
                        </a:rPr>
                        <a:t>iDeg QD </a:t>
                      </a:r>
                      <a:r>
                        <a:rPr lang="en-GB" sz="800" b="0" kern="1200" dirty="0">
                          <a:solidFill>
                            <a:schemeClr val="tx1"/>
                          </a:solidFill>
                          <a:effectLst/>
                          <a:latin typeface="+mn-lt"/>
                          <a:ea typeface="Cambria" panose="02040503050406030204" pitchFamily="18" charset="0"/>
                          <a:cs typeface="+mn-ea"/>
                        </a:rPr>
                        <a:t>(+ met ± SGLT-2)</a:t>
                      </a:r>
                      <a:endParaRPr lang="en-GB" sz="800" kern="1200" dirty="0">
                        <a:solidFill>
                          <a:schemeClr val="tx1"/>
                        </a:solidFill>
                        <a:latin typeface="+mn-lt"/>
                        <a:ea typeface="+mn-ea"/>
                        <a:cs typeface="+mn-cs"/>
                      </a:endParaRPr>
                    </a:p>
                  </a:txBody>
                  <a:tcPr marT="36000" marB="36000">
                    <a:lnL>
                      <a:noFill/>
                    </a:lnL>
                    <a:lnR>
                      <a:noFill/>
                    </a:lnR>
                    <a:lnT>
                      <a:noFill/>
                    </a:lnT>
                    <a:lnB>
                      <a:noFill/>
                    </a:lnB>
                    <a:lnTlToBr w="12700" cmpd="sng">
                      <a:noFill/>
                      <a:prstDash val="solid"/>
                    </a:lnTlToBr>
                    <a:lnBlToTr w="12700" cmpd="sng">
                      <a:noFill/>
                      <a:prstDash val="solid"/>
                    </a:lnBlToTr>
                    <a:solidFill>
                      <a:schemeClr val="accent3">
                        <a:lumMod val="20000"/>
                        <a:lumOff val="80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b="0" kern="1200" dirty="0">
                          <a:solidFill>
                            <a:schemeClr val="tx1"/>
                          </a:solidFill>
                          <a:effectLst/>
                          <a:latin typeface="+mn-lt"/>
                          <a:ea typeface="Cambria" panose="02040503050406030204" pitchFamily="18" charset="0"/>
                          <a:cs typeface="+mn-ea"/>
                        </a:rPr>
                        <a:t>52 wks</a:t>
                      </a:r>
                    </a:p>
                  </a:txBody>
                  <a:tcPr marT="36000" marB="36000">
                    <a:lnL>
                      <a:noFill/>
                    </a:lnL>
                    <a:lnR>
                      <a:noFill/>
                    </a:lnR>
                    <a:lnT>
                      <a:noFill/>
                    </a:lnT>
                    <a:lnB>
                      <a:noFill/>
                    </a:lnB>
                    <a:lnTlToBr w="12700" cmpd="sng">
                      <a:noFill/>
                      <a:prstDash val="solid"/>
                    </a:lnTlToBr>
                    <a:lnBlToTr w="12700" cmpd="sng">
                      <a:noFill/>
                      <a:prstDash val="solid"/>
                    </a:lnBlToTr>
                    <a:solidFill>
                      <a:schemeClr val="accent3">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b="0" dirty="0">
                          <a:solidFill>
                            <a:schemeClr val="tx1"/>
                          </a:solidFill>
                          <a:effectLst/>
                          <a:latin typeface="+mn-lt"/>
                          <a:ea typeface="Cambria" panose="02040503050406030204" pitchFamily="18" charset="0"/>
                          <a:cs typeface="+mn-ea"/>
                        </a:rPr>
                        <a:t>57.4</a:t>
                      </a:r>
                    </a:p>
                  </a:txBody>
                  <a:tcPr marT="36000" marB="36000">
                    <a:lnL>
                      <a:noFill/>
                    </a:lnL>
                    <a:lnR>
                      <a:noFill/>
                    </a:lnR>
                    <a:lnT>
                      <a:noFill/>
                    </a:lnT>
                    <a:lnB>
                      <a:noFill/>
                    </a:lnB>
                    <a:lnTlToBr w="12700" cmpd="sng">
                      <a:noFill/>
                      <a:prstDash val="solid"/>
                    </a:lnTlToBr>
                    <a:lnBlToTr w="12700" cmpd="sng">
                      <a:noFill/>
                      <a:prstDash val="solid"/>
                    </a:lnBlToTr>
                    <a:solidFill>
                      <a:schemeClr val="accent3">
                        <a:lumMod val="20000"/>
                        <a:lumOff val="80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b="0" dirty="0">
                          <a:solidFill>
                            <a:schemeClr val="tx1"/>
                          </a:solidFill>
                          <a:effectLst/>
                          <a:latin typeface="+mn-lt"/>
                          <a:ea typeface="Cambria" panose="02040503050406030204" pitchFamily="18" charset="0"/>
                          <a:cs typeface="+mn-ea"/>
                        </a:rPr>
                        <a:t>8.2</a:t>
                      </a:r>
                    </a:p>
                  </a:txBody>
                  <a:tcPr marT="36000" marB="36000">
                    <a:lnL>
                      <a:noFill/>
                    </a:lnL>
                    <a:lnR>
                      <a:noFill/>
                    </a:lnR>
                    <a:lnT>
                      <a:noFill/>
                    </a:lnT>
                    <a:lnB>
                      <a:noFill/>
                    </a:lnB>
                    <a:lnTlToBr w="12700" cmpd="sng">
                      <a:noFill/>
                      <a:prstDash val="solid"/>
                    </a:lnTlToBr>
                    <a:lnBlToTr w="12700" cmpd="sng">
                      <a:noFill/>
                      <a:prstDash val="solid"/>
                    </a:lnBlToTr>
                    <a:solidFill>
                      <a:schemeClr val="accent3">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b="0" dirty="0">
                          <a:solidFill>
                            <a:schemeClr val="tx1"/>
                          </a:solidFill>
                          <a:effectLst/>
                          <a:latin typeface="+mn-lt"/>
                          <a:ea typeface="Cambria" panose="02040503050406030204" pitchFamily="18" charset="0"/>
                          <a:cs typeface="+mn-ea"/>
                        </a:rPr>
                        <a:t>33.5</a:t>
                      </a:r>
                    </a:p>
                  </a:txBody>
                  <a:tcPr marL="36000" marR="36000" marT="36000" marB="36000">
                    <a:lnL>
                      <a:noFill/>
                    </a:lnL>
                    <a:lnR>
                      <a:noFill/>
                    </a:lnR>
                    <a:lnT>
                      <a:noFill/>
                    </a:lnT>
                    <a:lnB>
                      <a:noFill/>
                    </a:lnB>
                    <a:lnTlToBr w="12700" cmpd="sng">
                      <a:noFill/>
                      <a:prstDash val="solid"/>
                    </a:lnTlToBr>
                    <a:lnBlToTr w="12700" cmpd="sng">
                      <a:noFill/>
                      <a:prstDash val="solid"/>
                    </a:lnBlToTr>
                    <a:solidFill>
                      <a:schemeClr val="accent3">
                        <a:lumMod val="20000"/>
                        <a:lumOff val="80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b="0" dirty="0">
                          <a:solidFill>
                            <a:schemeClr val="tx1"/>
                          </a:solidFill>
                          <a:effectLst/>
                          <a:latin typeface="+mn-lt"/>
                          <a:ea typeface="Cambria" panose="02040503050406030204" pitchFamily="18" charset="0"/>
                          <a:cs typeface="+mn-ea"/>
                        </a:rPr>
                        <a:t>94.3</a:t>
                      </a:r>
                    </a:p>
                  </a:txBody>
                  <a:tcPr marL="36000" marR="36000" marT="36000" marB="36000">
                    <a:lnL>
                      <a:noFill/>
                    </a:lnL>
                    <a:lnR>
                      <a:noFill/>
                    </a:lnR>
                    <a:lnT>
                      <a:noFill/>
                    </a:lnT>
                    <a:lnB>
                      <a:noFill/>
                    </a:lnB>
                    <a:lnTlToBr w="12700" cmpd="sng">
                      <a:noFill/>
                      <a:prstDash val="solid"/>
                    </a:lnTlToBr>
                    <a:lnBlToTr w="12700" cmpd="sng">
                      <a:noFill/>
                      <a:prstDash val="solid"/>
                    </a:lnBlToTr>
                    <a:solidFill>
                      <a:schemeClr val="accent3">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b="0" dirty="0">
                          <a:solidFill>
                            <a:schemeClr val="tx1"/>
                          </a:solidFill>
                          <a:effectLst/>
                          <a:latin typeface="+mn-lt"/>
                          <a:ea typeface="Cambria" panose="02040503050406030204" pitchFamily="18" charset="0"/>
                          <a:cs typeface="+mn-ea"/>
                        </a:rPr>
                        <a:t>8.4</a:t>
                      </a:r>
                    </a:p>
                  </a:txBody>
                  <a:tcPr marT="36000" marB="36000">
                    <a:lnL>
                      <a:noFill/>
                    </a:lnL>
                    <a:lnR>
                      <a:noFill/>
                    </a:lnR>
                    <a:lnT>
                      <a:noFill/>
                    </a:lnT>
                    <a:lnB>
                      <a:noFill/>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37072111"/>
                  </a:ext>
                </a:extLst>
              </a:tr>
              <a:tr h="15435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u="none" strike="noStrike" cap="none" normalizeH="0" baseline="0" dirty="0">
                          <a:ln>
                            <a:noFill/>
                          </a:ln>
                          <a:solidFill>
                            <a:schemeClr val="tx1"/>
                          </a:solidFill>
                          <a:effectLst/>
                          <a:latin typeface="+mn-lt"/>
                          <a:hlinkClick r:id="rId10"/>
                        </a:rPr>
                        <a:t>SURPASS-4</a:t>
                      </a:r>
                      <a:r>
                        <a:rPr kumimoji="0" lang="en-US" sz="800" b="0" u="none" strike="noStrike" cap="none" normalizeH="0" baseline="0" dirty="0">
                          <a:ln>
                            <a:noFill/>
                          </a:ln>
                          <a:solidFill>
                            <a:schemeClr val="tx1"/>
                          </a:solidFill>
                          <a:effectLst/>
                          <a:latin typeface="+mn-lt"/>
                        </a:rPr>
                        <a:t> </a:t>
                      </a:r>
                      <a:r>
                        <a:rPr lang="en-US" sz="800" b="0" u="sng" kern="1200" dirty="0">
                          <a:solidFill>
                            <a:schemeClr val="tx1"/>
                          </a:solidFill>
                          <a:effectLst/>
                          <a:latin typeface="+mn-lt"/>
                          <a:ea typeface="+mn-ea"/>
                          <a:cs typeface="+mn-cs"/>
                          <a:hlinkClick r:id="rId11"/>
                        </a:rPr>
                        <a:t>NCT03730662</a:t>
                      </a:r>
                      <a:endParaRPr lang="en-GB" sz="800" b="0" kern="1200" dirty="0">
                        <a:solidFill>
                          <a:schemeClr val="tx1"/>
                        </a:solidFill>
                        <a:effectLst/>
                        <a:latin typeface="+mn-lt"/>
                        <a:ea typeface="+mn-ea"/>
                        <a:cs typeface="+mn-cs"/>
                      </a:endParaRPr>
                    </a:p>
                  </a:txBody>
                  <a:tcPr marT="36000" marB="3600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GB" sz="800" b="0" dirty="0">
                          <a:solidFill>
                            <a:schemeClr val="tx1"/>
                          </a:solidFill>
                          <a:effectLst/>
                          <a:latin typeface="+mn-lt"/>
                          <a:ea typeface="Cambria" panose="02040503050406030204" pitchFamily="18" charset="0"/>
                          <a:cs typeface="+mn-ea"/>
                        </a:rPr>
                        <a:t>2,002</a:t>
                      </a:r>
                    </a:p>
                  </a:txBody>
                  <a:tcPr marT="36000" marB="3600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kern="1200" dirty="0">
                          <a:solidFill>
                            <a:schemeClr val="tx1"/>
                          </a:solidFill>
                          <a:effectLst/>
                          <a:latin typeface="+mn-lt"/>
                          <a:ea typeface="+mn-ea"/>
                          <a:cs typeface="+mn-cs"/>
                        </a:rPr>
                        <a:t>5, 10, or 15mg</a:t>
                      </a:r>
                      <a:endParaRPr lang="en-GB" sz="800" b="0" dirty="0">
                        <a:solidFill>
                          <a:schemeClr val="tx1"/>
                        </a:solidFill>
                        <a:effectLst/>
                        <a:latin typeface="+mn-lt"/>
                        <a:ea typeface="Cambria" panose="02040503050406030204" pitchFamily="18" charset="0"/>
                        <a:cs typeface="+mn-ea"/>
                      </a:endParaRPr>
                    </a:p>
                  </a:txBody>
                  <a:tcPr marT="36000" marB="3600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spcBef>
                          <a:spcPts val="0"/>
                        </a:spcBef>
                        <a:spcAft>
                          <a:spcPts val="0"/>
                        </a:spcAft>
                      </a:pPr>
                      <a:r>
                        <a:rPr lang="en-GB" sz="800" b="0" dirty="0">
                          <a:solidFill>
                            <a:schemeClr val="tx1"/>
                          </a:solidFill>
                          <a:effectLst/>
                          <a:latin typeface="+mn-lt"/>
                          <a:ea typeface="Cambria" panose="02040503050406030204" pitchFamily="18" charset="0"/>
                          <a:cs typeface="+mn-ea"/>
                        </a:rPr>
                        <a:t>iGlar QD (</a:t>
                      </a:r>
                      <a:r>
                        <a:rPr lang="en-GB" sz="800" b="0" kern="1200" dirty="0">
                          <a:solidFill>
                            <a:schemeClr val="tx1"/>
                          </a:solidFill>
                          <a:effectLst/>
                          <a:latin typeface="+mn-lt"/>
                          <a:ea typeface="Cambria" panose="02040503050406030204" pitchFamily="18" charset="0"/>
                          <a:cs typeface="+mn-ea"/>
                        </a:rPr>
                        <a:t>± met ± SU ± SGLT-2)</a:t>
                      </a:r>
                      <a:endParaRPr lang="en-GB" sz="800" b="0" dirty="0">
                        <a:solidFill>
                          <a:schemeClr val="tx1"/>
                        </a:solidFill>
                        <a:effectLst/>
                        <a:latin typeface="+mn-lt"/>
                        <a:ea typeface="Cambria" panose="02040503050406030204" pitchFamily="18" charset="0"/>
                        <a:cs typeface="+mn-ea"/>
                      </a:endParaRPr>
                    </a:p>
                  </a:txBody>
                  <a:tcPr marT="36000" marB="3600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b="0" dirty="0">
                          <a:solidFill>
                            <a:schemeClr val="tx1"/>
                          </a:solidFill>
                          <a:effectLst/>
                          <a:latin typeface="+mn-lt"/>
                          <a:ea typeface="Cambria" panose="02040503050406030204" pitchFamily="18" charset="0"/>
                          <a:cs typeface="+mn-ea"/>
                        </a:rPr>
                        <a:t>52 wks</a:t>
                      </a:r>
                    </a:p>
                  </a:txBody>
                  <a:tcPr marT="36000" marB="3600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GB" sz="800" b="0" dirty="0">
                          <a:solidFill>
                            <a:schemeClr val="tx1"/>
                          </a:solidFill>
                          <a:effectLst/>
                          <a:latin typeface="+mn-lt"/>
                          <a:ea typeface="Cambria" panose="02040503050406030204" pitchFamily="18" charset="0"/>
                          <a:cs typeface="+mn-ea"/>
                        </a:rPr>
                        <a:t>63.6</a:t>
                      </a:r>
                    </a:p>
                  </a:txBody>
                  <a:tcPr marT="36000" marB="3600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GB" sz="800" b="0" dirty="0">
                          <a:solidFill>
                            <a:schemeClr val="tx1"/>
                          </a:solidFill>
                          <a:effectLst/>
                          <a:latin typeface="+mn-lt"/>
                          <a:ea typeface="Cambria" panose="02040503050406030204" pitchFamily="18" charset="0"/>
                          <a:cs typeface="+mn-ea"/>
                        </a:rPr>
                        <a:t>8.5</a:t>
                      </a:r>
                    </a:p>
                  </a:txBody>
                  <a:tcPr marT="36000" marB="3600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GB" sz="800" b="0" dirty="0">
                          <a:solidFill>
                            <a:schemeClr val="tx1"/>
                          </a:solidFill>
                          <a:effectLst/>
                          <a:latin typeface="+mn-lt"/>
                          <a:ea typeface="Cambria" panose="02040503050406030204" pitchFamily="18" charset="0"/>
                          <a:cs typeface="+mn-ea"/>
                        </a:rPr>
                        <a:t>32.6</a:t>
                      </a:r>
                    </a:p>
                  </a:txBody>
                  <a:tcPr marL="36000" marR="36000" marT="36000" marB="3600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GB" sz="800" b="0" dirty="0">
                          <a:solidFill>
                            <a:schemeClr val="tx1"/>
                          </a:solidFill>
                          <a:effectLst/>
                          <a:latin typeface="+mn-lt"/>
                          <a:ea typeface="Cambria" panose="02040503050406030204" pitchFamily="18" charset="0"/>
                          <a:cs typeface="+mn-ea"/>
                        </a:rPr>
                        <a:t>90.3</a:t>
                      </a:r>
                    </a:p>
                  </a:txBody>
                  <a:tcPr marL="36000" marR="36000" marT="36000" marB="3600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GB" sz="800" b="0" dirty="0">
                          <a:solidFill>
                            <a:schemeClr val="tx1"/>
                          </a:solidFill>
                          <a:effectLst/>
                          <a:latin typeface="+mn-lt"/>
                          <a:ea typeface="Cambria" panose="02040503050406030204" pitchFamily="18" charset="0"/>
                          <a:cs typeface="+mn-ea"/>
                        </a:rPr>
                        <a:t>11.8</a:t>
                      </a:r>
                    </a:p>
                  </a:txBody>
                  <a:tcPr marT="36000" marB="3600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8512187"/>
                  </a:ext>
                </a:extLst>
              </a:tr>
              <a:tr h="154352">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u="none" strike="noStrike" cap="none" normalizeH="0" baseline="0" dirty="0">
                          <a:ln>
                            <a:noFill/>
                          </a:ln>
                          <a:solidFill>
                            <a:schemeClr val="tx1"/>
                          </a:solidFill>
                          <a:effectLst/>
                          <a:latin typeface="+mn-lt"/>
                          <a:hlinkClick r:id="rId8"/>
                        </a:rPr>
                        <a:t>SURPASS-5</a:t>
                      </a:r>
                      <a:r>
                        <a:rPr kumimoji="0" lang="en-US" sz="800" b="0" u="none" strike="noStrike" cap="none" normalizeH="0" baseline="0" dirty="0">
                          <a:ln>
                            <a:noFill/>
                          </a:ln>
                          <a:solidFill>
                            <a:schemeClr val="tx1"/>
                          </a:solidFill>
                          <a:effectLst/>
                          <a:latin typeface="+mn-lt"/>
                        </a:rPr>
                        <a:t> </a:t>
                      </a:r>
                      <a:r>
                        <a:rPr kumimoji="0" lang="en-US" sz="800" b="0" u="sng" strike="noStrike" cap="none" normalizeH="0" baseline="0" dirty="0">
                          <a:ln>
                            <a:noFill/>
                          </a:ln>
                          <a:effectLst/>
                          <a:latin typeface="+mn-lt"/>
                          <a:hlinkClick r:id="rId12" tooltip="Current version of study on ClinicalTrials.gov"/>
                        </a:rPr>
                        <a:t>NCT04039503</a:t>
                      </a:r>
                      <a:endParaRPr kumimoji="0" lang="en-US" sz="800" b="0" u="none" strike="noStrike" cap="none" normalizeH="0" baseline="0" dirty="0">
                        <a:ln>
                          <a:noFill/>
                        </a:ln>
                        <a:effectLst/>
                        <a:latin typeface="+mn-lt"/>
                      </a:endParaRPr>
                    </a:p>
                  </a:txBody>
                  <a:tcPr marT="36000" marB="3600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gn="ctr">
                        <a:spcBef>
                          <a:spcPts val="0"/>
                        </a:spcBef>
                        <a:spcAft>
                          <a:spcPts val="0"/>
                        </a:spcAft>
                      </a:pPr>
                      <a:r>
                        <a:rPr lang="en-GB" sz="800" b="0" dirty="0">
                          <a:solidFill>
                            <a:schemeClr val="tx1"/>
                          </a:solidFill>
                          <a:effectLst/>
                          <a:latin typeface="+mn-lt"/>
                          <a:ea typeface="Cambria" panose="02040503050406030204" pitchFamily="18" charset="0"/>
                          <a:cs typeface="+mn-ea"/>
                        </a:rPr>
                        <a:t>475</a:t>
                      </a:r>
                    </a:p>
                  </a:txBody>
                  <a:tcPr marT="36000" marB="3600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u="none" strike="noStrike" cap="none" normalizeH="0" baseline="0" dirty="0">
                          <a:ln>
                            <a:noFill/>
                          </a:ln>
                          <a:effectLst/>
                          <a:latin typeface="+mn-lt"/>
                        </a:rPr>
                        <a:t>5, 10, or 15mg</a:t>
                      </a:r>
                      <a:endParaRPr lang="en-GB" sz="800" b="0" dirty="0">
                        <a:solidFill>
                          <a:schemeClr val="tx1"/>
                        </a:solidFill>
                        <a:effectLst/>
                        <a:latin typeface="+mn-lt"/>
                        <a:ea typeface="Cambria" panose="02040503050406030204" pitchFamily="18" charset="0"/>
                        <a:cs typeface="+mn-ea"/>
                      </a:endParaRPr>
                    </a:p>
                  </a:txBody>
                  <a:tcPr marT="36000" marB="3600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spcBef>
                          <a:spcPts val="0"/>
                        </a:spcBef>
                        <a:spcAft>
                          <a:spcPts val="0"/>
                        </a:spcAft>
                      </a:pPr>
                      <a:r>
                        <a:rPr lang="en-GB" sz="800" b="0" kern="1200" dirty="0">
                          <a:solidFill>
                            <a:schemeClr val="tx1"/>
                          </a:solidFill>
                          <a:effectLst/>
                          <a:latin typeface="+mn-lt"/>
                          <a:ea typeface="+mn-ea"/>
                          <a:cs typeface="+mn-cs"/>
                        </a:rPr>
                        <a:t>placebo (+ titrated iGlar </a:t>
                      </a:r>
                      <a:r>
                        <a:rPr lang="en-GB" sz="800" b="0" kern="1200" dirty="0">
                          <a:solidFill>
                            <a:schemeClr val="tx1"/>
                          </a:solidFill>
                          <a:effectLst/>
                          <a:latin typeface="+mn-lt"/>
                          <a:ea typeface="Cambria" panose="02040503050406030204" pitchFamily="18" charset="0"/>
                          <a:cs typeface="+mn-ea"/>
                        </a:rPr>
                        <a:t>± met)</a:t>
                      </a:r>
                      <a:endParaRPr lang="en-GB" sz="800" b="0" dirty="0">
                        <a:solidFill>
                          <a:schemeClr val="tx1"/>
                        </a:solidFill>
                        <a:effectLst/>
                        <a:latin typeface="+mn-lt"/>
                        <a:ea typeface="Cambria" panose="02040503050406030204" pitchFamily="18" charset="0"/>
                        <a:cs typeface="+mn-ea"/>
                      </a:endParaRPr>
                    </a:p>
                  </a:txBody>
                  <a:tcPr marT="36000" marB="3600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gn="ctr">
                        <a:spcBef>
                          <a:spcPts val="0"/>
                        </a:spcBef>
                        <a:spcAft>
                          <a:spcPts val="0"/>
                        </a:spcAft>
                      </a:pPr>
                      <a:r>
                        <a:rPr lang="en-GB" sz="800" b="0" dirty="0">
                          <a:solidFill>
                            <a:schemeClr val="tx1"/>
                          </a:solidFill>
                          <a:effectLst/>
                          <a:latin typeface="+mn-lt"/>
                          <a:ea typeface="Cambria" panose="02040503050406030204" pitchFamily="18" charset="0"/>
                          <a:cs typeface="+mn-ea"/>
                        </a:rPr>
                        <a:t>40 wks</a:t>
                      </a:r>
                    </a:p>
                  </a:txBody>
                  <a:tcPr marT="36000" marB="3600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marR="0" algn="ctr">
                        <a:spcBef>
                          <a:spcPts val="0"/>
                        </a:spcBef>
                        <a:spcAft>
                          <a:spcPts val="0"/>
                        </a:spcAft>
                      </a:pPr>
                      <a:r>
                        <a:rPr lang="en-GB" sz="800" b="0" dirty="0">
                          <a:solidFill>
                            <a:schemeClr val="tx1"/>
                          </a:solidFill>
                          <a:effectLst/>
                          <a:latin typeface="+mn-lt"/>
                          <a:ea typeface="Cambria" panose="02040503050406030204" pitchFamily="18" charset="0"/>
                          <a:cs typeface="+mn-ea"/>
                        </a:rPr>
                        <a:t>60.6</a:t>
                      </a:r>
                    </a:p>
                  </a:txBody>
                  <a:tcPr marT="36000" marB="3600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gn="ctr">
                        <a:spcBef>
                          <a:spcPts val="0"/>
                        </a:spcBef>
                        <a:spcAft>
                          <a:spcPts val="0"/>
                        </a:spcAft>
                      </a:pPr>
                      <a:r>
                        <a:rPr lang="en-GB" sz="800" b="0" dirty="0">
                          <a:solidFill>
                            <a:schemeClr val="tx1"/>
                          </a:solidFill>
                          <a:effectLst/>
                          <a:latin typeface="+mn-lt"/>
                          <a:ea typeface="Cambria" panose="02040503050406030204" pitchFamily="18" charset="0"/>
                          <a:cs typeface="+mn-ea"/>
                        </a:rPr>
                        <a:t>8.3</a:t>
                      </a:r>
                    </a:p>
                  </a:txBody>
                  <a:tcPr marT="36000" marB="3600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marR="0" algn="ctr">
                        <a:spcBef>
                          <a:spcPts val="0"/>
                        </a:spcBef>
                        <a:spcAft>
                          <a:spcPts val="0"/>
                        </a:spcAft>
                      </a:pPr>
                      <a:r>
                        <a:rPr lang="en-GB" sz="800" b="0" dirty="0">
                          <a:solidFill>
                            <a:schemeClr val="tx1"/>
                          </a:solidFill>
                          <a:effectLst/>
                          <a:latin typeface="+mn-lt"/>
                          <a:ea typeface="Cambria" panose="02040503050406030204" pitchFamily="18" charset="0"/>
                          <a:cs typeface="+mn-ea"/>
                        </a:rPr>
                        <a:t>33.4</a:t>
                      </a:r>
                    </a:p>
                  </a:txBody>
                  <a:tcPr marL="36000" marR="36000" marT="36000" marB="3600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gn="ctr">
                        <a:spcBef>
                          <a:spcPts val="0"/>
                        </a:spcBef>
                        <a:spcAft>
                          <a:spcPts val="0"/>
                        </a:spcAft>
                      </a:pPr>
                      <a:r>
                        <a:rPr lang="en-GB" sz="800" b="0" dirty="0">
                          <a:solidFill>
                            <a:schemeClr val="tx1"/>
                          </a:solidFill>
                          <a:effectLst/>
                          <a:latin typeface="+mn-lt"/>
                          <a:ea typeface="Cambria" panose="02040503050406030204" pitchFamily="18" charset="0"/>
                          <a:cs typeface="+mn-ea"/>
                        </a:rPr>
                        <a:t>95.2</a:t>
                      </a:r>
                    </a:p>
                  </a:txBody>
                  <a:tcPr marL="36000" marR="36000" marT="36000" marB="3600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marR="0" algn="ctr">
                        <a:spcBef>
                          <a:spcPts val="0"/>
                        </a:spcBef>
                        <a:spcAft>
                          <a:spcPts val="0"/>
                        </a:spcAft>
                      </a:pPr>
                      <a:r>
                        <a:rPr lang="en-GB" sz="800" b="0" dirty="0">
                          <a:solidFill>
                            <a:schemeClr val="tx1"/>
                          </a:solidFill>
                          <a:effectLst/>
                          <a:latin typeface="+mn-lt"/>
                          <a:ea typeface="Cambria" panose="02040503050406030204" pitchFamily="18" charset="0"/>
                          <a:cs typeface="+mn-ea"/>
                        </a:rPr>
                        <a:t>13.3</a:t>
                      </a:r>
                    </a:p>
                  </a:txBody>
                  <a:tcPr marT="36000" marB="36000">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227485380"/>
                  </a:ext>
                </a:extLst>
              </a:tr>
              <a:tr h="15435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800" dirty="0">
                          <a:solidFill>
                            <a:schemeClr val="tx1"/>
                          </a:solidFill>
                          <a:hlinkClick r:id="rId13"/>
                        </a:rPr>
                        <a:t>SURPASS-6</a:t>
                      </a:r>
                      <a:r>
                        <a:rPr lang="en-US" sz="800" dirty="0">
                          <a:solidFill>
                            <a:schemeClr val="tx1"/>
                          </a:solidFill>
                        </a:rPr>
                        <a:t> </a:t>
                      </a:r>
                      <a:r>
                        <a:rPr lang="en-US" sz="800" dirty="0">
                          <a:solidFill>
                            <a:schemeClr val="tx1"/>
                          </a:solidFill>
                          <a:hlinkClick r:id="rId14"/>
                        </a:rPr>
                        <a:t>NCT04537923</a:t>
                      </a:r>
                      <a:endParaRPr kumimoji="0" lang="en-US" sz="800" b="0" u="none" strike="noStrike" cap="none" normalizeH="0" baseline="0" dirty="0">
                        <a:ln>
                          <a:noFill/>
                        </a:ln>
                        <a:effectLst/>
                        <a:latin typeface="+mn-lt"/>
                      </a:endParaRPr>
                    </a:p>
                  </a:txBody>
                  <a:tcPr marT="36000" marB="36000">
                    <a:lnL>
                      <a:noFill/>
                    </a:lnL>
                    <a:lnR>
                      <a:noFill/>
                    </a:lnR>
                    <a:lnT>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marR="0" algn="ctr">
                        <a:spcBef>
                          <a:spcPts val="0"/>
                        </a:spcBef>
                        <a:spcAft>
                          <a:spcPts val="0"/>
                        </a:spcAft>
                      </a:pPr>
                      <a:r>
                        <a:rPr lang="en-GB" sz="800" b="0" dirty="0">
                          <a:solidFill>
                            <a:schemeClr val="tx1"/>
                          </a:solidFill>
                          <a:effectLst/>
                          <a:latin typeface="+mn-lt"/>
                          <a:ea typeface="Cambria" panose="02040503050406030204" pitchFamily="18" charset="0"/>
                          <a:cs typeface="+mn-ea"/>
                        </a:rPr>
                        <a:t>1,428</a:t>
                      </a:r>
                    </a:p>
                  </a:txBody>
                  <a:tcPr marT="36000" marB="36000">
                    <a:lnL>
                      <a:noFill/>
                    </a:lnL>
                    <a:lnR>
                      <a:noFill/>
                    </a:lnR>
                    <a:lnT>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u="none" strike="noStrike" cap="none" normalizeH="0" baseline="0" dirty="0">
                          <a:ln>
                            <a:noFill/>
                          </a:ln>
                          <a:effectLst/>
                          <a:latin typeface="+mn-lt"/>
                        </a:rPr>
                        <a:t>5, 10, or 15mg</a:t>
                      </a:r>
                      <a:endParaRPr lang="en-GB" sz="800" b="0" dirty="0">
                        <a:solidFill>
                          <a:schemeClr val="tx1"/>
                        </a:solidFill>
                        <a:effectLst/>
                        <a:latin typeface="+mn-lt"/>
                        <a:ea typeface="Cambria" panose="02040503050406030204" pitchFamily="18" charset="0"/>
                        <a:cs typeface="+mn-ea"/>
                      </a:endParaRPr>
                    </a:p>
                  </a:txBody>
                  <a:tcPr marT="36000" marB="36000">
                    <a:lnL>
                      <a:noFill/>
                    </a:lnL>
                    <a:lnR>
                      <a:noFill/>
                    </a:lnR>
                    <a:lnT>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marR="0">
                        <a:spcBef>
                          <a:spcPts val="0"/>
                        </a:spcBef>
                        <a:spcAft>
                          <a:spcPts val="0"/>
                        </a:spcAft>
                      </a:pPr>
                      <a:r>
                        <a:rPr lang="en-GB" sz="800" b="0" dirty="0">
                          <a:solidFill>
                            <a:schemeClr val="tx1"/>
                          </a:solidFill>
                          <a:effectLst/>
                          <a:latin typeface="+mn-lt"/>
                          <a:ea typeface="Cambria" panose="02040503050406030204" pitchFamily="18" charset="0"/>
                          <a:cs typeface="+mn-ea"/>
                        </a:rPr>
                        <a:t>iLis TID (+ iGlar </a:t>
                      </a:r>
                      <a:r>
                        <a:rPr lang="en-GB" sz="800" b="0" kern="1200" dirty="0">
                          <a:solidFill>
                            <a:schemeClr val="tx1"/>
                          </a:solidFill>
                          <a:effectLst/>
                          <a:latin typeface="+mn-lt"/>
                          <a:ea typeface="Cambria" panose="02040503050406030204" pitchFamily="18" charset="0"/>
                          <a:cs typeface="+mn-ea"/>
                        </a:rPr>
                        <a:t>± met)</a:t>
                      </a:r>
                      <a:endParaRPr lang="en-GB" sz="800" b="0" dirty="0">
                        <a:solidFill>
                          <a:schemeClr val="tx1"/>
                        </a:solidFill>
                        <a:effectLst/>
                        <a:latin typeface="+mn-lt"/>
                        <a:ea typeface="Cambria" panose="02040503050406030204" pitchFamily="18" charset="0"/>
                        <a:cs typeface="+mn-ea"/>
                      </a:endParaRPr>
                    </a:p>
                  </a:txBody>
                  <a:tcPr marT="36000" marB="36000">
                    <a:lnL>
                      <a:noFill/>
                    </a:lnL>
                    <a:lnR>
                      <a:noFill/>
                    </a:lnR>
                    <a:lnT>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marR="0" algn="ctr">
                        <a:spcBef>
                          <a:spcPts val="0"/>
                        </a:spcBef>
                        <a:spcAft>
                          <a:spcPts val="0"/>
                        </a:spcAft>
                      </a:pPr>
                      <a:r>
                        <a:rPr lang="en-GB" sz="800" b="0" dirty="0">
                          <a:solidFill>
                            <a:schemeClr val="tx1"/>
                          </a:solidFill>
                          <a:effectLst/>
                          <a:latin typeface="+mn-lt"/>
                          <a:ea typeface="Cambria" panose="02040503050406030204" pitchFamily="18" charset="0"/>
                          <a:cs typeface="+mn-ea"/>
                        </a:rPr>
                        <a:t>52 wks</a:t>
                      </a:r>
                    </a:p>
                  </a:txBody>
                  <a:tcPr marT="36000" marB="36000">
                    <a:lnL>
                      <a:noFill/>
                    </a:lnL>
                    <a:lnR>
                      <a:noFill/>
                    </a:lnR>
                    <a:lnT>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marR="0" algn="ctr">
                        <a:spcBef>
                          <a:spcPts val="0"/>
                        </a:spcBef>
                        <a:spcAft>
                          <a:spcPts val="0"/>
                        </a:spcAft>
                      </a:pPr>
                      <a:r>
                        <a:rPr lang="en-GB" sz="800" b="0" dirty="0">
                          <a:solidFill>
                            <a:schemeClr val="tx1"/>
                          </a:solidFill>
                          <a:effectLst/>
                          <a:latin typeface="+mn-lt"/>
                          <a:ea typeface="Cambria" panose="02040503050406030204" pitchFamily="18" charset="0"/>
                          <a:cs typeface="+mn-ea"/>
                        </a:rPr>
                        <a:t>59.0</a:t>
                      </a:r>
                    </a:p>
                  </a:txBody>
                  <a:tcPr marT="36000" marB="36000">
                    <a:lnL>
                      <a:noFill/>
                    </a:lnL>
                    <a:lnR>
                      <a:noFill/>
                    </a:lnR>
                    <a:lnT>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marR="0" algn="ctr">
                        <a:spcBef>
                          <a:spcPts val="0"/>
                        </a:spcBef>
                        <a:spcAft>
                          <a:spcPts val="0"/>
                        </a:spcAft>
                      </a:pPr>
                      <a:r>
                        <a:rPr lang="en-GB" sz="800" b="0" dirty="0">
                          <a:solidFill>
                            <a:schemeClr val="tx1"/>
                          </a:solidFill>
                          <a:effectLst/>
                          <a:latin typeface="+mn-lt"/>
                          <a:ea typeface="Cambria" panose="02040503050406030204" pitchFamily="18" charset="0"/>
                          <a:cs typeface="+mn-ea"/>
                        </a:rPr>
                        <a:t>8.8</a:t>
                      </a:r>
                    </a:p>
                  </a:txBody>
                  <a:tcPr marT="36000" marB="36000">
                    <a:lnL>
                      <a:noFill/>
                    </a:lnL>
                    <a:lnR>
                      <a:noFill/>
                    </a:lnR>
                    <a:lnT>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marR="0" algn="ctr">
                        <a:spcBef>
                          <a:spcPts val="0"/>
                        </a:spcBef>
                        <a:spcAft>
                          <a:spcPts val="0"/>
                        </a:spcAft>
                      </a:pPr>
                      <a:r>
                        <a:rPr lang="en-GB" sz="800" b="0" dirty="0">
                          <a:solidFill>
                            <a:schemeClr val="tx1"/>
                          </a:solidFill>
                          <a:effectLst/>
                          <a:latin typeface="+mn-lt"/>
                          <a:ea typeface="Cambria" panose="02040503050406030204" pitchFamily="18" charset="0"/>
                          <a:cs typeface="+mn-ea"/>
                        </a:rPr>
                        <a:t>33.0</a:t>
                      </a:r>
                    </a:p>
                  </a:txBody>
                  <a:tcPr marL="36000" marR="36000" marT="36000" marB="36000">
                    <a:lnL>
                      <a:noFill/>
                    </a:lnL>
                    <a:lnR>
                      <a:noFill/>
                    </a:lnR>
                    <a:lnT>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marR="0" algn="ctr">
                        <a:spcBef>
                          <a:spcPts val="0"/>
                        </a:spcBef>
                        <a:spcAft>
                          <a:spcPts val="0"/>
                        </a:spcAft>
                      </a:pPr>
                      <a:r>
                        <a:rPr lang="en-GB" sz="800" b="0" dirty="0">
                          <a:solidFill>
                            <a:schemeClr val="tx1"/>
                          </a:solidFill>
                          <a:effectLst/>
                          <a:latin typeface="+mn-lt"/>
                          <a:ea typeface="Cambria" panose="02040503050406030204" pitchFamily="18" charset="0"/>
                          <a:cs typeface="+mn-ea"/>
                        </a:rPr>
                        <a:t>90.4</a:t>
                      </a:r>
                    </a:p>
                  </a:txBody>
                  <a:tcPr marL="36000" marR="36000" marT="36000" marB="36000">
                    <a:lnL>
                      <a:noFill/>
                    </a:lnL>
                    <a:lnR>
                      <a:noFill/>
                    </a:lnR>
                    <a:lnT>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marR="0" algn="ctr">
                        <a:spcBef>
                          <a:spcPts val="0"/>
                        </a:spcBef>
                        <a:spcAft>
                          <a:spcPts val="0"/>
                        </a:spcAft>
                      </a:pPr>
                      <a:r>
                        <a:rPr lang="en-GB" sz="800" b="0" dirty="0">
                          <a:solidFill>
                            <a:schemeClr val="tx1"/>
                          </a:solidFill>
                          <a:effectLst/>
                          <a:latin typeface="+mn-lt"/>
                          <a:ea typeface="Cambria" panose="02040503050406030204" pitchFamily="18" charset="0"/>
                          <a:cs typeface="+mn-ea"/>
                        </a:rPr>
                        <a:t>14.0</a:t>
                      </a:r>
                    </a:p>
                  </a:txBody>
                  <a:tcPr marT="36000" marB="36000">
                    <a:lnL>
                      <a:noFill/>
                    </a:lnL>
                    <a:lnR>
                      <a:noFill/>
                    </a:lnR>
                    <a:lnT>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771213120"/>
                  </a:ext>
                </a:extLst>
              </a:tr>
            </a:tbl>
          </a:graphicData>
        </a:graphic>
      </p:graphicFrame>
    </p:spTree>
    <p:extLst>
      <p:ext uri="{BB962C8B-B14F-4D97-AF65-F5344CB8AC3E}">
        <p14:creationId xmlns:p14="http://schemas.microsoft.com/office/powerpoint/2010/main" val="4020389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chor="b">
            <a:normAutofit/>
          </a:bodyPr>
          <a:lstStyle/>
          <a:p>
            <a:r>
              <a:rPr lang="en-US" sz="1600" b="0" dirty="0"/>
              <a:t>Table of Contents</a:t>
            </a:r>
          </a:p>
        </p:txBody>
      </p:sp>
      <p:graphicFrame>
        <p:nvGraphicFramePr>
          <p:cNvPr id="5" name="Table 4"/>
          <p:cNvGraphicFramePr>
            <a:graphicFrameLocks noGrp="1"/>
          </p:cNvGraphicFramePr>
          <p:nvPr>
            <p:extLst>
              <p:ext uri="{D42A27DB-BD31-4B8C-83A1-F6EECF244321}">
                <p14:modId xmlns:p14="http://schemas.microsoft.com/office/powerpoint/2010/main" val="2691964153"/>
              </p:ext>
            </p:extLst>
          </p:nvPr>
        </p:nvGraphicFramePr>
        <p:xfrm>
          <a:off x="384048" y="822960"/>
          <a:ext cx="11431524" cy="1814624"/>
        </p:xfrm>
        <a:graphic>
          <a:graphicData uri="http://schemas.openxmlformats.org/drawingml/2006/table">
            <a:tbl>
              <a:tblPr>
                <a:tableStyleId>{793D81CF-94F2-401A-BA57-92F5A7B2D0C5}</a:tableStyleId>
              </a:tblPr>
              <a:tblGrid>
                <a:gridCol w="1874520">
                  <a:extLst>
                    <a:ext uri="{9D8B030D-6E8A-4147-A177-3AD203B41FA5}">
                      <a16:colId xmlns:a16="http://schemas.microsoft.com/office/drawing/2014/main" val="20001"/>
                    </a:ext>
                  </a:extLst>
                </a:gridCol>
                <a:gridCol w="8604504">
                  <a:extLst>
                    <a:ext uri="{9D8B030D-6E8A-4147-A177-3AD203B41FA5}">
                      <a16:colId xmlns:a16="http://schemas.microsoft.com/office/drawing/2014/main" val="1489081473"/>
                    </a:ext>
                  </a:extLst>
                </a:gridCol>
                <a:gridCol w="952500">
                  <a:extLst>
                    <a:ext uri="{9D8B030D-6E8A-4147-A177-3AD203B41FA5}">
                      <a16:colId xmlns:a16="http://schemas.microsoft.com/office/drawing/2014/main" val="20002"/>
                    </a:ext>
                  </a:extLst>
                </a:gridCol>
              </a:tblGrid>
              <a:tr h="259232">
                <a:tc>
                  <a:txBody>
                    <a:bodyPr/>
                    <a:lstStyle/>
                    <a:p>
                      <a:r>
                        <a:rPr lang="en-US" sz="1000" b="1" dirty="0">
                          <a:solidFill>
                            <a:schemeClr val="tx1"/>
                          </a:solidFill>
                        </a:rPr>
                        <a:t>Other</a:t>
                      </a:r>
                    </a:p>
                  </a:txBody>
                  <a:tcPr anchor="ctr">
                    <a:lnL w="6350" cap="flat" cmpd="sng" algn="ctr">
                      <a:noFill/>
                      <a:prstDash val="solid"/>
                      <a:round/>
                      <a:headEnd type="none" w="med" len="med"/>
                      <a:tailEnd type="none" w="med" len="med"/>
                    </a:lnL>
                    <a:lnT w="1270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b="0" dirty="0">
                          <a:solidFill>
                            <a:schemeClr val="tx1"/>
                          </a:solidFill>
                        </a:rPr>
                        <a:t>TERN-501, additive loss of fat mass with GLP-1 with preservation of lean mass</a:t>
                      </a:r>
                    </a:p>
                  </a:txBody>
                  <a:tcPr anchor="ctr">
                    <a:lnT w="1270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b="0" dirty="0">
                          <a:hlinkClick r:id="rId2" action="ppaction://hlinksldjump"/>
                        </a:rPr>
                        <a:t>107</a:t>
                      </a:r>
                      <a:endParaRPr lang="en-US" sz="1000" b="0" dirty="0"/>
                    </a:p>
                  </a:txBody>
                  <a:tcPr marL="0" anchor="ctr">
                    <a:lnR w="635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593500997"/>
                  </a:ext>
                </a:extLst>
              </a:tr>
              <a:tr h="259232">
                <a:tc>
                  <a:txBody>
                    <a:bodyPr/>
                    <a:lstStyle/>
                    <a:p>
                      <a:r>
                        <a:rPr lang="en-US" sz="1000" b="1" dirty="0">
                          <a:solidFill>
                            <a:schemeClr val="tx1"/>
                          </a:solidFill>
                        </a:rPr>
                        <a:t>Device</a:t>
                      </a: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b="0" dirty="0">
                          <a:solidFill>
                            <a:schemeClr val="tx1"/>
                          </a:solidFill>
                        </a:rPr>
                        <a:t>Omnipod 5 use in T2D pts increased TIR by nearly 5 hours, with no increase in hypoglycemia</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3" action="ppaction://hlinksldjump"/>
                        </a:rPr>
                        <a:t>108</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722196024"/>
                  </a:ext>
                </a:extLst>
              </a:tr>
              <a:tr h="259232">
                <a:tc>
                  <a:txBody>
                    <a:bodyPr/>
                    <a:lstStyle/>
                    <a:p>
                      <a:endParaRPr lang="en-US" sz="1000" b="0" dirty="0">
                        <a:solidFill>
                          <a:schemeClr val="tx1"/>
                        </a:solidFill>
                      </a:endParaRP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b="0" dirty="0">
                          <a:solidFill>
                            <a:schemeClr val="tx1"/>
                          </a:solidFill>
                        </a:rPr>
                        <a:t>CGM use in T2D associated with A1c improvement independent of anti-diabetes drugs used</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4" action="ppaction://hlinksldjump"/>
                        </a:rPr>
                        <a:t>109</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4229019891"/>
                  </a:ext>
                </a:extLst>
              </a:tr>
              <a:tr h="259232">
                <a:tc>
                  <a:txBody>
                    <a:bodyPr/>
                    <a:lstStyle/>
                    <a:p>
                      <a:endParaRPr lang="en-US" sz="1000" b="0" dirty="0">
                        <a:solidFill>
                          <a:schemeClr val="tx1"/>
                        </a:solidFill>
                      </a:endParaRP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r>
                        <a:rPr lang="en-US" sz="1000" b="0" dirty="0">
                          <a:solidFill>
                            <a:schemeClr val="tx1"/>
                          </a:solidFill>
                        </a:rPr>
                        <a:t>G6 &amp; G7 Sensor use resulted in 0.5% GMI reduction and a 17% increase in TIR in T2D patients </a:t>
                      </a:r>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5" action="ppaction://hlinksldjump"/>
                        </a:rPr>
                        <a:t>110</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693897180"/>
                  </a:ext>
                </a:extLst>
              </a:tr>
              <a:tr h="259232">
                <a:tc gridSpan="2">
                  <a:txBody>
                    <a:bodyPr/>
                    <a:lstStyle/>
                    <a:p>
                      <a:r>
                        <a:rPr lang="en-GB" sz="1000" b="1" dirty="0">
                          <a:solidFill>
                            <a:schemeClr val="tx1"/>
                          </a:solidFill>
                        </a:rPr>
                        <a:t>Glossary of Acronyms</a:t>
                      </a:r>
                      <a:endParaRPr lang="en-US" sz="1000" b="1" dirty="0">
                        <a:solidFill>
                          <a:schemeClr val="tx1"/>
                        </a:solidFill>
                      </a:endParaRP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hMerge="1">
                  <a:txBody>
                    <a:bodyPr/>
                    <a:lstStyle/>
                    <a:p>
                      <a:endParaRPr dirty="0"/>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6" action="ppaction://hlinksldjump"/>
                        </a:rPr>
                        <a:t>111</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470872790"/>
                  </a:ext>
                </a:extLst>
              </a:tr>
              <a:tr h="259232">
                <a:tc gridSpan="2">
                  <a:txBody>
                    <a:bodyPr/>
                    <a:lstStyle/>
                    <a:p>
                      <a:r>
                        <a:rPr lang="en-US" sz="1000" b="1" dirty="0">
                          <a:solidFill>
                            <a:schemeClr val="tx1"/>
                          </a:solidFill>
                        </a:rPr>
                        <a:t>Copyright</a:t>
                      </a: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hMerge="1">
                  <a:txBody>
                    <a:bodyPr/>
                    <a:lstStyle/>
                    <a:p>
                      <a:endParaRPr dirty="0"/>
                    </a:p>
                  </a:txBody>
                  <a:tcPr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7" action="ppaction://hlinksldjump"/>
                        </a:rPr>
                        <a:t>115</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512439108"/>
                  </a:ext>
                </a:extLst>
              </a:tr>
              <a:tr h="259232">
                <a:tc gridSpan="2">
                  <a:txBody>
                    <a:bodyPr/>
                    <a:lstStyle/>
                    <a:p>
                      <a:r>
                        <a:rPr lang="en-US" sz="1000" b="1" dirty="0">
                          <a:solidFill>
                            <a:schemeClr val="tx1"/>
                          </a:solidFill>
                        </a:rPr>
                        <a:t>About CVrg</a:t>
                      </a:r>
                    </a:p>
                  </a:txBody>
                  <a:tcPr anchor="ctr">
                    <a:lnL w="6350" cap="flat" cmpd="sng" algn="ctr">
                      <a:noFill/>
                      <a:prstDash val="solid"/>
                      <a:round/>
                      <a:headEnd type="none" w="med" len="med"/>
                      <a:tailEnd type="none" w="med" len="med"/>
                    </a:lnL>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hMerge="1">
                  <a:txBody>
                    <a:bodyPr/>
                    <a:lstStyle/>
                    <a:p>
                      <a:endParaRPr lang="en-GB"/>
                    </a:p>
                  </a:txBody>
                  <a:tcP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algn="r"/>
                      <a:r>
                        <a:rPr lang="en-US" sz="1000" dirty="0">
                          <a:hlinkClick r:id="rId8" action="ppaction://hlinksldjump"/>
                        </a:rPr>
                        <a:t>116</a:t>
                      </a:r>
                      <a:endParaRPr lang="en-US" sz="1000" dirty="0"/>
                    </a:p>
                  </a:txBody>
                  <a:tcPr marL="0" anchor="ctr">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674635600"/>
                  </a:ext>
                </a:extLst>
              </a:tr>
            </a:tbl>
          </a:graphicData>
        </a:graphic>
      </p:graphicFrame>
    </p:spTree>
    <p:extLst>
      <p:ext uri="{BB962C8B-B14F-4D97-AF65-F5344CB8AC3E}">
        <p14:creationId xmlns:p14="http://schemas.microsoft.com/office/powerpoint/2010/main" val="24773840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72D6AD16-175D-489F-BE05-D09863BF96F2}"/>
              </a:ext>
            </a:extLst>
          </p:cNvPr>
          <p:cNvGraphicFramePr>
            <a:graphicFrameLocks noGrp="1"/>
          </p:cNvGraphicFramePr>
          <p:nvPr>
            <p:extLst>
              <p:ext uri="{D42A27DB-BD31-4B8C-83A1-F6EECF244321}">
                <p14:modId xmlns:p14="http://schemas.microsoft.com/office/powerpoint/2010/main" val="2912662958"/>
              </p:ext>
            </p:extLst>
          </p:nvPr>
        </p:nvGraphicFramePr>
        <p:xfrm>
          <a:off x="2663687" y="914400"/>
          <a:ext cx="9147313" cy="5379720"/>
        </p:xfrm>
        <a:graphic>
          <a:graphicData uri="http://schemas.openxmlformats.org/drawingml/2006/table">
            <a:tbl>
              <a:tblPr firstRow="1" bandRow="1">
                <a:tableStyleId>{5C22544A-7EE6-4342-B048-85BDC9FD1C3A}</a:tableStyleId>
              </a:tblPr>
              <a:tblGrid>
                <a:gridCol w="9147313">
                  <a:extLst>
                    <a:ext uri="{9D8B030D-6E8A-4147-A177-3AD203B41FA5}">
                      <a16:colId xmlns:a16="http://schemas.microsoft.com/office/drawing/2014/main" val="20000"/>
                    </a:ext>
                  </a:extLst>
                </a:gridCol>
              </a:tblGrid>
              <a:tr h="0">
                <a:tc>
                  <a:txBody>
                    <a:bodyPr/>
                    <a:lstStyle/>
                    <a:p>
                      <a:r>
                        <a:rPr lang="en-GB" sz="900" b="0" i="1" dirty="0">
                          <a:solidFill>
                            <a:schemeClr val="tx1"/>
                          </a:solidFill>
                        </a:rPr>
                        <a:t>Tirzepatide as an add-on for participants with inadequate glycemic control using basal insulin - Pooled subgroup analysis of SURPASS-5 and -6. H.S.Bajaj.</a:t>
                      </a:r>
                    </a:p>
                    <a:p>
                      <a:endParaRPr lang="en-GB" sz="400" b="0" i="1" dirty="0">
                        <a:solidFill>
                          <a:schemeClr val="tx1"/>
                        </a:solidFill>
                      </a:endParaRPr>
                    </a:p>
                    <a:p>
                      <a:r>
                        <a:rPr lang="en-US" sz="1000" b="1" dirty="0">
                          <a:solidFill>
                            <a:schemeClr val="tx1"/>
                          </a:solidFill>
                        </a:rPr>
                        <a:t>Background</a:t>
                      </a:r>
                      <a:r>
                        <a:rPr lang="en-US" sz="1000" b="0" dirty="0">
                          <a:solidFill>
                            <a:schemeClr val="tx1"/>
                          </a:solidFill>
                        </a:rPr>
                        <a:t>: In SURPASS-5, at 40 weeks tirzepatide reduced A1c by -2.1% (5mg), -2.4% (10mg), and -2.3% (15mg) vs. -0.9% for placebo (all P&lt;0.001 vs. pbo). In SURPASS-6, at 52 weeks tirzepatide reduced A1c by -1.9% (5mg), -2,2% (10mg), and -2.3% (15mg) vs. -1.1% insulin lispro (all P&lt;0.001 vs. lispro). A </a:t>
                      </a:r>
                      <a:r>
                        <a:rPr lang="en-US" sz="1000" b="0" i="1" dirty="0">
                          <a:solidFill>
                            <a:schemeClr val="tx1"/>
                          </a:solidFill>
                        </a:rPr>
                        <a:t>post-hoc</a:t>
                      </a:r>
                      <a:r>
                        <a:rPr lang="en-US" sz="1000" b="0" dirty="0">
                          <a:solidFill>
                            <a:schemeClr val="tx1"/>
                          </a:solidFill>
                        </a:rPr>
                        <a:t> analysis explored the use of tirzepatide in T2D patients with inadequate glycemic control on basal insulin in subgroups by </a:t>
                      </a:r>
                      <a:r>
                        <a:rPr lang="en-GB" sz="1000" b="0" dirty="0">
                          <a:solidFill>
                            <a:schemeClr val="tx1"/>
                          </a:solidFill>
                        </a:rPr>
                        <a:t>baseline A1c, age, duration of diabetes (DoD), and insulin dose using pooled data from SURPASS-5 and -6 studies up to week 40.</a:t>
                      </a:r>
                      <a:endParaRPr lang="en-US" sz="10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88286691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mn-lt"/>
                        </a:rPr>
                        <a:t>Patients &amp;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mn-lt"/>
                        </a:rPr>
                        <a:t>Treatment</a:t>
                      </a:r>
                      <a:r>
                        <a:rPr lang="en-US" sz="1000" dirty="0">
                          <a:latin typeface="+mn-lt"/>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600" dirty="0">
                        <a:latin typeface="+mn-lt"/>
                      </a:endParaRP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Results</a:t>
                      </a:r>
                      <a:r>
                        <a:rPr lang="en-US" sz="1000" dirty="0"/>
                        <a:t>:</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1413163">
                <a:tc>
                  <a:txBody>
                    <a:bodyPr/>
                    <a:lstStyle/>
                    <a:p>
                      <a:pPr marL="171450" indent="-171450">
                        <a:buFont typeface="Arial" panose="020B0604020202020204" pitchFamily="34" charset="0"/>
                        <a:buChar char="•"/>
                      </a:pPr>
                      <a:r>
                        <a:rPr lang="en-GB" sz="1000" dirty="0">
                          <a:solidFill>
                            <a:schemeClr val="tx1"/>
                          </a:solidFill>
                        </a:rPr>
                        <a:t>Tirzepatide significantly and consistently reduced A1c and body weight at week 40 across all baseline subgroups.</a:t>
                      </a:r>
                    </a:p>
                    <a:p>
                      <a:pPr marL="171450" indent="-171450">
                        <a:buFont typeface="Arial" panose="020B0604020202020204" pitchFamily="34" charset="0"/>
                        <a:buChar char="•"/>
                      </a:pPr>
                      <a:endParaRPr lang="en-GB" sz="1000" dirty="0">
                        <a:solidFill>
                          <a:srgbClr val="FF0000"/>
                        </a:solidFill>
                      </a:endParaRPr>
                    </a:p>
                    <a:p>
                      <a:pPr marL="171450" indent="-171450">
                        <a:buFont typeface="Arial" panose="020B0604020202020204" pitchFamily="34" charset="0"/>
                        <a:buChar char="•"/>
                      </a:pPr>
                      <a:endParaRPr lang="en-GB" sz="1000" dirty="0">
                        <a:solidFill>
                          <a:srgbClr val="FF0000"/>
                        </a:solidFill>
                      </a:endParaRPr>
                    </a:p>
                    <a:p>
                      <a:pPr marL="171450" indent="-171450">
                        <a:buFont typeface="Arial" panose="020B0604020202020204" pitchFamily="34" charset="0"/>
                        <a:buChar char="•"/>
                      </a:pPr>
                      <a:endParaRPr lang="en-GB" sz="1000" dirty="0">
                        <a:solidFill>
                          <a:srgbClr val="FF0000"/>
                        </a:solidFill>
                      </a:endParaRPr>
                    </a:p>
                    <a:p>
                      <a:pPr marL="171450" indent="-171450">
                        <a:buFont typeface="Arial" panose="020B0604020202020204" pitchFamily="34" charset="0"/>
                        <a:buChar char="•"/>
                      </a:pPr>
                      <a:endParaRPr lang="en-GB" sz="1000" dirty="0">
                        <a:solidFill>
                          <a:srgbClr val="FF0000"/>
                        </a:solidFill>
                      </a:endParaRPr>
                    </a:p>
                    <a:p>
                      <a:pPr marL="171450" indent="-171450">
                        <a:buFont typeface="Arial" panose="020B0604020202020204" pitchFamily="34" charset="0"/>
                        <a:buChar char="•"/>
                      </a:pPr>
                      <a:endParaRPr lang="en-GB" sz="1000" dirty="0">
                        <a:solidFill>
                          <a:srgbClr val="FF0000"/>
                        </a:solidFill>
                      </a:endParaRPr>
                    </a:p>
                    <a:p>
                      <a:pPr marL="171450" indent="-171450">
                        <a:buFont typeface="Arial" panose="020B0604020202020204" pitchFamily="34" charset="0"/>
                        <a:buChar char="•"/>
                      </a:pPr>
                      <a:endParaRPr lang="en-GB" sz="1000" dirty="0">
                        <a:solidFill>
                          <a:srgbClr val="FF0000"/>
                        </a:solidFill>
                      </a:endParaRPr>
                    </a:p>
                    <a:p>
                      <a:pPr marL="171450" indent="-171450">
                        <a:buFont typeface="Arial" panose="020B0604020202020204" pitchFamily="34" charset="0"/>
                        <a:buChar char="•"/>
                      </a:pPr>
                      <a:endParaRPr lang="en-GB" sz="1000" dirty="0">
                        <a:solidFill>
                          <a:srgbClr val="FF0000"/>
                        </a:solidFill>
                      </a:endParaRPr>
                    </a:p>
                    <a:p>
                      <a:pPr marL="171450" indent="-171450">
                        <a:buFont typeface="Arial" panose="020B0604020202020204" pitchFamily="34" charset="0"/>
                        <a:buChar char="•"/>
                      </a:pPr>
                      <a:endParaRPr lang="en-GB" sz="1000" dirty="0">
                        <a:solidFill>
                          <a:srgbClr val="FF0000"/>
                        </a:solidFill>
                      </a:endParaRPr>
                    </a:p>
                    <a:p>
                      <a:pPr marL="171450" indent="-171450">
                        <a:buFont typeface="Arial" panose="020B0604020202020204" pitchFamily="34" charset="0"/>
                        <a:buChar char="•"/>
                      </a:pPr>
                      <a:endParaRPr lang="en-GB" sz="1000" dirty="0">
                        <a:solidFill>
                          <a:srgbClr val="FF0000"/>
                        </a:solidFill>
                      </a:endParaRPr>
                    </a:p>
                    <a:p>
                      <a:pPr marL="171450" indent="-171450">
                        <a:buFont typeface="Arial" panose="020B0604020202020204" pitchFamily="34" charset="0"/>
                        <a:buChar char="•"/>
                      </a:pPr>
                      <a:endParaRPr lang="en-GB" sz="1000" dirty="0">
                        <a:solidFill>
                          <a:srgbClr val="FF0000"/>
                        </a:solidFill>
                      </a:endParaRPr>
                    </a:p>
                    <a:p>
                      <a:pPr marL="171450" indent="-171450">
                        <a:buFont typeface="Arial" panose="020B0604020202020204" pitchFamily="34" charset="0"/>
                        <a:buChar char="•"/>
                      </a:pPr>
                      <a:endParaRPr lang="en-GB" sz="1000" dirty="0">
                        <a:solidFill>
                          <a:srgbClr val="FF0000"/>
                        </a:solidFill>
                      </a:endParaRPr>
                    </a:p>
                    <a:p>
                      <a:pPr marL="171450" indent="-171450">
                        <a:buFont typeface="Arial" panose="020B0604020202020204" pitchFamily="34" charset="0"/>
                        <a:buChar char="•"/>
                      </a:pPr>
                      <a:endParaRPr lang="en-GB" sz="1000" dirty="0">
                        <a:solidFill>
                          <a:srgbClr val="FF0000"/>
                        </a:solidFill>
                      </a:endParaRPr>
                    </a:p>
                    <a:p>
                      <a:pPr marL="171450" indent="-171450">
                        <a:buFont typeface="Arial" panose="020B0604020202020204" pitchFamily="34" charset="0"/>
                        <a:buChar char="•"/>
                      </a:pPr>
                      <a:endParaRPr lang="en-GB" sz="1000" dirty="0">
                        <a:solidFill>
                          <a:srgbClr val="FF0000"/>
                        </a:solidFill>
                      </a:endParaRPr>
                    </a:p>
                    <a:p>
                      <a:pPr marL="171450" indent="-171450">
                        <a:buFont typeface="Arial" panose="020B0604020202020204" pitchFamily="34" charset="0"/>
                        <a:buChar char="•"/>
                      </a:pPr>
                      <a:endParaRPr lang="en-GB" sz="1000" dirty="0">
                        <a:solidFill>
                          <a:srgbClr val="FF0000"/>
                        </a:solidFill>
                      </a:endParaRPr>
                    </a:p>
                    <a:p>
                      <a:pPr marL="171450" indent="-171450">
                        <a:buFont typeface="Arial" panose="020B0604020202020204" pitchFamily="34" charset="0"/>
                        <a:buChar char="•"/>
                      </a:pPr>
                      <a:endParaRPr lang="en-GB" sz="1000" dirty="0">
                        <a:solidFill>
                          <a:srgbClr val="FF0000"/>
                        </a:solidFill>
                      </a:endParaRPr>
                    </a:p>
                    <a:p>
                      <a:pPr marL="171450" indent="-171450">
                        <a:spcAft>
                          <a:spcPts val="600"/>
                        </a:spcAft>
                        <a:buFont typeface="Arial" panose="020B0604020202020204" pitchFamily="34" charset="0"/>
                        <a:buChar char="•"/>
                      </a:pPr>
                      <a:endParaRPr lang="en-GB" sz="1000" dirty="0">
                        <a:solidFill>
                          <a:srgbClr val="FF0000"/>
                        </a:solidFill>
                      </a:endParaRPr>
                    </a:p>
                    <a:p>
                      <a:pPr marL="171450" indent="-171450">
                        <a:spcAft>
                          <a:spcPts val="600"/>
                        </a:spcAft>
                        <a:buFont typeface="Arial" panose="020B0604020202020204" pitchFamily="34" charset="0"/>
                        <a:buChar char="•"/>
                      </a:pPr>
                      <a:r>
                        <a:rPr lang="en-GB" sz="1000" dirty="0">
                          <a:solidFill>
                            <a:schemeClr val="tx1"/>
                          </a:solidFill>
                        </a:rPr>
                        <a:t>The incidence of clinically significant hypoglycemia (levels 2 and 3) was consistently higher for patients with baseline A1c &gt;8.5% vs. ≤8.5% (13.3 vs. 10.8%), T2D duration ≥10 years vs. &lt;10years (13.1 vs. 9.7%), and insulin dose ≥50U/day vs. &lt;50U/d (16.0 vs. 9.7%) across all tirzepatide doses.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dirty="0">
                          <a:solidFill>
                            <a:schemeClr val="tx1"/>
                          </a:solidFill>
                        </a:rPr>
                        <a:t>Overall, the incidence of clinically significant hypoglycemia was numerically higher for patients with baseline age &lt;65 years vs. ≥65 years (12.5 vs. 11.5%), but the trend was not consistent across tirzepatide doses.</a:t>
                      </a:r>
                      <a:endParaRPr lang="en-US" sz="1000"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92350044"/>
                  </a:ext>
                </a:extLst>
              </a:tr>
            </a:tbl>
          </a:graphicData>
        </a:graphic>
      </p:graphicFrame>
      <p:sp>
        <p:nvSpPr>
          <p:cNvPr id="3" name="Title 2"/>
          <p:cNvSpPr>
            <a:spLocks noGrp="1"/>
          </p:cNvSpPr>
          <p:nvPr>
            <p:ph type="ctrTitle"/>
          </p:nvPr>
        </p:nvSpPr>
        <p:spPr/>
        <p:txBody>
          <a:bodyPr/>
          <a:lstStyle/>
          <a:p>
            <a:pPr algn="l"/>
            <a:r>
              <a:rPr lang="en-US" dirty="0"/>
              <a:t>GLP-1/GIP: SURPASS 5&amp;6 </a:t>
            </a:r>
            <a:r>
              <a:rPr lang="en-US" i="1" dirty="0"/>
              <a:t>post-hoc, </a:t>
            </a:r>
            <a:r>
              <a:rPr lang="en-US" dirty="0"/>
              <a:t>tirzepatide </a:t>
            </a:r>
            <a:r>
              <a:rPr lang="en-GB" sz="1800" i="0" u="none" strike="noStrike" baseline="0" dirty="0">
                <a:latin typeface="Arial" panose="020B0604020202020204" pitchFamily="34" charset="0"/>
              </a:rPr>
              <a:t>sig &amp; consistent </a:t>
            </a:r>
            <a:r>
              <a:rPr lang="en-GB" sz="1800" i="0" u="none" strike="noStrike" baseline="0" dirty="0">
                <a:latin typeface="Arial" panose="020B0604020202020204" pitchFamily="34" charset="0"/>
                <a:sym typeface="Symbol" panose="05050102010706020507" pitchFamily="18" charset="2"/>
              </a:rPr>
              <a:t></a:t>
            </a:r>
            <a:r>
              <a:rPr lang="en-GB" sz="1800" i="0" u="none" strike="noStrike" baseline="0" dirty="0">
                <a:latin typeface="Arial" panose="020B0604020202020204" pitchFamily="34" charset="0"/>
              </a:rPr>
              <a:t> A1c &amp; weight across</a:t>
            </a:r>
            <a:r>
              <a:rPr lang="en-GB" dirty="0">
                <a:latin typeface="Arial" panose="020B0604020202020204" pitchFamily="34" charset="0"/>
              </a:rPr>
              <a:t> BL </a:t>
            </a:r>
            <a:r>
              <a:rPr lang="en-GB" sz="1800" i="0" u="none" strike="noStrike" baseline="0" dirty="0">
                <a:latin typeface="Arial" panose="020B0604020202020204" pitchFamily="34" charset="0"/>
              </a:rPr>
              <a:t>subgroups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08093401"/>
              </p:ext>
            </p:extLst>
          </p:nvPr>
        </p:nvGraphicFramePr>
        <p:xfrm>
          <a:off x="384048" y="914400"/>
          <a:ext cx="2194560" cy="451104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2940743716"/>
                    </a:ext>
                  </a:extLst>
                </a:gridCol>
              </a:tblGrid>
              <a:tr h="242614">
                <a:tc>
                  <a:txBody>
                    <a:bodyPr/>
                    <a:lstStyle/>
                    <a:p>
                      <a:r>
                        <a:rPr lang="en-US" sz="1000" b="1" dirty="0">
                          <a:solidFill>
                            <a:schemeClr val="tx1"/>
                          </a:solidFill>
                        </a:rPr>
                        <a:t>Product (MOA)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88286691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Mounjaro, Zepbound; tirzepatide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(dual GLP-1/GIP agonist)</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en-US" sz="1000" b="1" dirty="0">
                          <a:latin typeface="+mn-lt"/>
                        </a:rPr>
                        <a:t>Company</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2"/>
                        </a:rPr>
                        <a:t>Lilly</a:t>
                      </a:r>
                      <a:endParaRPr lang="en-US" sz="1000"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4786">
                <a:tc>
                  <a:txBody>
                    <a:bodyPr/>
                    <a:lstStyle/>
                    <a:p>
                      <a:r>
                        <a:rPr lang="en-US" sz="1000" b="1" dirty="0">
                          <a:latin typeface="+mn-lt"/>
                        </a:rPr>
                        <a:t>Phase and Trial ID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407347513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u="none" strike="noStrike" cap="none" normalizeH="0" baseline="0" dirty="0">
                          <a:ln>
                            <a:noFill/>
                          </a:ln>
                          <a:effectLst/>
                          <a:latin typeface="+mn-lt"/>
                        </a:rPr>
                        <a:t>Phase III </a:t>
                      </a:r>
                      <a:r>
                        <a:rPr kumimoji="0" lang="en-US" sz="1000" b="0" u="none" strike="noStrike" cap="none" normalizeH="0" baseline="0" dirty="0">
                          <a:ln>
                            <a:noFill/>
                          </a:ln>
                          <a:effectLst/>
                          <a:latin typeface="+mn-lt"/>
                          <a:hlinkClick r:id="rId3"/>
                        </a:rPr>
                        <a:t>SURPASS-5</a:t>
                      </a:r>
                      <a:r>
                        <a:rPr kumimoji="0" lang="en-US" sz="1000" b="0" u="none" strike="noStrike" cap="none" normalizeH="0" baseline="0" dirty="0">
                          <a:ln>
                            <a:noFill/>
                          </a:ln>
                          <a:effectLst/>
                          <a:latin typeface="+mn-lt"/>
                        </a:rPr>
                        <a:t> Global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u="none" strike="noStrike" cap="none" normalizeH="0" baseline="0" dirty="0">
                          <a:ln>
                            <a:noFill/>
                          </a:ln>
                          <a:effectLst/>
                          <a:latin typeface="+mn-lt"/>
                        </a:rPr>
                        <a:t>Phase III </a:t>
                      </a:r>
                      <a:r>
                        <a:rPr kumimoji="0" lang="en-US" sz="1000" b="0" u="none" strike="noStrike" cap="none" normalizeH="0" baseline="0" dirty="0">
                          <a:ln>
                            <a:noFill/>
                          </a:ln>
                          <a:effectLst/>
                          <a:latin typeface="+mn-lt"/>
                          <a:hlinkClick r:id="rId4"/>
                        </a:rPr>
                        <a:t>SURPASS-6</a:t>
                      </a:r>
                      <a:r>
                        <a:rPr kumimoji="0" lang="en-US" sz="1000" b="0" u="none" strike="noStrike" cap="none" normalizeH="0" baseline="0" dirty="0">
                          <a:ln>
                            <a:noFill/>
                          </a:ln>
                          <a:effectLst/>
                          <a:latin typeface="+mn-lt"/>
                        </a:rPr>
                        <a:t> Global</a:t>
                      </a:r>
                      <a:endParaRPr kumimoji="0" lang="en-US" sz="1000" b="0" u="none" strike="noStrike" cap="none" normalizeH="0" baseline="0" dirty="0">
                        <a:ln>
                          <a:noFill/>
                        </a:ln>
                        <a:effectLst/>
                        <a:latin typeface="+mn-lt"/>
                        <a:hlinkClick r:id="rId3" tooltip="Current version of study on ClinicalTrials.gov"/>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7515929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Indication(s)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24271795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T2D, OBE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61053568"/>
                  </a:ext>
                </a:extLst>
              </a:tr>
              <a:tr h="0">
                <a:tc>
                  <a:txBody>
                    <a:bodyPr/>
                    <a:lstStyle/>
                    <a:p>
                      <a:r>
                        <a:rPr lang="en-US" sz="1000" b="1" dirty="0">
                          <a:latin typeface="+mn-lt"/>
                        </a:rPr>
                        <a:t>Abstract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7586671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5"/>
                        </a:rPr>
                        <a:t>749-P</a:t>
                      </a:r>
                      <a:endParaRPr lang="en-US" sz="1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32568609"/>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t>CVrg Implications</a:t>
                      </a:r>
                      <a:r>
                        <a:rPr lang="en-US" sz="1100" b="0" dirty="0"/>
                        <a:t>: </a:t>
                      </a:r>
                      <a:r>
                        <a:rPr lang="en-GB" sz="1100" dirty="0">
                          <a:solidFill>
                            <a:schemeClr val="tx1"/>
                          </a:solidFill>
                        </a:rPr>
                        <a:t>In this </a:t>
                      </a:r>
                      <a:r>
                        <a:rPr lang="en-GB" sz="1100" i="1" dirty="0">
                          <a:solidFill>
                            <a:schemeClr val="tx1"/>
                          </a:solidFill>
                        </a:rPr>
                        <a:t>post-hoc </a:t>
                      </a:r>
                      <a:r>
                        <a:rPr lang="en-GB" sz="1100" dirty="0">
                          <a:solidFill>
                            <a:schemeClr val="tx1"/>
                          </a:solidFill>
                        </a:rPr>
                        <a:t>analysis of T2D patients from SURPASS 5 and 6, with inadequate glycemic control on basal insulin with or without metformin, tirzepatide was associated with significantly and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olidFill>
                            <a:schemeClr val="tx1"/>
                          </a:solidFill>
                        </a:rPr>
                        <a:t>consistently improved A1c and weight loss across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olidFill>
                            <a:schemeClr val="tx1"/>
                          </a:solidFill>
                        </a:rPr>
                        <a:t>different baseline subgroups.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3592350044"/>
                  </a:ext>
                </a:extLst>
              </a:tr>
            </a:tbl>
          </a:graphicData>
        </a:graphic>
      </p:graphicFrame>
      <p:graphicFrame>
        <p:nvGraphicFramePr>
          <p:cNvPr id="2" name="Table 1">
            <a:extLst>
              <a:ext uri="{FF2B5EF4-FFF2-40B4-BE49-F238E27FC236}">
                <a16:creationId xmlns:a16="http://schemas.microsoft.com/office/drawing/2014/main" id="{62452F31-CD7A-A74B-9614-05166FB1A519}"/>
              </a:ext>
            </a:extLst>
          </p:cNvPr>
          <p:cNvGraphicFramePr>
            <a:graphicFrameLocks noGrp="1"/>
          </p:cNvGraphicFramePr>
          <p:nvPr>
            <p:extLst>
              <p:ext uri="{D42A27DB-BD31-4B8C-83A1-F6EECF244321}">
                <p14:modId xmlns:p14="http://schemas.microsoft.com/office/powerpoint/2010/main" val="1913157130"/>
              </p:ext>
            </p:extLst>
          </p:nvPr>
        </p:nvGraphicFramePr>
        <p:xfrm>
          <a:off x="3581371" y="1878790"/>
          <a:ext cx="8226581" cy="686544"/>
        </p:xfrm>
        <a:graphic>
          <a:graphicData uri="http://schemas.openxmlformats.org/drawingml/2006/table">
            <a:tbl>
              <a:tblPr firstRow="1" bandRow="1"/>
              <a:tblGrid>
                <a:gridCol w="936000">
                  <a:extLst>
                    <a:ext uri="{9D8B030D-6E8A-4147-A177-3AD203B41FA5}">
                      <a16:colId xmlns:a16="http://schemas.microsoft.com/office/drawing/2014/main" val="2412967527"/>
                    </a:ext>
                  </a:extLst>
                </a:gridCol>
                <a:gridCol w="468000">
                  <a:extLst>
                    <a:ext uri="{9D8B030D-6E8A-4147-A177-3AD203B41FA5}">
                      <a16:colId xmlns:a16="http://schemas.microsoft.com/office/drawing/2014/main" val="596117462"/>
                    </a:ext>
                  </a:extLst>
                </a:gridCol>
                <a:gridCol w="864000">
                  <a:extLst>
                    <a:ext uri="{9D8B030D-6E8A-4147-A177-3AD203B41FA5}">
                      <a16:colId xmlns:a16="http://schemas.microsoft.com/office/drawing/2014/main" val="1504968978"/>
                    </a:ext>
                  </a:extLst>
                </a:gridCol>
                <a:gridCol w="1584000">
                  <a:extLst>
                    <a:ext uri="{9D8B030D-6E8A-4147-A177-3AD203B41FA5}">
                      <a16:colId xmlns:a16="http://schemas.microsoft.com/office/drawing/2014/main" val="1592600971"/>
                    </a:ext>
                  </a:extLst>
                </a:gridCol>
                <a:gridCol w="612000">
                  <a:extLst>
                    <a:ext uri="{9D8B030D-6E8A-4147-A177-3AD203B41FA5}">
                      <a16:colId xmlns:a16="http://schemas.microsoft.com/office/drawing/2014/main" val="785980998"/>
                    </a:ext>
                  </a:extLst>
                </a:gridCol>
                <a:gridCol w="522581">
                  <a:extLst>
                    <a:ext uri="{9D8B030D-6E8A-4147-A177-3AD203B41FA5}">
                      <a16:colId xmlns:a16="http://schemas.microsoft.com/office/drawing/2014/main" val="340499697"/>
                    </a:ext>
                  </a:extLst>
                </a:gridCol>
                <a:gridCol w="540000">
                  <a:extLst>
                    <a:ext uri="{9D8B030D-6E8A-4147-A177-3AD203B41FA5}">
                      <a16:colId xmlns:a16="http://schemas.microsoft.com/office/drawing/2014/main" val="3973168692"/>
                    </a:ext>
                  </a:extLst>
                </a:gridCol>
                <a:gridCol w="540000">
                  <a:extLst>
                    <a:ext uri="{9D8B030D-6E8A-4147-A177-3AD203B41FA5}">
                      <a16:colId xmlns:a16="http://schemas.microsoft.com/office/drawing/2014/main" val="1586432637"/>
                    </a:ext>
                  </a:extLst>
                </a:gridCol>
                <a:gridCol w="540000">
                  <a:extLst>
                    <a:ext uri="{9D8B030D-6E8A-4147-A177-3AD203B41FA5}">
                      <a16:colId xmlns:a16="http://schemas.microsoft.com/office/drawing/2014/main" val="3653300249"/>
                    </a:ext>
                  </a:extLst>
                </a:gridCol>
                <a:gridCol w="828000">
                  <a:extLst>
                    <a:ext uri="{9D8B030D-6E8A-4147-A177-3AD203B41FA5}">
                      <a16:colId xmlns:a16="http://schemas.microsoft.com/office/drawing/2014/main" val="2642188116"/>
                    </a:ext>
                  </a:extLst>
                </a:gridCol>
                <a:gridCol w="792000">
                  <a:extLst>
                    <a:ext uri="{9D8B030D-6E8A-4147-A177-3AD203B41FA5}">
                      <a16:colId xmlns:a16="http://schemas.microsoft.com/office/drawing/2014/main" val="2292049634"/>
                    </a:ext>
                  </a:extLst>
                </a:gridCol>
              </a:tblGrid>
              <a:tr h="0">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l"/>
                      <a:r>
                        <a:rPr lang="en-US" sz="800" dirty="0">
                          <a:latin typeface="+mn-lt"/>
                        </a:rPr>
                        <a:t>Phase III Trials</a:t>
                      </a:r>
                    </a:p>
                  </a:txBody>
                  <a:tcPr marT="27432" marB="27432" anchor="ctr">
                    <a:lnL>
                      <a:noFill/>
                    </a:lnL>
                    <a:lnR>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sz="800" dirty="0">
                          <a:latin typeface="+mn-lt"/>
                        </a:rPr>
                        <a:t>N</a:t>
                      </a:r>
                    </a:p>
                  </a:txBody>
                  <a:tcPr marT="27432" marB="27432" anchor="ctr">
                    <a:lnL>
                      <a:noFill/>
                    </a:lnL>
                    <a:lnR>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l"/>
                      <a:r>
                        <a:rPr lang="en-US" sz="800" dirty="0">
                          <a:latin typeface="+mn-lt"/>
                        </a:rPr>
                        <a:t>tirzepatide </a:t>
                      </a:r>
                    </a:p>
                    <a:p>
                      <a:pPr algn="l"/>
                      <a:r>
                        <a:rPr lang="en-US" sz="800" dirty="0">
                          <a:latin typeface="+mn-lt"/>
                        </a:rPr>
                        <a:t>doses SC QW</a:t>
                      </a:r>
                    </a:p>
                  </a:txBody>
                  <a:tcPr marT="27432" marB="27432" anchor="ctr">
                    <a:lnL>
                      <a:noFill/>
                    </a:lnL>
                    <a:lnR>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l"/>
                      <a:r>
                        <a:rPr lang="en-US" sz="800" dirty="0">
                          <a:latin typeface="+mn-lt"/>
                        </a:rPr>
                        <a:t>Comparators</a:t>
                      </a:r>
                    </a:p>
                  </a:txBody>
                  <a:tcPr marT="27432" marB="27432" anchor="ctr">
                    <a:lnL>
                      <a:noFill/>
                    </a:lnL>
                    <a:lnR>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sz="800" dirty="0">
                          <a:latin typeface="+mn-lt"/>
                        </a:rPr>
                        <a:t>Duration</a:t>
                      </a:r>
                    </a:p>
                  </a:txBody>
                  <a:tcPr marT="27432" marB="27432" anchor="ctr">
                    <a:lnL>
                      <a:noFill/>
                    </a:lnL>
                    <a:lnR>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latin typeface="+mn-lt"/>
                        </a:rPr>
                        <a:t>Age (years)</a:t>
                      </a:r>
                    </a:p>
                  </a:txBody>
                  <a:tcPr marT="27432" marB="27432" anchor="ctr">
                    <a:lnL>
                      <a:noFill/>
                    </a:lnL>
                    <a:lnR>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mn-lt"/>
                        </a:rPr>
                        <a:t>BL A1c (%)</a:t>
                      </a:r>
                    </a:p>
                  </a:txBody>
                  <a:tcPr marT="27432" marB="27432" anchor="ctr">
                    <a:lnL>
                      <a:noFill/>
                    </a:lnL>
                    <a:lnR>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latin typeface="+mn-lt"/>
                        </a:rPr>
                        <a:t>BL BMI</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latin typeface="+mn-lt"/>
                        </a:rPr>
                        <a:t>(kg/m</a:t>
                      </a:r>
                      <a:r>
                        <a:rPr lang="en-US" sz="800" b="1" baseline="30000" dirty="0">
                          <a:solidFill>
                            <a:schemeClr val="tx1"/>
                          </a:solidFill>
                          <a:latin typeface="+mn-lt"/>
                        </a:rPr>
                        <a:t>2</a:t>
                      </a:r>
                      <a:r>
                        <a:rPr lang="en-US" sz="800" b="1" dirty="0">
                          <a:solidFill>
                            <a:schemeClr val="tx1"/>
                          </a:solidFill>
                          <a:latin typeface="+mn-lt"/>
                        </a:rPr>
                        <a:t>)</a:t>
                      </a:r>
                    </a:p>
                  </a:txBody>
                  <a:tcPr marT="27432" marB="27432" anchor="ctr">
                    <a:lnL>
                      <a:noFill/>
                    </a:lnL>
                    <a:lnR>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mn-lt"/>
                        </a:rPr>
                        <a:t>BL BW</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mn-lt"/>
                        </a:rPr>
                        <a:t> (kg)</a:t>
                      </a:r>
                    </a:p>
                  </a:txBody>
                  <a:tcPr marT="27432" marB="27432" anchor="ctr">
                    <a:lnL>
                      <a:noFill/>
                    </a:lnL>
                    <a:lnR>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latin typeface="+mn-lt"/>
                        </a:rPr>
                        <a:t>T2D duration (years)</a:t>
                      </a:r>
                    </a:p>
                  </a:txBody>
                  <a:tcPr marT="27432" marB="27432" anchor="ctr">
                    <a:lnL>
                      <a:noFill/>
                    </a:lnL>
                    <a:lnR>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latin typeface="+mn-lt"/>
                        </a:rPr>
                        <a:t>Insulin Dose (U/day)</a:t>
                      </a:r>
                    </a:p>
                  </a:txBody>
                  <a:tcPr marT="27432" marB="27432" anchor="ctr">
                    <a:lnL>
                      <a:noFill/>
                    </a:lnL>
                    <a:lnR>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3497318665"/>
                  </a:ext>
                </a:extLst>
              </a:tr>
              <a:tr h="154352">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u="none" strike="noStrike" cap="none" normalizeH="0" baseline="0" dirty="0">
                          <a:ln>
                            <a:noFill/>
                          </a:ln>
                          <a:solidFill>
                            <a:schemeClr val="tx1"/>
                          </a:solidFill>
                          <a:effectLst/>
                          <a:latin typeface="+mn-lt"/>
                          <a:hlinkClick r:id="rId6"/>
                        </a:rPr>
                        <a:t>SURPASS-5</a:t>
                      </a:r>
                      <a:endParaRPr kumimoji="0" lang="en-US" sz="800" b="0" u="none" strike="noStrike" cap="none" normalizeH="0" baseline="0" dirty="0">
                        <a:ln>
                          <a:noFill/>
                        </a:ln>
                        <a:effectLst/>
                        <a:latin typeface="+mn-lt"/>
                      </a:endParaRPr>
                    </a:p>
                  </a:txBody>
                  <a:tcPr marT="36000" marB="36000">
                    <a:lnL>
                      <a:noFill/>
                    </a:lnL>
                    <a:lnR>
                      <a:noFill/>
                    </a:ln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gn="ctr">
                        <a:spcBef>
                          <a:spcPts val="0"/>
                        </a:spcBef>
                        <a:spcAft>
                          <a:spcPts val="0"/>
                        </a:spcAft>
                      </a:pPr>
                      <a:r>
                        <a:rPr lang="en-GB" sz="800" b="0" dirty="0">
                          <a:solidFill>
                            <a:schemeClr val="tx1"/>
                          </a:solidFill>
                          <a:effectLst/>
                          <a:latin typeface="+mn-lt"/>
                          <a:ea typeface="Cambria" panose="02040503050406030204" pitchFamily="18" charset="0"/>
                          <a:cs typeface="+mn-ea"/>
                        </a:rPr>
                        <a:t>475</a:t>
                      </a:r>
                    </a:p>
                  </a:txBody>
                  <a:tcPr marT="36000" marB="36000">
                    <a:lnL>
                      <a:noFill/>
                    </a:lnL>
                    <a:lnR>
                      <a:noFill/>
                    </a:ln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u="none" strike="noStrike" cap="none" normalizeH="0" baseline="0" dirty="0">
                          <a:ln>
                            <a:noFill/>
                          </a:ln>
                          <a:effectLst/>
                          <a:latin typeface="+mn-lt"/>
                        </a:rPr>
                        <a:t>5, 10, or 15mg</a:t>
                      </a:r>
                      <a:endParaRPr lang="en-GB" sz="800" b="0" dirty="0">
                        <a:solidFill>
                          <a:schemeClr val="tx1"/>
                        </a:solidFill>
                        <a:effectLst/>
                        <a:latin typeface="+mn-lt"/>
                        <a:ea typeface="Cambria" panose="02040503050406030204" pitchFamily="18" charset="0"/>
                        <a:cs typeface="+mn-ea"/>
                      </a:endParaRPr>
                    </a:p>
                  </a:txBody>
                  <a:tcPr marT="36000" marB="36000">
                    <a:lnL>
                      <a:noFill/>
                    </a:lnL>
                    <a:lnR>
                      <a:noFill/>
                    </a:ln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spcBef>
                          <a:spcPts val="0"/>
                        </a:spcBef>
                        <a:spcAft>
                          <a:spcPts val="0"/>
                        </a:spcAft>
                      </a:pPr>
                      <a:r>
                        <a:rPr lang="en-GB" sz="800" b="0" kern="1200" dirty="0">
                          <a:solidFill>
                            <a:schemeClr val="tx1"/>
                          </a:solidFill>
                          <a:effectLst/>
                          <a:latin typeface="+mn-lt"/>
                          <a:ea typeface="+mn-ea"/>
                          <a:cs typeface="+mn-cs"/>
                        </a:rPr>
                        <a:t>placebo (+ titrated iGlar </a:t>
                      </a:r>
                      <a:r>
                        <a:rPr lang="en-GB" sz="800" b="0" kern="1200" dirty="0">
                          <a:solidFill>
                            <a:schemeClr val="tx1"/>
                          </a:solidFill>
                          <a:effectLst/>
                          <a:latin typeface="+mn-lt"/>
                          <a:ea typeface="Cambria" panose="02040503050406030204" pitchFamily="18" charset="0"/>
                          <a:cs typeface="+mn-ea"/>
                        </a:rPr>
                        <a:t>± met)</a:t>
                      </a:r>
                      <a:endParaRPr lang="en-GB" sz="800" b="0" dirty="0">
                        <a:solidFill>
                          <a:schemeClr val="tx1"/>
                        </a:solidFill>
                        <a:effectLst/>
                        <a:latin typeface="+mn-lt"/>
                        <a:ea typeface="Cambria" panose="02040503050406030204" pitchFamily="18" charset="0"/>
                        <a:cs typeface="+mn-ea"/>
                      </a:endParaRPr>
                    </a:p>
                  </a:txBody>
                  <a:tcPr marT="36000" marB="36000">
                    <a:lnL>
                      <a:noFill/>
                    </a:lnL>
                    <a:lnR>
                      <a:noFill/>
                    </a:ln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gn="ctr">
                        <a:spcBef>
                          <a:spcPts val="0"/>
                        </a:spcBef>
                        <a:spcAft>
                          <a:spcPts val="0"/>
                        </a:spcAft>
                      </a:pPr>
                      <a:r>
                        <a:rPr lang="en-GB" sz="800" b="0" dirty="0">
                          <a:solidFill>
                            <a:schemeClr val="tx1"/>
                          </a:solidFill>
                          <a:effectLst/>
                          <a:latin typeface="+mn-lt"/>
                          <a:ea typeface="Cambria" panose="02040503050406030204" pitchFamily="18" charset="0"/>
                          <a:cs typeface="+mn-ea"/>
                        </a:rPr>
                        <a:t>40 wks</a:t>
                      </a:r>
                    </a:p>
                  </a:txBody>
                  <a:tcPr marT="36000" marB="36000">
                    <a:lnL>
                      <a:noFill/>
                    </a:lnL>
                    <a:lnR>
                      <a:noFill/>
                    </a:ln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marR="0" algn="ctr">
                        <a:spcBef>
                          <a:spcPts val="0"/>
                        </a:spcBef>
                        <a:spcAft>
                          <a:spcPts val="0"/>
                        </a:spcAft>
                      </a:pPr>
                      <a:r>
                        <a:rPr lang="en-GB" sz="800" b="0" dirty="0">
                          <a:solidFill>
                            <a:schemeClr val="tx1"/>
                          </a:solidFill>
                          <a:effectLst/>
                          <a:latin typeface="+mn-lt"/>
                          <a:ea typeface="Cambria" panose="02040503050406030204" pitchFamily="18" charset="0"/>
                          <a:cs typeface="+mn-ea"/>
                        </a:rPr>
                        <a:t>60.6</a:t>
                      </a:r>
                    </a:p>
                  </a:txBody>
                  <a:tcPr marT="36000" marB="36000">
                    <a:lnL>
                      <a:noFill/>
                    </a:lnL>
                    <a:lnR>
                      <a:noFill/>
                    </a:ln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gn="ctr">
                        <a:spcBef>
                          <a:spcPts val="0"/>
                        </a:spcBef>
                        <a:spcAft>
                          <a:spcPts val="0"/>
                        </a:spcAft>
                      </a:pPr>
                      <a:r>
                        <a:rPr lang="en-GB" sz="800" b="0" dirty="0">
                          <a:solidFill>
                            <a:schemeClr val="tx1"/>
                          </a:solidFill>
                          <a:effectLst/>
                          <a:latin typeface="+mn-lt"/>
                          <a:ea typeface="Cambria" panose="02040503050406030204" pitchFamily="18" charset="0"/>
                          <a:cs typeface="+mn-ea"/>
                        </a:rPr>
                        <a:t>8.3</a:t>
                      </a:r>
                    </a:p>
                  </a:txBody>
                  <a:tcPr marT="36000" marB="36000">
                    <a:lnL>
                      <a:noFill/>
                    </a:lnL>
                    <a:lnR>
                      <a:noFill/>
                    </a:ln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marR="0" algn="ctr">
                        <a:spcBef>
                          <a:spcPts val="0"/>
                        </a:spcBef>
                        <a:spcAft>
                          <a:spcPts val="0"/>
                        </a:spcAft>
                      </a:pPr>
                      <a:r>
                        <a:rPr lang="en-GB" sz="800" b="0" dirty="0">
                          <a:solidFill>
                            <a:schemeClr val="tx1"/>
                          </a:solidFill>
                          <a:effectLst/>
                          <a:latin typeface="+mn-lt"/>
                          <a:ea typeface="Cambria" panose="02040503050406030204" pitchFamily="18" charset="0"/>
                          <a:cs typeface="+mn-ea"/>
                        </a:rPr>
                        <a:t>33.4</a:t>
                      </a:r>
                    </a:p>
                  </a:txBody>
                  <a:tcPr marL="36000" marR="36000" marT="36000" marB="36000">
                    <a:lnL>
                      <a:noFill/>
                    </a:lnL>
                    <a:lnR>
                      <a:noFill/>
                    </a:ln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algn="ctr">
                        <a:spcBef>
                          <a:spcPts val="0"/>
                        </a:spcBef>
                        <a:spcAft>
                          <a:spcPts val="0"/>
                        </a:spcAft>
                      </a:pPr>
                      <a:r>
                        <a:rPr lang="en-GB" sz="800" b="0" dirty="0">
                          <a:solidFill>
                            <a:schemeClr val="tx1"/>
                          </a:solidFill>
                          <a:effectLst/>
                          <a:latin typeface="+mn-lt"/>
                          <a:ea typeface="Cambria" panose="02040503050406030204" pitchFamily="18" charset="0"/>
                          <a:cs typeface="+mn-ea"/>
                        </a:rPr>
                        <a:t>95.2</a:t>
                      </a:r>
                    </a:p>
                  </a:txBody>
                  <a:tcPr marL="36000" marR="36000" marT="36000" marB="36000">
                    <a:lnL>
                      <a:noFill/>
                    </a:lnL>
                    <a:lnR>
                      <a:noFill/>
                    </a:ln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marR="0" algn="ctr">
                        <a:spcBef>
                          <a:spcPts val="0"/>
                        </a:spcBef>
                        <a:spcAft>
                          <a:spcPts val="0"/>
                        </a:spcAft>
                      </a:pPr>
                      <a:r>
                        <a:rPr lang="en-GB" sz="800" b="0" dirty="0">
                          <a:solidFill>
                            <a:schemeClr val="tx1"/>
                          </a:solidFill>
                          <a:effectLst/>
                          <a:latin typeface="+mn-lt"/>
                          <a:ea typeface="Cambria" panose="02040503050406030204" pitchFamily="18" charset="0"/>
                          <a:cs typeface="+mn-ea"/>
                        </a:rPr>
                        <a:t>13.3</a:t>
                      </a:r>
                    </a:p>
                  </a:txBody>
                  <a:tcPr marT="36000" marB="36000">
                    <a:lnL>
                      <a:noFill/>
                    </a:lnL>
                    <a:lnR>
                      <a:noFill/>
                    </a:ln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marR="0" algn="ctr">
                        <a:spcBef>
                          <a:spcPts val="0"/>
                        </a:spcBef>
                        <a:spcAft>
                          <a:spcPts val="0"/>
                        </a:spcAft>
                      </a:pPr>
                      <a:r>
                        <a:rPr lang="en-GB" sz="800" b="0" i="0" kern="1200" dirty="0">
                          <a:solidFill>
                            <a:schemeClr val="tx1"/>
                          </a:solidFill>
                          <a:effectLst/>
                          <a:latin typeface="+mn-lt"/>
                          <a:ea typeface="+mn-ea"/>
                          <a:cs typeface="+mn-cs"/>
                        </a:rPr>
                        <a:t>37.6</a:t>
                      </a:r>
                      <a:endParaRPr lang="en-GB" sz="800" b="0" dirty="0">
                        <a:solidFill>
                          <a:schemeClr val="tx1"/>
                        </a:solidFill>
                        <a:effectLst/>
                        <a:latin typeface="+mn-lt"/>
                        <a:ea typeface="Cambria" panose="02040503050406030204" pitchFamily="18" charset="0"/>
                        <a:cs typeface="+mn-ea"/>
                      </a:endParaRPr>
                    </a:p>
                  </a:txBody>
                  <a:tcPr marT="36000" marB="36000">
                    <a:lnL>
                      <a:noFill/>
                    </a:lnL>
                    <a:lnR>
                      <a:noFill/>
                    </a:ln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227485380"/>
                  </a:ext>
                </a:extLst>
              </a:tr>
              <a:tr h="15435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800" dirty="0">
                          <a:solidFill>
                            <a:schemeClr val="tx1"/>
                          </a:solidFill>
                          <a:hlinkClick r:id="rId7"/>
                        </a:rPr>
                        <a:t>SURPASS-6</a:t>
                      </a:r>
                      <a:endParaRPr kumimoji="0" lang="en-US" sz="800" b="0" u="none" strike="noStrike" cap="none" normalizeH="0" baseline="0" dirty="0">
                        <a:ln>
                          <a:noFill/>
                        </a:ln>
                        <a:effectLst/>
                        <a:latin typeface="+mn-lt"/>
                      </a:endParaRPr>
                    </a:p>
                  </a:txBody>
                  <a:tcPr marT="36000" marB="36000">
                    <a:lnL>
                      <a:noFill/>
                    </a:lnL>
                    <a:lnR>
                      <a:noFill/>
                    </a:lnR>
                    <a:lnT>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marR="0" algn="ctr">
                        <a:spcBef>
                          <a:spcPts val="0"/>
                        </a:spcBef>
                        <a:spcAft>
                          <a:spcPts val="0"/>
                        </a:spcAft>
                      </a:pPr>
                      <a:r>
                        <a:rPr lang="en-GB" sz="800" b="0" dirty="0">
                          <a:solidFill>
                            <a:schemeClr val="tx1"/>
                          </a:solidFill>
                          <a:effectLst/>
                          <a:latin typeface="+mn-lt"/>
                          <a:ea typeface="Cambria" panose="02040503050406030204" pitchFamily="18" charset="0"/>
                          <a:cs typeface="+mn-ea"/>
                        </a:rPr>
                        <a:t>1,428</a:t>
                      </a:r>
                    </a:p>
                  </a:txBody>
                  <a:tcPr marT="36000" marB="36000">
                    <a:lnL>
                      <a:noFill/>
                    </a:lnL>
                    <a:lnR>
                      <a:noFill/>
                    </a:lnR>
                    <a:lnT>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u="none" strike="noStrike" cap="none" normalizeH="0" baseline="0" dirty="0">
                          <a:ln>
                            <a:noFill/>
                          </a:ln>
                          <a:effectLst/>
                          <a:latin typeface="+mn-lt"/>
                        </a:rPr>
                        <a:t>5, 10, or 15mg</a:t>
                      </a:r>
                      <a:endParaRPr lang="en-GB" sz="800" b="0" dirty="0">
                        <a:solidFill>
                          <a:schemeClr val="tx1"/>
                        </a:solidFill>
                        <a:effectLst/>
                        <a:latin typeface="+mn-lt"/>
                        <a:ea typeface="Cambria" panose="02040503050406030204" pitchFamily="18" charset="0"/>
                        <a:cs typeface="+mn-ea"/>
                      </a:endParaRPr>
                    </a:p>
                  </a:txBody>
                  <a:tcPr marT="36000" marB="36000">
                    <a:lnL>
                      <a:noFill/>
                    </a:lnL>
                    <a:lnR>
                      <a:noFill/>
                    </a:lnR>
                    <a:lnT>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marR="0">
                        <a:spcBef>
                          <a:spcPts val="0"/>
                        </a:spcBef>
                        <a:spcAft>
                          <a:spcPts val="0"/>
                        </a:spcAft>
                      </a:pPr>
                      <a:r>
                        <a:rPr lang="en-GB" sz="800" b="0" dirty="0">
                          <a:solidFill>
                            <a:schemeClr val="tx1"/>
                          </a:solidFill>
                          <a:effectLst/>
                          <a:latin typeface="+mn-lt"/>
                          <a:ea typeface="Cambria" panose="02040503050406030204" pitchFamily="18" charset="0"/>
                          <a:cs typeface="+mn-ea"/>
                        </a:rPr>
                        <a:t>iLis TID (+ iGlar </a:t>
                      </a:r>
                      <a:r>
                        <a:rPr lang="en-GB" sz="800" b="0" kern="1200" dirty="0">
                          <a:solidFill>
                            <a:schemeClr val="tx1"/>
                          </a:solidFill>
                          <a:effectLst/>
                          <a:latin typeface="+mn-lt"/>
                          <a:ea typeface="Cambria" panose="02040503050406030204" pitchFamily="18" charset="0"/>
                          <a:cs typeface="+mn-ea"/>
                        </a:rPr>
                        <a:t>± met)</a:t>
                      </a:r>
                      <a:endParaRPr lang="en-GB" sz="800" b="0" dirty="0">
                        <a:solidFill>
                          <a:schemeClr val="tx1"/>
                        </a:solidFill>
                        <a:effectLst/>
                        <a:latin typeface="+mn-lt"/>
                        <a:ea typeface="Cambria" panose="02040503050406030204" pitchFamily="18" charset="0"/>
                        <a:cs typeface="+mn-ea"/>
                      </a:endParaRPr>
                    </a:p>
                  </a:txBody>
                  <a:tcPr marT="36000" marB="36000">
                    <a:lnL>
                      <a:noFill/>
                    </a:lnL>
                    <a:lnR>
                      <a:noFill/>
                    </a:lnR>
                    <a:lnT>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marR="0" algn="ctr">
                        <a:spcBef>
                          <a:spcPts val="0"/>
                        </a:spcBef>
                        <a:spcAft>
                          <a:spcPts val="0"/>
                        </a:spcAft>
                      </a:pPr>
                      <a:r>
                        <a:rPr lang="en-GB" sz="800" b="0" dirty="0">
                          <a:solidFill>
                            <a:schemeClr val="tx1"/>
                          </a:solidFill>
                          <a:effectLst/>
                          <a:latin typeface="+mn-lt"/>
                          <a:ea typeface="Cambria" panose="02040503050406030204" pitchFamily="18" charset="0"/>
                          <a:cs typeface="+mn-ea"/>
                        </a:rPr>
                        <a:t>52 wks</a:t>
                      </a:r>
                    </a:p>
                  </a:txBody>
                  <a:tcPr marT="36000" marB="36000">
                    <a:lnL>
                      <a:noFill/>
                    </a:lnL>
                    <a:lnR>
                      <a:noFill/>
                    </a:lnR>
                    <a:lnT>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marR="0" algn="ctr">
                        <a:spcBef>
                          <a:spcPts val="0"/>
                        </a:spcBef>
                        <a:spcAft>
                          <a:spcPts val="0"/>
                        </a:spcAft>
                      </a:pPr>
                      <a:r>
                        <a:rPr lang="en-GB" sz="800" b="0" dirty="0">
                          <a:solidFill>
                            <a:schemeClr val="tx1"/>
                          </a:solidFill>
                          <a:effectLst/>
                          <a:latin typeface="+mn-lt"/>
                          <a:ea typeface="Cambria" panose="02040503050406030204" pitchFamily="18" charset="0"/>
                          <a:cs typeface="+mn-ea"/>
                        </a:rPr>
                        <a:t>59.0</a:t>
                      </a:r>
                    </a:p>
                  </a:txBody>
                  <a:tcPr marT="36000" marB="36000">
                    <a:lnL>
                      <a:noFill/>
                    </a:lnL>
                    <a:lnR>
                      <a:noFill/>
                    </a:lnR>
                    <a:lnT>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marR="0" algn="ctr">
                        <a:spcBef>
                          <a:spcPts val="0"/>
                        </a:spcBef>
                        <a:spcAft>
                          <a:spcPts val="0"/>
                        </a:spcAft>
                      </a:pPr>
                      <a:r>
                        <a:rPr lang="en-GB" sz="800" b="0" dirty="0">
                          <a:solidFill>
                            <a:schemeClr val="tx1"/>
                          </a:solidFill>
                          <a:effectLst/>
                          <a:latin typeface="+mn-lt"/>
                          <a:ea typeface="Cambria" panose="02040503050406030204" pitchFamily="18" charset="0"/>
                          <a:cs typeface="+mn-ea"/>
                        </a:rPr>
                        <a:t>8.8</a:t>
                      </a:r>
                    </a:p>
                  </a:txBody>
                  <a:tcPr marT="36000" marB="36000">
                    <a:lnL>
                      <a:noFill/>
                    </a:lnL>
                    <a:lnR>
                      <a:noFill/>
                    </a:lnR>
                    <a:lnT>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marR="0" algn="ctr">
                        <a:spcBef>
                          <a:spcPts val="0"/>
                        </a:spcBef>
                        <a:spcAft>
                          <a:spcPts val="0"/>
                        </a:spcAft>
                      </a:pPr>
                      <a:r>
                        <a:rPr lang="en-GB" sz="800" b="0" dirty="0">
                          <a:solidFill>
                            <a:schemeClr val="tx1"/>
                          </a:solidFill>
                          <a:effectLst/>
                          <a:latin typeface="+mn-lt"/>
                          <a:ea typeface="Cambria" panose="02040503050406030204" pitchFamily="18" charset="0"/>
                          <a:cs typeface="+mn-ea"/>
                        </a:rPr>
                        <a:t>33.0</a:t>
                      </a:r>
                    </a:p>
                  </a:txBody>
                  <a:tcPr marL="36000" marR="36000" marT="36000" marB="36000">
                    <a:lnL>
                      <a:noFill/>
                    </a:lnL>
                    <a:lnR>
                      <a:noFill/>
                    </a:lnR>
                    <a:lnT>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marR="0" algn="ctr">
                        <a:spcBef>
                          <a:spcPts val="0"/>
                        </a:spcBef>
                        <a:spcAft>
                          <a:spcPts val="0"/>
                        </a:spcAft>
                      </a:pPr>
                      <a:r>
                        <a:rPr lang="en-GB" sz="800" b="0" dirty="0">
                          <a:solidFill>
                            <a:schemeClr val="tx1"/>
                          </a:solidFill>
                          <a:effectLst/>
                          <a:latin typeface="+mn-lt"/>
                          <a:ea typeface="Cambria" panose="02040503050406030204" pitchFamily="18" charset="0"/>
                          <a:cs typeface="+mn-ea"/>
                        </a:rPr>
                        <a:t>90.4</a:t>
                      </a:r>
                    </a:p>
                  </a:txBody>
                  <a:tcPr marL="36000" marR="36000" marT="36000" marB="36000">
                    <a:lnL>
                      <a:noFill/>
                    </a:lnL>
                    <a:lnR>
                      <a:noFill/>
                    </a:lnR>
                    <a:lnT>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marR="0" algn="ctr">
                        <a:spcBef>
                          <a:spcPts val="0"/>
                        </a:spcBef>
                        <a:spcAft>
                          <a:spcPts val="0"/>
                        </a:spcAft>
                      </a:pPr>
                      <a:r>
                        <a:rPr lang="en-GB" sz="800" b="0" dirty="0">
                          <a:solidFill>
                            <a:schemeClr val="tx1"/>
                          </a:solidFill>
                          <a:effectLst/>
                          <a:latin typeface="+mn-lt"/>
                          <a:ea typeface="Cambria" panose="02040503050406030204" pitchFamily="18" charset="0"/>
                          <a:cs typeface="+mn-ea"/>
                        </a:rPr>
                        <a:t>14.0</a:t>
                      </a:r>
                    </a:p>
                  </a:txBody>
                  <a:tcPr marT="36000" marB="36000">
                    <a:lnL>
                      <a:noFill/>
                    </a:lnL>
                    <a:lnR>
                      <a:noFill/>
                    </a:lnR>
                    <a:lnT>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marR="0" algn="ctr">
                        <a:spcBef>
                          <a:spcPts val="0"/>
                        </a:spcBef>
                        <a:spcAft>
                          <a:spcPts val="0"/>
                        </a:spcAft>
                      </a:pPr>
                      <a:r>
                        <a:rPr lang="en-GB" sz="800" b="0" dirty="0">
                          <a:solidFill>
                            <a:schemeClr val="tx1"/>
                          </a:solidFill>
                          <a:effectLst/>
                          <a:latin typeface="+mn-lt"/>
                          <a:ea typeface="Cambria" panose="02040503050406030204" pitchFamily="18" charset="0"/>
                          <a:cs typeface="+mn-ea"/>
                        </a:rPr>
                        <a:t>40.0</a:t>
                      </a:r>
                    </a:p>
                  </a:txBody>
                  <a:tcPr marT="36000" marB="36000">
                    <a:lnL>
                      <a:noFill/>
                    </a:lnL>
                    <a:lnR>
                      <a:noFill/>
                    </a:lnR>
                    <a:lnT>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771213120"/>
                  </a:ext>
                </a:extLst>
              </a:tr>
            </a:tbl>
          </a:graphicData>
        </a:graphic>
      </p:graphicFrame>
      <p:pic>
        <p:nvPicPr>
          <p:cNvPr id="8" name="Picture 7">
            <a:extLst>
              <a:ext uri="{FF2B5EF4-FFF2-40B4-BE49-F238E27FC236}">
                <a16:creationId xmlns:a16="http://schemas.microsoft.com/office/drawing/2014/main" id="{AC5F54C5-E5A1-C78A-48C4-763DC1F91393}"/>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2663687" y="3021266"/>
            <a:ext cx="4764742" cy="2528230"/>
          </a:xfrm>
          <a:prstGeom prst="rect">
            <a:avLst/>
          </a:prstGeom>
        </p:spPr>
      </p:pic>
      <p:pic>
        <p:nvPicPr>
          <p:cNvPr id="10" name="Picture 9">
            <a:extLst>
              <a:ext uri="{FF2B5EF4-FFF2-40B4-BE49-F238E27FC236}">
                <a16:creationId xmlns:a16="http://schemas.microsoft.com/office/drawing/2014/main" id="{F495E01C-94A9-99E9-E61F-E7E35ECC1610}"/>
              </a:ext>
            </a:extLst>
          </p:cNvPr>
          <p:cNvPicPr>
            <a:picLocks noChangeAspect="1"/>
          </p:cNvPicPr>
          <p:nvPr/>
        </p:nvPicPr>
        <p:blipFill rotWithShape="1">
          <a:blip r:embed="rId9" cstate="screen">
            <a:extLst>
              <a:ext uri="{28A0092B-C50C-407E-A947-70E740481C1C}">
                <a14:useLocalDpi xmlns:a14="http://schemas.microsoft.com/office/drawing/2010/main"/>
              </a:ext>
            </a:extLst>
          </a:blip>
          <a:srcRect r="11543"/>
          <a:stretch/>
        </p:blipFill>
        <p:spPr>
          <a:xfrm>
            <a:off x="7477898" y="3021266"/>
            <a:ext cx="4214755" cy="2531583"/>
          </a:xfrm>
          <a:prstGeom prst="rect">
            <a:avLst/>
          </a:prstGeom>
        </p:spPr>
      </p:pic>
    </p:spTree>
    <p:extLst>
      <p:ext uri="{BB962C8B-B14F-4D97-AF65-F5344CB8AC3E}">
        <p14:creationId xmlns:p14="http://schemas.microsoft.com/office/powerpoint/2010/main" val="5671070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72D6AD16-175D-489F-BE05-D09863BF96F2}"/>
              </a:ext>
            </a:extLst>
          </p:cNvPr>
          <p:cNvGraphicFramePr>
            <a:graphicFrameLocks noGrp="1"/>
          </p:cNvGraphicFramePr>
          <p:nvPr>
            <p:extLst>
              <p:ext uri="{D42A27DB-BD31-4B8C-83A1-F6EECF244321}">
                <p14:modId xmlns:p14="http://schemas.microsoft.com/office/powerpoint/2010/main" val="1923580681"/>
              </p:ext>
            </p:extLst>
          </p:nvPr>
        </p:nvGraphicFramePr>
        <p:xfrm>
          <a:off x="2663687" y="914400"/>
          <a:ext cx="9147314" cy="5379720"/>
        </p:xfrm>
        <a:graphic>
          <a:graphicData uri="http://schemas.openxmlformats.org/drawingml/2006/table">
            <a:tbl>
              <a:tblPr firstRow="1" bandRow="1">
                <a:tableStyleId>{5C22544A-7EE6-4342-B048-85BDC9FD1C3A}</a:tableStyleId>
              </a:tblPr>
              <a:tblGrid>
                <a:gridCol w="4631635">
                  <a:extLst>
                    <a:ext uri="{9D8B030D-6E8A-4147-A177-3AD203B41FA5}">
                      <a16:colId xmlns:a16="http://schemas.microsoft.com/office/drawing/2014/main" val="20000"/>
                    </a:ext>
                  </a:extLst>
                </a:gridCol>
                <a:gridCol w="4515679">
                  <a:extLst>
                    <a:ext uri="{9D8B030D-6E8A-4147-A177-3AD203B41FA5}">
                      <a16:colId xmlns:a16="http://schemas.microsoft.com/office/drawing/2014/main" val="1229989169"/>
                    </a:ext>
                  </a:extLst>
                </a:gridCol>
              </a:tblGrid>
              <a:tr h="0">
                <a:tc gridSpan="2">
                  <a:txBody>
                    <a:bodyPr/>
                    <a:lstStyle/>
                    <a:p>
                      <a:r>
                        <a:rPr lang="en-GB" sz="900" b="0" i="1" dirty="0">
                          <a:solidFill>
                            <a:schemeClr val="tx1"/>
                          </a:solidFill>
                        </a:rPr>
                        <a:t>Near-normoglycemia and insulin regression induced by tirzepatide in basal insulin–treated T2D. J.Rosenstock.</a:t>
                      </a:r>
                    </a:p>
                    <a:p>
                      <a:endParaRPr lang="en-GB" sz="400" b="0" i="1" dirty="0">
                        <a:solidFill>
                          <a:schemeClr val="tx1"/>
                        </a:solidFill>
                      </a:endParaRPr>
                    </a:p>
                    <a:p>
                      <a:r>
                        <a:rPr lang="en-US" sz="1000" b="1" dirty="0">
                          <a:solidFill>
                            <a:schemeClr val="tx1"/>
                          </a:solidFill>
                        </a:rPr>
                        <a:t>Background</a:t>
                      </a:r>
                      <a:r>
                        <a:rPr lang="en-US" sz="1000" b="0" dirty="0">
                          <a:solidFill>
                            <a:schemeClr val="tx1"/>
                          </a:solidFill>
                        </a:rPr>
                        <a:t>: In SURPASS-6, at 52 weeks tirzepatide reduced A1c by -1.9% (5mg), -2,2% (10mg), and -2.3% (15mg) vs. -1.1% insulin lispro (all P&lt;0.001 vs. lispro). A </a:t>
                      </a:r>
                      <a:r>
                        <a:rPr lang="en-US" sz="1000" b="0" i="1" dirty="0">
                          <a:solidFill>
                            <a:schemeClr val="tx1"/>
                          </a:solidFill>
                        </a:rPr>
                        <a:t>post-hoc</a:t>
                      </a:r>
                      <a:r>
                        <a:rPr lang="en-US" sz="1000" b="0" dirty="0">
                          <a:solidFill>
                            <a:schemeClr val="tx1"/>
                          </a:solidFill>
                        </a:rPr>
                        <a:t> analysis explored the use of tirzepatide in T2D patients </a:t>
                      </a:r>
                      <a:r>
                        <a:rPr lang="en-GB" sz="1000" b="0" i="0" u="none" strike="noStrike" kern="1200" baseline="0" dirty="0">
                          <a:solidFill>
                            <a:schemeClr val="tx1"/>
                          </a:solidFill>
                          <a:latin typeface="+mn-lt"/>
                          <a:ea typeface="+mn-ea"/>
                          <a:cs typeface="+mn-cs"/>
                        </a:rPr>
                        <a:t>based on the degrees of basal insulin glargine dose reductions.</a:t>
                      </a:r>
                      <a:endParaRPr lang="en-US" sz="10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20000"/>
                        <a:lumOff val="80000"/>
                      </a:schemeClr>
                    </a:solidFill>
                  </a:tcPr>
                </a:tc>
                <a:tc hMerge="1">
                  <a:txBody>
                    <a:bodyPr/>
                    <a:lstStyle/>
                    <a:p>
                      <a:endParaRPr lang="en-US" sz="10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882866917"/>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mn-lt"/>
                        </a:rPr>
                        <a:t>Patients &amp; Treatment</a:t>
                      </a:r>
                      <a:r>
                        <a:rPr lang="en-US" sz="1000" dirty="0">
                          <a:latin typeface="+mn-lt"/>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latin typeface="+mn-lt"/>
                      </a:endParaRPr>
                    </a:p>
                    <a:p>
                      <a:pPr marL="171450" indent="-171450">
                        <a:buFont typeface="Arial" panose="020B0604020202020204" pitchFamily="34" charset="0"/>
                        <a:buChar char="•"/>
                      </a:pPr>
                      <a:r>
                        <a:rPr lang="en-GB" sz="1000" dirty="0">
                          <a:solidFill>
                            <a:schemeClr val="tx1"/>
                          </a:solidFill>
                        </a:rPr>
                        <a:t>Insulin regressor was defined as basal insulin discontinuation or &lt;10 IU/day, and insulin non-regressor as ≥10 IU/day, at 52 weeks.</a:t>
                      </a:r>
                    </a:p>
                    <a:p>
                      <a:pPr marL="171450" indent="-171450">
                        <a:buFont typeface="Arial" panose="020B0604020202020204" pitchFamily="34" charset="0"/>
                        <a:buChar char="•"/>
                      </a:pPr>
                      <a:r>
                        <a:rPr lang="en-GB" sz="1000" dirty="0">
                          <a:solidFill>
                            <a:schemeClr val="tx1"/>
                          </a:solidFill>
                        </a:rPr>
                        <a:t>Only patients receiving tirzepatide at Week 52 (≥75% compliance) without rescue medication were included in the analysis </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71450" indent="-171450">
                        <a:buFont typeface="Arial" panose="020B0604020202020204" pitchFamily="34" charset="0"/>
                        <a:buChar char="•"/>
                      </a:pPr>
                      <a:endParaRPr lang="en-GB" sz="1000" dirty="0">
                        <a:solidFill>
                          <a:schemeClr val="tx1"/>
                        </a:solidFill>
                      </a:endParaRP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Results</a:t>
                      </a:r>
                      <a:r>
                        <a:rPr lang="en-US" sz="1000" dirty="0"/>
                        <a:t>:</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1413163">
                <a:tc>
                  <a:txBody>
                    <a:bodyPr/>
                    <a:lstStyle/>
                    <a:p>
                      <a:pPr marL="171450" indent="-171450">
                        <a:buFont typeface="Arial" panose="020B0604020202020204" pitchFamily="34" charset="0"/>
                        <a:buChar char="•"/>
                      </a:pPr>
                      <a:r>
                        <a:rPr lang="en-GB" sz="1000" dirty="0">
                          <a:solidFill>
                            <a:schemeClr val="tx1"/>
                          </a:solidFill>
                        </a:rPr>
                        <a:t>In both regressor and non-regressor groups, tirzepatide significantly decreased A1c, body weight, and FSG, from baseline at week 52 (see table). Mean FSG at Week 52 was within the protocol-defined treat-to-target goal of FSG of 100-125 mg/dL.</a:t>
                      </a:r>
                      <a:endParaRPr lang="en-GB" sz="300" dirty="0">
                        <a:solidFill>
                          <a:schemeClr val="tx1"/>
                        </a:solidFill>
                      </a:endParaRPr>
                    </a:p>
                    <a:p>
                      <a:pPr marL="171450" indent="-171450">
                        <a:buFont typeface="Arial" panose="020B0604020202020204" pitchFamily="34" charset="0"/>
                        <a:buChar char="•"/>
                      </a:pPr>
                      <a:r>
                        <a:rPr lang="en-GB" sz="1000" dirty="0">
                          <a:solidFill>
                            <a:schemeClr val="tx1"/>
                          </a:solidFill>
                        </a:rPr>
                        <a:t>Tirzepatide decreased iGlar use in both groups: Mean 40 IU/day to 0.4 IU/day for insulin regressors (22% of all patients) and mean 48 IU/day to 32 IU/day for insulin non-regressors (77% of all patients).</a:t>
                      </a:r>
                      <a:endParaRPr lang="en-GB" sz="300" dirty="0">
                        <a:solidFill>
                          <a:schemeClr val="tx1"/>
                        </a:solidFill>
                      </a:endParaRPr>
                    </a:p>
                    <a:p>
                      <a:pPr marL="171450" indent="-171450">
                        <a:buFont typeface="Arial" panose="020B0604020202020204" pitchFamily="34" charset="0"/>
                        <a:buChar char="•"/>
                      </a:pPr>
                      <a:r>
                        <a:rPr lang="en-GB" sz="1000" dirty="0">
                          <a:solidFill>
                            <a:schemeClr val="tx1"/>
                          </a:solidFill>
                        </a:rPr>
                        <a:t>Clinically significant hypoglycemia and severe hypoglycemia were less frequent in the insulin regressor group.</a:t>
                      </a:r>
                    </a:p>
                    <a:p>
                      <a:pPr marL="171450" indent="-171450">
                        <a:buFont typeface="Arial" panose="020B0604020202020204" pitchFamily="34" charset="0"/>
                        <a:buChar char="•"/>
                      </a:pPr>
                      <a:r>
                        <a:rPr lang="en-GB" sz="1000" dirty="0">
                          <a:solidFill>
                            <a:schemeClr val="tx1"/>
                          </a:solidFill>
                        </a:rPr>
                        <a:t>Tirzepatide decreased daily mean SMBG and non-HDL-C in both groups at week 52.</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1000" dirty="0"/>
                    </a:p>
                  </a:txBody>
                  <a:tcPr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92350044"/>
                  </a:ext>
                </a:extLst>
              </a:tr>
              <a:tr h="0">
                <a:tc>
                  <a:txBody>
                    <a:bodyPr/>
                    <a:lstStyle/>
                    <a:p>
                      <a:r>
                        <a:rPr lang="en-US" sz="1000" b="1" dirty="0"/>
                        <a:t>CVrg Implications</a:t>
                      </a:r>
                      <a:r>
                        <a:rPr lang="en-US" sz="1000" b="0" dirty="0"/>
                        <a:t>: </a:t>
                      </a:r>
                      <a:r>
                        <a:rPr lang="en-GB" sz="1000" dirty="0">
                          <a:solidFill>
                            <a:schemeClr val="tx1"/>
                          </a:solidFill>
                        </a:rPr>
                        <a:t>The basal insulin-treated T2D patients in SURPASS-6 who regressed on insulin use also achieved near-normoglycemia and substantial weight loss. In another poster (</a:t>
                      </a:r>
                      <a:r>
                        <a:rPr lang="en-GB" sz="1000" dirty="0">
                          <a:solidFill>
                            <a:schemeClr val="tx1"/>
                          </a:solidFill>
                          <a:hlinkClick r:id="rId2"/>
                        </a:rPr>
                        <a:t>743-P</a:t>
                      </a:r>
                      <a:r>
                        <a:rPr lang="en-GB" sz="1000" dirty="0">
                          <a:solidFill>
                            <a:schemeClr val="tx1"/>
                          </a:solidFill>
                        </a:rPr>
                        <a:t>) presented at ADA, a </a:t>
                      </a:r>
                      <a:r>
                        <a:rPr lang="en-GB" sz="1000" i="1" dirty="0">
                          <a:solidFill>
                            <a:schemeClr val="tx1"/>
                          </a:solidFill>
                        </a:rPr>
                        <a:t>post-hoc</a:t>
                      </a:r>
                      <a:r>
                        <a:rPr lang="en-GB" sz="1000" dirty="0">
                          <a:solidFill>
                            <a:schemeClr val="tx1"/>
                          </a:solidFill>
                        </a:rPr>
                        <a:t> analysis determined the </a:t>
                      </a:r>
                      <a:r>
                        <a:rPr lang="en-GB" sz="1000" b="0" i="0" u="none" strike="noStrike" kern="1200" baseline="0" dirty="0">
                          <a:solidFill>
                            <a:schemeClr val="dk1"/>
                          </a:solidFill>
                          <a:latin typeface="+mn-lt"/>
                          <a:ea typeface="+mn-ea"/>
                          <a:cs typeface="+mn-cs"/>
                        </a:rPr>
                        <a:t>clinical parameters associated with insulin regression (use &lt;10 IU/day) at 52 weeks were higher tirzepatide doses (10mg OR 1.84 and 15mg OR 3.78 vs. 5mg), female gender (OR 1.74 vs. male), iglar daily use (OR 1.76 by 1 SD decrease), and FSG (1.38 by 1 SD decrease). Baseline A1c, TG, and eGFR were not associated with insulin regression. </a:t>
                      </a:r>
                      <a:endParaRPr lang="en-US" sz="1000" b="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4EC"/>
                    </a:solidFill>
                  </a:tcPr>
                </a:tc>
                <a:tc>
                  <a:txBody>
                    <a:bodyPr/>
                    <a:lstStyle/>
                    <a:p>
                      <a:endParaRPr lang="en-US" sz="1000" b="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3" name="Title 2"/>
          <p:cNvSpPr>
            <a:spLocks noGrp="1"/>
          </p:cNvSpPr>
          <p:nvPr>
            <p:ph type="ctrTitle"/>
          </p:nvPr>
        </p:nvSpPr>
        <p:spPr/>
        <p:txBody>
          <a:bodyPr/>
          <a:lstStyle/>
          <a:p>
            <a:r>
              <a:rPr lang="en-US" dirty="0"/>
              <a:t>GLP-1/GIP: SURPASS 6 </a:t>
            </a:r>
            <a:r>
              <a:rPr lang="en-US" i="1" dirty="0"/>
              <a:t>post-hoc, </a:t>
            </a:r>
            <a:r>
              <a:rPr lang="en-US" dirty="0"/>
              <a:t>almost</a:t>
            </a:r>
            <a:r>
              <a:rPr lang="en-US" i="1" dirty="0"/>
              <a:t> ¼ </a:t>
            </a:r>
            <a:r>
              <a:rPr lang="en-US" dirty="0"/>
              <a:t>tirzepatide</a:t>
            </a:r>
            <a:r>
              <a:rPr lang="en-US" i="1" dirty="0"/>
              <a:t> </a:t>
            </a:r>
            <a:r>
              <a:rPr lang="en-GB" sz="1800" dirty="0"/>
              <a:t>treated patients regresses insulin dose&lt;10U/day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91024336"/>
              </p:ext>
            </p:extLst>
          </p:nvPr>
        </p:nvGraphicFramePr>
        <p:xfrm>
          <a:off x="384048" y="914400"/>
          <a:ext cx="2194560" cy="400812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2940743716"/>
                    </a:ext>
                  </a:extLst>
                </a:gridCol>
              </a:tblGrid>
              <a:tr h="242614">
                <a:tc>
                  <a:txBody>
                    <a:bodyPr/>
                    <a:lstStyle/>
                    <a:p>
                      <a:r>
                        <a:rPr lang="en-US" sz="1000" b="1" dirty="0">
                          <a:solidFill>
                            <a:schemeClr val="tx1"/>
                          </a:solidFill>
                        </a:rPr>
                        <a:t>Product (MOA)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88286691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Mounjaro, Zepbound; tirzepatide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(dual GLP-1/GIP agonist)</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en-US" sz="1000" b="1" dirty="0">
                          <a:latin typeface="+mn-lt"/>
                        </a:rPr>
                        <a:t>Company</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3"/>
                        </a:rPr>
                        <a:t>Lilly</a:t>
                      </a:r>
                      <a:endParaRPr lang="en-US" sz="1000"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4786">
                <a:tc>
                  <a:txBody>
                    <a:bodyPr/>
                    <a:lstStyle/>
                    <a:p>
                      <a:r>
                        <a:rPr lang="en-US" sz="1000" b="1" dirty="0">
                          <a:latin typeface="+mn-lt"/>
                        </a:rPr>
                        <a:t>Phase and Trial ID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407347513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u="none" strike="noStrike" cap="none" normalizeH="0" baseline="0" dirty="0">
                          <a:ln>
                            <a:noFill/>
                          </a:ln>
                          <a:effectLst/>
                          <a:latin typeface="+mn-lt"/>
                        </a:rPr>
                        <a:t>Phase III </a:t>
                      </a:r>
                      <a:r>
                        <a:rPr kumimoji="0" lang="en-US" sz="1000" b="0" u="none" strike="noStrike" cap="none" normalizeH="0" baseline="0" dirty="0">
                          <a:ln>
                            <a:noFill/>
                          </a:ln>
                          <a:effectLst/>
                          <a:latin typeface="+mn-lt"/>
                          <a:hlinkClick r:id="rId4"/>
                        </a:rPr>
                        <a:t>SURPASS-6</a:t>
                      </a:r>
                      <a:r>
                        <a:rPr kumimoji="0" lang="en-US" sz="1000" b="0" u="none" strike="noStrike" cap="none" normalizeH="0" baseline="0" dirty="0">
                          <a:ln>
                            <a:noFill/>
                          </a:ln>
                          <a:effectLst/>
                          <a:latin typeface="+mn-l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u="none" strike="noStrike" cap="none" normalizeH="0" baseline="0" dirty="0">
                          <a:ln>
                            <a:noFill/>
                          </a:ln>
                          <a:effectLst/>
                          <a:latin typeface="+mn-lt"/>
                        </a:rPr>
                        <a:t>Global</a:t>
                      </a:r>
                      <a:endParaRPr kumimoji="0" lang="en-US" sz="1000" b="0" u="none" strike="noStrike" cap="none" normalizeH="0" baseline="0" dirty="0">
                        <a:ln>
                          <a:noFill/>
                        </a:ln>
                        <a:effectLst/>
                        <a:latin typeface="+mn-lt"/>
                        <a:hlinkClick r:id="rId5" tooltip="Current version of study on ClinicalTrials.gov"/>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7515929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Indication(s)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24271795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T2D, OBE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61053568"/>
                  </a:ext>
                </a:extLst>
              </a:tr>
              <a:tr h="0">
                <a:tc>
                  <a:txBody>
                    <a:bodyPr/>
                    <a:lstStyle/>
                    <a:p>
                      <a:r>
                        <a:rPr lang="en-US" sz="1000" b="1" dirty="0">
                          <a:latin typeface="+mn-lt"/>
                        </a:rPr>
                        <a:t>Abstract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7586671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6"/>
                        </a:rPr>
                        <a:t>757-P</a:t>
                      </a:r>
                      <a:endParaRPr lang="en-US" sz="1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32568609"/>
                  </a:ext>
                </a:extLst>
              </a:tr>
              <a:tr h="182880">
                <a:tc>
                  <a:txBody>
                    <a:bodyPr/>
                    <a:lstStyle/>
                    <a:p>
                      <a:r>
                        <a:rPr lang="en-US" sz="1100" b="1" dirty="0">
                          <a:solidFill>
                            <a:schemeClr val="tx1"/>
                          </a:solidFill>
                        </a:rPr>
                        <a:t>CVrg Brief</a:t>
                      </a:r>
                      <a:r>
                        <a:rPr lang="en-US" sz="1100" b="0" dirty="0">
                          <a:solidFill>
                            <a:schemeClr val="tx1"/>
                          </a:solidFill>
                        </a:rPr>
                        <a:t>:</a:t>
                      </a:r>
                      <a:r>
                        <a:rPr lang="en-US" sz="1100" b="1" dirty="0">
                          <a:solidFill>
                            <a:schemeClr val="tx1"/>
                          </a:solidFill>
                        </a:rPr>
                        <a:t> </a:t>
                      </a:r>
                      <a:r>
                        <a:rPr lang="en-US" sz="1100" b="0" dirty="0">
                          <a:solidFill>
                            <a:schemeClr val="tx1"/>
                          </a:solidFill>
                        </a:rPr>
                        <a:t>A</a:t>
                      </a:r>
                      <a:r>
                        <a:rPr lang="en-GB" sz="1100" b="0" i="0" u="none" strike="noStrike" kern="1200" baseline="0" dirty="0">
                          <a:solidFill>
                            <a:schemeClr val="dk1"/>
                          </a:solidFill>
                          <a:latin typeface="+mn-lt"/>
                          <a:ea typeface="+mn-ea"/>
                          <a:cs typeface="+mn-cs"/>
                        </a:rPr>
                        <a:t> SURPASS-6 </a:t>
                      </a:r>
                      <a:r>
                        <a:rPr lang="en-GB" sz="1100" b="0" i="1" u="none" strike="noStrike" kern="1200" baseline="0" dirty="0">
                          <a:solidFill>
                            <a:schemeClr val="dk1"/>
                          </a:solidFill>
                          <a:latin typeface="+mn-lt"/>
                          <a:ea typeface="+mn-ea"/>
                          <a:cs typeface="+mn-cs"/>
                        </a:rPr>
                        <a:t>post-hoc</a:t>
                      </a:r>
                      <a:r>
                        <a:rPr lang="en-GB" sz="1100" b="0" i="0" u="none" strike="noStrike" kern="1200" baseline="0" dirty="0">
                          <a:solidFill>
                            <a:schemeClr val="dk1"/>
                          </a:solidFill>
                          <a:latin typeface="+mn-lt"/>
                          <a:ea typeface="+mn-ea"/>
                          <a:cs typeface="+mn-cs"/>
                        </a:rPr>
                        <a:t> analysis determined, nearly a quarter of patients across the three tirzepatide dose arms regressed their basal insulin doses to &lt;10 IU/day at week 52.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3592350044"/>
                  </a:ext>
                </a:extLst>
              </a:tr>
            </a:tbl>
          </a:graphicData>
        </a:graphic>
      </p:graphicFrame>
      <p:graphicFrame>
        <p:nvGraphicFramePr>
          <p:cNvPr id="5" name="Table 4">
            <a:extLst>
              <a:ext uri="{FF2B5EF4-FFF2-40B4-BE49-F238E27FC236}">
                <a16:creationId xmlns:a16="http://schemas.microsoft.com/office/drawing/2014/main" id="{5739BB21-0285-3ED8-41DA-CAF5071EDB0B}"/>
              </a:ext>
            </a:extLst>
          </p:cNvPr>
          <p:cNvGraphicFramePr>
            <a:graphicFrameLocks noGrp="1"/>
          </p:cNvGraphicFramePr>
          <p:nvPr>
            <p:extLst>
              <p:ext uri="{D42A27DB-BD31-4B8C-83A1-F6EECF244321}">
                <p14:modId xmlns:p14="http://schemas.microsoft.com/office/powerpoint/2010/main" val="1346036893"/>
              </p:ext>
            </p:extLst>
          </p:nvPr>
        </p:nvGraphicFramePr>
        <p:xfrm>
          <a:off x="7596427" y="3257600"/>
          <a:ext cx="4200950" cy="3075432"/>
        </p:xfrm>
        <a:graphic>
          <a:graphicData uri="http://schemas.openxmlformats.org/drawingml/2006/table">
            <a:tbl>
              <a:tblPr firstRow="1" bandRow="1">
                <a:tableStyleId>{C083E6E3-FA7D-4D7B-A595-EF9225AFEA82}</a:tableStyleId>
              </a:tblPr>
              <a:tblGrid>
                <a:gridCol w="1620000">
                  <a:extLst>
                    <a:ext uri="{9D8B030D-6E8A-4147-A177-3AD203B41FA5}">
                      <a16:colId xmlns:a16="http://schemas.microsoft.com/office/drawing/2014/main" val="20001"/>
                    </a:ext>
                  </a:extLst>
                </a:gridCol>
                <a:gridCol w="1140950">
                  <a:extLst>
                    <a:ext uri="{9D8B030D-6E8A-4147-A177-3AD203B41FA5}">
                      <a16:colId xmlns:a16="http://schemas.microsoft.com/office/drawing/2014/main" val="20002"/>
                    </a:ext>
                  </a:extLst>
                </a:gridCol>
                <a:gridCol w="1440000">
                  <a:extLst>
                    <a:ext uri="{9D8B030D-6E8A-4147-A177-3AD203B41FA5}">
                      <a16:colId xmlns:a16="http://schemas.microsoft.com/office/drawing/2014/main" val="20003"/>
                    </a:ext>
                  </a:extLst>
                </a:gridCol>
              </a:tblGrid>
              <a:tr h="0">
                <a:tc>
                  <a:txBody>
                    <a:bodyPr/>
                    <a:lstStyle/>
                    <a:p>
                      <a:pPr algn="l"/>
                      <a:r>
                        <a:rPr lang="en-US" sz="900" dirty="0"/>
                        <a:t>Outcome BL/Week 52</a:t>
                      </a:r>
                    </a:p>
                  </a:txBody>
                  <a:tcPr marL="72000" marR="72000" marT="18288" marB="18288" anchor="ctr"/>
                </a:tc>
                <a:tc>
                  <a:txBody>
                    <a:bodyPr/>
                    <a:lstStyle/>
                    <a:p>
                      <a:pPr algn="ctr"/>
                      <a:r>
                        <a:rPr lang="en-US" sz="900" dirty="0"/>
                        <a:t>Insulin Regressor</a:t>
                      </a:r>
                    </a:p>
                  </a:txBody>
                  <a:tcPr marL="72000" marR="72000" marT="18288" marB="18288" anchor="ctr"/>
                </a:tc>
                <a:tc>
                  <a:txBody>
                    <a:bodyPr/>
                    <a:lstStyle/>
                    <a:p>
                      <a:pPr algn="ctr"/>
                      <a:r>
                        <a:rPr lang="en-US" sz="900" dirty="0"/>
                        <a:t>Insulin Non-regressor</a:t>
                      </a:r>
                    </a:p>
                  </a:txBody>
                  <a:tcPr marL="72000" marR="72000" marT="18288" marB="18288" anchor="ctr"/>
                </a:tc>
                <a:extLst>
                  <a:ext uri="{0D108BD9-81ED-4DB2-BD59-A6C34878D82A}">
                    <a16:rowId xmlns:a16="http://schemas.microsoft.com/office/drawing/2014/main" val="10001"/>
                  </a:ext>
                </a:extLst>
              </a:tr>
              <a:tr h="0">
                <a:tc>
                  <a:txBody>
                    <a:bodyPr/>
                    <a:lstStyle/>
                    <a:p>
                      <a:pPr algn="l"/>
                      <a:r>
                        <a:rPr lang="en-US" sz="900" dirty="0"/>
                        <a:t>N</a:t>
                      </a:r>
                    </a:p>
                  </a:txBody>
                  <a:tcPr marL="72000" marR="72000" marT="18288" marB="18288" anchor="ctr">
                    <a:lnB w="12700" cap="flat" cmpd="sng" algn="ctr">
                      <a:solidFill>
                        <a:schemeClr val="accent3"/>
                      </a:solidFill>
                      <a:prstDash val="solid"/>
                      <a:round/>
                      <a:headEnd type="none" w="med" len="med"/>
                      <a:tailEnd type="none" w="med" len="med"/>
                    </a:lnB>
                  </a:tcPr>
                </a:tc>
                <a:tc>
                  <a:txBody>
                    <a:bodyPr/>
                    <a:lstStyle/>
                    <a:p>
                      <a:pPr algn="ctr"/>
                      <a:r>
                        <a:rPr lang="en-US" sz="900" dirty="0"/>
                        <a:t>145</a:t>
                      </a:r>
                    </a:p>
                  </a:txBody>
                  <a:tcPr marL="72000" marR="72000" marT="18288" marB="18288" anchor="ctr">
                    <a:lnB w="12700" cap="flat" cmpd="sng" algn="ctr">
                      <a:solidFill>
                        <a:schemeClr val="accent3"/>
                      </a:solidFill>
                      <a:prstDash val="solid"/>
                      <a:round/>
                      <a:headEnd type="none" w="med" len="med"/>
                      <a:tailEnd type="none" w="med" len="med"/>
                    </a:lnB>
                  </a:tcPr>
                </a:tc>
                <a:tc>
                  <a:txBody>
                    <a:bodyPr/>
                    <a:lstStyle/>
                    <a:p>
                      <a:pPr algn="ctr"/>
                      <a:r>
                        <a:rPr lang="en-US" sz="900" dirty="0"/>
                        <a:t>496</a:t>
                      </a:r>
                    </a:p>
                  </a:txBody>
                  <a:tcPr marL="72000" marR="72000" marT="18288" marB="18288" anchor="ctr">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10002"/>
                  </a:ext>
                </a:extLst>
              </a:tr>
              <a:tr h="154352">
                <a:tc>
                  <a:txBody>
                    <a:bodyPr/>
                    <a:lstStyle/>
                    <a:p>
                      <a:pPr algn="l"/>
                      <a:r>
                        <a:rPr lang="en-US" sz="900" dirty="0">
                          <a:solidFill>
                            <a:schemeClr val="tx1"/>
                          </a:solidFill>
                        </a:rPr>
                        <a:t>Iglar dose (IU/day)</a:t>
                      </a:r>
                    </a:p>
                  </a:txBody>
                  <a:tcPr marL="72000" marR="72000" marT="18288" marB="18288" anchor="ctr">
                    <a:lnT w="12700" cap="flat" cmpd="sng" algn="ctr">
                      <a:solidFill>
                        <a:schemeClr val="accent3"/>
                      </a:solidFill>
                      <a:prstDash val="solid"/>
                      <a:round/>
                      <a:headEnd type="none" w="med" len="med"/>
                      <a:tailEnd type="none" w="med" len="med"/>
                    </a:lnT>
                  </a:tcPr>
                </a:tc>
                <a:tc>
                  <a:txBody>
                    <a:bodyPr/>
                    <a:lstStyle/>
                    <a:p>
                      <a:pPr algn="ctr"/>
                      <a:r>
                        <a:rPr lang="en-US" sz="900" dirty="0">
                          <a:solidFill>
                            <a:schemeClr val="tx1"/>
                          </a:solidFill>
                        </a:rPr>
                        <a:t>40/0.4</a:t>
                      </a:r>
                    </a:p>
                  </a:txBody>
                  <a:tcPr marL="72000" marR="72000" marT="18288" marB="18288" anchor="ctr">
                    <a:lnT w="12700" cap="flat" cmpd="sng" algn="ctr">
                      <a:solidFill>
                        <a:schemeClr val="accent3"/>
                      </a:solidFill>
                      <a:prstDash val="solid"/>
                      <a:round/>
                      <a:headEnd type="none" w="med" len="med"/>
                      <a:tailEnd type="none" w="med" len="med"/>
                    </a:lnT>
                  </a:tcPr>
                </a:tc>
                <a:tc>
                  <a:txBody>
                    <a:bodyPr/>
                    <a:lstStyle/>
                    <a:p>
                      <a:pPr algn="ctr"/>
                      <a:r>
                        <a:rPr lang="en-US" sz="900" dirty="0">
                          <a:solidFill>
                            <a:schemeClr val="tx1"/>
                          </a:solidFill>
                        </a:rPr>
                        <a:t>48/31.7</a:t>
                      </a:r>
                    </a:p>
                  </a:txBody>
                  <a:tcPr marL="72000" marR="72000" marT="18288" marB="18288" anchor="ctr">
                    <a:lnT w="12700" cap="flat" cmpd="sng" algn="ctr">
                      <a:solidFill>
                        <a:schemeClr val="accent3"/>
                      </a:solidFill>
                      <a:prstDash val="solid"/>
                      <a:round/>
                      <a:headEnd type="none" w="med" len="med"/>
                      <a:tailEnd type="none" w="med" len="med"/>
                    </a:lnT>
                  </a:tcPr>
                </a:tc>
                <a:extLst>
                  <a:ext uri="{0D108BD9-81ED-4DB2-BD59-A6C34878D82A}">
                    <a16:rowId xmlns:a16="http://schemas.microsoft.com/office/drawing/2014/main" val="10003"/>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solidFill>
                            <a:schemeClr val="tx1"/>
                          </a:solidFill>
                        </a:rPr>
                        <a:t>Iglar dose (IU//kg/day)</a:t>
                      </a:r>
                    </a:p>
                  </a:txBody>
                  <a:tcPr marL="72000" marR="72000" marT="18288" marB="18288" anchor="ctr">
                    <a:lnB w="12700" cap="flat" cmpd="sng" algn="ctr">
                      <a:solidFill>
                        <a:schemeClr val="accent3"/>
                      </a:solidFill>
                      <a:prstDash val="solid"/>
                      <a:round/>
                      <a:headEnd type="none" w="med" len="med"/>
                      <a:tailEnd type="none" w="med" len="med"/>
                    </a:lnB>
                  </a:tcPr>
                </a:tc>
                <a:tc>
                  <a:txBody>
                    <a:bodyPr/>
                    <a:lstStyle/>
                    <a:p>
                      <a:pPr algn="ctr"/>
                      <a:r>
                        <a:rPr lang="en-US" sz="900" i="1" dirty="0">
                          <a:solidFill>
                            <a:schemeClr val="tx1"/>
                          </a:solidFill>
                        </a:rPr>
                        <a:t>0.47/0.00</a:t>
                      </a:r>
                    </a:p>
                  </a:txBody>
                  <a:tcPr marL="72000" marR="72000" marT="18288" marB="18288" anchor="ctr">
                    <a:lnB w="12700" cap="flat" cmpd="sng" algn="ctr">
                      <a:solidFill>
                        <a:schemeClr val="accent3"/>
                      </a:solidFill>
                      <a:prstDash val="solid"/>
                      <a:round/>
                      <a:headEnd type="none" w="med" len="med"/>
                      <a:tailEnd type="none" w="med" len="med"/>
                    </a:lnB>
                  </a:tcPr>
                </a:tc>
                <a:tc>
                  <a:txBody>
                    <a:bodyPr/>
                    <a:lstStyle/>
                    <a:p>
                      <a:pPr algn="ctr"/>
                      <a:r>
                        <a:rPr lang="en-US" sz="900" i="1" dirty="0">
                          <a:solidFill>
                            <a:schemeClr val="tx1"/>
                          </a:solidFill>
                        </a:rPr>
                        <a:t>0.55/0.38</a:t>
                      </a:r>
                    </a:p>
                  </a:txBody>
                  <a:tcPr marL="72000" marR="72000" marT="18288" marB="18288" anchor="ctr">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3835911894"/>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rPr>
                        <a:t>A1c (%)</a:t>
                      </a:r>
                    </a:p>
                  </a:txBody>
                  <a:tcPr marL="72000" marR="72000" marT="18288" marB="18288"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solidFill>
                            <a:schemeClr val="tx1"/>
                          </a:solidFill>
                        </a:rPr>
                        <a:t>8.5/5.9***</a:t>
                      </a:r>
                    </a:p>
                  </a:txBody>
                  <a:tcPr marL="72000" marR="72000" marT="18288" marB="18288"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solidFill>
                            <a:schemeClr val="tx1"/>
                          </a:solidFill>
                        </a:rPr>
                        <a:t>8.9/6.7***</a:t>
                      </a:r>
                    </a:p>
                  </a:txBody>
                  <a:tcPr marL="72000" marR="72000" marT="18288" marB="18288"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982498593"/>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dirty="0">
                          <a:solidFill>
                            <a:schemeClr val="tx1"/>
                          </a:solidFill>
                        </a:rPr>
                        <a:t>   </a:t>
                      </a:r>
                      <a:r>
                        <a:rPr lang="el-GR" sz="900" dirty="0">
                          <a:solidFill>
                            <a:schemeClr val="tx1"/>
                          </a:solidFill>
                        </a:rPr>
                        <a:t>Δ</a:t>
                      </a:r>
                      <a:r>
                        <a:rPr lang="en-GB" sz="900" dirty="0">
                          <a:solidFill>
                            <a:schemeClr val="tx1"/>
                          </a:solidFill>
                        </a:rPr>
                        <a:t>A1c (%)</a:t>
                      </a:r>
                      <a:endParaRPr lang="en-US" sz="900" dirty="0">
                        <a:solidFill>
                          <a:schemeClr val="tx1"/>
                        </a:solidFill>
                      </a:endParaRPr>
                    </a:p>
                  </a:txBody>
                  <a:tcPr marL="72000" marR="72000" marT="18288" marB="18288"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solidFill>
                            <a:schemeClr val="tx1"/>
                          </a:solidFill>
                        </a:rPr>
                        <a:t>-2.6</a:t>
                      </a:r>
                    </a:p>
                  </a:txBody>
                  <a:tcPr marL="72000" marR="72000" marT="18288" marB="18288"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solidFill>
                            <a:schemeClr val="tx1"/>
                          </a:solidFill>
                        </a:rPr>
                        <a:t>-2.2</a:t>
                      </a:r>
                    </a:p>
                  </a:txBody>
                  <a:tcPr marL="72000" marR="72000" marT="18288" marB="18288"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632774690"/>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rPr>
                        <a:t>Body weight (kg) </a:t>
                      </a:r>
                    </a:p>
                  </a:txBody>
                  <a:tcPr marL="72000" marR="72000" marT="18288" marB="18288"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solidFill>
                            <a:schemeClr val="tx1"/>
                          </a:solidFill>
                        </a:rPr>
                        <a:t>87.5/71.3***</a:t>
                      </a:r>
                    </a:p>
                  </a:txBody>
                  <a:tcPr marL="72000" marR="72000" marT="18288" marB="18288"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solidFill>
                            <a:schemeClr val="tx1"/>
                          </a:solidFill>
                        </a:rPr>
                        <a:t>92.0/84.3***</a:t>
                      </a:r>
                    </a:p>
                  </a:txBody>
                  <a:tcPr marL="72000" marR="72000" marT="18288" marB="18288"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170148211"/>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dirty="0">
                          <a:solidFill>
                            <a:schemeClr val="tx1"/>
                          </a:solidFill>
                        </a:rPr>
                        <a:t>   </a:t>
                      </a:r>
                      <a:r>
                        <a:rPr lang="el-GR" sz="900" dirty="0">
                          <a:solidFill>
                            <a:schemeClr val="tx1"/>
                          </a:solidFill>
                        </a:rPr>
                        <a:t>Δ</a:t>
                      </a:r>
                      <a:r>
                        <a:rPr lang="en-GB" sz="900" dirty="0">
                          <a:solidFill>
                            <a:schemeClr val="tx1"/>
                          </a:solidFill>
                        </a:rPr>
                        <a:t>Body weight (kg)</a:t>
                      </a:r>
                      <a:endParaRPr lang="en-US" sz="900" dirty="0">
                        <a:solidFill>
                          <a:schemeClr val="tx1"/>
                        </a:solidFill>
                      </a:endParaRPr>
                    </a:p>
                  </a:txBody>
                  <a:tcPr marL="72000" marR="72000" marT="18288" marB="18288"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solidFill>
                            <a:schemeClr val="tx1"/>
                          </a:solidFill>
                        </a:rPr>
                        <a:t>-16.1</a:t>
                      </a:r>
                    </a:p>
                  </a:txBody>
                  <a:tcPr marL="72000" marR="72000" marT="18288" marB="18288"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solidFill>
                            <a:schemeClr val="tx1"/>
                          </a:solidFill>
                        </a:rPr>
                        <a:t>-7.7</a:t>
                      </a:r>
                    </a:p>
                  </a:txBody>
                  <a:tcPr marL="72000" marR="72000" marT="18288" marB="18288"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743862359"/>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rPr>
                        <a:t>FSG (mg/dL)</a:t>
                      </a:r>
                    </a:p>
                  </a:txBody>
                  <a:tcPr marL="72000" marR="72000" marT="18288" marB="18288"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solidFill>
                            <a:schemeClr val="tx1"/>
                          </a:solidFill>
                        </a:rPr>
                        <a:t>139/107***</a:t>
                      </a:r>
                    </a:p>
                  </a:txBody>
                  <a:tcPr marL="72000" marR="72000" marT="18288" marB="18288"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solidFill>
                            <a:schemeClr val="tx1"/>
                          </a:solidFill>
                        </a:rPr>
                        <a:t>163/120***</a:t>
                      </a:r>
                    </a:p>
                  </a:txBody>
                  <a:tcPr marL="72000" marR="72000" marT="18288" marB="18288"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744643144"/>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dirty="0">
                          <a:solidFill>
                            <a:schemeClr val="tx1"/>
                          </a:solidFill>
                        </a:rPr>
                        <a:t>   </a:t>
                      </a:r>
                      <a:r>
                        <a:rPr lang="el-GR" sz="900" dirty="0">
                          <a:solidFill>
                            <a:schemeClr val="tx1"/>
                          </a:solidFill>
                        </a:rPr>
                        <a:t>Δ</a:t>
                      </a:r>
                      <a:r>
                        <a:rPr lang="en-US" sz="900" dirty="0">
                          <a:solidFill>
                            <a:schemeClr val="tx1"/>
                          </a:solidFill>
                        </a:rPr>
                        <a:t>FSG (mg/dL)</a:t>
                      </a:r>
                    </a:p>
                  </a:txBody>
                  <a:tcPr marL="72000" marR="72000" marT="18288" marB="18288"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solidFill>
                            <a:schemeClr val="tx1"/>
                          </a:solidFill>
                        </a:rPr>
                        <a:t>-32</a:t>
                      </a:r>
                    </a:p>
                  </a:txBody>
                  <a:tcPr marL="72000" marR="72000" marT="18288" marB="18288"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solidFill>
                            <a:schemeClr val="tx1"/>
                          </a:solidFill>
                        </a:rPr>
                        <a:t>-44</a:t>
                      </a:r>
                    </a:p>
                  </a:txBody>
                  <a:tcPr marL="72000" marR="72000" marT="18288" marB="18288"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3607139444"/>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rPr>
                        <a:t>Hypoglycemia (BG&lt;54mg/dL or severe, %)</a:t>
                      </a:r>
                    </a:p>
                  </a:txBody>
                  <a:tcPr marL="72000" marR="72000" marT="18288" marB="18288" anchor="ctr">
                    <a:lnT w="12700" cap="flat" cmpd="sng" algn="ctr">
                      <a:solidFill>
                        <a:schemeClr val="accent3"/>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pPr algn="ctr"/>
                      <a:r>
                        <a:rPr lang="en-US" sz="900" dirty="0">
                          <a:solidFill>
                            <a:schemeClr val="tx1"/>
                          </a:solidFill>
                        </a:rPr>
                        <a:t>8.3</a:t>
                      </a:r>
                    </a:p>
                  </a:txBody>
                  <a:tcPr marL="72000" marR="72000" marT="18288" marB="18288" anchor="ctr">
                    <a:lnT w="12700" cap="flat" cmpd="sng" algn="ctr">
                      <a:solidFill>
                        <a:schemeClr val="accent3"/>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pPr algn="ctr"/>
                      <a:r>
                        <a:rPr lang="en-US" sz="900" dirty="0">
                          <a:solidFill>
                            <a:schemeClr val="tx1"/>
                          </a:solidFill>
                        </a:rPr>
                        <a:t>11.3</a:t>
                      </a:r>
                    </a:p>
                  </a:txBody>
                  <a:tcPr marL="72000" marR="72000" marT="18288" marB="18288" anchor="ctr">
                    <a:lnT w="12700" cap="flat" cmpd="sng" algn="ctr">
                      <a:solidFill>
                        <a:schemeClr val="accent3"/>
                      </a:solidFill>
                      <a:prstDash val="solid"/>
                      <a:round/>
                      <a:headEnd type="none" w="med" len="med"/>
                      <a:tailEnd type="none" w="med" len="med"/>
                    </a:lnT>
                    <a:lnB w="9525" cap="flat" cmpd="sng" algn="ctr">
                      <a:noFill/>
                      <a:prstDash val="solid"/>
                      <a:round/>
                      <a:headEnd type="none" w="med" len="med"/>
                      <a:tailEnd type="none" w="med" len="med"/>
                    </a:lnB>
                  </a:tcPr>
                </a:tc>
                <a:extLst>
                  <a:ext uri="{0D108BD9-81ED-4DB2-BD59-A6C34878D82A}">
                    <a16:rowId xmlns:a16="http://schemas.microsoft.com/office/drawing/2014/main" val="1238536564"/>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rPr>
                        <a:t>   #episodes</a:t>
                      </a:r>
                    </a:p>
                  </a:txBody>
                  <a:tcPr marL="72000" marR="72000" marT="18288" marB="18288" anchor="ctr">
                    <a:lnT w="9525"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solidFill>
                            <a:schemeClr val="tx1"/>
                          </a:solidFill>
                        </a:rPr>
                        <a:t>25</a:t>
                      </a:r>
                    </a:p>
                  </a:txBody>
                  <a:tcPr marL="72000" marR="72000" marT="18288" marB="18288" anchor="ctr">
                    <a:lnT w="9525"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solidFill>
                            <a:schemeClr val="tx1"/>
                          </a:solidFill>
                        </a:rPr>
                        <a:t>334</a:t>
                      </a:r>
                    </a:p>
                  </a:txBody>
                  <a:tcPr marL="72000" marR="72000" marT="18288" marB="18288" anchor="ctr">
                    <a:lnT w="9525"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778544286"/>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rPr>
                        <a:t>SMBG (mg/dL)</a:t>
                      </a:r>
                    </a:p>
                  </a:txBody>
                  <a:tcPr marL="72000" marR="72000" marT="18288" marB="18288" anchor="ctr">
                    <a:lnT w="12700" cap="flat" cmpd="sng" algn="ctr">
                      <a:solidFill>
                        <a:schemeClr val="accent3"/>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pPr algn="ctr"/>
                      <a:r>
                        <a:rPr lang="en-US" sz="900" dirty="0">
                          <a:solidFill>
                            <a:schemeClr val="tx1"/>
                          </a:solidFill>
                        </a:rPr>
                        <a:t>179.2/115.7</a:t>
                      </a:r>
                    </a:p>
                  </a:txBody>
                  <a:tcPr marL="72000" marR="72000" marT="18288" marB="18288" anchor="ctr">
                    <a:lnT w="12700" cap="flat" cmpd="sng" algn="ctr">
                      <a:solidFill>
                        <a:schemeClr val="accent3"/>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pPr algn="ctr"/>
                      <a:r>
                        <a:rPr lang="en-US" sz="900" dirty="0">
                          <a:solidFill>
                            <a:schemeClr val="tx1"/>
                          </a:solidFill>
                        </a:rPr>
                        <a:t>196.2/133.9</a:t>
                      </a:r>
                    </a:p>
                  </a:txBody>
                  <a:tcPr marL="72000" marR="72000" marT="18288" marB="18288" anchor="ctr">
                    <a:lnT w="12700" cap="flat" cmpd="sng" algn="ctr">
                      <a:solidFill>
                        <a:schemeClr val="accent3"/>
                      </a:solidFill>
                      <a:prstDash val="solid"/>
                      <a:round/>
                      <a:headEnd type="none" w="med" len="med"/>
                      <a:tailEnd type="none" w="med" len="med"/>
                    </a:lnT>
                    <a:lnB w="9525" cap="flat" cmpd="sng" algn="ctr">
                      <a:noFill/>
                      <a:prstDash val="solid"/>
                      <a:round/>
                      <a:headEnd type="none" w="med" len="med"/>
                      <a:tailEnd type="none" w="med" len="med"/>
                    </a:lnB>
                  </a:tcPr>
                </a:tc>
                <a:extLst>
                  <a:ext uri="{0D108BD9-81ED-4DB2-BD59-A6C34878D82A}">
                    <a16:rowId xmlns:a16="http://schemas.microsoft.com/office/drawing/2014/main" val="351591109"/>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rPr>
                        <a:t>   </a:t>
                      </a:r>
                      <a:r>
                        <a:rPr lang="el-GR" sz="900" dirty="0">
                          <a:solidFill>
                            <a:schemeClr val="tx1"/>
                          </a:solidFill>
                        </a:rPr>
                        <a:t>Δ</a:t>
                      </a:r>
                      <a:r>
                        <a:rPr lang="en-US" sz="900" dirty="0">
                          <a:solidFill>
                            <a:schemeClr val="tx1"/>
                          </a:solidFill>
                        </a:rPr>
                        <a:t>SMBG (mg/dL)</a:t>
                      </a:r>
                    </a:p>
                  </a:txBody>
                  <a:tcPr marL="72000" marR="72000" marT="18288" marB="18288" anchor="ctr">
                    <a:lnT w="9525"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solidFill>
                            <a:schemeClr val="tx1"/>
                          </a:solidFill>
                        </a:rPr>
                        <a:t>-63.8</a:t>
                      </a:r>
                    </a:p>
                  </a:txBody>
                  <a:tcPr marL="72000" marR="72000" marT="18288" marB="18288" anchor="ctr">
                    <a:lnT w="9525"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solidFill>
                            <a:schemeClr val="tx1"/>
                          </a:solidFill>
                        </a:rPr>
                        <a:t>-61.4</a:t>
                      </a:r>
                    </a:p>
                  </a:txBody>
                  <a:tcPr marL="72000" marR="72000" marT="18288" marB="18288" anchor="ctr">
                    <a:lnT w="9525"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3259493516"/>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rPr>
                        <a:t>Non-HDL-C (mg/dL)</a:t>
                      </a:r>
                    </a:p>
                  </a:txBody>
                  <a:tcPr marL="72000" marR="72000" marT="18288" marB="18288" anchor="ctr">
                    <a:lnT w="12700" cap="flat" cmpd="sng" algn="ctr">
                      <a:solidFill>
                        <a:schemeClr val="accent3"/>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pPr algn="ctr"/>
                      <a:r>
                        <a:rPr lang="en-US" sz="900" dirty="0">
                          <a:solidFill>
                            <a:schemeClr val="tx1"/>
                          </a:solidFill>
                        </a:rPr>
                        <a:t>126.4/116.5</a:t>
                      </a:r>
                    </a:p>
                  </a:txBody>
                  <a:tcPr marL="72000" marR="72000" marT="18288" marB="18288" anchor="ctr">
                    <a:lnT w="12700" cap="flat" cmpd="sng" algn="ctr">
                      <a:solidFill>
                        <a:schemeClr val="accent3"/>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pPr algn="ctr"/>
                      <a:r>
                        <a:rPr lang="en-US" sz="900" dirty="0">
                          <a:solidFill>
                            <a:schemeClr val="tx1"/>
                          </a:solidFill>
                        </a:rPr>
                        <a:t>130.3/121.7</a:t>
                      </a:r>
                    </a:p>
                  </a:txBody>
                  <a:tcPr marL="72000" marR="72000" marT="18288" marB="18288" anchor="ctr">
                    <a:lnT w="12700" cap="flat" cmpd="sng" algn="ctr">
                      <a:solidFill>
                        <a:schemeClr val="accent3"/>
                      </a:solidFill>
                      <a:prstDash val="solid"/>
                      <a:round/>
                      <a:headEnd type="none" w="med" len="med"/>
                      <a:tailEnd type="none" w="med" len="med"/>
                    </a:lnT>
                    <a:lnB w="9525" cap="flat" cmpd="sng" algn="ctr">
                      <a:noFill/>
                      <a:prstDash val="solid"/>
                      <a:round/>
                      <a:headEnd type="none" w="med" len="med"/>
                      <a:tailEnd type="none" w="med" len="med"/>
                    </a:lnB>
                  </a:tcPr>
                </a:tc>
                <a:extLst>
                  <a:ext uri="{0D108BD9-81ED-4DB2-BD59-A6C34878D82A}">
                    <a16:rowId xmlns:a16="http://schemas.microsoft.com/office/drawing/2014/main" val="425120741"/>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rPr>
                        <a:t>   </a:t>
                      </a:r>
                      <a:r>
                        <a:rPr lang="el-GR" sz="900" dirty="0">
                          <a:solidFill>
                            <a:schemeClr val="tx1"/>
                          </a:solidFill>
                        </a:rPr>
                        <a:t>Δ</a:t>
                      </a:r>
                      <a:r>
                        <a:rPr lang="en-US" sz="900" dirty="0">
                          <a:solidFill>
                            <a:schemeClr val="tx1"/>
                          </a:solidFill>
                        </a:rPr>
                        <a:t>Non-HDL-C (mg/dL)</a:t>
                      </a:r>
                    </a:p>
                  </a:txBody>
                  <a:tcPr marL="72000" marR="72000" marT="18288" marB="18288" anchor="ctr">
                    <a:lnT w="9525"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solidFill>
                            <a:schemeClr val="tx1"/>
                          </a:solidFill>
                        </a:rPr>
                        <a:t>-9.7</a:t>
                      </a:r>
                    </a:p>
                  </a:txBody>
                  <a:tcPr marL="72000" marR="72000" marT="18288" marB="18288" anchor="ctr">
                    <a:lnT w="9525"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solidFill>
                            <a:schemeClr val="tx1"/>
                          </a:solidFill>
                        </a:rPr>
                        <a:t>-8.5</a:t>
                      </a:r>
                    </a:p>
                  </a:txBody>
                  <a:tcPr marL="72000" marR="72000" marT="18288" marB="18288" anchor="ctr">
                    <a:lnT w="9525"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1986098295"/>
                  </a:ext>
                </a:extLst>
              </a:tr>
              <a:tr h="154352">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***P&lt;0.001 vs. baseline. </a:t>
                      </a:r>
                      <a:r>
                        <a:rPr lang="en-US" sz="800" i="1" dirty="0"/>
                        <a:t>Data from abstract</a:t>
                      </a:r>
                    </a:p>
                  </a:txBody>
                  <a:tcPr marT="18288" marB="18288"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900" dirty="0"/>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900" dirty="0"/>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275142238"/>
                  </a:ext>
                </a:extLst>
              </a:tr>
            </a:tbl>
          </a:graphicData>
        </a:graphic>
      </p:graphicFrame>
      <p:graphicFrame>
        <p:nvGraphicFramePr>
          <p:cNvPr id="2" name="Table 1">
            <a:extLst>
              <a:ext uri="{FF2B5EF4-FFF2-40B4-BE49-F238E27FC236}">
                <a16:creationId xmlns:a16="http://schemas.microsoft.com/office/drawing/2014/main" id="{A5BBA561-04FB-5620-E9FA-187554CF2F4B}"/>
              </a:ext>
            </a:extLst>
          </p:cNvPr>
          <p:cNvGraphicFramePr>
            <a:graphicFrameLocks noGrp="1"/>
          </p:cNvGraphicFramePr>
          <p:nvPr>
            <p:extLst>
              <p:ext uri="{D42A27DB-BD31-4B8C-83A1-F6EECF244321}">
                <p14:modId xmlns:p14="http://schemas.microsoft.com/office/powerpoint/2010/main" val="2167655212"/>
              </p:ext>
            </p:extLst>
          </p:nvPr>
        </p:nvGraphicFramePr>
        <p:xfrm>
          <a:off x="3021358" y="1733035"/>
          <a:ext cx="8786594" cy="880464"/>
        </p:xfrm>
        <a:graphic>
          <a:graphicData uri="http://schemas.openxmlformats.org/drawingml/2006/table">
            <a:tbl>
              <a:tblPr firstRow="1" bandRow="1"/>
              <a:tblGrid>
                <a:gridCol w="1152000">
                  <a:extLst>
                    <a:ext uri="{9D8B030D-6E8A-4147-A177-3AD203B41FA5}">
                      <a16:colId xmlns:a16="http://schemas.microsoft.com/office/drawing/2014/main" val="2412967527"/>
                    </a:ext>
                  </a:extLst>
                </a:gridCol>
                <a:gridCol w="446469">
                  <a:extLst>
                    <a:ext uri="{9D8B030D-6E8A-4147-A177-3AD203B41FA5}">
                      <a16:colId xmlns:a16="http://schemas.microsoft.com/office/drawing/2014/main" val="596117462"/>
                    </a:ext>
                  </a:extLst>
                </a:gridCol>
                <a:gridCol w="901575">
                  <a:extLst>
                    <a:ext uri="{9D8B030D-6E8A-4147-A177-3AD203B41FA5}">
                      <a16:colId xmlns:a16="http://schemas.microsoft.com/office/drawing/2014/main" val="1504968978"/>
                    </a:ext>
                  </a:extLst>
                </a:gridCol>
                <a:gridCol w="1235393">
                  <a:extLst>
                    <a:ext uri="{9D8B030D-6E8A-4147-A177-3AD203B41FA5}">
                      <a16:colId xmlns:a16="http://schemas.microsoft.com/office/drawing/2014/main" val="1592600971"/>
                    </a:ext>
                  </a:extLst>
                </a:gridCol>
                <a:gridCol w="612000">
                  <a:extLst>
                    <a:ext uri="{9D8B030D-6E8A-4147-A177-3AD203B41FA5}">
                      <a16:colId xmlns:a16="http://schemas.microsoft.com/office/drawing/2014/main" val="785980998"/>
                    </a:ext>
                  </a:extLst>
                </a:gridCol>
                <a:gridCol w="540000">
                  <a:extLst>
                    <a:ext uri="{9D8B030D-6E8A-4147-A177-3AD203B41FA5}">
                      <a16:colId xmlns:a16="http://schemas.microsoft.com/office/drawing/2014/main" val="340499697"/>
                    </a:ext>
                  </a:extLst>
                </a:gridCol>
                <a:gridCol w="540000">
                  <a:extLst>
                    <a:ext uri="{9D8B030D-6E8A-4147-A177-3AD203B41FA5}">
                      <a16:colId xmlns:a16="http://schemas.microsoft.com/office/drawing/2014/main" val="3973168692"/>
                    </a:ext>
                  </a:extLst>
                </a:gridCol>
                <a:gridCol w="540000">
                  <a:extLst>
                    <a:ext uri="{9D8B030D-6E8A-4147-A177-3AD203B41FA5}">
                      <a16:colId xmlns:a16="http://schemas.microsoft.com/office/drawing/2014/main" val="1586432637"/>
                    </a:ext>
                  </a:extLst>
                </a:gridCol>
                <a:gridCol w="515157">
                  <a:extLst>
                    <a:ext uri="{9D8B030D-6E8A-4147-A177-3AD203B41FA5}">
                      <a16:colId xmlns:a16="http://schemas.microsoft.com/office/drawing/2014/main" val="3653300249"/>
                    </a:ext>
                  </a:extLst>
                </a:gridCol>
                <a:gridCol w="828000">
                  <a:extLst>
                    <a:ext uri="{9D8B030D-6E8A-4147-A177-3AD203B41FA5}">
                      <a16:colId xmlns:a16="http://schemas.microsoft.com/office/drawing/2014/main" val="2642188116"/>
                    </a:ext>
                  </a:extLst>
                </a:gridCol>
                <a:gridCol w="792000">
                  <a:extLst>
                    <a:ext uri="{9D8B030D-6E8A-4147-A177-3AD203B41FA5}">
                      <a16:colId xmlns:a16="http://schemas.microsoft.com/office/drawing/2014/main" val="2292049634"/>
                    </a:ext>
                  </a:extLst>
                </a:gridCol>
                <a:gridCol w="684000">
                  <a:extLst>
                    <a:ext uri="{9D8B030D-6E8A-4147-A177-3AD203B41FA5}">
                      <a16:colId xmlns:a16="http://schemas.microsoft.com/office/drawing/2014/main" val="3069961822"/>
                    </a:ext>
                  </a:extLst>
                </a:gridCol>
              </a:tblGrid>
              <a:tr h="0">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l"/>
                      <a:r>
                        <a:rPr lang="en-US" sz="800" dirty="0">
                          <a:latin typeface="+mn-lt"/>
                        </a:rPr>
                        <a:t>Phase III</a:t>
                      </a:r>
                    </a:p>
                  </a:txBody>
                  <a:tcPr marT="27432" marB="27432" anchor="ctr">
                    <a:lnL>
                      <a:noFill/>
                    </a:lnL>
                    <a:lnR>
                      <a:noFill/>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sz="800" dirty="0">
                          <a:latin typeface="+mn-lt"/>
                        </a:rPr>
                        <a:t>N</a:t>
                      </a:r>
                    </a:p>
                  </a:txBody>
                  <a:tcPr marT="27432" marB="27432" anchor="ctr">
                    <a:lnL>
                      <a:noFill/>
                    </a:lnL>
                    <a:lnR>
                      <a:noFill/>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l"/>
                      <a:r>
                        <a:rPr lang="en-US" sz="800" dirty="0">
                          <a:latin typeface="+mn-lt"/>
                        </a:rPr>
                        <a:t>tirzepatide </a:t>
                      </a:r>
                    </a:p>
                    <a:p>
                      <a:pPr algn="l"/>
                      <a:r>
                        <a:rPr lang="en-US" sz="800" dirty="0">
                          <a:latin typeface="+mn-lt"/>
                        </a:rPr>
                        <a:t>doses SC QW</a:t>
                      </a:r>
                    </a:p>
                  </a:txBody>
                  <a:tcPr marT="27432" marB="27432" anchor="ctr">
                    <a:lnL>
                      <a:noFill/>
                    </a:lnL>
                    <a:lnR>
                      <a:noFill/>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l"/>
                      <a:r>
                        <a:rPr lang="en-US" sz="800" dirty="0">
                          <a:latin typeface="+mn-lt"/>
                        </a:rPr>
                        <a:t>Comparators</a:t>
                      </a:r>
                    </a:p>
                  </a:txBody>
                  <a:tcPr marT="27432" marB="27432" anchor="ctr">
                    <a:lnL>
                      <a:noFill/>
                    </a:lnL>
                    <a:lnR>
                      <a:noFill/>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sz="800" dirty="0">
                          <a:latin typeface="+mn-lt"/>
                        </a:rPr>
                        <a:t>Duration</a:t>
                      </a:r>
                    </a:p>
                  </a:txBody>
                  <a:tcPr marT="27432" marB="27432" anchor="ctr">
                    <a:lnL>
                      <a:noFill/>
                    </a:lnL>
                    <a:lnR>
                      <a:noFill/>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latin typeface="+mn-lt"/>
                        </a:rPr>
                        <a:t>Age (years)</a:t>
                      </a:r>
                    </a:p>
                  </a:txBody>
                  <a:tcPr marT="27432" marB="27432" anchor="ctr">
                    <a:lnL>
                      <a:noFill/>
                    </a:lnL>
                    <a:lnR>
                      <a:noFill/>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mn-lt"/>
                        </a:rPr>
                        <a:t>BL A1c (%)</a:t>
                      </a:r>
                    </a:p>
                  </a:txBody>
                  <a:tcPr marT="27432" marB="27432" anchor="ctr">
                    <a:lnL>
                      <a:noFill/>
                    </a:lnL>
                    <a:lnR>
                      <a:noFill/>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latin typeface="+mn-lt"/>
                        </a:rPr>
                        <a:t>BL BMI</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latin typeface="+mn-lt"/>
                        </a:rPr>
                        <a:t>(kg/m</a:t>
                      </a:r>
                      <a:r>
                        <a:rPr lang="en-US" sz="800" b="1" baseline="30000" dirty="0">
                          <a:solidFill>
                            <a:schemeClr val="tx1"/>
                          </a:solidFill>
                          <a:latin typeface="+mn-lt"/>
                        </a:rPr>
                        <a:t>2</a:t>
                      </a:r>
                      <a:r>
                        <a:rPr lang="en-US" sz="800" b="1" dirty="0">
                          <a:solidFill>
                            <a:schemeClr val="tx1"/>
                          </a:solidFill>
                          <a:latin typeface="+mn-lt"/>
                        </a:rPr>
                        <a:t>)</a:t>
                      </a:r>
                    </a:p>
                  </a:txBody>
                  <a:tcPr marT="27432" marB="27432" anchor="ctr">
                    <a:lnL>
                      <a:noFill/>
                    </a:lnL>
                    <a:lnR>
                      <a:noFill/>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mn-lt"/>
                        </a:rPr>
                        <a:t>BL BW</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mn-lt"/>
                        </a:rPr>
                        <a:t> (kg)</a:t>
                      </a:r>
                    </a:p>
                  </a:txBody>
                  <a:tcPr marT="27432" marB="27432" anchor="ctr">
                    <a:lnL>
                      <a:noFill/>
                    </a:lnL>
                    <a:lnR>
                      <a:noFill/>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latin typeface="+mn-lt"/>
                        </a:rPr>
                        <a:t>T2D duration (years)</a:t>
                      </a:r>
                    </a:p>
                  </a:txBody>
                  <a:tcPr marT="27432" marB="27432" anchor="ctr">
                    <a:lnL>
                      <a:noFill/>
                    </a:lnL>
                    <a:lnR>
                      <a:noFill/>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latin typeface="+mn-lt"/>
                        </a:rPr>
                        <a:t>Insulin Dose (U/day)</a:t>
                      </a:r>
                    </a:p>
                  </a:txBody>
                  <a:tcPr marT="27432" marB="27432" anchor="ctr">
                    <a:lnL>
                      <a:noFill/>
                    </a:lnL>
                    <a:lnR>
                      <a:noFill/>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latin typeface="+mn-lt"/>
                        </a:rPr>
                        <a:t>Metformin Use (%)</a:t>
                      </a:r>
                    </a:p>
                  </a:txBody>
                  <a:tcPr marT="27432" marB="27432" anchor="ctr">
                    <a:lnL>
                      <a:noFill/>
                    </a:lnL>
                    <a:lnR>
                      <a:noFill/>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3497318665"/>
                  </a:ext>
                </a:extLst>
              </a:tr>
              <a:tr h="15435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800" dirty="0">
                          <a:solidFill>
                            <a:schemeClr val="tx1"/>
                          </a:solidFill>
                          <a:hlinkClick r:id="rId7"/>
                        </a:rPr>
                        <a:t>SURPASS-6</a:t>
                      </a:r>
                      <a:endParaRPr kumimoji="0" lang="en-US" sz="800" b="0" u="none" strike="noStrike" cap="none" normalizeH="0" baseline="0" dirty="0">
                        <a:ln>
                          <a:noFill/>
                        </a:ln>
                        <a:effectLst/>
                        <a:latin typeface="+mn-lt"/>
                      </a:endParaRPr>
                    </a:p>
                  </a:txBody>
                  <a:tcPr marT="36000" marB="36000">
                    <a:lnL>
                      <a:noFill/>
                    </a:lnL>
                    <a:lnR>
                      <a:noFill/>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marR="0" algn="ctr">
                        <a:spcBef>
                          <a:spcPts val="0"/>
                        </a:spcBef>
                        <a:spcAft>
                          <a:spcPts val="0"/>
                        </a:spcAft>
                      </a:pPr>
                      <a:r>
                        <a:rPr lang="en-GB" sz="800" b="0" dirty="0">
                          <a:solidFill>
                            <a:schemeClr val="tx1"/>
                          </a:solidFill>
                          <a:effectLst/>
                          <a:latin typeface="+mn-lt"/>
                          <a:ea typeface="Cambria" panose="02040503050406030204" pitchFamily="18" charset="0"/>
                          <a:cs typeface="+mn-ea"/>
                        </a:rPr>
                        <a:t>1,428</a:t>
                      </a:r>
                    </a:p>
                  </a:txBody>
                  <a:tcPr marT="36000" marB="36000">
                    <a:lnL>
                      <a:noFill/>
                    </a:lnL>
                    <a:lnR>
                      <a:noFill/>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u="none" strike="noStrike" cap="none" normalizeH="0" baseline="0" dirty="0">
                          <a:ln>
                            <a:noFill/>
                          </a:ln>
                          <a:effectLst/>
                          <a:latin typeface="+mn-lt"/>
                        </a:rPr>
                        <a:t>5, 10, or 15mg</a:t>
                      </a:r>
                      <a:endParaRPr lang="en-GB" sz="800" b="0" dirty="0">
                        <a:solidFill>
                          <a:schemeClr val="tx1"/>
                        </a:solidFill>
                        <a:effectLst/>
                        <a:latin typeface="+mn-lt"/>
                        <a:ea typeface="Cambria" panose="02040503050406030204" pitchFamily="18" charset="0"/>
                        <a:cs typeface="+mn-ea"/>
                      </a:endParaRPr>
                    </a:p>
                  </a:txBody>
                  <a:tcPr marT="36000" marB="36000">
                    <a:lnL>
                      <a:noFill/>
                    </a:lnL>
                    <a:lnR>
                      <a:noFill/>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marR="0">
                        <a:spcBef>
                          <a:spcPts val="0"/>
                        </a:spcBef>
                        <a:spcAft>
                          <a:spcPts val="0"/>
                        </a:spcAft>
                      </a:pPr>
                      <a:r>
                        <a:rPr lang="en-GB" sz="800" b="0" dirty="0">
                          <a:solidFill>
                            <a:schemeClr val="tx1"/>
                          </a:solidFill>
                          <a:effectLst/>
                          <a:latin typeface="+mn-lt"/>
                          <a:ea typeface="Cambria" panose="02040503050406030204" pitchFamily="18" charset="0"/>
                          <a:cs typeface="+mn-ea"/>
                        </a:rPr>
                        <a:t>iLis TID (+ iGlar </a:t>
                      </a:r>
                      <a:r>
                        <a:rPr lang="en-GB" sz="800" b="0" kern="1200" dirty="0">
                          <a:solidFill>
                            <a:schemeClr val="tx1"/>
                          </a:solidFill>
                          <a:effectLst/>
                          <a:latin typeface="+mn-lt"/>
                          <a:ea typeface="Cambria" panose="02040503050406030204" pitchFamily="18" charset="0"/>
                          <a:cs typeface="+mn-ea"/>
                        </a:rPr>
                        <a:t>± met)</a:t>
                      </a:r>
                      <a:endParaRPr lang="en-GB" sz="800" b="0" dirty="0">
                        <a:solidFill>
                          <a:schemeClr val="tx1"/>
                        </a:solidFill>
                        <a:effectLst/>
                        <a:latin typeface="+mn-lt"/>
                        <a:ea typeface="Cambria" panose="02040503050406030204" pitchFamily="18" charset="0"/>
                        <a:cs typeface="+mn-ea"/>
                      </a:endParaRPr>
                    </a:p>
                  </a:txBody>
                  <a:tcPr marT="36000" marB="36000">
                    <a:lnL>
                      <a:noFill/>
                    </a:lnL>
                    <a:lnR>
                      <a:noFill/>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marR="0" algn="ctr">
                        <a:spcBef>
                          <a:spcPts val="0"/>
                        </a:spcBef>
                        <a:spcAft>
                          <a:spcPts val="0"/>
                        </a:spcAft>
                      </a:pPr>
                      <a:r>
                        <a:rPr lang="en-GB" sz="800" b="0" dirty="0">
                          <a:solidFill>
                            <a:schemeClr val="tx1"/>
                          </a:solidFill>
                          <a:effectLst/>
                          <a:latin typeface="+mn-lt"/>
                          <a:ea typeface="Cambria" panose="02040503050406030204" pitchFamily="18" charset="0"/>
                          <a:cs typeface="+mn-ea"/>
                        </a:rPr>
                        <a:t>52 wks</a:t>
                      </a:r>
                    </a:p>
                  </a:txBody>
                  <a:tcPr marT="36000" marB="36000">
                    <a:lnL>
                      <a:noFill/>
                    </a:lnL>
                    <a:lnR>
                      <a:noFill/>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marR="0" algn="ctr">
                        <a:spcBef>
                          <a:spcPts val="0"/>
                        </a:spcBef>
                        <a:spcAft>
                          <a:spcPts val="0"/>
                        </a:spcAft>
                      </a:pPr>
                      <a:r>
                        <a:rPr lang="en-GB" sz="800" b="0" dirty="0">
                          <a:solidFill>
                            <a:schemeClr val="tx1"/>
                          </a:solidFill>
                          <a:effectLst/>
                          <a:latin typeface="+mn-lt"/>
                          <a:ea typeface="Cambria" panose="02040503050406030204" pitchFamily="18" charset="0"/>
                          <a:cs typeface="+mn-ea"/>
                        </a:rPr>
                        <a:t>59.0</a:t>
                      </a:r>
                    </a:p>
                  </a:txBody>
                  <a:tcPr marT="36000" marB="36000">
                    <a:lnL>
                      <a:noFill/>
                    </a:lnL>
                    <a:lnR>
                      <a:noFill/>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marR="0" algn="ctr">
                        <a:spcBef>
                          <a:spcPts val="0"/>
                        </a:spcBef>
                        <a:spcAft>
                          <a:spcPts val="0"/>
                        </a:spcAft>
                      </a:pPr>
                      <a:r>
                        <a:rPr lang="en-GB" sz="800" b="0" dirty="0">
                          <a:solidFill>
                            <a:schemeClr val="tx1"/>
                          </a:solidFill>
                          <a:effectLst/>
                          <a:latin typeface="+mn-lt"/>
                          <a:ea typeface="Cambria" panose="02040503050406030204" pitchFamily="18" charset="0"/>
                          <a:cs typeface="+mn-ea"/>
                        </a:rPr>
                        <a:t>8.8</a:t>
                      </a:r>
                    </a:p>
                  </a:txBody>
                  <a:tcPr marT="36000" marB="36000">
                    <a:lnL>
                      <a:noFill/>
                    </a:lnL>
                    <a:lnR>
                      <a:noFill/>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marR="0" algn="ctr">
                        <a:spcBef>
                          <a:spcPts val="0"/>
                        </a:spcBef>
                        <a:spcAft>
                          <a:spcPts val="0"/>
                        </a:spcAft>
                      </a:pPr>
                      <a:r>
                        <a:rPr lang="en-GB" sz="800" b="0" dirty="0">
                          <a:solidFill>
                            <a:schemeClr val="tx1"/>
                          </a:solidFill>
                          <a:effectLst/>
                          <a:latin typeface="+mn-lt"/>
                          <a:ea typeface="Cambria" panose="02040503050406030204" pitchFamily="18" charset="0"/>
                          <a:cs typeface="+mn-ea"/>
                        </a:rPr>
                        <a:t>33.0</a:t>
                      </a:r>
                    </a:p>
                  </a:txBody>
                  <a:tcPr marL="36000" marR="36000" marT="36000" marB="36000">
                    <a:lnL>
                      <a:noFill/>
                    </a:lnL>
                    <a:lnR>
                      <a:noFill/>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marR="0" algn="ctr">
                        <a:spcBef>
                          <a:spcPts val="0"/>
                        </a:spcBef>
                        <a:spcAft>
                          <a:spcPts val="0"/>
                        </a:spcAft>
                      </a:pPr>
                      <a:r>
                        <a:rPr lang="en-GB" sz="800" b="0" dirty="0">
                          <a:solidFill>
                            <a:schemeClr val="tx1"/>
                          </a:solidFill>
                          <a:effectLst/>
                          <a:latin typeface="+mn-lt"/>
                          <a:ea typeface="Cambria" panose="02040503050406030204" pitchFamily="18" charset="0"/>
                          <a:cs typeface="+mn-ea"/>
                        </a:rPr>
                        <a:t>90.4</a:t>
                      </a:r>
                    </a:p>
                  </a:txBody>
                  <a:tcPr marL="36000" marR="36000" marT="36000" marB="36000">
                    <a:lnL>
                      <a:noFill/>
                    </a:lnL>
                    <a:lnR>
                      <a:noFill/>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marR="0" algn="ctr">
                        <a:spcBef>
                          <a:spcPts val="0"/>
                        </a:spcBef>
                        <a:spcAft>
                          <a:spcPts val="0"/>
                        </a:spcAft>
                      </a:pPr>
                      <a:r>
                        <a:rPr lang="en-GB" sz="800" b="0" dirty="0">
                          <a:solidFill>
                            <a:schemeClr val="tx1"/>
                          </a:solidFill>
                          <a:effectLst/>
                          <a:latin typeface="+mn-lt"/>
                          <a:ea typeface="Cambria" panose="02040503050406030204" pitchFamily="18" charset="0"/>
                          <a:cs typeface="+mn-ea"/>
                        </a:rPr>
                        <a:t>14.0</a:t>
                      </a:r>
                    </a:p>
                  </a:txBody>
                  <a:tcPr marT="36000" marB="36000">
                    <a:lnL>
                      <a:noFill/>
                    </a:lnL>
                    <a:lnR>
                      <a:noFill/>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marR="0" algn="ctr">
                        <a:spcBef>
                          <a:spcPts val="0"/>
                        </a:spcBef>
                        <a:spcAft>
                          <a:spcPts val="0"/>
                        </a:spcAft>
                      </a:pPr>
                      <a:r>
                        <a:rPr lang="en-GB" sz="800" b="0" dirty="0">
                          <a:solidFill>
                            <a:schemeClr val="tx1"/>
                          </a:solidFill>
                          <a:effectLst/>
                          <a:latin typeface="+mn-lt"/>
                          <a:ea typeface="Cambria" panose="02040503050406030204" pitchFamily="18" charset="0"/>
                          <a:cs typeface="+mn-ea"/>
                        </a:rPr>
                        <a:t>40</a:t>
                      </a:r>
                    </a:p>
                  </a:txBody>
                  <a:tcPr marT="36000" marB="36000">
                    <a:lnL>
                      <a:noFill/>
                    </a:lnL>
                    <a:lnR>
                      <a:noFill/>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marR="0" algn="ctr">
                        <a:spcBef>
                          <a:spcPts val="0"/>
                        </a:spcBef>
                        <a:spcAft>
                          <a:spcPts val="0"/>
                        </a:spcAft>
                      </a:pPr>
                      <a:r>
                        <a:rPr lang="en-GB" sz="800" b="0" dirty="0">
                          <a:solidFill>
                            <a:schemeClr val="tx1"/>
                          </a:solidFill>
                          <a:effectLst/>
                          <a:latin typeface="+mn-lt"/>
                          <a:ea typeface="Cambria" panose="02040503050406030204" pitchFamily="18" charset="0"/>
                          <a:cs typeface="+mn-ea"/>
                        </a:rPr>
                        <a:t>84.9</a:t>
                      </a:r>
                    </a:p>
                  </a:txBody>
                  <a:tcPr marT="36000" marB="36000">
                    <a:lnL>
                      <a:noFill/>
                    </a:lnL>
                    <a:lnR>
                      <a:noFill/>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771213120"/>
                  </a:ext>
                </a:extLst>
              </a:tr>
              <a:tr h="15435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u="none" strike="noStrike" cap="none" normalizeH="0" baseline="0" dirty="0">
                          <a:ln>
                            <a:noFill/>
                          </a:ln>
                          <a:effectLst/>
                          <a:latin typeface="+mn-lt"/>
                        </a:rPr>
                        <a:t>Insulin regressor</a:t>
                      </a:r>
                    </a:p>
                  </a:txBody>
                  <a:tcPr marT="36000" marB="36000">
                    <a:lnL>
                      <a:noFill/>
                    </a:lnL>
                    <a:lnR>
                      <a:noFill/>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GB" sz="800" b="0" dirty="0">
                          <a:solidFill>
                            <a:schemeClr val="tx1"/>
                          </a:solidFill>
                          <a:effectLst/>
                          <a:latin typeface="+mn-lt"/>
                          <a:ea typeface="Cambria" panose="02040503050406030204" pitchFamily="18" charset="0"/>
                          <a:cs typeface="+mn-ea"/>
                        </a:rPr>
                        <a:t>145</a:t>
                      </a:r>
                    </a:p>
                  </a:txBody>
                  <a:tcPr marT="36000" marB="36000">
                    <a:lnL>
                      <a:noFill/>
                    </a:lnL>
                    <a:lnR>
                      <a:noFill/>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800" b="0" dirty="0">
                        <a:solidFill>
                          <a:schemeClr val="tx1"/>
                        </a:solidFill>
                        <a:effectLst/>
                        <a:latin typeface="+mn-lt"/>
                        <a:ea typeface="Cambria" panose="02040503050406030204" pitchFamily="18" charset="0"/>
                        <a:cs typeface="+mn-ea"/>
                      </a:endParaRPr>
                    </a:p>
                  </a:txBody>
                  <a:tcPr marT="36000" marB="36000">
                    <a:lnL>
                      <a:noFill/>
                    </a:lnL>
                    <a:lnR>
                      <a:noFill/>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spcBef>
                          <a:spcPts val="0"/>
                        </a:spcBef>
                        <a:spcAft>
                          <a:spcPts val="0"/>
                        </a:spcAft>
                      </a:pPr>
                      <a:endParaRPr lang="en-GB" sz="800" b="0" dirty="0">
                        <a:solidFill>
                          <a:schemeClr val="tx1"/>
                        </a:solidFill>
                        <a:effectLst/>
                        <a:latin typeface="+mn-lt"/>
                        <a:ea typeface="Cambria" panose="02040503050406030204" pitchFamily="18" charset="0"/>
                        <a:cs typeface="+mn-ea"/>
                      </a:endParaRPr>
                    </a:p>
                  </a:txBody>
                  <a:tcPr marT="36000" marB="36000">
                    <a:lnL>
                      <a:noFill/>
                    </a:lnL>
                    <a:lnR>
                      <a:noFill/>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endParaRPr lang="en-GB" sz="800" b="0" dirty="0">
                        <a:solidFill>
                          <a:schemeClr val="tx1"/>
                        </a:solidFill>
                        <a:effectLst/>
                        <a:latin typeface="+mn-lt"/>
                        <a:ea typeface="Cambria" panose="02040503050406030204" pitchFamily="18" charset="0"/>
                        <a:cs typeface="+mn-ea"/>
                      </a:endParaRPr>
                    </a:p>
                  </a:txBody>
                  <a:tcPr marT="36000" marB="36000">
                    <a:lnL>
                      <a:noFill/>
                    </a:lnL>
                    <a:lnR>
                      <a:noFill/>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GB" sz="800" b="0" dirty="0">
                          <a:solidFill>
                            <a:schemeClr val="tx1"/>
                          </a:solidFill>
                          <a:effectLst/>
                          <a:latin typeface="+mn-lt"/>
                          <a:ea typeface="Cambria" panose="02040503050406030204" pitchFamily="18" charset="0"/>
                          <a:cs typeface="+mn-ea"/>
                        </a:rPr>
                        <a:t>58.4</a:t>
                      </a:r>
                    </a:p>
                  </a:txBody>
                  <a:tcPr marT="36000" marB="36000">
                    <a:lnL>
                      <a:noFill/>
                    </a:lnL>
                    <a:lnR>
                      <a:noFill/>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GB" sz="800" b="0" dirty="0">
                          <a:solidFill>
                            <a:schemeClr val="tx1"/>
                          </a:solidFill>
                          <a:effectLst/>
                          <a:latin typeface="+mn-lt"/>
                          <a:ea typeface="Cambria" panose="02040503050406030204" pitchFamily="18" charset="0"/>
                          <a:cs typeface="+mn-ea"/>
                        </a:rPr>
                        <a:t>8.5</a:t>
                      </a:r>
                    </a:p>
                  </a:txBody>
                  <a:tcPr marT="36000" marB="36000">
                    <a:lnL>
                      <a:noFill/>
                    </a:lnL>
                    <a:lnR>
                      <a:noFill/>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GB" sz="800" b="0" dirty="0">
                          <a:solidFill>
                            <a:schemeClr val="tx1"/>
                          </a:solidFill>
                          <a:effectLst/>
                          <a:latin typeface="+mn-lt"/>
                          <a:ea typeface="Cambria" panose="02040503050406030204" pitchFamily="18" charset="0"/>
                          <a:cs typeface="+mn-ea"/>
                        </a:rPr>
                        <a:t>32.9</a:t>
                      </a:r>
                    </a:p>
                  </a:txBody>
                  <a:tcPr marL="36000" marR="36000" marT="36000" marB="36000">
                    <a:lnL>
                      <a:noFill/>
                    </a:lnL>
                    <a:lnR>
                      <a:noFill/>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GB" sz="800" b="0" dirty="0">
                          <a:solidFill>
                            <a:schemeClr val="tx1"/>
                          </a:solidFill>
                          <a:effectLst/>
                          <a:latin typeface="+mn-lt"/>
                          <a:ea typeface="Cambria" panose="02040503050406030204" pitchFamily="18" charset="0"/>
                          <a:cs typeface="+mn-ea"/>
                        </a:rPr>
                        <a:t>87.5</a:t>
                      </a:r>
                    </a:p>
                  </a:txBody>
                  <a:tcPr marL="36000" marR="36000" marT="36000" marB="36000">
                    <a:lnL>
                      <a:noFill/>
                    </a:lnL>
                    <a:lnR>
                      <a:noFill/>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GB" sz="800" b="0" dirty="0">
                          <a:solidFill>
                            <a:schemeClr val="tx1"/>
                          </a:solidFill>
                          <a:effectLst/>
                          <a:latin typeface="+mn-lt"/>
                          <a:ea typeface="Cambria" panose="02040503050406030204" pitchFamily="18" charset="0"/>
                          <a:cs typeface="+mn-ea"/>
                        </a:rPr>
                        <a:t>13.6</a:t>
                      </a:r>
                    </a:p>
                  </a:txBody>
                  <a:tcPr marT="36000" marB="36000">
                    <a:lnL>
                      <a:noFill/>
                    </a:lnL>
                    <a:lnR>
                      <a:noFill/>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GB" sz="800" b="0" dirty="0">
                          <a:solidFill>
                            <a:schemeClr val="tx1"/>
                          </a:solidFill>
                          <a:effectLst/>
                          <a:latin typeface="+mn-lt"/>
                          <a:ea typeface="Cambria" panose="02040503050406030204" pitchFamily="18" charset="0"/>
                          <a:cs typeface="+mn-ea"/>
                        </a:rPr>
                        <a:t>40</a:t>
                      </a:r>
                    </a:p>
                  </a:txBody>
                  <a:tcPr marT="36000" marB="36000">
                    <a:lnL>
                      <a:noFill/>
                    </a:lnL>
                    <a:lnR>
                      <a:noFill/>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GB" sz="800" b="0" dirty="0">
                          <a:solidFill>
                            <a:schemeClr val="tx1"/>
                          </a:solidFill>
                          <a:effectLst/>
                          <a:latin typeface="+mn-lt"/>
                          <a:ea typeface="Cambria" panose="02040503050406030204" pitchFamily="18" charset="0"/>
                          <a:cs typeface="+mn-ea"/>
                        </a:rPr>
                        <a:t>86.9</a:t>
                      </a:r>
                    </a:p>
                  </a:txBody>
                  <a:tcPr marT="36000" marB="36000">
                    <a:lnL>
                      <a:noFill/>
                    </a:lnL>
                    <a:lnR>
                      <a:noFill/>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36642660"/>
                  </a:ext>
                </a:extLst>
              </a:tr>
              <a:tr h="15435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u="none" strike="noStrike" cap="none" normalizeH="0" baseline="0" dirty="0">
                          <a:ln>
                            <a:noFill/>
                          </a:ln>
                          <a:effectLst/>
                          <a:latin typeface="+mn-lt"/>
                        </a:rPr>
                        <a:t>Insulin non-regressor</a:t>
                      </a:r>
                    </a:p>
                  </a:txBody>
                  <a:tcPr marT="36000" marB="36000">
                    <a:lnL>
                      <a:noFill/>
                    </a:lnL>
                    <a:lnR>
                      <a:noFill/>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GB" sz="800" b="0" dirty="0">
                          <a:solidFill>
                            <a:schemeClr val="tx1"/>
                          </a:solidFill>
                          <a:effectLst/>
                          <a:latin typeface="+mn-lt"/>
                          <a:ea typeface="Cambria" panose="02040503050406030204" pitchFamily="18" charset="0"/>
                          <a:cs typeface="+mn-ea"/>
                        </a:rPr>
                        <a:t>496</a:t>
                      </a:r>
                    </a:p>
                  </a:txBody>
                  <a:tcPr marT="36000" marB="36000">
                    <a:lnL>
                      <a:noFill/>
                    </a:lnL>
                    <a:lnR>
                      <a:noFill/>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800" b="0" dirty="0">
                        <a:solidFill>
                          <a:schemeClr val="tx1"/>
                        </a:solidFill>
                        <a:effectLst/>
                        <a:latin typeface="+mn-lt"/>
                        <a:ea typeface="Cambria" panose="02040503050406030204" pitchFamily="18" charset="0"/>
                        <a:cs typeface="+mn-ea"/>
                      </a:endParaRPr>
                    </a:p>
                  </a:txBody>
                  <a:tcPr marT="36000" marB="36000">
                    <a:lnL>
                      <a:noFill/>
                    </a:lnL>
                    <a:lnR>
                      <a:noFill/>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spcBef>
                          <a:spcPts val="0"/>
                        </a:spcBef>
                        <a:spcAft>
                          <a:spcPts val="0"/>
                        </a:spcAft>
                      </a:pPr>
                      <a:endParaRPr lang="en-GB" sz="800" b="0" dirty="0">
                        <a:solidFill>
                          <a:schemeClr val="tx1"/>
                        </a:solidFill>
                        <a:effectLst/>
                        <a:latin typeface="+mn-lt"/>
                        <a:ea typeface="Cambria" panose="02040503050406030204" pitchFamily="18" charset="0"/>
                        <a:cs typeface="+mn-ea"/>
                      </a:endParaRPr>
                    </a:p>
                  </a:txBody>
                  <a:tcPr marT="36000" marB="36000">
                    <a:lnL>
                      <a:noFill/>
                    </a:lnL>
                    <a:lnR>
                      <a:noFill/>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endParaRPr lang="en-GB" sz="800" b="0" dirty="0">
                        <a:solidFill>
                          <a:schemeClr val="tx1"/>
                        </a:solidFill>
                        <a:effectLst/>
                        <a:latin typeface="+mn-lt"/>
                        <a:ea typeface="Cambria" panose="02040503050406030204" pitchFamily="18" charset="0"/>
                        <a:cs typeface="+mn-ea"/>
                      </a:endParaRPr>
                    </a:p>
                  </a:txBody>
                  <a:tcPr marT="36000" marB="36000">
                    <a:lnL>
                      <a:noFill/>
                    </a:lnL>
                    <a:lnR>
                      <a:noFill/>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GB" sz="800" b="0" dirty="0">
                          <a:solidFill>
                            <a:schemeClr val="tx1"/>
                          </a:solidFill>
                          <a:effectLst/>
                          <a:latin typeface="+mn-lt"/>
                          <a:ea typeface="Cambria" panose="02040503050406030204" pitchFamily="18" charset="0"/>
                          <a:cs typeface="+mn-ea"/>
                        </a:rPr>
                        <a:t>58.2</a:t>
                      </a:r>
                    </a:p>
                  </a:txBody>
                  <a:tcPr marT="36000" marB="36000">
                    <a:lnL>
                      <a:noFill/>
                    </a:lnL>
                    <a:lnR>
                      <a:noFill/>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GB" sz="800" b="0" dirty="0">
                          <a:solidFill>
                            <a:schemeClr val="tx1"/>
                          </a:solidFill>
                          <a:effectLst/>
                          <a:latin typeface="+mn-lt"/>
                          <a:ea typeface="Cambria" panose="02040503050406030204" pitchFamily="18" charset="0"/>
                          <a:cs typeface="+mn-ea"/>
                        </a:rPr>
                        <a:t>8.9</a:t>
                      </a:r>
                    </a:p>
                  </a:txBody>
                  <a:tcPr marT="36000" marB="36000">
                    <a:lnL>
                      <a:noFill/>
                    </a:lnL>
                    <a:lnR>
                      <a:noFill/>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GB" sz="800" b="0" dirty="0">
                          <a:solidFill>
                            <a:schemeClr val="tx1"/>
                          </a:solidFill>
                          <a:effectLst/>
                          <a:latin typeface="+mn-lt"/>
                          <a:ea typeface="Cambria" panose="02040503050406030204" pitchFamily="18" charset="0"/>
                          <a:cs typeface="+mn-ea"/>
                        </a:rPr>
                        <a:t>33.5</a:t>
                      </a:r>
                    </a:p>
                  </a:txBody>
                  <a:tcPr marL="36000" marR="36000" marT="36000" marB="36000">
                    <a:lnL>
                      <a:noFill/>
                    </a:lnL>
                    <a:lnR>
                      <a:noFill/>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GB" sz="800" b="0" dirty="0">
                          <a:solidFill>
                            <a:schemeClr val="tx1"/>
                          </a:solidFill>
                          <a:effectLst/>
                          <a:latin typeface="+mn-lt"/>
                          <a:ea typeface="Cambria" panose="02040503050406030204" pitchFamily="18" charset="0"/>
                          <a:cs typeface="+mn-ea"/>
                        </a:rPr>
                        <a:t>92.0</a:t>
                      </a:r>
                    </a:p>
                  </a:txBody>
                  <a:tcPr marL="36000" marR="36000" marT="36000" marB="36000">
                    <a:lnL>
                      <a:noFill/>
                    </a:lnL>
                    <a:lnR>
                      <a:noFill/>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GB" sz="800" b="0" dirty="0">
                          <a:solidFill>
                            <a:schemeClr val="tx1"/>
                          </a:solidFill>
                          <a:effectLst/>
                          <a:latin typeface="+mn-lt"/>
                          <a:ea typeface="Cambria" panose="02040503050406030204" pitchFamily="18" charset="0"/>
                          <a:cs typeface="+mn-ea"/>
                        </a:rPr>
                        <a:t>13.2</a:t>
                      </a:r>
                    </a:p>
                  </a:txBody>
                  <a:tcPr marT="36000" marB="36000">
                    <a:lnL>
                      <a:noFill/>
                    </a:lnL>
                    <a:lnR>
                      <a:noFill/>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GB" sz="800" b="0" dirty="0">
                          <a:solidFill>
                            <a:schemeClr val="tx1"/>
                          </a:solidFill>
                          <a:effectLst/>
                          <a:latin typeface="+mn-lt"/>
                          <a:ea typeface="Cambria" panose="02040503050406030204" pitchFamily="18" charset="0"/>
                          <a:cs typeface="+mn-ea"/>
                        </a:rPr>
                        <a:t>48</a:t>
                      </a:r>
                    </a:p>
                  </a:txBody>
                  <a:tcPr marT="36000" marB="36000">
                    <a:lnL>
                      <a:noFill/>
                    </a:lnL>
                    <a:lnR>
                      <a:noFill/>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GB" sz="800" b="0" dirty="0">
                          <a:solidFill>
                            <a:schemeClr val="tx1"/>
                          </a:solidFill>
                          <a:effectLst/>
                          <a:latin typeface="+mn-lt"/>
                          <a:ea typeface="Cambria" panose="02040503050406030204" pitchFamily="18" charset="0"/>
                          <a:cs typeface="+mn-ea"/>
                        </a:rPr>
                        <a:t>84.3</a:t>
                      </a:r>
                    </a:p>
                  </a:txBody>
                  <a:tcPr marT="36000" marB="36000">
                    <a:lnL>
                      <a:noFill/>
                    </a:lnL>
                    <a:lnR>
                      <a:noFill/>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52701100"/>
                  </a:ext>
                </a:extLst>
              </a:tr>
            </a:tbl>
          </a:graphicData>
        </a:graphic>
      </p:graphicFrame>
    </p:spTree>
    <p:extLst>
      <p:ext uri="{BB962C8B-B14F-4D97-AF65-F5344CB8AC3E}">
        <p14:creationId xmlns:p14="http://schemas.microsoft.com/office/powerpoint/2010/main" val="33846744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72D6AD16-175D-489F-BE05-D09863BF96F2}"/>
              </a:ext>
            </a:extLst>
          </p:cNvPr>
          <p:cNvGraphicFramePr>
            <a:graphicFrameLocks noGrp="1"/>
          </p:cNvGraphicFramePr>
          <p:nvPr>
            <p:extLst>
              <p:ext uri="{D42A27DB-BD31-4B8C-83A1-F6EECF244321}">
                <p14:modId xmlns:p14="http://schemas.microsoft.com/office/powerpoint/2010/main" val="2438425661"/>
              </p:ext>
            </p:extLst>
          </p:nvPr>
        </p:nvGraphicFramePr>
        <p:xfrm>
          <a:off x="2663687" y="914400"/>
          <a:ext cx="9147313" cy="2647603"/>
        </p:xfrm>
        <a:graphic>
          <a:graphicData uri="http://schemas.openxmlformats.org/drawingml/2006/table">
            <a:tbl>
              <a:tblPr firstRow="1" bandRow="1">
                <a:tableStyleId>{5C22544A-7EE6-4342-B048-85BDC9FD1C3A}</a:tableStyleId>
              </a:tblPr>
              <a:tblGrid>
                <a:gridCol w="9147313">
                  <a:extLst>
                    <a:ext uri="{9D8B030D-6E8A-4147-A177-3AD203B41FA5}">
                      <a16:colId xmlns:a16="http://schemas.microsoft.com/office/drawing/2014/main" val="20000"/>
                    </a:ext>
                  </a:extLst>
                </a:gridCol>
              </a:tblGrid>
              <a:tr h="0">
                <a:tc>
                  <a:txBody>
                    <a:bodyPr/>
                    <a:lstStyle/>
                    <a:p>
                      <a:r>
                        <a:rPr lang="en-GB" sz="900" b="0" i="1" dirty="0">
                          <a:solidFill>
                            <a:schemeClr val="tx1"/>
                          </a:solidFill>
                        </a:rPr>
                        <a:t>Changing trends in glucose-lowering drug initiation for T2D in the era of tirzepatide</a:t>
                      </a:r>
                      <a:r>
                        <a:rPr lang="en-US" sz="900" b="0" i="1" dirty="0">
                          <a:solidFill>
                            <a:schemeClr val="tx1"/>
                          </a:solidFill>
                        </a:rPr>
                        <a:t>. E.Patorno.</a:t>
                      </a:r>
                    </a:p>
                    <a:p>
                      <a:endParaRPr lang="en-US" sz="400" b="1" i="1"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Background</a:t>
                      </a:r>
                      <a:r>
                        <a:rPr lang="en-US" sz="1000" b="0" dirty="0">
                          <a:solidFill>
                            <a:schemeClr val="tx1"/>
                          </a:solidFill>
                        </a:rPr>
                        <a:t>: The use and uptake </a:t>
                      </a:r>
                      <a:r>
                        <a:rPr lang="en-GB" sz="1000" b="0" dirty="0">
                          <a:solidFill>
                            <a:schemeClr val="tx1"/>
                          </a:solidFill>
                        </a:rPr>
                        <a:t>of tirzepatide in T2D adults in the US was evaluated using the Optum Clinformatics Data Mart with patients initiating glucose-lowering drugs between 1/2021 and 6/2023, before and after tirzepatide approval in May 2022. In addition, the uptake of tirzepatide was compared to the historical uptake of other GLP-1 agonists during the first 13 months since their initial approval for T2D.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88286691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mn-lt"/>
                        </a:rPr>
                        <a:t>Patients &amp; Treatment</a:t>
                      </a:r>
                      <a:r>
                        <a:rPr lang="en-US" sz="1000" dirty="0">
                          <a:latin typeface="+mn-lt"/>
                        </a:rPr>
                        <a:t>: 1,830,876 T2D patients aged ≥18 years initiating any glucose lowering drugs between 1/2021 and 12/2023 were included in the analysis</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Results</a:t>
                      </a:r>
                      <a:r>
                        <a:rPr lang="en-US" sz="1000" dirty="0"/>
                        <a:t>:</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1413163">
                <a:tc>
                  <a:txBody>
                    <a:bodyPr/>
                    <a:lstStyle/>
                    <a:p>
                      <a:pPr marL="171450" indent="-171450">
                        <a:buFont typeface="Arial" panose="020B0604020202020204" pitchFamily="34" charset="0"/>
                        <a:buChar char="•"/>
                      </a:pPr>
                      <a:r>
                        <a:rPr lang="en-GB" sz="1000" dirty="0">
                          <a:solidFill>
                            <a:schemeClr val="tx1"/>
                          </a:solidFill>
                        </a:rPr>
                        <a:t>Between 1/2021 and 6/2023, metformin and insulin were the most used drug classes, despite decreased use (69.2 to 56.2% and 42.2 to 34.1% respectively).</a:t>
                      </a:r>
                    </a:p>
                    <a:p>
                      <a:pPr marL="171450" indent="-171450">
                        <a:buFont typeface="Arial" panose="020B0604020202020204" pitchFamily="34" charset="0"/>
                        <a:buChar char="•"/>
                      </a:pPr>
                      <a:r>
                        <a:rPr lang="en-GB" sz="1000" dirty="0">
                          <a:solidFill>
                            <a:schemeClr val="tx1"/>
                          </a:solidFill>
                        </a:rPr>
                        <a:t>SU use decreased rapidly from 26.5 to 17.1%, while GLP-1 and SGLT-2 increased rapidly (19.5 to 28.5% and 14.5 to 24.3% respectively).</a:t>
                      </a:r>
                    </a:p>
                    <a:p>
                      <a:pPr marL="171450" indent="-171450">
                        <a:buFont typeface="Arial" panose="020B0604020202020204" pitchFamily="34" charset="0"/>
                        <a:buChar char="•"/>
                      </a:pPr>
                      <a:r>
                        <a:rPr lang="en-GB" sz="1000" dirty="0">
                          <a:solidFill>
                            <a:schemeClr val="tx1"/>
                          </a:solidFill>
                        </a:rPr>
                        <a:t>Tirzepatide use increased significantly after launch reaching 12.5% by the end of 2023.</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dirty="0">
                          <a:solidFill>
                            <a:schemeClr val="tx1"/>
                          </a:solidFill>
                        </a:rPr>
                        <a:t>Between 1/2021 and 6/2023, among 1,253,120 incident users (new to therapy), metformin use declined from 30.4 to 19.1%, GLP-1 use increased 13.2 to 18.6%, SGLT-2 use increased 12.7 to 20.7%, and tirzepatide reached 16.7% in 12/2023. By 12/2023, SU and insulin were initiated in &lt;10% and DPP-4 and TZD&lt;5% of incident users.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dirty="0">
                          <a:solidFill>
                            <a:schemeClr val="tx1"/>
                          </a:solidFill>
                        </a:rPr>
                        <a:t>In the first 18 months after launch for T2D tirzepatide uptake was 2- to 3-fold steeper than any previous GLP-1 agonist.</a:t>
                      </a:r>
                    </a:p>
                    <a:p>
                      <a:pPr marL="171450" indent="-171450">
                        <a:buFont typeface="Arial" panose="020B0604020202020204" pitchFamily="34" charset="0"/>
                        <a:buChar char="•"/>
                      </a:pPr>
                      <a:r>
                        <a:rPr lang="en-GB" sz="1000" dirty="0">
                          <a:solidFill>
                            <a:schemeClr val="tx1"/>
                          </a:solidFill>
                        </a:rPr>
                        <a:t>Compared with other classes, incident users of tirzepatide and to some extent GLP-1 were younger, more likely to be female, and have a BMI ≥40kg/m</a:t>
                      </a:r>
                      <a:r>
                        <a:rPr lang="en-GB" sz="1000" baseline="30000" dirty="0">
                          <a:solidFill>
                            <a:schemeClr val="tx1"/>
                          </a:solidFill>
                        </a:rPr>
                        <a:t>2</a:t>
                      </a:r>
                      <a:r>
                        <a:rPr lang="en-GB" sz="1000" baseline="0" dirty="0">
                          <a:solidFill>
                            <a:schemeClr val="tx1"/>
                          </a:solidFill>
                        </a:rPr>
                        <a:t>.</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92350044"/>
                  </a:ext>
                </a:extLst>
              </a:tr>
            </a:tbl>
          </a:graphicData>
        </a:graphic>
      </p:graphicFrame>
      <p:sp>
        <p:nvSpPr>
          <p:cNvPr id="3" name="Title 2"/>
          <p:cNvSpPr>
            <a:spLocks noGrp="1"/>
          </p:cNvSpPr>
          <p:nvPr>
            <p:ph type="ctrTitle"/>
          </p:nvPr>
        </p:nvSpPr>
        <p:spPr/>
        <p:txBody>
          <a:bodyPr/>
          <a:lstStyle/>
          <a:p>
            <a:r>
              <a:rPr lang="en-US" dirty="0"/>
              <a:t>GLP-1/GIP: Tirzepatide, </a:t>
            </a:r>
            <a:r>
              <a:rPr lang="en-GB" sz="1800" dirty="0"/>
              <a:t>uptake 2-3-fold steeper than any other GLP-1 during </a:t>
            </a:r>
            <a:r>
              <a:rPr lang="en-US" dirty="0"/>
              <a:t>first </a:t>
            </a:r>
            <a:r>
              <a:rPr lang="en-GB" sz="1800" dirty="0"/>
              <a:t>18 months on market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01465833"/>
              </p:ext>
            </p:extLst>
          </p:nvPr>
        </p:nvGraphicFramePr>
        <p:xfrm>
          <a:off x="384048" y="914400"/>
          <a:ext cx="2194560" cy="469392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2940743716"/>
                    </a:ext>
                  </a:extLst>
                </a:gridCol>
              </a:tblGrid>
              <a:tr h="242614">
                <a:tc>
                  <a:txBody>
                    <a:bodyPr/>
                    <a:lstStyle/>
                    <a:p>
                      <a:r>
                        <a:rPr lang="en-US" sz="1000" b="1" dirty="0">
                          <a:solidFill>
                            <a:schemeClr val="tx1"/>
                          </a:solidFill>
                        </a:rPr>
                        <a:t>Product (MOA)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88286691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Mounjaro, Zepbound; tirzepatide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(dual GLP-1/GIP agonist)</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en-US" sz="1000" b="1" dirty="0">
                          <a:latin typeface="+mn-lt"/>
                        </a:rPr>
                        <a:t>Company</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2"/>
                        </a:rPr>
                        <a:t>Lilly</a:t>
                      </a:r>
                      <a:endParaRPr lang="en-US" sz="1000"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4786">
                <a:tc>
                  <a:txBody>
                    <a:bodyPr/>
                    <a:lstStyle/>
                    <a:p>
                      <a:r>
                        <a:rPr lang="en-US" sz="1000" b="1" dirty="0">
                          <a:latin typeface="+mn-lt"/>
                        </a:rPr>
                        <a:t>Source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407347513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a:solidFill>
                            <a:schemeClr val="tx1"/>
                          </a:solidFill>
                        </a:rPr>
                        <a:t>Optum Clinformatics Data Mart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7515929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Indication(s)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24271795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T2D, OBE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61053568"/>
                  </a:ext>
                </a:extLst>
              </a:tr>
              <a:tr h="0">
                <a:tc>
                  <a:txBody>
                    <a:bodyPr/>
                    <a:lstStyle/>
                    <a:p>
                      <a:r>
                        <a:rPr lang="en-US" sz="1000" b="1" dirty="0">
                          <a:latin typeface="+mn-lt"/>
                        </a:rPr>
                        <a:t>Abstract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7586671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3"/>
                        </a:rPr>
                        <a:t>1409-P</a:t>
                      </a:r>
                      <a:endParaRPr lang="en-US" sz="1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32568609"/>
                  </a:ext>
                </a:extLst>
              </a:tr>
              <a:tr h="182880">
                <a:tc>
                  <a:txBody>
                    <a:bodyPr/>
                    <a:lstStyle/>
                    <a:p>
                      <a:pPr marL="0" indent="0">
                        <a:buFont typeface="Arial" panose="020B0604020202020204" pitchFamily="34" charset="0"/>
                        <a:buNone/>
                      </a:pPr>
                      <a:r>
                        <a:rPr lang="en-US" sz="1100" b="1" dirty="0">
                          <a:solidFill>
                            <a:schemeClr val="tx1"/>
                          </a:solidFill>
                        </a:rPr>
                        <a:t>CVrg Implications</a:t>
                      </a:r>
                      <a:r>
                        <a:rPr lang="en-US" sz="1100" b="0" dirty="0">
                          <a:solidFill>
                            <a:schemeClr val="tx1"/>
                          </a:solidFill>
                        </a:rPr>
                        <a:t>:</a:t>
                      </a:r>
                      <a:r>
                        <a:rPr lang="en-US" sz="1100" b="1" dirty="0">
                          <a:solidFill>
                            <a:schemeClr val="tx1"/>
                          </a:solidFill>
                        </a:rPr>
                        <a:t> </a:t>
                      </a:r>
                      <a:r>
                        <a:rPr lang="en-GB" sz="1100" dirty="0">
                          <a:solidFill>
                            <a:schemeClr val="tx1"/>
                          </a:solidFill>
                        </a:rPr>
                        <a:t>Traditional drug classes to treat T2D including SU and insulin are declining while tirzepatide, GLP-1, and SGLT-2 are rising. By 12/2023, tirzepatide and other GLP-1s combined were the most frequently initiated glucose-lowering drugs for T2D. The uptake of tirzepatide is unprecedented with respect to any other GLP-1.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3592350044"/>
                  </a:ext>
                </a:extLst>
              </a:tr>
            </a:tbl>
          </a:graphicData>
        </a:graphic>
      </p:graphicFrame>
      <p:graphicFrame>
        <p:nvGraphicFramePr>
          <p:cNvPr id="5" name="Table 4">
            <a:extLst>
              <a:ext uri="{FF2B5EF4-FFF2-40B4-BE49-F238E27FC236}">
                <a16:creationId xmlns:a16="http://schemas.microsoft.com/office/drawing/2014/main" id="{5739BB21-0285-3ED8-41DA-CAF5071EDB0B}"/>
              </a:ext>
            </a:extLst>
          </p:cNvPr>
          <p:cNvGraphicFramePr>
            <a:graphicFrameLocks noGrp="1"/>
          </p:cNvGraphicFramePr>
          <p:nvPr>
            <p:extLst>
              <p:ext uri="{D42A27DB-BD31-4B8C-83A1-F6EECF244321}">
                <p14:modId xmlns:p14="http://schemas.microsoft.com/office/powerpoint/2010/main" val="2722543656"/>
              </p:ext>
            </p:extLst>
          </p:nvPr>
        </p:nvGraphicFramePr>
        <p:xfrm>
          <a:off x="3031082" y="3429000"/>
          <a:ext cx="8280000" cy="2857680"/>
        </p:xfrm>
        <a:graphic>
          <a:graphicData uri="http://schemas.openxmlformats.org/drawingml/2006/table">
            <a:tbl>
              <a:tblPr firstRow="1" bandRow="1">
                <a:tableStyleId>{C083E6E3-FA7D-4D7B-A595-EF9225AFEA82}</a:tableStyleId>
              </a:tblPr>
              <a:tblGrid>
                <a:gridCol w="2232000">
                  <a:extLst>
                    <a:ext uri="{9D8B030D-6E8A-4147-A177-3AD203B41FA5}">
                      <a16:colId xmlns:a16="http://schemas.microsoft.com/office/drawing/2014/main" val="20000"/>
                    </a:ext>
                  </a:extLst>
                </a:gridCol>
                <a:gridCol w="756000">
                  <a:extLst>
                    <a:ext uri="{9D8B030D-6E8A-4147-A177-3AD203B41FA5}">
                      <a16:colId xmlns:a16="http://schemas.microsoft.com/office/drawing/2014/main" val="20001"/>
                    </a:ext>
                  </a:extLst>
                </a:gridCol>
                <a:gridCol w="756000">
                  <a:extLst>
                    <a:ext uri="{9D8B030D-6E8A-4147-A177-3AD203B41FA5}">
                      <a16:colId xmlns:a16="http://schemas.microsoft.com/office/drawing/2014/main" val="20002"/>
                    </a:ext>
                  </a:extLst>
                </a:gridCol>
                <a:gridCol w="756000">
                  <a:extLst>
                    <a:ext uri="{9D8B030D-6E8A-4147-A177-3AD203B41FA5}">
                      <a16:colId xmlns:a16="http://schemas.microsoft.com/office/drawing/2014/main" val="20003"/>
                    </a:ext>
                  </a:extLst>
                </a:gridCol>
                <a:gridCol w="756000">
                  <a:extLst>
                    <a:ext uri="{9D8B030D-6E8A-4147-A177-3AD203B41FA5}">
                      <a16:colId xmlns:a16="http://schemas.microsoft.com/office/drawing/2014/main" val="20004"/>
                    </a:ext>
                  </a:extLst>
                </a:gridCol>
                <a:gridCol w="756000">
                  <a:extLst>
                    <a:ext uri="{9D8B030D-6E8A-4147-A177-3AD203B41FA5}">
                      <a16:colId xmlns:a16="http://schemas.microsoft.com/office/drawing/2014/main" val="3811251981"/>
                    </a:ext>
                  </a:extLst>
                </a:gridCol>
                <a:gridCol w="756000">
                  <a:extLst>
                    <a:ext uri="{9D8B030D-6E8A-4147-A177-3AD203B41FA5}">
                      <a16:colId xmlns:a16="http://schemas.microsoft.com/office/drawing/2014/main" val="3431443247"/>
                    </a:ext>
                  </a:extLst>
                </a:gridCol>
                <a:gridCol w="756000">
                  <a:extLst>
                    <a:ext uri="{9D8B030D-6E8A-4147-A177-3AD203B41FA5}">
                      <a16:colId xmlns:a16="http://schemas.microsoft.com/office/drawing/2014/main" val="1073881306"/>
                    </a:ext>
                  </a:extLst>
                </a:gridCol>
                <a:gridCol w="756000">
                  <a:extLst>
                    <a:ext uri="{9D8B030D-6E8A-4147-A177-3AD203B41FA5}">
                      <a16:colId xmlns:a16="http://schemas.microsoft.com/office/drawing/2014/main" val="1922956154"/>
                    </a:ext>
                  </a:extLst>
                </a:gridCol>
              </a:tblGrid>
              <a:tr h="0">
                <a:tc>
                  <a:txBody>
                    <a:bodyPr/>
                    <a:lstStyle/>
                    <a:p>
                      <a:r>
                        <a:rPr lang="en-US" sz="900" dirty="0"/>
                        <a:t>Incident users</a:t>
                      </a:r>
                    </a:p>
                  </a:txBody>
                  <a:tcPr marL="36000" marR="36000" marT="10800" marB="10800" anchor="ctr"/>
                </a:tc>
                <a:tc>
                  <a:txBody>
                    <a:bodyPr/>
                    <a:lstStyle/>
                    <a:p>
                      <a:pPr algn="ctr"/>
                      <a:r>
                        <a:rPr lang="en-US" sz="900" dirty="0"/>
                        <a:t>TZP</a:t>
                      </a:r>
                    </a:p>
                  </a:txBody>
                  <a:tcPr marL="36000" marR="36000" marT="10800" marB="10800" anchor="ctr"/>
                </a:tc>
                <a:tc>
                  <a:txBody>
                    <a:bodyPr/>
                    <a:lstStyle/>
                    <a:p>
                      <a:pPr algn="ctr"/>
                      <a:r>
                        <a:rPr lang="en-US" sz="900" dirty="0"/>
                        <a:t>GLP-1</a:t>
                      </a:r>
                    </a:p>
                  </a:txBody>
                  <a:tcPr marL="36000" marR="36000" marT="10800" marB="10800" anchor="ctr"/>
                </a:tc>
                <a:tc>
                  <a:txBody>
                    <a:bodyPr/>
                    <a:lstStyle/>
                    <a:p>
                      <a:pPr algn="ctr"/>
                      <a:r>
                        <a:rPr lang="en-US" sz="900" dirty="0"/>
                        <a:t>SGLT-2</a:t>
                      </a:r>
                    </a:p>
                  </a:txBody>
                  <a:tcPr marL="36000" marR="36000" marT="10800" marB="10800" anchor="ctr"/>
                </a:tc>
                <a:tc>
                  <a:txBody>
                    <a:bodyPr/>
                    <a:lstStyle/>
                    <a:p>
                      <a:pPr algn="ctr"/>
                      <a:r>
                        <a:rPr lang="en-US" sz="900" dirty="0"/>
                        <a:t>metformin</a:t>
                      </a:r>
                    </a:p>
                  </a:txBody>
                  <a:tcPr marL="36000" marR="36000" marT="10800" marB="10800" anchor="ctr"/>
                </a:tc>
                <a:tc>
                  <a:txBody>
                    <a:bodyPr/>
                    <a:lstStyle/>
                    <a:p>
                      <a:pPr algn="ctr"/>
                      <a:r>
                        <a:rPr lang="en-US" sz="900" dirty="0"/>
                        <a:t>SU</a:t>
                      </a:r>
                    </a:p>
                  </a:txBody>
                  <a:tcPr marL="36000" marR="36000" marT="10800" marB="10800" anchor="ctr"/>
                </a:tc>
                <a:tc>
                  <a:txBody>
                    <a:bodyPr/>
                    <a:lstStyle/>
                    <a:p>
                      <a:pPr algn="ctr"/>
                      <a:r>
                        <a:rPr lang="en-US" sz="900" dirty="0"/>
                        <a:t>Insulin</a:t>
                      </a:r>
                    </a:p>
                  </a:txBody>
                  <a:tcPr marL="36000" marR="36000" marT="10800" marB="10800" anchor="ctr"/>
                </a:tc>
                <a:tc>
                  <a:txBody>
                    <a:bodyPr/>
                    <a:lstStyle/>
                    <a:p>
                      <a:pPr algn="ctr"/>
                      <a:r>
                        <a:rPr lang="en-US" sz="900" dirty="0"/>
                        <a:t>DPP-4</a:t>
                      </a:r>
                    </a:p>
                  </a:txBody>
                  <a:tcPr marL="36000" marR="36000" marT="10800" marB="10800" anchor="ctr"/>
                </a:tc>
                <a:tc>
                  <a:txBody>
                    <a:bodyPr/>
                    <a:lstStyle/>
                    <a:p>
                      <a:pPr algn="ctr"/>
                      <a:r>
                        <a:rPr lang="en-US" sz="900" dirty="0"/>
                        <a:t>T2D</a:t>
                      </a:r>
                    </a:p>
                  </a:txBody>
                  <a:tcPr marL="36000" marR="36000" marT="10800" marB="10800" anchor="ctr"/>
                </a:tc>
                <a:extLst>
                  <a:ext uri="{0D108BD9-81ED-4DB2-BD59-A6C34878D82A}">
                    <a16:rowId xmlns:a16="http://schemas.microsoft.com/office/drawing/2014/main" val="10000"/>
                  </a:ext>
                </a:extLst>
              </a:tr>
              <a:tr h="0">
                <a:tc>
                  <a:txBody>
                    <a:bodyPr/>
                    <a:lstStyle/>
                    <a:p>
                      <a:r>
                        <a:rPr lang="en-US" sz="900" dirty="0"/>
                        <a:t>N</a:t>
                      </a:r>
                    </a:p>
                  </a:txBody>
                  <a:tcPr marL="36000" marR="36000" marT="10800" marB="10800" anchor="ctr"/>
                </a:tc>
                <a:tc>
                  <a:txBody>
                    <a:bodyPr/>
                    <a:lstStyle/>
                    <a:p>
                      <a:pPr algn="ctr"/>
                      <a:r>
                        <a:rPr lang="en-US" sz="900" dirty="0"/>
                        <a:t>90,260</a:t>
                      </a:r>
                    </a:p>
                  </a:txBody>
                  <a:tcPr marL="36000" marR="36000" marT="10800" marB="10800" anchor="ctr"/>
                </a:tc>
                <a:tc>
                  <a:txBody>
                    <a:bodyPr/>
                    <a:lstStyle/>
                    <a:p>
                      <a:pPr algn="ctr"/>
                      <a:r>
                        <a:rPr lang="en-US" sz="900" dirty="0"/>
                        <a:t>370,050</a:t>
                      </a:r>
                    </a:p>
                  </a:txBody>
                  <a:tcPr marL="36000" marR="36000" marT="10800" marB="10800" anchor="ctr"/>
                </a:tc>
                <a:tc>
                  <a:txBody>
                    <a:bodyPr/>
                    <a:lstStyle/>
                    <a:p>
                      <a:pPr algn="ctr"/>
                      <a:r>
                        <a:rPr lang="en-US" sz="900" dirty="0"/>
                        <a:t>350,410</a:t>
                      </a:r>
                    </a:p>
                  </a:txBody>
                  <a:tcPr marL="36000" marR="36000" marT="10800" marB="10800" anchor="ctr"/>
                </a:tc>
                <a:tc>
                  <a:txBody>
                    <a:bodyPr/>
                    <a:lstStyle/>
                    <a:p>
                      <a:pPr algn="ctr"/>
                      <a:r>
                        <a:rPr lang="en-US" sz="900" dirty="0"/>
                        <a:t>715,401</a:t>
                      </a:r>
                    </a:p>
                  </a:txBody>
                  <a:tcPr marL="36000" marR="36000" marT="10800" marB="10800" anchor="ctr"/>
                </a:tc>
                <a:tc>
                  <a:txBody>
                    <a:bodyPr/>
                    <a:lstStyle/>
                    <a:p>
                      <a:pPr algn="ctr"/>
                      <a:r>
                        <a:rPr lang="en-US" sz="900" dirty="0"/>
                        <a:t>276,299</a:t>
                      </a:r>
                    </a:p>
                  </a:txBody>
                  <a:tcPr marL="36000" marR="36000" marT="10800" marB="10800" anchor="ctr"/>
                </a:tc>
                <a:tc>
                  <a:txBody>
                    <a:bodyPr/>
                    <a:lstStyle/>
                    <a:p>
                      <a:pPr algn="ctr"/>
                      <a:r>
                        <a:rPr lang="en-US" sz="900" dirty="0"/>
                        <a:t>244,814</a:t>
                      </a:r>
                    </a:p>
                  </a:txBody>
                  <a:tcPr marL="36000" marR="36000" marT="10800" marB="10800" anchor="ctr"/>
                </a:tc>
                <a:tc>
                  <a:txBody>
                    <a:bodyPr/>
                    <a:lstStyle/>
                    <a:p>
                      <a:pPr algn="ctr"/>
                      <a:r>
                        <a:rPr lang="en-US" sz="900" dirty="0"/>
                        <a:t>132,236</a:t>
                      </a:r>
                    </a:p>
                  </a:txBody>
                  <a:tcPr marL="36000" marR="36000" marT="10800" marB="10800" anchor="ctr"/>
                </a:tc>
                <a:tc>
                  <a:txBody>
                    <a:bodyPr/>
                    <a:lstStyle/>
                    <a:p>
                      <a:pPr algn="ctr"/>
                      <a:r>
                        <a:rPr lang="en-US" sz="900" dirty="0"/>
                        <a:t>91,494</a:t>
                      </a:r>
                    </a:p>
                  </a:txBody>
                  <a:tcPr marL="36000" marR="36000" marT="10800" marB="10800" anchor="ctr"/>
                </a:tc>
                <a:extLst>
                  <a:ext uri="{0D108BD9-81ED-4DB2-BD59-A6C34878D82A}">
                    <a16:rowId xmlns:a16="http://schemas.microsoft.com/office/drawing/2014/main" val="4134030664"/>
                  </a:ext>
                </a:extLst>
              </a:tr>
              <a:tr h="0">
                <a:tc>
                  <a:txBody>
                    <a:bodyPr/>
                    <a:lstStyle/>
                    <a:p>
                      <a:r>
                        <a:rPr lang="en-US" sz="900" dirty="0"/>
                        <a:t>Age (years)</a:t>
                      </a:r>
                    </a:p>
                  </a:txBody>
                  <a:tcPr marL="36000" marR="36000" marT="10800" marB="10800" anchor="ctr"/>
                </a:tc>
                <a:tc>
                  <a:txBody>
                    <a:bodyPr/>
                    <a:lstStyle/>
                    <a:p>
                      <a:pPr algn="ctr"/>
                      <a:r>
                        <a:rPr lang="en-US" sz="900" dirty="0"/>
                        <a:t>58</a:t>
                      </a:r>
                    </a:p>
                  </a:txBody>
                  <a:tcPr marL="36000" marR="36000" marT="10800" marB="10800" anchor="ctr"/>
                </a:tc>
                <a:tc>
                  <a:txBody>
                    <a:bodyPr/>
                    <a:lstStyle/>
                    <a:p>
                      <a:pPr algn="ctr"/>
                      <a:r>
                        <a:rPr lang="en-US" sz="900" dirty="0"/>
                        <a:t>62</a:t>
                      </a:r>
                    </a:p>
                  </a:txBody>
                  <a:tcPr marL="36000" marR="36000" marT="10800" marB="10800" anchor="ctr"/>
                </a:tc>
                <a:tc>
                  <a:txBody>
                    <a:bodyPr/>
                    <a:lstStyle/>
                    <a:p>
                      <a:pPr algn="ctr"/>
                      <a:r>
                        <a:rPr lang="en-US" sz="900" dirty="0"/>
                        <a:t>66</a:t>
                      </a:r>
                    </a:p>
                  </a:txBody>
                  <a:tcPr marL="36000" marR="36000" marT="10800" marB="10800" anchor="ctr"/>
                </a:tc>
                <a:tc>
                  <a:txBody>
                    <a:bodyPr/>
                    <a:lstStyle/>
                    <a:p>
                      <a:pPr algn="ctr"/>
                      <a:r>
                        <a:rPr lang="en-US" sz="900" dirty="0"/>
                        <a:t>64</a:t>
                      </a:r>
                    </a:p>
                  </a:txBody>
                  <a:tcPr marL="36000" marR="36000" marT="10800" marB="10800" anchor="ctr"/>
                </a:tc>
                <a:tc>
                  <a:txBody>
                    <a:bodyPr/>
                    <a:lstStyle/>
                    <a:p>
                      <a:pPr algn="ctr"/>
                      <a:r>
                        <a:rPr lang="en-US" sz="900" dirty="0"/>
                        <a:t>66</a:t>
                      </a:r>
                    </a:p>
                  </a:txBody>
                  <a:tcPr marL="36000" marR="36000" marT="10800" marB="10800" anchor="ctr"/>
                </a:tc>
                <a:tc>
                  <a:txBody>
                    <a:bodyPr/>
                    <a:lstStyle/>
                    <a:p>
                      <a:pPr algn="ctr"/>
                      <a:r>
                        <a:rPr lang="en-US" sz="900" dirty="0"/>
                        <a:t>66</a:t>
                      </a:r>
                    </a:p>
                  </a:txBody>
                  <a:tcPr marL="36000" marR="36000" marT="10800" marB="10800" anchor="ctr"/>
                </a:tc>
                <a:tc>
                  <a:txBody>
                    <a:bodyPr/>
                    <a:lstStyle/>
                    <a:p>
                      <a:pPr algn="ctr"/>
                      <a:r>
                        <a:rPr lang="en-US" sz="900" dirty="0"/>
                        <a:t>68</a:t>
                      </a:r>
                    </a:p>
                  </a:txBody>
                  <a:tcPr marL="36000" marR="36000" marT="10800" marB="10800" anchor="ctr"/>
                </a:tc>
                <a:tc>
                  <a:txBody>
                    <a:bodyPr/>
                    <a:lstStyle/>
                    <a:p>
                      <a:pPr algn="ctr"/>
                      <a:r>
                        <a:rPr lang="en-US" sz="900" dirty="0"/>
                        <a:t>67</a:t>
                      </a:r>
                    </a:p>
                  </a:txBody>
                  <a:tcPr marL="36000" marR="36000" marT="10800" marB="10800" anchor="ctr"/>
                </a:tc>
                <a:extLst>
                  <a:ext uri="{0D108BD9-81ED-4DB2-BD59-A6C34878D82A}">
                    <a16:rowId xmlns:a16="http://schemas.microsoft.com/office/drawing/2014/main" val="10001"/>
                  </a:ext>
                </a:extLst>
              </a:tr>
              <a:tr h="0">
                <a:tc>
                  <a:txBody>
                    <a:bodyPr/>
                    <a:lstStyle/>
                    <a:p>
                      <a:r>
                        <a:rPr lang="en-US" sz="900" dirty="0"/>
                        <a:t>Female (%)</a:t>
                      </a:r>
                    </a:p>
                  </a:txBody>
                  <a:tcPr marL="36000" marR="36000" marT="10800" marB="10800" anchor="ctr"/>
                </a:tc>
                <a:tc>
                  <a:txBody>
                    <a:bodyPr/>
                    <a:lstStyle/>
                    <a:p>
                      <a:pPr algn="ctr"/>
                      <a:r>
                        <a:rPr lang="en-US" sz="900" dirty="0"/>
                        <a:t>59</a:t>
                      </a:r>
                    </a:p>
                  </a:txBody>
                  <a:tcPr marL="36000" marR="36000" marT="10800" marB="10800" anchor="ctr"/>
                </a:tc>
                <a:tc>
                  <a:txBody>
                    <a:bodyPr/>
                    <a:lstStyle/>
                    <a:p>
                      <a:pPr algn="ctr"/>
                      <a:r>
                        <a:rPr lang="en-US" sz="900" dirty="0"/>
                        <a:t>55</a:t>
                      </a:r>
                    </a:p>
                  </a:txBody>
                  <a:tcPr marL="36000" marR="36000" marT="10800" marB="10800" anchor="ctr"/>
                </a:tc>
                <a:tc>
                  <a:txBody>
                    <a:bodyPr/>
                    <a:lstStyle/>
                    <a:p>
                      <a:pPr algn="ctr"/>
                      <a:r>
                        <a:rPr lang="en-US" sz="900" dirty="0"/>
                        <a:t>44</a:t>
                      </a:r>
                    </a:p>
                  </a:txBody>
                  <a:tcPr marL="36000" marR="36000" marT="10800" marB="10800" anchor="ctr"/>
                </a:tc>
                <a:tc>
                  <a:txBody>
                    <a:bodyPr/>
                    <a:lstStyle/>
                    <a:p>
                      <a:pPr algn="ctr"/>
                      <a:r>
                        <a:rPr lang="en-US" sz="900" dirty="0"/>
                        <a:t>48</a:t>
                      </a:r>
                    </a:p>
                  </a:txBody>
                  <a:tcPr marL="36000" marR="36000" marT="10800" marB="10800" anchor="ctr"/>
                </a:tc>
                <a:tc>
                  <a:txBody>
                    <a:bodyPr/>
                    <a:lstStyle/>
                    <a:p>
                      <a:pPr algn="ctr"/>
                      <a:r>
                        <a:rPr lang="en-US" sz="900" dirty="0"/>
                        <a:t>47</a:t>
                      </a:r>
                    </a:p>
                  </a:txBody>
                  <a:tcPr marL="36000" marR="36000" marT="10800" marB="10800" anchor="ctr"/>
                </a:tc>
                <a:tc>
                  <a:txBody>
                    <a:bodyPr/>
                    <a:lstStyle/>
                    <a:p>
                      <a:pPr algn="ctr"/>
                      <a:r>
                        <a:rPr lang="en-US" sz="900" dirty="0"/>
                        <a:t>49</a:t>
                      </a:r>
                    </a:p>
                  </a:txBody>
                  <a:tcPr marL="36000" marR="36000" marT="10800" marB="10800" anchor="ctr"/>
                </a:tc>
                <a:tc>
                  <a:txBody>
                    <a:bodyPr/>
                    <a:lstStyle/>
                    <a:p>
                      <a:pPr algn="ctr"/>
                      <a:r>
                        <a:rPr lang="en-US" sz="900" dirty="0"/>
                        <a:t>52</a:t>
                      </a:r>
                    </a:p>
                  </a:txBody>
                  <a:tcPr marL="36000" marR="36000" marT="10800" marB="10800" anchor="ctr"/>
                </a:tc>
                <a:tc>
                  <a:txBody>
                    <a:bodyPr/>
                    <a:lstStyle/>
                    <a:p>
                      <a:pPr algn="ctr"/>
                      <a:r>
                        <a:rPr lang="en-US" sz="900" dirty="0"/>
                        <a:t>45</a:t>
                      </a:r>
                    </a:p>
                  </a:txBody>
                  <a:tcPr marL="36000" marR="36000" marT="10800" marB="10800" anchor="ctr"/>
                </a:tc>
                <a:extLst>
                  <a:ext uri="{0D108BD9-81ED-4DB2-BD59-A6C34878D82A}">
                    <a16:rowId xmlns:a16="http://schemas.microsoft.com/office/drawing/2014/main" val="10002"/>
                  </a:ext>
                </a:extLst>
              </a:tr>
              <a:tr h="154352">
                <a:tc>
                  <a:txBody>
                    <a:bodyPr/>
                    <a:lstStyle/>
                    <a:p>
                      <a:r>
                        <a:rPr lang="en-US" sz="900" dirty="0"/>
                        <a:t>White/Asian/Black/ Hispanic (%)</a:t>
                      </a:r>
                    </a:p>
                  </a:txBody>
                  <a:tcPr marL="36000" marR="36000" marT="10800" marB="10800" anchor="ctr"/>
                </a:tc>
                <a:tc>
                  <a:txBody>
                    <a:bodyPr/>
                    <a:lstStyle/>
                    <a:p>
                      <a:pPr algn="ctr"/>
                      <a:r>
                        <a:rPr lang="en-US" sz="900" dirty="0"/>
                        <a:t>65/14/2/12</a:t>
                      </a:r>
                    </a:p>
                  </a:txBody>
                  <a:tcPr marL="36000" marR="36000" marT="10800" marB="10800" anchor="ctr"/>
                </a:tc>
                <a:tc>
                  <a:txBody>
                    <a:bodyPr/>
                    <a:lstStyle/>
                    <a:p>
                      <a:pPr algn="ctr"/>
                      <a:r>
                        <a:rPr lang="en-US" sz="900" dirty="0"/>
                        <a:t>61/14/3/12</a:t>
                      </a:r>
                    </a:p>
                  </a:txBody>
                  <a:tcPr marL="36000" marR="36000" marT="10800" marB="10800" anchor="ctr"/>
                </a:tc>
                <a:tc>
                  <a:txBody>
                    <a:bodyPr/>
                    <a:lstStyle/>
                    <a:p>
                      <a:pPr algn="ctr"/>
                      <a:r>
                        <a:rPr lang="en-US" sz="900" dirty="0"/>
                        <a:t>58/14/4/13</a:t>
                      </a:r>
                    </a:p>
                  </a:txBody>
                  <a:tcPr marL="36000" marR="36000" marT="10800" marB="10800" anchor="ctr"/>
                </a:tc>
                <a:tc>
                  <a:txBody>
                    <a:bodyPr/>
                    <a:lstStyle/>
                    <a:p>
                      <a:pPr algn="ctr"/>
                      <a:r>
                        <a:rPr lang="en-US" sz="900" dirty="0"/>
                        <a:t>57/13/5/13</a:t>
                      </a:r>
                    </a:p>
                  </a:txBody>
                  <a:tcPr marL="36000" marR="36000" marT="10800" marB="10800" anchor="ctr"/>
                </a:tc>
                <a:tc>
                  <a:txBody>
                    <a:bodyPr/>
                    <a:lstStyle/>
                    <a:p>
                      <a:pPr algn="ctr"/>
                      <a:r>
                        <a:rPr lang="en-US" sz="900" dirty="0"/>
                        <a:t>57/13/4/13</a:t>
                      </a:r>
                    </a:p>
                  </a:txBody>
                  <a:tcPr marL="36000" marR="36000" marT="10800" marB="10800" anchor="ctr"/>
                </a:tc>
                <a:tc>
                  <a:txBody>
                    <a:bodyPr/>
                    <a:lstStyle/>
                    <a:p>
                      <a:pPr algn="ctr"/>
                      <a:r>
                        <a:rPr lang="en-US" sz="900" dirty="0"/>
                        <a:t>58/15/3/12</a:t>
                      </a:r>
                    </a:p>
                  </a:txBody>
                  <a:tcPr marL="36000" marR="36000" marT="10800" marB="10800" anchor="ctr"/>
                </a:tc>
                <a:tc>
                  <a:txBody>
                    <a:bodyPr/>
                    <a:lstStyle/>
                    <a:p>
                      <a:pPr algn="ctr"/>
                      <a:r>
                        <a:rPr lang="en-US" sz="900" dirty="0"/>
                        <a:t>53/15/5/15</a:t>
                      </a:r>
                    </a:p>
                  </a:txBody>
                  <a:tcPr marL="36000" marR="36000" marT="10800" marB="10800" anchor="ctr"/>
                </a:tc>
                <a:tc>
                  <a:txBody>
                    <a:bodyPr/>
                    <a:lstStyle/>
                    <a:p>
                      <a:pPr algn="ctr"/>
                      <a:r>
                        <a:rPr lang="en-US" sz="900" dirty="0"/>
                        <a:t>56/11/5/17</a:t>
                      </a:r>
                    </a:p>
                  </a:txBody>
                  <a:tcPr marL="36000" marR="36000" marT="10800" marB="10800" anchor="ctr"/>
                </a:tc>
                <a:extLst>
                  <a:ext uri="{0D108BD9-81ED-4DB2-BD59-A6C34878D82A}">
                    <a16:rowId xmlns:a16="http://schemas.microsoft.com/office/drawing/2014/main" val="10003"/>
                  </a:ext>
                </a:extLst>
              </a:tr>
              <a:tr h="154352">
                <a:tc>
                  <a:txBody>
                    <a:bodyPr/>
                    <a:lstStyle/>
                    <a:p>
                      <a:r>
                        <a:rPr lang="en-US" sz="900" dirty="0"/>
                        <a:t>Overweight BMI 25-29.9kg/m</a:t>
                      </a:r>
                      <a:r>
                        <a:rPr lang="en-US" sz="900" baseline="30000" dirty="0"/>
                        <a:t>2 </a:t>
                      </a:r>
                      <a:r>
                        <a:rPr lang="en-US" sz="900" baseline="0" dirty="0"/>
                        <a:t>(%)</a:t>
                      </a:r>
                    </a:p>
                  </a:txBody>
                  <a:tcPr marL="36000" marR="36000" marT="10800" marB="10800" anchor="ctr">
                    <a:lnB w="12700" cap="flat" cmpd="sng" algn="ctr">
                      <a:noFill/>
                      <a:prstDash val="solid"/>
                      <a:round/>
                      <a:headEnd type="none" w="med" len="med"/>
                      <a:tailEnd type="none" w="med" len="med"/>
                    </a:lnB>
                  </a:tcPr>
                </a:tc>
                <a:tc>
                  <a:txBody>
                    <a:bodyPr/>
                    <a:lstStyle/>
                    <a:p>
                      <a:pPr algn="ctr"/>
                      <a:r>
                        <a:rPr lang="en-US" sz="900" dirty="0"/>
                        <a:t>8</a:t>
                      </a:r>
                    </a:p>
                  </a:txBody>
                  <a:tcPr marL="36000" marR="36000" marT="10800" marB="10800" anchor="ctr">
                    <a:lnB w="12700" cap="flat" cmpd="sng" algn="ctr">
                      <a:noFill/>
                      <a:prstDash val="solid"/>
                      <a:round/>
                      <a:headEnd type="none" w="med" len="med"/>
                      <a:tailEnd type="none" w="med" len="med"/>
                    </a:lnB>
                  </a:tcPr>
                </a:tc>
                <a:tc>
                  <a:txBody>
                    <a:bodyPr/>
                    <a:lstStyle/>
                    <a:p>
                      <a:pPr algn="ctr"/>
                      <a:r>
                        <a:rPr lang="en-US" sz="900" dirty="0"/>
                        <a:t>9</a:t>
                      </a:r>
                    </a:p>
                  </a:txBody>
                  <a:tcPr marL="36000" marR="36000" marT="10800" marB="10800" anchor="ctr">
                    <a:lnB w="12700" cap="flat" cmpd="sng" algn="ctr">
                      <a:noFill/>
                      <a:prstDash val="solid"/>
                      <a:round/>
                      <a:headEnd type="none" w="med" len="med"/>
                      <a:tailEnd type="none" w="med" len="med"/>
                    </a:lnB>
                  </a:tcPr>
                </a:tc>
                <a:tc>
                  <a:txBody>
                    <a:bodyPr/>
                    <a:lstStyle/>
                    <a:p>
                      <a:pPr algn="ctr"/>
                      <a:r>
                        <a:rPr lang="en-US" sz="900" dirty="0"/>
                        <a:t>12</a:t>
                      </a:r>
                    </a:p>
                  </a:txBody>
                  <a:tcPr marL="36000" marR="36000" marT="10800" marB="10800" anchor="ctr">
                    <a:lnB w="12700" cap="flat" cmpd="sng" algn="ctr">
                      <a:noFill/>
                      <a:prstDash val="solid"/>
                      <a:round/>
                      <a:headEnd type="none" w="med" len="med"/>
                      <a:tailEnd type="none" w="med" len="med"/>
                    </a:lnB>
                  </a:tcPr>
                </a:tc>
                <a:tc>
                  <a:txBody>
                    <a:bodyPr/>
                    <a:lstStyle/>
                    <a:p>
                      <a:pPr algn="ctr"/>
                      <a:r>
                        <a:rPr lang="en-US" sz="900" dirty="0"/>
                        <a:t>11</a:t>
                      </a:r>
                    </a:p>
                  </a:txBody>
                  <a:tcPr marL="36000" marR="36000" marT="10800" marB="10800" anchor="ctr">
                    <a:lnB w="12700" cap="flat" cmpd="sng" algn="ctr">
                      <a:noFill/>
                      <a:prstDash val="solid"/>
                      <a:round/>
                      <a:headEnd type="none" w="med" len="med"/>
                      <a:tailEnd type="none" w="med" len="med"/>
                    </a:lnB>
                  </a:tcPr>
                </a:tc>
                <a:tc>
                  <a:txBody>
                    <a:bodyPr/>
                    <a:lstStyle/>
                    <a:p>
                      <a:pPr algn="ctr"/>
                      <a:r>
                        <a:rPr lang="en-US" sz="900" dirty="0"/>
                        <a:t>11</a:t>
                      </a:r>
                    </a:p>
                  </a:txBody>
                  <a:tcPr marL="36000" marR="36000" marT="10800" marB="10800" anchor="ctr">
                    <a:lnB w="12700" cap="flat" cmpd="sng" algn="ctr">
                      <a:noFill/>
                      <a:prstDash val="solid"/>
                      <a:round/>
                      <a:headEnd type="none" w="med" len="med"/>
                      <a:tailEnd type="none" w="med" len="med"/>
                    </a:lnB>
                  </a:tcPr>
                </a:tc>
                <a:tc>
                  <a:txBody>
                    <a:bodyPr/>
                    <a:lstStyle/>
                    <a:p>
                      <a:pPr algn="ctr"/>
                      <a:r>
                        <a:rPr lang="en-US" sz="900" dirty="0"/>
                        <a:t>11</a:t>
                      </a:r>
                    </a:p>
                  </a:txBody>
                  <a:tcPr marL="36000" marR="36000" marT="10800" marB="10800" anchor="ctr">
                    <a:lnB w="12700" cap="flat" cmpd="sng" algn="ctr">
                      <a:noFill/>
                      <a:prstDash val="solid"/>
                      <a:round/>
                      <a:headEnd type="none" w="med" len="med"/>
                      <a:tailEnd type="none" w="med" len="med"/>
                    </a:lnB>
                  </a:tcPr>
                </a:tc>
                <a:tc>
                  <a:txBody>
                    <a:bodyPr/>
                    <a:lstStyle/>
                    <a:p>
                      <a:pPr algn="ctr"/>
                      <a:r>
                        <a:rPr lang="en-US" sz="900" dirty="0"/>
                        <a:t>12</a:t>
                      </a:r>
                    </a:p>
                  </a:txBody>
                  <a:tcPr marL="36000" marR="36000" marT="10800" marB="10800" anchor="ctr">
                    <a:lnB w="12700" cap="flat" cmpd="sng" algn="ctr">
                      <a:noFill/>
                      <a:prstDash val="solid"/>
                      <a:round/>
                      <a:headEnd type="none" w="med" len="med"/>
                      <a:tailEnd type="none" w="med" len="med"/>
                    </a:lnB>
                  </a:tcPr>
                </a:tc>
                <a:tc>
                  <a:txBody>
                    <a:bodyPr/>
                    <a:lstStyle/>
                    <a:p>
                      <a:pPr algn="ctr"/>
                      <a:r>
                        <a:rPr lang="en-US" sz="900" dirty="0"/>
                        <a:t>12</a:t>
                      </a:r>
                    </a:p>
                  </a:txBody>
                  <a:tcPr marL="36000" marR="36000" marT="10800" marB="10800" anchor="ctr">
                    <a:lnB w="12700" cap="flat" cmpd="sng" algn="ctr">
                      <a:noFill/>
                      <a:prstDash val="solid"/>
                      <a:round/>
                      <a:headEnd type="none" w="med" len="med"/>
                      <a:tailEnd type="none" w="med" len="med"/>
                    </a:lnB>
                  </a:tcPr>
                </a:tc>
                <a:extLst>
                  <a:ext uri="{0D108BD9-81ED-4DB2-BD59-A6C34878D82A}">
                    <a16:rowId xmlns:a16="http://schemas.microsoft.com/office/drawing/2014/main" val="3835911894"/>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Obesity class 1-2 BMI 30-39.9kg/m</a:t>
                      </a:r>
                      <a:r>
                        <a:rPr lang="en-US" sz="900" baseline="30000" dirty="0"/>
                        <a:t>2</a:t>
                      </a:r>
                      <a:r>
                        <a:rPr lang="en-US" sz="900" dirty="0"/>
                        <a:t>(%)</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28</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26</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23</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22</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21</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22</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20</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21</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699533604"/>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Obesity class 3 BMI ≥40kg/m</a:t>
                      </a:r>
                      <a:r>
                        <a:rPr lang="en-US" sz="900" baseline="30000" dirty="0"/>
                        <a:t>2 </a:t>
                      </a:r>
                      <a:r>
                        <a:rPr lang="en-US" sz="900" dirty="0"/>
                        <a:t>(%)</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37</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28</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19</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19</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16</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21</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14</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16</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588368016"/>
                  </a:ext>
                </a:extLst>
              </a:tr>
              <a:tr h="154352">
                <a:tc>
                  <a:txBody>
                    <a:bodyPr/>
                    <a:lstStyle/>
                    <a:p>
                      <a:r>
                        <a:rPr lang="en-US" sz="900" dirty="0"/>
                        <a:t>Missing info on BMI/Obesity (%)</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33</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41</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49</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50</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53</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49</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53</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52</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615263192"/>
                  </a:ext>
                </a:extLst>
              </a:tr>
              <a:tr h="154352">
                <a:tc>
                  <a:txBody>
                    <a:bodyPr/>
                    <a:lstStyle/>
                    <a:p>
                      <a:r>
                        <a:rPr lang="en-US" sz="900" dirty="0"/>
                        <a:t>Diabetic retinopathy (%)</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7</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10</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11</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7</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10</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17</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11</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11</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249554777"/>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Diabetic neuropathy (%)</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19</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23</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24</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17</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24</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34</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25</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24</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235912864"/>
                  </a:ext>
                </a:extLst>
              </a:tr>
              <a:tr h="154352">
                <a:tc>
                  <a:txBody>
                    <a:bodyPr/>
                    <a:lstStyle/>
                    <a:p>
                      <a:r>
                        <a:rPr lang="en-US" sz="900" dirty="0"/>
                        <a:t>ASCVD (%)</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22</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27</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37</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27</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31</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39</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33</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27</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81160350"/>
                  </a:ext>
                </a:extLst>
              </a:tr>
              <a:tr h="154352">
                <a:tc>
                  <a:txBody>
                    <a:bodyPr/>
                    <a:lstStyle/>
                    <a:p>
                      <a:r>
                        <a:rPr lang="en-US" sz="900" dirty="0"/>
                        <a:t>CHF (%)</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8</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10</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18</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9</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11</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18</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12</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7</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507341038"/>
                  </a:ext>
                </a:extLst>
              </a:tr>
              <a:tr h="154352">
                <a:tc>
                  <a:txBody>
                    <a:bodyPr/>
                    <a:lstStyle/>
                    <a:p>
                      <a:r>
                        <a:rPr lang="en-US" sz="900" dirty="0"/>
                        <a:t>CKD (%)</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13</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17</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25</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14</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20</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28</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24</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20</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733676133"/>
                  </a:ext>
                </a:extLst>
              </a:tr>
              <a:tr h="154352">
                <a:tc>
                  <a:txBody>
                    <a:bodyPr/>
                    <a:lstStyle/>
                    <a:p>
                      <a:r>
                        <a:rPr lang="en-US" sz="900" dirty="0"/>
                        <a:t>MASH/MASLD (%)</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10</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9</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7</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7</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7</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8</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7</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7</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158653366"/>
                  </a:ext>
                </a:extLst>
              </a:tr>
              <a:tr h="154352">
                <a:tc>
                  <a:txBody>
                    <a:bodyPr/>
                    <a:lstStyle/>
                    <a:p>
                      <a:r>
                        <a:rPr lang="en-US" sz="900" dirty="0"/>
                        <a:t>Hypoglycemia (%)</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17</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18</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19</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17</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19</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22</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19</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22</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715519089"/>
                  </a:ext>
                </a:extLst>
              </a:tr>
              <a:tr h="154352">
                <a:tc>
                  <a:txBody>
                    <a:bodyPr/>
                    <a:lstStyle/>
                    <a:p>
                      <a:r>
                        <a:rPr lang="en-US" sz="900" dirty="0"/>
                        <a:t>Pancreatitis (%)</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1</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1</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1</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1</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1</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2</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1</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1</a:t>
                      </a:r>
                    </a:p>
                  </a:txBody>
                  <a:tcPr marL="36000" marR="36000" marT="10800" marB="1080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464610996"/>
                  </a:ext>
                </a:extLst>
              </a:tr>
              <a:tr h="154352">
                <a:tc>
                  <a:txBody>
                    <a:bodyPr/>
                    <a:lstStyle/>
                    <a:p>
                      <a:r>
                        <a:rPr lang="en-US" sz="900" dirty="0"/>
                        <a:t>A1c (%)</a:t>
                      </a:r>
                    </a:p>
                  </a:txBody>
                  <a:tcPr marL="36000" marR="36000" marT="10800" marB="10800"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t>7.43</a:t>
                      </a:r>
                    </a:p>
                  </a:txBody>
                  <a:tcPr marL="36000" marR="36000" marT="10800" marB="10800"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t>7.61</a:t>
                      </a:r>
                    </a:p>
                  </a:txBody>
                  <a:tcPr marL="36000" marR="36000" marT="10800" marB="10800"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t>7.65</a:t>
                      </a:r>
                    </a:p>
                  </a:txBody>
                  <a:tcPr marL="36000" marR="36000" marT="10800" marB="10800"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t>7.25</a:t>
                      </a:r>
                    </a:p>
                  </a:txBody>
                  <a:tcPr marL="36000" marR="36000" marT="10800" marB="10800"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t>7.73</a:t>
                      </a:r>
                    </a:p>
                  </a:txBody>
                  <a:tcPr marL="36000" marR="36000" marT="10800" marB="10800"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t>8.23</a:t>
                      </a:r>
                    </a:p>
                  </a:txBody>
                  <a:tcPr marL="36000" marR="36000" marT="10800" marB="10800"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t>7.56</a:t>
                      </a:r>
                    </a:p>
                  </a:txBody>
                  <a:tcPr marL="36000" marR="36000" marT="10800" marB="10800"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t>7.62</a:t>
                      </a:r>
                    </a:p>
                  </a:txBody>
                  <a:tcPr marL="36000" marR="36000" marT="10800" marB="10800"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3831301876"/>
                  </a:ext>
                </a:extLst>
              </a:tr>
            </a:tbl>
          </a:graphicData>
        </a:graphic>
      </p:graphicFrame>
    </p:spTree>
    <p:extLst>
      <p:ext uri="{BB962C8B-B14F-4D97-AF65-F5344CB8AC3E}">
        <p14:creationId xmlns:p14="http://schemas.microsoft.com/office/powerpoint/2010/main" val="8357104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72D6AD16-175D-489F-BE05-D09863BF96F2}"/>
              </a:ext>
            </a:extLst>
          </p:cNvPr>
          <p:cNvGraphicFramePr>
            <a:graphicFrameLocks noGrp="1"/>
          </p:cNvGraphicFramePr>
          <p:nvPr/>
        </p:nvGraphicFramePr>
        <p:xfrm>
          <a:off x="2663687" y="914400"/>
          <a:ext cx="9147314" cy="4921624"/>
        </p:xfrm>
        <a:graphic>
          <a:graphicData uri="http://schemas.openxmlformats.org/drawingml/2006/table">
            <a:tbl>
              <a:tblPr firstRow="1" bandRow="1">
                <a:tableStyleId>{5C22544A-7EE6-4342-B048-85BDC9FD1C3A}</a:tableStyleId>
              </a:tblPr>
              <a:tblGrid>
                <a:gridCol w="4454289">
                  <a:extLst>
                    <a:ext uri="{9D8B030D-6E8A-4147-A177-3AD203B41FA5}">
                      <a16:colId xmlns:a16="http://schemas.microsoft.com/office/drawing/2014/main" val="20000"/>
                    </a:ext>
                  </a:extLst>
                </a:gridCol>
                <a:gridCol w="4693025">
                  <a:extLst>
                    <a:ext uri="{9D8B030D-6E8A-4147-A177-3AD203B41FA5}">
                      <a16:colId xmlns:a16="http://schemas.microsoft.com/office/drawing/2014/main" val="1229989169"/>
                    </a:ext>
                  </a:extLst>
                </a:gridCol>
              </a:tblGrid>
              <a:tr h="0">
                <a:tc gridSpan="2">
                  <a:txBody>
                    <a:bodyPr/>
                    <a:lstStyle/>
                    <a:p>
                      <a:r>
                        <a:rPr lang="en-US" sz="900" b="0" i="1" dirty="0">
                          <a:solidFill>
                            <a:schemeClr val="tx1"/>
                          </a:solidFill>
                        </a:rPr>
                        <a:t>Real-world effectiveness of tirzepatide among people with obesity or overweight without T2D. E.R.Hankosky.</a:t>
                      </a:r>
                    </a:p>
                    <a:p>
                      <a:endParaRPr lang="en-US" sz="400" b="1" i="1"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Background</a:t>
                      </a:r>
                      <a:r>
                        <a:rPr lang="en-US" sz="1000" b="0" dirty="0">
                          <a:solidFill>
                            <a:schemeClr val="tx1"/>
                          </a:solidFill>
                        </a:rPr>
                        <a:t>: Tirzepatide (TZP) was approved for the treatment of obesity in the US in November 2023 and for T2D in May 2022. A real-world study evaluated demographic and clinical characteristics, utilization, and effectiveness of off-label use at the discretion of prescribing healthcare providers of TZP in non-diabetic patients with overweight/obesity in the US.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20000"/>
                        <a:lumOff val="80000"/>
                      </a:schemeClr>
                    </a:solidFill>
                  </a:tcPr>
                </a:tc>
                <a:tc hMerge="1">
                  <a:txBody>
                    <a:bodyPr/>
                    <a:lstStyle/>
                    <a:p>
                      <a:endParaRPr lang="en-US"/>
                    </a:p>
                  </a:txBody>
                  <a:tcPr/>
                </a:tc>
                <a:extLst>
                  <a:ext uri="{0D108BD9-81ED-4DB2-BD59-A6C34878D82A}">
                    <a16:rowId xmlns:a16="http://schemas.microsoft.com/office/drawing/2014/main" val="882866917"/>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mn-lt"/>
                        </a:rPr>
                        <a:t>Patients &amp; Treatment</a:t>
                      </a:r>
                      <a:r>
                        <a:rPr lang="en-US" sz="1000" dirty="0">
                          <a:latin typeface="+mn-lt"/>
                        </a:rPr>
                        <a:t>: 57,680 patients had ≥1 TZP prescription from May 13, 2022, to June 30, 2023 (index date was date of earliest TZP prescription)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mn-lt"/>
                        </a:rPr>
                        <a:t>Overall cohort</a:t>
                      </a:r>
                      <a:r>
                        <a:rPr lang="en-US" sz="1000" b="0" dirty="0">
                          <a:latin typeface="+mn-lt"/>
                        </a:rPr>
                        <a:t>: 4,126 </a:t>
                      </a:r>
                      <a:r>
                        <a:rPr lang="en-US" sz="1000" dirty="0">
                          <a:latin typeface="+mn-lt"/>
                        </a:rPr>
                        <a:t>non-diabetic patients aged ≥18 years, A1c &lt;6.5%, no conditions associated with unintentional weight change with ≥6 months continuous medical and pharmacy enrollment post-index with no more than 30-day gap were included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mn-lt"/>
                        </a:rPr>
                        <a:t>AOM eligible cohort</a:t>
                      </a:r>
                      <a:r>
                        <a:rPr lang="en-US" sz="1000" b="0" dirty="0">
                          <a:latin typeface="+mn-lt"/>
                        </a:rPr>
                        <a:t>: 699 patients with BMI reported 90 days pre-index to 14 days post-index, BMI</a:t>
                      </a:r>
                      <a:r>
                        <a:rPr lang="en-US" sz="1000" dirty="0">
                          <a:latin typeface="+mn-lt"/>
                        </a:rPr>
                        <a:t> ≥30kg/m</a:t>
                      </a:r>
                      <a:r>
                        <a:rPr lang="en-US" sz="1000" baseline="30000" dirty="0">
                          <a:latin typeface="+mn-lt"/>
                        </a:rPr>
                        <a:t>2</a:t>
                      </a:r>
                      <a:r>
                        <a:rPr lang="en-US" sz="1000" dirty="0">
                          <a:latin typeface="+mn-lt"/>
                        </a:rPr>
                        <a:t> or ≥27kg/m</a:t>
                      </a:r>
                      <a:r>
                        <a:rPr lang="en-US" sz="1000" baseline="30000" dirty="0">
                          <a:latin typeface="+mn-lt"/>
                        </a:rPr>
                        <a:t>2</a:t>
                      </a:r>
                      <a:r>
                        <a:rPr lang="en-US" sz="1000" dirty="0">
                          <a:latin typeface="+mn-lt"/>
                        </a:rPr>
                        <a:t> with ≥1 obesity-related comorbidity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mn-lt"/>
                        </a:rPr>
                        <a:t>Persistent + GLP-1 naïve</a:t>
                      </a:r>
                      <a:r>
                        <a:rPr lang="en-US" sz="1000" b="0" dirty="0">
                          <a:latin typeface="+mn-lt"/>
                        </a:rPr>
                        <a:t>: 481 patients were persistent on TZP (no gap in medication </a:t>
                      </a:r>
                      <a:r>
                        <a:rPr lang="en-US" sz="1000" dirty="0">
                          <a:latin typeface="+mn-lt"/>
                        </a:rPr>
                        <a:t>≥60 days) with no prior use of any GLP-1 agonist during pre-index.</a:t>
                      </a:r>
                      <a:endParaRPr lang="en-US" sz="1000" i="0" dirty="0">
                        <a:latin typeface="+mn-lt"/>
                      </a:endParaRP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00"/>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Results</a:t>
                      </a:r>
                      <a:r>
                        <a:rPr lang="en-US" sz="1000" dirty="0"/>
                        <a:t>:</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US"/>
                    </a:p>
                  </a:txBody>
                  <a:tcPr/>
                </a:tc>
                <a:extLst>
                  <a:ext uri="{0D108BD9-81ED-4DB2-BD59-A6C34878D82A}">
                    <a16:rowId xmlns:a16="http://schemas.microsoft.com/office/drawing/2014/main" val="10001"/>
                  </a:ext>
                </a:extLst>
              </a:tr>
              <a:tr h="3077584">
                <a:tc>
                  <a:txBody>
                    <a:bodyPr/>
                    <a:lstStyle/>
                    <a:p>
                      <a:pPr marL="171450" indent="-171450">
                        <a:spcAft>
                          <a:spcPts val="200"/>
                        </a:spcAft>
                        <a:buFont typeface="Arial" panose="020B0604020202020204" pitchFamily="34" charset="0"/>
                        <a:buChar char="•"/>
                      </a:pPr>
                      <a:endParaRPr lang="en-US" sz="1000" dirty="0"/>
                    </a:p>
                    <a:p>
                      <a:pPr marL="171450" indent="-171450">
                        <a:spcAft>
                          <a:spcPts val="200"/>
                        </a:spcAft>
                        <a:buFont typeface="Arial" panose="020B0604020202020204" pitchFamily="34" charset="0"/>
                        <a:buChar char="•"/>
                      </a:pPr>
                      <a:r>
                        <a:rPr lang="en-US" sz="1000" dirty="0"/>
                        <a:t>In the overall cohort, TZP initiators were predominantly female, 47 years old, with class 2 obesity (see table).</a:t>
                      </a:r>
                    </a:p>
                    <a:p>
                      <a:pPr marL="171450" indent="-171450">
                        <a:spcAft>
                          <a:spcPts val="200"/>
                        </a:spcAft>
                        <a:buFont typeface="Arial" panose="020B0604020202020204" pitchFamily="34" charset="0"/>
                        <a:buChar char="•"/>
                      </a:pPr>
                      <a:endParaRPr lang="en-US" sz="1000" dirty="0"/>
                    </a:p>
                    <a:p>
                      <a:pPr marL="171450" indent="-171450">
                        <a:spcAft>
                          <a:spcPts val="200"/>
                        </a:spcAft>
                        <a:buFont typeface="Arial" panose="020B0604020202020204" pitchFamily="34" charset="0"/>
                        <a:buChar char="•"/>
                      </a:pPr>
                      <a:r>
                        <a:rPr lang="en-US" sz="1000" dirty="0"/>
                        <a:t>Most patients were commercially </a:t>
                      </a:r>
                      <a:r>
                        <a:rPr lang="en-US" sz="1000" dirty="0">
                          <a:solidFill>
                            <a:schemeClr val="tx1"/>
                          </a:solidFill>
                        </a:rPr>
                        <a:t>insured, and ≤11% of patients were taking anti-obesity medications (AOMs) at baseline. </a:t>
                      </a:r>
                      <a:endParaRPr lang="en-US" sz="1000" strike="sngStrike" baseline="0" dirty="0">
                        <a:solidFill>
                          <a:schemeClr val="tx1"/>
                        </a:solidFill>
                      </a:endParaRPr>
                    </a:p>
                    <a:p>
                      <a:pPr marL="171450" indent="-171450">
                        <a:spcAft>
                          <a:spcPts val="200"/>
                        </a:spcAft>
                        <a:buFont typeface="Arial" panose="020B0604020202020204" pitchFamily="34" charset="0"/>
                        <a:buChar char="•"/>
                      </a:pPr>
                      <a:endParaRPr lang="en-US" sz="1000" dirty="0"/>
                    </a:p>
                    <a:p>
                      <a:pPr marL="171450" indent="-171450">
                        <a:spcAft>
                          <a:spcPts val="200"/>
                        </a:spcAft>
                        <a:buFont typeface="Arial" panose="020B0604020202020204" pitchFamily="34" charset="0"/>
                        <a:buChar char="•"/>
                      </a:pPr>
                      <a:r>
                        <a:rPr lang="en-US" sz="1000" dirty="0"/>
                        <a:t>In the overall cohort, most patients (76.3%) had </a:t>
                      </a:r>
                      <a:r>
                        <a:rPr lang="en-US" sz="1000" dirty="0">
                          <a:latin typeface="+mn-lt"/>
                        </a:rPr>
                        <a:t>≥1 obesity-related comorbidity; most commonly hypertension (33.3%), dyslipidemia (36.9%), and anxiety (26.7%).</a:t>
                      </a:r>
                    </a:p>
                    <a:p>
                      <a:pPr marL="171450" indent="-171450">
                        <a:spcAft>
                          <a:spcPts val="200"/>
                        </a:spcAft>
                        <a:buFont typeface="Arial" panose="020B0604020202020204" pitchFamily="34" charset="0"/>
                        <a:buChar char="•"/>
                      </a:pPr>
                      <a:endParaRPr lang="en-US" sz="1000"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1000" dirty="0"/>
                    </a:p>
                  </a:txBody>
                  <a:tcPr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92350044"/>
                  </a:ext>
                </a:extLst>
              </a:tr>
            </a:tbl>
          </a:graphicData>
        </a:graphic>
      </p:graphicFrame>
      <p:sp>
        <p:nvSpPr>
          <p:cNvPr id="3" name="Title 2"/>
          <p:cNvSpPr>
            <a:spLocks noGrp="1"/>
          </p:cNvSpPr>
          <p:nvPr>
            <p:ph type="ctrTitle"/>
          </p:nvPr>
        </p:nvSpPr>
        <p:spPr/>
        <p:txBody>
          <a:bodyPr/>
          <a:lstStyle/>
          <a:p>
            <a:r>
              <a:rPr lang="en-US" dirty="0"/>
              <a:t>GLP-1/GIP: TZP, RW effectiveness showed -12.7% WL and 73.7% Tx persistence at 6 months</a:t>
            </a:r>
          </a:p>
        </p:txBody>
      </p:sp>
      <p:graphicFrame>
        <p:nvGraphicFramePr>
          <p:cNvPr id="4" name="Table 3"/>
          <p:cNvGraphicFramePr>
            <a:graphicFrameLocks noGrp="1"/>
          </p:cNvGraphicFramePr>
          <p:nvPr>
            <p:extLst>
              <p:ext uri="{D42A27DB-BD31-4B8C-83A1-F6EECF244321}">
                <p14:modId xmlns:p14="http://schemas.microsoft.com/office/powerpoint/2010/main" val="216993946"/>
              </p:ext>
            </p:extLst>
          </p:nvPr>
        </p:nvGraphicFramePr>
        <p:xfrm>
          <a:off x="384048" y="914400"/>
          <a:ext cx="2194560" cy="501396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2940743716"/>
                    </a:ext>
                  </a:extLst>
                </a:gridCol>
              </a:tblGrid>
              <a:tr h="242614">
                <a:tc>
                  <a:txBody>
                    <a:bodyPr/>
                    <a:lstStyle/>
                    <a:p>
                      <a:r>
                        <a:rPr lang="en-US" sz="1000" b="1" dirty="0">
                          <a:solidFill>
                            <a:schemeClr val="tx1"/>
                          </a:solidFill>
                        </a:rPr>
                        <a:t>Product (MOA)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882866917"/>
                  </a:ext>
                </a:extLst>
              </a:tr>
              <a:tr h="0">
                <a:tc>
                  <a:txBody>
                    <a:bodyPr/>
                    <a:lstStyle/>
                    <a:p>
                      <a:r>
                        <a:rPr lang="en-US" sz="1000" b="1" dirty="0">
                          <a:solidFill>
                            <a:schemeClr val="tx1"/>
                          </a:solidFill>
                        </a:rPr>
                        <a:t>Mounjaro, Zepbound; tirzepatide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(dual GLP-1/GIP agonist)</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en-US" sz="1000" b="1" dirty="0">
                          <a:latin typeface="+mn-lt"/>
                        </a:rPr>
                        <a:t>Company</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2"/>
                        </a:rPr>
                        <a:t>Lilly</a:t>
                      </a:r>
                      <a:endParaRPr lang="en-US" sz="1000"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4786">
                <a:tc>
                  <a:txBody>
                    <a:bodyPr/>
                    <a:lstStyle/>
                    <a:p>
                      <a:r>
                        <a:rPr lang="en-US" sz="1000" b="1" dirty="0">
                          <a:latin typeface="+mn-lt"/>
                        </a:rPr>
                        <a:t>Study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407347513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Optum’s de-identified Clinformatics Data Mart Database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7515929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Indication(s)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24271795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T2D, OBE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61053568"/>
                  </a:ext>
                </a:extLst>
              </a:tr>
              <a:tr h="0">
                <a:tc>
                  <a:txBody>
                    <a:bodyPr/>
                    <a:lstStyle/>
                    <a:p>
                      <a:r>
                        <a:rPr lang="en-US" sz="1000" b="1" dirty="0">
                          <a:latin typeface="+mn-lt"/>
                        </a:rPr>
                        <a:t>Abstract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7586671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3"/>
                        </a:rPr>
                        <a:t>2084-LB</a:t>
                      </a:r>
                      <a:endParaRPr lang="en-US" sz="1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32568609"/>
                  </a:ext>
                </a:extLst>
              </a:tr>
              <a:tr h="182880">
                <a:tc>
                  <a:txBody>
                    <a:bodyPr/>
                    <a:lstStyle/>
                    <a:p>
                      <a:r>
                        <a:rPr lang="en-US" sz="1100" b="1" dirty="0">
                          <a:solidFill>
                            <a:schemeClr val="tx1"/>
                          </a:solidFill>
                        </a:rPr>
                        <a:t>CVrg </a:t>
                      </a:r>
                      <a:r>
                        <a:rPr lang="en-US" sz="1100" b="1" dirty="0"/>
                        <a:t>Implications</a:t>
                      </a:r>
                      <a:r>
                        <a:rPr lang="en-US" sz="1100" b="0" dirty="0">
                          <a:solidFill>
                            <a:schemeClr val="tx1"/>
                          </a:solidFill>
                        </a:rPr>
                        <a:t>: Most non-diabetic patients initiating TZP had multimorbidity and class 2 obesity. Dose-escalation was not consistent with clinical trials and at 6</a:t>
                      </a:r>
                      <a:r>
                        <a:rPr lang="en-US" sz="1100" b="0" baseline="30000" dirty="0">
                          <a:solidFill>
                            <a:schemeClr val="tx1"/>
                          </a:solidFill>
                        </a:rPr>
                        <a:t>th</a:t>
                      </a:r>
                      <a:r>
                        <a:rPr lang="en-US" sz="1100" b="0" dirty="0">
                          <a:solidFill>
                            <a:schemeClr val="tx1"/>
                          </a:solidFill>
                        </a:rPr>
                        <a:t> fill, the most commonly prescribed dose was 7.5mg. Persistence at 6 months was 73.7%, higher than previous reports of GLP-1s. A WL of -12.7% at 6 months is consistent with 24-week findings in Phase III trial </a:t>
                      </a:r>
                      <a:r>
                        <a:rPr lang="en-US" sz="1100" b="0" dirty="0">
                          <a:solidFill>
                            <a:schemeClr val="tx1"/>
                          </a:solidFill>
                          <a:hlinkClick r:id="rId4"/>
                        </a:rPr>
                        <a:t>SURMOUNT-1</a:t>
                      </a:r>
                      <a:r>
                        <a:rPr lang="en-US" sz="1100" b="0" dirty="0">
                          <a:solidFill>
                            <a:schemeClr val="tx1"/>
                          </a:solidFill>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3592350044"/>
                  </a:ext>
                </a:extLst>
              </a:tr>
            </a:tbl>
          </a:graphicData>
        </a:graphic>
      </p:graphicFrame>
      <p:graphicFrame>
        <p:nvGraphicFramePr>
          <p:cNvPr id="10" name="Table 9">
            <a:extLst>
              <a:ext uri="{FF2B5EF4-FFF2-40B4-BE49-F238E27FC236}">
                <a16:creationId xmlns:a16="http://schemas.microsoft.com/office/drawing/2014/main" id="{A05C4D87-D614-7806-FC8B-0EE314B3A4D3}"/>
              </a:ext>
            </a:extLst>
          </p:cNvPr>
          <p:cNvGraphicFramePr>
            <a:graphicFrameLocks noGrp="1"/>
          </p:cNvGraphicFramePr>
          <p:nvPr/>
        </p:nvGraphicFramePr>
        <p:xfrm>
          <a:off x="7237344" y="2814990"/>
          <a:ext cx="3631503" cy="3410712"/>
        </p:xfrm>
        <a:graphic>
          <a:graphicData uri="http://schemas.openxmlformats.org/drawingml/2006/table">
            <a:tbl>
              <a:tblPr firstRow="1" bandRow="1">
                <a:tableStyleId>{C083E6E3-FA7D-4D7B-A595-EF9225AFEA82}</a:tableStyleId>
              </a:tblPr>
              <a:tblGrid>
                <a:gridCol w="1451991">
                  <a:extLst>
                    <a:ext uri="{9D8B030D-6E8A-4147-A177-3AD203B41FA5}">
                      <a16:colId xmlns:a16="http://schemas.microsoft.com/office/drawing/2014/main" val="20000"/>
                    </a:ext>
                  </a:extLst>
                </a:gridCol>
                <a:gridCol w="564579">
                  <a:extLst>
                    <a:ext uri="{9D8B030D-6E8A-4147-A177-3AD203B41FA5}">
                      <a16:colId xmlns:a16="http://schemas.microsoft.com/office/drawing/2014/main" val="20001"/>
                    </a:ext>
                  </a:extLst>
                </a:gridCol>
                <a:gridCol w="840804">
                  <a:extLst>
                    <a:ext uri="{9D8B030D-6E8A-4147-A177-3AD203B41FA5}">
                      <a16:colId xmlns:a16="http://schemas.microsoft.com/office/drawing/2014/main" val="20002"/>
                    </a:ext>
                  </a:extLst>
                </a:gridCol>
                <a:gridCol w="774129">
                  <a:extLst>
                    <a:ext uri="{9D8B030D-6E8A-4147-A177-3AD203B41FA5}">
                      <a16:colId xmlns:a16="http://schemas.microsoft.com/office/drawing/2014/main" val="3136124587"/>
                    </a:ext>
                  </a:extLst>
                </a:gridCol>
              </a:tblGrid>
              <a:tr h="0">
                <a:tc>
                  <a:txBody>
                    <a:bodyPr/>
                    <a:lstStyle/>
                    <a:p>
                      <a:r>
                        <a:rPr lang="en-US" sz="900" dirty="0"/>
                        <a:t>BL characteristics</a:t>
                      </a:r>
                    </a:p>
                  </a:txBody>
                  <a:tcPr marL="64008" marR="64008" marT="18288" marB="18288" anchor="ctr"/>
                </a:tc>
                <a:tc>
                  <a:txBody>
                    <a:bodyPr/>
                    <a:lstStyle/>
                    <a:p>
                      <a:r>
                        <a:rPr lang="en-US" sz="900" b="1" dirty="0"/>
                        <a:t>Overall</a:t>
                      </a:r>
                    </a:p>
                  </a:txBody>
                  <a:tcPr marL="64008" marR="64008" marT="18288" marB="18288" anchor="ctr"/>
                </a:tc>
                <a:tc>
                  <a:txBody>
                    <a:bodyPr/>
                    <a:lstStyle/>
                    <a:p>
                      <a:r>
                        <a:rPr lang="en-US" sz="900" b="1" dirty="0"/>
                        <a:t>AOM eligible</a:t>
                      </a:r>
                    </a:p>
                  </a:txBody>
                  <a:tcPr marL="64008" marR="64008" marT="18288" marB="18288" anchor="ctr"/>
                </a:tc>
                <a:tc>
                  <a:txBody>
                    <a:bodyPr/>
                    <a:lstStyle/>
                    <a:p>
                      <a:pPr algn="ctr"/>
                      <a:r>
                        <a:rPr lang="en-US" sz="900" dirty="0"/>
                        <a:t>Persistent+</a:t>
                      </a:r>
                    </a:p>
                    <a:p>
                      <a:pPr algn="ctr"/>
                      <a:r>
                        <a:rPr lang="en-US" sz="900" dirty="0"/>
                        <a:t>GLP-1naive</a:t>
                      </a:r>
                    </a:p>
                  </a:txBody>
                  <a:tcPr marL="64008" marR="64008" marT="18288" marB="18288" anchor="ctr"/>
                </a:tc>
                <a:extLst>
                  <a:ext uri="{0D108BD9-81ED-4DB2-BD59-A6C34878D82A}">
                    <a16:rowId xmlns:a16="http://schemas.microsoft.com/office/drawing/2014/main" val="10000"/>
                  </a:ext>
                </a:extLst>
              </a:tr>
              <a:tr h="0">
                <a:tc>
                  <a:txBody>
                    <a:bodyPr/>
                    <a:lstStyle/>
                    <a:p>
                      <a:r>
                        <a:rPr lang="en-US" sz="900" b="0" dirty="0"/>
                        <a:t>N</a:t>
                      </a:r>
                    </a:p>
                  </a:txBody>
                  <a:tcPr marL="64008" marR="64008" marT="27432" marB="27432" anchor="ctr"/>
                </a:tc>
                <a:tc>
                  <a:txBody>
                    <a:bodyPr/>
                    <a:lstStyle/>
                    <a:p>
                      <a:pPr algn="ctr"/>
                      <a:r>
                        <a:rPr lang="en-US" sz="900" dirty="0"/>
                        <a:t>4,126</a:t>
                      </a:r>
                    </a:p>
                  </a:txBody>
                  <a:tcPr marL="64008" marR="64008" marT="27432" marB="27432" anchor="ctr"/>
                </a:tc>
                <a:tc>
                  <a:txBody>
                    <a:bodyPr/>
                    <a:lstStyle/>
                    <a:p>
                      <a:pPr algn="ctr"/>
                      <a:r>
                        <a:rPr lang="en-US" sz="900" dirty="0"/>
                        <a:t>699</a:t>
                      </a:r>
                    </a:p>
                  </a:txBody>
                  <a:tcPr marL="64008" marR="64008" marT="27432" marB="27432" anchor="ctr"/>
                </a:tc>
                <a:tc>
                  <a:txBody>
                    <a:bodyPr/>
                    <a:lstStyle/>
                    <a:p>
                      <a:pPr algn="ctr"/>
                      <a:r>
                        <a:rPr lang="en-US" sz="900" dirty="0"/>
                        <a:t>481</a:t>
                      </a:r>
                    </a:p>
                  </a:txBody>
                  <a:tcPr marL="64008" marR="64008" marT="27432" marB="27432" anchor="ctr"/>
                </a:tc>
                <a:extLst>
                  <a:ext uri="{0D108BD9-81ED-4DB2-BD59-A6C34878D82A}">
                    <a16:rowId xmlns:a16="http://schemas.microsoft.com/office/drawing/2014/main" val="10001"/>
                  </a:ext>
                </a:extLst>
              </a:tr>
              <a:tr h="0">
                <a:tc>
                  <a:txBody>
                    <a:bodyPr/>
                    <a:lstStyle/>
                    <a:p>
                      <a:r>
                        <a:rPr lang="en-US" sz="900" b="0" dirty="0"/>
                        <a:t>Age (years)</a:t>
                      </a:r>
                    </a:p>
                  </a:txBody>
                  <a:tcPr marL="64008" marR="64008" marT="27432" marB="27432" anchor="ctr"/>
                </a:tc>
                <a:tc>
                  <a:txBody>
                    <a:bodyPr/>
                    <a:lstStyle/>
                    <a:p>
                      <a:pPr algn="ctr"/>
                      <a:r>
                        <a:rPr lang="en-US" sz="900" dirty="0"/>
                        <a:t>46.0</a:t>
                      </a:r>
                    </a:p>
                  </a:txBody>
                  <a:tcPr marL="64008" marR="64008" marT="27432" marB="27432" anchor="ctr"/>
                </a:tc>
                <a:tc>
                  <a:txBody>
                    <a:bodyPr/>
                    <a:lstStyle/>
                    <a:p>
                      <a:pPr algn="ctr"/>
                      <a:r>
                        <a:rPr lang="en-US" sz="900" dirty="0"/>
                        <a:t>47.2</a:t>
                      </a:r>
                    </a:p>
                  </a:txBody>
                  <a:tcPr marL="64008" marR="64008" marT="27432" marB="27432" anchor="ctr"/>
                </a:tc>
                <a:tc>
                  <a:txBody>
                    <a:bodyPr/>
                    <a:lstStyle/>
                    <a:p>
                      <a:pPr algn="ctr"/>
                      <a:r>
                        <a:rPr lang="en-US" sz="900" dirty="0"/>
                        <a:t>47.4</a:t>
                      </a:r>
                    </a:p>
                  </a:txBody>
                  <a:tcPr marL="64008" marR="64008" marT="27432" marB="27432" anchor="ctr"/>
                </a:tc>
                <a:extLst>
                  <a:ext uri="{0D108BD9-81ED-4DB2-BD59-A6C34878D82A}">
                    <a16:rowId xmlns:a16="http://schemas.microsoft.com/office/drawing/2014/main" val="1000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dirty="0"/>
                        <a:t>Female (%)</a:t>
                      </a:r>
                    </a:p>
                  </a:txBody>
                  <a:tcPr marL="64008" marR="64008" marT="27432" marB="27432" anchor="ctr"/>
                </a:tc>
                <a:tc>
                  <a:txBody>
                    <a:bodyPr/>
                    <a:lstStyle/>
                    <a:p>
                      <a:pPr algn="ctr"/>
                      <a:r>
                        <a:rPr lang="en-US" sz="900" dirty="0"/>
                        <a:t>75.4</a:t>
                      </a:r>
                    </a:p>
                  </a:txBody>
                  <a:tcPr marL="64008" marR="64008" marT="27432" marB="27432" anchor="ctr"/>
                </a:tc>
                <a:tc>
                  <a:txBody>
                    <a:bodyPr/>
                    <a:lstStyle/>
                    <a:p>
                      <a:pPr algn="ctr"/>
                      <a:r>
                        <a:rPr lang="en-US" sz="900" dirty="0"/>
                        <a:t>77.1</a:t>
                      </a:r>
                    </a:p>
                  </a:txBody>
                  <a:tcPr marL="64008" marR="64008" marT="27432" marB="27432" anchor="ctr"/>
                </a:tc>
                <a:tc>
                  <a:txBody>
                    <a:bodyPr/>
                    <a:lstStyle/>
                    <a:p>
                      <a:pPr algn="ctr"/>
                      <a:r>
                        <a:rPr lang="en-US" sz="900" dirty="0"/>
                        <a:t>78.6</a:t>
                      </a:r>
                    </a:p>
                  </a:txBody>
                  <a:tcPr marL="64008" marR="64008" marT="27432" marB="27432" anchor="ctr"/>
                </a:tc>
                <a:extLst>
                  <a:ext uri="{0D108BD9-81ED-4DB2-BD59-A6C34878D82A}">
                    <a16:rowId xmlns:a16="http://schemas.microsoft.com/office/drawing/2014/main" val="88100911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dirty="0"/>
                        <a:t>White (%)</a:t>
                      </a:r>
                    </a:p>
                  </a:txBody>
                  <a:tcPr marL="64008" marR="64008" marT="27432" marB="27432" anchor="ctr"/>
                </a:tc>
                <a:tc>
                  <a:txBody>
                    <a:bodyPr/>
                    <a:lstStyle/>
                    <a:p>
                      <a:pPr algn="ctr"/>
                      <a:r>
                        <a:rPr lang="en-US" sz="900" dirty="0"/>
                        <a:t>72.6</a:t>
                      </a:r>
                    </a:p>
                  </a:txBody>
                  <a:tcPr marL="64008" marR="64008" marT="27432" marB="27432" anchor="ctr"/>
                </a:tc>
                <a:tc>
                  <a:txBody>
                    <a:bodyPr/>
                    <a:lstStyle/>
                    <a:p>
                      <a:pPr algn="ctr"/>
                      <a:r>
                        <a:rPr lang="en-US" sz="900" dirty="0"/>
                        <a:t>81.1</a:t>
                      </a:r>
                    </a:p>
                  </a:txBody>
                  <a:tcPr marL="64008" marR="64008" marT="27432" marB="27432" anchor="ctr"/>
                </a:tc>
                <a:tc>
                  <a:txBody>
                    <a:bodyPr/>
                    <a:lstStyle/>
                    <a:p>
                      <a:pPr algn="ctr"/>
                      <a:r>
                        <a:rPr lang="en-US" sz="900" dirty="0"/>
                        <a:t>80.7</a:t>
                      </a:r>
                    </a:p>
                  </a:txBody>
                  <a:tcPr marL="64008" marR="64008" marT="27432" marB="27432" anchor="ctr"/>
                </a:tc>
                <a:extLst>
                  <a:ext uri="{0D108BD9-81ED-4DB2-BD59-A6C34878D82A}">
                    <a16:rowId xmlns:a16="http://schemas.microsoft.com/office/drawing/2014/main" val="69163812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dirty="0"/>
                        <a:t>Commercial/Medicare (%)</a:t>
                      </a:r>
                    </a:p>
                  </a:txBody>
                  <a:tcPr marL="64008" marR="64008" marT="27432" marB="27432" anchor="ctr"/>
                </a:tc>
                <a:tc>
                  <a:txBody>
                    <a:bodyPr/>
                    <a:lstStyle/>
                    <a:p>
                      <a:pPr algn="ctr"/>
                      <a:r>
                        <a:rPr lang="en-US" sz="900" dirty="0"/>
                        <a:t>97.8/2.2</a:t>
                      </a:r>
                    </a:p>
                  </a:txBody>
                  <a:tcPr marL="64008" marR="64008" marT="27432" marB="27432" anchor="ctr"/>
                </a:tc>
                <a:tc>
                  <a:txBody>
                    <a:bodyPr/>
                    <a:lstStyle/>
                    <a:p>
                      <a:pPr algn="ctr"/>
                      <a:r>
                        <a:rPr lang="en-US" sz="900" dirty="0"/>
                        <a:t>94.9/5.2</a:t>
                      </a:r>
                    </a:p>
                  </a:txBody>
                  <a:tcPr marL="64008" marR="64008" marT="27432" marB="27432" anchor="ctr"/>
                </a:tc>
                <a:tc>
                  <a:txBody>
                    <a:bodyPr/>
                    <a:lstStyle/>
                    <a:p>
                      <a:pPr algn="ctr"/>
                      <a:r>
                        <a:rPr lang="en-US" sz="900" dirty="0"/>
                        <a:t>93.8/6.2</a:t>
                      </a:r>
                    </a:p>
                  </a:txBody>
                  <a:tcPr marL="64008" marR="64008" marT="27432" marB="27432" anchor="ctr"/>
                </a:tc>
                <a:extLst>
                  <a:ext uri="{0D108BD9-81ED-4DB2-BD59-A6C34878D82A}">
                    <a16:rowId xmlns:a16="http://schemas.microsoft.com/office/drawing/2014/main" val="276898490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dirty="0"/>
                        <a:t>BMI (kg/m</a:t>
                      </a:r>
                      <a:r>
                        <a:rPr lang="en-US" sz="900" b="0" baseline="30000" dirty="0"/>
                        <a:t>2</a:t>
                      </a:r>
                      <a:r>
                        <a:rPr lang="en-US" sz="900" b="0" dirty="0"/>
                        <a:t>)</a:t>
                      </a:r>
                    </a:p>
                  </a:txBody>
                  <a:tcPr marL="64008" marR="64008" marT="27432" marB="27432" anchor="ctr"/>
                </a:tc>
                <a:tc>
                  <a:txBody>
                    <a:bodyPr/>
                    <a:lstStyle/>
                    <a:p>
                      <a:pPr algn="ctr"/>
                      <a:r>
                        <a:rPr lang="en-US" sz="900" dirty="0"/>
                        <a:t>37.1</a:t>
                      </a:r>
                    </a:p>
                  </a:txBody>
                  <a:tcPr marL="64008" marR="64008" marT="27432" marB="27432" anchor="ctr"/>
                </a:tc>
                <a:tc>
                  <a:txBody>
                    <a:bodyPr/>
                    <a:lstStyle/>
                    <a:p>
                      <a:pPr algn="ctr"/>
                      <a:r>
                        <a:rPr lang="en-US" sz="900" dirty="0"/>
                        <a:t>38.3</a:t>
                      </a:r>
                    </a:p>
                  </a:txBody>
                  <a:tcPr marL="64008" marR="64008" marT="27432" marB="27432" anchor="ctr"/>
                </a:tc>
                <a:tc>
                  <a:txBody>
                    <a:bodyPr/>
                    <a:lstStyle/>
                    <a:p>
                      <a:pPr algn="ctr"/>
                      <a:r>
                        <a:rPr lang="en-US" sz="900" dirty="0"/>
                        <a:t>38.1</a:t>
                      </a:r>
                    </a:p>
                  </a:txBody>
                  <a:tcPr marL="64008" marR="64008" marT="27432" marB="27432" anchor="ctr"/>
                </a:tc>
                <a:extLst>
                  <a:ext uri="{0D108BD9-81ED-4DB2-BD59-A6C34878D82A}">
                    <a16:rowId xmlns:a16="http://schemas.microsoft.com/office/drawing/2014/main" val="188925623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dirty="0">
                          <a:solidFill>
                            <a:schemeClr val="tx1"/>
                          </a:solidFill>
                        </a:rPr>
                        <a:t>Body weight (kg)</a:t>
                      </a:r>
                    </a:p>
                  </a:txBody>
                  <a:tcPr marL="64008" marR="64008" marT="27432" marB="27432" anchor="ctr"/>
                </a:tc>
                <a:tc>
                  <a:txBody>
                    <a:bodyPr/>
                    <a:lstStyle/>
                    <a:p>
                      <a:pPr algn="ctr"/>
                      <a:r>
                        <a:rPr lang="en-US" sz="900" dirty="0">
                          <a:solidFill>
                            <a:schemeClr val="tx1"/>
                          </a:solidFill>
                        </a:rPr>
                        <a:t>105.7</a:t>
                      </a:r>
                    </a:p>
                  </a:txBody>
                  <a:tcPr marL="64008" marR="64008" marT="27432" marB="27432" anchor="ctr"/>
                </a:tc>
                <a:tc>
                  <a:txBody>
                    <a:bodyPr/>
                    <a:lstStyle/>
                    <a:p>
                      <a:pPr algn="ctr"/>
                      <a:r>
                        <a:rPr lang="en-US" sz="900" dirty="0">
                          <a:solidFill>
                            <a:schemeClr val="tx1"/>
                          </a:solidFill>
                        </a:rPr>
                        <a:t>109.3</a:t>
                      </a:r>
                    </a:p>
                  </a:txBody>
                  <a:tcPr marL="64008" marR="64008" marT="27432" marB="27432" anchor="ctr"/>
                </a:tc>
                <a:tc>
                  <a:txBody>
                    <a:bodyPr/>
                    <a:lstStyle/>
                    <a:p>
                      <a:pPr algn="ctr"/>
                      <a:r>
                        <a:rPr lang="en-US" sz="900" dirty="0">
                          <a:solidFill>
                            <a:schemeClr val="tx1"/>
                          </a:solidFill>
                        </a:rPr>
                        <a:t>108.2</a:t>
                      </a:r>
                    </a:p>
                  </a:txBody>
                  <a:tcPr marL="64008" marR="64008" marT="27432" marB="27432" anchor="ctr"/>
                </a:tc>
                <a:extLst>
                  <a:ext uri="{0D108BD9-81ED-4DB2-BD59-A6C34878D82A}">
                    <a16:rowId xmlns:a16="http://schemas.microsoft.com/office/drawing/2014/main" val="2581187730"/>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dirty="0"/>
                        <a:t>AOM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dirty="0"/>
                        <a:t>   phentermine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dirty="0"/>
                        <a:t>   semaglutide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dirty="0"/>
                        <a:t>   naltrexone/bupropion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dirty="0"/>
                        <a:t>   phentermine-topiramate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dirty="0"/>
                        <a:t>   liraglutide</a:t>
                      </a:r>
                    </a:p>
                  </a:txBody>
                  <a:tcPr marL="64008" marR="64008" marT="27432" marB="27432" anchor="ctr"/>
                </a:tc>
                <a:tc>
                  <a:txBody>
                    <a:bodyPr/>
                    <a:lstStyle/>
                    <a:p>
                      <a:pPr algn="ctr"/>
                      <a:r>
                        <a:rPr lang="en-US" sz="900" dirty="0"/>
                        <a:t>9.6</a:t>
                      </a:r>
                    </a:p>
                    <a:p>
                      <a:pPr algn="ctr"/>
                      <a:r>
                        <a:rPr lang="en-US" sz="900" dirty="0"/>
                        <a:t>3.7</a:t>
                      </a:r>
                    </a:p>
                    <a:p>
                      <a:pPr algn="ctr"/>
                      <a:r>
                        <a:rPr lang="en-US" sz="900" dirty="0"/>
                        <a:t>3.5</a:t>
                      </a:r>
                    </a:p>
                    <a:p>
                      <a:pPr algn="ctr"/>
                      <a:r>
                        <a:rPr lang="en-US" sz="900" dirty="0"/>
                        <a:t>0.3</a:t>
                      </a:r>
                    </a:p>
                    <a:p>
                      <a:pPr algn="ctr"/>
                      <a:r>
                        <a:rPr lang="en-US" sz="900" dirty="0"/>
                        <a:t>0.2</a:t>
                      </a:r>
                    </a:p>
                    <a:p>
                      <a:pPr algn="ctr"/>
                      <a:r>
                        <a:rPr lang="en-US" sz="900" dirty="0"/>
                        <a:t>0.0</a:t>
                      </a:r>
                    </a:p>
                  </a:txBody>
                  <a:tcPr marL="64008" marR="64008" marT="27432" marB="27432" anchor="ctr"/>
                </a:tc>
                <a:tc>
                  <a:txBody>
                    <a:bodyPr/>
                    <a:lstStyle/>
                    <a:p>
                      <a:pPr algn="ctr"/>
                      <a:r>
                        <a:rPr lang="en-US" sz="900" dirty="0"/>
                        <a:t>10.6</a:t>
                      </a:r>
                    </a:p>
                    <a:p>
                      <a:pPr algn="ctr"/>
                      <a:r>
                        <a:rPr lang="en-US" sz="900" dirty="0"/>
                        <a:t>4.6</a:t>
                      </a:r>
                    </a:p>
                    <a:p>
                      <a:pPr algn="ctr"/>
                      <a:r>
                        <a:rPr lang="en-US" sz="900" dirty="0"/>
                        <a:t>3.4</a:t>
                      </a:r>
                    </a:p>
                    <a:p>
                      <a:pPr algn="ctr"/>
                      <a:r>
                        <a:rPr lang="en-US" sz="900" dirty="0"/>
                        <a:t>&lt;0.8</a:t>
                      </a:r>
                    </a:p>
                    <a:p>
                      <a:pPr algn="ctr"/>
                      <a:r>
                        <a:rPr lang="en-US" sz="900" dirty="0"/>
                        <a:t>&lt;0.8</a:t>
                      </a:r>
                    </a:p>
                    <a:p>
                      <a:pPr algn="ctr"/>
                      <a:r>
                        <a:rPr lang="en-US" sz="900" dirty="0"/>
                        <a:t>0.0</a:t>
                      </a:r>
                    </a:p>
                  </a:txBody>
                  <a:tcPr marL="64008" marR="64008" marT="27432" marB="27432" anchor="ctr"/>
                </a:tc>
                <a:tc>
                  <a:txBody>
                    <a:bodyPr/>
                    <a:lstStyle/>
                    <a:p>
                      <a:pPr algn="ctr"/>
                      <a:r>
                        <a:rPr lang="en-US" sz="900" dirty="0"/>
                        <a:t>4.6</a:t>
                      </a:r>
                    </a:p>
                    <a:p>
                      <a:pPr algn="ctr"/>
                      <a:r>
                        <a:rPr lang="en-US" sz="900" dirty="0"/>
                        <a:t>&gt;3.5</a:t>
                      </a:r>
                    </a:p>
                    <a:p>
                      <a:pPr algn="ctr"/>
                      <a:r>
                        <a:rPr lang="en-US" sz="900" dirty="0"/>
                        <a:t>0.0</a:t>
                      </a:r>
                    </a:p>
                    <a:p>
                      <a:pPr algn="ctr"/>
                      <a:r>
                        <a:rPr lang="en-US" sz="900" dirty="0"/>
                        <a:t>&lt;1.1</a:t>
                      </a:r>
                    </a:p>
                    <a:p>
                      <a:pPr algn="ctr"/>
                      <a:r>
                        <a:rPr lang="en-US" sz="900" dirty="0"/>
                        <a:t>0.0</a:t>
                      </a:r>
                    </a:p>
                    <a:p>
                      <a:pPr algn="ctr"/>
                      <a:r>
                        <a:rPr lang="en-US" sz="900" dirty="0"/>
                        <a:t>0.0</a:t>
                      </a:r>
                    </a:p>
                  </a:txBody>
                  <a:tcPr marL="64008" marR="64008" marT="27432" marB="27432" anchor="ctr"/>
                </a:tc>
                <a:extLst>
                  <a:ext uri="{0D108BD9-81ED-4DB2-BD59-A6C34878D82A}">
                    <a16:rowId xmlns:a16="http://schemas.microsoft.com/office/drawing/2014/main" val="196688196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dirty="0"/>
                        <a:t>ORCs mean (N)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dirty="0"/>
                        <a:t>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dirty="0"/>
                        <a:t>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dirty="0"/>
                        <a:t>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dirty="0"/>
                        <a:t>     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dirty="0"/>
                        <a:t>     ≥4</a:t>
                      </a:r>
                    </a:p>
                  </a:txBody>
                  <a:tcPr marL="64008" marR="64008" marT="27432" marB="27432" anchor="ctr"/>
                </a:tc>
                <a:tc>
                  <a:txBody>
                    <a:bodyPr/>
                    <a:lstStyle/>
                    <a:p>
                      <a:pPr algn="ctr"/>
                      <a:r>
                        <a:rPr lang="en-US" sz="900" dirty="0"/>
                        <a:t>1.7</a:t>
                      </a:r>
                    </a:p>
                    <a:p>
                      <a:pPr algn="ctr"/>
                      <a:r>
                        <a:rPr lang="en-US" sz="900" dirty="0"/>
                        <a:t>1,090</a:t>
                      </a:r>
                    </a:p>
                    <a:p>
                      <a:pPr algn="ctr"/>
                      <a:r>
                        <a:rPr lang="en-US" sz="900" dirty="0"/>
                        <a:t>945</a:t>
                      </a:r>
                    </a:p>
                    <a:p>
                      <a:pPr algn="ctr"/>
                      <a:r>
                        <a:rPr lang="en-US" sz="900" dirty="0"/>
                        <a:t>926</a:t>
                      </a:r>
                    </a:p>
                    <a:p>
                      <a:pPr algn="ctr"/>
                      <a:r>
                        <a:rPr lang="en-US" sz="900" dirty="0"/>
                        <a:t>596</a:t>
                      </a:r>
                    </a:p>
                    <a:p>
                      <a:pPr algn="ctr"/>
                      <a:r>
                        <a:rPr lang="en-US" sz="900" dirty="0"/>
                        <a:t>569</a:t>
                      </a:r>
                    </a:p>
                  </a:txBody>
                  <a:tcPr marL="64008" marR="64008" marT="27432" marB="27432" anchor="ctr"/>
                </a:tc>
                <a:tc>
                  <a:txBody>
                    <a:bodyPr/>
                    <a:lstStyle/>
                    <a:p>
                      <a:pPr algn="ctr"/>
                      <a:r>
                        <a:rPr lang="en-US" sz="900" dirty="0"/>
                        <a:t>2.3</a:t>
                      </a:r>
                    </a:p>
                    <a:p>
                      <a:pPr algn="ctr"/>
                      <a:r>
                        <a:rPr lang="en-US" sz="900" dirty="0"/>
                        <a:t>95</a:t>
                      </a:r>
                    </a:p>
                    <a:p>
                      <a:pPr algn="ctr"/>
                      <a:r>
                        <a:rPr lang="en-US" sz="900" dirty="0"/>
                        <a:t>160</a:t>
                      </a:r>
                    </a:p>
                    <a:p>
                      <a:pPr algn="ctr"/>
                      <a:r>
                        <a:rPr lang="en-US" sz="900" dirty="0"/>
                        <a:t>147</a:t>
                      </a:r>
                    </a:p>
                    <a:p>
                      <a:pPr algn="ctr"/>
                      <a:r>
                        <a:rPr lang="en-US" sz="900" dirty="0"/>
                        <a:t>143</a:t>
                      </a:r>
                    </a:p>
                    <a:p>
                      <a:pPr algn="ctr"/>
                      <a:r>
                        <a:rPr lang="en-US" sz="900" dirty="0"/>
                        <a:t>154</a:t>
                      </a:r>
                    </a:p>
                  </a:txBody>
                  <a:tcPr marL="64008" marR="64008" marT="27432" marB="27432" anchor="ctr"/>
                </a:tc>
                <a:tc>
                  <a:txBody>
                    <a:bodyPr/>
                    <a:lstStyle/>
                    <a:p>
                      <a:pPr algn="ctr"/>
                      <a:r>
                        <a:rPr lang="en-US" sz="900" dirty="0"/>
                        <a:t>2.3</a:t>
                      </a:r>
                    </a:p>
                    <a:p>
                      <a:pPr algn="ctr"/>
                      <a:r>
                        <a:rPr lang="en-US" sz="900" dirty="0"/>
                        <a:t>61</a:t>
                      </a:r>
                    </a:p>
                    <a:p>
                      <a:pPr algn="ctr"/>
                      <a:r>
                        <a:rPr lang="en-US" sz="900" dirty="0"/>
                        <a:t>108</a:t>
                      </a:r>
                    </a:p>
                    <a:p>
                      <a:pPr algn="ctr"/>
                      <a:r>
                        <a:rPr lang="en-US" sz="900" dirty="0"/>
                        <a:t>99</a:t>
                      </a:r>
                    </a:p>
                    <a:p>
                      <a:pPr algn="ctr"/>
                      <a:r>
                        <a:rPr lang="en-US" sz="900" dirty="0"/>
                        <a:t>102</a:t>
                      </a:r>
                    </a:p>
                    <a:p>
                      <a:pPr algn="ctr"/>
                      <a:r>
                        <a:rPr lang="en-US" sz="900" dirty="0"/>
                        <a:t>111</a:t>
                      </a:r>
                    </a:p>
                  </a:txBody>
                  <a:tcPr marL="64008" marR="64008" marT="27432" marB="27432" anchor="ctr"/>
                </a:tc>
                <a:extLst>
                  <a:ext uri="{0D108BD9-81ED-4DB2-BD59-A6C34878D82A}">
                    <a16:rowId xmlns:a16="http://schemas.microsoft.com/office/drawing/2014/main" val="999544899"/>
                  </a:ext>
                </a:extLst>
              </a:tr>
            </a:tbl>
          </a:graphicData>
        </a:graphic>
      </p:graphicFrame>
      <p:sp>
        <p:nvSpPr>
          <p:cNvPr id="16" name="TextBox 15">
            <a:extLst>
              <a:ext uri="{FF2B5EF4-FFF2-40B4-BE49-F238E27FC236}">
                <a16:creationId xmlns:a16="http://schemas.microsoft.com/office/drawing/2014/main" id="{F7E623E5-5CAF-12FB-8563-F5E44D7158F9}"/>
              </a:ext>
            </a:extLst>
          </p:cNvPr>
          <p:cNvSpPr txBox="1"/>
          <p:nvPr/>
        </p:nvSpPr>
        <p:spPr>
          <a:xfrm>
            <a:off x="10975908" y="6048668"/>
            <a:ext cx="764953" cy="246221"/>
          </a:xfrm>
          <a:prstGeom prst="rect">
            <a:avLst/>
          </a:prstGeom>
          <a:noFill/>
        </p:spPr>
        <p:txBody>
          <a:bodyPr wrap="none" rtlCol="0">
            <a:spAutoFit/>
          </a:bodyPr>
          <a:lstStyle/>
          <a:p>
            <a:pPr algn="r"/>
            <a:r>
              <a:rPr lang="en-US" sz="1000" i="1" dirty="0">
                <a:solidFill>
                  <a:prstClr val="black"/>
                </a:solidFill>
              </a:rPr>
              <a:t>Continued</a:t>
            </a:r>
          </a:p>
        </p:txBody>
      </p:sp>
    </p:spTree>
    <p:extLst>
      <p:ext uri="{BB962C8B-B14F-4D97-AF65-F5344CB8AC3E}">
        <p14:creationId xmlns:p14="http://schemas.microsoft.com/office/powerpoint/2010/main" val="22347875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72D6AD16-175D-489F-BE05-D09863BF96F2}"/>
              </a:ext>
            </a:extLst>
          </p:cNvPr>
          <p:cNvGraphicFramePr>
            <a:graphicFrameLocks noGrp="1"/>
          </p:cNvGraphicFramePr>
          <p:nvPr/>
        </p:nvGraphicFramePr>
        <p:xfrm>
          <a:off x="372535" y="914400"/>
          <a:ext cx="11430000" cy="5207000"/>
        </p:xfrm>
        <a:graphic>
          <a:graphicData uri="http://schemas.openxmlformats.org/drawingml/2006/table">
            <a:tbl>
              <a:tblPr firstRow="1" bandRow="1">
                <a:tableStyleId>{5C22544A-7EE6-4342-B048-85BDC9FD1C3A}</a:tableStyleId>
              </a:tblPr>
              <a:tblGrid>
                <a:gridCol w="11430000">
                  <a:extLst>
                    <a:ext uri="{9D8B030D-6E8A-4147-A177-3AD203B41FA5}">
                      <a16:colId xmlns:a16="http://schemas.microsoft.com/office/drawing/2014/main" val="20000"/>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Results, continued</a:t>
                      </a:r>
                      <a:r>
                        <a:rPr lang="en-US" sz="1000" b="0" dirty="0">
                          <a:solidFill>
                            <a:schemeClr val="tx1"/>
                          </a:solidFill>
                        </a:rPr>
                        <a:t>:</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2872698">
                <a:tc>
                  <a:txBody>
                    <a:bodyPr/>
                    <a:lstStyle/>
                    <a:p>
                      <a:pPr marL="171450" indent="-171450">
                        <a:spcAft>
                          <a:spcPts val="200"/>
                        </a:spcAft>
                        <a:buFont typeface="Arial" panose="020B0604020202020204" pitchFamily="34" charset="0"/>
                        <a:buChar char="•"/>
                      </a:pPr>
                      <a:r>
                        <a:rPr lang="en-US" sz="1000" dirty="0">
                          <a:latin typeface="+mn-lt"/>
                        </a:rPr>
                        <a:t>At 6 months post-index, patients persistent on TZP achieved an average weight loss of -12.7%; 88.4, 68.8, and 36.7% achieved ≥5, ≥10, and ≥15% weight loss.</a:t>
                      </a:r>
                      <a:endParaRPr lang="en-US" sz="1000" dirty="0"/>
                    </a:p>
                    <a:p>
                      <a:pPr marL="171450" indent="-171450">
                        <a:spcAft>
                          <a:spcPts val="600"/>
                        </a:spcAft>
                        <a:buFont typeface="Arial" panose="020B0604020202020204" pitchFamily="34" charset="0"/>
                        <a:buChar char="•"/>
                      </a:pPr>
                      <a:r>
                        <a:rPr lang="en-US" sz="1000" dirty="0"/>
                        <a:t>Of the AOM-eligible cohort, 73.7% (N=515) were persistent at 6 months, and of these patients with a sixth TZP prescription fill 44.% were receiving a dose </a:t>
                      </a:r>
                      <a:r>
                        <a:rPr lang="en-US" sz="1000" dirty="0">
                          <a:latin typeface="+mn-lt"/>
                        </a:rPr>
                        <a:t>≥10mg (see figure).</a:t>
                      </a:r>
                      <a:endParaRPr lang="en-US" sz="1000" dirty="0"/>
                    </a:p>
                    <a:p>
                      <a:pPr marL="171450" indent="-171450">
                        <a:spcAft>
                          <a:spcPts val="600"/>
                        </a:spcAft>
                        <a:buFont typeface="Arial" panose="020B0604020202020204" pitchFamily="34" charset="0"/>
                        <a:buChar char="•"/>
                      </a:pPr>
                      <a:endParaRPr lang="en-GB" sz="1000" dirty="0">
                        <a:solidFill>
                          <a:schemeClr val="tx1"/>
                        </a:solidFill>
                      </a:endParaRPr>
                    </a:p>
                    <a:p>
                      <a:pPr marL="171450" indent="-171450">
                        <a:spcAft>
                          <a:spcPts val="600"/>
                        </a:spcAft>
                        <a:buFont typeface="Arial" panose="020B0604020202020204" pitchFamily="34" charset="0"/>
                        <a:buChar char="•"/>
                      </a:pPr>
                      <a:endParaRPr lang="en-GB" sz="1000" dirty="0">
                        <a:solidFill>
                          <a:schemeClr val="tx1"/>
                        </a:solidFill>
                      </a:endParaRPr>
                    </a:p>
                    <a:p>
                      <a:pPr marL="171450" indent="-171450">
                        <a:spcAft>
                          <a:spcPts val="600"/>
                        </a:spcAft>
                        <a:buFont typeface="Arial" panose="020B0604020202020204" pitchFamily="34" charset="0"/>
                        <a:buChar char="•"/>
                      </a:pPr>
                      <a:endParaRPr lang="en-GB" sz="1000" dirty="0">
                        <a:solidFill>
                          <a:schemeClr val="tx1"/>
                        </a:solidFill>
                      </a:endParaRPr>
                    </a:p>
                    <a:p>
                      <a:pPr marL="171450" indent="-171450">
                        <a:spcAft>
                          <a:spcPts val="600"/>
                        </a:spcAft>
                        <a:buFont typeface="Arial" panose="020B0604020202020204" pitchFamily="34" charset="0"/>
                        <a:buChar char="•"/>
                      </a:pPr>
                      <a:endParaRPr lang="en-GB" sz="1000" dirty="0">
                        <a:solidFill>
                          <a:schemeClr val="tx1"/>
                        </a:solidFill>
                      </a:endParaRPr>
                    </a:p>
                    <a:p>
                      <a:pPr marL="171450" indent="-171450">
                        <a:spcAft>
                          <a:spcPts val="600"/>
                        </a:spcAft>
                        <a:buFont typeface="Arial" panose="020B0604020202020204" pitchFamily="34" charset="0"/>
                        <a:buChar char="•"/>
                      </a:pPr>
                      <a:endParaRPr lang="en-GB" sz="1000" dirty="0">
                        <a:solidFill>
                          <a:schemeClr val="tx1"/>
                        </a:solidFill>
                      </a:endParaRPr>
                    </a:p>
                    <a:p>
                      <a:pPr marL="171450" indent="-171450">
                        <a:spcAft>
                          <a:spcPts val="600"/>
                        </a:spcAft>
                        <a:buFont typeface="Arial" panose="020B0604020202020204" pitchFamily="34" charset="0"/>
                        <a:buChar char="•"/>
                      </a:pPr>
                      <a:endParaRPr lang="en-GB" sz="1000" dirty="0">
                        <a:solidFill>
                          <a:schemeClr val="tx1"/>
                        </a:solidFill>
                      </a:endParaRPr>
                    </a:p>
                    <a:p>
                      <a:pPr marL="171450" indent="-171450">
                        <a:spcAft>
                          <a:spcPts val="600"/>
                        </a:spcAft>
                        <a:buFont typeface="Arial" panose="020B0604020202020204" pitchFamily="34" charset="0"/>
                        <a:buChar char="•"/>
                      </a:pPr>
                      <a:endParaRPr lang="en-GB" sz="1000" dirty="0">
                        <a:solidFill>
                          <a:schemeClr val="tx1"/>
                        </a:solidFill>
                      </a:endParaRPr>
                    </a:p>
                    <a:p>
                      <a:pPr marL="171450" indent="-171450">
                        <a:spcAft>
                          <a:spcPts val="600"/>
                        </a:spcAft>
                        <a:buFont typeface="Arial" panose="020B0604020202020204" pitchFamily="34" charset="0"/>
                        <a:buChar char="•"/>
                      </a:pPr>
                      <a:endParaRPr lang="en-GB" sz="1000" dirty="0">
                        <a:solidFill>
                          <a:schemeClr val="tx1"/>
                        </a:solidFill>
                      </a:endParaRPr>
                    </a:p>
                    <a:p>
                      <a:pPr marL="171450" indent="-171450">
                        <a:spcAft>
                          <a:spcPts val="600"/>
                        </a:spcAft>
                        <a:buFont typeface="Arial" panose="020B0604020202020204" pitchFamily="34" charset="0"/>
                        <a:buChar char="•"/>
                      </a:pPr>
                      <a:endParaRPr lang="en-GB" sz="1000" dirty="0">
                        <a:solidFill>
                          <a:schemeClr val="tx1"/>
                        </a:solidFill>
                      </a:endParaRPr>
                    </a:p>
                    <a:p>
                      <a:pPr marL="171450" indent="-171450">
                        <a:spcAft>
                          <a:spcPts val="600"/>
                        </a:spcAft>
                        <a:buFont typeface="Arial" panose="020B0604020202020204" pitchFamily="34" charset="0"/>
                        <a:buChar char="•"/>
                      </a:pPr>
                      <a:endParaRPr lang="en-GB" sz="1000" dirty="0">
                        <a:solidFill>
                          <a:schemeClr val="tx1"/>
                        </a:solidFill>
                      </a:endParaRPr>
                    </a:p>
                    <a:p>
                      <a:pPr marL="171450" indent="-171450">
                        <a:spcAft>
                          <a:spcPts val="600"/>
                        </a:spcAft>
                        <a:buFont typeface="Arial" panose="020B0604020202020204" pitchFamily="34" charset="0"/>
                        <a:buChar char="•"/>
                      </a:pPr>
                      <a:endParaRPr lang="en-GB" sz="1000" dirty="0">
                        <a:solidFill>
                          <a:schemeClr val="tx1"/>
                        </a:solidFill>
                      </a:endParaRPr>
                    </a:p>
                    <a:p>
                      <a:pPr marL="171450" indent="-171450">
                        <a:spcAft>
                          <a:spcPts val="600"/>
                        </a:spcAft>
                        <a:buFont typeface="Arial" panose="020B0604020202020204" pitchFamily="34" charset="0"/>
                        <a:buChar char="•"/>
                      </a:pPr>
                      <a:endParaRPr lang="en-GB" sz="1000" dirty="0">
                        <a:solidFill>
                          <a:schemeClr val="tx1"/>
                        </a:solidFill>
                      </a:endParaRPr>
                    </a:p>
                    <a:p>
                      <a:pPr marL="171450" indent="-171450">
                        <a:spcAft>
                          <a:spcPts val="600"/>
                        </a:spcAft>
                        <a:buFont typeface="Arial" panose="020B0604020202020204" pitchFamily="34" charset="0"/>
                        <a:buChar char="•"/>
                      </a:pPr>
                      <a:endParaRPr lang="en-GB" sz="1000" dirty="0">
                        <a:solidFill>
                          <a:schemeClr val="tx1"/>
                        </a:solidFill>
                      </a:endParaRPr>
                    </a:p>
                    <a:p>
                      <a:pPr marL="171450" indent="-171450">
                        <a:spcAft>
                          <a:spcPts val="600"/>
                        </a:spcAft>
                        <a:buFont typeface="Arial" panose="020B0604020202020204" pitchFamily="34" charset="0"/>
                        <a:buChar char="•"/>
                      </a:pPr>
                      <a:endParaRPr lang="en-GB" sz="1000" dirty="0">
                        <a:solidFill>
                          <a:schemeClr val="tx1"/>
                        </a:solidFill>
                      </a:endParaRPr>
                    </a:p>
                    <a:p>
                      <a:pPr marL="171450" indent="-171450">
                        <a:spcAft>
                          <a:spcPts val="600"/>
                        </a:spcAft>
                        <a:buFont typeface="Arial" panose="020B0604020202020204" pitchFamily="34" charset="0"/>
                        <a:buChar char="•"/>
                      </a:pPr>
                      <a:endParaRPr lang="en-GB" sz="1000" dirty="0">
                        <a:solidFill>
                          <a:schemeClr val="tx1"/>
                        </a:solidFill>
                      </a:endParaRPr>
                    </a:p>
                    <a:p>
                      <a:pPr marL="171450" indent="-171450">
                        <a:spcAft>
                          <a:spcPts val="600"/>
                        </a:spcAft>
                        <a:buFont typeface="Arial" panose="020B0604020202020204" pitchFamily="34" charset="0"/>
                        <a:buChar char="•"/>
                      </a:pPr>
                      <a:endParaRPr lang="en-GB" sz="1000" dirty="0">
                        <a:solidFill>
                          <a:schemeClr val="tx1"/>
                        </a:solidFill>
                      </a:endParaRPr>
                    </a:p>
                    <a:p>
                      <a:pPr marL="171450" indent="-171450">
                        <a:spcAft>
                          <a:spcPts val="600"/>
                        </a:spcAft>
                        <a:buFont typeface="Arial" panose="020B0604020202020204" pitchFamily="34" charset="0"/>
                        <a:buChar char="•"/>
                      </a:pPr>
                      <a:endParaRPr lang="en-GB" sz="1000" dirty="0">
                        <a:solidFill>
                          <a:schemeClr val="tx1"/>
                        </a:solidFill>
                      </a:endParaRPr>
                    </a:p>
                  </a:txBody>
                  <a:tcPr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92350044"/>
                  </a:ext>
                </a:extLst>
              </a:tr>
              <a:tr h="277823">
                <a:tc>
                  <a:txBody>
                    <a:bodyPr/>
                    <a:lstStyle/>
                    <a:p>
                      <a:r>
                        <a:rPr lang="en-US" sz="1000" b="1" dirty="0">
                          <a:solidFill>
                            <a:schemeClr val="tx1"/>
                          </a:solidFill>
                        </a:rPr>
                        <a:t>CVrg </a:t>
                      </a:r>
                      <a:r>
                        <a:rPr lang="en-US" sz="1000" b="1" dirty="0"/>
                        <a:t>Implications</a:t>
                      </a:r>
                      <a:r>
                        <a:rPr lang="en-US" sz="1000" b="0" dirty="0">
                          <a:solidFill>
                            <a:schemeClr val="tx1"/>
                          </a:solidFill>
                        </a:rPr>
                        <a:t>: Most non-diabetic patients initiating TZP had multimorbidity and class 2 obesity. Dose-escalation was not consistent with clinical trials and at the 6</a:t>
                      </a:r>
                      <a:r>
                        <a:rPr lang="en-US" sz="1000" b="0" baseline="30000" dirty="0">
                          <a:solidFill>
                            <a:schemeClr val="tx1"/>
                          </a:solidFill>
                        </a:rPr>
                        <a:t>th</a:t>
                      </a:r>
                      <a:r>
                        <a:rPr lang="en-US" sz="1000" b="0" dirty="0">
                          <a:solidFill>
                            <a:schemeClr val="tx1"/>
                          </a:solidFill>
                        </a:rPr>
                        <a:t> fill the most commonly prescribed dose was 7.5mg. Of note TZP experienced supply shortages during the study period which could have impacted dose escalation. Persistence at 6 months was 73.7%, which is higher than previous reports of GLP-1 agonists. Average weight loss at 6 months was -12.7% which is consistent with 24-week findings in Phase III trial </a:t>
                      </a:r>
                      <a:r>
                        <a:rPr lang="en-US" sz="1000" b="0" dirty="0">
                          <a:solidFill>
                            <a:schemeClr val="tx1"/>
                          </a:solidFill>
                          <a:hlinkClick r:id="rId2"/>
                        </a:rPr>
                        <a:t>SURMOUNT-1</a:t>
                      </a:r>
                      <a:r>
                        <a:rPr lang="en-US" sz="1000" b="0" dirty="0">
                          <a:solidFill>
                            <a:schemeClr val="tx1"/>
                          </a:solidFill>
                        </a:rPr>
                        <a:t>. Two additional posters presented at ADA 2024 posters (</a:t>
                      </a:r>
                      <a:r>
                        <a:rPr lang="en-US" sz="1000" b="0" dirty="0">
                          <a:solidFill>
                            <a:schemeClr val="tx1"/>
                          </a:solidFill>
                          <a:hlinkClick r:id="rId3"/>
                        </a:rPr>
                        <a:t>1949-LB</a:t>
                      </a:r>
                      <a:r>
                        <a:rPr lang="en-US" sz="1000" b="0" dirty="0">
                          <a:solidFill>
                            <a:schemeClr val="tx1"/>
                          </a:solidFill>
                        </a:rPr>
                        <a:t>, </a:t>
                      </a:r>
                      <a:r>
                        <a:rPr lang="en-US" sz="1000" b="0" dirty="0">
                          <a:solidFill>
                            <a:schemeClr val="tx1"/>
                          </a:solidFill>
                          <a:hlinkClick r:id="rId4"/>
                        </a:rPr>
                        <a:t>1950-LB</a:t>
                      </a:r>
                      <a:r>
                        <a:rPr lang="en-US" sz="1000" b="0" dirty="0">
                          <a:solidFill>
                            <a:schemeClr val="tx1"/>
                          </a:solidFill>
                        </a:rPr>
                        <a:t>) in similar cohorts from the Optum database with a slightly different study period and one excluding anti-diabetic medication use showed similar findings.</a:t>
                      </a:r>
                    </a:p>
                  </a:txBody>
                  <a:tcPr>
                    <a:lnT w="12700" cmpd="sng">
                      <a:noFill/>
                    </a:lnT>
                    <a:solidFill>
                      <a:srgbClr val="FEF4EC"/>
                    </a:solidFill>
                  </a:tcPr>
                </a:tc>
                <a:extLst>
                  <a:ext uri="{0D108BD9-81ED-4DB2-BD59-A6C34878D82A}">
                    <a16:rowId xmlns:a16="http://schemas.microsoft.com/office/drawing/2014/main" val="10003"/>
                  </a:ext>
                </a:extLst>
              </a:tr>
            </a:tbl>
          </a:graphicData>
        </a:graphic>
      </p:graphicFrame>
      <p:sp>
        <p:nvSpPr>
          <p:cNvPr id="3" name="Title 2"/>
          <p:cNvSpPr>
            <a:spLocks noGrp="1"/>
          </p:cNvSpPr>
          <p:nvPr>
            <p:ph type="ctrTitle"/>
          </p:nvPr>
        </p:nvSpPr>
        <p:spPr/>
        <p:txBody>
          <a:bodyPr/>
          <a:lstStyle/>
          <a:p>
            <a:r>
              <a:rPr lang="en-US" dirty="0"/>
              <a:t>TZP RW (2 of 2)</a:t>
            </a:r>
          </a:p>
        </p:txBody>
      </p:sp>
      <p:pic>
        <p:nvPicPr>
          <p:cNvPr id="2" name="Picture 1">
            <a:extLst>
              <a:ext uri="{FF2B5EF4-FFF2-40B4-BE49-F238E27FC236}">
                <a16:creationId xmlns:a16="http://schemas.microsoft.com/office/drawing/2014/main" id="{1BA2E9EA-0A2F-D64D-B784-4A1D1B8B63B0}"/>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465294" y="1925695"/>
            <a:ext cx="6730576" cy="3154799"/>
          </a:xfrm>
          <a:prstGeom prst="rect">
            <a:avLst/>
          </a:prstGeom>
        </p:spPr>
      </p:pic>
    </p:spTree>
    <p:extLst>
      <p:ext uri="{BB962C8B-B14F-4D97-AF65-F5344CB8AC3E}">
        <p14:creationId xmlns:p14="http://schemas.microsoft.com/office/powerpoint/2010/main" val="5381253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72D6AD16-175D-489F-BE05-D09863BF96F2}"/>
              </a:ext>
            </a:extLst>
          </p:cNvPr>
          <p:cNvGraphicFramePr>
            <a:graphicFrameLocks noGrp="1"/>
          </p:cNvGraphicFramePr>
          <p:nvPr/>
        </p:nvGraphicFramePr>
        <p:xfrm>
          <a:off x="2663687" y="914400"/>
          <a:ext cx="9147314" cy="5372100"/>
        </p:xfrm>
        <a:graphic>
          <a:graphicData uri="http://schemas.openxmlformats.org/drawingml/2006/table">
            <a:tbl>
              <a:tblPr firstRow="1" bandRow="1">
                <a:tableStyleId>{5C22544A-7EE6-4342-B048-85BDC9FD1C3A}</a:tableStyleId>
              </a:tblPr>
              <a:tblGrid>
                <a:gridCol w="4454289">
                  <a:extLst>
                    <a:ext uri="{9D8B030D-6E8A-4147-A177-3AD203B41FA5}">
                      <a16:colId xmlns:a16="http://schemas.microsoft.com/office/drawing/2014/main" val="20000"/>
                    </a:ext>
                  </a:extLst>
                </a:gridCol>
                <a:gridCol w="4693025">
                  <a:extLst>
                    <a:ext uri="{9D8B030D-6E8A-4147-A177-3AD203B41FA5}">
                      <a16:colId xmlns:a16="http://schemas.microsoft.com/office/drawing/2014/main" val="1229989169"/>
                    </a:ext>
                  </a:extLst>
                </a:gridCol>
              </a:tblGrid>
              <a:tr h="0">
                <a:tc gridSpan="2">
                  <a:txBody>
                    <a:bodyPr/>
                    <a:lstStyle/>
                    <a:p>
                      <a:r>
                        <a:rPr lang="en-US" sz="900" b="0" i="1" dirty="0">
                          <a:solidFill>
                            <a:schemeClr val="tx1"/>
                          </a:solidFill>
                        </a:rPr>
                        <a:t>Efficacy and safety of HRS9531, a novel dual GLP-1/GIP agonist, in obese adults—a Phase II trial. L.Zhao.</a:t>
                      </a:r>
                    </a:p>
                    <a:p>
                      <a:endParaRPr lang="en-US" sz="400" b="1" i="1" dirty="0">
                        <a:solidFill>
                          <a:schemeClr val="tx1"/>
                        </a:solidFill>
                      </a:endParaRPr>
                    </a:p>
                    <a:p>
                      <a:r>
                        <a:rPr lang="en-US" sz="1000" b="1" dirty="0">
                          <a:solidFill>
                            <a:schemeClr val="tx1"/>
                          </a:solidFill>
                        </a:rPr>
                        <a:t>Background</a:t>
                      </a:r>
                      <a:r>
                        <a:rPr lang="en-US" sz="1000" b="0" dirty="0">
                          <a:solidFill>
                            <a:schemeClr val="tx1"/>
                          </a:solidFill>
                        </a:rPr>
                        <a:t>: HRS9531 is a dual GLP-1/GIP agonist in </a:t>
                      </a:r>
                      <a:r>
                        <a:rPr lang="en-US" sz="1000" b="0" dirty="0">
                          <a:solidFill>
                            <a:schemeClr val="tx1"/>
                          </a:solidFill>
                          <a:hlinkClick r:id="rId2"/>
                        </a:rPr>
                        <a:t>Phase III</a:t>
                      </a:r>
                      <a:r>
                        <a:rPr lang="en-US" sz="1000" b="0" dirty="0">
                          <a:solidFill>
                            <a:schemeClr val="tx1"/>
                          </a:solidFill>
                        </a:rPr>
                        <a:t> development for the treatment of obesity, and Phase II development for T2D and HFpEF in patients with obesity. In May 2024, Jiangsu Hengrui licensed ex-China rights for its GLP-1 portfolio including HRS9531 to US-based Hercules CM NewCo. Data from a Chinese Phase II trial in non-diabetic patients with obesity were presented.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20000"/>
                        <a:lumOff val="80000"/>
                      </a:schemeClr>
                    </a:solidFill>
                  </a:tcPr>
                </a:tc>
                <a:tc hMerge="1">
                  <a:txBody>
                    <a:bodyPr/>
                    <a:lstStyle/>
                    <a:p>
                      <a:endParaRPr lang="en-US"/>
                    </a:p>
                  </a:txBody>
                  <a:tcPr/>
                </a:tc>
                <a:extLst>
                  <a:ext uri="{0D108BD9-81ED-4DB2-BD59-A6C34878D82A}">
                    <a16:rowId xmlns:a16="http://schemas.microsoft.com/office/drawing/2014/main" val="882866917"/>
                  </a:ext>
                </a:extLst>
              </a:tr>
              <a:tr h="16584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mn-lt"/>
                        </a:rPr>
                        <a:t>Patients &amp; Treatment</a:t>
                      </a:r>
                      <a:r>
                        <a:rPr lang="en-US" sz="1000" dirty="0">
                          <a:latin typeface="+mn-lt"/>
                        </a:rPr>
                        <a:t>: 249 patients with obesity (mean baseline age 34 years; body weight 91.5kg; BMI 32.3kg/m</a:t>
                      </a:r>
                      <a:r>
                        <a:rPr lang="en-US" sz="1000" baseline="30000" dirty="0">
                          <a:latin typeface="+mn-lt"/>
                        </a:rPr>
                        <a:t>2</a:t>
                      </a:r>
                      <a:r>
                        <a:rPr lang="en-US" sz="1000" dirty="0">
                          <a:latin typeface="+mn-lt"/>
                        </a:rPr>
                        <a:t>; WC 104cm; A1c 5.3%; SBP 119mmHg; HOMA-IR 5.1; TG 1.8mmol/L; 52% females) received HRS9531 (SC 1, 3, 4.5, or 6mg QW) vs. placebo for 24 weeks.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mn-lt"/>
                        </a:rPr>
                        <a:t>Primary Endpoint</a:t>
                      </a:r>
                      <a:r>
                        <a:rPr lang="en-US" sz="1000" b="0" dirty="0">
                          <a:latin typeface="+mn-lt"/>
                        </a:rPr>
                        <a:t>: Change in body weight from baseline at 24 weeks</a:t>
                      </a:r>
                      <a:endParaRPr lang="en-US" sz="1000" b="1" dirty="0">
                        <a:latin typeface="+mn-lt"/>
                      </a:endParaRP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00"/>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Results</a:t>
                      </a:r>
                      <a:r>
                        <a:rPr lang="en-US" sz="1000" dirty="0"/>
                        <a:t>:</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US" sz="1000" dirty="0"/>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413163">
                <a:tc>
                  <a:txBody>
                    <a:bodyPr/>
                    <a:lstStyle/>
                    <a:p>
                      <a:pPr marL="171450" indent="-171450">
                        <a:spcAft>
                          <a:spcPts val="1200"/>
                        </a:spcAft>
                        <a:buFont typeface="Arial" panose="020B0604020202020204" pitchFamily="34" charset="0"/>
                        <a:buChar char="•"/>
                      </a:pPr>
                      <a:r>
                        <a:rPr lang="en-US" sz="1000" strike="noStrike" dirty="0">
                          <a:solidFill>
                            <a:schemeClr val="tx1"/>
                          </a:solidFill>
                        </a:rPr>
                        <a:t>The trial met the primary endpoint with HRS9531 showing significant dose-dependent weight loss of up to -16.8% vs. placebo (see table).</a:t>
                      </a:r>
                    </a:p>
                    <a:p>
                      <a:pPr marL="171450" indent="-171450">
                        <a:spcAft>
                          <a:spcPts val="300"/>
                        </a:spcAft>
                        <a:buFont typeface="Arial" panose="020B0604020202020204" pitchFamily="34" charset="0"/>
                        <a:buChar char="•"/>
                      </a:pPr>
                      <a:r>
                        <a:rPr lang="en-US" sz="1000" strike="noStrike" dirty="0">
                          <a:solidFill>
                            <a:schemeClr val="tx1"/>
                          </a:solidFill>
                        </a:rPr>
                        <a:t>The proportion of HRS9531-treated patients achieving categorical weight loss of </a:t>
                      </a:r>
                      <a:r>
                        <a:rPr lang="en-US" sz="1000" i="0" dirty="0"/>
                        <a:t>≥5, ≥10, and ≥15% was higher vs. placebo.</a:t>
                      </a:r>
                    </a:p>
                    <a:p>
                      <a:pPr marL="357188" lvl="1" indent="-177800">
                        <a:spcAft>
                          <a:spcPts val="1200"/>
                        </a:spcAft>
                        <a:buFont typeface="Arial" panose="020B0604020202020204" pitchFamily="34" charset="0"/>
                        <a:buChar char="•"/>
                      </a:pPr>
                      <a:r>
                        <a:rPr lang="en-US" sz="1000" i="0" dirty="0"/>
                        <a:t>&gt;50% HRS9531-treated </a:t>
                      </a:r>
                      <a:r>
                        <a:rPr lang="en-US" sz="1000" i="0" dirty="0">
                          <a:solidFill>
                            <a:schemeClr val="tx1"/>
                          </a:solidFill>
                        </a:rPr>
                        <a:t>patients (6mg dose) achieving </a:t>
                      </a:r>
                      <a:r>
                        <a:rPr lang="en-US" sz="1000" i="0" dirty="0"/>
                        <a:t>≥15% weight loss vs. 4.1 for placebo.</a:t>
                      </a:r>
                    </a:p>
                    <a:p>
                      <a:pPr marL="171450" indent="-171450">
                        <a:spcAft>
                          <a:spcPts val="1200"/>
                        </a:spcAft>
                        <a:buFont typeface="Arial" panose="020B0604020202020204" pitchFamily="34" charset="0"/>
                        <a:buChar char="•"/>
                      </a:pPr>
                      <a:r>
                        <a:rPr lang="en-US" sz="1000" i="0" strike="noStrike" dirty="0">
                          <a:solidFill>
                            <a:schemeClr val="tx1"/>
                          </a:solidFill>
                        </a:rPr>
                        <a:t>HRS9531 showed improvements in a range of cardiometabolic risk factors including WC, SBP, DBP, and TG.</a:t>
                      </a:r>
                    </a:p>
                    <a:p>
                      <a:pPr marL="171450" indent="-171450">
                        <a:spcAft>
                          <a:spcPts val="1200"/>
                        </a:spcAft>
                        <a:buFont typeface="Arial" panose="020B0604020202020204" pitchFamily="34" charset="0"/>
                        <a:buChar char="•"/>
                      </a:pPr>
                      <a:r>
                        <a:rPr lang="en-US" sz="1000" i="0" strike="noStrike" dirty="0">
                          <a:solidFill>
                            <a:schemeClr val="tx1"/>
                          </a:solidFill>
                        </a:rPr>
                        <a:t>Despite A1c in the normal range at baseline, HRS9531 reduced A1c by up to -0.4% and improved HOMA-IR.</a:t>
                      </a:r>
                    </a:p>
                    <a:p>
                      <a:pPr marL="171450" indent="-171450">
                        <a:spcAft>
                          <a:spcPts val="1200"/>
                        </a:spcAft>
                        <a:buFont typeface="Arial" panose="020B0604020202020204" pitchFamily="34" charset="0"/>
                        <a:buChar char="•"/>
                      </a:pPr>
                      <a:r>
                        <a:rPr lang="en-US" sz="1000" i="0" strike="noStrike" dirty="0">
                          <a:solidFill>
                            <a:schemeClr val="tx1"/>
                          </a:solidFill>
                        </a:rPr>
                        <a:t>HRS9531 showed marked improvements in ALT vs. placebo.</a:t>
                      </a:r>
                    </a:p>
                    <a:p>
                      <a:pPr marL="171450" indent="-171450">
                        <a:spcAft>
                          <a:spcPts val="1200"/>
                        </a:spcAft>
                        <a:buFont typeface="Arial" panose="020B0604020202020204" pitchFamily="34" charset="0"/>
                        <a:buChar char="•"/>
                      </a:pPr>
                      <a:endParaRPr lang="en-US" sz="1000" i="0" strike="noStrike" dirty="0">
                        <a:solidFill>
                          <a:schemeClr val="tx1"/>
                        </a:solidFill>
                      </a:endParaRPr>
                    </a:p>
                    <a:p>
                      <a:pPr marL="171450" indent="-171450">
                        <a:spcAft>
                          <a:spcPts val="1200"/>
                        </a:spcAft>
                        <a:buFont typeface="Arial" panose="020B0604020202020204" pitchFamily="34" charset="0"/>
                        <a:buChar char="•"/>
                      </a:pPr>
                      <a:endParaRPr lang="en-US" sz="1000" i="0" strike="noStrike" dirty="0">
                        <a:solidFill>
                          <a:schemeClr val="tx1"/>
                        </a:solidFill>
                      </a:endParaRPr>
                    </a:p>
                    <a:p>
                      <a:pPr marL="171450" indent="-171450">
                        <a:spcAft>
                          <a:spcPts val="1200"/>
                        </a:spcAft>
                        <a:buFont typeface="Arial" panose="020B0604020202020204" pitchFamily="34" charset="0"/>
                        <a:buChar char="•"/>
                      </a:pPr>
                      <a:endParaRPr lang="en-US" sz="1000" i="0" strike="noStrike" dirty="0">
                        <a:solidFill>
                          <a:schemeClr val="tx1"/>
                        </a:solidFill>
                      </a:endParaRPr>
                    </a:p>
                    <a:p>
                      <a:pPr marL="171450" indent="-171450">
                        <a:spcAft>
                          <a:spcPts val="1200"/>
                        </a:spcAft>
                        <a:buFont typeface="Arial" panose="020B0604020202020204" pitchFamily="34" charset="0"/>
                        <a:buChar char="•"/>
                      </a:pPr>
                      <a:endParaRPr lang="en-US" sz="1000" i="0" strike="noStrike" dirty="0">
                        <a:solidFill>
                          <a:schemeClr val="tx1"/>
                        </a:solidFill>
                      </a:endParaRPr>
                    </a:p>
                    <a:p>
                      <a:pPr marL="171450" indent="-171450">
                        <a:spcAft>
                          <a:spcPts val="1200"/>
                        </a:spcAft>
                        <a:buFont typeface="Arial" panose="020B0604020202020204" pitchFamily="34" charset="0"/>
                        <a:buChar char="•"/>
                      </a:pPr>
                      <a:endParaRPr lang="en-US" sz="300" strike="noStrike"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1000" dirty="0"/>
                    </a:p>
                  </a:txBody>
                  <a:tcPr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92350044"/>
                  </a:ext>
                </a:extLst>
              </a:tr>
            </a:tbl>
          </a:graphicData>
        </a:graphic>
      </p:graphicFrame>
      <p:sp>
        <p:nvSpPr>
          <p:cNvPr id="3" name="Title 2"/>
          <p:cNvSpPr>
            <a:spLocks noGrp="1"/>
          </p:cNvSpPr>
          <p:nvPr>
            <p:ph type="ctrTitle"/>
          </p:nvPr>
        </p:nvSpPr>
        <p:spPr/>
        <p:txBody>
          <a:bodyPr/>
          <a:lstStyle/>
          <a:p>
            <a:r>
              <a:rPr lang="en-US" dirty="0"/>
              <a:t>GLP-1/GIP: HRS9531 shows WL of up to -16.8% at 24 weeks with encouraging safety profile</a:t>
            </a:r>
            <a:endParaRPr lang="en-US" dirty="0">
              <a:solidFill>
                <a:srgbClr val="00B050"/>
              </a:solidFill>
            </a:endParaRPr>
          </a:p>
        </p:txBody>
      </p:sp>
      <p:graphicFrame>
        <p:nvGraphicFramePr>
          <p:cNvPr id="4" name="Table 3"/>
          <p:cNvGraphicFramePr>
            <a:graphicFrameLocks noGrp="1"/>
          </p:cNvGraphicFramePr>
          <p:nvPr/>
        </p:nvGraphicFramePr>
        <p:xfrm>
          <a:off x="384048" y="914400"/>
          <a:ext cx="2194560" cy="484632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2940743716"/>
                    </a:ext>
                  </a:extLst>
                </a:gridCol>
              </a:tblGrid>
              <a:tr h="242614">
                <a:tc>
                  <a:txBody>
                    <a:bodyPr/>
                    <a:lstStyle/>
                    <a:p>
                      <a:r>
                        <a:rPr lang="en-US" sz="1000" b="1" dirty="0">
                          <a:solidFill>
                            <a:schemeClr val="tx1"/>
                          </a:solidFill>
                        </a:rPr>
                        <a:t>Product (MOA)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88286691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HRS9531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(dual GLP-1/GIP agonist)</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en-US" sz="1000" b="1" dirty="0">
                          <a:latin typeface="+mn-lt"/>
                        </a:rPr>
                        <a:t>Company</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3"/>
                        </a:rPr>
                        <a:t>Jiangsu Hengrui</a:t>
                      </a:r>
                      <a:endParaRPr lang="en-US" sz="1000"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4786">
                <a:tc>
                  <a:txBody>
                    <a:bodyPr/>
                    <a:lstStyle/>
                    <a:p>
                      <a:r>
                        <a:rPr lang="en-US" sz="1000" b="1" dirty="0">
                          <a:latin typeface="+mn-lt"/>
                        </a:rPr>
                        <a:t>Phase and Trial ID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407347513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Phase II </a:t>
                      </a:r>
                      <a:r>
                        <a:rPr lang="en-US" sz="1000" dirty="0">
                          <a:solidFill>
                            <a:schemeClr val="tx1"/>
                          </a:solidFill>
                          <a:hlinkClick r:id="rId4"/>
                        </a:rPr>
                        <a:t>NCT05881837</a:t>
                      </a:r>
                      <a:endParaRPr lang="en-US" sz="10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China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7515929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Indication(s)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24271795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OBE, T2D, OBE-HFpEF</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61053568"/>
                  </a:ext>
                </a:extLst>
              </a:tr>
              <a:tr h="0">
                <a:tc>
                  <a:txBody>
                    <a:bodyPr/>
                    <a:lstStyle/>
                    <a:p>
                      <a:r>
                        <a:rPr lang="en-US" sz="1000" b="1" dirty="0">
                          <a:latin typeface="+mn-lt"/>
                        </a:rPr>
                        <a:t>Abstract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7586671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5"/>
                        </a:rPr>
                        <a:t>1861-LB</a:t>
                      </a:r>
                      <a:endParaRPr lang="en-US" sz="1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32568609"/>
                  </a:ext>
                </a:extLst>
              </a:tr>
              <a:tr h="182880">
                <a:tc>
                  <a:txBody>
                    <a:bodyPr/>
                    <a:lstStyle/>
                    <a:p>
                      <a:r>
                        <a:rPr lang="en-US" sz="1100" b="1" dirty="0">
                          <a:solidFill>
                            <a:schemeClr val="tx1"/>
                          </a:solidFill>
                        </a:rPr>
                        <a:t>CVrg Brief</a:t>
                      </a:r>
                      <a:r>
                        <a:rPr lang="en-US" sz="1100" b="0" dirty="0">
                          <a:solidFill>
                            <a:schemeClr val="tx1"/>
                          </a:solidFill>
                        </a:rPr>
                        <a:t>:</a:t>
                      </a:r>
                      <a:r>
                        <a:rPr lang="en-US" sz="1100" b="1" dirty="0">
                          <a:solidFill>
                            <a:schemeClr val="tx1"/>
                          </a:solidFill>
                        </a:rPr>
                        <a:t> </a:t>
                      </a:r>
                      <a:r>
                        <a:rPr lang="en-US" sz="1100" b="0" dirty="0"/>
                        <a:t>Dual GLP-1/GIP agonist HRS9531 showed WL of up to -16.8% at 24 weeks in non-diabetic patients with overweight/obesity, which was accompanied by </a:t>
                      </a:r>
                      <a:r>
                        <a:rPr lang="en-US" sz="1100" i="0" strike="noStrike" dirty="0">
                          <a:solidFill>
                            <a:schemeClr val="tx1"/>
                          </a:solidFill>
                        </a:rPr>
                        <a:t>improvements in a range of cardiometabolic risk factors. HRS9531 remains in Phase II development for T2D and obesity-associated HFpEF and Phase III for obesity with data expected in 2H 2025. </a:t>
                      </a:r>
                      <a:endParaRPr lang="en-US" sz="1100" b="0" dirty="0">
                        <a:solidFill>
                          <a:srgbClr val="FF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3592350044"/>
                  </a:ext>
                </a:extLst>
              </a:tr>
            </a:tbl>
          </a:graphicData>
        </a:graphic>
      </p:graphicFrame>
      <p:sp>
        <p:nvSpPr>
          <p:cNvPr id="8" name="TextBox 7">
            <a:extLst>
              <a:ext uri="{FF2B5EF4-FFF2-40B4-BE49-F238E27FC236}">
                <a16:creationId xmlns:a16="http://schemas.microsoft.com/office/drawing/2014/main" id="{67354443-A89C-B94C-89BA-C1E8DF44C52A}"/>
              </a:ext>
            </a:extLst>
          </p:cNvPr>
          <p:cNvSpPr txBox="1"/>
          <p:nvPr/>
        </p:nvSpPr>
        <p:spPr>
          <a:xfrm>
            <a:off x="11047624" y="6062990"/>
            <a:ext cx="764953" cy="246221"/>
          </a:xfrm>
          <a:prstGeom prst="rect">
            <a:avLst/>
          </a:prstGeom>
          <a:noFill/>
        </p:spPr>
        <p:txBody>
          <a:bodyPr wrap="none" rtlCol="0">
            <a:spAutoFit/>
          </a:bodyPr>
          <a:lstStyle/>
          <a:p>
            <a:pPr algn="r"/>
            <a:r>
              <a:rPr lang="en-US" sz="1000" i="1" dirty="0">
                <a:solidFill>
                  <a:prstClr val="black"/>
                </a:solidFill>
              </a:rPr>
              <a:t>Continued</a:t>
            </a:r>
          </a:p>
        </p:txBody>
      </p:sp>
      <p:graphicFrame>
        <p:nvGraphicFramePr>
          <p:cNvPr id="5" name="Table 4">
            <a:extLst>
              <a:ext uri="{FF2B5EF4-FFF2-40B4-BE49-F238E27FC236}">
                <a16:creationId xmlns:a16="http://schemas.microsoft.com/office/drawing/2014/main" id="{5739BB21-0285-3ED8-41DA-CAF5071EDB0B}"/>
              </a:ext>
            </a:extLst>
          </p:cNvPr>
          <p:cNvGraphicFramePr>
            <a:graphicFrameLocks noGrp="1"/>
          </p:cNvGraphicFramePr>
          <p:nvPr/>
        </p:nvGraphicFramePr>
        <p:xfrm>
          <a:off x="7164832" y="2520425"/>
          <a:ext cx="4643120" cy="3002280"/>
        </p:xfrm>
        <a:graphic>
          <a:graphicData uri="http://schemas.openxmlformats.org/drawingml/2006/table">
            <a:tbl>
              <a:tblPr firstRow="1" bandRow="1">
                <a:tableStyleId>{C083E6E3-FA7D-4D7B-A595-EF9225AFEA82}</a:tableStyleId>
              </a:tblPr>
              <a:tblGrid>
                <a:gridCol w="1122680">
                  <a:extLst>
                    <a:ext uri="{9D8B030D-6E8A-4147-A177-3AD203B41FA5}">
                      <a16:colId xmlns:a16="http://schemas.microsoft.com/office/drawing/2014/main" val="20000"/>
                    </a:ext>
                  </a:extLst>
                </a:gridCol>
                <a:gridCol w="721360">
                  <a:extLst>
                    <a:ext uri="{9D8B030D-6E8A-4147-A177-3AD203B41FA5}">
                      <a16:colId xmlns:a16="http://schemas.microsoft.com/office/drawing/2014/main" val="20001"/>
                    </a:ext>
                  </a:extLst>
                </a:gridCol>
                <a:gridCol w="721360">
                  <a:extLst>
                    <a:ext uri="{9D8B030D-6E8A-4147-A177-3AD203B41FA5}">
                      <a16:colId xmlns:a16="http://schemas.microsoft.com/office/drawing/2014/main" val="20002"/>
                    </a:ext>
                  </a:extLst>
                </a:gridCol>
                <a:gridCol w="721360">
                  <a:extLst>
                    <a:ext uri="{9D8B030D-6E8A-4147-A177-3AD203B41FA5}">
                      <a16:colId xmlns:a16="http://schemas.microsoft.com/office/drawing/2014/main" val="20003"/>
                    </a:ext>
                  </a:extLst>
                </a:gridCol>
                <a:gridCol w="709930">
                  <a:extLst>
                    <a:ext uri="{9D8B030D-6E8A-4147-A177-3AD203B41FA5}">
                      <a16:colId xmlns:a16="http://schemas.microsoft.com/office/drawing/2014/main" val="20004"/>
                    </a:ext>
                  </a:extLst>
                </a:gridCol>
                <a:gridCol w="646430">
                  <a:extLst>
                    <a:ext uri="{9D8B030D-6E8A-4147-A177-3AD203B41FA5}">
                      <a16:colId xmlns:a16="http://schemas.microsoft.com/office/drawing/2014/main" val="2042911977"/>
                    </a:ext>
                  </a:extLst>
                </a:gridCol>
              </a:tblGrid>
              <a:tr h="0">
                <a:tc>
                  <a:txBody>
                    <a:bodyPr/>
                    <a:lstStyle/>
                    <a:p>
                      <a:r>
                        <a:rPr lang="en-US" sz="900" dirty="0"/>
                        <a:t>At 24 weeks</a:t>
                      </a:r>
                    </a:p>
                  </a:txBody>
                  <a:tcPr marT="27432" marB="27432" anchor="ctr"/>
                </a:tc>
                <a:tc>
                  <a:txBody>
                    <a:bodyPr/>
                    <a:lstStyle/>
                    <a:p>
                      <a:pPr algn="ctr"/>
                      <a:r>
                        <a:rPr lang="en-US" sz="900" dirty="0"/>
                        <a:t>HRS9531</a:t>
                      </a:r>
                    </a:p>
                    <a:p>
                      <a:pPr algn="ctr"/>
                      <a:r>
                        <a:rPr lang="en-US" sz="900" dirty="0"/>
                        <a:t>1mg</a:t>
                      </a:r>
                    </a:p>
                  </a:txBody>
                  <a:tcPr marT="27432" marB="27432" anchor="ctr"/>
                </a:tc>
                <a:tc>
                  <a:txBody>
                    <a:bodyPr/>
                    <a:lstStyle/>
                    <a:p>
                      <a:pPr algn="ctr"/>
                      <a:r>
                        <a:rPr lang="en-US" sz="900" dirty="0"/>
                        <a:t>HRS9531</a:t>
                      </a:r>
                    </a:p>
                    <a:p>
                      <a:pPr algn="ctr"/>
                      <a:r>
                        <a:rPr lang="en-US" sz="900" dirty="0"/>
                        <a:t>3mg</a:t>
                      </a:r>
                    </a:p>
                  </a:txBody>
                  <a:tcPr marT="27432" marB="27432" anchor="ctr"/>
                </a:tc>
                <a:tc>
                  <a:txBody>
                    <a:bodyPr/>
                    <a:lstStyle/>
                    <a:p>
                      <a:pPr algn="ctr"/>
                      <a:r>
                        <a:rPr lang="en-US" sz="900" dirty="0"/>
                        <a:t>HRS9531</a:t>
                      </a:r>
                    </a:p>
                    <a:p>
                      <a:pPr algn="ctr"/>
                      <a:r>
                        <a:rPr lang="en-US" sz="900" dirty="0"/>
                        <a:t>4.5mg</a:t>
                      </a:r>
                    </a:p>
                  </a:txBody>
                  <a:tcPr marT="27432" marB="27432" anchor="ctr"/>
                </a:tc>
                <a:tc>
                  <a:txBody>
                    <a:bodyPr/>
                    <a:lstStyle/>
                    <a:p>
                      <a:pPr algn="ctr"/>
                      <a:r>
                        <a:rPr lang="en-US" sz="900" dirty="0"/>
                        <a:t>HRS9531</a:t>
                      </a:r>
                    </a:p>
                    <a:p>
                      <a:pPr algn="ctr"/>
                      <a:r>
                        <a:rPr lang="en-US" sz="900" dirty="0"/>
                        <a:t>6mg</a:t>
                      </a:r>
                    </a:p>
                  </a:txBody>
                  <a:tcPr marT="27432" marB="27432" anchor="ctr"/>
                </a:tc>
                <a:tc>
                  <a:txBody>
                    <a:bodyPr/>
                    <a:lstStyle/>
                    <a:p>
                      <a:pPr algn="ctr"/>
                      <a:r>
                        <a:rPr lang="en-US" sz="900" dirty="0"/>
                        <a:t>placebo</a:t>
                      </a:r>
                    </a:p>
                  </a:txBody>
                  <a:tcPr marT="27432" marB="27432" anchor="ct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t>N</a:t>
                      </a:r>
                    </a:p>
                  </a:txBody>
                  <a:tcPr marT="27432" marB="27432" anchor="ctr"/>
                </a:tc>
                <a:tc>
                  <a:txBody>
                    <a:bodyPr/>
                    <a:lstStyle/>
                    <a:p>
                      <a:pPr algn="ctr"/>
                      <a:r>
                        <a:rPr lang="en-US" sz="900" dirty="0"/>
                        <a:t>49</a:t>
                      </a:r>
                    </a:p>
                  </a:txBody>
                  <a:tcPr marT="27432" marB="27432" anchor="ctr"/>
                </a:tc>
                <a:tc>
                  <a:txBody>
                    <a:bodyPr/>
                    <a:lstStyle/>
                    <a:p>
                      <a:pPr algn="ctr"/>
                      <a:r>
                        <a:rPr lang="en-US" sz="900" dirty="0"/>
                        <a:t>51</a:t>
                      </a:r>
                    </a:p>
                  </a:txBody>
                  <a:tcPr marT="27432" marB="27432" anchor="ctr"/>
                </a:tc>
                <a:tc>
                  <a:txBody>
                    <a:bodyPr/>
                    <a:lstStyle/>
                    <a:p>
                      <a:pPr algn="ctr"/>
                      <a:r>
                        <a:rPr lang="en-US" sz="900" dirty="0"/>
                        <a:t>50</a:t>
                      </a:r>
                    </a:p>
                  </a:txBody>
                  <a:tcPr marT="27432" marB="27432" anchor="ctr"/>
                </a:tc>
                <a:tc>
                  <a:txBody>
                    <a:bodyPr/>
                    <a:lstStyle/>
                    <a:p>
                      <a:pPr algn="ctr"/>
                      <a:r>
                        <a:rPr lang="en-US" sz="900" dirty="0"/>
                        <a:t>49</a:t>
                      </a:r>
                    </a:p>
                  </a:txBody>
                  <a:tcPr marT="27432" marB="27432" anchor="ctr"/>
                </a:tc>
                <a:tc>
                  <a:txBody>
                    <a:bodyPr/>
                    <a:lstStyle/>
                    <a:p>
                      <a:pPr algn="ctr"/>
                      <a:r>
                        <a:rPr lang="en-US" sz="900" dirty="0"/>
                        <a:t>49</a:t>
                      </a:r>
                    </a:p>
                  </a:txBody>
                  <a:tcPr marT="27432" marB="27432" anchor="ctr"/>
                </a:tc>
                <a:extLst>
                  <a:ext uri="{0D108BD9-81ED-4DB2-BD59-A6C34878D82A}">
                    <a16:rowId xmlns:a16="http://schemas.microsoft.com/office/drawing/2014/main" val="1145935380"/>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i="0" dirty="0"/>
                        <a:t>Δ</a:t>
                      </a:r>
                      <a:r>
                        <a:rPr lang="en-US" sz="900" i="0" dirty="0"/>
                        <a:t>Body weight (%)</a:t>
                      </a:r>
                    </a:p>
                  </a:txBody>
                  <a:tcPr marT="27432" marB="27432" anchor="ctr"/>
                </a:tc>
                <a:tc>
                  <a:txBody>
                    <a:bodyPr/>
                    <a:lstStyle/>
                    <a:p>
                      <a:pPr algn="ctr"/>
                      <a:r>
                        <a:rPr lang="en-US" sz="900" dirty="0"/>
                        <a:t>-5.4*</a:t>
                      </a:r>
                    </a:p>
                  </a:txBody>
                  <a:tcPr marT="27432" marB="27432" anchor="ctr"/>
                </a:tc>
                <a:tc>
                  <a:txBody>
                    <a:bodyPr/>
                    <a:lstStyle/>
                    <a:p>
                      <a:pPr algn="ctr"/>
                      <a:r>
                        <a:rPr lang="en-US" sz="900" dirty="0"/>
                        <a:t>-13.4*</a:t>
                      </a:r>
                    </a:p>
                  </a:txBody>
                  <a:tcPr marT="27432" marB="27432" anchor="ctr"/>
                </a:tc>
                <a:tc>
                  <a:txBody>
                    <a:bodyPr/>
                    <a:lstStyle/>
                    <a:p>
                      <a:pPr algn="ctr"/>
                      <a:r>
                        <a:rPr lang="en-US" sz="900" dirty="0"/>
                        <a:t>-14.0*</a:t>
                      </a:r>
                    </a:p>
                  </a:txBody>
                  <a:tcPr marT="27432" marB="27432" anchor="ctr"/>
                </a:tc>
                <a:tc>
                  <a:txBody>
                    <a:bodyPr/>
                    <a:lstStyle/>
                    <a:p>
                      <a:pPr algn="ctr"/>
                      <a:r>
                        <a:rPr lang="en-US" sz="900" dirty="0"/>
                        <a:t>-16.8*</a:t>
                      </a:r>
                    </a:p>
                  </a:txBody>
                  <a:tcPr marT="27432" marB="27432" anchor="ctr"/>
                </a:tc>
                <a:tc>
                  <a:txBody>
                    <a:bodyPr/>
                    <a:lstStyle/>
                    <a:p>
                      <a:pPr algn="ctr"/>
                      <a:r>
                        <a:rPr lang="en-US" sz="900" dirty="0"/>
                        <a:t>-0.1</a:t>
                      </a:r>
                    </a:p>
                  </a:txBody>
                  <a:tcPr marT="27432" marB="27432" anchor="ctr"/>
                </a:tc>
                <a:extLst>
                  <a:ext uri="{0D108BD9-81ED-4DB2-BD59-A6C34878D82A}">
                    <a16:rowId xmlns:a16="http://schemas.microsoft.com/office/drawing/2014/main" val="10001"/>
                  </a:ext>
                </a:extLst>
              </a:tr>
              <a:tr h="0">
                <a:tc>
                  <a:txBody>
                    <a:bodyPr/>
                    <a:lstStyle/>
                    <a:p>
                      <a:r>
                        <a:rPr lang="en-US" sz="900" i="0" dirty="0"/>
                        <a:t>≥5% WL (%pts)</a:t>
                      </a:r>
                    </a:p>
                  </a:txBody>
                  <a:tcPr marT="27432" marB="27432" anchor="ctr"/>
                </a:tc>
                <a:tc>
                  <a:txBody>
                    <a:bodyPr/>
                    <a:lstStyle/>
                    <a:p>
                      <a:pPr algn="ctr"/>
                      <a:r>
                        <a:rPr lang="en-US" sz="900" dirty="0"/>
                        <a:t>52.0</a:t>
                      </a:r>
                    </a:p>
                  </a:txBody>
                  <a:tcPr marT="27432" marB="27432" anchor="ctr"/>
                </a:tc>
                <a:tc>
                  <a:txBody>
                    <a:bodyPr/>
                    <a:lstStyle/>
                    <a:p>
                      <a:pPr algn="ctr"/>
                      <a:r>
                        <a:rPr lang="en-US" sz="900" dirty="0"/>
                        <a:t>88.2</a:t>
                      </a:r>
                    </a:p>
                  </a:txBody>
                  <a:tcPr marT="27432" marB="27432" anchor="ctr"/>
                </a:tc>
                <a:tc>
                  <a:txBody>
                    <a:bodyPr/>
                    <a:lstStyle/>
                    <a:p>
                      <a:pPr algn="ctr"/>
                      <a:r>
                        <a:rPr lang="en-US" sz="900" dirty="0"/>
                        <a:t>92.0</a:t>
                      </a:r>
                    </a:p>
                  </a:txBody>
                  <a:tcPr marT="27432" marB="27432" anchor="ctr"/>
                </a:tc>
                <a:tc>
                  <a:txBody>
                    <a:bodyPr/>
                    <a:lstStyle/>
                    <a:p>
                      <a:pPr algn="ctr"/>
                      <a:r>
                        <a:rPr lang="en-US" sz="900" dirty="0"/>
                        <a:t>91.8</a:t>
                      </a:r>
                    </a:p>
                  </a:txBody>
                  <a:tcPr marT="27432" marB="27432" anchor="ctr"/>
                </a:tc>
                <a:tc>
                  <a:txBody>
                    <a:bodyPr/>
                    <a:lstStyle/>
                    <a:p>
                      <a:pPr algn="ctr"/>
                      <a:r>
                        <a:rPr lang="en-US" sz="900" dirty="0"/>
                        <a:t>10.2</a:t>
                      </a:r>
                    </a:p>
                  </a:txBody>
                  <a:tcPr marT="27432" marB="27432" anchor="ctr"/>
                </a:tc>
                <a:extLst>
                  <a:ext uri="{0D108BD9-81ED-4DB2-BD59-A6C34878D82A}">
                    <a16:rowId xmlns:a16="http://schemas.microsoft.com/office/drawing/2014/main" val="1000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solidFill>
                            <a:schemeClr val="tx1"/>
                          </a:solidFill>
                        </a:rPr>
                        <a:t>≥10% WL (%pts)</a:t>
                      </a:r>
                    </a:p>
                  </a:txBody>
                  <a:tcPr marT="27432" marB="27432" anchor="ctr"/>
                </a:tc>
                <a:tc>
                  <a:txBody>
                    <a:bodyPr/>
                    <a:lstStyle/>
                    <a:p>
                      <a:pPr algn="ctr"/>
                      <a:r>
                        <a:rPr lang="en-US" sz="900" dirty="0"/>
                        <a:t>18.0</a:t>
                      </a:r>
                    </a:p>
                  </a:txBody>
                  <a:tcPr marT="27432" marB="27432" anchor="ctr"/>
                </a:tc>
                <a:tc>
                  <a:txBody>
                    <a:bodyPr/>
                    <a:lstStyle/>
                    <a:p>
                      <a:pPr algn="ctr"/>
                      <a:r>
                        <a:rPr lang="en-US" sz="900" dirty="0"/>
                        <a:t>60.8</a:t>
                      </a:r>
                    </a:p>
                  </a:txBody>
                  <a:tcPr marT="27432" marB="27432" anchor="ctr"/>
                </a:tc>
                <a:tc>
                  <a:txBody>
                    <a:bodyPr/>
                    <a:lstStyle/>
                    <a:p>
                      <a:pPr algn="ctr"/>
                      <a:r>
                        <a:rPr lang="en-US" sz="900" dirty="0"/>
                        <a:t>66.0</a:t>
                      </a:r>
                    </a:p>
                  </a:txBody>
                  <a:tcPr marT="27432" marB="27432" anchor="ctr"/>
                </a:tc>
                <a:tc>
                  <a:txBody>
                    <a:bodyPr/>
                    <a:lstStyle/>
                    <a:p>
                      <a:pPr algn="ctr"/>
                      <a:r>
                        <a:rPr lang="en-US" sz="900" dirty="0"/>
                        <a:t>77.6</a:t>
                      </a:r>
                    </a:p>
                  </a:txBody>
                  <a:tcPr marT="27432" marB="27432" anchor="ctr"/>
                </a:tc>
                <a:tc>
                  <a:txBody>
                    <a:bodyPr/>
                    <a:lstStyle/>
                    <a:p>
                      <a:pPr algn="ctr"/>
                      <a:r>
                        <a:rPr lang="en-US" sz="900" dirty="0"/>
                        <a:t>6.1</a:t>
                      </a:r>
                    </a:p>
                  </a:txBody>
                  <a:tcPr marT="27432" marB="27432" anchor="ctr"/>
                </a:tc>
                <a:extLst>
                  <a:ext uri="{0D108BD9-81ED-4DB2-BD59-A6C34878D82A}">
                    <a16:rowId xmlns:a16="http://schemas.microsoft.com/office/drawing/2014/main" val="2899192635"/>
                  </a:ext>
                </a:extLst>
              </a:tr>
              <a:tr h="920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solidFill>
                            <a:schemeClr val="tx1"/>
                          </a:solidFill>
                        </a:rPr>
                        <a:t>≥15% WL (%pts)</a:t>
                      </a:r>
                    </a:p>
                  </a:txBody>
                  <a:tcPr marT="27432" marB="27432" anchor="ctr"/>
                </a:tc>
                <a:tc>
                  <a:txBody>
                    <a:bodyPr/>
                    <a:lstStyle/>
                    <a:p>
                      <a:pPr algn="ctr"/>
                      <a:r>
                        <a:rPr lang="en-US" sz="900" dirty="0"/>
                        <a:t>8.0</a:t>
                      </a:r>
                    </a:p>
                  </a:txBody>
                  <a:tcPr marT="27432" marB="27432" anchor="ctr"/>
                </a:tc>
                <a:tc>
                  <a:txBody>
                    <a:bodyPr/>
                    <a:lstStyle/>
                    <a:p>
                      <a:pPr algn="ctr"/>
                      <a:r>
                        <a:rPr lang="en-US" sz="900" dirty="0"/>
                        <a:t>37.3</a:t>
                      </a:r>
                    </a:p>
                  </a:txBody>
                  <a:tcPr marT="27432" marB="27432" anchor="ctr"/>
                </a:tc>
                <a:tc>
                  <a:txBody>
                    <a:bodyPr/>
                    <a:lstStyle/>
                    <a:p>
                      <a:pPr algn="ctr"/>
                      <a:r>
                        <a:rPr lang="en-US" sz="900" dirty="0"/>
                        <a:t>38.0</a:t>
                      </a:r>
                    </a:p>
                  </a:txBody>
                  <a:tcPr marT="27432" marB="27432" anchor="ctr"/>
                </a:tc>
                <a:tc>
                  <a:txBody>
                    <a:bodyPr/>
                    <a:lstStyle/>
                    <a:p>
                      <a:pPr algn="ctr"/>
                      <a:r>
                        <a:rPr lang="en-US" sz="900" dirty="0"/>
                        <a:t>53.1</a:t>
                      </a:r>
                    </a:p>
                  </a:txBody>
                  <a:tcPr marT="27432" marB="27432" anchor="ctr"/>
                </a:tc>
                <a:tc>
                  <a:txBody>
                    <a:bodyPr/>
                    <a:lstStyle/>
                    <a:p>
                      <a:pPr algn="ctr"/>
                      <a:r>
                        <a:rPr lang="en-US" sz="900" dirty="0"/>
                        <a:t>4.1</a:t>
                      </a:r>
                    </a:p>
                  </a:txBody>
                  <a:tcPr marT="27432" marB="27432" anchor="ctr"/>
                </a:tc>
                <a:extLst>
                  <a:ext uri="{0D108BD9-81ED-4DB2-BD59-A6C34878D82A}">
                    <a16:rowId xmlns:a16="http://schemas.microsoft.com/office/drawing/2014/main" val="489003670"/>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i="0" dirty="0"/>
                        <a:t>Δ</a:t>
                      </a:r>
                      <a:r>
                        <a:rPr lang="en-US" sz="900" i="0" dirty="0"/>
                        <a:t>WC </a:t>
                      </a:r>
                      <a:r>
                        <a:rPr lang="en-US" sz="900" i="0" dirty="0">
                          <a:solidFill>
                            <a:schemeClr val="tx1"/>
                          </a:solidFill>
                        </a:rPr>
                        <a:t>(cm)</a:t>
                      </a:r>
                    </a:p>
                  </a:txBody>
                  <a:tcPr marT="27432" marB="27432" anchor="ctr"/>
                </a:tc>
                <a:tc>
                  <a:txBody>
                    <a:bodyPr/>
                    <a:lstStyle/>
                    <a:p>
                      <a:pPr algn="ctr"/>
                      <a:r>
                        <a:rPr lang="en-US" sz="900" dirty="0"/>
                        <a:t>-5.1</a:t>
                      </a:r>
                    </a:p>
                  </a:txBody>
                  <a:tcPr marT="27432" marB="27432" anchor="ctr"/>
                </a:tc>
                <a:tc>
                  <a:txBody>
                    <a:bodyPr/>
                    <a:lstStyle/>
                    <a:p>
                      <a:pPr algn="ctr"/>
                      <a:r>
                        <a:rPr lang="en-US" sz="900" dirty="0"/>
                        <a:t>-11.2</a:t>
                      </a:r>
                    </a:p>
                  </a:txBody>
                  <a:tcPr marT="27432" marB="27432" anchor="ctr"/>
                </a:tc>
                <a:tc>
                  <a:txBody>
                    <a:bodyPr/>
                    <a:lstStyle/>
                    <a:p>
                      <a:pPr algn="ctr"/>
                      <a:r>
                        <a:rPr lang="en-US" sz="900" dirty="0"/>
                        <a:t>-10.8</a:t>
                      </a:r>
                    </a:p>
                  </a:txBody>
                  <a:tcPr marT="27432" marB="27432" anchor="ctr"/>
                </a:tc>
                <a:tc>
                  <a:txBody>
                    <a:bodyPr/>
                    <a:lstStyle/>
                    <a:p>
                      <a:pPr algn="ctr"/>
                      <a:r>
                        <a:rPr lang="en-US" sz="900" dirty="0"/>
                        <a:t>-12.7</a:t>
                      </a:r>
                    </a:p>
                  </a:txBody>
                  <a:tcPr marT="27432" marB="27432" anchor="ctr"/>
                </a:tc>
                <a:tc>
                  <a:txBody>
                    <a:bodyPr/>
                    <a:lstStyle/>
                    <a:p>
                      <a:pPr algn="ctr"/>
                      <a:r>
                        <a:rPr lang="en-US" sz="900" dirty="0"/>
                        <a:t>-1.8</a:t>
                      </a:r>
                    </a:p>
                  </a:txBody>
                  <a:tcPr marT="27432" marB="27432" anchor="ctr"/>
                </a:tc>
                <a:extLst>
                  <a:ext uri="{0D108BD9-81ED-4DB2-BD59-A6C34878D82A}">
                    <a16:rowId xmlns:a16="http://schemas.microsoft.com/office/drawing/2014/main" val="400264783"/>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i="0" dirty="0"/>
                        <a:t>Δ</a:t>
                      </a:r>
                      <a:r>
                        <a:rPr lang="en-US" sz="900" i="0" dirty="0"/>
                        <a:t>SBP </a:t>
                      </a:r>
                      <a:r>
                        <a:rPr lang="en-US" sz="900" i="0" dirty="0">
                          <a:solidFill>
                            <a:schemeClr val="tx1"/>
                          </a:solidFill>
                        </a:rPr>
                        <a:t>(mmHg)</a:t>
                      </a:r>
                    </a:p>
                  </a:txBody>
                  <a:tcPr marT="27432" marB="27432" anchor="ctr"/>
                </a:tc>
                <a:tc>
                  <a:txBody>
                    <a:bodyPr/>
                    <a:lstStyle/>
                    <a:p>
                      <a:pPr algn="ctr"/>
                      <a:r>
                        <a:rPr lang="en-US" sz="900" dirty="0"/>
                        <a:t>-4.5</a:t>
                      </a:r>
                    </a:p>
                  </a:txBody>
                  <a:tcPr marT="27432" marB="27432" anchor="ctr"/>
                </a:tc>
                <a:tc>
                  <a:txBody>
                    <a:bodyPr/>
                    <a:lstStyle/>
                    <a:p>
                      <a:pPr algn="ctr"/>
                      <a:r>
                        <a:rPr lang="en-US" sz="900" dirty="0"/>
                        <a:t>-8.1</a:t>
                      </a:r>
                    </a:p>
                  </a:txBody>
                  <a:tcPr marT="27432" marB="27432" anchor="ctr"/>
                </a:tc>
                <a:tc>
                  <a:txBody>
                    <a:bodyPr/>
                    <a:lstStyle/>
                    <a:p>
                      <a:pPr algn="ctr"/>
                      <a:r>
                        <a:rPr lang="en-US" sz="900" dirty="0"/>
                        <a:t>-8.3</a:t>
                      </a:r>
                    </a:p>
                  </a:txBody>
                  <a:tcPr marT="27432" marB="27432" anchor="ctr"/>
                </a:tc>
                <a:tc>
                  <a:txBody>
                    <a:bodyPr/>
                    <a:lstStyle/>
                    <a:p>
                      <a:pPr algn="ctr"/>
                      <a:r>
                        <a:rPr lang="en-US" sz="900" dirty="0"/>
                        <a:t>-7.9</a:t>
                      </a:r>
                    </a:p>
                  </a:txBody>
                  <a:tcPr marT="27432" marB="27432" anchor="ctr"/>
                </a:tc>
                <a:tc>
                  <a:txBody>
                    <a:bodyPr/>
                    <a:lstStyle/>
                    <a:p>
                      <a:pPr algn="ctr"/>
                      <a:r>
                        <a:rPr lang="en-US" sz="900" dirty="0"/>
                        <a:t>-0.4</a:t>
                      </a:r>
                    </a:p>
                  </a:txBody>
                  <a:tcPr marT="27432" marB="27432" anchor="ctr"/>
                </a:tc>
                <a:extLst>
                  <a:ext uri="{0D108BD9-81ED-4DB2-BD59-A6C34878D82A}">
                    <a16:rowId xmlns:a16="http://schemas.microsoft.com/office/drawing/2014/main" val="339625280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i="0" dirty="0"/>
                        <a:t>Δ</a:t>
                      </a:r>
                      <a:r>
                        <a:rPr lang="en-US" sz="900" i="0" dirty="0"/>
                        <a:t>DBP </a:t>
                      </a:r>
                      <a:r>
                        <a:rPr lang="en-US" sz="900" i="0" dirty="0">
                          <a:solidFill>
                            <a:schemeClr val="tx1"/>
                          </a:solidFill>
                        </a:rPr>
                        <a:t>(mmHg)</a:t>
                      </a:r>
                    </a:p>
                  </a:txBody>
                  <a:tcPr marT="27432" marB="27432" anchor="ctr"/>
                </a:tc>
                <a:tc>
                  <a:txBody>
                    <a:bodyPr/>
                    <a:lstStyle/>
                    <a:p>
                      <a:pPr algn="ctr"/>
                      <a:r>
                        <a:rPr lang="en-US" sz="900" dirty="0"/>
                        <a:t>-1.3</a:t>
                      </a:r>
                    </a:p>
                  </a:txBody>
                  <a:tcPr marT="27432" marB="27432" anchor="ctr"/>
                </a:tc>
                <a:tc>
                  <a:txBody>
                    <a:bodyPr/>
                    <a:lstStyle/>
                    <a:p>
                      <a:pPr algn="ctr"/>
                      <a:r>
                        <a:rPr lang="en-US" sz="900" dirty="0"/>
                        <a:t>-4.6</a:t>
                      </a:r>
                    </a:p>
                  </a:txBody>
                  <a:tcPr marT="27432" marB="27432" anchor="ctr"/>
                </a:tc>
                <a:tc>
                  <a:txBody>
                    <a:bodyPr/>
                    <a:lstStyle/>
                    <a:p>
                      <a:pPr algn="ctr"/>
                      <a:r>
                        <a:rPr lang="en-US" sz="900" dirty="0"/>
                        <a:t>-3.6</a:t>
                      </a:r>
                    </a:p>
                  </a:txBody>
                  <a:tcPr marT="27432" marB="27432" anchor="ctr"/>
                </a:tc>
                <a:tc>
                  <a:txBody>
                    <a:bodyPr/>
                    <a:lstStyle/>
                    <a:p>
                      <a:pPr algn="ctr"/>
                      <a:r>
                        <a:rPr lang="en-US" sz="900" dirty="0"/>
                        <a:t>-4.1</a:t>
                      </a:r>
                    </a:p>
                  </a:txBody>
                  <a:tcPr marT="27432" marB="27432" anchor="ctr"/>
                </a:tc>
                <a:tc>
                  <a:txBody>
                    <a:bodyPr/>
                    <a:lstStyle/>
                    <a:p>
                      <a:pPr algn="ctr"/>
                      <a:r>
                        <a:rPr lang="en-US" sz="900" dirty="0"/>
                        <a:t>-0.7</a:t>
                      </a:r>
                    </a:p>
                  </a:txBody>
                  <a:tcPr marT="27432" marB="27432" anchor="ctr"/>
                </a:tc>
                <a:extLst>
                  <a:ext uri="{0D108BD9-81ED-4DB2-BD59-A6C34878D82A}">
                    <a16:rowId xmlns:a16="http://schemas.microsoft.com/office/drawing/2014/main" val="189228791"/>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i="0" dirty="0"/>
                        <a:t>Δ</a:t>
                      </a:r>
                      <a:r>
                        <a:rPr lang="en-US" sz="900" i="0" dirty="0"/>
                        <a:t>A1c </a:t>
                      </a:r>
                      <a:r>
                        <a:rPr lang="en-US" sz="900" i="0" dirty="0">
                          <a:solidFill>
                            <a:schemeClr val="tx1"/>
                          </a:solidFill>
                        </a:rPr>
                        <a:t>(%)</a:t>
                      </a:r>
                    </a:p>
                  </a:txBody>
                  <a:tcPr marT="27432" marB="27432" anchor="ctr"/>
                </a:tc>
                <a:tc>
                  <a:txBody>
                    <a:bodyPr/>
                    <a:lstStyle/>
                    <a:p>
                      <a:pPr algn="ctr"/>
                      <a:r>
                        <a:rPr lang="en-US" sz="900" dirty="0"/>
                        <a:t>-0.2</a:t>
                      </a:r>
                    </a:p>
                  </a:txBody>
                  <a:tcPr marT="27432" marB="27432" anchor="ctr"/>
                </a:tc>
                <a:tc>
                  <a:txBody>
                    <a:bodyPr/>
                    <a:lstStyle/>
                    <a:p>
                      <a:pPr algn="ctr"/>
                      <a:r>
                        <a:rPr lang="en-US" sz="900" dirty="0"/>
                        <a:t>-0.3</a:t>
                      </a:r>
                    </a:p>
                  </a:txBody>
                  <a:tcPr marT="27432" marB="27432" anchor="ctr"/>
                </a:tc>
                <a:tc>
                  <a:txBody>
                    <a:bodyPr/>
                    <a:lstStyle/>
                    <a:p>
                      <a:pPr algn="ctr"/>
                      <a:r>
                        <a:rPr lang="en-US" sz="900" dirty="0"/>
                        <a:t>-0.4</a:t>
                      </a:r>
                    </a:p>
                  </a:txBody>
                  <a:tcPr marT="27432" marB="27432" anchor="ctr"/>
                </a:tc>
                <a:tc>
                  <a:txBody>
                    <a:bodyPr/>
                    <a:lstStyle/>
                    <a:p>
                      <a:pPr algn="ctr"/>
                      <a:r>
                        <a:rPr lang="en-US" sz="900" dirty="0"/>
                        <a:t>-0.4</a:t>
                      </a:r>
                    </a:p>
                  </a:txBody>
                  <a:tcPr marT="27432" marB="27432" anchor="ctr"/>
                </a:tc>
                <a:tc>
                  <a:txBody>
                    <a:bodyPr/>
                    <a:lstStyle/>
                    <a:p>
                      <a:pPr algn="ctr"/>
                      <a:r>
                        <a:rPr lang="en-US" sz="900" dirty="0"/>
                        <a:t>+0.1</a:t>
                      </a:r>
                    </a:p>
                  </a:txBody>
                  <a:tcPr marT="27432" marB="27432" anchor="ctr"/>
                </a:tc>
                <a:extLst>
                  <a:ext uri="{0D108BD9-81ED-4DB2-BD59-A6C34878D82A}">
                    <a16:rowId xmlns:a16="http://schemas.microsoft.com/office/drawing/2014/main" val="10003"/>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i="0" dirty="0"/>
                        <a:t>Δ</a:t>
                      </a:r>
                      <a:r>
                        <a:rPr lang="en-US" sz="900" i="0" dirty="0"/>
                        <a:t>HOMA-IR </a:t>
                      </a:r>
                      <a:r>
                        <a:rPr lang="en-US" sz="900" i="0" dirty="0">
                          <a:solidFill>
                            <a:schemeClr val="tx1"/>
                          </a:solidFill>
                        </a:rPr>
                        <a:t>(AU)</a:t>
                      </a:r>
                    </a:p>
                  </a:txBody>
                  <a:tcPr marT="27432" marB="27432" anchor="ctr"/>
                </a:tc>
                <a:tc>
                  <a:txBody>
                    <a:bodyPr/>
                    <a:lstStyle/>
                    <a:p>
                      <a:pPr algn="ctr"/>
                      <a:r>
                        <a:rPr lang="en-US" sz="900" dirty="0"/>
                        <a:t>-0.6</a:t>
                      </a:r>
                    </a:p>
                  </a:txBody>
                  <a:tcPr marT="27432" marB="27432" anchor="ctr"/>
                </a:tc>
                <a:tc>
                  <a:txBody>
                    <a:bodyPr/>
                    <a:lstStyle/>
                    <a:p>
                      <a:pPr algn="ctr"/>
                      <a:r>
                        <a:rPr lang="en-US" sz="900" dirty="0"/>
                        <a:t>-2.2</a:t>
                      </a:r>
                    </a:p>
                  </a:txBody>
                  <a:tcPr marT="27432" marB="27432" anchor="ctr"/>
                </a:tc>
                <a:tc>
                  <a:txBody>
                    <a:bodyPr/>
                    <a:lstStyle/>
                    <a:p>
                      <a:pPr algn="ctr"/>
                      <a:r>
                        <a:rPr lang="en-US" sz="900" dirty="0"/>
                        <a:t>-1.7</a:t>
                      </a:r>
                    </a:p>
                  </a:txBody>
                  <a:tcPr marT="27432" marB="27432" anchor="ctr"/>
                </a:tc>
                <a:tc>
                  <a:txBody>
                    <a:bodyPr/>
                    <a:lstStyle/>
                    <a:p>
                      <a:pPr algn="ctr"/>
                      <a:r>
                        <a:rPr lang="en-US" sz="900" dirty="0"/>
                        <a:t>-2.4</a:t>
                      </a:r>
                    </a:p>
                  </a:txBody>
                  <a:tcPr marT="27432" marB="27432" anchor="ctr"/>
                </a:tc>
                <a:tc>
                  <a:txBody>
                    <a:bodyPr/>
                    <a:lstStyle/>
                    <a:p>
                      <a:pPr algn="ctr"/>
                      <a:r>
                        <a:rPr lang="en-US" sz="900" dirty="0"/>
                        <a:t>-0.2</a:t>
                      </a:r>
                    </a:p>
                  </a:txBody>
                  <a:tcPr marT="27432" marB="27432" anchor="ctr"/>
                </a:tc>
                <a:extLst>
                  <a:ext uri="{0D108BD9-81ED-4DB2-BD59-A6C34878D82A}">
                    <a16:rowId xmlns:a16="http://schemas.microsoft.com/office/drawing/2014/main" val="1715743710"/>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i="0" dirty="0"/>
                        <a:t>Δ</a:t>
                      </a:r>
                      <a:r>
                        <a:rPr lang="en-US" sz="900" i="0" dirty="0"/>
                        <a:t>TG </a:t>
                      </a:r>
                      <a:r>
                        <a:rPr lang="en-US" sz="900" i="0" dirty="0">
                          <a:solidFill>
                            <a:schemeClr val="tx1"/>
                          </a:solidFill>
                        </a:rPr>
                        <a:t>(%)</a:t>
                      </a:r>
                    </a:p>
                  </a:txBody>
                  <a:tcPr marT="27432" marB="27432" anchor="ctr"/>
                </a:tc>
                <a:tc>
                  <a:txBody>
                    <a:bodyPr/>
                    <a:lstStyle/>
                    <a:p>
                      <a:pPr algn="ctr"/>
                      <a:r>
                        <a:rPr lang="en-US" sz="900" dirty="0"/>
                        <a:t>-6.6</a:t>
                      </a:r>
                    </a:p>
                  </a:txBody>
                  <a:tcPr marT="27432" marB="27432" anchor="ctr"/>
                </a:tc>
                <a:tc>
                  <a:txBody>
                    <a:bodyPr/>
                    <a:lstStyle/>
                    <a:p>
                      <a:pPr algn="ctr"/>
                      <a:r>
                        <a:rPr lang="en-US" sz="900" dirty="0"/>
                        <a:t>-29.2</a:t>
                      </a:r>
                    </a:p>
                  </a:txBody>
                  <a:tcPr marT="27432" marB="27432" anchor="ctr"/>
                </a:tc>
                <a:tc>
                  <a:txBody>
                    <a:bodyPr/>
                    <a:lstStyle/>
                    <a:p>
                      <a:pPr algn="ctr"/>
                      <a:r>
                        <a:rPr lang="en-US" sz="900" dirty="0"/>
                        <a:t>-28.9</a:t>
                      </a:r>
                    </a:p>
                  </a:txBody>
                  <a:tcPr marT="27432" marB="27432" anchor="ctr"/>
                </a:tc>
                <a:tc>
                  <a:txBody>
                    <a:bodyPr/>
                    <a:lstStyle/>
                    <a:p>
                      <a:pPr algn="ctr"/>
                      <a:r>
                        <a:rPr lang="en-US" sz="900" dirty="0"/>
                        <a:t>-39.0</a:t>
                      </a:r>
                    </a:p>
                  </a:txBody>
                  <a:tcPr marT="27432" marB="27432" anchor="ctr"/>
                </a:tc>
                <a:tc>
                  <a:txBody>
                    <a:bodyPr/>
                    <a:lstStyle/>
                    <a:p>
                      <a:pPr algn="ctr"/>
                      <a:r>
                        <a:rPr lang="en-US" sz="900" dirty="0"/>
                        <a:t>+8.1</a:t>
                      </a:r>
                    </a:p>
                  </a:txBody>
                  <a:tcPr marT="27432" marB="27432" anchor="ctr"/>
                </a:tc>
                <a:extLst>
                  <a:ext uri="{0D108BD9-81ED-4DB2-BD59-A6C34878D82A}">
                    <a16:rowId xmlns:a16="http://schemas.microsoft.com/office/drawing/2014/main" val="2187573205"/>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i="0" dirty="0"/>
                        <a:t>Δ</a:t>
                      </a:r>
                      <a:r>
                        <a:rPr lang="en-US" sz="900" i="0" dirty="0"/>
                        <a:t>ALT </a:t>
                      </a:r>
                      <a:r>
                        <a:rPr lang="en-US" sz="900" i="0" dirty="0">
                          <a:solidFill>
                            <a:schemeClr val="tx1"/>
                          </a:solidFill>
                        </a:rPr>
                        <a:t>(%)</a:t>
                      </a:r>
                    </a:p>
                  </a:txBody>
                  <a:tcPr marT="27432" marB="27432" anchor="ctr"/>
                </a:tc>
                <a:tc>
                  <a:txBody>
                    <a:bodyPr/>
                    <a:lstStyle/>
                    <a:p>
                      <a:pPr algn="ctr"/>
                      <a:r>
                        <a:rPr lang="en-US" sz="900" dirty="0"/>
                        <a:t>-15.7</a:t>
                      </a:r>
                    </a:p>
                  </a:txBody>
                  <a:tcPr marT="27432" marB="27432" anchor="ctr"/>
                </a:tc>
                <a:tc>
                  <a:txBody>
                    <a:bodyPr/>
                    <a:lstStyle/>
                    <a:p>
                      <a:pPr algn="ctr"/>
                      <a:r>
                        <a:rPr lang="en-US" sz="900" dirty="0"/>
                        <a:t>-16.6</a:t>
                      </a:r>
                    </a:p>
                  </a:txBody>
                  <a:tcPr marT="27432" marB="27432" anchor="ctr"/>
                </a:tc>
                <a:tc>
                  <a:txBody>
                    <a:bodyPr/>
                    <a:lstStyle/>
                    <a:p>
                      <a:pPr algn="ctr"/>
                      <a:r>
                        <a:rPr lang="en-US" sz="900" dirty="0"/>
                        <a:t>-33.9</a:t>
                      </a:r>
                    </a:p>
                  </a:txBody>
                  <a:tcPr marT="27432" marB="27432" anchor="ctr"/>
                </a:tc>
                <a:tc>
                  <a:txBody>
                    <a:bodyPr/>
                    <a:lstStyle/>
                    <a:p>
                      <a:pPr algn="ctr"/>
                      <a:r>
                        <a:rPr lang="en-US" sz="900" dirty="0"/>
                        <a:t>-28.8</a:t>
                      </a:r>
                    </a:p>
                  </a:txBody>
                  <a:tcPr marT="27432" marB="27432" anchor="ctr"/>
                </a:tc>
                <a:tc>
                  <a:txBody>
                    <a:bodyPr/>
                    <a:lstStyle/>
                    <a:p>
                      <a:pPr algn="ctr"/>
                      <a:r>
                        <a:rPr lang="en-US" sz="900" dirty="0"/>
                        <a:t>+18.1</a:t>
                      </a:r>
                    </a:p>
                  </a:txBody>
                  <a:tcPr marT="27432" marB="27432" anchor="ctr"/>
                </a:tc>
                <a:extLst>
                  <a:ext uri="{0D108BD9-81ED-4DB2-BD59-A6C34878D82A}">
                    <a16:rowId xmlns:a16="http://schemas.microsoft.com/office/drawing/2014/main" val="1556861423"/>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i="0" dirty="0"/>
                        <a:t>Δ</a:t>
                      </a:r>
                      <a:r>
                        <a:rPr lang="en-US" sz="900" i="0" dirty="0"/>
                        <a:t>Uric acid </a:t>
                      </a:r>
                      <a:r>
                        <a:rPr lang="en-US" sz="900" i="0" dirty="0">
                          <a:solidFill>
                            <a:schemeClr val="tx1"/>
                          </a:solidFill>
                        </a:rPr>
                        <a:t>(%)</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-14.1</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-17.4</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-20.3</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-22.0</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-5.1</a:t>
                      </a:r>
                    </a:p>
                  </a:txBody>
                  <a:tcPr marT="27432" marB="27432" anchor="ctr">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3835911894"/>
                  </a:ext>
                </a:extLst>
              </a:tr>
              <a:tr h="154352">
                <a:tc gridSpan="6">
                  <a:txBody>
                    <a:bodyPr/>
                    <a:lstStyle/>
                    <a:p>
                      <a:r>
                        <a:rPr lang="en-US" sz="800" dirty="0"/>
                        <a:t>*P&lt;0.0001 vs. placebo</a:t>
                      </a:r>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983658322"/>
                  </a:ext>
                </a:extLst>
              </a:tr>
            </a:tbl>
          </a:graphicData>
        </a:graphic>
      </p:graphicFrame>
    </p:spTree>
    <p:extLst>
      <p:ext uri="{BB962C8B-B14F-4D97-AF65-F5344CB8AC3E}">
        <p14:creationId xmlns:p14="http://schemas.microsoft.com/office/powerpoint/2010/main" val="9795672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72D6AD16-175D-489F-BE05-D09863BF96F2}"/>
              </a:ext>
            </a:extLst>
          </p:cNvPr>
          <p:cNvGraphicFramePr>
            <a:graphicFrameLocks noGrp="1"/>
          </p:cNvGraphicFramePr>
          <p:nvPr/>
        </p:nvGraphicFramePr>
        <p:xfrm>
          <a:off x="372535" y="914400"/>
          <a:ext cx="11430000" cy="4062805"/>
        </p:xfrm>
        <a:graphic>
          <a:graphicData uri="http://schemas.openxmlformats.org/drawingml/2006/table">
            <a:tbl>
              <a:tblPr firstRow="1" bandRow="1">
                <a:tableStyleId>{5C22544A-7EE6-4342-B048-85BDC9FD1C3A}</a:tableStyleId>
              </a:tblPr>
              <a:tblGrid>
                <a:gridCol w="5345778">
                  <a:extLst>
                    <a:ext uri="{9D8B030D-6E8A-4147-A177-3AD203B41FA5}">
                      <a16:colId xmlns:a16="http://schemas.microsoft.com/office/drawing/2014/main" val="20000"/>
                    </a:ext>
                  </a:extLst>
                </a:gridCol>
                <a:gridCol w="6084222">
                  <a:extLst>
                    <a:ext uri="{9D8B030D-6E8A-4147-A177-3AD203B41FA5}">
                      <a16:colId xmlns:a16="http://schemas.microsoft.com/office/drawing/2014/main" val="1229989169"/>
                    </a:ext>
                  </a:extLst>
                </a:gridCol>
              </a:tblGrid>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Results, continued</a:t>
                      </a:r>
                      <a:r>
                        <a:rPr lang="en-US" sz="1000" b="0" dirty="0">
                          <a:solidFill>
                            <a:schemeClr val="tx1"/>
                          </a:solidFill>
                        </a:rPr>
                        <a:t>:</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US"/>
                    </a:p>
                  </a:txBody>
                  <a:tcPr/>
                </a:tc>
                <a:extLst>
                  <a:ext uri="{0D108BD9-81ED-4DB2-BD59-A6C34878D82A}">
                    <a16:rowId xmlns:a16="http://schemas.microsoft.com/office/drawing/2014/main" val="10001"/>
                  </a:ext>
                </a:extLst>
              </a:tr>
              <a:tr h="3117925">
                <a:tc>
                  <a:txBody>
                    <a:bodyPr/>
                    <a:lstStyle/>
                    <a:p>
                      <a:pPr marL="171450" indent="-171450">
                        <a:spcAft>
                          <a:spcPts val="600"/>
                        </a:spcAft>
                        <a:buFont typeface="Arial" panose="020B0604020202020204" pitchFamily="34" charset="0"/>
                        <a:buChar char="•"/>
                      </a:pPr>
                      <a:endParaRPr lang="en-US" sz="1000" strike="noStrike" baseline="0" dirty="0">
                        <a:solidFill>
                          <a:schemeClr val="tx1"/>
                        </a:solidFill>
                      </a:endParaRPr>
                    </a:p>
                    <a:p>
                      <a:pPr marL="171450" indent="-171450">
                        <a:spcAft>
                          <a:spcPts val="600"/>
                        </a:spcAft>
                        <a:buFont typeface="Arial" panose="020B0604020202020204" pitchFamily="34" charset="0"/>
                        <a:buChar char="•"/>
                      </a:pPr>
                      <a:r>
                        <a:rPr lang="en-US" sz="1000" strike="noStrike" baseline="0" dirty="0">
                          <a:solidFill>
                            <a:schemeClr val="tx1"/>
                          </a:solidFill>
                        </a:rPr>
                        <a:t>HRS9531 was safe and well-tolerated with most AEs being mild to moderate in severity (see table).</a:t>
                      </a:r>
                    </a:p>
                    <a:p>
                      <a:pPr marL="171450" indent="-171450">
                        <a:spcAft>
                          <a:spcPts val="600"/>
                        </a:spcAft>
                        <a:buFont typeface="Arial" panose="020B0604020202020204" pitchFamily="34" charset="0"/>
                        <a:buChar char="•"/>
                      </a:pPr>
                      <a:endParaRPr lang="en-US" sz="1000" strike="noStrike" baseline="0" dirty="0">
                        <a:solidFill>
                          <a:schemeClr val="tx1"/>
                        </a:solidFill>
                      </a:endParaRPr>
                    </a:p>
                    <a:p>
                      <a:pPr marL="171450" indent="-171450">
                        <a:spcAft>
                          <a:spcPts val="600"/>
                        </a:spcAft>
                        <a:buFont typeface="Arial" panose="020B0604020202020204" pitchFamily="34" charset="0"/>
                        <a:buChar char="•"/>
                      </a:pPr>
                      <a:r>
                        <a:rPr lang="en-US" sz="1000" strike="noStrike" baseline="0" dirty="0">
                          <a:solidFill>
                            <a:schemeClr val="tx1"/>
                          </a:solidFill>
                        </a:rPr>
                        <a:t>Most commonly reported AEs included nausea, diarrhea, decreased appetite, and vomiting, consistent with the GLP-1 class.</a:t>
                      </a:r>
                    </a:p>
                    <a:p>
                      <a:pPr marL="171450" indent="-171450">
                        <a:spcAft>
                          <a:spcPts val="600"/>
                        </a:spcAft>
                        <a:buFont typeface="Arial" panose="020B0604020202020204" pitchFamily="34" charset="0"/>
                        <a:buChar char="•"/>
                      </a:pPr>
                      <a:endParaRPr lang="en-US" sz="1000" strike="noStrike" baseline="0" dirty="0">
                        <a:solidFill>
                          <a:schemeClr val="tx1"/>
                        </a:solidFill>
                      </a:endParaRPr>
                    </a:p>
                    <a:p>
                      <a:pPr marL="171450" indent="-171450">
                        <a:spcAft>
                          <a:spcPts val="600"/>
                        </a:spcAft>
                        <a:buFont typeface="Arial" panose="020B0604020202020204" pitchFamily="34" charset="0"/>
                        <a:buChar char="•"/>
                      </a:pPr>
                      <a:r>
                        <a:rPr lang="en-US" sz="1000" strike="noStrike" baseline="0" dirty="0">
                          <a:solidFill>
                            <a:schemeClr val="tx1"/>
                          </a:solidFill>
                        </a:rPr>
                        <a:t>No SAEs were deemed treatment related and no patients discontinued treatment due to treatment-related AEs.</a:t>
                      </a:r>
                    </a:p>
                  </a:txBody>
                  <a:tcPr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1000" dirty="0"/>
                    </a:p>
                  </a:txBody>
                  <a:tcPr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92350044"/>
                  </a:ext>
                </a:extLst>
              </a:tr>
              <a:tr h="277823">
                <a:tc gridSpan="2">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sz="1000" b="1" dirty="0"/>
                        <a:t>CVrg Implications</a:t>
                      </a:r>
                      <a:r>
                        <a:rPr lang="en-US" sz="1000" b="0" dirty="0"/>
                        <a:t>: These Phase II data showed impressive weight loss with dual GLP-1/GIP agonist HRS9531 at 24 weeks in non-diabetic patients with overweight/obesity. Weight loss was accompanied by </a:t>
                      </a:r>
                      <a:r>
                        <a:rPr lang="en-US" sz="1000" i="0" strike="noStrike" dirty="0">
                          <a:solidFill>
                            <a:schemeClr val="tx1"/>
                          </a:solidFill>
                        </a:rPr>
                        <a:t>improvements in a range of cardiometabolic risk factors including glycemic control and insulin sensitivity in this non-diabetic population. Safety of HRS9531 was consistent with the GLP-1 class with most frequently reported AEs being GI-related. Rates of GI AEs appeared to plateau with HRS9531 (≥3mg) despite increased weight loss with higher doses, which bodes well for the asset. HRS9531 remains in Phase II development for </a:t>
                      </a:r>
                      <a:r>
                        <a:rPr lang="en-US" sz="1000" i="0" strike="noStrike" dirty="0">
                          <a:solidFill>
                            <a:schemeClr val="tx1"/>
                          </a:solidFill>
                          <a:hlinkClick r:id="rId2"/>
                        </a:rPr>
                        <a:t>T2D</a:t>
                      </a:r>
                      <a:r>
                        <a:rPr lang="en-US" sz="1000" i="0" strike="noStrike" dirty="0">
                          <a:solidFill>
                            <a:schemeClr val="tx1"/>
                          </a:solidFill>
                        </a:rPr>
                        <a:t> and obesity-associated </a:t>
                      </a:r>
                      <a:r>
                        <a:rPr lang="en-US" sz="1000" i="0" strike="noStrike" dirty="0">
                          <a:solidFill>
                            <a:schemeClr val="tx1"/>
                          </a:solidFill>
                          <a:hlinkClick r:id="rId3"/>
                        </a:rPr>
                        <a:t>HFpEF</a:t>
                      </a:r>
                      <a:r>
                        <a:rPr lang="en-US" sz="1000" i="0" strike="noStrike" dirty="0">
                          <a:solidFill>
                            <a:schemeClr val="tx1"/>
                          </a:solidFill>
                        </a:rPr>
                        <a:t> with data expected in 2H 2025. No details regarding further development in obesity were disclosed.</a:t>
                      </a:r>
                      <a:endParaRPr lang="en-US" sz="1000" dirty="0">
                        <a:solidFill>
                          <a:schemeClr val="tx1"/>
                        </a:solidFill>
                      </a:endParaRPr>
                    </a:p>
                  </a:txBody>
                  <a:tcPr>
                    <a:lnT w="12700" cmpd="sng">
                      <a:noFill/>
                    </a:lnT>
                    <a:solidFill>
                      <a:srgbClr val="FEF4EC"/>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3" name="Title 2"/>
          <p:cNvSpPr>
            <a:spLocks noGrp="1"/>
          </p:cNvSpPr>
          <p:nvPr>
            <p:ph type="ctrTitle"/>
          </p:nvPr>
        </p:nvSpPr>
        <p:spPr/>
        <p:txBody>
          <a:bodyPr/>
          <a:lstStyle/>
          <a:p>
            <a:r>
              <a:rPr lang="en-US" dirty="0"/>
              <a:t>HRS9531 (2 of 2)</a:t>
            </a:r>
          </a:p>
        </p:txBody>
      </p:sp>
      <p:graphicFrame>
        <p:nvGraphicFramePr>
          <p:cNvPr id="4" name="Table 3">
            <a:extLst>
              <a:ext uri="{FF2B5EF4-FFF2-40B4-BE49-F238E27FC236}">
                <a16:creationId xmlns:a16="http://schemas.microsoft.com/office/drawing/2014/main" id="{104313C9-68B0-D37C-2197-C3A218FBAF37}"/>
              </a:ext>
            </a:extLst>
          </p:cNvPr>
          <p:cNvGraphicFramePr>
            <a:graphicFrameLocks noGrp="1"/>
          </p:cNvGraphicFramePr>
          <p:nvPr/>
        </p:nvGraphicFramePr>
        <p:xfrm>
          <a:off x="5932375" y="1281874"/>
          <a:ext cx="5742525" cy="2633472"/>
        </p:xfrm>
        <a:graphic>
          <a:graphicData uri="http://schemas.openxmlformats.org/drawingml/2006/table">
            <a:tbl>
              <a:tblPr firstRow="1" bandRow="1">
                <a:tableStyleId>{C083E6E3-FA7D-4D7B-A595-EF9225AFEA82}</a:tableStyleId>
              </a:tblPr>
              <a:tblGrid>
                <a:gridCol w="2256375">
                  <a:extLst>
                    <a:ext uri="{9D8B030D-6E8A-4147-A177-3AD203B41FA5}">
                      <a16:colId xmlns:a16="http://schemas.microsoft.com/office/drawing/2014/main" val="20000"/>
                    </a:ext>
                  </a:extLst>
                </a:gridCol>
                <a:gridCol w="709930">
                  <a:extLst>
                    <a:ext uri="{9D8B030D-6E8A-4147-A177-3AD203B41FA5}">
                      <a16:colId xmlns:a16="http://schemas.microsoft.com/office/drawing/2014/main" val="20001"/>
                    </a:ext>
                  </a:extLst>
                </a:gridCol>
                <a:gridCol w="709930">
                  <a:extLst>
                    <a:ext uri="{9D8B030D-6E8A-4147-A177-3AD203B41FA5}">
                      <a16:colId xmlns:a16="http://schemas.microsoft.com/office/drawing/2014/main" val="20002"/>
                    </a:ext>
                  </a:extLst>
                </a:gridCol>
                <a:gridCol w="709930">
                  <a:extLst>
                    <a:ext uri="{9D8B030D-6E8A-4147-A177-3AD203B41FA5}">
                      <a16:colId xmlns:a16="http://schemas.microsoft.com/office/drawing/2014/main" val="20003"/>
                    </a:ext>
                  </a:extLst>
                </a:gridCol>
                <a:gridCol w="709930">
                  <a:extLst>
                    <a:ext uri="{9D8B030D-6E8A-4147-A177-3AD203B41FA5}">
                      <a16:colId xmlns:a16="http://schemas.microsoft.com/office/drawing/2014/main" val="20004"/>
                    </a:ext>
                  </a:extLst>
                </a:gridCol>
                <a:gridCol w="646430">
                  <a:extLst>
                    <a:ext uri="{9D8B030D-6E8A-4147-A177-3AD203B41FA5}">
                      <a16:colId xmlns:a16="http://schemas.microsoft.com/office/drawing/2014/main" val="2021856630"/>
                    </a:ext>
                  </a:extLst>
                </a:gridCol>
              </a:tblGrid>
              <a:tr h="197275">
                <a:tc>
                  <a:txBody>
                    <a:bodyPr/>
                    <a:lstStyle/>
                    <a:p>
                      <a:r>
                        <a:rPr lang="en-US" sz="900" dirty="0"/>
                        <a:t>Safety (%pts)</a:t>
                      </a:r>
                    </a:p>
                  </a:txBody>
                  <a:tcPr marT="27432" marB="27432" anchor="ctr"/>
                </a:tc>
                <a:tc>
                  <a:txBody>
                    <a:bodyPr/>
                    <a:lstStyle/>
                    <a:p>
                      <a:pPr algn="ctr"/>
                      <a:r>
                        <a:rPr lang="en-US" sz="900" dirty="0"/>
                        <a:t>HRS9531</a:t>
                      </a:r>
                    </a:p>
                    <a:p>
                      <a:pPr algn="ctr"/>
                      <a:r>
                        <a:rPr lang="en-US" sz="900" dirty="0"/>
                        <a:t>1mg</a:t>
                      </a:r>
                    </a:p>
                  </a:txBody>
                  <a:tcPr marT="27432" marB="27432" anchor="ctr"/>
                </a:tc>
                <a:tc>
                  <a:txBody>
                    <a:bodyPr/>
                    <a:lstStyle/>
                    <a:p>
                      <a:pPr algn="ctr"/>
                      <a:r>
                        <a:rPr lang="en-US" sz="900" dirty="0"/>
                        <a:t>HRS9531</a:t>
                      </a:r>
                    </a:p>
                    <a:p>
                      <a:pPr algn="ctr"/>
                      <a:r>
                        <a:rPr lang="en-US" sz="900" dirty="0"/>
                        <a:t>3mg</a:t>
                      </a:r>
                    </a:p>
                  </a:txBody>
                  <a:tcPr marT="27432" marB="27432" anchor="ctr"/>
                </a:tc>
                <a:tc>
                  <a:txBody>
                    <a:bodyPr/>
                    <a:lstStyle/>
                    <a:p>
                      <a:pPr algn="ctr"/>
                      <a:r>
                        <a:rPr lang="en-US" sz="900" dirty="0"/>
                        <a:t>HRS9531</a:t>
                      </a:r>
                    </a:p>
                    <a:p>
                      <a:pPr algn="ctr"/>
                      <a:r>
                        <a:rPr lang="en-US" sz="900" dirty="0"/>
                        <a:t>4.5mg</a:t>
                      </a:r>
                    </a:p>
                  </a:txBody>
                  <a:tcPr marT="27432" marB="27432" anchor="ctr"/>
                </a:tc>
                <a:tc>
                  <a:txBody>
                    <a:bodyPr/>
                    <a:lstStyle/>
                    <a:p>
                      <a:pPr algn="ctr"/>
                      <a:r>
                        <a:rPr lang="en-US" sz="900" dirty="0"/>
                        <a:t>HRS9531</a:t>
                      </a:r>
                    </a:p>
                    <a:p>
                      <a:pPr algn="ctr"/>
                      <a:r>
                        <a:rPr lang="en-US" sz="900" dirty="0"/>
                        <a:t>6mg</a:t>
                      </a:r>
                    </a:p>
                  </a:txBody>
                  <a:tcPr marT="27432" marB="27432" anchor="ctr"/>
                </a:tc>
                <a:tc>
                  <a:txBody>
                    <a:bodyPr/>
                    <a:lstStyle/>
                    <a:p>
                      <a:pPr algn="ctr"/>
                      <a:r>
                        <a:rPr lang="en-US" sz="900" dirty="0"/>
                        <a:t>placebo</a:t>
                      </a:r>
                    </a:p>
                  </a:txBody>
                  <a:tcPr marT="27432" marB="27432" anchor="ct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t>Any AEs</a:t>
                      </a:r>
                    </a:p>
                  </a:txBody>
                  <a:tcPr marT="27432" marB="27432" anchor="ctr">
                    <a:solidFill>
                      <a:schemeClr val="accent3">
                        <a:lumMod val="20000"/>
                        <a:lumOff val="80000"/>
                      </a:schemeClr>
                    </a:solidFill>
                  </a:tcPr>
                </a:tc>
                <a:tc>
                  <a:txBody>
                    <a:bodyPr/>
                    <a:lstStyle/>
                    <a:p>
                      <a:pPr algn="ctr"/>
                      <a:r>
                        <a:rPr lang="en-US" sz="900" i="0" dirty="0">
                          <a:solidFill>
                            <a:schemeClr val="tx1"/>
                          </a:solidFill>
                        </a:rPr>
                        <a:t>69.4</a:t>
                      </a:r>
                    </a:p>
                  </a:txBody>
                  <a:tcPr marT="27432" marB="27432" anchor="b">
                    <a:solidFill>
                      <a:schemeClr val="accent3">
                        <a:lumMod val="20000"/>
                        <a:lumOff val="80000"/>
                      </a:schemeClr>
                    </a:solidFill>
                  </a:tcPr>
                </a:tc>
                <a:tc>
                  <a:txBody>
                    <a:bodyPr/>
                    <a:lstStyle/>
                    <a:p>
                      <a:pPr algn="ctr"/>
                      <a:r>
                        <a:rPr lang="en-US" sz="900" i="0" dirty="0">
                          <a:solidFill>
                            <a:schemeClr val="tx1"/>
                          </a:solidFill>
                        </a:rPr>
                        <a:t>82.4</a:t>
                      </a:r>
                    </a:p>
                  </a:txBody>
                  <a:tcPr marT="27432" marB="27432" anchor="b">
                    <a:solidFill>
                      <a:schemeClr val="accent3">
                        <a:lumMod val="20000"/>
                        <a:lumOff val="80000"/>
                      </a:schemeClr>
                    </a:solidFill>
                  </a:tcPr>
                </a:tc>
                <a:tc>
                  <a:txBody>
                    <a:bodyPr/>
                    <a:lstStyle/>
                    <a:p>
                      <a:pPr algn="ctr"/>
                      <a:r>
                        <a:rPr lang="en-US" sz="900" i="0" dirty="0">
                          <a:solidFill>
                            <a:schemeClr val="tx1"/>
                          </a:solidFill>
                        </a:rPr>
                        <a:t>78.0</a:t>
                      </a:r>
                    </a:p>
                  </a:txBody>
                  <a:tcPr marT="27432" marB="27432" anchor="b">
                    <a:solidFill>
                      <a:schemeClr val="accent3">
                        <a:lumMod val="20000"/>
                        <a:lumOff val="80000"/>
                      </a:schemeClr>
                    </a:solidFill>
                  </a:tcPr>
                </a:tc>
                <a:tc>
                  <a:txBody>
                    <a:bodyPr/>
                    <a:lstStyle/>
                    <a:p>
                      <a:pPr algn="ctr"/>
                      <a:r>
                        <a:rPr lang="en-US" sz="900" i="0" dirty="0">
                          <a:solidFill>
                            <a:schemeClr val="tx1"/>
                          </a:solidFill>
                        </a:rPr>
                        <a:t>89.8</a:t>
                      </a:r>
                    </a:p>
                  </a:txBody>
                  <a:tcPr marT="27432" marB="27432" anchor="b">
                    <a:solidFill>
                      <a:schemeClr val="accent3">
                        <a:lumMod val="20000"/>
                        <a:lumOff val="80000"/>
                      </a:schemeClr>
                    </a:solidFill>
                  </a:tcPr>
                </a:tc>
                <a:tc>
                  <a:txBody>
                    <a:bodyPr/>
                    <a:lstStyle/>
                    <a:p>
                      <a:pPr algn="ctr"/>
                      <a:r>
                        <a:rPr lang="en-US" sz="900" i="0" dirty="0">
                          <a:solidFill>
                            <a:schemeClr val="tx1"/>
                          </a:solidFill>
                        </a:rPr>
                        <a:t>77.6</a:t>
                      </a:r>
                    </a:p>
                  </a:txBody>
                  <a:tcPr marT="27432" marB="27432" anchor="b">
                    <a:solidFill>
                      <a:schemeClr val="accent3">
                        <a:lumMod val="20000"/>
                        <a:lumOff val="80000"/>
                      </a:schemeClr>
                    </a:solidFill>
                  </a:tcPr>
                </a:tc>
                <a:extLst>
                  <a:ext uri="{0D108BD9-81ED-4DB2-BD59-A6C34878D82A}">
                    <a16:rowId xmlns:a16="http://schemas.microsoft.com/office/drawing/2014/main" val="212360105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t>SAEs</a:t>
                      </a:r>
                    </a:p>
                  </a:txBody>
                  <a:tcPr marT="27432" marB="27432" anchor="ctr">
                    <a:noFill/>
                  </a:tcPr>
                </a:tc>
                <a:tc>
                  <a:txBody>
                    <a:bodyPr/>
                    <a:lstStyle/>
                    <a:p>
                      <a:pPr algn="ctr"/>
                      <a:r>
                        <a:rPr lang="en-US" sz="900" i="0" dirty="0">
                          <a:solidFill>
                            <a:schemeClr val="tx1"/>
                          </a:solidFill>
                        </a:rPr>
                        <a:t>0.0</a:t>
                      </a:r>
                    </a:p>
                  </a:txBody>
                  <a:tcPr marT="27432" marB="27432" anchor="b">
                    <a:noFill/>
                  </a:tcPr>
                </a:tc>
                <a:tc>
                  <a:txBody>
                    <a:bodyPr/>
                    <a:lstStyle/>
                    <a:p>
                      <a:pPr algn="ctr"/>
                      <a:r>
                        <a:rPr lang="en-US" sz="900" i="0" dirty="0">
                          <a:solidFill>
                            <a:schemeClr val="tx1"/>
                          </a:solidFill>
                        </a:rPr>
                        <a:t>3.9</a:t>
                      </a:r>
                    </a:p>
                  </a:txBody>
                  <a:tcPr marT="27432" marB="27432" anchor="b">
                    <a:noFill/>
                  </a:tcPr>
                </a:tc>
                <a:tc>
                  <a:txBody>
                    <a:bodyPr/>
                    <a:lstStyle/>
                    <a:p>
                      <a:pPr algn="ctr"/>
                      <a:r>
                        <a:rPr lang="en-US" sz="900" i="0" dirty="0">
                          <a:solidFill>
                            <a:schemeClr val="tx1"/>
                          </a:solidFill>
                        </a:rPr>
                        <a:t>2.0</a:t>
                      </a:r>
                    </a:p>
                  </a:txBody>
                  <a:tcPr marT="27432" marB="27432" anchor="b">
                    <a:noFill/>
                  </a:tcPr>
                </a:tc>
                <a:tc>
                  <a:txBody>
                    <a:bodyPr/>
                    <a:lstStyle/>
                    <a:p>
                      <a:pPr algn="ctr"/>
                      <a:r>
                        <a:rPr lang="en-US" sz="900" i="0" dirty="0">
                          <a:solidFill>
                            <a:schemeClr val="tx1"/>
                          </a:solidFill>
                        </a:rPr>
                        <a:t>0.0</a:t>
                      </a:r>
                    </a:p>
                  </a:txBody>
                  <a:tcPr marT="27432" marB="27432" anchor="b">
                    <a:noFill/>
                  </a:tcPr>
                </a:tc>
                <a:tc>
                  <a:txBody>
                    <a:bodyPr/>
                    <a:lstStyle/>
                    <a:p>
                      <a:pPr algn="ctr"/>
                      <a:r>
                        <a:rPr lang="en-US" sz="900" i="0" dirty="0">
                          <a:solidFill>
                            <a:schemeClr val="tx1"/>
                          </a:solidFill>
                        </a:rPr>
                        <a:t>6.1</a:t>
                      </a:r>
                    </a:p>
                  </a:txBody>
                  <a:tcPr marT="27432" marB="27432" anchor="b">
                    <a:noFill/>
                  </a:tcPr>
                </a:tc>
                <a:extLst>
                  <a:ext uri="{0D108BD9-81ED-4DB2-BD59-A6C34878D82A}">
                    <a16:rowId xmlns:a16="http://schemas.microsoft.com/office/drawing/2014/main" val="281697823"/>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t>Discontinuation due to AEs</a:t>
                      </a:r>
                    </a:p>
                  </a:txBody>
                  <a:tcPr marT="27432" marB="27432" anchor="ctr">
                    <a:solidFill>
                      <a:schemeClr val="accent3">
                        <a:lumMod val="20000"/>
                        <a:lumOff val="80000"/>
                      </a:schemeClr>
                    </a:solidFill>
                  </a:tcPr>
                </a:tc>
                <a:tc>
                  <a:txBody>
                    <a:bodyPr/>
                    <a:lstStyle/>
                    <a:p>
                      <a:pPr algn="ctr"/>
                      <a:r>
                        <a:rPr lang="en-US" sz="900" i="0" dirty="0">
                          <a:solidFill>
                            <a:schemeClr val="tx1"/>
                          </a:solidFill>
                        </a:rPr>
                        <a:t>2.0</a:t>
                      </a:r>
                    </a:p>
                  </a:txBody>
                  <a:tcPr marT="27432" marB="27432" anchor="b">
                    <a:solidFill>
                      <a:schemeClr val="accent3">
                        <a:lumMod val="20000"/>
                        <a:lumOff val="80000"/>
                      </a:schemeClr>
                    </a:solidFill>
                  </a:tcPr>
                </a:tc>
                <a:tc>
                  <a:txBody>
                    <a:bodyPr/>
                    <a:lstStyle/>
                    <a:p>
                      <a:pPr algn="ctr"/>
                      <a:r>
                        <a:rPr lang="en-US" sz="900" i="0" dirty="0">
                          <a:solidFill>
                            <a:schemeClr val="tx1"/>
                          </a:solidFill>
                        </a:rPr>
                        <a:t>2.0</a:t>
                      </a:r>
                    </a:p>
                  </a:txBody>
                  <a:tcPr marT="27432" marB="27432" anchor="b">
                    <a:solidFill>
                      <a:schemeClr val="accent3">
                        <a:lumMod val="20000"/>
                        <a:lumOff val="80000"/>
                      </a:schemeClr>
                    </a:solidFill>
                  </a:tcPr>
                </a:tc>
                <a:tc>
                  <a:txBody>
                    <a:bodyPr/>
                    <a:lstStyle/>
                    <a:p>
                      <a:pPr algn="ctr"/>
                      <a:r>
                        <a:rPr lang="en-US" sz="900" i="0" dirty="0">
                          <a:solidFill>
                            <a:schemeClr val="tx1"/>
                          </a:solidFill>
                        </a:rPr>
                        <a:t>0.0</a:t>
                      </a:r>
                    </a:p>
                  </a:txBody>
                  <a:tcPr marT="27432" marB="27432" anchor="b">
                    <a:solidFill>
                      <a:schemeClr val="accent3">
                        <a:lumMod val="20000"/>
                        <a:lumOff val="80000"/>
                      </a:schemeClr>
                    </a:solidFill>
                  </a:tcPr>
                </a:tc>
                <a:tc>
                  <a:txBody>
                    <a:bodyPr/>
                    <a:lstStyle/>
                    <a:p>
                      <a:pPr algn="ctr"/>
                      <a:r>
                        <a:rPr lang="en-US" sz="900" i="0" dirty="0">
                          <a:solidFill>
                            <a:schemeClr val="tx1"/>
                          </a:solidFill>
                        </a:rPr>
                        <a:t>0.0</a:t>
                      </a:r>
                    </a:p>
                  </a:txBody>
                  <a:tcPr marT="27432" marB="27432" anchor="b">
                    <a:solidFill>
                      <a:schemeClr val="accent3">
                        <a:lumMod val="20000"/>
                        <a:lumOff val="80000"/>
                      </a:schemeClr>
                    </a:solidFill>
                  </a:tcPr>
                </a:tc>
                <a:tc>
                  <a:txBody>
                    <a:bodyPr/>
                    <a:lstStyle/>
                    <a:p>
                      <a:pPr algn="ctr"/>
                      <a:r>
                        <a:rPr lang="en-US" sz="900" i="0" dirty="0">
                          <a:solidFill>
                            <a:schemeClr val="tx1"/>
                          </a:solidFill>
                        </a:rPr>
                        <a:t>2.0</a:t>
                      </a:r>
                    </a:p>
                  </a:txBody>
                  <a:tcPr marT="27432" marB="27432" anchor="b">
                    <a:solidFill>
                      <a:schemeClr val="accent3">
                        <a:lumMod val="20000"/>
                        <a:lumOff val="80000"/>
                      </a:schemeClr>
                    </a:solidFill>
                  </a:tcPr>
                </a:tc>
                <a:extLst>
                  <a:ext uri="{0D108BD9-81ED-4DB2-BD59-A6C34878D82A}">
                    <a16:rowId xmlns:a16="http://schemas.microsoft.com/office/drawing/2014/main" val="394791745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t>Serious AEs related to study drug</a:t>
                      </a:r>
                    </a:p>
                  </a:txBody>
                  <a:tcPr marT="27432" marB="27432" anchor="ctr">
                    <a:noFill/>
                  </a:tcPr>
                </a:tc>
                <a:tc>
                  <a:txBody>
                    <a:bodyPr/>
                    <a:lstStyle/>
                    <a:p>
                      <a:pPr algn="ctr"/>
                      <a:r>
                        <a:rPr lang="en-US" sz="900" i="0" dirty="0">
                          <a:solidFill>
                            <a:schemeClr val="tx1"/>
                          </a:solidFill>
                        </a:rPr>
                        <a:t>0.0</a:t>
                      </a:r>
                    </a:p>
                  </a:txBody>
                  <a:tcPr marT="27432" marB="27432" anchor="b">
                    <a:noFill/>
                  </a:tcPr>
                </a:tc>
                <a:tc>
                  <a:txBody>
                    <a:bodyPr/>
                    <a:lstStyle/>
                    <a:p>
                      <a:pPr algn="ctr"/>
                      <a:r>
                        <a:rPr lang="en-US" sz="900" i="0" dirty="0">
                          <a:solidFill>
                            <a:schemeClr val="tx1"/>
                          </a:solidFill>
                        </a:rPr>
                        <a:t>0.0</a:t>
                      </a:r>
                    </a:p>
                  </a:txBody>
                  <a:tcPr marT="27432" marB="27432" anchor="b">
                    <a:noFill/>
                  </a:tcPr>
                </a:tc>
                <a:tc>
                  <a:txBody>
                    <a:bodyPr/>
                    <a:lstStyle/>
                    <a:p>
                      <a:pPr algn="ctr"/>
                      <a:r>
                        <a:rPr lang="en-US" sz="900" i="0" dirty="0">
                          <a:solidFill>
                            <a:schemeClr val="tx1"/>
                          </a:solidFill>
                        </a:rPr>
                        <a:t>0.0</a:t>
                      </a:r>
                    </a:p>
                  </a:txBody>
                  <a:tcPr marT="27432" marB="27432" anchor="b">
                    <a:noFill/>
                  </a:tcPr>
                </a:tc>
                <a:tc>
                  <a:txBody>
                    <a:bodyPr/>
                    <a:lstStyle/>
                    <a:p>
                      <a:pPr algn="ctr"/>
                      <a:r>
                        <a:rPr lang="en-US" sz="900" i="0" dirty="0">
                          <a:solidFill>
                            <a:schemeClr val="tx1"/>
                          </a:solidFill>
                        </a:rPr>
                        <a:t>0.0</a:t>
                      </a:r>
                    </a:p>
                  </a:txBody>
                  <a:tcPr marT="27432" marB="27432" anchor="b">
                    <a:noFill/>
                  </a:tcPr>
                </a:tc>
                <a:tc>
                  <a:txBody>
                    <a:bodyPr/>
                    <a:lstStyle/>
                    <a:p>
                      <a:pPr algn="ctr"/>
                      <a:r>
                        <a:rPr lang="en-US" sz="900" i="0" dirty="0">
                          <a:solidFill>
                            <a:schemeClr val="tx1"/>
                          </a:solidFill>
                        </a:rPr>
                        <a:t>0.0</a:t>
                      </a:r>
                    </a:p>
                  </a:txBody>
                  <a:tcPr marT="27432" marB="27432" anchor="b">
                    <a:noFill/>
                  </a:tcPr>
                </a:tc>
                <a:extLst>
                  <a:ext uri="{0D108BD9-81ED-4DB2-BD59-A6C34878D82A}">
                    <a16:rowId xmlns:a16="http://schemas.microsoft.com/office/drawing/2014/main" val="2523255760"/>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t>Discontinuation due to drug-related AEs</a:t>
                      </a:r>
                    </a:p>
                  </a:txBody>
                  <a:tcPr marT="27432" marB="27432" anchor="ctr">
                    <a:lnB w="6350" cap="flat" cmpd="sng" algn="ctr">
                      <a:noFill/>
                      <a:prstDash val="solid"/>
                      <a:round/>
                      <a:headEnd type="none" w="med" len="med"/>
                      <a:tailEnd type="none" w="med" len="med"/>
                    </a:lnB>
                    <a:solidFill>
                      <a:schemeClr val="accent3">
                        <a:lumMod val="20000"/>
                        <a:lumOff val="80000"/>
                      </a:schemeClr>
                    </a:solidFill>
                  </a:tcPr>
                </a:tc>
                <a:tc>
                  <a:txBody>
                    <a:bodyPr/>
                    <a:lstStyle/>
                    <a:p>
                      <a:pPr algn="ctr"/>
                      <a:r>
                        <a:rPr lang="en-US" sz="900" i="0" dirty="0">
                          <a:solidFill>
                            <a:schemeClr val="tx1"/>
                          </a:solidFill>
                        </a:rPr>
                        <a:t>0.0</a:t>
                      </a:r>
                    </a:p>
                  </a:txBody>
                  <a:tcPr marT="27432" marB="27432" anchor="b">
                    <a:lnB w="6350" cap="flat" cmpd="sng" algn="ctr">
                      <a:noFill/>
                      <a:prstDash val="solid"/>
                      <a:round/>
                      <a:headEnd type="none" w="med" len="med"/>
                      <a:tailEnd type="none" w="med" len="med"/>
                    </a:lnB>
                    <a:solidFill>
                      <a:schemeClr val="accent3">
                        <a:lumMod val="20000"/>
                        <a:lumOff val="80000"/>
                      </a:schemeClr>
                    </a:solidFill>
                  </a:tcPr>
                </a:tc>
                <a:tc>
                  <a:txBody>
                    <a:bodyPr/>
                    <a:lstStyle/>
                    <a:p>
                      <a:pPr algn="ctr"/>
                      <a:r>
                        <a:rPr lang="en-US" sz="900" i="0" dirty="0">
                          <a:solidFill>
                            <a:schemeClr val="tx1"/>
                          </a:solidFill>
                        </a:rPr>
                        <a:t>0.0</a:t>
                      </a:r>
                    </a:p>
                  </a:txBody>
                  <a:tcPr marT="27432" marB="27432" anchor="b">
                    <a:lnB w="6350" cap="flat" cmpd="sng" algn="ctr">
                      <a:noFill/>
                      <a:prstDash val="solid"/>
                      <a:round/>
                      <a:headEnd type="none" w="med" len="med"/>
                      <a:tailEnd type="none" w="med" len="med"/>
                    </a:lnB>
                    <a:solidFill>
                      <a:schemeClr val="accent3">
                        <a:lumMod val="20000"/>
                        <a:lumOff val="80000"/>
                      </a:schemeClr>
                    </a:solidFill>
                  </a:tcPr>
                </a:tc>
                <a:tc>
                  <a:txBody>
                    <a:bodyPr/>
                    <a:lstStyle/>
                    <a:p>
                      <a:pPr algn="ctr"/>
                      <a:r>
                        <a:rPr lang="en-US" sz="900" i="0" dirty="0">
                          <a:solidFill>
                            <a:schemeClr val="tx1"/>
                          </a:solidFill>
                        </a:rPr>
                        <a:t>0.0</a:t>
                      </a:r>
                    </a:p>
                  </a:txBody>
                  <a:tcPr marT="27432" marB="27432" anchor="b">
                    <a:lnB w="6350" cap="flat" cmpd="sng" algn="ctr">
                      <a:noFill/>
                      <a:prstDash val="solid"/>
                      <a:round/>
                      <a:headEnd type="none" w="med" len="med"/>
                      <a:tailEnd type="none" w="med" len="med"/>
                    </a:lnB>
                    <a:solidFill>
                      <a:schemeClr val="accent3">
                        <a:lumMod val="20000"/>
                        <a:lumOff val="80000"/>
                      </a:schemeClr>
                    </a:solidFill>
                  </a:tcPr>
                </a:tc>
                <a:tc>
                  <a:txBody>
                    <a:bodyPr/>
                    <a:lstStyle/>
                    <a:p>
                      <a:pPr algn="ctr"/>
                      <a:r>
                        <a:rPr lang="en-US" sz="900" i="0" dirty="0">
                          <a:solidFill>
                            <a:schemeClr val="tx1"/>
                          </a:solidFill>
                        </a:rPr>
                        <a:t>0.0</a:t>
                      </a:r>
                    </a:p>
                  </a:txBody>
                  <a:tcPr marT="27432" marB="27432" anchor="b">
                    <a:lnB w="6350" cap="flat" cmpd="sng" algn="ctr">
                      <a:noFill/>
                      <a:prstDash val="solid"/>
                      <a:round/>
                      <a:headEnd type="none" w="med" len="med"/>
                      <a:tailEnd type="none" w="med" len="med"/>
                    </a:lnB>
                    <a:solidFill>
                      <a:schemeClr val="accent3">
                        <a:lumMod val="20000"/>
                        <a:lumOff val="80000"/>
                      </a:schemeClr>
                    </a:solidFill>
                  </a:tcPr>
                </a:tc>
                <a:tc>
                  <a:txBody>
                    <a:bodyPr/>
                    <a:lstStyle/>
                    <a:p>
                      <a:pPr algn="ctr"/>
                      <a:r>
                        <a:rPr lang="en-US" sz="900" i="0" dirty="0">
                          <a:solidFill>
                            <a:schemeClr val="tx1"/>
                          </a:solidFill>
                        </a:rPr>
                        <a:t>0.0</a:t>
                      </a:r>
                    </a:p>
                  </a:txBody>
                  <a:tcPr marT="27432" marB="27432" anchor="b">
                    <a:lnB w="6350" cap="flat" cmpd="sng" algn="ctr">
                      <a:no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2"/>
                  </a:ext>
                </a:extLst>
              </a:tr>
              <a:tr h="1055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t>Nausea</a:t>
                      </a:r>
                    </a:p>
                  </a:txBody>
                  <a:tcPr marT="27432" marB="27432" anchor="ctr">
                    <a:lnT>
                      <a:noFill/>
                    </a:lnT>
                    <a:noFill/>
                  </a:tcPr>
                </a:tc>
                <a:tc>
                  <a:txBody>
                    <a:bodyPr/>
                    <a:lstStyle/>
                    <a:p>
                      <a:pPr algn="ctr"/>
                      <a:r>
                        <a:rPr lang="en-US" sz="900" i="0" dirty="0">
                          <a:solidFill>
                            <a:schemeClr val="tx1"/>
                          </a:solidFill>
                        </a:rPr>
                        <a:t>14.3</a:t>
                      </a:r>
                    </a:p>
                  </a:txBody>
                  <a:tcPr marT="27432" marB="27432" anchor="b">
                    <a:lnT>
                      <a:noFill/>
                    </a:lnT>
                    <a:noFill/>
                  </a:tcPr>
                </a:tc>
                <a:tc>
                  <a:txBody>
                    <a:bodyPr/>
                    <a:lstStyle/>
                    <a:p>
                      <a:pPr algn="ctr"/>
                      <a:r>
                        <a:rPr lang="en-US" sz="900" i="0" dirty="0">
                          <a:solidFill>
                            <a:schemeClr val="tx1"/>
                          </a:solidFill>
                        </a:rPr>
                        <a:t>27.5</a:t>
                      </a:r>
                    </a:p>
                  </a:txBody>
                  <a:tcPr marT="27432" marB="27432" anchor="b">
                    <a:lnT>
                      <a:noFill/>
                    </a:lnT>
                    <a:noFill/>
                  </a:tcPr>
                </a:tc>
                <a:tc>
                  <a:txBody>
                    <a:bodyPr/>
                    <a:lstStyle/>
                    <a:p>
                      <a:pPr algn="ctr"/>
                      <a:r>
                        <a:rPr lang="en-US" sz="900" i="0" dirty="0">
                          <a:solidFill>
                            <a:schemeClr val="tx1"/>
                          </a:solidFill>
                        </a:rPr>
                        <a:t>32.0</a:t>
                      </a:r>
                    </a:p>
                  </a:txBody>
                  <a:tcPr marT="27432" marB="27432" anchor="b">
                    <a:lnT>
                      <a:noFill/>
                    </a:lnT>
                    <a:noFill/>
                  </a:tcPr>
                </a:tc>
                <a:tc>
                  <a:txBody>
                    <a:bodyPr/>
                    <a:lstStyle/>
                    <a:p>
                      <a:pPr algn="ctr"/>
                      <a:r>
                        <a:rPr lang="en-US" sz="900" i="0" dirty="0">
                          <a:solidFill>
                            <a:schemeClr val="tx1"/>
                          </a:solidFill>
                        </a:rPr>
                        <a:t>32.7</a:t>
                      </a:r>
                    </a:p>
                  </a:txBody>
                  <a:tcPr marT="27432" marB="27432" anchor="b">
                    <a:lnT>
                      <a:noFill/>
                    </a:lnT>
                    <a:noFill/>
                  </a:tcPr>
                </a:tc>
                <a:tc>
                  <a:txBody>
                    <a:bodyPr/>
                    <a:lstStyle/>
                    <a:p>
                      <a:pPr algn="ctr"/>
                      <a:r>
                        <a:rPr lang="en-US" sz="900" i="0" dirty="0">
                          <a:solidFill>
                            <a:schemeClr val="tx1"/>
                          </a:solidFill>
                        </a:rPr>
                        <a:t>8.2</a:t>
                      </a:r>
                    </a:p>
                  </a:txBody>
                  <a:tcPr marT="27432" marB="27432" anchor="b">
                    <a:lnT>
                      <a:noFill/>
                    </a:lnT>
                    <a:noFill/>
                  </a:tcPr>
                </a:tc>
                <a:extLst>
                  <a:ext uri="{0D108BD9-81ED-4DB2-BD59-A6C34878D82A}">
                    <a16:rowId xmlns:a16="http://schemas.microsoft.com/office/drawing/2014/main" val="3756082028"/>
                  </a:ext>
                </a:extLst>
              </a:tr>
              <a:tr h="1055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t>Diarrhea</a:t>
                      </a:r>
                    </a:p>
                  </a:txBody>
                  <a:tcPr marT="27432" marB="27432" anchor="ctr">
                    <a:solidFill>
                      <a:schemeClr val="accent3">
                        <a:lumMod val="20000"/>
                        <a:lumOff val="80000"/>
                      </a:schemeClr>
                    </a:solidFill>
                  </a:tcPr>
                </a:tc>
                <a:tc>
                  <a:txBody>
                    <a:bodyPr/>
                    <a:lstStyle/>
                    <a:p>
                      <a:pPr algn="ctr"/>
                      <a:r>
                        <a:rPr lang="en-US" sz="900" i="0" dirty="0">
                          <a:solidFill>
                            <a:schemeClr val="tx1"/>
                          </a:solidFill>
                        </a:rPr>
                        <a:t>10.2</a:t>
                      </a:r>
                    </a:p>
                  </a:txBody>
                  <a:tcPr marT="27432" marB="27432" anchor="b">
                    <a:solidFill>
                      <a:schemeClr val="accent3">
                        <a:lumMod val="20000"/>
                        <a:lumOff val="80000"/>
                      </a:schemeClr>
                    </a:solidFill>
                  </a:tcPr>
                </a:tc>
                <a:tc>
                  <a:txBody>
                    <a:bodyPr/>
                    <a:lstStyle/>
                    <a:p>
                      <a:pPr algn="ctr"/>
                      <a:r>
                        <a:rPr lang="en-US" sz="900" i="0" dirty="0">
                          <a:solidFill>
                            <a:schemeClr val="tx1"/>
                          </a:solidFill>
                        </a:rPr>
                        <a:t>33.3</a:t>
                      </a:r>
                    </a:p>
                  </a:txBody>
                  <a:tcPr marT="27432" marB="27432" anchor="b">
                    <a:solidFill>
                      <a:schemeClr val="accent3">
                        <a:lumMod val="20000"/>
                        <a:lumOff val="80000"/>
                      </a:schemeClr>
                    </a:solidFill>
                  </a:tcPr>
                </a:tc>
                <a:tc>
                  <a:txBody>
                    <a:bodyPr/>
                    <a:lstStyle/>
                    <a:p>
                      <a:pPr algn="ctr"/>
                      <a:r>
                        <a:rPr lang="en-US" sz="900" i="0" dirty="0">
                          <a:solidFill>
                            <a:schemeClr val="tx1"/>
                          </a:solidFill>
                        </a:rPr>
                        <a:t>30.0</a:t>
                      </a:r>
                    </a:p>
                  </a:txBody>
                  <a:tcPr marT="27432" marB="27432" anchor="b">
                    <a:solidFill>
                      <a:schemeClr val="accent3">
                        <a:lumMod val="20000"/>
                        <a:lumOff val="80000"/>
                      </a:schemeClr>
                    </a:solidFill>
                  </a:tcPr>
                </a:tc>
                <a:tc>
                  <a:txBody>
                    <a:bodyPr/>
                    <a:lstStyle/>
                    <a:p>
                      <a:pPr algn="ctr"/>
                      <a:r>
                        <a:rPr lang="en-US" sz="900" i="0" dirty="0">
                          <a:solidFill>
                            <a:schemeClr val="tx1"/>
                          </a:solidFill>
                        </a:rPr>
                        <a:t>30.6</a:t>
                      </a:r>
                    </a:p>
                  </a:txBody>
                  <a:tcPr marT="27432" marB="27432" anchor="b">
                    <a:solidFill>
                      <a:schemeClr val="accent3">
                        <a:lumMod val="20000"/>
                        <a:lumOff val="80000"/>
                      </a:schemeClr>
                    </a:solidFill>
                  </a:tcPr>
                </a:tc>
                <a:tc>
                  <a:txBody>
                    <a:bodyPr/>
                    <a:lstStyle/>
                    <a:p>
                      <a:pPr algn="ctr"/>
                      <a:r>
                        <a:rPr lang="en-US" sz="900" i="0" dirty="0">
                          <a:solidFill>
                            <a:schemeClr val="tx1"/>
                          </a:solidFill>
                        </a:rPr>
                        <a:t>8.2</a:t>
                      </a:r>
                    </a:p>
                  </a:txBody>
                  <a:tcPr marT="27432" marB="27432" anchor="b">
                    <a:solidFill>
                      <a:schemeClr val="accent3">
                        <a:lumMod val="20000"/>
                        <a:lumOff val="80000"/>
                      </a:schemeClr>
                    </a:solidFill>
                  </a:tcPr>
                </a:tc>
                <a:extLst>
                  <a:ext uri="{0D108BD9-81ED-4DB2-BD59-A6C34878D82A}">
                    <a16:rowId xmlns:a16="http://schemas.microsoft.com/office/drawing/2014/main" val="1046960251"/>
                  </a:ext>
                </a:extLst>
              </a:tr>
              <a:tr h="1055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t>Vomiting</a:t>
                      </a:r>
                    </a:p>
                  </a:txBody>
                  <a:tcPr marT="27432" marB="27432" anchor="ctr">
                    <a:lnB w="12700" cap="flat" cmpd="sng" algn="ctr">
                      <a:noFill/>
                      <a:prstDash val="solid"/>
                      <a:round/>
                      <a:headEnd type="none" w="med" len="med"/>
                      <a:tailEnd type="none" w="med" len="med"/>
                    </a:lnB>
                    <a:noFill/>
                  </a:tcPr>
                </a:tc>
                <a:tc>
                  <a:txBody>
                    <a:bodyPr/>
                    <a:lstStyle/>
                    <a:p>
                      <a:pPr algn="ctr"/>
                      <a:r>
                        <a:rPr lang="en-US" sz="900" i="0" dirty="0">
                          <a:solidFill>
                            <a:schemeClr val="tx1"/>
                          </a:solidFill>
                        </a:rPr>
                        <a:t>6.1</a:t>
                      </a:r>
                    </a:p>
                  </a:txBody>
                  <a:tcPr marT="27432" marB="27432" anchor="b">
                    <a:lnB w="12700" cap="flat" cmpd="sng" algn="ctr">
                      <a:noFill/>
                      <a:prstDash val="solid"/>
                      <a:round/>
                      <a:headEnd type="none" w="med" len="med"/>
                      <a:tailEnd type="none" w="med" len="med"/>
                    </a:lnB>
                    <a:noFill/>
                  </a:tcPr>
                </a:tc>
                <a:tc>
                  <a:txBody>
                    <a:bodyPr/>
                    <a:lstStyle/>
                    <a:p>
                      <a:pPr algn="ctr"/>
                      <a:r>
                        <a:rPr lang="en-US" sz="900" i="0" dirty="0">
                          <a:solidFill>
                            <a:schemeClr val="tx1"/>
                          </a:solidFill>
                        </a:rPr>
                        <a:t>19.6</a:t>
                      </a:r>
                    </a:p>
                  </a:txBody>
                  <a:tcPr marT="27432" marB="27432" anchor="b">
                    <a:lnB w="12700" cap="flat" cmpd="sng" algn="ctr">
                      <a:noFill/>
                      <a:prstDash val="solid"/>
                      <a:round/>
                      <a:headEnd type="none" w="med" len="med"/>
                      <a:tailEnd type="none" w="med" len="med"/>
                    </a:lnB>
                    <a:noFill/>
                  </a:tcPr>
                </a:tc>
                <a:tc>
                  <a:txBody>
                    <a:bodyPr/>
                    <a:lstStyle/>
                    <a:p>
                      <a:pPr algn="ctr"/>
                      <a:r>
                        <a:rPr lang="en-US" sz="900" i="0" dirty="0">
                          <a:solidFill>
                            <a:schemeClr val="tx1"/>
                          </a:solidFill>
                        </a:rPr>
                        <a:t>20.0</a:t>
                      </a:r>
                    </a:p>
                  </a:txBody>
                  <a:tcPr marT="27432" marB="27432" anchor="b">
                    <a:lnB w="12700" cap="flat" cmpd="sng" algn="ctr">
                      <a:noFill/>
                      <a:prstDash val="solid"/>
                      <a:round/>
                      <a:headEnd type="none" w="med" len="med"/>
                      <a:tailEnd type="none" w="med" len="med"/>
                    </a:lnB>
                    <a:noFill/>
                  </a:tcPr>
                </a:tc>
                <a:tc>
                  <a:txBody>
                    <a:bodyPr/>
                    <a:lstStyle/>
                    <a:p>
                      <a:pPr algn="ctr"/>
                      <a:r>
                        <a:rPr lang="en-US" sz="900" i="0" dirty="0">
                          <a:solidFill>
                            <a:schemeClr val="tx1"/>
                          </a:solidFill>
                        </a:rPr>
                        <a:t>28.6</a:t>
                      </a:r>
                    </a:p>
                  </a:txBody>
                  <a:tcPr marT="27432" marB="27432" anchor="b">
                    <a:lnB w="12700" cap="flat" cmpd="sng" algn="ctr">
                      <a:noFill/>
                      <a:prstDash val="solid"/>
                      <a:round/>
                      <a:headEnd type="none" w="med" len="med"/>
                      <a:tailEnd type="none" w="med" len="med"/>
                    </a:lnB>
                    <a:noFill/>
                  </a:tcPr>
                </a:tc>
                <a:tc>
                  <a:txBody>
                    <a:bodyPr/>
                    <a:lstStyle/>
                    <a:p>
                      <a:pPr algn="ctr"/>
                      <a:r>
                        <a:rPr lang="en-US" sz="900" i="0" dirty="0">
                          <a:solidFill>
                            <a:schemeClr val="tx1"/>
                          </a:solidFill>
                        </a:rPr>
                        <a:t>2.0</a:t>
                      </a:r>
                    </a:p>
                  </a:txBody>
                  <a:tcPr marT="27432" marB="27432" anchor="b">
                    <a:lnB w="12700" cap="flat" cmpd="sng" algn="ctr">
                      <a:noFill/>
                      <a:prstDash val="solid"/>
                      <a:round/>
                      <a:headEnd type="none" w="med" len="med"/>
                      <a:tailEnd type="none" w="med" len="med"/>
                    </a:lnB>
                    <a:noFill/>
                  </a:tcPr>
                </a:tc>
                <a:extLst>
                  <a:ext uri="{0D108BD9-81ED-4DB2-BD59-A6C34878D82A}">
                    <a16:rowId xmlns:a16="http://schemas.microsoft.com/office/drawing/2014/main" val="4222811114"/>
                  </a:ext>
                </a:extLst>
              </a:tr>
              <a:tr h="1055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t>Abdominal distension</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en-US" sz="900" i="0" dirty="0">
                          <a:solidFill>
                            <a:schemeClr val="tx1"/>
                          </a:solidFill>
                        </a:rPr>
                        <a:t>2.0</a:t>
                      </a:r>
                    </a:p>
                  </a:txBody>
                  <a:tcPr marT="27432" marB="27432"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en-US" sz="900" i="0" dirty="0">
                          <a:solidFill>
                            <a:schemeClr val="tx1"/>
                          </a:solidFill>
                        </a:rPr>
                        <a:t>17.6</a:t>
                      </a:r>
                    </a:p>
                  </a:txBody>
                  <a:tcPr marT="27432" marB="27432"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en-US" sz="900" i="0" dirty="0">
                          <a:solidFill>
                            <a:schemeClr val="tx1"/>
                          </a:solidFill>
                        </a:rPr>
                        <a:t>6.0</a:t>
                      </a:r>
                    </a:p>
                  </a:txBody>
                  <a:tcPr marT="27432" marB="27432"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en-US" sz="900" i="0" dirty="0">
                          <a:solidFill>
                            <a:schemeClr val="tx1"/>
                          </a:solidFill>
                        </a:rPr>
                        <a:t>8.2</a:t>
                      </a:r>
                    </a:p>
                  </a:txBody>
                  <a:tcPr marT="27432" marB="27432"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en-US" sz="900" i="0" dirty="0">
                          <a:solidFill>
                            <a:schemeClr val="tx1"/>
                          </a:solidFill>
                        </a:rPr>
                        <a:t>0.0</a:t>
                      </a:r>
                    </a:p>
                  </a:txBody>
                  <a:tcPr marT="27432" marB="27432"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76385921"/>
                  </a:ext>
                </a:extLst>
              </a:tr>
              <a:tr h="1055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t>Eructation</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i="0" dirty="0">
                          <a:solidFill>
                            <a:schemeClr val="tx1"/>
                          </a:solidFill>
                        </a:rPr>
                        <a:t>0.0</a:t>
                      </a:r>
                    </a:p>
                  </a:txBody>
                  <a:tcPr marT="27432" marB="27432"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i="0" dirty="0">
                          <a:solidFill>
                            <a:schemeClr val="tx1"/>
                          </a:solidFill>
                        </a:rPr>
                        <a:t>3.9</a:t>
                      </a:r>
                    </a:p>
                  </a:txBody>
                  <a:tcPr marT="27432" marB="27432"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i="0" dirty="0">
                          <a:solidFill>
                            <a:schemeClr val="tx1"/>
                          </a:solidFill>
                        </a:rPr>
                        <a:t>4.0</a:t>
                      </a:r>
                    </a:p>
                  </a:txBody>
                  <a:tcPr marT="27432" marB="27432"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i="0" dirty="0">
                          <a:solidFill>
                            <a:schemeClr val="tx1"/>
                          </a:solidFill>
                        </a:rPr>
                        <a:t>8.2</a:t>
                      </a:r>
                    </a:p>
                  </a:txBody>
                  <a:tcPr marT="27432" marB="27432"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i="0" dirty="0">
                          <a:solidFill>
                            <a:schemeClr val="tx1"/>
                          </a:solidFill>
                        </a:rPr>
                        <a:t>0.0</a:t>
                      </a:r>
                    </a:p>
                  </a:txBody>
                  <a:tcPr marT="27432" marB="27432"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41671583"/>
                  </a:ext>
                </a:extLst>
              </a:tr>
              <a:tr h="1055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t>Dyspepsia</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en-US" sz="900" i="0" dirty="0">
                          <a:solidFill>
                            <a:schemeClr val="tx1"/>
                          </a:solidFill>
                        </a:rPr>
                        <a:t>0.0</a:t>
                      </a:r>
                    </a:p>
                  </a:txBody>
                  <a:tcPr marT="27432" marB="27432"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en-US" sz="900" i="0" dirty="0">
                          <a:solidFill>
                            <a:schemeClr val="tx1"/>
                          </a:solidFill>
                        </a:rPr>
                        <a:t>7.8</a:t>
                      </a:r>
                    </a:p>
                  </a:txBody>
                  <a:tcPr marT="27432" marB="27432"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en-US" sz="900" i="0" dirty="0">
                          <a:solidFill>
                            <a:schemeClr val="tx1"/>
                          </a:solidFill>
                        </a:rPr>
                        <a:t>2.0</a:t>
                      </a:r>
                    </a:p>
                  </a:txBody>
                  <a:tcPr marT="27432" marB="27432"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en-US" sz="900" i="0" dirty="0">
                          <a:solidFill>
                            <a:schemeClr val="tx1"/>
                          </a:solidFill>
                        </a:rPr>
                        <a:t>2.0</a:t>
                      </a:r>
                    </a:p>
                  </a:txBody>
                  <a:tcPr marT="27432" marB="27432"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en-US" sz="900" i="0" dirty="0">
                          <a:solidFill>
                            <a:schemeClr val="tx1"/>
                          </a:solidFill>
                        </a:rPr>
                        <a:t>0.0</a:t>
                      </a:r>
                    </a:p>
                  </a:txBody>
                  <a:tcPr marT="27432" marB="27432"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082588035"/>
                  </a:ext>
                </a:extLst>
              </a:tr>
              <a:tr h="1055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t>Abdominal pain</a:t>
                      </a:r>
                    </a:p>
                  </a:txBody>
                  <a:tcPr marT="27432" marB="27432" anchor="ctr">
                    <a:lnL>
                      <a:noFill/>
                    </a:lnL>
                    <a:lnR>
                      <a:noFill/>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i="0" dirty="0">
                          <a:solidFill>
                            <a:schemeClr val="tx1"/>
                          </a:solidFill>
                        </a:rPr>
                        <a:t>0.0</a:t>
                      </a:r>
                    </a:p>
                  </a:txBody>
                  <a:tcPr marT="27432" marB="27432" anchor="b">
                    <a:lnL>
                      <a:noFill/>
                    </a:lnL>
                    <a:lnR>
                      <a:noFill/>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i="0" dirty="0">
                          <a:solidFill>
                            <a:schemeClr val="tx1"/>
                          </a:solidFill>
                        </a:rPr>
                        <a:t>2.0</a:t>
                      </a:r>
                    </a:p>
                  </a:txBody>
                  <a:tcPr marT="27432" marB="27432" anchor="b">
                    <a:lnL>
                      <a:noFill/>
                    </a:lnL>
                    <a:lnR>
                      <a:noFill/>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i="0" dirty="0">
                          <a:solidFill>
                            <a:schemeClr val="tx1"/>
                          </a:solidFill>
                        </a:rPr>
                        <a:t>6.0</a:t>
                      </a:r>
                    </a:p>
                  </a:txBody>
                  <a:tcPr marT="27432" marB="27432" anchor="b">
                    <a:lnL>
                      <a:noFill/>
                    </a:lnL>
                    <a:lnR>
                      <a:noFill/>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i="0" dirty="0">
                          <a:solidFill>
                            <a:schemeClr val="tx1"/>
                          </a:solidFill>
                        </a:rPr>
                        <a:t>2.0</a:t>
                      </a:r>
                    </a:p>
                  </a:txBody>
                  <a:tcPr marT="27432" marB="27432" anchor="b">
                    <a:lnL>
                      <a:noFill/>
                    </a:lnL>
                    <a:lnR>
                      <a:noFill/>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i="0" dirty="0">
                          <a:solidFill>
                            <a:schemeClr val="tx1"/>
                          </a:solidFill>
                        </a:rPr>
                        <a:t>0.0</a:t>
                      </a:r>
                    </a:p>
                  </a:txBody>
                  <a:tcPr marT="27432" marB="27432" anchor="b">
                    <a:lnL>
                      <a:noFill/>
                    </a:lnL>
                    <a:lnR>
                      <a:noFill/>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97970424"/>
                  </a:ext>
                </a:extLst>
              </a:tr>
            </a:tbl>
          </a:graphicData>
        </a:graphic>
      </p:graphicFrame>
    </p:spTree>
    <p:extLst>
      <p:ext uri="{BB962C8B-B14F-4D97-AF65-F5344CB8AC3E}">
        <p14:creationId xmlns:p14="http://schemas.microsoft.com/office/powerpoint/2010/main" val="26671482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72D6AD16-175D-489F-BE05-D09863BF96F2}"/>
              </a:ext>
            </a:extLst>
          </p:cNvPr>
          <p:cNvGraphicFramePr>
            <a:graphicFrameLocks noGrp="1"/>
          </p:cNvGraphicFramePr>
          <p:nvPr>
            <p:extLst>
              <p:ext uri="{D42A27DB-BD31-4B8C-83A1-F6EECF244321}">
                <p14:modId xmlns:p14="http://schemas.microsoft.com/office/powerpoint/2010/main" val="2896210656"/>
              </p:ext>
            </p:extLst>
          </p:nvPr>
        </p:nvGraphicFramePr>
        <p:xfrm>
          <a:off x="2663687" y="914400"/>
          <a:ext cx="9147313" cy="5303520"/>
        </p:xfrm>
        <a:graphic>
          <a:graphicData uri="http://schemas.openxmlformats.org/drawingml/2006/table">
            <a:tbl>
              <a:tblPr firstRow="1" bandRow="1">
                <a:tableStyleId>{5C22544A-7EE6-4342-B048-85BDC9FD1C3A}</a:tableStyleId>
              </a:tblPr>
              <a:tblGrid>
                <a:gridCol w="4638261">
                  <a:extLst>
                    <a:ext uri="{9D8B030D-6E8A-4147-A177-3AD203B41FA5}">
                      <a16:colId xmlns:a16="http://schemas.microsoft.com/office/drawing/2014/main" val="20000"/>
                    </a:ext>
                  </a:extLst>
                </a:gridCol>
                <a:gridCol w="4509052">
                  <a:extLst>
                    <a:ext uri="{9D8B030D-6E8A-4147-A177-3AD203B41FA5}">
                      <a16:colId xmlns:a16="http://schemas.microsoft.com/office/drawing/2014/main" val="1229989169"/>
                    </a:ext>
                  </a:extLst>
                </a:gridCol>
              </a:tblGrid>
              <a:tr h="0">
                <a:tc gridSpan="2">
                  <a:txBody>
                    <a:bodyPr/>
                    <a:lstStyle/>
                    <a:p>
                      <a:r>
                        <a:rPr lang="en-GB" sz="900" b="0" i="1" dirty="0">
                          <a:solidFill>
                            <a:schemeClr val="tx1"/>
                          </a:solidFill>
                        </a:rPr>
                        <a:t>Efficacy and safety of HS-20094 in patients with T2D - A randomized, double-blind, placebo-controlled, Phase II trial</a:t>
                      </a:r>
                      <a:r>
                        <a:rPr lang="en-US" sz="900" b="0" i="1" dirty="0">
                          <a:solidFill>
                            <a:schemeClr val="tx1"/>
                          </a:solidFill>
                        </a:rPr>
                        <a:t>. L.Liu.</a:t>
                      </a:r>
                    </a:p>
                    <a:p>
                      <a:endParaRPr lang="en-US" sz="400" b="1" i="1" dirty="0">
                        <a:solidFill>
                          <a:schemeClr val="tx1"/>
                        </a:solidFill>
                      </a:endParaRPr>
                    </a:p>
                    <a:p>
                      <a:r>
                        <a:rPr lang="en-US" sz="1000" b="1" dirty="0">
                          <a:solidFill>
                            <a:schemeClr val="tx1"/>
                          </a:solidFill>
                        </a:rPr>
                        <a:t>Background</a:t>
                      </a:r>
                      <a:r>
                        <a:rPr lang="en-US" sz="1000" b="0" dirty="0">
                          <a:solidFill>
                            <a:schemeClr val="tx1"/>
                          </a:solidFill>
                        </a:rPr>
                        <a:t>: </a:t>
                      </a:r>
                      <a:r>
                        <a:rPr lang="en-GB" sz="1000" b="0" dirty="0">
                          <a:solidFill>
                            <a:schemeClr val="tx1"/>
                          </a:solidFill>
                        </a:rPr>
                        <a:t>HS-20094 is a dual QW GIP/GLP-1 agonist in Phase II development at Hansoh Pharma, for the treatment of diabetes and obesity. A 4-week POC study was conducted to assess the preliminary efficacy and safety of HS-20094 in T2D patients.</a:t>
                      </a:r>
                      <a:endParaRPr lang="en-US" sz="10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20000"/>
                        <a:lumOff val="80000"/>
                      </a:schemeClr>
                    </a:solidFill>
                  </a:tcPr>
                </a:tc>
                <a:tc hMerge="1">
                  <a:txBody>
                    <a:bodyPr/>
                    <a:lstStyle/>
                    <a:p>
                      <a:endParaRPr lang="en-US"/>
                    </a:p>
                  </a:txBody>
                  <a:tcPr/>
                </a:tc>
                <a:extLst>
                  <a:ext uri="{0D108BD9-81ED-4DB2-BD59-A6C34878D82A}">
                    <a16:rowId xmlns:a16="http://schemas.microsoft.com/office/drawing/2014/main" val="882866917"/>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mn-lt"/>
                        </a:rPr>
                        <a:t>Patients &amp; </a:t>
                      </a:r>
                      <a:r>
                        <a:rPr lang="en-US" sz="1000" b="1" dirty="0">
                          <a:solidFill>
                            <a:schemeClr val="tx1"/>
                          </a:solidFill>
                          <a:latin typeface="+mn-lt"/>
                        </a:rPr>
                        <a:t>Treatment</a:t>
                      </a:r>
                      <a:r>
                        <a:rPr lang="en-US" sz="1000" dirty="0">
                          <a:solidFill>
                            <a:schemeClr val="tx1"/>
                          </a:solidFill>
                          <a:latin typeface="+mn-lt"/>
                        </a:rPr>
                        <a:t>: 54 T2D (≥3 months) patients (mean </a:t>
                      </a:r>
                      <a:r>
                        <a:rPr lang="en-GB" sz="1000" dirty="0">
                          <a:solidFill>
                            <a:schemeClr val="tx1"/>
                          </a:solidFill>
                        </a:rPr>
                        <a:t>baseline age 55 years; A1c 8.5%; FPG 9.3mmol/L; body weight 71.2kg; BMI 26kg/m</a:t>
                      </a:r>
                      <a:r>
                        <a:rPr lang="en-GB" sz="1000" baseline="30000" dirty="0">
                          <a:solidFill>
                            <a:schemeClr val="tx1"/>
                          </a:solidFill>
                        </a:rPr>
                        <a:t>2</a:t>
                      </a:r>
                      <a:r>
                        <a:rPr lang="en-GB" sz="1000" dirty="0">
                          <a:solidFill>
                            <a:schemeClr val="tx1"/>
                          </a:solidFill>
                        </a:rPr>
                        <a:t>; 41% female</a:t>
                      </a:r>
                      <a:r>
                        <a:rPr lang="en-US" sz="1000" b="0" baseline="0" dirty="0">
                          <a:solidFill>
                            <a:schemeClr val="tx1"/>
                          </a:solidFill>
                          <a:latin typeface="+mn-lt"/>
                        </a:rPr>
                        <a:t>)</a:t>
                      </a:r>
                      <a:r>
                        <a:rPr lang="en-US" sz="1000" b="0" baseline="30000" dirty="0">
                          <a:solidFill>
                            <a:schemeClr val="tx1"/>
                          </a:solidFill>
                          <a:latin typeface="+mn-lt"/>
                        </a:rPr>
                        <a:t> </a:t>
                      </a:r>
                      <a:r>
                        <a:rPr lang="en-US" sz="1000" dirty="0">
                          <a:solidFill>
                            <a:schemeClr val="tx1"/>
                          </a:solidFill>
                          <a:latin typeface="+mn-lt"/>
                        </a:rPr>
                        <a:t>on diet and exercise ± metformin (≥1,000mg QD) received </a:t>
                      </a:r>
                      <a:r>
                        <a:rPr lang="en-GB" sz="1000" b="0" dirty="0">
                          <a:solidFill>
                            <a:schemeClr val="tx1"/>
                          </a:solidFill>
                        </a:rPr>
                        <a:t>HS-20094 (SC 5, 10, or 15mg QW) vs. semaglutide (SC 1mg QW) vs. placebo, with rapid up-titration. HS-20094 target dose reached after 2 weeks and semaglutide after 3 weeks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1" dirty="0">
                          <a:solidFill>
                            <a:schemeClr val="tx1"/>
                          </a:solidFill>
                          <a:latin typeface="+mn-lt"/>
                        </a:rPr>
                        <a:t>Primary Endpoint: </a:t>
                      </a:r>
                      <a:r>
                        <a:rPr lang="en-GB" sz="1000" b="0" dirty="0">
                          <a:solidFill>
                            <a:schemeClr val="tx1"/>
                          </a:solidFill>
                          <a:latin typeface="+mn-lt"/>
                        </a:rPr>
                        <a:t>Safety and tolerability from baseline to day 57</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00"/>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Results</a:t>
                      </a:r>
                      <a:r>
                        <a:rPr lang="en-US" sz="1000" dirty="0"/>
                        <a:t>:</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US"/>
                    </a:p>
                  </a:txBody>
                  <a:tcPr/>
                </a:tc>
                <a:extLst>
                  <a:ext uri="{0D108BD9-81ED-4DB2-BD59-A6C34878D82A}">
                    <a16:rowId xmlns:a16="http://schemas.microsoft.com/office/drawing/2014/main" val="10001"/>
                  </a:ext>
                </a:extLst>
              </a:tr>
              <a:tr h="1413163">
                <a:tc>
                  <a:txBody>
                    <a:bodyPr/>
                    <a:lstStyle/>
                    <a:p>
                      <a:pPr marL="0" indent="0">
                        <a:buFont typeface="Arial" panose="020B0604020202020204" pitchFamily="34" charset="0"/>
                        <a:buNone/>
                      </a:pPr>
                      <a:r>
                        <a:rPr lang="en-GB" sz="1000" b="1" dirty="0">
                          <a:solidFill>
                            <a:schemeClr val="tx1"/>
                          </a:solidFill>
                        </a:rPr>
                        <a:t>Safety</a:t>
                      </a:r>
                    </a:p>
                    <a:p>
                      <a:pPr marL="171450" indent="-171450">
                        <a:spcAft>
                          <a:spcPts val="300"/>
                        </a:spcAft>
                        <a:buFont typeface="Arial" panose="020B0604020202020204" pitchFamily="34" charset="0"/>
                        <a:buChar char="•"/>
                      </a:pPr>
                      <a:r>
                        <a:rPr lang="en-GB" sz="1000" dirty="0">
                          <a:solidFill>
                            <a:schemeClr val="tx1"/>
                          </a:solidFill>
                        </a:rPr>
                        <a:t>98% of AEs were mild /moderate in nature.</a:t>
                      </a:r>
                    </a:p>
                    <a:p>
                      <a:pPr marL="171450" indent="-171450">
                        <a:spcAft>
                          <a:spcPts val="300"/>
                        </a:spcAft>
                        <a:buFont typeface="Arial" panose="020B0604020202020204" pitchFamily="34" charset="0"/>
                        <a:buChar char="•"/>
                      </a:pPr>
                      <a:r>
                        <a:rPr lang="en-GB" sz="1000" dirty="0">
                          <a:solidFill>
                            <a:schemeClr val="tx1"/>
                          </a:solidFill>
                        </a:rPr>
                        <a:t>The most frequent were GI-related and included abdominal distension, nausea, and diarrhea, with no apparent dose-dependency</a:t>
                      </a:r>
                    </a:p>
                    <a:p>
                      <a:pPr marL="171450" indent="-171450">
                        <a:spcAft>
                          <a:spcPts val="300"/>
                        </a:spcAft>
                        <a:buFont typeface="Arial" panose="020B0604020202020204" pitchFamily="34" charset="0"/>
                        <a:buChar char="•"/>
                      </a:pPr>
                      <a:r>
                        <a:rPr lang="en-GB" sz="1000" dirty="0">
                          <a:solidFill>
                            <a:schemeClr val="tx1"/>
                          </a:solidFill>
                        </a:rPr>
                        <a:t>No drug-related SAEs, and no AEs lead to discontinuation.</a:t>
                      </a:r>
                    </a:p>
                    <a:p>
                      <a:pPr marL="171450" indent="-171450">
                        <a:spcAft>
                          <a:spcPts val="300"/>
                        </a:spcAft>
                        <a:buFont typeface="Arial" panose="020B0604020202020204" pitchFamily="34" charset="0"/>
                        <a:buChar char="•"/>
                      </a:pPr>
                      <a:r>
                        <a:rPr lang="en-GB" sz="1000" dirty="0">
                          <a:solidFill>
                            <a:schemeClr val="tx1"/>
                          </a:solidFill>
                        </a:rPr>
                        <a:t>There were no deaths and no severe hypoglycemic events.</a:t>
                      </a:r>
                    </a:p>
                    <a:p>
                      <a:pPr marL="0" indent="0">
                        <a:buFont typeface="Arial" panose="020B0604020202020204" pitchFamily="34" charset="0"/>
                        <a:buNone/>
                      </a:pPr>
                      <a:r>
                        <a:rPr lang="en-GB" sz="1000" b="1" dirty="0">
                          <a:solidFill>
                            <a:schemeClr val="tx1"/>
                          </a:solidFill>
                        </a:rPr>
                        <a:t>PK</a:t>
                      </a:r>
                    </a:p>
                    <a:p>
                      <a:pPr marL="171450" indent="-171450">
                        <a:buFont typeface="Arial" panose="020B0604020202020204" pitchFamily="34" charset="0"/>
                        <a:buChar char="•"/>
                      </a:pPr>
                      <a:r>
                        <a:rPr lang="en-GB" sz="1000" dirty="0">
                          <a:solidFill>
                            <a:schemeClr val="tx1"/>
                          </a:solidFill>
                        </a:rPr>
                        <a:t>At 4 weeks, Tmax was between 16-24 hrs. T½ was between 142-168h, and exposure (Cmax and AUC) increased </a:t>
                      </a:r>
                      <a:r>
                        <a:rPr lang="en-GB" sz="1000" strike="noStrike" dirty="0">
                          <a:solidFill>
                            <a:schemeClr val="tx1"/>
                          </a:solidFill>
                        </a:rPr>
                        <a:t>dose-proportionally </a:t>
                      </a:r>
                      <a:r>
                        <a:rPr lang="en-GB" sz="1000" dirty="0">
                          <a:solidFill>
                            <a:schemeClr val="tx1"/>
                          </a:solidFill>
                        </a:rPr>
                        <a:t>within the range 5 to 15mg. </a:t>
                      </a:r>
                    </a:p>
                    <a:p>
                      <a:pPr marL="0" indent="0">
                        <a:buFont typeface="Arial" panose="020B0604020202020204" pitchFamily="34" charset="0"/>
                        <a:buNone/>
                      </a:pPr>
                      <a:r>
                        <a:rPr lang="en-GB" sz="1000" b="1" dirty="0">
                          <a:solidFill>
                            <a:schemeClr val="tx1"/>
                          </a:solidFill>
                        </a:rPr>
                        <a:t>PD</a:t>
                      </a:r>
                    </a:p>
                    <a:p>
                      <a:pPr marL="171450" indent="-171450">
                        <a:spcAft>
                          <a:spcPts val="300"/>
                        </a:spcAft>
                        <a:buFont typeface="Arial" panose="020B0604020202020204" pitchFamily="34" charset="0"/>
                        <a:buChar char="•"/>
                      </a:pPr>
                      <a:r>
                        <a:rPr lang="en-GB" sz="1000" b="0" dirty="0">
                          <a:solidFill>
                            <a:schemeClr val="tx1"/>
                          </a:solidFill>
                        </a:rPr>
                        <a:t>HS-20094 significantly decreased OGTT on day 23 vs. placebo, in a dose-dependent manner. HS-20094 had a </a:t>
                      </a:r>
                      <a:r>
                        <a:rPr lang="en-GB" sz="1000" b="0" strike="noStrike" baseline="0" dirty="0">
                          <a:solidFill>
                            <a:schemeClr val="tx1"/>
                          </a:solidFill>
                        </a:rPr>
                        <a:t>statistically </a:t>
                      </a:r>
                      <a:r>
                        <a:rPr lang="en-GB" sz="1000" b="0" strike="noStrike" dirty="0">
                          <a:solidFill>
                            <a:schemeClr val="tx1"/>
                          </a:solidFill>
                        </a:rPr>
                        <a:t>significant</a:t>
                      </a:r>
                      <a:r>
                        <a:rPr lang="en-GB" sz="1000" b="0" dirty="0">
                          <a:solidFill>
                            <a:schemeClr val="tx1"/>
                          </a:solidFill>
                        </a:rPr>
                        <a:t> reduction vs. semaglutide.</a:t>
                      </a:r>
                    </a:p>
                    <a:p>
                      <a:pPr marL="171450" indent="-171450">
                        <a:spcAft>
                          <a:spcPts val="300"/>
                        </a:spcAft>
                        <a:buFont typeface="Arial" panose="020B0604020202020204" pitchFamily="34" charset="0"/>
                        <a:buChar char="•"/>
                      </a:pPr>
                      <a:r>
                        <a:rPr lang="en-GB" sz="1000" dirty="0">
                          <a:solidFill>
                            <a:schemeClr val="tx1"/>
                          </a:solidFill>
                        </a:rPr>
                        <a:t>By day 29, A1c decreased across all HS-20094 groups and semaglutide vs. placebo.</a:t>
                      </a:r>
                    </a:p>
                    <a:p>
                      <a:pPr marL="171450" indent="-171450">
                        <a:spcAft>
                          <a:spcPts val="300"/>
                        </a:spcAft>
                        <a:buFont typeface="Arial" panose="020B0604020202020204" pitchFamily="34" charset="0"/>
                        <a:buChar char="•"/>
                      </a:pPr>
                      <a:r>
                        <a:rPr lang="en-GB" sz="1000" dirty="0">
                          <a:solidFill>
                            <a:schemeClr val="tx1"/>
                          </a:solidFill>
                        </a:rPr>
                        <a:t>By day 29, HS-20094 elicited weight loss in a dose dependent manner up to -3.29kg, weight loss with the highest dose was statistically greater vs. semaglutide.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1000" dirty="0"/>
                    </a:p>
                  </a:txBody>
                  <a:tcPr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92350044"/>
                  </a:ext>
                </a:extLst>
              </a:tr>
              <a:tr h="0">
                <a:tc gridSpan="2">
                  <a:txBody>
                    <a:bodyPr/>
                    <a:lstStyle/>
                    <a:p>
                      <a:r>
                        <a:rPr lang="en-US" sz="1000" b="1" dirty="0"/>
                        <a:t>CVrg Implications</a:t>
                      </a:r>
                      <a:r>
                        <a:rPr lang="en-US" sz="1000" b="0" dirty="0"/>
                        <a:t>: These Phase II data follow on from Phase I data presented at </a:t>
                      </a:r>
                      <a:r>
                        <a:rPr lang="en-GB" sz="1000" b="0" dirty="0">
                          <a:solidFill>
                            <a:schemeClr val="tx1"/>
                          </a:solidFill>
                          <a:hlinkClick r:id="rId2"/>
                        </a:rPr>
                        <a:t>IDF 2023</a:t>
                      </a:r>
                      <a:r>
                        <a:rPr lang="en-GB" sz="1000" b="0" dirty="0">
                          <a:solidFill>
                            <a:schemeClr val="tx1"/>
                          </a:solidFill>
                        </a:rPr>
                        <a:t>, which confirmed HS-20094 was safe and well tolerated. Of note the efficacy of weight loss was maintained for at least 4 weeks after stopping the drug. </a:t>
                      </a:r>
                      <a:r>
                        <a:rPr lang="en-US" sz="1000" b="0" dirty="0"/>
                        <a:t>HS-20094 is also being evaluated with the same doses in a </a:t>
                      </a:r>
                      <a:r>
                        <a:rPr lang="en-US" sz="1000" b="0" dirty="0">
                          <a:hlinkClick r:id="rId3"/>
                        </a:rPr>
                        <a:t>Phase II</a:t>
                      </a:r>
                      <a:r>
                        <a:rPr lang="en-US" sz="1000" b="0" dirty="0"/>
                        <a:t> trial in 200 patients with overweight/obesity, with completion expected in October 2024. </a:t>
                      </a:r>
                      <a:endParaRPr lang="en-US" sz="1000" b="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4EC"/>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3" name="Title 2"/>
          <p:cNvSpPr>
            <a:spLocks noGrp="1"/>
          </p:cNvSpPr>
          <p:nvPr>
            <p:ph type="ctrTitle"/>
          </p:nvPr>
        </p:nvSpPr>
        <p:spPr/>
        <p:txBody>
          <a:bodyPr/>
          <a:lstStyle/>
          <a:p>
            <a:r>
              <a:rPr lang="en-US" dirty="0"/>
              <a:t>GLP-1/GIP: </a:t>
            </a:r>
            <a:r>
              <a:rPr lang="en-US" sz="1800" b="1" dirty="0"/>
              <a:t>HS-20094, Phase II POC study in T2D confirms </a:t>
            </a:r>
            <a:r>
              <a:rPr lang="en-GB" sz="1800" dirty="0"/>
              <a:t>safety with favorable PK profile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19527162"/>
              </p:ext>
            </p:extLst>
          </p:nvPr>
        </p:nvGraphicFramePr>
        <p:xfrm>
          <a:off x="384048" y="914400"/>
          <a:ext cx="2194560" cy="417576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2940743716"/>
                    </a:ext>
                  </a:extLst>
                </a:gridCol>
              </a:tblGrid>
              <a:tr h="242614">
                <a:tc>
                  <a:txBody>
                    <a:bodyPr/>
                    <a:lstStyle/>
                    <a:p>
                      <a:r>
                        <a:rPr lang="en-US" sz="1000" b="1" dirty="0">
                          <a:solidFill>
                            <a:schemeClr val="tx1"/>
                          </a:solidFill>
                        </a:rPr>
                        <a:t>Product (MOA)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88286691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HS-20094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(dual GLP-1/GIP agonist)</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en-US" sz="1000" b="1" dirty="0">
                          <a:latin typeface="+mn-lt"/>
                        </a:rPr>
                        <a:t>Company</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kern="1200" dirty="0">
                          <a:solidFill>
                            <a:schemeClr val="dk1"/>
                          </a:solidFill>
                          <a:effectLst/>
                          <a:latin typeface="+mn-lt"/>
                          <a:ea typeface="+mn-ea"/>
                          <a:cs typeface="+mn-cs"/>
                          <a:hlinkClick r:id="rId4"/>
                        </a:rPr>
                        <a:t>Jiangsu Hansoh</a:t>
                      </a:r>
                      <a:endParaRPr lang="en-US" sz="1000"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4786">
                <a:tc>
                  <a:txBody>
                    <a:bodyPr/>
                    <a:lstStyle/>
                    <a:p>
                      <a:r>
                        <a:rPr lang="en-US" sz="1000" b="1" dirty="0">
                          <a:latin typeface="+mn-lt"/>
                        </a:rPr>
                        <a:t>Phase and Trial ID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407347513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Phase II </a:t>
                      </a:r>
                      <a:r>
                        <a:rPr lang="en-US" sz="1000" dirty="0">
                          <a:solidFill>
                            <a:schemeClr val="tx1"/>
                          </a:solidFill>
                          <a:hlinkClick r:id="rId5" tooltip="Current version of study  on ClinicalTrials.gov"/>
                        </a:rPr>
                        <a:t>NCT06118008</a:t>
                      </a:r>
                      <a:endParaRPr lang="en-US" sz="10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China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7515929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Indication(s)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24271795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T2D, OBE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61053568"/>
                  </a:ext>
                </a:extLst>
              </a:tr>
              <a:tr h="0">
                <a:tc>
                  <a:txBody>
                    <a:bodyPr/>
                    <a:lstStyle/>
                    <a:p>
                      <a:r>
                        <a:rPr lang="en-US" sz="1000" b="1" dirty="0">
                          <a:latin typeface="+mn-lt"/>
                        </a:rPr>
                        <a:t>Abstract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7586671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6"/>
                        </a:rPr>
                        <a:t>733-P</a:t>
                      </a:r>
                      <a:endParaRPr lang="en-US" sz="1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32568609"/>
                  </a:ext>
                </a:extLst>
              </a:tr>
              <a:tr h="182880">
                <a:tc>
                  <a:txBody>
                    <a:bodyPr/>
                    <a:lstStyle/>
                    <a:p>
                      <a:pPr marL="0" indent="0">
                        <a:buFont typeface="Arial" panose="020B0604020202020204" pitchFamily="34" charset="0"/>
                        <a:buNone/>
                      </a:pPr>
                      <a:r>
                        <a:rPr lang="en-US" sz="1100" b="1" dirty="0">
                          <a:solidFill>
                            <a:schemeClr val="tx1"/>
                          </a:solidFill>
                        </a:rPr>
                        <a:t>CVrg Brief</a:t>
                      </a:r>
                      <a:r>
                        <a:rPr lang="en-US" sz="1100" b="0" dirty="0">
                          <a:solidFill>
                            <a:schemeClr val="tx1"/>
                          </a:solidFill>
                        </a:rPr>
                        <a:t>:</a:t>
                      </a:r>
                      <a:r>
                        <a:rPr lang="en-US" sz="1100" b="1" dirty="0">
                          <a:solidFill>
                            <a:schemeClr val="tx1"/>
                          </a:solidFill>
                        </a:rPr>
                        <a:t> </a:t>
                      </a:r>
                      <a:r>
                        <a:rPr lang="en-GB" sz="1100" dirty="0">
                          <a:solidFill>
                            <a:schemeClr val="tx1"/>
                          </a:solidFill>
                        </a:rPr>
                        <a:t>In T2D patients, HS-20094 was generally safe and showed meaningful A1c, fasting blood glucose and body weight reductions, and further development is warranted. Phase II data in patients with obesity expected late 2024.</a:t>
                      </a:r>
                      <a:endParaRPr lang="en-US" sz="1100" b="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3592350044"/>
                  </a:ext>
                </a:extLst>
              </a:tr>
            </a:tbl>
          </a:graphicData>
        </a:graphic>
      </p:graphicFrame>
      <p:graphicFrame>
        <p:nvGraphicFramePr>
          <p:cNvPr id="5" name="Table 4">
            <a:extLst>
              <a:ext uri="{FF2B5EF4-FFF2-40B4-BE49-F238E27FC236}">
                <a16:creationId xmlns:a16="http://schemas.microsoft.com/office/drawing/2014/main" id="{5739BB21-0285-3ED8-41DA-CAF5071EDB0B}"/>
              </a:ext>
            </a:extLst>
          </p:cNvPr>
          <p:cNvGraphicFramePr>
            <a:graphicFrameLocks noGrp="1"/>
          </p:cNvGraphicFramePr>
          <p:nvPr>
            <p:extLst>
              <p:ext uri="{D42A27DB-BD31-4B8C-83A1-F6EECF244321}">
                <p14:modId xmlns:p14="http://schemas.microsoft.com/office/powerpoint/2010/main" val="1572002176"/>
              </p:ext>
            </p:extLst>
          </p:nvPr>
        </p:nvGraphicFramePr>
        <p:xfrm>
          <a:off x="7775952" y="2501348"/>
          <a:ext cx="4032000" cy="1618488"/>
        </p:xfrm>
        <a:graphic>
          <a:graphicData uri="http://schemas.openxmlformats.org/drawingml/2006/table">
            <a:tbl>
              <a:tblPr firstRow="1" bandRow="1">
                <a:tableStyleId>{C083E6E3-FA7D-4D7B-A595-EF9225AFEA82}</a:tableStyleId>
              </a:tblPr>
              <a:tblGrid>
                <a:gridCol w="756000">
                  <a:extLst>
                    <a:ext uri="{9D8B030D-6E8A-4147-A177-3AD203B41FA5}">
                      <a16:colId xmlns:a16="http://schemas.microsoft.com/office/drawing/2014/main" val="20000"/>
                    </a:ext>
                  </a:extLst>
                </a:gridCol>
                <a:gridCol w="720000">
                  <a:extLst>
                    <a:ext uri="{9D8B030D-6E8A-4147-A177-3AD203B41FA5}">
                      <a16:colId xmlns:a16="http://schemas.microsoft.com/office/drawing/2014/main" val="20001"/>
                    </a:ext>
                  </a:extLst>
                </a:gridCol>
                <a:gridCol w="720000">
                  <a:extLst>
                    <a:ext uri="{9D8B030D-6E8A-4147-A177-3AD203B41FA5}">
                      <a16:colId xmlns:a16="http://schemas.microsoft.com/office/drawing/2014/main" val="20002"/>
                    </a:ext>
                  </a:extLst>
                </a:gridCol>
                <a:gridCol w="720000">
                  <a:extLst>
                    <a:ext uri="{9D8B030D-6E8A-4147-A177-3AD203B41FA5}">
                      <a16:colId xmlns:a16="http://schemas.microsoft.com/office/drawing/2014/main" val="20003"/>
                    </a:ext>
                  </a:extLst>
                </a:gridCol>
                <a:gridCol w="504000">
                  <a:extLst>
                    <a:ext uri="{9D8B030D-6E8A-4147-A177-3AD203B41FA5}">
                      <a16:colId xmlns:a16="http://schemas.microsoft.com/office/drawing/2014/main" val="20004"/>
                    </a:ext>
                  </a:extLst>
                </a:gridCol>
                <a:gridCol w="612000">
                  <a:extLst>
                    <a:ext uri="{9D8B030D-6E8A-4147-A177-3AD203B41FA5}">
                      <a16:colId xmlns:a16="http://schemas.microsoft.com/office/drawing/2014/main" val="4044663832"/>
                    </a:ext>
                  </a:extLst>
                </a:gridCol>
              </a:tblGrid>
              <a:tr h="0">
                <a:tc>
                  <a:txBody>
                    <a:bodyPr/>
                    <a:lstStyle/>
                    <a:p>
                      <a:r>
                        <a:rPr lang="en-US" sz="900" dirty="0"/>
                        <a:t>Safety (%pts)</a:t>
                      </a:r>
                    </a:p>
                  </a:txBody>
                  <a:tcPr marT="27432" marB="27432" anchor="ctr"/>
                </a:tc>
                <a:tc>
                  <a:txBody>
                    <a:bodyPr/>
                    <a:lstStyle/>
                    <a:p>
                      <a:pPr algn="ctr"/>
                      <a:r>
                        <a:rPr lang="en-GB" sz="900" b="1" dirty="0">
                          <a:solidFill>
                            <a:schemeClr val="tx1"/>
                          </a:solidFill>
                        </a:rPr>
                        <a:t>HS-20094 </a:t>
                      </a:r>
                      <a:r>
                        <a:rPr lang="en-US" sz="900" b="1" dirty="0"/>
                        <a:t>5mg</a:t>
                      </a:r>
                    </a:p>
                  </a:txBody>
                  <a:tcPr marT="27432" marB="27432" anchor="ctr"/>
                </a:tc>
                <a:tc>
                  <a:txBody>
                    <a:bodyPr/>
                    <a:lstStyle/>
                    <a:p>
                      <a:pPr algn="ctr"/>
                      <a:r>
                        <a:rPr lang="en-GB" sz="900" b="1" dirty="0">
                          <a:solidFill>
                            <a:schemeClr val="tx1"/>
                          </a:solidFill>
                        </a:rPr>
                        <a:t>HS-20094</a:t>
                      </a:r>
                    </a:p>
                    <a:p>
                      <a:pPr algn="ctr"/>
                      <a:r>
                        <a:rPr lang="en-US" sz="900" b="1" dirty="0"/>
                        <a:t>10mg</a:t>
                      </a:r>
                    </a:p>
                  </a:txBody>
                  <a:tcPr marT="27432" marB="27432" anchor="ctr"/>
                </a:tc>
                <a:tc>
                  <a:txBody>
                    <a:bodyPr/>
                    <a:lstStyle/>
                    <a:p>
                      <a:pPr algn="ctr"/>
                      <a:r>
                        <a:rPr lang="en-GB" sz="900" b="1" dirty="0">
                          <a:solidFill>
                            <a:schemeClr val="tx1"/>
                          </a:solidFill>
                        </a:rPr>
                        <a:t>HS-20094</a:t>
                      </a:r>
                    </a:p>
                    <a:p>
                      <a:pPr algn="ctr"/>
                      <a:r>
                        <a:rPr lang="en-US" sz="900" b="1" dirty="0"/>
                        <a:t>15mg</a:t>
                      </a:r>
                    </a:p>
                  </a:txBody>
                  <a:tcPr marT="27432" marB="27432" anchor="ctr"/>
                </a:tc>
                <a:tc>
                  <a:txBody>
                    <a:bodyPr/>
                    <a:lstStyle/>
                    <a:p>
                      <a:pPr algn="ctr"/>
                      <a:r>
                        <a:rPr lang="en-US" sz="900" b="1" dirty="0"/>
                        <a:t>sema 1mg</a:t>
                      </a:r>
                    </a:p>
                  </a:txBody>
                  <a:tcPr marT="27432" marB="27432" anchor="ctr"/>
                </a:tc>
                <a:tc>
                  <a:txBody>
                    <a:bodyPr/>
                    <a:lstStyle/>
                    <a:p>
                      <a:pPr algn="ctr"/>
                      <a:r>
                        <a:rPr lang="en-US" sz="900" b="1" dirty="0"/>
                        <a:t>pbo</a:t>
                      </a:r>
                    </a:p>
                  </a:txBody>
                  <a:tcPr marT="27432" marB="27432" anchor="ctr"/>
                </a:tc>
                <a:extLst>
                  <a:ext uri="{0D108BD9-81ED-4DB2-BD59-A6C34878D82A}">
                    <a16:rowId xmlns:a16="http://schemas.microsoft.com/office/drawing/2014/main" val="10000"/>
                  </a:ext>
                </a:extLst>
              </a:tr>
              <a:tr h="0">
                <a:tc>
                  <a:txBody>
                    <a:bodyPr/>
                    <a:lstStyle/>
                    <a:p>
                      <a:r>
                        <a:rPr lang="en-US" sz="900" dirty="0"/>
                        <a:t>N</a:t>
                      </a:r>
                    </a:p>
                  </a:txBody>
                  <a:tcPr marT="27432" marB="27432" anchor="ctr"/>
                </a:tc>
                <a:tc>
                  <a:txBody>
                    <a:bodyPr/>
                    <a:lstStyle/>
                    <a:p>
                      <a:pPr algn="ctr"/>
                      <a:r>
                        <a:rPr lang="en-US" sz="900" dirty="0"/>
                        <a:t>12</a:t>
                      </a:r>
                    </a:p>
                  </a:txBody>
                  <a:tcPr marT="27432" marB="27432" anchor="ctr"/>
                </a:tc>
                <a:tc>
                  <a:txBody>
                    <a:bodyPr/>
                    <a:lstStyle/>
                    <a:p>
                      <a:pPr algn="ctr"/>
                      <a:r>
                        <a:rPr lang="en-US" sz="900" dirty="0"/>
                        <a:t>12</a:t>
                      </a:r>
                    </a:p>
                  </a:txBody>
                  <a:tcPr marT="27432" marB="27432" anchor="ctr"/>
                </a:tc>
                <a:tc>
                  <a:txBody>
                    <a:bodyPr/>
                    <a:lstStyle/>
                    <a:p>
                      <a:pPr algn="ctr"/>
                      <a:r>
                        <a:rPr lang="en-US" sz="900" dirty="0"/>
                        <a:t>12</a:t>
                      </a:r>
                    </a:p>
                  </a:txBody>
                  <a:tcPr marT="27432" marB="27432" anchor="ctr"/>
                </a:tc>
                <a:tc>
                  <a:txBody>
                    <a:bodyPr/>
                    <a:lstStyle/>
                    <a:p>
                      <a:pPr algn="ctr"/>
                      <a:r>
                        <a:rPr lang="en-US" sz="900" dirty="0"/>
                        <a:t>9</a:t>
                      </a:r>
                    </a:p>
                  </a:txBody>
                  <a:tcPr marT="27432" marB="27432" anchor="ctr"/>
                </a:tc>
                <a:tc>
                  <a:txBody>
                    <a:bodyPr/>
                    <a:lstStyle/>
                    <a:p>
                      <a:pPr algn="ctr"/>
                      <a:r>
                        <a:rPr lang="en-US" sz="900" dirty="0"/>
                        <a:t>9</a:t>
                      </a:r>
                    </a:p>
                  </a:txBody>
                  <a:tcPr marT="27432" marB="27432" anchor="ctr"/>
                </a:tc>
                <a:extLst>
                  <a:ext uri="{0D108BD9-81ED-4DB2-BD59-A6C34878D82A}">
                    <a16:rowId xmlns:a16="http://schemas.microsoft.com/office/drawing/2014/main" val="10001"/>
                  </a:ext>
                </a:extLst>
              </a:tr>
              <a:tr h="0">
                <a:tc>
                  <a:txBody>
                    <a:bodyPr/>
                    <a:lstStyle/>
                    <a:p>
                      <a:r>
                        <a:rPr lang="en-US" sz="900" dirty="0"/>
                        <a:t>GI AEs</a:t>
                      </a:r>
                    </a:p>
                  </a:txBody>
                  <a:tcPr marT="27432" marB="27432" anchor="ctr"/>
                </a:tc>
                <a:tc>
                  <a:txBody>
                    <a:bodyPr/>
                    <a:lstStyle/>
                    <a:p>
                      <a:pPr algn="ctr"/>
                      <a:r>
                        <a:rPr lang="en-US" sz="900" dirty="0"/>
                        <a:t>25.0</a:t>
                      </a:r>
                    </a:p>
                  </a:txBody>
                  <a:tcPr marT="27432" marB="27432" anchor="ctr"/>
                </a:tc>
                <a:tc>
                  <a:txBody>
                    <a:bodyPr/>
                    <a:lstStyle/>
                    <a:p>
                      <a:pPr algn="ctr"/>
                      <a:r>
                        <a:rPr lang="en-US" sz="900" dirty="0"/>
                        <a:t>58.3</a:t>
                      </a:r>
                    </a:p>
                  </a:txBody>
                  <a:tcPr marT="27432" marB="27432" anchor="ctr"/>
                </a:tc>
                <a:tc>
                  <a:txBody>
                    <a:bodyPr/>
                    <a:lstStyle/>
                    <a:p>
                      <a:pPr algn="ctr"/>
                      <a:r>
                        <a:rPr lang="en-US" sz="900" dirty="0"/>
                        <a:t>33.3</a:t>
                      </a:r>
                    </a:p>
                  </a:txBody>
                  <a:tcPr marT="27432" marB="27432" anchor="ctr"/>
                </a:tc>
                <a:tc>
                  <a:txBody>
                    <a:bodyPr/>
                    <a:lstStyle/>
                    <a:p>
                      <a:pPr algn="ctr"/>
                      <a:r>
                        <a:rPr lang="en-US" sz="900" dirty="0"/>
                        <a:t>44.4</a:t>
                      </a:r>
                    </a:p>
                  </a:txBody>
                  <a:tcPr marT="27432" marB="27432" anchor="ctr"/>
                </a:tc>
                <a:tc>
                  <a:txBody>
                    <a:bodyPr/>
                    <a:lstStyle/>
                    <a:p>
                      <a:pPr algn="ctr"/>
                      <a:r>
                        <a:rPr lang="en-US" sz="900" dirty="0"/>
                        <a:t>0.0</a:t>
                      </a:r>
                    </a:p>
                  </a:txBody>
                  <a:tcPr marT="27432" marB="27432" anchor="ctr"/>
                </a:tc>
                <a:extLst>
                  <a:ext uri="{0D108BD9-81ED-4DB2-BD59-A6C34878D82A}">
                    <a16:rowId xmlns:a16="http://schemas.microsoft.com/office/drawing/2014/main" val="10002"/>
                  </a:ext>
                </a:extLst>
              </a:tr>
              <a:tr h="154352">
                <a:tc>
                  <a:txBody>
                    <a:bodyPr/>
                    <a:lstStyle/>
                    <a:p>
                      <a:r>
                        <a:rPr lang="en-US" sz="900" dirty="0"/>
                        <a:t>Abdominal distension</a:t>
                      </a:r>
                    </a:p>
                  </a:txBody>
                  <a:tcPr marT="27432" marB="27432" anchor="ctr"/>
                </a:tc>
                <a:tc>
                  <a:txBody>
                    <a:bodyPr/>
                    <a:lstStyle/>
                    <a:p>
                      <a:pPr algn="ctr"/>
                      <a:r>
                        <a:rPr lang="en-US" sz="900" dirty="0"/>
                        <a:t>16.7</a:t>
                      </a:r>
                    </a:p>
                  </a:txBody>
                  <a:tcPr marT="27432" marB="27432" anchor="ctr"/>
                </a:tc>
                <a:tc>
                  <a:txBody>
                    <a:bodyPr/>
                    <a:lstStyle/>
                    <a:p>
                      <a:pPr algn="ctr"/>
                      <a:r>
                        <a:rPr lang="en-US" sz="900" dirty="0"/>
                        <a:t>16.7</a:t>
                      </a:r>
                    </a:p>
                  </a:txBody>
                  <a:tcPr marT="27432" marB="27432" anchor="ctr"/>
                </a:tc>
                <a:tc>
                  <a:txBody>
                    <a:bodyPr/>
                    <a:lstStyle/>
                    <a:p>
                      <a:pPr algn="ctr"/>
                      <a:r>
                        <a:rPr lang="en-US" sz="900" dirty="0"/>
                        <a:t>16.7</a:t>
                      </a:r>
                    </a:p>
                  </a:txBody>
                  <a:tcPr marT="27432" marB="27432" anchor="ctr"/>
                </a:tc>
                <a:tc>
                  <a:txBody>
                    <a:bodyPr/>
                    <a:lstStyle/>
                    <a:p>
                      <a:pPr algn="ctr"/>
                      <a:r>
                        <a:rPr lang="en-US" sz="900" dirty="0"/>
                        <a:t>33.3</a:t>
                      </a:r>
                    </a:p>
                  </a:txBody>
                  <a:tcPr marT="27432" marB="27432" anchor="ctr"/>
                </a:tc>
                <a:tc>
                  <a:txBody>
                    <a:bodyPr/>
                    <a:lstStyle/>
                    <a:p>
                      <a:pPr algn="ctr"/>
                      <a:r>
                        <a:rPr lang="en-US" sz="900" dirty="0"/>
                        <a:t>0.0</a:t>
                      </a:r>
                    </a:p>
                  </a:txBody>
                  <a:tcPr marT="27432" marB="27432" anchor="ctr"/>
                </a:tc>
                <a:extLst>
                  <a:ext uri="{0D108BD9-81ED-4DB2-BD59-A6C34878D82A}">
                    <a16:rowId xmlns:a16="http://schemas.microsoft.com/office/drawing/2014/main" val="1850960443"/>
                  </a:ext>
                </a:extLst>
              </a:tr>
              <a:tr h="154352">
                <a:tc>
                  <a:txBody>
                    <a:bodyPr/>
                    <a:lstStyle/>
                    <a:p>
                      <a:r>
                        <a:rPr lang="en-US" sz="900" dirty="0"/>
                        <a:t>Nausea</a:t>
                      </a:r>
                    </a:p>
                  </a:txBody>
                  <a:tcPr marT="27432" marB="27432" anchor="ctr"/>
                </a:tc>
                <a:tc>
                  <a:txBody>
                    <a:bodyPr/>
                    <a:lstStyle/>
                    <a:p>
                      <a:pPr algn="ctr"/>
                      <a:r>
                        <a:rPr lang="en-US" sz="900" dirty="0"/>
                        <a:t>8.3</a:t>
                      </a:r>
                    </a:p>
                  </a:txBody>
                  <a:tcPr marT="27432" marB="27432" anchor="ctr"/>
                </a:tc>
                <a:tc>
                  <a:txBody>
                    <a:bodyPr/>
                    <a:lstStyle/>
                    <a:p>
                      <a:pPr algn="ctr"/>
                      <a:r>
                        <a:rPr lang="en-US" sz="900" dirty="0"/>
                        <a:t>16.7</a:t>
                      </a:r>
                    </a:p>
                  </a:txBody>
                  <a:tcPr marT="27432" marB="27432" anchor="ctr"/>
                </a:tc>
                <a:tc>
                  <a:txBody>
                    <a:bodyPr/>
                    <a:lstStyle/>
                    <a:p>
                      <a:pPr algn="ctr"/>
                      <a:r>
                        <a:rPr lang="en-US" sz="900" dirty="0"/>
                        <a:t>8.3</a:t>
                      </a:r>
                    </a:p>
                  </a:txBody>
                  <a:tcPr marT="27432" marB="27432" anchor="ctr"/>
                </a:tc>
                <a:tc>
                  <a:txBody>
                    <a:bodyPr/>
                    <a:lstStyle/>
                    <a:p>
                      <a:pPr algn="ctr"/>
                      <a:r>
                        <a:rPr lang="en-US" sz="900" dirty="0"/>
                        <a:t>11.1</a:t>
                      </a:r>
                    </a:p>
                  </a:txBody>
                  <a:tcPr marT="27432" marB="27432" anchor="ctr"/>
                </a:tc>
                <a:tc>
                  <a:txBody>
                    <a:bodyPr/>
                    <a:lstStyle/>
                    <a:p>
                      <a:pPr algn="ctr"/>
                      <a:r>
                        <a:rPr lang="en-US" sz="900" dirty="0"/>
                        <a:t>0.0</a:t>
                      </a:r>
                    </a:p>
                  </a:txBody>
                  <a:tcPr marT="27432" marB="27432" anchor="ctr"/>
                </a:tc>
                <a:extLst>
                  <a:ext uri="{0D108BD9-81ED-4DB2-BD59-A6C34878D82A}">
                    <a16:rowId xmlns:a16="http://schemas.microsoft.com/office/drawing/2014/main" val="10003"/>
                  </a:ext>
                </a:extLst>
              </a:tr>
              <a:tr h="154352">
                <a:tc>
                  <a:txBody>
                    <a:bodyPr/>
                    <a:lstStyle/>
                    <a:p>
                      <a:r>
                        <a:rPr lang="en-US" sz="900" dirty="0"/>
                        <a:t>Diarrhea</a:t>
                      </a:r>
                    </a:p>
                  </a:txBody>
                  <a:tcPr marT="27432" marB="27432" anchor="ctr"/>
                </a:tc>
                <a:tc>
                  <a:txBody>
                    <a:bodyPr/>
                    <a:lstStyle/>
                    <a:p>
                      <a:pPr algn="ctr"/>
                      <a:r>
                        <a:rPr lang="en-US" sz="900" dirty="0"/>
                        <a:t>8.3</a:t>
                      </a:r>
                    </a:p>
                  </a:txBody>
                  <a:tcPr marT="27432" marB="27432" anchor="ctr"/>
                </a:tc>
                <a:tc>
                  <a:txBody>
                    <a:bodyPr/>
                    <a:lstStyle/>
                    <a:p>
                      <a:pPr algn="ctr"/>
                      <a:r>
                        <a:rPr lang="en-US" sz="900" dirty="0"/>
                        <a:t>8.3</a:t>
                      </a:r>
                    </a:p>
                  </a:txBody>
                  <a:tcPr marT="27432" marB="27432" anchor="ctr"/>
                </a:tc>
                <a:tc>
                  <a:txBody>
                    <a:bodyPr/>
                    <a:lstStyle/>
                    <a:p>
                      <a:pPr algn="ctr"/>
                      <a:r>
                        <a:rPr lang="en-US" sz="900" dirty="0"/>
                        <a:t>16.7</a:t>
                      </a:r>
                    </a:p>
                  </a:txBody>
                  <a:tcPr marT="27432" marB="27432" anchor="ctr"/>
                </a:tc>
                <a:tc>
                  <a:txBody>
                    <a:bodyPr/>
                    <a:lstStyle/>
                    <a:p>
                      <a:pPr algn="ctr"/>
                      <a:r>
                        <a:rPr lang="en-US" sz="900" dirty="0"/>
                        <a:t>22.2</a:t>
                      </a:r>
                    </a:p>
                  </a:txBody>
                  <a:tcPr marT="27432" marB="27432" anchor="ctr"/>
                </a:tc>
                <a:tc>
                  <a:txBody>
                    <a:bodyPr/>
                    <a:lstStyle/>
                    <a:p>
                      <a:pPr algn="ctr"/>
                      <a:r>
                        <a:rPr lang="en-US" sz="900" dirty="0"/>
                        <a:t>0.0</a:t>
                      </a:r>
                    </a:p>
                  </a:txBody>
                  <a:tcPr marT="27432" marB="27432" anchor="ctr"/>
                </a:tc>
                <a:extLst>
                  <a:ext uri="{0D108BD9-81ED-4DB2-BD59-A6C34878D82A}">
                    <a16:rowId xmlns:a16="http://schemas.microsoft.com/office/drawing/2014/main" val="1156303704"/>
                  </a:ext>
                </a:extLst>
              </a:tr>
              <a:tr h="154352">
                <a:tc>
                  <a:txBody>
                    <a:bodyPr/>
                    <a:lstStyle/>
                    <a:p>
                      <a:r>
                        <a:rPr lang="en-US" sz="900" dirty="0"/>
                        <a:t>Vomiting</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8.3</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0.0</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0.0</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11.1</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0.0</a:t>
                      </a:r>
                    </a:p>
                  </a:txBody>
                  <a:tcPr marT="27432" marB="27432" anchor="ctr">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3835911894"/>
                  </a:ext>
                </a:extLst>
              </a:tr>
            </a:tbl>
          </a:graphicData>
        </a:graphic>
      </p:graphicFrame>
      <p:graphicFrame>
        <p:nvGraphicFramePr>
          <p:cNvPr id="2" name="Table 1">
            <a:extLst>
              <a:ext uri="{FF2B5EF4-FFF2-40B4-BE49-F238E27FC236}">
                <a16:creationId xmlns:a16="http://schemas.microsoft.com/office/drawing/2014/main" id="{0245CCAC-C5E8-D4D2-C908-AB818534A469}"/>
              </a:ext>
            </a:extLst>
          </p:cNvPr>
          <p:cNvGraphicFramePr>
            <a:graphicFrameLocks noGrp="1"/>
          </p:cNvGraphicFramePr>
          <p:nvPr>
            <p:extLst>
              <p:ext uri="{D42A27DB-BD31-4B8C-83A1-F6EECF244321}">
                <p14:modId xmlns:p14="http://schemas.microsoft.com/office/powerpoint/2010/main" val="1095453406"/>
              </p:ext>
            </p:extLst>
          </p:nvPr>
        </p:nvGraphicFramePr>
        <p:xfrm>
          <a:off x="7237343" y="4202132"/>
          <a:ext cx="4589430" cy="1356360"/>
        </p:xfrm>
        <a:graphic>
          <a:graphicData uri="http://schemas.openxmlformats.org/drawingml/2006/table">
            <a:tbl>
              <a:tblPr firstRow="1" bandRow="1">
                <a:tableStyleId>{C083E6E3-FA7D-4D7B-A595-EF9225AFEA82}</a:tableStyleId>
              </a:tblPr>
              <a:tblGrid>
                <a:gridCol w="1044000">
                  <a:extLst>
                    <a:ext uri="{9D8B030D-6E8A-4147-A177-3AD203B41FA5}">
                      <a16:colId xmlns:a16="http://schemas.microsoft.com/office/drawing/2014/main" val="20000"/>
                    </a:ext>
                  </a:extLst>
                </a:gridCol>
                <a:gridCol w="720000">
                  <a:extLst>
                    <a:ext uri="{9D8B030D-6E8A-4147-A177-3AD203B41FA5}">
                      <a16:colId xmlns:a16="http://schemas.microsoft.com/office/drawing/2014/main" val="20001"/>
                    </a:ext>
                  </a:extLst>
                </a:gridCol>
                <a:gridCol w="720000">
                  <a:extLst>
                    <a:ext uri="{9D8B030D-6E8A-4147-A177-3AD203B41FA5}">
                      <a16:colId xmlns:a16="http://schemas.microsoft.com/office/drawing/2014/main" val="20002"/>
                    </a:ext>
                  </a:extLst>
                </a:gridCol>
                <a:gridCol w="720000">
                  <a:extLst>
                    <a:ext uri="{9D8B030D-6E8A-4147-A177-3AD203B41FA5}">
                      <a16:colId xmlns:a16="http://schemas.microsoft.com/office/drawing/2014/main" val="20003"/>
                    </a:ext>
                  </a:extLst>
                </a:gridCol>
                <a:gridCol w="773430">
                  <a:extLst>
                    <a:ext uri="{9D8B030D-6E8A-4147-A177-3AD203B41FA5}">
                      <a16:colId xmlns:a16="http://schemas.microsoft.com/office/drawing/2014/main" val="20004"/>
                    </a:ext>
                  </a:extLst>
                </a:gridCol>
                <a:gridCol w="612000">
                  <a:extLst>
                    <a:ext uri="{9D8B030D-6E8A-4147-A177-3AD203B41FA5}">
                      <a16:colId xmlns:a16="http://schemas.microsoft.com/office/drawing/2014/main" val="4044663832"/>
                    </a:ext>
                  </a:extLst>
                </a:gridCol>
              </a:tblGrid>
              <a:tr h="0">
                <a:tc>
                  <a:txBody>
                    <a:bodyPr/>
                    <a:lstStyle/>
                    <a:p>
                      <a:endParaRPr lang="en-US" sz="900" dirty="0"/>
                    </a:p>
                  </a:txBody>
                  <a:tcPr marT="27432" marB="27432" anchor="ctr"/>
                </a:tc>
                <a:tc>
                  <a:txBody>
                    <a:bodyPr/>
                    <a:lstStyle/>
                    <a:p>
                      <a:pPr algn="ctr"/>
                      <a:r>
                        <a:rPr lang="en-GB" sz="900" b="1" dirty="0">
                          <a:solidFill>
                            <a:schemeClr val="tx1"/>
                          </a:solidFill>
                        </a:rPr>
                        <a:t>HS-20094 </a:t>
                      </a:r>
                      <a:r>
                        <a:rPr lang="en-US" sz="900" b="1" dirty="0"/>
                        <a:t>5mg</a:t>
                      </a:r>
                    </a:p>
                  </a:txBody>
                  <a:tcPr marT="27432" marB="27432" anchor="ctr"/>
                </a:tc>
                <a:tc>
                  <a:txBody>
                    <a:bodyPr/>
                    <a:lstStyle/>
                    <a:p>
                      <a:pPr algn="ctr"/>
                      <a:r>
                        <a:rPr lang="en-GB" sz="900" b="1" dirty="0">
                          <a:solidFill>
                            <a:schemeClr val="tx1"/>
                          </a:solidFill>
                        </a:rPr>
                        <a:t>HS-20094</a:t>
                      </a:r>
                    </a:p>
                    <a:p>
                      <a:pPr algn="ctr"/>
                      <a:r>
                        <a:rPr lang="en-US" sz="900" b="1" dirty="0"/>
                        <a:t>10mg</a:t>
                      </a:r>
                    </a:p>
                  </a:txBody>
                  <a:tcPr marT="27432" marB="27432" anchor="ctr"/>
                </a:tc>
                <a:tc>
                  <a:txBody>
                    <a:bodyPr/>
                    <a:lstStyle/>
                    <a:p>
                      <a:pPr algn="ctr"/>
                      <a:r>
                        <a:rPr lang="en-GB" sz="900" b="1" dirty="0">
                          <a:solidFill>
                            <a:schemeClr val="tx1"/>
                          </a:solidFill>
                        </a:rPr>
                        <a:t>HS-20094</a:t>
                      </a:r>
                    </a:p>
                    <a:p>
                      <a:pPr algn="ctr"/>
                      <a:r>
                        <a:rPr lang="en-US" sz="900" b="1" dirty="0"/>
                        <a:t>15mg</a:t>
                      </a:r>
                    </a:p>
                  </a:txBody>
                  <a:tcPr marT="27432" marB="27432" anchor="ctr"/>
                </a:tc>
                <a:tc>
                  <a:txBody>
                    <a:bodyPr/>
                    <a:lstStyle/>
                    <a:p>
                      <a:pPr algn="ctr"/>
                      <a:r>
                        <a:rPr lang="en-US" sz="900" b="1" dirty="0"/>
                        <a:t>sema 1mg</a:t>
                      </a:r>
                    </a:p>
                  </a:txBody>
                  <a:tcPr marT="27432" marB="27432" anchor="ctr"/>
                </a:tc>
                <a:tc>
                  <a:txBody>
                    <a:bodyPr/>
                    <a:lstStyle/>
                    <a:p>
                      <a:pPr algn="ctr"/>
                      <a:r>
                        <a:rPr lang="en-US" sz="900" b="1" dirty="0"/>
                        <a:t>pbo</a:t>
                      </a:r>
                    </a:p>
                  </a:txBody>
                  <a:tcPr marT="27432" marB="27432" anchor="ctr"/>
                </a:tc>
                <a:extLst>
                  <a:ext uri="{0D108BD9-81ED-4DB2-BD59-A6C34878D82A}">
                    <a16:rowId xmlns:a16="http://schemas.microsoft.com/office/drawing/2014/main" val="10000"/>
                  </a:ext>
                </a:extLst>
              </a:tr>
              <a:tr h="0">
                <a:tc>
                  <a:txBody>
                    <a:bodyPr/>
                    <a:lstStyle/>
                    <a:p>
                      <a:r>
                        <a:rPr lang="el-GR" sz="900" dirty="0"/>
                        <a:t>Δ</a:t>
                      </a:r>
                      <a:r>
                        <a:rPr lang="en-GB" sz="900" dirty="0"/>
                        <a:t>A1c(%) day 29</a:t>
                      </a:r>
                      <a:endParaRPr lang="en-US" sz="900" dirty="0"/>
                    </a:p>
                  </a:txBody>
                  <a:tcPr marT="27432" marB="27432" anchor="ctr"/>
                </a:tc>
                <a:tc>
                  <a:txBody>
                    <a:bodyPr/>
                    <a:lstStyle/>
                    <a:p>
                      <a:pPr algn="ctr"/>
                      <a:r>
                        <a:rPr lang="en-US" sz="900" dirty="0"/>
                        <a:t>-1.06**</a:t>
                      </a:r>
                    </a:p>
                  </a:txBody>
                  <a:tcPr marT="27432" marB="27432" anchor="ctr"/>
                </a:tc>
                <a:tc>
                  <a:txBody>
                    <a:bodyPr/>
                    <a:lstStyle/>
                    <a:p>
                      <a:pPr algn="ctr"/>
                      <a:r>
                        <a:rPr lang="en-US" sz="900" dirty="0"/>
                        <a:t>-1.24***</a:t>
                      </a:r>
                    </a:p>
                  </a:txBody>
                  <a:tcPr marT="27432" marB="27432" anchor="ctr"/>
                </a:tc>
                <a:tc>
                  <a:txBody>
                    <a:bodyPr/>
                    <a:lstStyle/>
                    <a:p>
                      <a:pPr algn="ctr"/>
                      <a:r>
                        <a:rPr lang="en-US" sz="900" dirty="0"/>
                        <a:t>-1.19***</a:t>
                      </a:r>
                    </a:p>
                  </a:txBody>
                  <a:tcPr marT="27432" marB="27432" anchor="ctr"/>
                </a:tc>
                <a:tc>
                  <a:txBody>
                    <a:bodyPr/>
                    <a:lstStyle/>
                    <a:p>
                      <a:pPr algn="ctr"/>
                      <a:r>
                        <a:rPr lang="en-US" sz="900" dirty="0"/>
                        <a:t>-1.01*</a:t>
                      </a:r>
                    </a:p>
                  </a:txBody>
                  <a:tcPr marT="27432" marB="27432" anchor="ctr"/>
                </a:tc>
                <a:tc>
                  <a:txBody>
                    <a:bodyPr/>
                    <a:lstStyle/>
                    <a:p>
                      <a:pPr algn="ctr"/>
                      <a:r>
                        <a:rPr lang="en-US" sz="900" dirty="0"/>
                        <a:t>-0.43</a:t>
                      </a:r>
                    </a:p>
                  </a:txBody>
                  <a:tcPr marT="27432" marB="27432" anchor="ct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dirty="0"/>
                        <a:t>Δ</a:t>
                      </a:r>
                      <a:r>
                        <a:rPr lang="en-GB" sz="900" dirty="0"/>
                        <a:t>OGTT Glucose AUC</a:t>
                      </a:r>
                      <a:r>
                        <a:rPr lang="en-GB" sz="900" baseline="-25000" dirty="0"/>
                        <a:t>0-2h</a:t>
                      </a:r>
                      <a:r>
                        <a:rPr lang="en-GB" sz="900" dirty="0"/>
                        <a:t> day 23</a:t>
                      </a:r>
                      <a:endParaRPr lang="en-US" sz="900" dirty="0"/>
                    </a:p>
                  </a:txBody>
                  <a:tcPr marT="27432" marB="27432" anchor="ctr"/>
                </a:tc>
                <a:tc>
                  <a:txBody>
                    <a:bodyPr/>
                    <a:lstStyle/>
                    <a:p>
                      <a:pPr algn="ctr"/>
                      <a:r>
                        <a:rPr lang="en-US" sz="900" dirty="0"/>
                        <a:t>-12.12***</a:t>
                      </a:r>
                    </a:p>
                  </a:txBody>
                  <a:tcPr marT="27432" marB="27432" anchor="ctr"/>
                </a:tc>
                <a:tc>
                  <a:txBody>
                    <a:bodyPr/>
                    <a:lstStyle/>
                    <a:p>
                      <a:pPr algn="ctr"/>
                      <a:r>
                        <a:rPr lang="en-US" sz="900" dirty="0"/>
                        <a:t>-14.27***</a:t>
                      </a:r>
                    </a:p>
                  </a:txBody>
                  <a:tcPr marT="27432" marB="27432" anchor="ctr"/>
                </a:tc>
                <a:tc>
                  <a:txBody>
                    <a:bodyPr/>
                    <a:lstStyle/>
                    <a:p>
                      <a:pPr algn="ctr"/>
                      <a:r>
                        <a:rPr lang="en-US" sz="900" dirty="0"/>
                        <a:t>-16.15***</a:t>
                      </a:r>
                      <a:r>
                        <a:rPr lang="en-US" sz="900" baseline="30000" dirty="0">
                          <a:sym typeface="Symbol" panose="05050102010706020507" pitchFamily="18" charset="2"/>
                        </a:rPr>
                        <a:t></a:t>
                      </a:r>
                      <a:endParaRPr lang="en-US" sz="900" baseline="30000" dirty="0"/>
                    </a:p>
                  </a:txBody>
                  <a:tcPr marT="27432" marB="27432" anchor="ctr"/>
                </a:tc>
                <a:tc>
                  <a:txBody>
                    <a:bodyPr/>
                    <a:lstStyle/>
                    <a:p>
                      <a:pPr algn="ctr"/>
                      <a:r>
                        <a:rPr lang="en-US" sz="900" dirty="0"/>
                        <a:t>-11.85***</a:t>
                      </a:r>
                    </a:p>
                  </a:txBody>
                  <a:tcPr marT="27432" marB="27432" anchor="ctr"/>
                </a:tc>
                <a:tc>
                  <a:txBody>
                    <a:bodyPr/>
                    <a:lstStyle/>
                    <a:p>
                      <a:pPr algn="ctr"/>
                      <a:r>
                        <a:rPr lang="en-US" sz="900" dirty="0"/>
                        <a:t>-2.08</a:t>
                      </a:r>
                    </a:p>
                  </a:txBody>
                  <a:tcPr marT="27432" marB="27432" anchor="ctr"/>
                </a:tc>
                <a:extLst>
                  <a:ext uri="{0D108BD9-81ED-4DB2-BD59-A6C34878D82A}">
                    <a16:rowId xmlns:a16="http://schemas.microsoft.com/office/drawing/2014/main" val="10002"/>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dirty="0"/>
                        <a:t>Δ</a:t>
                      </a:r>
                      <a:r>
                        <a:rPr lang="en-GB" sz="900" dirty="0"/>
                        <a:t>Body weight (kg) day 29</a:t>
                      </a:r>
                      <a:endParaRPr lang="en-US" sz="900" dirty="0"/>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-1.16</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-2.11**</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-3.29***</a:t>
                      </a:r>
                      <a:r>
                        <a:rPr lang="en-US" sz="900" baseline="30000" dirty="0">
                          <a:sym typeface="Symbol" panose="05050102010706020507" pitchFamily="18" charset="2"/>
                        </a:rPr>
                        <a:t></a:t>
                      </a:r>
                      <a:endParaRPr lang="en-US" sz="900" dirty="0"/>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-1.27</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-0.10</a:t>
                      </a:r>
                    </a:p>
                  </a:txBody>
                  <a:tcPr marT="27432" marB="27432" anchor="ctr">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1850960443"/>
                  </a:ext>
                </a:extLst>
              </a:tr>
              <a:tr h="154352">
                <a:tc gridSpan="6">
                  <a:txBody>
                    <a:bodyPr/>
                    <a:lstStyle/>
                    <a:p>
                      <a:r>
                        <a:rPr lang="en-US" sz="800" dirty="0"/>
                        <a:t>*P&lt;0.-05, **P&lt;0.01, ***P&lt;0.001 vs. placebo, </a:t>
                      </a:r>
                      <a:r>
                        <a:rPr lang="en-US" sz="800" dirty="0">
                          <a:sym typeface="Symbol" panose="05050102010706020507" pitchFamily="18" charset="2"/>
                        </a:rPr>
                        <a:t> P&lt;0.05, P&lt;0.01vs. semaglutide</a:t>
                      </a:r>
                      <a:endParaRPr lang="en-US" sz="800" dirty="0"/>
                    </a:p>
                  </a:txBody>
                  <a:tcPr marT="27432" marB="27432"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hMerge="1">
                  <a:txBody>
                    <a:bodyPr/>
                    <a:lstStyle/>
                    <a:p>
                      <a:pPr algn="ctr"/>
                      <a:endParaRPr lang="en-US" sz="900" dirty="0"/>
                    </a:p>
                  </a:txBody>
                  <a:tcPr marT="27432" marB="27432" anchor="ctr">
                    <a:lnB w="12700" cap="flat" cmpd="sng" algn="ctr">
                      <a:solidFill>
                        <a:schemeClr val="accent3"/>
                      </a:solidFill>
                      <a:prstDash val="solid"/>
                      <a:round/>
                      <a:headEnd type="none" w="med" len="med"/>
                      <a:tailEnd type="none" w="med" len="med"/>
                    </a:lnB>
                  </a:tcPr>
                </a:tc>
                <a:tc hMerge="1">
                  <a:txBody>
                    <a:bodyPr/>
                    <a:lstStyle/>
                    <a:p>
                      <a:pPr algn="ctr"/>
                      <a:endParaRPr lang="en-US" sz="900" dirty="0"/>
                    </a:p>
                  </a:txBody>
                  <a:tcPr marT="27432" marB="27432" anchor="ctr">
                    <a:lnB w="12700" cap="flat" cmpd="sng" algn="ctr">
                      <a:solidFill>
                        <a:schemeClr val="accent3"/>
                      </a:solidFill>
                      <a:prstDash val="solid"/>
                      <a:round/>
                      <a:headEnd type="none" w="med" len="med"/>
                      <a:tailEnd type="none" w="med" len="med"/>
                    </a:lnB>
                  </a:tcPr>
                </a:tc>
                <a:tc hMerge="1">
                  <a:txBody>
                    <a:bodyPr/>
                    <a:lstStyle/>
                    <a:p>
                      <a:pPr algn="ctr"/>
                      <a:endParaRPr lang="en-US" sz="900" dirty="0"/>
                    </a:p>
                  </a:txBody>
                  <a:tcPr marT="27432" marB="27432" anchor="ctr">
                    <a:lnB w="12700" cap="flat" cmpd="sng" algn="ctr">
                      <a:solidFill>
                        <a:schemeClr val="accent3"/>
                      </a:solidFill>
                      <a:prstDash val="solid"/>
                      <a:round/>
                      <a:headEnd type="none" w="med" len="med"/>
                      <a:tailEnd type="none" w="med" len="med"/>
                    </a:lnB>
                  </a:tcPr>
                </a:tc>
                <a:tc hMerge="1">
                  <a:txBody>
                    <a:bodyPr/>
                    <a:lstStyle/>
                    <a:p>
                      <a:pPr algn="ctr"/>
                      <a:endParaRPr lang="en-US" sz="900" dirty="0"/>
                    </a:p>
                  </a:txBody>
                  <a:tcPr marT="27432" marB="27432" anchor="ctr">
                    <a:lnB w="12700" cap="flat" cmpd="sng" algn="ctr">
                      <a:solidFill>
                        <a:schemeClr val="accent3"/>
                      </a:solidFill>
                      <a:prstDash val="solid"/>
                      <a:round/>
                      <a:headEnd type="none" w="med" len="med"/>
                      <a:tailEnd type="none" w="med" len="med"/>
                    </a:lnB>
                  </a:tcPr>
                </a:tc>
                <a:tc hMerge="1">
                  <a:txBody>
                    <a:bodyPr/>
                    <a:lstStyle/>
                    <a:p>
                      <a:pPr algn="ctr"/>
                      <a:endParaRPr lang="en-US" sz="900" dirty="0"/>
                    </a:p>
                  </a:txBody>
                  <a:tcPr marT="27432" marB="27432" anchor="ctr">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3835911894"/>
                  </a:ext>
                </a:extLst>
              </a:tr>
            </a:tbl>
          </a:graphicData>
        </a:graphic>
      </p:graphicFrame>
    </p:spTree>
    <p:extLst>
      <p:ext uri="{BB962C8B-B14F-4D97-AF65-F5344CB8AC3E}">
        <p14:creationId xmlns:p14="http://schemas.microsoft.com/office/powerpoint/2010/main" val="12700647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GLP-1/GIP: BGM0504 </a:t>
            </a:r>
            <a:r>
              <a:rPr lang="en-GB" dirty="0"/>
              <a:t>well tolerated with favorable PK profile and body weight loss</a:t>
            </a:r>
            <a:endParaRPr lang="en-US" dirty="0">
              <a:solidFill>
                <a:srgbClr val="FF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243373939"/>
              </p:ext>
            </p:extLst>
          </p:nvPr>
        </p:nvGraphicFramePr>
        <p:xfrm>
          <a:off x="382577" y="914400"/>
          <a:ext cx="11430000" cy="2865120"/>
        </p:xfrm>
        <a:graphic>
          <a:graphicData uri="http://schemas.openxmlformats.org/drawingml/2006/table">
            <a:tbl>
              <a:tblPr firstRow="1" bandRow="1">
                <a:tableStyleId>{3B4B98B0-60AC-42C2-AFA5-B58CD77FA1E5}</a:tableStyleId>
              </a:tblPr>
              <a:tblGrid>
                <a:gridCol w="914400">
                  <a:extLst>
                    <a:ext uri="{9D8B030D-6E8A-4147-A177-3AD203B41FA5}">
                      <a16:colId xmlns:a16="http://schemas.microsoft.com/office/drawing/2014/main" val="20000"/>
                    </a:ext>
                  </a:extLst>
                </a:gridCol>
                <a:gridCol w="1188720">
                  <a:extLst>
                    <a:ext uri="{9D8B030D-6E8A-4147-A177-3AD203B41FA5}">
                      <a16:colId xmlns:a16="http://schemas.microsoft.com/office/drawing/2014/main" val="519974293"/>
                    </a:ext>
                  </a:extLst>
                </a:gridCol>
                <a:gridCol w="1371600">
                  <a:extLst>
                    <a:ext uri="{9D8B030D-6E8A-4147-A177-3AD203B41FA5}">
                      <a16:colId xmlns:a16="http://schemas.microsoft.com/office/drawing/2014/main" val="1038042304"/>
                    </a:ext>
                  </a:extLst>
                </a:gridCol>
                <a:gridCol w="640080">
                  <a:extLst>
                    <a:ext uri="{9D8B030D-6E8A-4147-A177-3AD203B41FA5}">
                      <a16:colId xmlns:a16="http://schemas.microsoft.com/office/drawing/2014/main" val="2168651384"/>
                    </a:ext>
                  </a:extLst>
                </a:gridCol>
                <a:gridCol w="3931920">
                  <a:extLst>
                    <a:ext uri="{9D8B030D-6E8A-4147-A177-3AD203B41FA5}">
                      <a16:colId xmlns:a16="http://schemas.microsoft.com/office/drawing/2014/main" val="796046381"/>
                    </a:ext>
                  </a:extLst>
                </a:gridCol>
                <a:gridCol w="190047">
                  <a:extLst>
                    <a:ext uri="{9D8B030D-6E8A-4147-A177-3AD203B41FA5}">
                      <a16:colId xmlns:a16="http://schemas.microsoft.com/office/drawing/2014/main" val="1215813594"/>
                    </a:ext>
                  </a:extLst>
                </a:gridCol>
                <a:gridCol w="3193233">
                  <a:extLst>
                    <a:ext uri="{9D8B030D-6E8A-4147-A177-3AD203B41FA5}">
                      <a16:colId xmlns:a16="http://schemas.microsoft.com/office/drawing/2014/main" val="624293839"/>
                    </a:ext>
                  </a:extLst>
                </a:gridCol>
              </a:tblGrid>
              <a:tr h="259080">
                <a:tc>
                  <a:txBody>
                    <a:bodyPr/>
                    <a:lstStyle/>
                    <a:p>
                      <a:r>
                        <a:rPr lang="en-US" sz="1000" b="1" dirty="0"/>
                        <a:t>Product/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Company</a:t>
                      </a: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Max Phase</a:t>
                      </a:r>
                    </a:p>
                  </a:txBody>
                  <a:tcPr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MOA</a:t>
                      </a:r>
                    </a:p>
                  </a:txBody>
                  <a:tcPr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ROA</a:t>
                      </a:r>
                    </a:p>
                  </a:txBody>
                  <a:tcPr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Results</a:t>
                      </a:r>
                    </a:p>
                  </a:txBody>
                  <a:tcPr anchor="b">
                    <a:lnL>
                      <a:noFill/>
                    </a:lnL>
                    <a:lnR>
                      <a:noFill/>
                    </a:lnR>
                    <a:lnT w="12700" cmpd="sng">
                      <a:noFill/>
                    </a:lnT>
                    <a:lnB w="12700" cmpd="sng">
                      <a:noFill/>
                    </a:lnB>
                    <a:lnTlToBr w="12700" cmpd="sng">
                      <a:noFill/>
                      <a:prstDash val="solid"/>
                    </a:lnTlToBr>
                    <a:lnBlToTr w="12700" cmpd="sng">
                      <a:noFill/>
                      <a:prstDash val="solid"/>
                    </a:lnBlToTr>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Dev. Timeline &amp; CVrg Implications</a:t>
                      </a:r>
                    </a:p>
                  </a:txBody>
                  <a:tcPr anchor="b">
                    <a:lnL>
                      <a:noFill/>
                    </a:lnL>
                    <a:lnR>
                      <a:noFill/>
                    </a:lnR>
                    <a:lnT w="12700" cmpd="sng">
                      <a:noFill/>
                    </a:lnT>
                    <a:lnB w="12700" cmpd="sng">
                      <a:noFill/>
                    </a:lnB>
                    <a:lnTlToBr w="12700" cmpd="sng">
                      <a:noFill/>
                      <a:prstDash val="solid"/>
                    </a:lnTlToBr>
                    <a:lnBlToTr w="12700" cmpd="sng">
                      <a:noFill/>
                      <a:prstDash val="solid"/>
                    </a:lnBlToTr>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1" dirty="0"/>
                    </a:p>
                  </a:txBody>
                  <a:tcPr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0">
                <a:tc gridSpan="7">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Abstract</a:t>
                      </a:r>
                      <a:r>
                        <a:rPr lang="en-US" sz="1000" b="1" baseline="0" dirty="0"/>
                        <a:t> </a:t>
                      </a:r>
                      <a:r>
                        <a:rPr lang="en-US" sz="1000" b="0" baseline="0" dirty="0">
                          <a:hlinkClick r:id="rId2"/>
                        </a:rPr>
                        <a:t>849-P</a:t>
                      </a:r>
                      <a:r>
                        <a:rPr lang="en-US" sz="1000" b="0" baseline="0" dirty="0"/>
                        <a:t>:</a:t>
                      </a:r>
                      <a:r>
                        <a:rPr lang="en-US" sz="1000" b="1" baseline="0" dirty="0"/>
                        <a:t> </a:t>
                      </a:r>
                      <a:r>
                        <a:rPr lang="en-US" sz="900" b="0" i="1" baseline="0" dirty="0"/>
                        <a:t>Safety, tolerability, PK, and PD of an optimized dual GLP-1/GIP agonist (BGM0504) in healthy subjects - A Phase Ia, randomized, double-blind, placebo-controlled, ascending dose study. X.Jiang</a:t>
                      </a:r>
                      <a:r>
                        <a:rPr lang="en-US" sz="900" b="0" baseline="0" dirty="0"/>
                        <a:t>.</a:t>
                      </a:r>
                      <a:endParaRPr lang="en-US" sz="1000" b="0" i="1" dirty="0"/>
                    </a:p>
                  </a:txBody>
                  <a:tcPr>
                    <a:lnL>
                      <a:noFill/>
                    </a:lnL>
                    <a:lnR>
                      <a:noFill/>
                    </a:lnR>
                    <a:lnT w="12700" cmpd="sng">
                      <a:noFill/>
                    </a:lnT>
                    <a:lnB>
                      <a:noFill/>
                    </a:lnB>
                    <a:lnTlToBr w="12700" cmpd="sng">
                      <a:noFill/>
                      <a:prstDash val="solid"/>
                    </a:lnTlToBr>
                    <a:lnBlToTr w="12700" cmpd="sng">
                      <a:noFill/>
                      <a:prstDash val="solid"/>
                    </a:lnBlToTr>
                    <a:solidFill>
                      <a:srgbClr val="CCD9E9"/>
                    </a:solidFill>
                  </a:tcPr>
                </a:tc>
                <a:tc hMerge="1">
                  <a:txBody>
                    <a:bodyPr/>
                    <a:lstStyle/>
                    <a:p>
                      <a:endParaRPr lang="en-US"/>
                    </a:p>
                  </a:txBody>
                  <a:tcPr>
                    <a:lnL>
                      <a:noFill/>
                    </a:lnL>
                    <a:lnT w="12700" cmpd="sng">
                      <a:noFill/>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i="1" dirty="0"/>
                    </a:p>
                  </a:txBody>
                  <a:tcPr>
                    <a:lnL>
                      <a:noFill/>
                    </a:lnL>
                    <a:lnR>
                      <a:noFill/>
                    </a:lnR>
                    <a:lnT w="12700" cmpd="sng">
                      <a:noFill/>
                    </a:lnT>
                    <a:lnTlToBr w="12700" cmpd="sng">
                      <a:noFill/>
                      <a:prstDash val="solid"/>
                    </a:lnTlToBr>
                    <a:lnBlToTr w="12700" cmpd="sng">
                      <a:noFill/>
                      <a:prstDash val="solid"/>
                    </a:lnBlToTr>
                    <a:solidFill>
                      <a:srgbClr val="CCD9E9"/>
                    </a:solidFill>
                  </a:tcPr>
                </a:tc>
                <a:extLst>
                  <a:ext uri="{0D108BD9-81ED-4DB2-BD59-A6C34878D82A}">
                    <a16:rowId xmlns:a16="http://schemas.microsoft.com/office/drawing/2014/main" val="10001"/>
                  </a:ext>
                </a:extLst>
              </a:tr>
              <a:tr h="11887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baseline="0" dirty="0"/>
                        <a:t>BGM0504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baseline="0" dirty="0">
                          <a:solidFill>
                            <a:schemeClr val="tx1"/>
                          </a:solidFill>
                          <a:latin typeface="+mn-lt"/>
                        </a:rPr>
                        <a:t>(</a:t>
                      </a:r>
                      <a:r>
                        <a:rPr lang="en-US" sz="1000" b="0" i="0" baseline="0" dirty="0">
                          <a:solidFill>
                            <a:schemeClr val="tx1"/>
                          </a:solidFill>
                          <a:latin typeface="+mn-lt"/>
                          <a:hlinkClick r:id="rId3"/>
                        </a:rPr>
                        <a:t>BrightGene Bio-Medical Technology</a:t>
                      </a:r>
                      <a:r>
                        <a:rPr lang="en-US" sz="1000" b="0" i="0" baseline="0" dirty="0">
                          <a:solidFill>
                            <a:schemeClr val="tx1"/>
                          </a:solidFill>
                          <a:latin typeface="+mn-lt"/>
                        </a:rPr>
                        <a:t>)</a:t>
                      </a:r>
                      <a:endParaRPr lang="en-US" sz="1000" b="0" i="0" dirty="0">
                        <a:solidFill>
                          <a:schemeClr val="tx1"/>
                        </a:solidFill>
                        <a:latin typeface="+mn-lt"/>
                      </a:endParaRPr>
                    </a:p>
                  </a:txBody>
                  <a:tcPr>
                    <a:lnL>
                      <a:noFill/>
                    </a:lnL>
                    <a:lnR>
                      <a:noFill/>
                    </a:lnR>
                    <a:lnT>
                      <a:noFill/>
                    </a:lnT>
                    <a:lnB>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hlinkClick r:id="rId4"/>
                        </a:rPr>
                        <a:t>Phase II</a:t>
                      </a:r>
                      <a:r>
                        <a:rPr lang="en-US" sz="1000" b="0" i="0" dirty="0">
                          <a:solidFill>
                            <a:schemeClr val="tx1"/>
                          </a:solidFill>
                          <a:latin typeface="+mn-lt"/>
                        </a:rPr>
                        <a:t> for obesity and T2D</a:t>
                      </a:r>
                    </a:p>
                  </a:txBody>
                  <a:tcPr>
                    <a:lnL>
                      <a:noFill/>
                    </a:lnL>
                    <a:lnR>
                      <a:noFill/>
                    </a:lnR>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Dual GLP-1/GIP agonist</a:t>
                      </a:r>
                    </a:p>
                  </a:txBody>
                  <a:tcPr>
                    <a:lnL>
                      <a:noFill/>
                    </a:lnL>
                    <a:lnR>
                      <a:noFill/>
                    </a:lnR>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SC</a:t>
                      </a:r>
                    </a:p>
                  </a:txBody>
                  <a:tcPr>
                    <a:lnL>
                      <a:noFill/>
                    </a:lnL>
                    <a:lnR>
                      <a:noFill/>
                    </a:lnR>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i="0" dirty="0">
                          <a:solidFill>
                            <a:schemeClr val="tx1"/>
                          </a:solidFill>
                          <a:latin typeface="+mn-lt"/>
                        </a:rPr>
                        <a:t>In a Phase Ia study (</a:t>
                      </a:r>
                      <a:r>
                        <a:rPr lang="en-GB" sz="1000" b="0" i="0" dirty="0">
                          <a:solidFill>
                            <a:schemeClr val="tx1"/>
                          </a:solidFill>
                          <a:latin typeface="+mn-lt"/>
                          <a:hlinkClick r:id="rId5"/>
                        </a:rPr>
                        <a:t>CTR20230120</a:t>
                      </a:r>
                      <a:r>
                        <a:rPr lang="en-GB" sz="1000" b="0" i="0" dirty="0">
                          <a:solidFill>
                            <a:schemeClr val="tx1"/>
                          </a:solidFill>
                          <a:latin typeface="+mn-lt"/>
                        </a:rPr>
                        <a:t>), 4 initial healthy Chinese volunteers (75% male, mean age 28yrs, BMI 23kg/m</a:t>
                      </a:r>
                      <a:r>
                        <a:rPr lang="en-GB" sz="1000" b="0" i="0" baseline="30000" dirty="0">
                          <a:solidFill>
                            <a:schemeClr val="tx1"/>
                          </a:solidFill>
                          <a:latin typeface="+mn-lt"/>
                        </a:rPr>
                        <a:t>2</a:t>
                      </a:r>
                      <a:r>
                        <a:rPr lang="en-GB" sz="1000" b="0" i="0" dirty="0">
                          <a:solidFill>
                            <a:schemeClr val="tx1"/>
                          </a:solidFill>
                          <a:latin typeface="+mn-lt"/>
                        </a:rPr>
                        <a:t>) received 2.5mg BGM0504 (single injection); the remaining 36 volunteers were randomized 5:1 BGM0504 (SC QW 2.5/5, 5/10, or 10/15mg, escalated at 1 wk) vs. placebo for 2 wks.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1" i="0" dirty="0">
                          <a:solidFill>
                            <a:schemeClr val="tx1"/>
                          </a:solidFill>
                          <a:latin typeface="+mn-lt"/>
                        </a:rPr>
                        <a:t>Safety</a:t>
                      </a:r>
                      <a:r>
                        <a:rPr lang="en-GB" sz="1000" b="0" i="0" dirty="0">
                          <a:solidFill>
                            <a:schemeClr val="tx1"/>
                          </a:solidFill>
                          <a:latin typeface="+mn-lt"/>
                        </a:rPr>
                        <a:t>: AEs and drug-related AEs were more common with BGM0504 but no SAEs; 1 patient on 15mg BGM0504 experienced an AE leading to discontinuation; GI AEs were most common, with all events mild-to-moderate.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1" i="0" dirty="0">
                          <a:solidFill>
                            <a:schemeClr val="tx1"/>
                          </a:solidFill>
                          <a:latin typeface="+mn-lt"/>
                        </a:rPr>
                        <a:t>PK</a:t>
                      </a:r>
                      <a:r>
                        <a:rPr lang="en-GB" sz="1000" b="0" i="0" dirty="0">
                          <a:solidFill>
                            <a:schemeClr val="tx1"/>
                          </a:solidFill>
                          <a:latin typeface="+mn-lt"/>
                        </a:rPr>
                        <a:t>: Mean half-life of ~4 days; BGM0504 showed a linear dose-proportional PK, with slightly higher Cmax and AUC vs. tirzepatide at equivalent doses.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1" i="0" dirty="0">
                          <a:solidFill>
                            <a:schemeClr val="tx1"/>
                          </a:solidFill>
                          <a:latin typeface="+mn-lt"/>
                        </a:rPr>
                        <a:t>PD</a:t>
                      </a:r>
                      <a:r>
                        <a:rPr lang="en-GB" sz="1000" b="0" i="0" dirty="0">
                          <a:solidFill>
                            <a:schemeClr val="tx1"/>
                          </a:solidFill>
                          <a:latin typeface="+mn-lt"/>
                        </a:rPr>
                        <a:t>: Dose-dependent weight loss of 3.3-8.3% with BGM0504 with no significant changes in glycemia, C-peptide, or insulin.</a:t>
                      </a:r>
                      <a:endParaRPr lang="en-US" sz="1000" b="0" i="0" dirty="0">
                        <a:solidFill>
                          <a:schemeClr val="tx1"/>
                        </a:solidFill>
                        <a:latin typeface="+mn-lt"/>
                      </a:endParaRPr>
                    </a:p>
                  </a:txBody>
                  <a:tcPr>
                    <a:lnL>
                      <a:noFill/>
                    </a:lnL>
                    <a:lnR>
                      <a:noFill/>
                    </a:lnR>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i="0" dirty="0">
                          <a:solidFill>
                            <a:schemeClr val="tx1"/>
                          </a:solidFill>
                          <a:latin typeface="+mn-lt"/>
                          <a:hlinkClick r:id="" action="ppaction://noaction"/>
                        </a:rPr>
                        <a:t>Preliminary data </a:t>
                      </a:r>
                      <a:r>
                        <a:rPr lang="en-GB" sz="1000" b="0" i="0" dirty="0">
                          <a:solidFill>
                            <a:schemeClr val="tx1"/>
                          </a:solidFill>
                          <a:latin typeface="+mn-lt"/>
                        </a:rPr>
                        <a:t>from this Phase Ia announced in October 2023 suggested BGM0504 had good safety and tolerability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i="0" dirty="0">
                          <a:solidFill>
                            <a:schemeClr val="tx1"/>
                          </a:solidFill>
                          <a:latin typeface="+mn-lt"/>
                        </a:rPr>
                        <a:t>Data presented at ADA 2024 are consistent with the previous topline Phase Ia result communication;  </a:t>
                      </a:r>
                      <a:r>
                        <a:rPr lang="en-GB" sz="1000" b="0" i="1" dirty="0">
                          <a:solidFill>
                            <a:schemeClr val="tx1"/>
                          </a:solidFill>
                          <a:latin typeface="+mn-lt"/>
                        </a:rPr>
                        <a:t>in vitro </a:t>
                      </a:r>
                      <a:r>
                        <a:rPr lang="en-GB" sz="1000" b="0" i="0" dirty="0">
                          <a:solidFill>
                            <a:schemeClr val="tx1"/>
                          </a:solidFill>
                          <a:latin typeface="+mn-lt"/>
                        </a:rPr>
                        <a:t>results have suggested BGM0504 has a similar GLP-1R/GIPR activity ratio with greater potency.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i="0" dirty="0">
                          <a:solidFill>
                            <a:schemeClr val="tx1"/>
                          </a:solidFill>
                          <a:latin typeface="+mn-lt"/>
                        </a:rPr>
                        <a:t>Phase II trials for T2D and obesity are ongoing, presumably in China; follow-on Phase III trials are </a:t>
                      </a:r>
                      <a:r>
                        <a:rPr lang="en-GB" sz="1000" b="0" i="0" dirty="0">
                          <a:solidFill>
                            <a:schemeClr val="tx1"/>
                          </a:solidFill>
                          <a:latin typeface="+mn-lt"/>
                          <a:hlinkClick r:id="" action="ppaction://noaction"/>
                        </a:rPr>
                        <a:t>planned</a:t>
                      </a:r>
                      <a:r>
                        <a:rPr lang="en-GB" sz="1000" b="0" i="0" dirty="0">
                          <a:solidFill>
                            <a:schemeClr val="tx1"/>
                          </a:solidFill>
                          <a:latin typeface="+mn-lt"/>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i="0" dirty="0">
                          <a:solidFill>
                            <a:schemeClr val="tx1"/>
                          </a:solidFill>
                          <a:latin typeface="+mn-lt"/>
                        </a:rPr>
                        <a:t>BrightGene is actively seeking partners for US development.</a:t>
                      </a:r>
                      <a:endParaRPr lang="en-US" sz="1000" b="0" i="0" dirty="0">
                        <a:solidFill>
                          <a:schemeClr val="tx1"/>
                        </a:solidFill>
                        <a:latin typeface="+mn-lt"/>
                      </a:endParaRPr>
                    </a:p>
                  </a:txBody>
                  <a:tcPr>
                    <a:lnL>
                      <a:noFill/>
                    </a:lnL>
                    <a:lnR>
                      <a:noFill/>
                    </a:lnR>
                    <a:lnTlToBr w="12700" cmpd="sng">
                      <a:noFill/>
                      <a:prstDash val="solid"/>
                    </a:lnTlToBr>
                    <a:lnBlToTr w="12700" cmpd="sng">
                      <a:noFill/>
                      <a:prstDash val="solid"/>
                    </a:lnBlToTr>
                    <a:solidFill>
                      <a:srgbClr val="FEF4EC"/>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i="0" dirty="0">
                          <a:solidFill>
                            <a:schemeClr val="tx1"/>
                          </a:solidFill>
                          <a:latin typeface="+mn-lt"/>
                          <a:hlinkClick r:id="rId6"/>
                        </a:rPr>
                        <a:t>Preliminary data</a:t>
                      </a:r>
                      <a:r>
                        <a:rPr lang="en-GB" sz="1000" b="0" i="0" dirty="0">
                          <a:solidFill>
                            <a:schemeClr val="tx1"/>
                          </a:solidFill>
                          <a:latin typeface="+mn-lt"/>
                        </a:rPr>
                        <a:t> from this Phase Ia announced in October 2023 suggested BGM0504 had good safety and tolerability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i="0" dirty="0">
                          <a:solidFill>
                            <a:schemeClr val="tx1"/>
                          </a:solidFill>
                          <a:latin typeface="+mn-lt"/>
                        </a:rPr>
                        <a:t>Data presented at ADA 2024 are consistent with the previous topline Phase Ia result communication; </a:t>
                      </a:r>
                      <a:r>
                        <a:rPr lang="en-GB" sz="1000" b="0" i="1" dirty="0">
                          <a:solidFill>
                            <a:schemeClr val="tx1"/>
                          </a:solidFill>
                          <a:latin typeface="+mn-lt"/>
                        </a:rPr>
                        <a:t>in vitro </a:t>
                      </a:r>
                      <a:r>
                        <a:rPr lang="en-GB" sz="1000" b="0" i="0" dirty="0">
                          <a:solidFill>
                            <a:schemeClr val="tx1"/>
                          </a:solidFill>
                          <a:latin typeface="+mn-lt"/>
                        </a:rPr>
                        <a:t>results have suggested BGM0504 has a similar GLP-1R/GIPR activity ratio with greater potency.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i="0" dirty="0">
                          <a:solidFill>
                            <a:schemeClr val="tx1"/>
                          </a:solidFill>
                          <a:latin typeface="+mn-lt"/>
                        </a:rPr>
                        <a:t>Phase II trials for T2D and obesity are ongoing, presumably in China; follow-on Phase III trials are </a:t>
                      </a:r>
                      <a:r>
                        <a:rPr lang="en-GB" sz="1000" b="0" i="0" dirty="0">
                          <a:solidFill>
                            <a:schemeClr val="tx1"/>
                          </a:solidFill>
                          <a:latin typeface="+mn-lt"/>
                          <a:hlinkClick r:id="rId4"/>
                        </a:rPr>
                        <a:t>planned</a:t>
                      </a:r>
                      <a:r>
                        <a:rPr lang="en-GB" sz="1000" b="0" i="0" dirty="0">
                          <a:solidFill>
                            <a:schemeClr val="tx1"/>
                          </a:solidFill>
                          <a:latin typeface="+mn-lt"/>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i="0" dirty="0">
                          <a:solidFill>
                            <a:schemeClr val="tx1"/>
                          </a:solidFill>
                          <a:latin typeface="+mn-lt"/>
                        </a:rPr>
                        <a:t>BrightGene is actively seeking partners for US development.</a:t>
                      </a:r>
                      <a:endParaRPr lang="en-US" sz="1000" b="0" i="0" dirty="0">
                        <a:solidFill>
                          <a:schemeClr val="tx1"/>
                        </a:solidFill>
                        <a:latin typeface="+mn-lt"/>
                      </a:endParaRPr>
                    </a:p>
                  </a:txBody>
                  <a:tcPr>
                    <a:lnL>
                      <a:noFill/>
                    </a:lnL>
                    <a:lnR>
                      <a:noFill/>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471233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GLP-1/GLP-2: Single dose PG-102 has favorable safety, PK/PD in Phase I; better preclin glucose effects</a:t>
            </a:r>
            <a:endParaRPr lang="en-US" dirty="0">
              <a:solidFill>
                <a:srgbClr val="FF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220376553"/>
              </p:ext>
            </p:extLst>
          </p:nvPr>
        </p:nvGraphicFramePr>
        <p:xfrm>
          <a:off x="382577" y="914400"/>
          <a:ext cx="11430000" cy="5334000"/>
        </p:xfrm>
        <a:graphic>
          <a:graphicData uri="http://schemas.openxmlformats.org/drawingml/2006/table">
            <a:tbl>
              <a:tblPr firstRow="1" bandRow="1">
                <a:tableStyleId>{3B4B98B0-60AC-42C2-AFA5-B58CD77FA1E5}</a:tableStyleId>
              </a:tblPr>
              <a:tblGrid>
                <a:gridCol w="914400">
                  <a:extLst>
                    <a:ext uri="{9D8B030D-6E8A-4147-A177-3AD203B41FA5}">
                      <a16:colId xmlns:a16="http://schemas.microsoft.com/office/drawing/2014/main" val="20000"/>
                    </a:ext>
                  </a:extLst>
                </a:gridCol>
                <a:gridCol w="1188720">
                  <a:extLst>
                    <a:ext uri="{9D8B030D-6E8A-4147-A177-3AD203B41FA5}">
                      <a16:colId xmlns:a16="http://schemas.microsoft.com/office/drawing/2014/main" val="519974293"/>
                    </a:ext>
                  </a:extLst>
                </a:gridCol>
                <a:gridCol w="1371600">
                  <a:extLst>
                    <a:ext uri="{9D8B030D-6E8A-4147-A177-3AD203B41FA5}">
                      <a16:colId xmlns:a16="http://schemas.microsoft.com/office/drawing/2014/main" val="1038042304"/>
                    </a:ext>
                  </a:extLst>
                </a:gridCol>
                <a:gridCol w="640080">
                  <a:extLst>
                    <a:ext uri="{9D8B030D-6E8A-4147-A177-3AD203B41FA5}">
                      <a16:colId xmlns:a16="http://schemas.microsoft.com/office/drawing/2014/main" val="2168651384"/>
                    </a:ext>
                  </a:extLst>
                </a:gridCol>
                <a:gridCol w="3761252">
                  <a:extLst>
                    <a:ext uri="{9D8B030D-6E8A-4147-A177-3AD203B41FA5}">
                      <a16:colId xmlns:a16="http://schemas.microsoft.com/office/drawing/2014/main" val="796046381"/>
                    </a:ext>
                  </a:extLst>
                </a:gridCol>
                <a:gridCol w="3553948">
                  <a:extLst>
                    <a:ext uri="{9D8B030D-6E8A-4147-A177-3AD203B41FA5}">
                      <a16:colId xmlns:a16="http://schemas.microsoft.com/office/drawing/2014/main" val="1601043899"/>
                    </a:ext>
                  </a:extLst>
                </a:gridCol>
              </a:tblGrid>
              <a:tr h="259080">
                <a:tc>
                  <a:txBody>
                    <a:bodyPr/>
                    <a:lstStyle/>
                    <a:p>
                      <a:r>
                        <a:rPr lang="en-US" sz="1000" b="1" dirty="0"/>
                        <a:t>Product/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Company</a:t>
                      </a: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Max Phase</a:t>
                      </a:r>
                    </a:p>
                  </a:txBody>
                  <a:tcPr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MOA</a:t>
                      </a:r>
                    </a:p>
                  </a:txBody>
                  <a:tcPr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ROA</a:t>
                      </a:r>
                    </a:p>
                  </a:txBody>
                  <a:tcPr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Results</a:t>
                      </a:r>
                    </a:p>
                  </a:txBody>
                  <a:tcPr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Dev. Timeline &amp; CVrg Implications</a:t>
                      </a:r>
                    </a:p>
                  </a:txBody>
                  <a:tcPr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0">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Abstract</a:t>
                      </a:r>
                      <a:r>
                        <a:rPr lang="en-US" sz="1000" b="1" strike="noStrike" baseline="0" dirty="0"/>
                        <a:t> </a:t>
                      </a:r>
                      <a:r>
                        <a:rPr lang="en-US" sz="1000" b="0" strike="noStrike" baseline="0" dirty="0">
                          <a:hlinkClick r:id="rId2"/>
                        </a:rPr>
                        <a:t>1859-LB</a:t>
                      </a:r>
                      <a:r>
                        <a:rPr lang="en-US" sz="1000" b="0" strike="noStrike" baseline="0" dirty="0"/>
                        <a:t>:</a:t>
                      </a:r>
                      <a:r>
                        <a:rPr lang="en-US" sz="1000" b="1" strike="noStrike" baseline="0" dirty="0"/>
                        <a:t> </a:t>
                      </a:r>
                      <a:r>
                        <a:rPr lang="en-US" sz="1000" b="0" i="1" strike="noStrike" dirty="0"/>
                        <a:t>Safety, tolerability, and PK of PG-102, a novel bivalent GLP-1R/GLP-2R agonist, in SAD trial and population PK modeling: Insights into potentially monthly dosing. K-H.Son.</a:t>
                      </a:r>
                      <a:endParaRPr lang="en-US" sz="1000" b="0" i="1" dirty="0"/>
                    </a:p>
                  </a:txBody>
                  <a:tcPr>
                    <a:lnL>
                      <a:noFill/>
                    </a:lnL>
                    <a:lnR>
                      <a:noFill/>
                    </a:lnR>
                    <a:lnT w="12700" cmpd="sng">
                      <a:noFill/>
                    </a:lnT>
                    <a:lnB>
                      <a:noFill/>
                    </a:lnB>
                    <a:lnTlToBr w="12700" cmpd="sng">
                      <a:noFill/>
                      <a:prstDash val="solid"/>
                    </a:lnTlToBr>
                    <a:lnBlToTr w="12700" cmpd="sng">
                      <a:noFill/>
                      <a:prstDash val="solid"/>
                    </a:lnBlToTr>
                    <a:solidFill>
                      <a:srgbClr val="CCD9E9"/>
                    </a:solidFill>
                  </a:tcPr>
                </a:tc>
                <a:tc hMerge="1">
                  <a:txBody>
                    <a:bodyPr/>
                    <a:lstStyle/>
                    <a:p>
                      <a:endParaRPr lang="en-US"/>
                    </a:p>
                  </a:txBody>
                  <a:tcPr>
                    <a:lnL>
                      <a:noFill/>
                    </a:lnL>
                    <a:lnT w="12700" cmpd="sng">
                      <a:noFill/>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GB"/>
                    </a:p>
                  </a:txBody>
                  <a:tcPr/>
                </a:tc>
                <a:extLst>
                  <a:ext uri="{0D108BD9-81ED-4DB2-BD59-A6C34878D82A}">
                    <a16:rowId xmlns:a16="http://schemas.microsoft.com/office/drawing/2014/main" val="10001"/>
                  </a:ext>
                </a:extLst>
              </a:tr>
              <a:tr h="11887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PG-102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hlinkClick r:id="rId3"/>
                        </a:rPr>
                        <a:t>ProGen</a:t>
                      </a:r>
                      <a:endParaRPr lang="en-US" sz="1000" b="0" i="0" dirty="0">
                        <a:solidFill>
                          <a:schemeClr val="tx1"/>
                        </a:solidFill>
                        <a:latin typeface="+mn-lt"/>
                      </a:endParaRPr>
                    </a:p>
                  </a:txBody>
                  <a:tcPr>
                    <a:lnL>
                      <a:noFill/>
                    </a:lnL>
                    <a:lnR>
                      <a:noFill/>
                    </a:lnR>
                    <a:lnT>
                      <a:noFill/>
                    </a:lnT>
                    <a:lnB>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Phase 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hlinkClick r:id="rId4"/>
                        </a:rPr>
                        <a:t>NCT06309667</a:t>
                      </a:r>
                      <a:endParaRPr lang="en-US" sz="1000" b="0" i="0" dirty="0">
                        <a:solidFill>
                          <a:schemeClr val="tx1"/>
                        </a:solidFill>
                        <a:latin typeface="+mn-lt"/>
                      </a:endParaRPr>
                    </a:p>
                  </a:txBody>
                  <a:tcPr>
                    <a:lnL>
                      <a:noFill/>
                    </a:lnL>
                    <a:lnR>
                      <a:noFill/>
                    </a:lnR>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dirty="0">
                          <a:solidFill>
                            <a:schemeClr val="tx1"/>
                          </a:solidFill>
                          <a:latin typeface="+mn-lt"/>
                        </a:rPr>
                        <a:t>Novel bi-specific </a:t>
                      </a:r>
                      <a:r>
                        <a:rPr lang="en-US" sz="1000" b="0" strike="noStrike" dirty="0">
                          <a:solidFill>
                            <a:schemeClr val="tx1"/>
                          </a:solidFill>
                        </a:rPr>
                        <a:t>GLP-1/GLP-2 </a:t>
                      </a:r>
                      <a:r>
                        <a:rPr lang="en-GB" sz="1000" b="0" i="0" dirty="0">
                          <a:solidFill>
                            <a:schemeClr val="tx1"/>
                          </a:solidFill>
                          <a:latin typeface="+mn-lt"/>
                        </a:rPr>
                        <a:t>FcRn-fused agonist</a:t>
                      </a:r>
                      <a:endParaRPr lang="en-US" sz="1000" b="0" i="0" dirty="0">
                        <a:solidFill>
                          <a:schemeClr val="tx1"/>
                        </a:solidFill>
                        <a:latin typeface="+mn-lt"/>
                      </a:endParaRPr>
                    </a:p>
                  </a:txBody>
                  <a:tcPr>
                    <a:lnL>
                      <a:noFill/>
                    </a:lnL>
                    <a:lnR>
                      <a:noFill/>
                    </a:lnR>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SC</a:t>
                      </a:r>
                    </a:p>
                  </a:txBody>
                  <a:tcPr>
                    <a:lnL>
                      <a:noFill/>
                    </a:lnL>
                    <a:lnR>
                      <a:noFill/>
                    </a:lnR>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i="0" dirty="0">
                          <a:solidFill>
                            <a:schemeClr val="tx1"/>
                          </a:solidFill>
                          <a:latin typeface="+mn-lt"/>
                        </a:rPr>
                        <a:t>In the Phase I study, 40 healthy volunteers aged 19-65 years were randomized 8:2 to single doses of PG-102 (SC 5, 15, 30, or 60mg) or placebo.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1" i="0" dirty="0">
                          <a:solidFill>
                            <a:schemeClr val="tx1"/>
                          </a:solidFill>
                          <a:latin typeface="+mn-lt"/>
                        </a:rPr>
                        <a:t>Safety</a:t>
                      </a:r>
                      <a:r>
                        <a:rPr lang="en-GB" sz="1000" b="0" i="0" dirty="0">
                          <a:solidFill>
                            <a:schemeClr val="tx1"/>
                          </a:solidFill>
                          <a:latin typeface="+mn-lt"/>
                        </a:rPr>
                        <a:t>: Most common AEs were GI-related (decreased appetite, nausea, vomiting, dyspepsia) in the PG-102 arms (0-3 subjects per treatment group, more common at 60mg) but no serious AEs were observed.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1" i="0" dirty="0">
                          <a:solidFill>
                            <a:schemeClr val="tx1"/>
                          </a:solidFill>
                          <a:latin typeface="+mn-lt"/>
                        </a:rPr>
                        <a:t>PK</a:t>
                      </a:r>
                      <a:r>
                        <a:rPr lang="en-GB" sz="1000" b="0" i="0" dirty="0">
                          <a:solidFill>
                            <a:schemeClr val="tx1"/>
                          </a:solidFill>
                          <a:latin typeface="+mn-lt"/>
                        </a:rPr>
                        <a:t>: Greater than dose-proportional increases were observed for AUC</a:t>
                      </a:r>
                      <a:r>
                        <a:rPr lang="en-GB" sz="1000" b="0" i="0" baseline="-25000" dirty="0">
                          <a:solidFill>
                            <a:schemeClr val="tx1"/>
                          </a:solidFill>
                          <a:latin typeface="+mn-lt"/>
                        </a:rPr>
                        <a:t>0-last</a:t>
                      </a:r>
                      <a:r>
                        <a:rPr lang="en-GB" sz="1000" b="0" i="0" baseline="0" dirty="0">
                          <a:solidFill>
                            <a:schemeClr val="tx1"/>
                          </a:solidFill>
                          <a:latin typeface="+mn-lt"/>
                        </a:rPr>
                        <a:t> (range: 23,600 to 744,000ng.h/mL) and C</a:t>
                      </a:r>
                      <a:r>
                        <a:rPr lang="en-GB" sz="1000" b="0" i="0" baseline="-25000" dirty="0">
                          <a:solidFill>
                            <a:schemeClr val="tx1"/>
                          </a:solidFill>
                          <a:latin typeface="+mn-lt"/>
                        </a:rPr>
                        <a:t>max</a:t>
                      </a:r>
                      <a:r>
                        <a:rPr lang="en-GB" sz="1000" b="0" i="0" baseline="0" dirty="0">
                          <a:solidFill>
                            <a:schemeClr val="tx1"/>
                          </a:solidFill>
                          <a:latin typeface="+mn-lt"/>
                        </a:rPr>
                        <a:t> (range: 104 to 3,150ng/mL); T1/2 ranged from 138h at low dose to 88h at high dose.</a:t>
                      </a:r>
                      <a:endParaRPr lang="en-GB" sz="1000" b="0" i="0" dirty="0">
                        <a:solidFill>
                          <a:schemeClr val="tx1"/>
                        </a:solidFill>
                        <a:latin typeface="+mn-lt"/>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1" i="0" dirty="0">
                          <a:solidFill>
                            <a:schemeClr val="tx1"/>
                          </a:solidFill>
                          <a:latin typeface="+mn-lt"/>
                        </a:rPr>
                        <a:t>PD</a:t>
                      </a:r>
                      <a:r>
                        <a:rPr lang="en-GB" sz="1000" b="0" i="0" dirty="0">
                          <a:solidFill>
                            <a:schemeClr val="tx1"/>
                          </a:solidFill>
                          <a:latin typeface="+mn-lt"/>
                        </a:rPr>
                        <a:t>: at 15, 30, and 60mg, subjects had a significantly reduced glucose response in an oral tolerance test.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i="0" dirty="0">
                          <a:solidFill>
                            <a:schemeClr val="tx1"/>
                          </a:solidFill>
                          <a:latin typeface="+mn-lt"/>
                        </a:rPr>
                        <a:t>Human PK data from the 5, 15, and 30mg dose groups were used to model PK/PD of multiple doses and found that QW 19.1mg to QM 44.0mg dosing could elicit 10% body weight reduction over 8 weeks; 49.2mg QM would be effective for glucose control in T2D patients.</a:t>
                      </a:r>
                    </a:p>
                  </a:txBody>
                  <a:tcPr>
                    <a:lnL>
                      <a:noFill/>
                    </a:lnL>
                    <a:lnR>
                      <a:noFill/>
                    </a:lnR>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i="0" dirty="0">
                          <a:solidFill>
                            <a:schemeClr val="tx1"/>
                          </a:solidFill>
                          <a:latin typeface="+mn-lt"/>
                        </a:rPr>
                        <a:t>Preclinical data were presented in 2023 by ProGen collaborator SL MetaGen (under development name MG12 – ADA poster 273-LB and EASD poster 644); SL MetaGen no longer appears to be operational.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i="0" dirty="0">
                          <a:solidFill>
                            <a:schemeClr val="tx1"/>
                          </a:solidFill>
                          <a:latin typeface="+mn-lt"/>
                        </a:rPr>
                        <a:t>Preclinical data have also been published in mouse models of NAFLD/NASH (see </a:t>
                      </a:r>
                      <a:r>
                        <a:rPr lang="en-GB" sz="1000" b="0" i="0" dirty="0">
                          <a:solidFill>
                            <a:schemeClr val="tx1"/>
                          </a:solidFill>
                          <a:latin typeface="+mn-lt"/>
                          <a:hlinkClick r:id="rId5"/>
                        </a:rPr>
                        <a:t>ref</a:t>
                      </a:r>
                      <a:r>
                        <a:rPr lang="en-GB" sz="1000" b="0" i="0" dirty="0">
                          <a:solidFill>
                            <a:schemeClr val="tx1"/>
                          </a:solidFill>
                          <a:latin typeface="+mn-lt"/>
                        </a:rPr>
                        <a:t>), suggesting ProGen may consider future development in MASH.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i="0" dirty="0">
                          <a:solidFill>
                            <a:schemeClr val="tx1"/>
                          </a:solidFill>
                          <a:latin typeface="+mn-lt"/>
                        </a:rPr>
                        <a:t>These Phase I single-dose data affirm the safety of PG-102; PK/PD modelling suggests the drug could be an effective treatment for weight loss in obesity and glucose control in diabetic patients.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i="0" dirty="0">
                          <a:solidFill>
                            <a:schemeClr val="tx1"/>
                          </a:solidFill>
                          <a:latin typeface="+mn-lt"/>
                        </a:rPr>
                        <a:t>In a June 2024 </a:t>
                      </a:r>
                      <a:r>
                        <a:rPr lang="en-GB" sz="1000" b="0" i="0" dirty="0">
                          <a:solidFill>
                            <a:schemeClr val="tx1"/>
                          </a:solidFill>
                          <a:latin typeface="+mn-lt"/>
                          <a:hlinkClick r:id="rId6"/>
                        </a:rPr>
                        <a:t>press release</a:t>
                      </a:r>
                      <a:r>
                        <a:rPr lang="en-GB" sz="1000" b="0" i="0" dirty="0">
                          <a:solidFill>
                            <a:schemeClr val="tx1"/>
                          </a:solidFill>
                          <a:latin typeface="+mn-lt"/>
                        </a:rPr>
                        <a:t>, ProGen noted that the company entered into a collaboration agreement with US-based </a:t>
                      </a:r>
                      <a:r>
                        <a:rPr lang="en-GB" sz="1000" b="0" i="0" dirty="0">
                          <a:solidFill>
                            <a:schemeClr val="tx1"/>
                          </a:solidFill>
                          <a:latin typeface="+mn-lt"/>
                          <a:hlinkClick r:id="rId7"/>
                        </a:rPr>
                        <a:t>Rani Therapeutics</a:t>
                      </a:r>
                      <a:r>
                        <a:rPr lang="en-GB" sz="1000" b="0" i="0" dirty="0">
                          <a:solidFill>
                            <a:schemeClr val="tx1"/>
                          </a:solidFill>
                          <a:latin typeface="+mn-lt"/>
                        </a:rPr>
                        <a:t> to co-develop an oral formulation of PG-102, to be called RT-114, for oral weekly dosing. Rani will have rights in the US, EU, Canada, and Australia, and ProGen will retain rights for rest of world.</a:t>
                      </a:r>
                    </a:p>
                  </a:txBody>
                  <a:tcPr>
                    <a:lnL>
                      <a:noFill/>
                    </a:lnL>
                    <a:lnR>
                      <a:noFill/>
                    </a:lnR>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10003"/>
                  </a:ext>
                </a:extLst>
              </a:tr>
              <a:tr h="0">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Abstract</a:t>
                      </a:r>
                      <a:r>
                        <a:rPr lang="en-US" sz="1000" b="1" strike="noStrike" baseline="0" dirty="0"/>
                        <a:t> </a:t>
                      </a:r>
                      <a:r>
                        <a:rPr lang="en-US" sz="1000" b="0" strike="noStrike" dirty="0">
                          <a:hlinkClick r:id="rId8"/>
                        </a:rPr>
                        <a:t>1874-LB</a:t>
                      </a:r>
                      <a:r>
                        <a:rPr lang="en-US" sz="1000" b="0" strike="noStrike" dirty="0"/>
                        <a:t>: </a:t>
                      </a:r>
                      <a:r>
                        <a:rPr lang="en-GB" sz="1000" b="0" i="1" kern="1200" dirty="0">
                          <a:solidFill>
                            <a:schemeClr val="tx1"/>
                          </a:solidFill>
                          <a:effectLst/>
                          <a:latin typeface="+mn-lt"/>
                          <a:ea typeface="+mn-ea"/>
                          <a:cs typeface="+mn-cs"/>
                        </a:rPr>
                        <a:t>PG-102, a bivalent GLP-1R/GLP-2R agonist, protects ß-cell mass and enhances glucose update, showing superior glycemic control over semaglutide, tirzepatide, and retatrutide in obese db/db mice. S.W.Kim.</a:t>
                      </a:r>
                      <a:endParaRPr lang="en-US" sz="1000" b="0" i="1" dirty="0"/>
                    </a:p>
                  </a:txBody>
                  <a:tcPr>
                    <a:lnL>
                      <a:noFill/>
                    </a:lnL>
                    <a:lnR>
                      <a:noFill/>
                    </a:lnR>
                    <a:lnT>
                      <a:noFill/>
                    </a:lnT>
                    <a:lnB>
                      <a:noFill/>
                    </a:lnB>
                    <a:lnTlToBr w="12700" cmpd="sng">
                      <a:noFill/>
                      <a:prstDash val="solid"/>
                    </a:lnTlToBr>
                    <a:lnBlToTr w="12700" cmpd="sng">
                      <a:noFill/>
                      <a:prstDash val="solid"/>
                    </a:lnBlToTr>
                    <a:solidFill>
                      <a:srgbClr val="CCD9E9"/>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tx1"/>
                        </a:solidFill>
                        <a:latin typeface="+mn-lt"/>
                      </a:endParaRPr>
                    </a:p>
                  </a:txBody>
                  <a:tcPr>
                    <a:lnL>
                      <a:noFill/>
                    </a:lnL>
                    <a:lnR>
                      <a:noFill/>
                    </a:lnR>
                    <a:lnTlToBr w="12700" cmpd="sng">
                      <a:noFill/>
                      <a:prstDash val="solid"/>
                    </a:lnTlToBr>
                    <a:lnBlToTr w="12700" cmpd="sng">
                      <a:noFill/>
                      <a:prstDash val="solid"/>
                    </a:lnBlToTr>
                    <a:no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tx1"/>
                        </a:solidFill>
                        <a:latin typeface="+mn-lt"/>
                      </a:endParaRPr>
                    </a:p>
                  </a:txBody>
                  <a:tcPr>
                    <a:lnL>
                      <a:noFill/>
                    </a:lnL>
                    <a:lnR>
                      <a:noFill/>
                    </a:lnR>
                    <a:lnTlToBr w="12700" cmpd="sng">
                      <a:noFill/>
                      <a:prstDash val="solid"/>
                    </a:lnTlToBr>
                    <a:lnBlToTr w="12700" cmpd="sng">
                      <a:noFill/>
                      <a:prstDash val="solid"/>
                    </a:lnBlToTr>
                    <a:no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tx1"/>
                        </a:solidFill>
                        <a:latin typeface="+mn-lt"/>
                      </a:endParaRPr>
                    </a:p>
                  </a:txBody>
                  <a:tcPr>
                    <a:lnL>
                      <a:noFill/>
                    </a:lnL>
                    <a:lnR>
                      <a:noFill/>
                    </a:lnR>
                    <a:lnTlToBr w="12700" cmpd="sng">
                      <a:noFill/>
                      <a:prstDash val="solid"/>
                    </a:lnTlToBr>
                    <a:lnBlToTr w="12700" cmpd="sng">
                      <a:noFill/>
                      <a:prstDash val="solid"/>
                    </a:lnBlToTr>
                    <a:noFill/>
                  </a:tcPr>
                </a:tc>
                <a:tc hMerge="1">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0" dirty="0">
                        <a:solidFill>
                          <a:schemeClr val="tx1"/>
                        </a:solidFill>
                        <a:latin typeface="+mn-lt"/>
                      </a:endParaRPr>
                    </a:p>
                  </a:txBody>
                  <a:tcPr>
                    <a:lnL>
                      <a:noFill/>
                    </a:lnL>
                    <a:lnR>
                      <a:noFill/>
                    </a:lnR>
                    <a:lnTlToBr w="12700" cmpd="sng">
                      <a:noFill/>
                      <a:prstDash val="solid"/>
                    </a:lnTlToBr>
                    <a:lnBlToTr w="12700" cmpd="sng">
                      <a:noFill/>
                      <a:prstDash val="solid"/>
                    </a:lnBlToTr>
                    <a:solidFill>
                      <a:srgbClr val="FEF4EC"/>
                    </a:solidFill>
                  </a:tcPr>
                </a:tc>
                <a:tc hMerge="1">
                  <a:txBody>
                    <a:bodyPr/>
                    <a:lstStyle/>
                    <a:p>
                      <a:endParaRPr lang="en-GB"/>
                    </a:p>
                  </a:txBody>
                  <a:tcPr/>
                </a:tc>
                <a:extLst>
                  <a:ext uri="{0D108BD9-81ED-4DB2-BD59-A6C34878D82A}">
                    <a16:rowId xmlns:a16="http://schemas.microsoft.com/office/drawing/2014/main" val="1599461279"/>
                  </a:ext>
                </a:extLst>
              </a:tr>
              <a:tr h="11887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PG-102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hlinkClick r:id="rId3"/>
                        </a:rPr>
                        <a:t>ProGen</a:t>
                      </a:r>
                      <a:endParaRPr lang="en-US" sz="1000" b="0" i="0" dirty="0">
                        <a:solidFill>
                          <a:schemeClr val="tx1"/>
                        </a:solidFill>
                        <a:latin typeface="+mn-lt"/>
                      </a:endParaRPr>
                    </a:p>
                  </a:txBody>
                  <a:tcPr>
                    <a:lnL>
                      <a:noFill/>
                    </a:lnL>
                    <a:lnR>
                      <a:noFill/>
                    </a:lnR>
                    <a:lnT>
                      <a:noFill/>
                    </a:lnT>
                    <a:lnB>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Phase 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hlinkClick r:id="rId4"/>
                        </a:rPr>
                        <a:t>NCT06309667</a:t>
                      </a:r>
                      <a:endParaRPr lang="en-US" sz="1000" b="0" i="0" dirty="0">
                        <a:solidFill>
                          <a:schemeClr val="tx1"/>
                        </a:solidFill>
                        <a:latin typeface="+mn-lt"/>
                      </a:endParaRPr>
                    </a:p>
                  </a:txBody>
                  <a:tcPr>
                    <a:lnL>
                      <a:noFill/>
                    </a:lnL>
                    <a:lnR>
                      <a:noFill/>
                    </a:lnR>
                    <a:lnT>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dirty="0">
                          <a:solidFill>
                            <a:schemeClr val="tx1"/>
                          </a:solidFill>
                          <a:latin typeface="+mn-lt"/>
                        </a:rPr>
                        <a:t>Novel bi-specific </a:t>
                      </a:r>
                      <a:r>
                        <a:rPr lang="en-US" sz="1000" b="0" strike="noStrike" dirty="0">
                          <a:solidFill>
                            <a:schemeClr val="tx1"/>
                          </a:solidFill>
                        </a:rPr>
                        <a:t>GLP-1/GLP-2 </a:t>
                      </a:r>
                      <a:r>
                        <a:rPr lang="en-GB" sz="1000" b="0" i="0" dirty="0">
                          <a:solidFill>
                            <a:schemeClr val="tx1"/>
                          </a:solidFill>
                          <a:latin typeface="+mn-lt"/>
                        </a:rPr>
                        <a:t>FcRn-fused agonist</a:t>
                      </a:r>
                      <a:endParaRPr lang="en-US" sz="1000" b="0" i="0" dirty="0">
                        <a:solidFill>
                          <a:schemeClr val="tx1"/>
                        </a:solidFill>
                        <a:latin typeface="+mn-lt"/>
                      </a:endParaRPr>
                    </a:p>
                  </a:txBody>
                  <a:tcPr>
                    <a:lnL>
                      <a:noFill/>
                    </a:lnL>
                    <a:lnR>
                      <a:noFill/>
                    </a:lnR>
                    <a:lnT>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SC</a:t>
                      </a:r>
                    </a:p>
                  </a:txBody>
                  <a:tcPr>
                    <a:lnL>
                      <a:noFill/>
                    </a:lnL>
                    <a:lnR>
                      <a:noFill/>
                    </a:lnR>
                    <a:lnT>
                      <a:noFill/>
                    </a:lnT>
                    <a:lnB w="12700" cmpd="sng">
                      <a:noFill/>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dirty="0">
                          <a:solidFill>
                            <a:schemeClr val="tx1"/>
                          </a:solidFill>
                          <a:latin typeface="+mn-lt"/>
                        </a:rPr>
                        <a:t>Compared to 3 months of treatment with semaglutide, tirzepatide, or retatrutide at identical doses (30nmol/kg), PG-102 </a:t>
                      </a:r>
                      <a:r>
                        <a:rPr lang="en-US" sz="1000" b="1" i="1" dirty="0">
                          <a:solidFill>
                            <a:schemeClr val="tx1"/>
                          </a:solidFill>
                          <a:latin typeface="+mn-lt"/>
                        </a:rPr>
                        <a:t>db/db </a:t>
                      </a:r>
                      <a:r>
                        <a:rPr lang="en-US" sz="1000" b="1" i="0" dirty="0">
                          <a:solidFill>
                            <a:schemeClr val="tx1"/>
                          </a:solidFill>
                          <a:latin typeface="+mn-lt"/>
                        </a:rPr>
                        <a:t>mice</a:t>
                      </a:r>
                      <a:r>
                        <a:rPr lang="en-US" sz="1000" b="0" i="0" dirty="0">
                          <a:solidFill>
                            <a:schemeClr val="tx1"/>
                          </a:solidFill>
                          <a:latin typeface="+mn-lt"/>
                        </a:rPr>
                        <a:t> had improved blood glucose levels and A1c.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dirty="0">
                          <a:solidFill>
                            <a:schemeClr val="tx1"/>
                          </a:solidFill>
                          <a:latin typeface="+mn-lt"/>
                        </a:rPr>
                        <a:t>Compared to semaglutide or tirzepatide, PG-102 mice had significantly greater pancreatic islet area and </a:t>
                      </a:r>
                      <a:r>
                        <a:rPr lang="el-GR" sz="1000" b="0" i="0" dirty="0">
                          <a:solidFill>
                            <a:schemeClr val="tx1"/>
                          </a:solidFill>
                          <a:latin typeface="+mn-lt"/>
                        </a:rPr>
                        <a:t>β</a:t>
                      </a:r>
                      <a:r>
                        <a:rPr lang="en-US" sz="1000" b="0" i="0" dirty="0">
                          <a:solidFill>
                            <a:schemeClr val="tx1"/>
                          </a:solidFill>
                          <a:latin typeface="+mn-lt"/>
                        </a:rPr>
                        <a:t>/</a:t>
                      </a:r>
                      <a:r>
                        <a:rPr lang="el-GR" sz="1000" b="0" i="0" dirty="0">
                          <a:solidFill>
                            <a:schemeClr val="tx1"/>
                          </a:solidFill>
                          <a:latin typeface="+mn-lt"/>
                        </a:rPr>
                        <a:t>α</a:t>
                      </a:r>
                      <a:r>
                        <a:rPr lang="en-US" sz="1000" b="0" i="0" dirty="0">
                          <a:solidFill>
                            <a:schemeClr val="tx1"/>
                          </a:solidFill>
                          <a:latin typeface="+mn-lt"/>
                        </a:rPr>
                        <a:t> cell ratios, as well as improved fasting blood glucose and insulin levels.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1" dirty="0">
                          <a:solidFill>
                            <a:schemeClr val="tx1"/>
                          </a:solidFill>
                          <a:latin typeface="+mn-lt"/>
                        </a:rPr>
                        <a:t>In vitro</a:t>
                      </a:r>
                      <a:r>
                        <a:rPr lang="en-US" sz="1000" b="0" i="0" dirty="0">
                          <a:solidFill>
                            <a:schemeClr val="tx1"/>
                          </a:solidFill>
                          <a:latin typeface="+mn-lt"/>
                        </a:rPr>
                        <a:t>, PG-102 showed improved insulin-stimulated glucose uptake vs. comparators in adipocytes and myoblasts.</a:t>
                      </a:r>
                      <a:endParaRPr lang="en-US" sz="1000" b="0" i="1" dirty="0">
                        <a:solidFill>
                          <a:schemeClr val="tx1"/>
                        </a:solidFill>
                        <a:latin typeface="+mn-lt"/>
                      </a:endParaRPr>
                    </a:p>
                  </a:txBody>
                  <a:tcPr>
                    <a:lnL>
                      <a:noFill/>
                    </a:lnL>
                    <a:lnR>
                      <a:noFill/>
                    </a:lnR>
                    <a:lnT>
                      <a:noFill/>
                    </a:lnT>
                    <a:lnB w="12700" cmpd="sng">
                      <a:noFill/>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dirty="0">
                          <a:solidFill>
                            <a:schemeClr val="tx1"/>
                          </a:solidFill>
                          <a:latin typeface="+mn-lt"/>
                        </a:rPr>
                        <a:t>Preclinical data in this poster using obese </a:t>
                      </a:r>
                      <a:r>
                        <a:rPr lang="en-US" sz="1000" b="0" i="1" dirty="0">
                          <a:solidFill>
                            <a:schemeClr val="tx1"/>
                          </a:solidFill>
                          <a:latin typeface="+mn-lt"/>
                        </a:rPr>
                        <a:t>db/db </a:t>
                      </a:r>
                      <a:r>
                        <a:rPr lang="en-US" sz="1000" b="0" i="0" dirty="0">
                          <a:solidFill>
                            <a:schemeClr val="tx1"/>
                          </a:solidFill>
                          <a:latin typeface="+mn-lt"/>
                        </a:rPr>
                        <a:t>mice recapitulate data from 2023 which used diet-induced obesity (DIO) mice (see first bullet point above), but showed similar potential superiority of PG-102.</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dirty="0">
                          <a:solidFill>
                            <a:schemeClr val="tx1"/>
                          </a:solidFill>
                          <a:latin typeface="+mn-lt"/>
                        </a:rPr>
                        <a:t>According to the poster, a Phase Ib MAD study is ongoing (no NCT), and according to a May 2024 </a:t>
                      </a:r>
                      <a:r>
                        <a:rPr lang="en-US" sz="1000" b="0" i="0" dirty="0">
                          <a:solidFill>
                            <a:schemeClr val="tx1"/>
                          </a:solidFill>
                          <a:latin typeface="+mn-lt"/>
                          <a:hlinkClick r:id="rId9"/>
                        </a:rPr>
                        <a:t>press release</a:t>
                      </a:r>
                      <a:r>
                        <a:rPr lang="en-US" sz="1000" b="0" i="0" dirty="0">
                          <a:solidFill>
                            <a:schemeClr val="tx1"/>
                          </a:solidFill>
                          <a:latin typeface="+mn-lt"/>
                        </a:rPr>
                        <a:t>, ProGen plans to present the MAD data at EASD in September and to initiate a Phase II proof-of-concept trial in obesity and diabetes by the end of 2024.</a:t>
                      </a:r>
                      <a:endParaRPr lang="en-US" sz="1000" b="0" i="1" dirty="0">
                        <a:solidFill>
                          <a:schemeClr val="tx1"/>
                        </a:solidFill>
                        <a:latin typeface="+mn-lt"/>
                      </a:endParaRPr>
                    </a:p>
                  </a:txBody>
                  <a:tcPr>
                    <a:lnL>
                      <a:noFill/>
                    </a:lnL>
                    <a:lnR>
                      <a:noFill/>
                    </a:lnR>
                    <a:lnT>
                      <a:noFill/>
                    </a:lnT>
                    <a:lnB w="12700" cmpd="sng">
                      <a:noFill/>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3858988433"/>
                  </a:ext>
                </a:extLst>
              </a:tr>
            </a:tbl>
          </a:graphicData>
        </a:graphic>
      </p:graphicFrame>
    </p:spTree>
    <p:extLst>
      <p:ext uri="{BB962C8B-B14F-4D97-AF65-F5344CB8AC3E}">
        <p14:creationId xmlns:p14="http://schemas.microsoft.com/office/powerpoint/2010/main" val="3969470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6B42E202-781B-9444-8215-91BEC8FEB453}"/>
              </a:ext>
            </a:extLst>
          </p:cNvPr>
          <p:cNvSpPr>
            <a:spLocks noGrp="1"/>
          </p:cNvSpPr>
          <p:nvPr>
            <p:ph idx="1"/>
          </p:nvPr>
        </p:nvSpPr>
        <p:spPr/>
        <p:txBody>
          <a:bodyPr/>
          <a:lstStyle/>
          <a:p>
            <a:r>
              <a:rPr lang="en-US" sz="1000" dirty="0"/>
              <a:t>This conference analysis contains summaries of the abstracts considered to be the most important in the areas of cardiovascular disease and its risk factors, presented at </a:t>
            </a:r>
            <a:r>
              <a:rPr lang="en-US" sz="1000" b="1" dirty="0"/>
              <a:t>ADA</a:t>
            </a:r>
            <a:r>
              <a:rPr lang="en-US" sz="1000" dirty="0"/>
              <a:t>, held 21</a:t>
            </a:r>
            <a:r>
              <a:rPr lang="en-US" sz="1000" baseline="30000" dirty="0"/>
              <a:t>st</a:t>
            </a:r>
            <a:r>
              <a:rPr lang="en-US" sz="1000" dirty="0"/>
              <a:t> to 24</a:t>
            </a:r>
            <a:r>
              <a:rPr lang="en-US" sz="1000" baseline="30000" dirty="0"/>
              <a:t>th</a:t>
            </a:r>
            <a:r>
              <a:rPr lang="en-US" sz="1000" dirty="0"/>
              <a:t> June </a:t>
            </a:r>
            <a:r>
              <a:rPr lang="en-US" sz="1000" b="1" dirty="0"/>
              <a:t>2024</a:t>
            </a:r>
            <a:r>
              <a:rPr lang="en-US" sz="1000" dirty="0"/>
              <a:t> in Orlando, FL.</a:t>
            </a:r>
          </a:p>
          <a:p>
            <a:r>
              <a:rPr lang="en-US" sz="1000" dirty="0"/>
              <a:t>This document is not intended to be inclusive of all data presented, but rather to be focused on the most potentially clinically-significant and/or groundbreaking information that is new, including:</a:t>
            </a:r>
          </a:p>
          <a:p>
            <a:pPr marL="171450" indent="-171450">
              <a:spcAft>
                <a:spcPts val="0"/>
              </a:spcAft>
              <a:buFont typeface="Arial" panose="020B0604020202020204" pitchFamily="34" charset="0"/>
              <a:buChar char="•"/>
            </a:pPr>
            <a:r>
              <a:rPr lang="en-US" sz="1000" dirty="0"/>
              <a:t> New clinical and/or preclinical data on key pipeline products</a:t>
            </a:r>
          </a:p>
          <a:p>
            <a:pPr marL="171450" indent="-171450">
              <a:spcAft>
                <a:spcPts val="0"/>
              </a:spcAft>
              <a:buFont typeface="Arial" panose="020B0604020202020204" pitchFamily="34" charset="0"/>
              <a:buChar char="•"/>
            </a:pPr>
            <a:r>
              <a:rPr lang="en-US" sz="1000" dirty="0"/>
              <a:t> Novel applications of approved products</a:t>
            </a:r>
          </a:p>
          <a:p>
            <a:pPr marL="171450" indent="-171450">
              <a:buFont typeface="Arial" panose="020B0604020202020204" pitchFamily="34" charset="0"/>
              <a:buChar char="•"/>
            </a:pPr>
            <a:r>
              <a:rPr lang="en-US" sz="1000" dirty="0"/>
              <a:t> Evolving changes to diagnostic and/or treatment paradigms</a:t>
            </a:r>
          </a:p>
          <a:p>
            <a:r>
              <a:rPr lang="en-US" sz="1000" dirty="0"/>
              <a:t>Each summary contains a top-line synopsis of the data and their potential clinical implications. This analysis pulls together information not only from the oral presentations and poster sessions but also from Q&amp;As at sessions, informal primary research conducted at the conference (discussions with KOLs, poster presenters, and other conference attendees), and CVrg’s own internal experts.</a:t>
            </a:r>
          </a:p>
          <a:p>
            <a:r>
              <a:rPr lang="en-US" sz="1800" dirty="0">
                <a:solidFill>
                  <a:schemeClr val="accent1"/>
                </a:solidFill>
              </a:rPr>
              <a:t>Contact Us</a:t>
            </a:r>
          </a:p>
          <a:p>
            <a:r>
              <a:rPr lang="en-US" sz="1000" dirty="0"/>
              <a:t>Clients may submit questions about </a:t>
            </a:r>
            <a:r>
              <a:rPr lang="en-US" sz="1000" b="1" dirty="0"/>
              <a:t>ADA</a:t>
            </a:r>
            <a:r>
              <a:rPr lang="en-US" sz="1000" dirty="0"/>
              <a:t> to CVrg by email (</a:t>
            </a:r>
            <a:r>
              <a:rPr lang="en-US" sz="1000" dirty="0">
                <a:solidFill>
                  <a:srgbClr val="FF0000"/>
                </a:solidFill>
                <a:hlinkClick r:id="rId2"/>
              </a:rPr>
              <a:t>info@cv-rg.com</a:t>
            </a:r>
            <a:r>
              <a:rPr lang="en-US" sz="1000" dirty="0"/>
              <a:t>)</a:t>
            </a:r>
            <a:r>
              <a:rPr lang="en-US" sz="1000" dirty="0">
                <a:solidFill>
                  <a:srgbClr val="FF0000"/>
                </a:solidFill>
              </a:rPr>
              <a:t> </a:t>
            </a:r>
            <a:r>
              <a:rPr lang="en-US" sz="1000" dirty="0"/>
              <a:t>by phone (650-856-7434) and/or request a private Q&amp;A webinar chaired by one of our disease area experts, at no additional cost.</a:t>
            </a:r>
          </a:p>
          <a:p>
            <a:pPr marL="168275" marR="0" lvl="0" indent="-168275" algn="l" defTabSz="457200" rtl="0" eaLnBrk="1" fontAlgn="auto" latinLnBrk="0" hangingPunct="1">
              <a:lnSpc>
                <a:spcPct val="100000"/>
              </a:lnSpc>
              <a:spcBef>
                <a:spcPts val="0"/>
              </a:spcBef>
              <a:spcAft>
                <a:spcPts val="300"/>
              </a:spcAft>
              <a:buClrTx/>
              <a:buSzTx/>
              <a:buFont typeface="Arial" pitchFamily="34" charset="0"/>
              <a:buChar char="•"/>
              <a:tabLst/>
              <a:defRPr/>
            </a:pPr>
            <a:r>
              <a:rPr lang="en-US" sz="1000" spc="0" dirty="0"/>
              <a:t>For questions about T1D or T2D, please contact </a:t>
            </a:r>
            <a:r>
              <a:rPr kumimoji="0" lang="en-GB" sz="1000" b="0" i="0" u="none" strike="noStrike" kern="0" cap="none" spc="0" normalizeH="0" baseline="0" noProof="0" dirty="0">
                <a:ln>
                  <a:noFill/>
                </a:ln>
                <a:solidFill>
                  <a:prstClr val="black"/>
                </a:solidFill>
                <a:effectLst/>
                <a:uLnTx/>
                <a:uFillTx/>
                <a:ea typeface="+mn-ea"/>
                <a:cs typeface="+mn-cs"/>
                <a:hlinkClick r:id="rId3"/>
              </a:rPr>
              <a:t>Liz Poyner</a:t>
            </a:r>
            <a:endParaRPr kumimoji="0" lang="en-GB" sz="1000" b="0" i="0" u="none" strike="noStrike" kern="0" cap="none" spc="0" normalizeH="0" baseline="0" noProof="0" dirty="0">
              <a:ln>
                <a:noFill/>
              </a:ln>
              <a:solidFill>
                <a:prstClr val="black"/>
              </a:solidFill>
              <a:effectLst/>
              <a:uLnTx/>
              <a:uFillTx/>
              <a:ea typeface="+mn-ea"/>
              <a:cs typeface="+mn-cs"/>
            </a:endParaRPr>
          </a:p>
          <a:p>
            <a:pPr marL="168275" marR="0" lvl="0" indent="-168275" algn="l" defTabSz="457200" rtl="0" eaLnBrk="1" fontAlgn="auto" latinLnBrk="0" hangingPunct="1">
              <a:lnSpc>
                <a:spcPct val="100000"/>
              </a:lnSpc>
              <a:spcBef>
                <a:spcPts val="0"/>
              </a:spcBef>
              <a:spcAft>
                <a:spcPts val="300"/>
              </a:spcAft>
              <a:buClrTx/>
              <a:buSzTx/>
              <a:buFont typeface="Arial" pitchFamily="34" charset="0"/>
              <a:buChar char="•"/>
              <a:tabLst/>
              <a:defRPr/>
            </a:pPr>
            <a:r>
              <a:rPr kumimoji="0" lang="en-US" sz="1000" b="0" i="0" u="none" strike="noStrike" kern="1200" cap="none" spc="0" normalizeH="0" baseline="0" noProof="0" dirty="0">
                <a:ln>
                  <a:noFill/>
                </a:ln>
                <a:effectLst/>
                <a:uLnTx/>
                <a:uFillTx/>
                <a:ea typeface="+mn-ea"/>
                <a:cs typeface="+mn-cs"/>
              </a:rPr>
              <a:t>For questions about Obesity or MASH, please contact </a:t>
            </a:r>
            <a:r>
              <a:rPr kumimoji="0" lang="en-GB" sz="1000" b="0" i="0" u="none" strike="noStrike" kern="0" cap="none" spc="0" normalizeH="0" baseline="0" noProof="0" dirty="0">
                <a:ln>
                  <a:noFill/>
                </a:ln>
                <a:solidFill>
                  <a:prstClr val="black"/>
                </a:solidFill>
                <a:effectLst/>
                <a:uLnTx/>
                <a:uFillTx/>
                <a:ea typeface="+mn-ea"/>
                <a:cs typeface="+mn-cs"/>
                <a:hlinkClick r:id="rId4"/>
              </a:rPr>
              <a:t>Nina Brandt</a:t>
            </a:r>
            <a:endParaRPr kumimoji="0" lang="en-GB" sz="1000" b="0" i="0" u="none" strike="noStrike" kern="0" cap="none" spc="0" normalizeH="0" baseline="0" noProof="0" dirty="0">
              <a:ln>
                <a:noFill/>
              </a:ln>
              <a:solidFill>
                <a:prstClr val="black"/>
              </a:solidFill>
              <a:effectLst/>
              <a:uLnTx/>
              <a:uFillTx/>
              <a:ea typeface="+mn-ea"/>
              <a:cs typeface="+mn-cs"/>
            </a:endParaRPr>
          </a:p>
          <a:p>
            <a:pPr marL="168275" indent="-168275" defTabSz="457200">
              <a:spcAft>
                <a:spcPts val="300"/>
              </a:spcAft>
              <a:buFont typeface="Arial" pitchFamily="34" charset="0"/>
              <a:buChar char="•"/>
              <a:defRPr/>
            </a:pPr>
            <a:r>
              <a:rPr kumimoji="0" lang="en-US" sz="1000" b="0" i="0" u="none" strike="noStrike" kern="1200" cap="none" spc="0" normalizeH="0" baseline="0" noProof="0" dirty="0">
                <a:ln>
                  <a:noFill/>
                </a:ln>
                <a:effectLst/>
                <a:uLnTx/>
                <a:uFillTx/>
                <a:ea typeface="+mn-ea"/>
                <a:cs typeface="+mn-cs"/>
              </a:rPr>
              <a:t>For questions about CKD, please contact </a:t>
            </a:r>
            <a:r>
              <a:rPr kumimoji="0" lang="en-US" sz="1000" b="0" i="0" u="none" strike="noStrike" kern="1200" cap="none" spc="0" normalizeH="0" baseline="0" noProof="0" dirty="0">
                <a:ln>
                  <a:noFill/>
                </a:ln>
                <a:solidFill>
                  <a:prstClr val="black"/>
                </a:solidFill>
                <a:effectLst/>
                <a:uLnTx/>
                <a:uFillTx/>
                <a:hlinkClick r:id="rId5"/>
              </a:rPr>
              <a:t>Christa Trexler and Amanda Alvarez-Dieppa</a:t>
            </a:r>
            <a:endParaRPr lang="en-US" sz="1000" dirty="0">
              <a:solidFill>
                <a:prstClr val="black"/>
              </a:solidFill>
            </a:endParaRPr>
          </a:p>
          <a:p>
            <a:pPr marL="168275" indent="-168275" defTabSz="457200">
              <a:spcAft>
                <a:spcPts val="300"/>
              </a:spcAft>
              <a:buFont typeface="Arial" pitchFamily="34" charset="0"/>
              <a:buChar char="•"/>
              <a:defRPr/>
            </a:pPr>
            <a:r>
              <a:rPr kumimoji="0" lang="en-US" sz="1000" b="0" i="0" u="none" strike="noStrike" kern="1200" cap="none" spc="0" normalizeH="0" baseline="0" noProof="0" dirty="0">
                <a:ln>
                  <a:noFill/>
                </a:ln>
                <a:effectLst/>
                <a:uLnTx/>
                <a:uFillTx/>
                <a:ea typeface="+mn-ea"/>
                <a:cs typeface="+mn-cs"/>
              </a:rPr>
              <a:t>For questions about HF or cardiomyopathies, please contact </a:t>
            </a:r>
            <a:r>
              <a:rPr kumimoji="0" lang="en-US" sz="1000" b="0" i="0" u="none" strike="noStrike" kern="1200" cap="none" spc="0" normalizeH="0" baseline="0" noProof="0" dirty="0">
                <a:ln>
                  <a:noFill/>
                </a:ln>
                <a:solidFill>
                  <a:prstClr val="black"/>
                </a:solidFill>
                <a:effectLst/>
                <a:uLnTx/>
                <a:uFillTx/>
                <a:ea typeface="+mn-ea"/>
                <a:cs typeface="+mn-cs"/>
                <a:hlinkClick r:id="rId6"/>
              </a:rPr>
              <a:t>Matt Racine</a:t>
            </a:r>
            <a:endParaRPr kumimoji="0" lang="en-US" sz="1000" b="0" i="0" u="none" strike="noStrike" kern="1200" cap="none" spc="0" normalizeH="0" baseline="0" noProof="0" dirty="0">
              <a:ln>
                <a:noFill/>
              </a:ln>
              <a:solidFill>
                <a:prstClr val="black"/>
              </a:solidFill>
              <a:effectLst/>
              <a:uLnTx/>
              <a:uFillTx/>
              <a:ea typeface="+mn-ea"/>
              <a:cs typeface="+mn-cs"/>
            </a:endParaRPr>
          </a:p>
          <a:p>
            <a:pPr marL="168275" indent="-168275" defTabSz="457200">
              <a:spcAft>
                <a:spcPts val="300"/>
              </a:spcAft>
              <a:buFont typeface="Arial" pitchFamily="34" charset="0"/>
              <a:buChar char="•"/>
              <a:defRPr/>
            </a:pPr>
            <a:r>
              <a:rPr lang="en-US" sz="1000" spc="0" dirty="0"/>
              <a:t>For questions about PAD and ASCVD, please contact </a:t>
            </a:r>
            <a:r>
              <a:rPr lang="en-US" sz="1000" spc="0" dirty="0">
                <a:hlinkClick r:id="rId7"/>
              </a:rPr>
              <a:t>Chung I Choi</a:t>
            </a:r>
            <a:r>
              <a:rPr lang="en-US" sz="1000" spc="0" dirty="0"/>
              <a:t> </a:t>
            </a:r>
            <a:endParaRPr kumimoji="0" lang="en-US" sz="1000" b="0" i="0" u="none" strike="noStrike" kern="1200" cap="none" spc="0" normalizeH="0" baseline="0" noProof="0" dirty="0">
              <a:ln>
                <a:noFill/>
              </a:ln>
              <a:effectLst/>
              <a:uLnTx/>
              <a:uFillTx/>
              <a:ea typeface="+mn-ea"/>
              <a:cs typeface="+mn-cs"/>
            </a:endParaRPr>
          </a:p>
          <a:p>
            <a:pPr marL="168275" marR="0" lvl="0" indent="-168275" algn="l" defTabSz="457200" rtl="0" eaLnBrk="1" fontAlgn="auto" latinLnBrk="0" hangingPunct="1">
              <a:lnSpc>
                <a:spcPct val="100000"/>
              </a:lnSpc>
              <a:spcBef>
                <a:spcPts val="0"/>
              </a:spcBef>
              <a:spcAft>
                <a:spcPts val="300"/>
              </a:spcAft>
              <a:buClrTx/>
              <a:buSzTx/>
              <a:buFont typeface="Arial" pitchFamily="34" charset="0"/>
              <a:buChar char="•"/>
              <a:tabLst/>
              <a:defRPr/>
            </a:pPr>
            <a:endParaRPr kumimoji="0" lang="en-US" sz="1000" b="0" i="0" u="none" strike="noStrike" kern="1200" cap="none" spc="0" normalizeH="0" baseline="0" noProof="0" dirty="0">
              <a:ln>
                <a:noFill/>
              </a:ln>
              <a:effectLst/>
              <a:uLnTx/>
              <a:uFillTx/>
              <a:ea typeface="+mn-ea"/>
              <a:cs typeface="+mn-cs"/>
            </a:endParaRPr>
          </a:p>
        </p:txBody>
      </p:sp>
      <p:sp>
        <p:nvSpPr>
          <p:cNvPr id="16" name="Title 15"/>
          <p:cNvSpPr>
            <a:spLocks noGrp="1"/>
          </p:cNvSpPr>
          <p:nvPr>
            <p:ph type="title"/>
          </p:nvPr>
        </p:nvSpPr>
        <p:spPr/>
        <p:txBody>
          <a:bodyPr/>
          <a:lstStyle/>
          <a:p>
            <a:r>
              <a:rPr lang="en-US" dirty="0"/>
              <a:t>Methodology</a:t>
            </a:r>
          </a:p>
        </p:txBody>
      </p:sp>
    </p:spTree>
    <p:extLst>
      <p:ext uri="{BB962C8B-B14F-4D97-AF65-F5344CB8AC3E}">
        <p14:creationId xmlns:p14="http://schemas.microsoft.com/office/powerpoint/2010/main" val="17501455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GLP-1/FGF21: ZT003, synergistic activity on WL, glucose control, lipids, and liver histology</a:t>
            </a:r>
          </a:p>
        </p:txBody>
      </p:sp>
      <p:graphicFrame>
        <p:nvGraphicFramePr>
          <p:cNvPr id="4" name="Table 3"/>
          <p:cNvGraphicFramePr>
            <a:graphicFrameLocks noGrp="1"/>
          </p:cNvGraphicFramePr>
          <p:nvPr>
            <p:extLst>
              <p:ext uri="{D42A27DB-BD31-4B8C-83A1-F6EECF244321}">
                <p14:modId xmlns:p14="http://schemas.microsoft.com/office/powerpoint/2010/main" val="2562936590"/>
              </p:ext>
            </p:extLst>
          </p:nvPr>
        </p:nvGraphicFramePr>
        <p:xfrm>
          <a:off x="385434" y="914400"/>
          <a:ext cx="11430000" cy="4480560"/>
        </p:xfrm>
        <a:graphic>
          <a:graphicData uri="http://schemas.openxmlformats.org/drawingml/2006/table">
            <a:tbl>
              <a:tblPr firstRow="1" bandRow="1">
                <a:tableStyleId>{C083E6E3-FA7D-4D7B-A595-EF9225AFEA82}</a:tableStyleId>
              </a:tblPr>
              <a:tblGrid>
                <a:gridCol w="3548613">
                  <a:extLst>
                    <a:ext uri="{9D8B030D-6E8A-4147-A177-3AD203B41FA5}">
                      <a16:colId xmlns:a16="http://schemas.microsoft.com/office/drawing/2014/main" val="20000"/>
                    </a:ext>
                  </a:extLst>
                </a:gridCol>
                <a:gridCol w="5591790">
                  <a:extLst>
                    <a:ext uri="{9D8B030D-6E8A-4147-A177-3AD203B41FA5}">
                      <a16:colId xmlns:a16="http://schemas.microsoft.com/office/drawing/2014/main" val="4136139813"/>
                    </a:ext>
                  </a:extLst>
                </a:gridCol>
                <a:gridCol w="2289597">
                  <a:extLst>
                    <a:ext uri="{9D8B030D-6E8A-4147-A177-3AD203B41FA5}">
                      <a16:colId xmlns:a16="http://schemas.microsoft.com/office/drawing/2014/main" val="650864431"/>
                    </a:ext>
                  </a:extLst>
                </a:gridCol>
              </a:tblGrid>
              <a:tr h="151832">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Abstract</a:t>
                      </a:r>
                      <a:r>
                        <a:rPr lang="en-US" sz="1000" b="1" baseline="0" dirty="0"/>
                        <a:t> </a:t>
                      </a:r>
                      <a:r>
                        <a:rPr lang="en-US" sz="1000" b="0" dirty="0">
                          <a:solidFill>
                            <a:schemeClr val="tx1"/>
                          </a:solidFill>
                          <a:hlinkClick r:id="rId2"/>
                        </a:rPr>
                        <a:t>297-OR</a:t>
                      </a:r>
                      <a:r>
                        <a:rPr lang="en-US" sz="1000" b="0" dirty="0">
                          <a:solidFill>
                            <a:schemeClr val="tx1"/>
                          </a:solidFill>
                        </a:rPr>
                        <a:t>:</a:t>
                      </a:r>
                      <a:r>
                        <a:rPr lang="en-US" sz="1000" b="0" baseline="0" dirty="0"/>
                        <a:t> </a:t>
                      </a:r>
                      <a:r>
                        <a:rPr lang="en-US" sz="1000" b="0" i="1" dirty="0">
                          <a:solidFill>
                            <a:schemeClr val="tx1"/>
                          </a:solidFill>
                        </a:rPr>
                        <a:t>A novel GLP-1/FGF21 dual agonist ZT003 has therapeutic potential for obesity, diabetes, and NASH. Y.Zhang.</a:t>
                      </a:r>
                    </a:p>
                  </a:txBody>
                  <a:tcPr>
                    <a:lnL>
                      <a:noFill/>
                    </a:lnL>
                    <a:lnR>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US"/>
                    </a:p>
                  </a:txBody>
                  <a:tcPr/>
                </a:tc>
                <a:tc hMerge="1">
                  <a:txBody>
                    <a:bodyPr/>
                    <a:lstStyle/>
                    <a:p>
                      <a:endParaRPr lang="en-US" sz="1000" b="0" dirty="0"/>
                    </a:p>
                  </a:txBody>
                  <a:tcPr>
                    <a:lnL>
                      <a:noFill/>
                    </a:lnL>
                    <a:lnR>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0"/>
                  </a:ext>
                </a:extLst>
              </a:tr>
              <a:tr h="1504573">
                <a:tc gridSpan="2">
                  <a:txBody>
                    <a:bodyPr/>
                    <a:lstStyle/>
                    <a:p>
                      <a:pPr marL="0" indent="0">
                        <a:buFont typeface="Arial" panose="020B0604020202020204" pitchFamily="34" charset="0"/>
                        <a:buNone/>
                      </a:pPr>
                      <a:r>
                        <a:rPr lang="en-US" sz="1000" b="1" dirty="0"/>
                        <a:t>Methods</a:t>
                      </a:r>
                      <a:r>
                        <a:rPr lang="en-US" sz="1000" b="0" dirty="0"/>
                        <a:t>:</a:t>
                      </a:r>
                    </a:p>
                    <a:p>
                      <a:pPr marL="171450" indent="-171450">
                        <a:buFont typeface="Arial" panose="020B0604020202020204" pitchFamily="34" charset="0"/>
                        <a:buChar char="•"/>
                      </a:pPr>
                      <a:r>
                        <a:rPr lang="en-GB" sz="1000" i="1" dirty="0">
                          <a:solidFill>
                            <a:schemeClr val="tx1"/>
                          </a:solidFill>
                        </a:rPr>
                        <a:t>In vitro </a:t>
                      </a:r>
                      <a:r>
                        <a:rPr lang="en-GB" sz="1000" dirty="0">
                          <a:solidFill>
                            <a:schemeClr val="tx1"/>
                          </a:solidFill>
                        </a:rPr>
                        <a:t>GLP-1 and FGF21 activities of the fusion protein were measured using </a:t>
                      </a:r>
                      <a:r>
                        <a:rPr lang="en-GB" sz="1000" b="1" dirty="0">
                          <a:solidFill>
                            <a:schemeClr val="tx1"/>
                          </a:solidFill>
                        </a:rPr>
                        <a:t>BHK cells </a:t>
                      </a:r>
                      <a:r>
                        <a:rPr lang="en-GB" sz="1000" dirty="0">
                          <a:solidFill>
                            <a:schemeClr val="tx1"/>
                          </a:solidFill>
                        </a:rPr>
                        <a:t>overexpressing human GLP-1 receptor and </a:t>
                      </a:r>
                      <a:r>
                        <a:rPr lang="en-GB" sz="1000" b="1" dirty="0">
                          <a:solidFill>
                            <a:schemeClr val="tx1"/>
                          </a:solidFill>
                        </a:rPr>
                        <a:t>HEK293 cells </a:t>
                      </a:r>
                      <a:r>
                        <a:rPr lang="en-GB" sz="1000" dirty="0">
                          <a:solidFill>
                            <a:schemeClr val="tx1"/>
                          </a:solidFill>
                        </a:rPr>
                        <a:t>overexpressing human beta-Klotho.</a:t>
                      </a:r>
                    </a:p>
                    <a:p>
                      <a:pPr marL="171450" indent="-171450">
                        <a:buFont typeface="Arial" panose="020B0604020202020204" pitchFamily="34" charset="0"/>
                        <a:buChar char="•"/>
                      </a:pPr>
                      <a:r>
                        <a:rPr lang="en-GB" sz="1000" dirty="0">
                          <a:solidFill>
                            <a:schemeClr val="tx1"/>
                          </a:solidFill>
                        </a:rPr>
                        <a:t>Cynomolgus </a:t>
                      </a:r>
                      <a:r>
                        <a:rPr lang="en-GB" sz="1000" b="1" dirty="0">
                          <a:solidFill>
                            <a:schemeClr val="tx1"/>
                          </a:solidFill>
                        </a:rPr>
                        <a:t>monkeys</a:t>
                      </a:r>
                      <a:r>
                        <a:rPr lang="en-GB" sz="1000" dirty="0">
                          <a:solidFill>
                            <a:schemeClr val="tx1"/>
                          </a:solidFill>
                        </a:rPr>
                        <a:t> received ZT003 (SC single undisclosed dose) vs. semaglutide (SC single undisclosed dose)</a:t>
                      </a:r>
                    </a:p>
                    <a:p>
                      <a:pPr marL="171450" indent="-171450">
                        <a:buFont typeface="Arial" panose="020B0604020202020204" pitchFamily="34" charset="0"/>
                        <a:buChar char="•"/>
                      </a:pPr>
                      <a:r>
                        <a:rPr lang="en-GB" sz="1000" b="1" i="1" dirty="0">
                          <a:solidFill>
                            <a:schemeClr val="tx1"/>
                          </a:solidFill>
                        </a:rPr>
                        <a:t>db/db </a:t>
                      </a:r>
                      <a:r>
                        <a:rPr lang="en-GB" sz="1000" b="1" dirty="0">
                          <a:solidFill>
                            <a:schemeClr val="tx1"/>
                          </a:solidFill>
                        </a:rPr>
                        <a:t>mice </a:t>
                      </a:r>
                      <a:r>
                        <a:rPr lang="en-GB" sz="1000" dirty="0">
                          <a:solidFill>
                            <a:schemeClr val="tx1"/>
                          </a:solidFill>
                        </a:rPr>
                        <a:t>received ZT003 (SC 3, 10, or 30nmol/kg QD) vs. semaglutide (SC 10 or 30nmol/kg QD) vs. Yuhan’s dual GLP-1/FGF21 - likely YH25724 (SC 10nmol/kg QD) vs. tirzepatide (SC 10nmol/kg QD) vs. FGF21 (SC 30nmol/kg QD) vs. semaglutide + FGF21 lose combi (30nmol/kg QD) vs. vehicle for 28 days</a:t>
                      </a:r>
                    </a:p>
                    <a:p>
                      <a:pPr marL="171450" indent="-171450">
                        <a:buFont typeface="Arial" panose="020B0604020202020204" pitchFamily="34" charset="0"/>
                        <a:buChar char="•"/>
                      </a:pPr>
                      <a:r>
                        <a:rPr lang="en-GB" sz="1000" b="1" dirty="0">
                          <a:solidFill>
                            <a:schemeClr val="tx1"/>
                          </a:solidFill>
                        </a:rPr>
                        <a:t>DIO MASH</a:t>
                      </a:r>
                      <a:r>
                        <a:rPr lang="en-GB" sz="1000" dirty="0">
                          <a:solidFill>
                            <a:schemeClr val="tx1"/>
                          </a:solidFill>
                        </a:rPr>
                        <a:t> and </a:t>
                      </a:r>
                      <a:r>
                        <a:rPr lang="en-GB" sz="1000" b="1" i="1" dirty="0">
                          <a:solidFill>
                            <a:schemeClr val="tx1"/>
                          </a:solidFill>
                        </a:rPr>
                        <a:t>ob/ob </a:t>
                      </a:r>
                      <a:r>
                        <a:rPr lang="en-GB" sz="1000" b="1" dirty="0">
                          <a:solidFill>
                            <a:schemeClr val="tx1"/>
                          </a:solidFill>
                        </a:rPr>
                        <a:t>MASH mice </a:t>
                      </a:r>
                      <a:r>
                        <a:rPr lang="en-GB" sz="1000" dirty="0">
                          <a:solidFill>
                            <a:schemeClr val="tx1"/>
                          </a:solidFill>
                        </a:rPr>
                        <a:t>received ZT003 (SC 10 or 30nmol/kg QD) vs. semaglutide (SC 30nmol/kg QD) vs. vehicle for 56 days</a:t>
                      </a:r>
                    </a:p>
                    <a:p>
                      <a:pPr marL="171450" indent="-171450">
                        <a:buFont typeface="Arial" panose="020B0604020202020204" pitchFamily="34" charset="0"/>
                        <a:buChar char="•"/>
                      </a:pPr>
                      <a:r>
                        <a:rPr lang="en-GB" sz="1000" b="1" dirty="0">
                          <a:solidFill>
                            <a:schemeClr val="tx1"/>
                          </a:solidFill>
                        </a:rPr>
                        <a:t>DIO-HTG hamsters </a:t>
                      </a:r>
                      <a:r>
                        <a:rPr lang="en-GB" sz="1000" dirty="0">
                          <a:solidFill>
                            <a:schemeClr val="tx1"/>
                          </a:solidFill>
                        </a:rPr>
                        <a:t>received ZT003 (SC 1, 3, or 10nmol/kg QD) vs. semaglutide (SC 10nmol/kg QD) vs. FGF21 (SC 10nmol/kg QD) vs. vehicle for 28 days</a:t>
                      </a:r>
                    </a:p>
                    <a:p>
                      <a:pPr marL="171450" indent="-171450">
                        <a:buFont typeface="Arial" panose="020B0604020202020204" pitchFamily="34" charset="0"/>
                        <a:buChar char="•"/>
                      </a:pPr>
                      <a:endParaRPr lang="en-GB" sz="1000" dirty="0">
                        <a:solidFill>
                          <a:schemeClr val="tx1"/>
                        </a:solidFill>
                      </a:endParaRPr>
                    </a:p>
                    <a:p>
                      <a:r>
                        <a:rPr lang="en-US" sz="1000" b="1" baseline="0" dirty="0"/>
                        <a:t>Results</a:t>
                      </a:r>
                      <a:r>
                        <a:rPr lang="en-US" sz="1000" b="0" baseline="0" dirty="0"/>
                        <a:t>: </a:t>
                      </a:r>
                    </a:p>
                    <a:p>
                      <a:pPr marL="171450" indent="-171450">
                        <a:buFont typeface="Arial" panose="020B0604020202020204" pitchFamily="34" charset="0"/>
                        <a:buChar char="•"/>
                      </a:pPr>
                      <a:r>
                        <a:rPr lang="en-US" sz="1000" b="0" i="1" baseline="0" dirty="0"/>
                        <a:t>In vitro</a:t>
                      </a:r>
                      <a:r>
                        <a:rPr lang="en-US" sz="1000" b="0" i="0" baseline="0" dirty="0"/>
                        <a:t>, ZT003</a:t>
                      </a:r>
                      <a:r>
                        <a:rPr lang="en-US" sz="1000" b="0" baseline="0" dirty="0"/>
                        <a:t> activated both GLP-1 and FGF/KLB receptors with lower EC</a:t>
                      </a:r>
                      <a:r>
                        <a:rPr lang="en-US" sz="1000" b="0" baseline="-25000" dirty="0"/>
                        <a:t>50</a:t>
                      </a:r>
                      <a:r>
                        <a:rPr lang="en-US" sz="1000" b="0" baseline="0" dirty="0"/>
                        <a:t> vs. semaglutide (192 vs. 287pM) and higher EC</a:t>
                      </a:r>
                      <a:r>
                        <a:rPr lang="en-US" sz="1000" b="0" baseline="-25000" dirty="0"/>
                        <a:t>50</a:t>
                      </a:r>
                      <a:r>
                        <a:rPr lang="en-US" sz="1000" b="0" baseline="0" dirty="0"/>
                        <a:t> vs. native FGF21 (4.98 vs. 0.96nM) for the two receptors, respectively.</a:t>
                      </a:r>
                    </a:p>
                  </a:txBody>
                  <a:tcPr>
                    <a:lnT w="12700" cmpd="sng">
                      <a:noFill/>
                    </a:lnT>
                    <a:lnB w="12700" cap="flat" cmpd="sng" algn="ctr">
                      <a:noFill/>
                      <a:prstDash val="solid"/>
                      <a:round/>
                      <a:headEnd type="none" w="med" len="med"/>
                      <a:tailEnd type="none" w="med" len="med"/>
                    </a:lnB>
                    <a:noFill/>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sz="1000" b="1" dirty="0"/>
                        <a:t>CVrg Implications</a:t>
                      </a:r>
                      <a:r>
                        <a:rPr lang="en-US" sz="1000" b="0" dirty="0"/>
                        <a:t>: Long-acting dual GLP-1/FGF21 agonist ZT003 is in preclinical development with </a:t>
                      </a:r>
                      <a:r>
                        <a:rPr lang="en-US" sz="1000" dirty="0">
                          <a:solidFill>
                            <a:schemeClr val="tx1"/>
                          </a:solidFill>
                          <a:hlinkClick r:id="rId3"/>
                        </a:rPr>
                        <a:t>Beijing QL </a:t>
                      </a:r>
                      <a:r>
                        <a:rPr lang="en-US" sz="1000" b="0" dirty="0">
                          <a:solidFill>
                            <a:schemeClr val="tx1"/>
                          </a:solidFill>
                          <a:hlinkClick r:id="rId3"/>
                        </a:rPr>
                        <a:t>Biopharmaceutical</a:t>
                      </a:r>
                      <a:r>
                        <a:rPr lang="en-US" sz="1000" b="0" dirty="0">
                          <a:solidFill>
                            <a:schemeClr val="tx1"/>
                          </a:solidFill>
                        </a:rPr>
                        <a:t>. In animal models, ZT003 showed synergistic activity of GLP-1/FGF21 dual agonism on weight loss, glucose control, lipids, and histological features of MASH.</a:t>
                      </a:r>
                      <a:endParaRPr lang="en-US" sz="10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chemeClr val="tx1"/>
                          </a:solidFill>
                        </a:rPr>
                        <a:t>A FIH trial of ZT003 is planned for 2Q 2025.</a:t>
                      </a:r>
                    </a:p>
                  </a:txBody>
                  <a:tcPr>
                    <a:lnT w="12700" cmpd="sng">
                      <a:noFill/>
                    </a:lnT>
                    <a:lnB w="12700" cap="flat" cmpd="sng" algn="ctr">
                      <a:noFill/>
                      <a:prstDash val="solid"/>
                      <a:round/>
                      <a:headEnd type="none" w="med" len="med"/>
                      <a:tailEnd type="none" w="med" len="med"/>
                    </a:lnB>
                    <a:solidFill>
                      <a:srgbClr val="FEF4EC"/>
                    </a:solidFill>
                  </a:tcPr>
                </a:tc>
                <a:extLst>
                  <a:ext uri="{0D108BD9-81ED-4DB2-BD59-A6C34878D82A}">
                    <a16:rowId xmlns:a16="http://schemas.microsoft.com/office/drawing/2014/main" val="3649007322"/>
                  </a:ext>
                </a:extLst>
              </a:tr>
              <a:tr h="245850">
                <a:tc>
                  <a:txBody>
                    <a:bodyPr/>
                    <a:lstStyle/>
                    <a:p>
                      <a:pPr marL="171450" indent="-171450">
                        <a:buFont typeface="Arial" panose="020B0604020202020204" pitchFamily="34" charset="0"/>
                        <a:buChar char="•"/>
                      </a:pPr>
                      <a:r>
                        <a:rPr lang="en-US" sz="1000" b="0" baseline="0" dirty="0"/>
                        <a:t>The PK profile of ZT003 in cynomolgus monkeys showed a similar T</a:t>
                      </a:r>
                      <a:r>
                        <a:rPr lang="en-US" sz="1000" b="0" baseline="-25000" dirty="0"/>
                        <a:t>max </a:t>
                      </a:r>
                      <a:r>
                        <a:rPr lang="en-US" sz="1000" b="0" baseline="0" dirty="0"/>
                        <a:t>and t</a:t>
                      </a:r>
                      <a:r>
                        <a:rPr lang="en-US" sz="1000" b="0" baseline="-25000" dirty="0"/>
                        <a:t>1/2</a:t>
                      </a:r>
                      <a:r>
                        <a:rPr lang="en-US" sz="1000" b="0" baseline="0" dirty="0"/>
                        <a:t> compared to semaglutide, but slightly lower exposure and higher clearance (see table).</a:t>
                      </a:r>
                    </a:p>
                  </a:txBody>
                  <a:tcPr>
                    <a:lnT w="12700" cmpd="sng">
                      <a:noFill/>
                    </a:lnT>
                    <a:lnB w="12700" cap="flat" cmpd="sng" algn="ctr">
                      <a:noFill/>
                      <a:prstDash val="solid"/>
                      <a:round/>
                      <a:headEnd type="none" w="med" len="med"/>
                      <a:tailEnd type="none" w="med" len="med"/>
                    </a:lnB>
                    <a:noFill/>
                  </a:tcPr>
                </a:tc>
                <a:tc>
                  <a:txBody>
                    <a:bodyPr/>
                    <a:lstStyle/>
                    <a:p>
                      <a:endParaRPr lang="en-US" dirty="0"/>
                    </a:p>
                  </a:txBody>
                  <a:tcPr>
                    <a:lnT w="12700" cmpd="sng">
                      <a:noFill/>
                    </a:lnT>
                    <a:lnB w="12700" cap="flat" cmpd="sng" algn="ctr">
                      <a:noFill/>
                      <a:prstDash val="solid"/>
                      <a:round/>
                      <a:headEnd type="none" w="med" len="med"/>
                      <a:tailEnd type="none" w="med" len="med"/>
                    </a:lnB>
                    <a:noFill/>
                  </a:tcPr>
                </a:tc>
                <a:tc rowSpan="2">
                  <a:txBody>
                    <a:bodyPr/>
                    <a:lstStyle/>
                    <a:p>
                      <a:endParaRPr lang="en-US" sz="1000" dirty="0"/>
                    </a:p>
                  </a:txBody>
                  <a:tcPr>
                    <a:lnT w="12700" cmpd="sng">
                      <a:noFill/>
                    </a:lnT>
                    <a:lnB w="12700" cap="flat" cmpd="sng" algn="ctr">
                      <a:noFill/>
                      <a:prstDash val="solid"/>
                      <a:round/>
                      <a:headEnd type="none" w="med" len="med"/>
                      <a:tailEnd type="none" w="med" len="med"/>
                    </a:lnB>
                    <a:noFill/>
                  </a:tcPr>
                </a:tc>
                <a:extLst>
                  <a:ext uri="{0D108BD9-81ED-4DB2-BD59-A6C34878D82A}">
                    <a16:rowId xmlns:a16="http://schemas.microsoft.com/office/drawing/2014/main" val="1141326742"/>
                  </a:ext>
                </a:extLst>
              </a:tr>
              <a:tr h="1005840">
                <a:tc gridSpan="2">
                  <a:txBody>
                    <a:bodyPr/>
                    <a:lstStyle/>
                    <a:p>
                      <a:pPr marL="171450" indent="-171450">
                        <a:buFont typeface="Arial" panose="020B0604020202020204" pitchFamily="34" charset="0"/>
                        <a:buChar char="•"/>
                      </a:pPr>
                      <a:r>
                        <a:rPr lang="en-GB" sz="1000" dirty="0">
                          <a:solidFill>
                            <a:schemeClr val="tx1"/>
                          </a:solidFill>
                        </a:rPr>
                        <a:t>In </a:t>
                      </a:r>
                      <a:r>
                        <a:rPr lang="en-GB" sz="1000" b="1" i="1" dirty="0">
                          <a:solidFill>
                            <a:schemeClr val="tx1"/>
                          </a:solidFill>
                        </a:rPr>
                        <a:t>db/db </a:t>
                      </a:r>
                      <a:r>
                        <a:rPr lang="en-GB" sz="1000" b="1" i="0" dirty="0">
                          <a:solidFill>
                            <a:schemeClr val="tx1"/>
                          </a:solidFill>
                        </a:rPr>
                        <a:t>mice</a:t>
                      </a:r>
                      <a:r>
                        <a:rPr lang="en-GB" sz="1000" i="0" dirty="0">
                          <a:solidFill>
                            <a:schemeClr val="tx1"/>
                          </a:solidFill>
                        </a:rPr>
                        <a:t>, ZT003 showed dose-dependent and greater weight loss (~-20%) vs. active comparators; only semaglutide + FGF21 combi showed comparable weight loss.</a:t>
                      </a:r>
                      <a:br>
                        <a:rPr lang="en-GB" sz="1000" i="0" dirty="0">
                          <a:solidFill>
                            <a:schemeClr val="tx1"/>
                          </a:solidFill>
                        </a:rPr>
                      </a:br>
                      <a:r>
                        <a:rPr lang="en-GB" sz="1000" i="0" dirty="0">
                          <a:solidFill>
                            <a:schemeClr val="tx1"/>
                          </a:solidFill>
                        </a:rPr>
                        <a:t>- weight loss was accompanied by greater reduction in liver weight vs. comparators.</a:t>
                      </a:r>
                    </a:p>
                    <a:p>
                      <a:pPr marL="171450" indent="-171450">
                        <a:buFont typeface="Arial" panose="020B0604020202020204" pitchFamily="34" charset="0"/>
                        <a:buChar char="•"/>
                      </a:pPr>
                      <a:r>
                        <a:rPr lang="en-GB" sz="1000" i="0" dirty="0">
                          <a:solidFill>
                            <a:schemeClr val="tx1"/>
                          </a:solidFill>
                        </a:rPr>
                        <a:t>At similar dose-levels, ZT003 showed dose-dependent, and more potent and sustained lowering of random blood glucose vs. semaglutide, tirzepatide and Yuhan dual </a:t>
                      </a:r>
                      <a:r>
                        <a:rPr lang="en-GB" sz="1000" dirty="0">
                          <a:solidFill>
                            <a:schemeClr val="tx1"/>
                          </a:solidFill>
                        </a:rPr>
                        <a:t>GLP-1/FGF21</a:t>
                      </a:r>
                      <a:r>
                        <a:rPr lang="en-GB" sz="1000" i="0" dirty="0">
                          <a:solidFill>
                            <a:schemeClr val="tx1"/>
                          </a:solidFill>
                        </a:rPr>
                        <a:t>, which was accompanied by significantly reduced insulin levels.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dirty="0">
                          <a:solidFill>
                            <a:schemeClr val="tx1"/>
                          </a:solidFill>
                        </a:rPr>
                        <a:t>In </a:t>
                      </a:r>
                      <a:r>
                        <a:rPr lang="en-GB" sz="1000" b="1" i="0" dirty="0">
                          <a:solidFill>
                            <a:schemeClr val="tx1"/>
                          </a:solidFill>
                        </a:rPr>
                        <a:t>DIO MASH mice</a:t>
                      </a:r>
                      <a:r>
                        <a:rPr lang="en-GB" sz="1000" i="0" dirty="0">
                          <a:solidFill>
                            <a:schemeClr val="tx1"/>
                          </a:solidFill>
                        </a:rPr>
                        <a:t>, ZT003 showed dose-dependent and greater weight loss (~-25%) vs. semaglutide, which was accompanied by reduction in liver TG, total cholesterol, and liver enzymes showing no dose-effect of ZT003.</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i="0" dirty="0">
                          <a:solidFill>
                            <a:schemeClr val="tx1"/>
                          </a:solidFill>
                        </a:rPr>
                        <a:t>ZT003 (all doses) significantly reduced NAS, individual components of NAS (steatosis, lobular inflammation, and ballooning), fibrosis, and Col1a1 mRNA to a greater extent vs. placebo.</a:t>
                      </a:r>
                    </a:p>
                    <a:p>
                      <a:pPr marL="171450" indent="-171450">
                        <a:buFont typeface="Arial" panose="020B0604020202020204" pitchFamily="34" charset="0"/>
                        <a:buChar char="•"/>
                      </a:pPr>
                      <a:r>
                        <a:rPr lang="en-GB" sz="1000" i="0" dirty="0">
                          <a:solidFill>
                            <a:schemeClr val="tx1"/>
                          </a:solidFill>
                        </a:rPr>
                        <a:t>In </a:t>
                      </a:r>
                      <a:r>
                        <a:rPr lang="en-GB" sz="1000" b="1" dirty="0">
                          <a:solidFill>
                            <a:schemeClr val="tx1"/>
                          </a:solidFill>
                        </a:rPr>
                        <a:t>DIO-HTG hamsters</a:t>
                      </a:r>
                      <a:r>
                        <a:rPr lang="en-GB" sz="1000" dirty="0">
                          <a:solidFill>
                            <a:schemeClr val="tx1"/>
                          </a:solidFill>
                        </a:rPr>
                        <a:t>, ZT003 improved plasma TG, FFA, total cholesterol, and non-HDL-C more potently vs. semaglutide.</a:t>
                      </a:r>
                      <a:endParaRPr lang="en-GB" sz="1000" i="0" dirty="0">
                        <a:solidFill>
                          <a:schemeClr val="tx1"/>
                        </a:solidFill>
                      </a:endParaRPr>
                    </a:p>
                  </a:txBody>
                  <a:tcPr>
                    <a:lnT w="12700" cmpd="sng">
                      <a:noFill/>
                    </a:lnT>
                    <a:lnB w="12700" cap="flat" cmpd="sng" algn="ctr">
                      <a:noFill/>
                      <a:prstDash val="solid"/>
                      <a:round/>
                      <a:headEnd type="none" w="med" len="med"/>
                      <a:tailEnd type="none" w="med" len="med"/>
                    </a:lnB>
                    <a:noFill/>
                  </a:tcPr>
                </a:tc>
                <a:tc hMerge="1">
                  <a:txBody>
                    <a:bodyPr/>
                    <a:lstStyle/>
                    <a:p>
                      <a:endParaRPr lang="en-US"/>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T w="12700" cmpd="sng">
                      <a:noFill/>
                    </a:lnT>
                    <a:lnB w="12700" cap="flat" cmpd="sng" algn="ctr">
                      <a:noFill/>
                      <a:prstDash val="solid"/>
                      <a:round/>
                      <a:headEnd type="none" w="med" len="med"/>
                      <a:tailEnd type="none" w="med" len="med"/>
                    </a:lnB>
                    <a:solidFill>
                      <a:srgbClr val="FEF4EC"/>
                    </a:solidFill>
                  </a:tcPr>
                </a:tc>
                <a:extLst>
                  <a:ext uri="{0D108BD9-81ED-4DB2-BD59-A6C34878D82A}">
                    <a16:rowId xmlns:a16="http://schemas.microsoft.com/office/drawing/2014/main" val="2261708836"/>
                  </a:ext>
                </a:extLst>
              </a:tr>
            </a:tbl>
          </a:graphicData>
        </a:graphic>
      </p:graphicFrame>
      <p:graphicFrame>
        <p:nvGraphicFramePr>
          <p:cNvPr id="2" name="Table 1">
            <a:extLst>
              <a:ext uri="{FF2B5EF4-FFF2-40B4-BE49-F238E27FC236}">
                <a16:creationId xmlns:a16="http://schemas.microsoft.com/office/drawing/2014/main" id="{FD010AB6-8EA9-0A19-202E-A92C0F05D652}"/>
              </a:ext>
            </a:extLst>
          </p:cNvPr>
          <p:cNvGraphicFramePr>
            <a:graphicFrameLocks noGrp="1"/>
          </p:cNvGraphicFramePr>
          <p:nvPr>
            <p:extLst>
              <p:ext uri="{D42A27DB-BD31-4B8C-83A1-F6EECF244321}">
                <p14:modId xmlns:p14="http://schemas.microsoft.com/office/powerpoint/2010/main" val="4278634156"/>
              </p:ext>
            </p:extLst>
          </p:nvPr>
        </p:nvGraphicFramePr>
        <p:xfrm>
          <a:off x="4066720" y="3102864"/>
          <a:ext cx="4934585" cy="652272"/>
        </p:xfrm>
        <a:graphic>
          <a:graphicData uri="http://schemas.openxmlformats.org/drawingml/2006/table">
            <a:tbl>
              <a:tblPr firstRow="1" bandRow="1">
                <a:tableStyleId>{C083E6E3-FA7D-4D7B-A595-EF9225AFEA82}</a:tableStyleId>
              </a:tblPr>
              <a:tblGrid>
                <a:gridCol w="981393">
                  <a:extLst>
                    <a:ext uri="{9D8B030D-6E8A-4147-A177-3AD203B41FA5}">
                      <a16:colId xmlns:a16="http://schemas.microsoft.com/office/drawing/2014/main" val="20000"/>
                    </a:ext>
                  </a:extLst>
                </a:gridCol>
                <a:gridCol w="400367">
                  <a:extLst>
                    <a:ext uri="{9D8B030D-6E8A-4147-A177-3AD203B41FA5}">
                      <a16:colId xmlns:a16="http://schemas.microsoft.com/office/drawing/2014/main" val="20001"/>
                    </a:ext>
                  </a:extLst>
                </a:gridCol>
                <a:gridCol w="922655">
                  <a:extLst>
                    <a:ext uri="{9D8B030D-6E8A-4147-A177-3AD203B41FA5}">
                      <a16:colId xmlns:a16="http://schemas.microsoft.com/office/drawing/2014/main" val="20002"/>
                    </a:ext>
                  </a:extLst>
                </a:gridCol>
                <a:gridCol w="1024255">
                  <a:extLst>
                    <a:ext uri="{9D8B030D-6E8A-4147-A177-3AD203B41FA5}">
                      <a16:colId xmlns:a16="http://schemas.microsoft.com/office/drawing/2014/main" val="20003"/>
                    </a:ext>
                  </a:extLst>
                </a:gridCol>
                <a:gridCol w="411480">
                  <a:extLst>
                    <a:ext uri="{9D8B030D-6E8A-4147-A177-3AD203B41FA5}">
                      <a16:colId xmlns:a16="http://schemas.microsoft.com/office/drawing/2014/main" val="20004"/>
                    </a:ext>
                  </a:extLst>
                </a:gridCol>
                <a:gridCol w="668655">
                  <a:extLst>
                    <a:ext uri="{9D8B030D-6E8A-4147-A177-3AD203B41FA5}">
                      <a16:colId xmlns:a16="http://schemas.microsoft.com/office/drawing/2014/main" val="675489269"/>
                    </a:ext>
                  </a:extLst>
                </a:gridCol>
                <a:gridCol w="525780">
                  <a:extLst>
                    <a:ext uri="{9D8B030D-6E8A-4147-A177-3AD203B41FA5}">
                      <a16:colId xmlns:a16="http://schemas.microsoft.com/office/drawing/2014/main" val="1942917952"/>
                    </a:ext>
                  </a:extLst>
                </a:gridCol>
              </a:tblGrid>
              <a:tr h="0">
                <a:tc>
                  <a:txBody>
                    <a:bodyPr/>
                    <a:lstStyle/>
                    <a:p>
                      <a:r>
                        <a:rPr lang="en-US" sz="800" dirty="0"/>
                        <a:t>PK cynomolgus</a:t>
                      </a:r>
                    </a:p>
                    <a:p>
                      <a:r>
                        <a:rPr lang="en-US" sz="800" dirty="0"/>
                        <a:t>monkeys</a:t>
                      </a:r>
                    </a:p>
                  </a:txBody>
                  <a:tcPr marT="27432" marB="27432" anchor="ctr"/>
                </a:tc>
                <a:tc>
                  <a:txBody>
                    <a:bodyPr/>
                    <a:lstStyle/>
                    <a:p>
                      <a:pPr algn="ctr"/>
                      <a:r>
                        <a:rPr lang="en-US" sz="800" dirty="0"/>
                        <a:t>T</a:t>
                      </a:r>
                      <a:r>
                        <a:rPr lang="en-US" sz="800" baseline="-25000" dirty="0"/>
                        <a:t>max</a:t>
                      </a:r>
                    </a:p>
                    <a:p>
                      <a:pPr algn="ctr"/>
                      <a:r>
                        <a:rPr lang="en-US" sz="800" dirty="0"/>
                        <a:t>(h)</a:t>
                      </a:r>
                    </a:p>
                  </a:txBody>
                  <a:tcPr marT="27432" marB="27432" anchor="ctr"/>
                </a:tc>
                <a:tc>
                  <a:txBody>
                    <a:bodyPr/>
                    <a:lstStyle/>
                    <a:p>
                      <a:pPr algn="ctr"/>
                      <a:r>
                        <a:rPr lang="en-US" sz="800" dirty="0"/>
                        <a:t>C</a:t>
                      </a:r>
                      <a:r>
                        <a:rPr lang="en-US" sz="800" baseline="-25000" dirty="0"/>
                        <a:t>max</a:t>
                      </a:r>
                    </a:p>
                    <a:p>
                      <a:pPr algn="ctr"/>
                      <a:r>
                        <a:rPr lang="en-US" sz="800" dirty="0"/>
                        <a:t>(ng*kg/mg/mL)</a:t>
                      </a:r>
                    </a:p>
                  </a:txBody>
                  <a:tcPr marT="27432" marB="27432" anchor="ctr"/>
                </a:tc>
                <a:tc>
                  <a:txBody>
                    <a:bodyPr/>
                    <a:lstStyle/>
                    <a:p>
                      <a:pPr algn="ctr"/>
                      <a:r>
                        <a:rPr lang="en-US" sz="800" dirty="0"/>
                        <a:t>AUC</a:t>
                      </a:r>
                      <a:r>
                        <a:rPr lang="en-US" sz="800" baseline="-25000" dirty="0"/>
                        <a:t>0-inf</a:t>
                      </a:r>
                    </a:p>
                    <a:p>
                      <a:pPr algn="ctr"/>
                      <a:r>
                        <a:rPr lang="en-US" sz="800" dirty="0"/>
                        <a:t>(h*ng*kg/mg/mL)</a:t>
                      </a:r>
                    </a:p>
                  </a:txBody>
                  <a:tcPr marT="27432" marB="27432" anchor="ctr"/>
                </a:tc>
                <a:tc>
                  <a:txBody>
                    <a:bodyPr/>
                    <a:lstStyle/>
                    <a:p>
                      <a:pPr algn="ctr"/>
                      <a:r>
                        <a:rPr lang="en-US" sz="800" dirty="0"/>
                        <a:t>t</a:t>
                      </a:r>
                      <a:r>
                        <a:rPr lang="en-US" sz="800" baseline="-25000" dirty="0"/>
                        <a:t>1/2</a:t>
                      </a:r>
                    </a:p>
                    <a:p>
                      <a:pPr algn="ctr"/>
                      <a:r>
                        <a:rPr lang="en-US" sz="800" dirty="0"/>
                        <a:t>(h)</a:t>
                      </a:r>
                    </a:p>
                  </a:txBody>
                  <a:tcPr marT="27432" marB="27432" anchor="ctr"/>
                </a:tc>
                <a:tc>
                  <a:txBody>
                    <a:bodyPr/>
                    <a:lstStyle/>
                    <a:p>
                      <a:pPr algn="ctr"/>
                      <a:r>
                        <a:rPr lang="en-US" sz="800" dirty="0"/>
                        <a:t>CL/F</a:t>
                      </a:r>
                    </a:p>
                    <a:p>
                      <a:pPr algn="ctr"/>
                      <a:r>
                        <a:rPr lang="en-US" sz="800" dirty="0"/>
                        <a:t>(mL/h/kg)</a:t>
                      </a:r>
                    </a:p>
                  </a:txBody>
                  <a:tcPr marT="27432" marB="27432" anchor="ctr"/>
                </a:tc>
                <a:tc>
                  <a:txBody>
                    <a:bodyPr/>
                    <a:lstStyle/>
                    <a:p>
                      <a:pPr algn="ctr"/>
                      <a:r>
                        <a:rPr lang="en-US" sz="800" dirty="0"/>
                        <a:t>Vz/F</a:t>
                      </a:r>
                    </a:p>
                    <a:p>
                      <a:pPr algn="ctr"/>
                      <a:r>
                        <a:rPr lang="en-US" sz="800" dirty="0"/>
                        <a:t>(L/kg)</a:t>
                      </a:r>
                    </a:p>
                  </a:txBody>
                  <a:tcPr marT="27432" marB="27432" anchor="ctr"/>
                </a:tc>
                <a:extLst>
                  <a:ext uri="{0D108BD9-81ED-4DB2-BD59-A6C34878D82A}">
                    <a16:rowId xmlns:a16="http://schemas.microsoft.com/office/drawing/2014/main" val="10000"/>
                  </a:ext>
                </a:extLst>
              </a:tr>
              <a:tr h="0">
                <a:tc>
                  <a:txBody>
                    <a:bodyPr/>
                    <a:lstStyle/>
                    <a:p>
                      <a:r>
                        <a:rPr lang="en-US" sz="800" b="1" dirty="0"/>
                        <a:t>ZT003</a:t>
                      </a:r>
                    </a:p>
                  </a:txBody>
                  <a:tcPr marT="27432" marB="27432" anchor="ctr"/>
                </a:tc>
                <a:tc>
                  <a:txBody>
                    <a:bodyPr/>
                    <a:lstStyle/>
                    <a:p>
                      <a:pPr algn="ctr"/>
                      <a:r>
                        <a:rPr lang="en-US" sz="800" dirty="0"/>
                        <a:t>24</a:t>
                      </a:r>
                    </a:p>
                  </a:txBody>
                  <a:tcPr marT="27432" marB="27432" anchor="ctr"/>
                </a:tc>
                <a:tc>
                  <a:txBody>
                    <a:bodyPr/>
                    <a:lstStyle/>
                    <a:p>
                      <a:pPr algn="ctr"/>
                      <a:r>
                        <a:rPr lang="en-US" sz="800" dirty="0"/>
                        <a:t>5,871</a:t>
                      </a:r>
                    </a:p>
                  </a:txBody>
                  <a:tcPr marT="27432" marB="27432" anchor="ctr"/>
                </a:tc>
                <a:tc>
                  <a:txBody>
                    <a:bodyPr/>
                    <a:lstStyle/>
                    <a:p>
                      <a:pPr algn="ctr"/>
                      <a:r>
                        <a:rPr lang="en-US" sz="800" dirty="0"/>
                        <a:t>587,611</a:t>
                      </a:r>
                    </a:p>
                  </a:txBody>
                  <a:tcPr marT="27432" marB="27432" anchor="ctr"/>
                </a:tc>
                <a:tc>
                  <a:txBody>
                    <a:bodyPr/>
                    <a:lstStyle/>
                    <a:p>
                      <a:pPr algn="ctr"/>
                      <a:r>
                        <a:rPr lang="en-US" sz="800" dirty="0"/>
                        <a:t>55.1</a:t>
                      </a:r>
                    </a:p>
                  </a:txBody>
                  <a:tcPr marT="27432" marB="27432" anchor="ctr"/>
                </a:tc>
                <a:tc>
                  <a:txBody>
                    <a:bodyPr/>
                    <a:lstStyle/>
                    <a:p>
                      <a:pPr algn="ctr"/>
                      <a:r>
                        <a:rPr lang="en-US" sz="800" dirty="0"/>
                        <a:t>1.74</a:t>
                      </a:r>
                    </a:p>
                  </a:txBody>
                  <a:tcPr marT="27432" marB="27432" anchor="ctr"/>
                </a:tc>
                <a:tc>
                  <a:txBody>
                    <a:bodyPr/>
                    <a:lstStyle/>
                    <a:p>
                      <a:pPr algn="ctr"/>
                      <a:r>
                        <a:rPr lang="en-US" sz="800" dirty="0"/>
                        <a:t>0.1419</a:t>
                      </a:r>
                    </a:p>
                  </a:txBody>
                  <a:tcPr marT="27432" marB="27432" anchor="ctr"/>
                </a:tc>
                <a:extLst>
                  <a:ext uri="{0D108BD9-81ED-4DB2-BD59-A6C34878D82A}">
                    <a16:rowId xmlns:a16="http://schemas.microsoft.com/office/drawing/2014/main" val="10001"/>
                  </a:ext>
                </a:extLst>
              </a:tr>
              <a:tr h="0">
                <a:tc>
                  <a:txBody>
                    <a:bodyPr/>
                    <a:lstStyle/>
                    <a:p>
                      <a:r>
                        <a:rPr lang="en-US" sz="800" b="1" dirty="0"/>
                        <a:t>semaglutide</a:t>
                      </a:r>
                    </a:p>
                  </a:txBody>
                  <a:tcPr marT="27432" marB="27432" anchor="ctr"/>
                </a:tc>
                <a:tc>
                  <a:txBody>
                    <a:bodyPr/>
                    <a:lstStyle/>
                    <a:p>
                      <a:pPr algn="ctr"/>
                      <a:r>
                        <a:rPr lang="en-US" sz="800" dirty="0"/>
                        <a:t>24</a:t>
                      </a:r>
                    </a:p>
                  </a:txBody>
                  <a:tcPr marT="27432" marB="27432" anchor="ctr"/>
                </a:tc>
                <a:tc>
                  <a:txBody>
                    <a:bodyPr/>
                    <a:lstStyle/>
                    <a:p>
                      <a:pPr algn="ctr"/>
                      <a:r>
                        <a:rPr lang="en-US" sz="800" dirty="0"/>
                        <a:t>7,264</a:t>
                      </a:r>
                    </a:p>
                  </a:txBody>
                  <a:tcPr marT="27432" marB="27432" anchor="ctr"/>
                </a:tc>
                <a:tc>
                  <a:txBody>
                    <a:bodyPr/>
                    <a:lstStyle/>
                    <a:p>
                      <a:pPr algn="ctr"/>
                      <a:r>
                        <a:rPr lang="en-US" sz="800" dirty="0"/>
                        <a:t>782,640</a:t>
                      </a:r>
                    </a:p>
                  </a:txBody>
                  <a:tcPr marT="27432" marB="27432" anchor="ctr"/>
                </a:tc>
                <a:tc>
                  <a:txBody>
                    <a:bodyPr/>
                    <a:lstStyle/>
                    <a:p>
                      <a:pPr algn="ctr"/>
                      <a:r>
                        <a:rPr lang="en-US" sz="800" dirty="0"/>
                        <a:t>55.4</a:t>
                      </a:r>
                    </a:p>
                  </a:txBody>
                  <a:tcPr marT="27432" marB="27432" anchor="ctr"/>
                </a:tc>
                <a:tc>
                  <a:txBody>
                    <a:bodyPr/>
                    <a:lstStyle/>
                    <a:p>
                      <a:pPr algn="ctr"/>
                      <a:r>
                        <a:rPr lang="en-US" sz="800" dirty="0"/>
                        <a:t>1.30</a:t>
                      </a:r>
                    </a:p>
                  </a:txBody>
                  <a:tcPr marT="27432" marB="27432" anchor="ctr"/>
                </a:tc>
                <a:tc>
                  <a:txBody>
                    <a:bodyPr/>
                    <a:lstStyle/>
                    <a:p>
                      <a:pPr algn="ctr"/>
                      <a:r>
                        <a:rPr lang="en-US" sz="800" dirty="0"/>
                        <a:t>0.1035</a:t>
                      </a:r>
                    </a:p>
                  </a:txBody>
                  <a:tcPr marT="27432" marB="27432"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9125430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72D6AD16-175D-489F-BE05-D09863BF96F2}"/>
              </a:ext>
            </a:extLst>
          </p:cNvPr>
          <p:cNvGraphicFramePr>
            <a:graphicFrameLocks noGrp="1"/>
          </p:cNvGraphicFramePr>
          <p:nvPr/>
        </p:nvGraphicFramePr>
        <p:xfrm>
          <a:off x="2663687" y="914400"/>
          <a:ext cx="9147314" cy="5334000"/>
        </p:xfrm>
        <a:graphic>
          <a:graphicData uri="http://schemas.openxmlformats.org/drawingml/2006/table">
            <a:tbl>
              <a:tblPr firstRow="1" bandRow="1">
                <a:tableStyleId>{5C22544A-7EE6-4342-B048-85BDC9FD1C3A}</a:tableStyleId>
              </a:tblPr>
              <a:tblGrid>
                <a:gridCol w="9147314">
                  <a:extLst>
                    <a:ext uri="{9D8B030D-6E8A-4147-A177-3AD203B41FA5}">
                      <a16:colId xmlns:a16="http://schemas.microsoft.com/office/drawing/2014/main" val="20000"/>
                    </a:ext>
                  </a:extLst>
                </a:gridCol>
              </a:tblGrid>
              <a:tr h="0">
                <a:tc>
                  <a:txBody>
                    <a:bodyPr/>
                    <a:lstStyle/>
                    <a:p>
                      <a:r>
                        <a:rPr lang="en-GB" sz="900" b="0" i="1" dirty="0">
                          <a:solidFill>
                            <a:schemeClr val="tx1"/>
                          </a:solidFill>
                        </a:rPr>
                        <a:t>Efficacy and safety of mazdutide in Chinese participants with overweight or obesity (GLORY-1)</a:t>
                      </a:r>
                      <a:r>
                        <a:rPr lang="en-US" sz="900" b="0" i="1" dirty="0">
                          <a:solidFill>
                            <a:schemeClr val="tx1"/>
                          </a:solidFill>
                        </a:rPr>
                        <a:t>. L.Ji.</a:t>
                      </a:r>
                    </a:p>
                    <a:p>
                      <a:endParaRPr lang="en-US" sz="400" b="1" i="1" dirty="0">
                        <a:solidFill>
                          <a:schemeClr val="tx1"/>
                        </a:solidFill>
                      </a:endParaRPr>
                    </a:p>
                    <a:p>
                      <a:r>
                        <a:rPr lang="en-US" sz="1000" b="1" dirty="0">
                          <a:solidFill>
                            <a:schemeClr val="tx1"/>
                          </a:solidFill>
                        </a:rPr>
                        <a:t>Background</a:t>
                      </a:r>
                      <a:r>
                        <a:rPr lang="en-US" sz="1000" b="0" dirty="0">
                          <a:solidFill>
                            <a:schemeClr val="tx1"/>
                          </a:solidFill>
                        </a:rPr>
                        <a:t>: Mazdutide is a long-acting synthetic peptide analog of mammalian oxyntomodulin conjugated to a fatty di-acid to enable weekly dosing. Innovent entered into a licensing agreement with Lilly for the development and potential commercialization of mazdutide in China, while Lilly is developing mazdutide outside China and in 4Q 2023 initiated </a:t>
                      </a:r>
                      <a:r>
                        <a:rPr lang="en-US" sz="1000" b="0" dirty="0">
                          <a:solidFill>
                            <a:schemeClr val="tx1"/>
                          </a:solidFill>
                          <a:hlinkClick r:id="rId2"/>
                        </a:rPr>
                        <a:t>Phase II</a:t>
                      </a:r>
                      <a:r>
                        <a:rPr lang="en-US" sz="1000" b="0" dirty="0">
                          <a:solidFill>
                            <a:schemeClr val="tx1"/>
                          </a:solidFill>
                        </a:rPr>
                        <a:t> development in the US. Based on topline </a:t>
                      </a:r>
                      <a:r>
                        <a:rPr lang="en-US" sz="1000" b="0" dirty="0">
                          <a:solidFill>
                            <a:schemeClr val="tx1"/>
                          </a:solidFill>
                          <a:hlinkClick r:id="rId3"/>
                        </a:rPr>
                        <a:t>data</a:t>
                      </a:r>
                      <a:r>
                        <a:rPr lang="en-US" sz="1000" b="0" dirty="0">
                          <a:solidFill>
                            <a:schemeClr val="tx1"/>
                          </a:solidFill>
                        </a:rPr>
                        <a:t> from Phase III trial </a:t>
                      </a:r>
                      <a:r>
                        <a:rPr lang="en-US" sz="1000" b="0" dirty="0">
                          <a:solidFill>
                            <a:schemeClr val="tx1"/>
                          </a:solidFill>
                          <a:hlinkClick r:id="rId4"/>
                        </a:rPr>
                        <a:t>GLORY-1</a:t>
                      </a:r>
                      <a:r>
                        <a:rPr lang="en-US" sz="1000" b="0" dirty="0">
                          <a:solidFill>
                            <a:schemeClr val="tx1"/>
                          </a:solidFill>
                        </a:rPr>
                        <a:t> showing the primary endpoint of weight loss was met, in </a:t>
                      </a:r>
                      <a:r>
                        <a:rPr lang="en-US" sz="1000" b="0" dirty="0">
                          <a:solidFill>
                            <a:schemeClr val="tx1"/>
                          </a:solidFill>
                          <a:hlinkClick r:id="rId5"/>
                        </a:rPr>
                        <a:t>February 2024</a:t>
                      </a:r>
                      <a:r>
                        <a:rPr lang="en-US" sz="1000" b="0" dirty="0">
                          <a:solidFill>
                            <a:schemeClr val="tx1"/>
                          </a:solidFill>
                        </a:rPr>
                        <a:t>, Innovent submitted an NDA to the Chinese NMPA for mazdutide (4 and 6mg QW). Full data from GLORY-1 were presented at ADA 2024.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88286691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mn-lt"/>
                        </a:rPr>
                        <a:t>Patients &amp; Treatment</a:t>
                      </a:r>
                      <a:r>
                        <a:rPr lang="en-US" sz="1000" dirty="0">
                          <a:latin typeface="+mn-lt"/>
                        </a:rPr>
                        <a:t>: 610 non-diabetic patients (mean baseline age 34 years; body weight 87kg; BMI 31.1kg/m</a:t>
                      </a:r>
                      <a:r>
                        <a:rPr lang="en-US" sz="1000" baseline="30000" dirty="0">
                          <a:latin typeface="+mn-lt"/>
                        </a:rPr>
                        <a:t>2</a:t>
                      </a:r>
                      <a:r>
                        <a:rPr lang="en-US" sz="1000" dirty="0">
                          <a:latin typeface="+mn-lt"/>
                        </a:rPr>
                        <a:t>; 83% BMI ≥28kg/m</a:t>
                      </a:r>
                      <a:r>
                        <a:rPr lang="en-US" sz="1000" baseline="30000" dirty="0">
                          <a:latin typeface="+mn-lt"/>
                        </a:rPr>
                        <a:t>2</a:t>
                      </a:r>
                      <a:r>
                        <a:rPr lang="en-US" sz="1000" dirty="0">
                          <a:latin typeface="+mn-lt"/>
                        </a:rPr>
                        <a:t>; WC 102cm; SBP 122mmHg; TG 2.0mmol/L; total cholesterol 4.8mmol/L; LDL-C 3.2mmol/L; uric acid 369mmol/l; ALT 36U/L; 51% female) received mazdutide (SC 4 or 6mg QW) vs. placebo for 44 weeks, mazdutide dose-escalation every 4 weeks by 2mg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mn-lt"/>
                        </a:rPr>
                        <a:t>Primary Endpoints</a:t>
                      </a:r>
                      <a:r>
                        <a:rPr lang="en-US" sz="1000" dirty="0">
                          <a:latin typeface="+mn-lt"/>
                        </a:rPr>
                        <a:t>: %change in body weight and proportion of patients achieving ≥5% body weight reduction at 32 weeks</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Results</a:t>
                      </a:r>
                      <a:r>
                        <a:rPr lang="en-US" sz="1000" dirty="0"/>
                        <a:t>:</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1413163">
                <a:tc>
                  <a:txBody>
                    <a:bodyPr/>
                    <a:lstStyle/>
                    <a:p>
                      <a:pPr marL="0" indent="0">
                        <a:spcAft>
                          <a:spcPts val="300"/>
                        </a:spcAft>
                        <a:buFont typeface="Arial" panose="020B0604020202020204" pitchFamily="34" charset="0"/>
                        <a:buNone/>
                      </a:pPr>
                      <a:r>
                        <a:rPr lang="en-GB" sz="1000" dirty="0">
                          <a:solidFill>
                            <a:schemeClr val="tx1"/>
                          </a:solidFill>
                        </a:rPr>
                        <a:t>As previously presented, GLORY-1 met the primary endpoint at 32 weeks showing significantly greater weight loss with mazdutide (both doses) vs. placebo and significantly more mazdutide-treated patients achieving </a:t>
                      </a:r>
                      <a:r>
                        <a:rPr lang="en-US" sz="1000" dirty="0">
                          <a:latin typeface="+mn-lt"/>
                        </a:rPr>
                        <a:t>≥5%</a:t>
                      </a:r>
                      <a:r>
                        <a:rPr lang="en-GB" sz="1000" dirty="0">
                          <a:solidFill>
                            <a:schemeClr val="tx1"/>
                          </a:solidFill>
                        </a:rPr>
                        <a:t> weight loss vs. placebo (see left table).</a:t>
                      </a:r>
                    </a:p>
                    <a:p>
                      <a:pPr marL="171450" indent="-171450">
                        <a:spcAft>
                          <a:spcPts val="300"/>
                        </a:spcAft>
                        <a:buFont typeface="Arial" panose="020B0604020202020204" pitchFamily="34" charset="0"/>
                        <a:buChar char="•"/>
                      </a:pPr>
                      <a:r>
                        <a:rPr lang="en-GB" sz="1000" dirty="0">
                          <a:solidFill>
                            <a:schemeClr val="tx1"/>
                          </a:solidFill>
                        </a:rPr>
                        <a:t>Weight loss increased slightly with mazdutide (both doses) at 48 weeks (see right table).</a:t>
                      </a:r>
                    </a:p>
                    <a:p>
                      <a:pPr marL="171450" indent="-171450">
                        <a:spcAft>
                          <a:spcPts val="300"/>
                        </a:spcAft>
                        <a:buFont typeface="Arial" panose="020B0604020202020204" pitchFamily="34" charset="0"/>
                        <a:buChar char="•"/>
                      </a:pPr>
                      <a:r>
                        <a:rPr lang="en-GB" sz="1000" dirty="0">
                          <a:solidFill>
                            <a:schemeClr val="tx1"/>
                          </a:solidFill>
                        </a:rPr>
                        <a:t>Significantly more mazdutide-treated patients achieved categorical weight loss of </a:t>
                      </a:r>
                      <a:r>
                        <a:rPr lang="en-US" sz="1000" dirty="0">
                          <a:latin typeface="+mn-lt"/>
                        </a:rPr>
                        <a:t>≥10 and 15% vs. placebo at 32 and 48 weeks.</a:t>
                      </a:r>
                    </a:p>
                    <a:p>
                      <a:pPr marL="171450" indent="-171450">
                        <a:spcAft>
                          <a:spcPts val="300"/>
                        </a:spcAft>
                        <a:buFont typeface="Arial" panose="020B0604020202020204" pitchFamily="34" charset="0"/>
                        <a:buChar char="•"/>
                      </a:pPr>
                      <a:endParaRPr lang="en-US" sz="1000" dirty="0">
                        <a:solidFill>
                          <a:sysClr val="windowText" lastClr="000000"/>
                        </a:solidFill>
                        <a:latin typeface="+mn-lt"/>
                      </a:endParaRPr>
                    </a:p>
                    <a:p>
                      <a:pPr marL="171450" indent="-171450">
                        <a:spcAft>
                          <a:spcPts val="300"/>
                        </a:spcAft>
                        <a:buFont typeface="Arial" panose="020B0604020202020204" pitchFamily="34" charset="0"/>
                        <a:buChar char="•"/>
                      </a:pPr>
                      <a:endParaRPr lang="en-US" sz="1000" dirty="0">
                        <a:solidFill>
                          <a:sysClr val="windowText" lastClr="000000"/>
                        </a:solidFill>
                        <a:latin typeface="+mn-lt"/>
                      </a:endParaRPr>
                    </a:p>
                    <a:p>
                      <a:pPr marL="171450" indent="-171450">
                        <a:spcAft>
                          <a:spcPts val="300"/>
                        </a:spcAft>
                        <a:buFont typeface="Arial" panose="020B0604020202020204" pitchFamily="34" charset="0"/>
                        <a:buChar char="•"/>
                      </a:pPr>
                      <a:endParaRPr lang="en-US" sz="1000" dirty="0">
                        <a:solidFill>
                          <a:sysClr val="windowText" lastClr="000000"/>
                        </a:solidFill>
                        <a:latin typeface="+mn-lt"/>
                      </a:endParaRPr>
                    </a:p>
                    <a:p>
                      <a:pPr marL="171450" indent="-171450">
                        <a:spcAft>
                          <a:spcPts val="300"/>
                        </a:spcAft>
                        <a:buFont typeface="Arial" panose="020B0604020202020204" pitchFamily="34" charset="0"/>
                        <a:buChar char="•"/>
                      </a:pPr>
                      <a:endParaRPr lang="en-US" sz="1000" dirty="0">
                        <a:solidFill>
                          <a:sysClr val="windowText" lastClr="000000"/>
                        </a:solidFill>
                        <a:latin typeface="+mn-lt"/>
                      </a:endParaRPr>
                    </a:p>
                    <a:p>
                      <a:pPr marL="171450" indent="-171450">
                        <a:spcAft>
                          <a:spcPts val="300"/>
                        </a:spcAft>
                        <a:buFont typeface="Arial" panose="020B0604020202020204" pitchFamily="34" charset="0"/>
                        <a:buChar char="•"/>
                      </a:pPr>
                      <a:endParaRPr lang="en-US" sz="1000" dirty="0">
                        <a:solidFill>
                          <a:sysClr val="windowText" lastClr="000000"/>
                        </a:solidFill>
                        <a:latin typeface="+mn-lt"/>
                      </a:endParaRPr>
                    </a:p>
                    <a:p>
                      <a:pPr marL="171450" indent="-171450">
                        <a:spcAft>
                          <a:spcPts val="300"/>
                        </a:spcAft>
                        <a:buFont typeface="Arial" panose="020B0604020202020204" pitchFamily="34" charset="0"/>
                        <a:buChar char="•"/>
                      </a:pPr>
                      <a:endParaRPr lang="en-US" sz="1000" dirty="0">
                        <a:solidFill>
                          <a:sysClr val="windowText" lastClr="000000"/>
                        </a:solidFill>
                        <a:latin typeface="+mn-lt"/>
                      </a:endParaRPr>
                    </a:p>
                    <a:p>
                      <a:pPr marL="171450" indent="-171450">
                        <a:spcAft>
                          <a:spcPts val="300"/>
                        </a:spcAft>
                        <a:buFont typeface="Arial" panose="020B0604020202020204" pitchFamily="34" charset="0"/>
                        <a:buChar char="•"/>
                      </a:pPr>
                      <a:endParaRPr lang="en-US" sz="1000" dirty="0">
                        <a:solidFill>
                          <a:sysClr val="windowText" lastClr="000000"/>
                        </a:solidFill>
                        <a:latin typeface="+mn-lt"/>
                      </a:endParaRPr>
                    </a:p>
                    <a:p>
                      <a:pPr marL="171450" indent="-171450">
                        <a:spcAft>
                          <a:spcPts val="300"/>
                        </a:spcAft>
                        <a:buFont typeface="Arial" panose="020B0604020202020204" pitchFamily="34" charset="0"/>
                        <a:buChar char="•"/>
                      </a:pPr>
                      <a:endParaRPr lang="en-US" sz="1000" dirty="0">
                        <a:solidFill>
                          <a:sysClr val="windowText" lastClr="000000"/>
                        </a:solidFill>
                        <a:latin typeface="+mn-lt"/>
                      </a:endParaRPr>
                    </a:p>
                    <a:p>
                      <a:pPr marL="171450" indent="-171450">
                        <a:spcAft>
                          <a:spcPts val="300"/>
                        </a:spcAft>
                        <a:buFont typeface="Arial" panose="020B0604020202020204" pitchFamily="34" charset="0"/>
                        <a:buChar char="•"/>
                      </a:pPr>
                      <a:endParaRPr lang="en-US" sz="1000" dirty="0">
                        <a:solidFill>
                          <a:sysClr val="windowText" lastClr="000000"/>
                        </a:solidFill>
                        <a:latin typeface="+mn-lt"/>
                      </a:endParaRPr>
                    </a:p>
                    <a:p>
                      <a:pPr marL="171450" indent="-171450">
                        <a:spcAft>
                          <a:spcPts val="300"/>
                        </a:spcAft>
                        <a:buFont typeface="Arial" panose="020B0604020202020204" pitchFamily="34" charset="0"/>
                        <a:buChar char="•"/>
                      </a:pPr>
                      <a:endParaRPr lang="en-US" sz="1000" dirty="0">
                        <a:solidFill>
                          <a:sysClr val="windowText" lastClr="000000"/>
                        </a:solidFill>
                        <a:latin typeface="+mn-lt"/>
                      </a:endParaRPr>
                    </a:p>
                    <a:p>
                      <a:pPr marL="171450" indent="-171450">
                        <a:spcAft>
                          <a:spcPts val="300"/>
                        </a:spcAft>
                        <a:buFont typeface="Arial" panose="020B0604020202020204" pitchFamily="34" charset="0"/>
                        <a:buChar char="•"/>
                      </a:pPr>
                      <a:endParaRPr lang="en-US" sz="1000" dirty="0">
                        <a:solidFill>
                          <a:sysClr val="windowText" lastClr="000000"/>
                        </a:solidFill>
                        <a:latin typeface="+mn-lt"/>
                      </a:endParaRPr>
                    </a:p>
                    <a:p>
                      <a:pPr marL="171450" indent="-171450">
                        <a:spcAft>
                          <a:spcPts val="300"/>
                        </a:spcAft>
                        <a:buFont typeface="Arial" panose="020B0604020202020204" pitchFamily="34" charset="0"/>
                        <a:buChar char="•"/>
                      </a:pPr>
                      <a:endParaRPr lang="en-US" sz="1000" dirty="0">
                        <a:solidFill>
                          <a:sysClr val="windowText" lastClr="000000"/>
                        </a:solidFill>
                        <a:latin typeface="+mn-lt"/>
                      </a:endParaRPr>
                    </a:p>
                    <a:p>
                      <a:pPr marL="171450" indent="-171450">
                        <a:spcAft>
                          <a:spcPts val="300"/>
                        </a:spcAft>
                        <a:buFont typeface="Arial" panose="020B0604020202020204" pitchFamily="34" charset="0"/>
                        <a:buChar char="•"/>
                      </a:pPr>
                      <a:endParaRPr lang="en-US" sz="1000" dirty="0">
                        <a:solidFill>
                          <a:sysClr val="windowText" lastClr="000000"/>
                        </a:solidFill>
                        <a:latin typeface="+mn-lt"/>
                      </a:endParaRPr>
                    </a:p>
                    <a:p>
                      <a:pPr marL="171450" indent="-171450">
                        <a:spcAft>
                          <a:spcPts val="300"/>
                        </a:spcAft>
                        <a:buFont typeface="Arial" panose="020B0604020202020204" pitchFamily="34" charset="0"/>
                        <a:buChar char="•"/>
                      </a:pPr>
                      <a:endParaRPr lang="en-US" sz="300" dirty="0">
                        <a:solidFill>
                          <a:sysClr val="windowText" lastClr="000000"/>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92350044"/>
                  </a:ext>
                </a:extLst>
              </a:tr>
            </a:tbl>
          </a:graphicData>
        </a:graphic>
      </p:graphicFrame>
      <p:sp>
        <p:nvSpPr>
          <p:cNvPr id="3" name="Title 2"/>
          <p:cNvSpPr>
            <a:spLocks noGrp="1"/>
          </p:cNvSpPr>
          <p:nvPr>
            <p:ph type="ctrTitle"/>
          </p:nvPr>
        </p:nvSpPr>
        <p:spPr/>
        <p:txBody>
          <a:bodyPr/>
          <a:lstStyle/>
          <a:p>
            <a:r>
              <a:rPr lang="en-US" dirty="0"/>
              <a:t>GLP-1/GRA: GLORY-1: mazdutide shows weight loss of up to -14.8% in Chinese adults</a:t>
            </a:r>
            <a:endParaRPr lang="en-US" dirty="0">
              <a:solidFill>
                <a:srgbClr val="00B050"/>
              </a:solidFill>
            </a:endParaRPr>
          </a:p>
        </p:txBody>
      </p:sp>
      <p:graphicFrame>
        <p:nvGraphicFramePr>
          <p:cNvPr id="4" name="Table 3"/>
          <p:cNvGraphicFramePr>
            <a:graphicFrameLocks noGrp="1"/>
          </p:cNvGraphicFramePr>
          <p:nvPr/>
        </p:nvGraphicFramePr>
        <p:xfrm>
          <a:off x="384048" y="914400"/>
          <a:ext cx="2194560" cy="467868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2940743716"/>
                    </a:ext>
                  </a:extLst>
                </a:gridCol>
              </a:tblGrid>
              <a:tr h="242614">
                <a:tc>
                  <a:txBody>
                    <a:bodyPr/>
                    <a:lstStyle/>
                    <a:p>
                      <a:r>
                        <a:rPr lang="en-US" sz="1000" b="1" dirty="0">
                          <a:solidFill>
                            <a:schemeClr val="tx1"/>
                          </a:solidFill>
                        </a:rPr>
                        <a:t>Product (MOA)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88286691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mazdutide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(GLP-1 agonist)</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en-US" sz="1000" b="1" dirty="0">
                          <a:latin typeface="+mn-lt"/>
                        </a:rPr>
                        <a:t>Company</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6"/>
                        </a:rPr>
                        <a:t>Innovent</a:t>
                      </a:r>
                      <a:r>
                        <a:rPr lang="en-US" sz="1000" dirty="0">
                          <a:solidFill>
                            <a:schemeClr val="tx1"/>
                          </a:solidFill>
                        </a:rPr>
                        <a:t>/</a:t>
                      </a:r>
                      <a:r>
                        <a:rPr lang="en-US" sz="1000" dirty="0">
                          <a:solidFill>
                            <a:schemeClr val="tx1"/>
                          </a:solidFill>
                          <a:hlinkClick r:id="rId7"/>
                        </a:rPr>
                        <a:t>Lilly</a:t>
                      </a:r>
                      <a:endParaRPr lang="en-US" sz="1000"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4786">
                <a:tc>
                  <a:txBody>
                    <a:bodyPr/>
                    <a:lstStyle/>
                    <a:p>
                      <a:r>
                        <a:rPr lang="en-US" sz="1000" b="1" dirty="0">
                          <a:latin typeface="+mn-lt"/>
                        </a:rPr>
                        <a:t>Phase and Trial ID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407347513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Phase III </a:t>
                      </a:r>
                      <a:r>
                        <a:rPr lang="en-US" sz="1000" dirty="0">
                          <a:solidFill>
                            <a:schemeClr val="tx1"/>
                          </a:solidFill>
                          <a:hlinkClick r:id="rId8" tooltip="Current version of study  on ClinicalTrials.gov"/>
                        </a:rPr>
                        <a:t>GLORY-1</a:t>
                      </a:r>
                      <a:r>
                        <a:rPr lang="en-US" sz="1000" dirty="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China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7515929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Indication(s)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24271795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OBE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61053568"/>
                  </a:ext>
                </a:extLst>
              </a:tr>
              <a:tr h="0">
                <a:tc>
                  <a:txBody>
                    <a:bodyPr/>
                    <a:lstStyle/>
                    <a:p>
                      <a:r>
                        <a:rPr lang="en-US" sz="1000" b="1" dirty="0">
                          <a:latin typeface="+mn-lt"/>
                        </a:rPr>
                        <a:t>Abstract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7586671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9"/>
                        </a:rPr>
                        <a:t>1856-LB</a:t>
                      </a:r>
                      <a:endParaRPr lang="en-US" sz="1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32568609"/>
                  </a:ext>
                </a:extLst>
              </a:tr>
              <a:tr h="182880">
                <a:tc>
                  <a:txBody>
                    <a:bodyPr/>
                    <a:lstStyle/>
                    <a:p>
                      <a:r>
                        <a:rPr lang="en-US" sz="1100" b="1" dirty="0">
                          <a:solidFill>
                            <a:schemeClr val="tx1"/>
                          </a:solidFill>
                        </a:rPr>
                        <a:t>CVrg Brief</a:t>
                      </a:r>
                      <a:r>
                        <a:rPr lang="en-US" sz="1100" b="0" dirty="0">
                          <a:solidFill>
                            <a:schemeClr val="tx1"/>
                          </a:solidFill>
                        </a:rPr>
                        <a:t>:</a:t>
                      </a:r>
                      <a:r>
                        <a:rPr lang="en-US" sz="1100" b="1" dirty="0">
                          <a:solidFill>
                            <a:schemeClr val="tx1"/>
                          </a:solidFill>
                        </a:rPr>
                        <a:t> </a:t>
                      </a:r>
                      <a:r>
                        <a:rPr lang="en-US" sz="1100" b="0" dirty="0"/>
                        <a:t>In Chinese Phase III trial GLORY-1 mazdutide (4 and 6mg) showed significant improvements in body weight with more mazdutide-treated patients </a:t>
                      </a:r>
                      <a:r>
                        <a:rPr kumimoji="0" lang="en-US" sz="1100" u="none" strike="noStrike" cap="none" normalizeH="0" baseline="0" dirty="0">
                          <a:ln>
                            <a:noFill/>
                          </a:ln>
                          <a:effectLst/>
                        </a:rPr>
                        <a:t>achieving categorical weight loss vs. placebo in non-diabetic patients with overweight/obesity. Mazdutide is currently under regulatory review by the Chinese NMPA. </a:t>
                      </a:r>
                      <a:endParaRPr lang="en-US" sz="1100" b="0" dirty="0">
                        <a:solidFill>
                          <a:srgbClr val="FF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3592350044"/>
                  </a:ext>
                </a:extLst>
              </a:tr>
            </a:tbl>
          </a:graphicData>
        </a:graphic>
      </p:graphicFrame>
      <p:sp>
        <p:nvSpPr>
          <p:cNvPr id="8" name="TextBox 7">
            <a:extLst>
              <a:ext uri="{FF2B5EF4-FFF2-40B4-BE49-F238E27FC236}">
                <a16:creationId xmlns:a16="http://schemas.microsoft.com/office/drawing/2014/main" id="{67354443-A89C-B94C-89BA-C1E8DF44C52A}"/>
              </a:ext>
            </a:extLst>
          </p:cNvPr>
          <p:cNvSpPr txBox="1"/>
          <p:nvPr/>
        </p:nvSpPr>
        <p:spPr>
          <a:xfrm>
            <a:off x="11047624" y="6062990"/>
            <a:ext cx="764953" cy="246221"/>
          </a:xfrm>
          <a:prstGeom prst="rect">
            <a:avLst/>
          </a:prstGeom>
          <a:noFill/>
        </p:spPr>
        <p:txBody>
          <a:bodyPr wrap="none" rtlCol="0">
            <a:spAutoFit/>
          </a:bodyPr>
          <a:lstStyle/>
          <a:p>
            <a:pPr algn="r"/>
            <a:r>
              <a:rPr lang="en-US" sz="1000" i="1" dirty="0">
                <a:solidFill>
                  <a:prstClr val="black"/>
                </a:solidFill>
              </a:rPr>
              <a:t>Continued</a:t>
            </a:r>
          </a:p>
        </p:txBody>
      </p:sp>
      <p:graphicFrame>
        <p:nvGraphicFramePr>
          <p:cNvPr id="5" name="Table 4">
            <a:extLst>
              <a:ext uri="{FF2B5EF4-FFF2-40B4-BE49-F238E27FC236}">
                <a16:creationId xmlns:a16="http://schemas.microsoft.com/office/drawing/2014/main" id="{5739BB21-0285-3ED8-41DA-CAF5071EDB0B}"/>
              </a:ext>
            </a:extLst>
          </p:cNvPr>
          <p:cNvGraphicFramePr>
            <a:graphicFrameLocks noGrp="1"/>
          </p:cNvGraphicFramePr>
          <p:nvPr/>
        </p:nvGraphicFramePr>
        <p:xfrm>
          <a:off x="6948317" y="3876160"/>
          <a:ext cx="3862070" cy="1905000"/>
        </p:xfrm>
        <a:graphic>
          <a:graphicData uri="http://schemas.openxmlformats.org/drawingml/2006/table">
            <a:tbl>
              <a:tblPr firstRow="1" bandRow="1">
                <a:tableStyleId>{C083E6E3-FA7D-4D7B-A595-EF9225AFEA82}</a:tableStyleId>
              </a:tblPr>
              <a:tblGrid>
                <a:gridCol w="1122680">
                  <a:extLst>
                    <a:ext uri="{9D8B030D-6E8A-4147-A177-3AD203B41FA5}">
                      <a16:colId xmlns:a16="http://schemas.microsoft.com/office/drawing/2014/main" val="20000"/>
                    </a:ext>
                  </a:extLst>
                </a:gridCol>
                <a:gridCol w="1046480">
                  <a:extLst>
                    <a:ext uri="{9D8B030D-6E8A-4147-A177-3AD203B41FA5}">
                      <a16:colId xmlns:a16="http://schemas.microsoft.com/office/drawing/2014/main" val="20001"/>
                    </a:ext>
                  </a:extLst>
                </a:gridCol>
                <a:gridCol w="1046480">
                  <a:extLst>
                    <a:ext uri="{9D8B030D-6E8A-4147-A177-3AD203B41FA5}">
                      <a16:colId xmlns:a16="http://schemas.microsoft.com/office/drawing/2014/main" val="20002"/>
                    </a:ext>
                  </a:extLst>
                </a:gridCol>
                <a:gridCol w="646430">
                  <a:extLst>
                    <a:ext uri="{9D8B030D-6E8A-4147-A177-3AD203B41FA5}">
                      <a16:colId xmlns:a16="http://schemas.microsoft.com/office/drawing/2014/main" val="20003"/>
                    </a:ext>
                  </a:extLst>
                </a:gridCol>
              </a:tblGrid>
              <a:tr h="0">
                <a:tc>
                  <a:txBody>
                    <a:bodyPr/>
                    <a:lstStyle/>
                    <a:p>
                      <a:r>
                        <a:rPr lang="en-US" sz="900" dirty="0"/>
                        <a:t>At 48 weeks</a:t>
                      </a:r>
                    </a:p>
                  </a:txBody>
                  <a:tcPr marT="27432" marB="27432" anchor="ctr"/>
                </a:tc>
                <a:tc>
                  <a:txBody>
                    <a:bodyPr/>
                    <a:lstStyle/>
                    <a:p>
                      <a:pPr algn="ctr"/>
                      <a:r>
                        <a:rPr lang="en-US" sz="900" dirty="0"/>
                        <a:t>mazdutide 4mg</a:t>
                      </a:r>
                    </a:p>
                  </a:txBody>
                  <a:tcPr marT="27432" marB="27432" anchor="ctr"/>
                </a:tc>
                <a:tc>
                  <a:txBody>
                    <a:bodyPr/>
                    <a:lstStyle/>
                    <a:p>
                      <a:pPr algn="ctr"/>
                      <a:r>
                        <a:rPr lang="en-US" sz="900" dirty="0"/>
                        <a:t>mazdutide 6mg</a:t>
                      </a:r>
                    </a:p>
                  </a:txBody>
                  <a:tcPr marT="27432" marB="27432" anchor="ctr"/>
                </a:tc>
                <a:tc>
                  <a:txBody>
                    <a:bodyPr/>
                    <a:lstStyle/>
                    <a:p>
                      <a:pPr algn="ctr"/>
                      <a:r>
                        <a:rPr lang="en-US" sz="900" dirty="0"/>
                        <a:t>placebo</a:t>
                      </a:r>
                    </a:p>
                  </a:txBody>
                  <a:tcPr marT="27432" marB="27432" anchor="ct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i="0" dirty="0">
                          <a:solidFill>
                            <a:schemeClr val="tx1"/>
                          </a:solidFill>
                        </a:rPr>
                        <a:t>Δ</a:t>
                      </a:r>
                      <a:r>
                        <a:rPr lang="en-US" sz="900" i="0" dirty="0">
                          <a:solidFill>
                            <a:schemeClr val="tx1"/>
                          </a:solidFill>
                        </a:rPr>
                        <a:t>Body weight (%)</a:t>
                      </a:r>
                    </a:p>
                  </a:txBody>
                  <a:tcPr marT="27432" marB="27432" anchor="ctr"/>
                </a:tc>
                <a:tc>
                  <a:txBody>
                    <a:bodyPr/>
                    <a:lstStyle/>
                    <a:p>
                      <a:pPr algn="ctr"/>
                      <a:r>
                        <a:rPr lang="en-US" sz="900" i="0" dirty="0"/>
                        <a:t>-11.0*</a:t>
                      </a:r>
                    </a:p>
                  </a:txBody>
                  <a:tcPr marT="27432" marB="27432" anchor="ctr"/>
                </a:tc>
                <a:tc>
                  <a:txBody>
                    <a:bodyPr/>
                    <a:lstStyle/>
                    <a:p>
                      <a:pPr algn="ctr"/>
                      <a:r>
                        <a:rPr lang="en-US" sz="900" i="0" dirty="0"/>
                        <a:t>-14.0*</a:t>
                      </a:r>
                    </a:p>
                  </a:txBody>
                  <a:tcPr marT="27432" marB="27432" anchor="ctr"/>
                </a:tc>
                <a:tc>
                  <a:txBody>
                    <a:bodyPr/>
                    <a:lstStyle/>
                    <a:p>
                      <a:pPr algn="ctr"/>
                      <a:r>
                        <a:rPr lang="en-US" sz="900" i="0" dirty="0"/>
                        <a:t>+0.3</a:t>
                      </a:r>
                    </a:p>
                  </a:txBody>
                  <a:tcPr marT="27432" marB="27432" anchor="ctr"/>
                </a:tc>
                <a:extLst>
                  <a:ext uri="{0D108BD9-81ED-4DB2-BD59-A6C34878D82A}">
                    <a16:rowId xmlns:a16="http://schemas.microsoft.com/office/drawing/2014/main" val="10002"/>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solidFill>
                            <a:schemeClr val="tx1"/>
                          </a:solidFill>
                        </a:rPr>
                        <a:t>≥5% WL (%pts)</a:t>
                      </a:r>
                    </a:p>
                  </a:txBody>
                  <a:tcPr marT="27432" marB="27432" anchor="ctr"/>
                </a:tc>
                <a:tc>
                  <a:txBody>
                    <a:bodyPr/>
                    <a:lstStyle/>
                    <a:p>
                      <a:pPr algn="ctr"/>
                      <a:r>
                        <a:rPr lang="en-US" sz="900" i="0" dirty="0"/>
                        <a:t>71.6*</a:t>
                      </a:r>
                    </a:p>
                  </a:txBody>
                  <a:tcPr marT="27432" marB="27432" anchor="ctr"/>
                </a:tc>
                <a:tc>
                  <a:txBody>
                    <a:bodyPr/>
                    <a:lstStyle/>
                    <a:p>
                      <a:pPr algn="ctr"/>
                      <a:r>
                        <a:rPr lang="en-US" sz="900" i="0" dirty="0"/>
                        <a:t>81.6*</a:t>
                      </a:r>
                    </a:p>
                  </a:txBody>
                  <a:tcPr marT="27432" marB="27432" anchor="ctr"/>
                </a:tc>
                <a:tc>
                  <a:txBody>
                    <a:bodyPr/>
                    <a:lstStyle/>
                    <a:p>
                      <a:pPr algn="ctr"/>
                      <a:r>
                        <a:rPr lang="en-US" sz="900" i="0" dirty="0"/>
                        <a:t>10.8</a:t>
                      </a:r>
                    </a:p>
                  </a:txBody>
                  <a:tcPr marT="27432" marB="27432" anchor="ctr"/>
                </a:tc>
                <a:extLst>
                  <a:ext uri="{0D108BD9-81ED-4DB2-BD59-A6C34878D82A}">
                    <a16:rowId xmlns:a16="http://schemas.microsoft.com/office/drawing/2014/main" val="10003"/>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solidFill>
                            <a:schemeClr val="tx1"/>
                          </a:solidFill>
                        </a:rPr>
                        <a:t>≥10% WL (%pts)</a:t>
                      </a:r>
                    </a:p>
                  </a:txBody>
                  <a:tcPr marT="27432" marB="27432" anchor="ctr"/>
                </a:tc>
                <a:tc>
                  <a:txBody>
                    <a:bodyPr/>
                    <a:lstStyle/>
                    <a:p>
                      <a:pPr algn="ctr"/>
                      <a:r>
                        <a:rPr lang="en-US" sz="900" i="0" dirty="0"/>
                        <a:t>53.5*</a:t>
                      </a:r>
                    </a:p>
                  </a:txBody>
                  <a:tcPr marT="27432" marB="27432" anchor="ctr"/>
                </a:tc>
                <a:tc>
                  <a:txBody>
                    <a:bodyPr/>
                    <a:lstStyle/>
                    <a:p>
                      <a:pPr algn="ctr"/>
                      <a:r>
                        <a:rPr lang="en-US" sz="900" i="0" dirty="0"/>
                        <a:t>66.7*</a:t>
                      </a:r>
                    </a:p>
                  </a:txBody>
                  <a:tcPr marT="27432" marB="27432" anchor="ctr"/>
                </a:tc>
                <a:tc>
                  <a:txBody>
                    <a:bodyPr/>
                    <a:lstStyle/>
                    <a:p>
                      <a:pPr algn="ctr"/>
                      <a:r>
                        <a:rPr lang="en-US" sz="900" i="0" dirty="0"/>
                        <a:t>2.6</a:t>
                      </a:r>
                    </a:p>
                  </a:txBody>
                  <a:tcPr marT="27432" marB="27432" anchor="ctr"/>
                </a:tc>
                <a:extLst>
                  <a:ext uri="{0D108BD9-81ED-4DB2-BD59-A6C34878D82A}">
                    <a16:rowId xmlns:a16="http://schemas.microsoft.com/office/drawing/2014/main" val="3792135967"/>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solidFill>
                            <a:schemeClr val="tx1"/>
                          </a:solidFill>
                        </a:rPr>
                        <a:t>≥15% WL (%pts)</a:t>
                      </a:r>
                    </a:p>
                  </a:txBody>
                  <a:tcPr marT="27432" marB="27432" anchor="ctr"/>
                </a:tc>
                <a:tc>
                  <a:txBody>
                    <a:bodyPr/>
                    <a:lstStyle/>
                    <a:p>
                      <a:pPr algn="ctr"/>
                      <a:r>
                        <a:rPr lang="en-US" sz="900" i="0" dirty="0"/>
                        <a:t>35.7*</a:t>
                      </a:r>
                    </a:p>
                  </a:txBody>
                  <a:tcPr marT="27432" marB="27432" anchor="ctr"/>
                </a:tc>
                <a:tc>
                  <a:txBody>
                    <a:bodyPr/>
                    <a:lstStyle/>
                    <a:p>
                      <a:pPr algn="ctr"/>
                      <a:r>
                        <a:rPr lang="en-US" sz="900" i="0" dirty="0"/>
                        <a:t>49.5*</a:t>
                      </a:r>
                    </a:p>
                  </a:txBody>
                  <a:tcPr marT="27432" marB="27432" anchor="ctr"/>
                </a:tc>
                <a:tc>
                  <a:txBody>
                    <a:bodyPr/>
                    <a:lstStyle/>
                    <a:p>
                      <a:pPr algn="ctr"/>
                      <a:r>
                        <a:rPr lang="en-US" sz="900" i="0" dirty="0"/>
                        <a:t>2.0</a:t>
                      </a:r>
                    </a:p>
                  </a:txBody>
                  <a:tcPr marT="27432" marB="27432" anchor="ctr"/>
                </a:tc>
                <a:extLst>
                  <a:ext uri="{0D108BD9-81ED-4DB2-BD59-A6C34878D82A}">
                    <a16:rowId xmlns:a16="http://schemas.microsoft.com/office/drawing/2014/main" val="139862357"/>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i="0" dirty="0">
                          <a:solidFill>
                            <a:schemeClr val="bg2"/>
                          </a:solidFill>
                        </a:rPr>
                        <a:t>Δ</a:t>
                      </a:r>
                      <a:r>
                        <a:rPr lang="en-US" sz="900" i="0" dirty="0">
                          <a:solidFill>
                            <a:schemeClr val="bg2"/>
                          </a:solidFill>
                        </a:rPr>
                        <a:t>Body weight (%)</a:t>
                      </a:r>
                    </a:p>
                  </a:txBody>
                  <a:tcPr marT="27432" marB="27432" anchor="ctr"/>
                </a:tc>
                <a:tc>
                  <a:txBody>
                    <a:bodyPr/>
                    <a:lstStyle/>
                    <a:p>
                      <a:pPr algn="ctr"/>
                      <a:r>
                        <a:rPr lang="en-US" sz="900" i="0" dirty="0">
                          <a:solidFill>
                            <a:schemeClr val="bg2"/>
                          </a:solidFill>
                        </a:rPr>
                        <a:t>-12.0*</a:t>
                      </a:r>
                    </a:p>
                  </a:txBody>
                  <a:tcPr marT="27432" marB="27432" anchor="ctr"/>
                </a:tc>
                <a:tc>
                  <a:txBody>
                    <a:bodyPr/>
                    <a:lstStyle/>
                    <a:p>
                      <a:pPr algn="ctr"/>
                      <a:r>
                        <a:rPr lang="en-US" sz="900" i="0" dirty="0">
                          <a:solidFill>
                            <a:schemeClr val="bg2"/>
                          </a:solidFill>
                        </a:rPr>
                        <a:t>-14.8*</a:t>
                      </a:r>
                    </a:p>
                  </a:txBody>
                  <a:tcPr marT="27432" marB="27432" anchor="ctr"/>
                </a:tc>
                <a:tc>
                  <a:txBody>
                    <a:bodyPr/>
                    <a:lstStyle/>
                    <a:p>
                      <a:pPr algn="ctr"/>
                      <a:r>
                        <a:rPr lang="en-US" sz="900" i="0" dirty="0">
                          <a:solidFill>
                            <a:schemeClr val="bg2"/>
                          </a:solidFill>
                        </a:rPr>
                        <a:t>-0.5</a:t>
                      </a:r>
                    </a:p>
                  </a:txBody>
                  <a:tcPr marT="27432" marB="27432" anchor="ctr"/>
                </a:tc>
                <a:extLst>
                  <a:ext uri="{0D108BD9-81ED-4DB2-BD59-A6C34878D82A}">
                    <a16:rowId xmlns:a16="http://schemas.microsoft.com/office/drawing/2014/main" val="2786297206"/>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solidFill>
                            <a:schemeClr val="bg2"/>
                          </a:solidFill>
                        </a:rPr>
                        <a:t>≥5% WL (%pts)</a:t>
                      </a:r>
                    </a:p>
                  </a:txBody>
                  <a:tcPr marT="27432" marB="27432" anchor="ctr"/>
                </a:tc>
                <a:tc>
                  <a:txBody>
                    <a:bodyPr/>
                    <a:lstStyle/>
                    <a:p>
                      <a:pPr algn="ctr"/>
                      <a:r>
                        <a:rPr lang="en-US" sz="900" i="0" dirty="0">
                          <a:solidFill>
                            <a:schemeClr val="bg2"/>
                          </a:solidFill>
                        </a:rPr>
                        <a:t>73.5*</a:t>
                      </a:r>
                    </a:p>
                  </a:txBody>
                  <a:tcPr marT="27432" marB="27432" anchor="ctr"/>
                </a:tc>
                <a:tc>
                  <a:txBody>
                    <a:bodyPr/>
                    <a:lstStyle/>
                    <a:p>
                      <a:pPr algn="ctr"/>
                      <a:r>
                        <a:rPr lang="en-US" sz="900" i="0" dirty="0">
                          <a:solidFill>
                            <a:schemeClr val="bg2"/>
                          </a:solidFill>
                        </a:rPr>
                        <a:t>82.8*</a:t>
                      </a:r>
                    </a:p>
                  </a:txBody>
                  <a:tcPr marT="27432" marB="27432" anchor="ctr"/>
                </a:tc>
                <a:tc>
                  <a:txBody>
                    <a:bodyPr/>
                    <a:lstStyle/>
                    <a:p>
                      <a:pPr algn="ctr"/>
                      <a:r>
                        <a:rPr lang="en-US" sz="900" i="0" dirty="0">
                          <a:solidFill>
                            <a:schemeClr val="bg2"/>
                          </a:solidFill>
                        </a:rPr>
                        <a:t>11.5</a:t>
                      </a:r>
                    </a:p>
                  </a:txBody>
                  <a:tcPr marT="27432" marB="27432" anchor="ctr"/>
                </a:tc>
                <a:extLst>
                  <a:ext uri="{0D108BD9-81ED-4DB2-BD59-A6C34878D82A}">
                    <a16:rowId xmlns:a16="http://schemas.microsoft.com/office/drawing/2014/main" val="1996870731"/>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solidFill>
                            <a:schemeClr val="bg2"/>
                          </a:solidFill>
                        </a:rPr>
                        <a:t>≥10% WL (%pts)</a:t>
                      </a:r>
                    </a:p>
                  </a:txBody>
                  <a:tcPr marT="27432" marB="27432" anchor="ctr"/>
                </a:tc>
                <a:tc>
                  <a:txBody>
                    <a:bodyPr/>
                    <a:lstStyle/>
                    <a:p>
                      <a:pPr algn="ctr"/>
                      <a:r>
                        <a:rPr lang="en-US" sz="900" i="0" dirty="0">
                          <a:solidFill>
                            <a:schemeClr val="bg2"/>
                          </a:solidFill>
                        </a:rPr>
                        <a:t>55.2*</a:t>
                      </a:r>
                    </a:p>
                  </a:txBody>
                  <a:tcPr marT="27432" marB="27432" anchor="ctr"/>
                </a:tc>
                <a:tc>
                  <a:txBody>
                    <a:bodyPr/>
                    <a:lstStyle/>
                    <a:p>
                      <a:pPr algn="ctr"/>
                      <a:r>
                        <a:rPr lang="en-US" sz="900" i="0" dirty="0">
                          <a:solidFill>
                            <a:schemeClr val="bg2"/>
                          </a:solidFill>
                        </a:rPr>
                        <a:t>67.9*</a:t>
                      </a:r>
                    </a:p>
                  </a:txBody>
                  <a:tcPr marT="27432" marB="27432" anchor="ctr"/>
                </a:tc>
                <a:tc>
                  <a:txBody>
                    <a:bodyPr/>
                    <a:lstStyle/>
                    <a:p>
                      <a:pPr algn="ctr"/>
                      <a:r>
                        <a:rPr lang="en-US" sz="900" i="0" dirty="0">
                          <a:solidFill>
                            <a:schemeClr val="bg2"/>
                          </a:solidFill>
                        </a:rPr>
                        <a:t>2.9</a:t>
                      </a:r>
                    </a:p>
                  </a:txBody>
                  <a:tcPr marT="27432" marB="27432" anchor="ctr"/>
                </a:tc>
                <a:extLst>
                  <a:ext uri="{0D108BD9-81ED-4DB2-BD59-A6C34878D82A}">
                    <a16:rowId xmlns:a16="http://schemas.microsoft.com/office/drawing/2014/main" val="2480411676"/>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solidFill>
                            <a:schemeClr val="bg2"/>
                          </a:solidFill>
                        </a:rPr>
                        <a:t>≥15% WL (%pts)</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i="0" dirty="0">
                          <a:solidFill>
                            <a:schemeClr val="bg2"/>
                          </a:solidFill>
                        </a:rPr>
                        <a:t>37.0*</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i="0" dirty="0">
                          <a:solidFill>
                            <a:schemeClr val="bg2"/>
                          </a:solidFill>
                        </a:rPr>
                        <a:t>50.6*</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i="0" dirty="0">
                          <a:solidFill>
                            <a:schemeClr val="bg2"/>
                          </a:solidFill>
                        </a:rPr>
                        <a:t>2.1</a:t>
                      </a:r>
                    </a:p>
                  </a:txBody>
                  <a:tcPr marT="27432" marB="27432" anchor="ctr">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3835911894"/>
                  </a:ext>
                </a:extLst>
              </a:tr>
              <a:tr h="154352">
                <a:tc gridSpan="4">
                  <a:txBody>
                    <a:bodyPr/>
                    <a:lstStyle/>
                    <a:p>
                      <a:r>
                        <a:rPr lang="en-US" sz="800" dirty="0">
                          <a:solidFill>
                            <a:schemeClr val="bg2"/>
                          </a:solidFill>
                        </a:rPr>
                        <a:t>In red: efficacy estimand</a:t>
                      </a:r>
                      <a:r>
                        <a:rPr lang="en-US" sz="800" dirty="0">
                          <a:solidFill>
                            <a:schemeClr val="tx1"/>
                          </a:solidFill>
                        </a:rPr>
                        <a:t>, </a:t>
                      </a:r>
                      <a:r>
                        <a:rPr lang="en-US" sz="800" i="0" dirty="0">
                          <a:solidFill>
                            <a:schemeClr val="tx1"/>
                          </a:solidFill>
                        </a:rPr>
                        <a:t>*P&lt;0.001</a:t>
                      </a:r>
                      <a:endParaRPr lang="en-US" sz="800" i="0" dirty="0">
                        <a:solidFill>
                          <a:schemeClr val="bg2"/>
                        </a:solidFill>
                      </a:endParaRPr>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983658322"/>
                  </a:ext>
                </a:extLst>
              </a:tr>
            </a:tbl>
          </a:graphicData>
        </a:graphic>
      </p:graphicFrame>
      <p:graphicFrame>
        <p:nvGraphicFramePr>
          <p:cNvPr id="6" name="Table 5">
            <a:extLst>
              <a:ext uri="{FF2B5EF4-FFF2-40B4-BE49-F238E27FC236}">
                <a16:creationId xmlns:a16="http://schemas.microsoft.com/office/drawing/2014/main" id="{32E47BC1-EC8E-0410-12F9-5D4968972A67}"/>
              </a:ext>
            </a:extLst>
          </p:cNvPr>
          <p:cNvGraphicFramePr>
            <a:graphicFrameLocks noGrp="1"/>
          </p:cNvGraphicFramePr>
          <p:nvPr/>
        </p:nvGraphicFramePr>
        <p:xfrm>
          <a:off x="2813392" y="3876160"/>
          <a:ext cx="3862070" cy="2097024"/>
        </p:xfrm>
        <a:graphic>
          <a:graphicData uri="http://schemas.openxmlformats.org/drawingml/2006/table">
            <a:tbl>
              <a:tblPr firstRow="1" bandRow="1">
                <a:tableStyleId>{C083E6E3-FA7D-4D7B-A595-EF9225AFEA82}</a:tableStyleId>
              </a:tblPr>
              <a:tblGrid>
                <a:gridCol w="1122680">
                  <a:extLst>
                    <a:ext uri="{9D8B030D-6E8A-4147-A177-3AD203B41FA5}">
                      <a16:colId xmlns:a16="http://schemas.microsoft.com/office/drawing/2014/main" val="20000"/>
                    </a:ext>
                  </a:extLst>
                </a:gridCol>
                <a:gridCol w="1046480">
                  <a:extLst>
                    <a:ext uri="{9D8B030D-6E8A-4147-A177-3AD203B41FA5}">
                      <a16:colId xmlns:a16="http://schemas.microsoft.com/office/drawing/2014/main" val="20001"/>
                    </a:ext>
                  </a:extLst>
                </a:gridCol>
                <a:gridCol w="1046480">
                  <a:extLst>
                    <a:ext uri="{9D8B030D-6E8A-4147-A177-3AD203B41FA5}">
                      <a16:colId xmlns:a16="http://schemas.microsoft.com/office/drawing/2014/main" val="20002"/>
                    </a:ext>
                  </a:extLst>
                </a:gridCol>
                <a:gridCol w="646430">
                  <a:extLst>
                    <a:ext uri="{9D8B030D-6E8A-4147-A177-3AD203B41FA5}">
                      <a16:colId xmlns:a16="http://schemas.microsoft.com/office/drawing/2014/main" val="20003"/>
                    </a:ext>
                  </a:extLst>
                </a:gridCol>
              </a:tblGrid>
              <a:tr h="0">
                <a:tc>
                  <a:txBody>
                    <a:bodyPr/>
                    <a:lstStyle/>
                    <a:p>
                      <a:r>
                        <a:rPr lang="en-US" sz="900" dirty="0"/>
                        <a:t>At 32 weeks</a:t>
                      </a:r>
                    </a:p>
                  </a:txBody>
                  <a:tcPr marT="27432" marB="27432" anchor="ctr"/>
                </a:tc>
                <a:tc>
                  <a:txBody>
                    <a:bodyPr/>
                    <a:lstStyle/>
                    <a:p>
                      <a:pPr algn="ctr"/>
                      <a:r>
                        <a:rPr lang="en-US" sz="900" dirty="0"/>
                        <a:t>mazdutide 4mg</a:t>
                      </a:r>
                    </a:p>
                  </a:txBody>
                  <a:tcPr marT="27432" marB="27432" anchor="ctr"/>
                </a:tc>
                <a:tc>
                  <a:txBody>
                    <a:bodyPr/>
                    <a:lstStyle/>
                    <a:p>
                      <a:pPr algn="ctr"/>
                      <a:r>
                        <a:rPr lang="en-US" sz="900" dirty="0"/>
                        <a:t>mazdutide 6mg</a:t>
                      </a:r>
                    </a:p>
                  </a:txBody>
                  <a:tcPr marT="27432" marB="27432" anchor="ctr"/>
                </a:tc>
                <a:tc>
                  <a:txBody>
                    <a:bodyPr/>
                    <a:lstStyle/>
                    <a:p>
                      <a:pPr algn="ctr"/>
                      <a:r>
                        <a:rPr lang="en-US" sz="900" dirty="0"/>
                        <a:t>placebo</a:t>
                      </a:r>
                    </a:p>
                  </a:txBody>
                  <a:tcPr marT="27432" marB="27432" anchor="ctr"/>
                </a:tc>
                <a:extLst>
                  <a:ext uri="{0D108BD9-81ED-4DB2-BD59-A6C34878D82A}">
                    <a16:rowId xmlns:a16="http://schemas.microsoft.com/office/drawing/2014/main" val="10000"/>
                  </a:ext>
                </a:extLst>
              </a:tr>
              <a:tr h="0">
                <a:tc>
                  <a:txBody>
                    <a:bodyPr/>
                    <a:lstStyle/>
                    <a:p>
                      <a:r>
                        <a:rPr lang="en-US" sz="900" dirty="0"/>
                        <a:t>N</a:t>
                      </a:r>
                    </a:p>
                  </a:txBody>
                  <a:tcPr marT="27432" marB="27432" anchor="ctr"/>
                </a:tc>
                <a:tc>
                  <a:txBody>
                    <a:bodyPr/>
                    <a:lstStyle/>
                    <a:p>
                      <a:pPr algn="ctr"/>
                      <a:r>
                        <a:rPr lang="en-US" sz="900" dirty="0"/>
                        <a:t>203</a:t>
                      </a:r>
                    </a:p>
                  </a:txBody>
                  <a:tcPr marT="27432" marB="27432" anchor="ctr"/>
                </a:tc>
                <a:tc>
                  <a:txBody>
                    <a:bodyPr/>
                    <a:lstStyle/>
                    <a:p>
                      <a:pPr algn="ctr"/>
                      <a:r>
                        <a:rPr lang="en-US" sz="900" dirty="0"/>
                        <a:t>202</a:t>
                      </a:r>
                    </a:p>
                  </a:txBody>
                  <a:tcPr marT="27432" marB="27432" anchor="ctr"/>
                </a:tc>
                <a:tc>
                  <a:txBody>
                    <a:bodyPr/>
                    <a:lstStyle/>
                    <a:p>
                      <a:pPr algn="ctr"/>
                      <a:r>
                        <a:rPr lang="en-US" sz="900" dirty="0"/>
                        <a:t>205</a:t>
                      </a:r>
                    </a:p>
                  </a:txBody>
                  <a:tcPr marT="27432" marB="27432" anchor="ctr"/>
                </a:tc>
                <a:extLst>
                  <a:ext uri="{0D108BD9-81ED-4DB2-BD59-A6C34878D82A}">
                    <a16:rowId xmlns:a16="http://schemas.microsoft.com/office/drawing/2014/main" val="1470548074"/>
                  </a:ext>
                </a:extLst>
              </a:tr>
              <a:tr h="0">
                <a:tc>
                  <a:txBody>
                    <a:bodyPr/>
                    <a:lstStyle/>
                    <a:p>
                      <a:r>
                        <a:rPr lang="el-GR" sz="900" i="0" dirty="0"/>
                        <a:t>Δ</a:t>
                      </a:r>
                      <a:r>
                        <a:rPr lang="en-US" sz="900" i="0" dirty="0"/>
                        <a:t>Body weight (%)</a:t>
                      </a:r>
                    </a:p>
                  </a:txBody>
                  <a:tcPr marT="27432" marB="27432" anchor="ctr"/>
                </a:tc>
                <a:tc>
                  <a:txBody>
                    <a:bodyPr/>
                    <a:lstStyle/>
                    <a:p>
                      <a:pPr algn="ctr"/>
                      <a:r>
                        <a:rPr lang="en-US" sz="900" i="0" dirty="0"/>
                        <a:t>-10.1*</a:t>
                      </a:r>
                    </a:p>
                  </a:txBody>
                  <a:tcPr marT="27432" marB="27432" anchor="ctr"/>
                </a:tc>
                <a:tc>
                  <a:txBody>
                    <a:bodyPr/>
                    <a:lstStyle/>
                    <a:p>
                      <a:pPr algn="ctr"/>
                      <a:r>
                        <a:rPr lang="en-US" sz="900" i="0" dirty="0"/>
                        <a:t>-12.6*</a:t>
                      </a:r>
                    </a:p>
                  </a:txBody>
                  <a:tcPr marT="27432" marB="27432" anchor="ctr"/>
                </a:tc>
                <a:tc>
                  <a:txBody>
                    <a:bodyPr/>
                    <a:lstStyle/>
                    <a:p>
                      <a:pPr algn="ctr"/>
                      <a:r>
                        <a:rPr lang="en-US" sz="900" i="0" dirty="0"/>
                        <a:t>+0.5</a:t>
                      </a:r>
                    </a:p>
                  </a:txBody>
                  <a:tcPr marT="27432" marB="27432" anchor="ctr"/>
                </a:tc>
                <a:extLst>
                  <a:ext uri="{0D108BD9-81ED-4DB2-BD59-A6C34878D82A}">
                    <a16:rowId xmlns:a16="http://schemas.microsoft.com/office/drawing/2014/main" val="10001"/>
                  </a:ext>
                </a:extLst>
              </a:tr>
              <a:tr h="0">
                <a:tc>
                  <a:txBody>
                    <a:bodyPr/>
                    <a:lstStyle/>
                    <a:p>
                      <a:r>
                        <a:rPr lang="en-US" sz="900" i="0" dirty="0"/>
                        <a:t>≥5% WL (%pts)</a:t>
                      </a:r>
                    </a:p>
                  </a:txBody>
                  <a:tcPr marT="27432" marB="27432" anchor="ctr"/>
                </a:tc>
                <a:tc>
                  <a:txBody>
                    <a:bodyPr/>
                    <a:lstStyle/>
                    <a:p>
                      <a:pPr algn="ctr"/>
                      <a:r>
                        <a:rPr lang="en-US" sz="900" i="0" dirty="0"/>
                        <a:t>73.9*</a:t>
                      </a:r>
                    </a:p>
                  </a:txBody>
                  <a:tcPr marT="27432" marB="27432" anchor="ctr"/>
                </a:tc>
                <a:tc>
                  <a:txBody>
                    <a:bodyPr/>
                    <a:lstStyle/>
                    <a:p>
                      <a:pPr algn="ctr"/>
                      <a:r>
                        <a:rPr lang="en-US" sz="900" i="0" dirty="0"/>
                        <a:t>82.0*</a:t>
                      </a:r>
                    </a:p>
                  </a:txBody>
                  <a:tcPr marT="27432" marB="27432" anchor="ctr"/>
                </a:tc>
                <a:tc>
                  <a:txBody>
                    <a:bodyPr/>
                    <a:lstStyle/>
                    <a:p>
                      <a:pPr algn="ctr"/>
                      <a:r>
                        <a:rPr lang="en-US" sz="900" i="0" dirty="0"/>
                        <a:t>10.5</a:t>
                      </a:r>
                    </a:p>
                  </a:txBody>
                  <a:tcPr marT="27432" marB="27432" anchor="ctr"/>
                </a:tc>
                <a:extLst>
                  <a:ext uri="{0D108BD9-81ED-4DB2-BD59-A6C34878D82A}">
                    <a16:rowId xmlns:a16="http://schemas.microsoft.com/office/drawing/2014/main" val="3257814303"/>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solidFill>
                            <a:schemeClr val="tx1"/>
                          </a:solidFill>
                        </a:rPr>
                        <a:t>≥10% WL (%pts)</a:t>
                      </a:r>
                    </a:p>
                  </a:txBody>
                  <a:tcPr marT="27432" marB="27432" anchor="ctr"/>
                </a:tc>
                <a:tc>
                  <a:txBody>
                    <a:bodyPr/>
                    <a:lstStyle/>
                    <a:p>
                      <a:pPr algn="ctr"/>
                      <a:r>
                        <a:rPr lang="en-US" sz="900" i="0" dirty="0"/>
                        <a:t>49.0*</a:t>
                      </a:r>
                    </a:p>
                  </a:txBody>
                  <a:tcPr marT="27432" marB="27432" anchor="ctr"/>
                </a:tc>
                <a:tc>
                  <a:txBody>
                    <a:bodyPr/>
                    <a:lstStyle/>
                    <a:p>
                      <a:pPr algn="ctr"/>
                      <a:r>
                        <a:rPr lang="en-US" sz="900" i="0" dirty="0"/>
                        <a:t>61.6*</a:t>
                      </a:r>
                    </a:p>
                  </a:txBody>
                  <a:tcPr marT="27432" marB="27432" anchor="ctr"/>
                </a:tc>
                <a:tc>
                  <a:txBody>
                    <a:bodyPr/>
                    <a:lstStyle/>
                    <a:p>
                      <a:pPr algn="ctr"/>
                      <a:r>
                        <a:rPr lang="en-US" sz="900" i="0" dirty="0"/>
                        <a:t>0.6</a:t>
                      </a:r>
                    </a:p>
                  </a:txBody>
                  <a:tcPr marT="27432" marB="27432" anchor="ctr"/>
                </a:tc>
                <a:extLst>
                  <a:ext uri="{0D108BD9-81ED-4DB2-BD59-A6C34878D82A}">
                    <a16:rowId xmlns:a16="http://schemas.microsoft.com/office/drawing/2014/main" val="58550269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solidFill>
                            <a:schemeClr val="tx1"/>
                          </a:solidFill>
                        </a:rPr>
                        <a:t>≥15% WL (%pts)</a:t>
                      </a:r>
                    </a:p>
                  </a:txBody>
                  <a:tcPr marT="27432" marB="27432" anchor="ctr"/>
                </a:tc>
                <a:tc>
                  <a:txBody>
                    <a:bodyPr/>
                    <a:lstStyle/>
                    <a:p>
                      <a:pPr algn="ctr"/>
                      <a:r>
                        <a:rPr lang="en-US" sz="900" i="0" dirty="0"/>
                        <a:t>27.2*</a:t>
                      </a:r>
                    </a:p>
                  </a:txBody>
                  <a:tcPr marT="27432" marB="27432" anchor="ctr"/>
                </a:tc>
                <a:tc>
                  <a:txBody>
                    <a:bodyPr/>
                    <a:lstStyle/>
                    <a:p>
                      <a:pPr algn="ctr"/>
                      <a:r>
                        <a:rPr lang="en-US" sz="900" i="0" dirty="0"/>
                        <a:t>43.6*</a:t>
                      </a:r>
                    </a:p>
                  </a:txBody>
                  <a:tcPr marT="27432" marB="27432" anchor="ctr"/>
                </a:tc>
                <a:tc>
                  <a:txBody>
                    <a:bodyPr/>
                    <a:lstStyle/>
                    <a:p>
                      <a:pPr algn="ctr"/>
                      <a:r>
                        <a:rPr lang="en-US" sz="900" i="0" dirty="0"/>
                        <a:t>0.0</a:t>
                      </a:r>
                    </a:p>
                  </a:txBody>
                  <a:tcPr marT="27432" marB="27432" anchor="ctr"/>
                </a:tc>
                <a:extLst>
                  <a:ext uri="{0D108BD9-81ED-4DB2-BD59-A6C34878D82A}">
                    <a16:rowId xmlns:a16="http://schemas.microsoft.com/office/drawing/2014/main" val="2539828715"/>
                  </a:ext>
                </a:extLst>
              </a:tr>
              <a:tr h="0">
                <a:tc>
                  <a:txBody>
                    <a:bodyPr/>
                    <a:lstStyle/>
                    <a:p>
                      <a:r>
                        <a:rPr lang="el-GR" sz="900" i="0" dirty="0">
                          <a:solidFill>
                            <a:schemeClr val="bg2"/>
                          </a:solidFill>
                        </a:rPr>
                        <a:t>Δ</a:t>
                      </a:r>
                      <a:r>
                        <a:rPr lang="en-US" sz="900" i="0" dirty="0">
                          <a:solidFill>
                            <a:schemeClr val="bg2"/>
                          </a:solidFill>
                        </a:rPr>
                        <a:t>Body weight (%)</a:t>
                      </a:r>
                    </a:p>
                  </a:txBody>
                  <a:tcPr marT="27432" marB="27432" anchor="ctr"/>
                </a:tc>
                <a:tc>
                  <a:txBody>
                    <a:bodyPr/>
                    <a:lstStyle/>
                    <a:p>
                      <a:pPr algn="ctr"/>
                      <a:r>
                        <a:rPr lang="en-US" sz="900" i="0" dirty="0">
                          <a:solidFill>
                            <a:schemeClr val="bg2"/>
                          </a:solidFill>
                        </a:rPr>
                        <a:t>-11.0*</a:t>
                      </a:r>
                    </a:p>
                  </a:txBody>
                  <a:tcPr marT="27432" marB="27432" anchor="ctr"/>
                </a:tc>
                <a:tc>
                  <a:txBody>
                    <a:bodyPr/>
                    <a:lstStyle/>
                    <a:p>
                      <a:pPr algn="ctr"/>
                      <a:r>
                        <a:rPr lang="en-US" sz="900" i="0" dirty="0">
                          <a:solidFill>
                            <a:schemeClr val="bg2"/>
                          </a:solidFill>
                        </a:rPr>
                        <a:t>-13.4*</a:t>
                      </a:r>
                    </a:p>
                  </a:txBody>
                  <a:tcPr marT="27432" marB="27432" anchor="ctr"/>
                </a:tc>
                <a:tc>
                  <a:txBody>
                    <a:bodyPr/>
                    <a:lstStyle/>
                    <a:p>
                      <a:pPr algn="ctr"/>
                      <a:r>
                        <a:rPr lang="en-US" sz="900" i="0" dirty="0">
                          <a:solidFill>
                            <a:schemeClr val="bg2"/>
                          </a:solidFill>
                        </a:rPr>
                        <a:t>-0.2</a:t>
                      </a:r>
                    </a:p>
                  </a:txBody>
                  <a:tcPr marT="27432" marB="27432" anchor="ctr"/>
                </a:tc>
                <a:extLst>
                  <a:ext uri="{0D108BD9-81ED-4DB2-BD59-A6C34878D82A}">
                    <a16:rowId xmlns:a16="http://schemas.microsoft.com/office/drawing/2014/main" val="692045732"/>
                  </a:ext>
                </a:extLst>
              </a:tr>
              <a:tr h="0">
                <a:tc>
                  <a:txBody>
                    <a:bodyPr/>
                    <a:lstStyle/>
                    <a:p>
                      <a:r>
                        <a:rPr lang="en-US" sz="900" i="0" dirty="0">
                          <a:solidFill>
                            <a:schemeClr val="bg2"/>
                          </a:solidFill>
                        </a:rPr>
                        <a:t>≥5% WL (%pts)</a:t>
                      </a:r>
                    </a:p>
                  </a:txBody>
                  <a:tcPr marT="27432" marB="27432" anchor="ctr">
                    <a:lnB w="12700" cap="flat" cmpd="sng" algn="ctr">
                      <a:noFill/>
                      <a:prstDash val="solid"/>
                      <a:round/>
                      <a:headEnd type="none" w="med" len="med"/>
                      <a:tailEnd type="none" w="med" len="med"/>
                    </a:lnB>
                  </a:tcPr>
                </a:tc>
                <a:tc>
                  <a:txBody>
                    <a:bodyPr/>
                    <a:lstStyle/>
                    <a:p>
                      <a:pPr algn="ctr"/>
                      <a:r>
                        <a:rPr lang="en-US" sz="900" i="0" dirty="0">
                          <a:solidFill>
                            <a:schemeClr val="bg2"/>
                          </a:solidFill>
                        </a:rPr>
                        <a:t>76.3*</a:t>
                      </a:r>
                    </a:p>
                  </a:txBody>
                  <a:tcPr marT="27432" marB="27432" anchor="ctr">
                    <a:lnB w="12700" cap="flat" cmpd="sng" algn="ctr">
                      <a:noFill/>
                      <a:prstDash val="solid"/>
                      <a:round/>
                      <a:headEnd type="none" w="med" len="med"/>
                      <a:tailEnd type="none" w="med" len="med"/>
                    </a:lnB>
                  </a:tcPr>
                </a:tc>
                <a:tc>
                  <a:txBody>
                    <a:bodyPr/>
                    <a:lstStyle/>
                    <a:p>
                      <a:pPr algn="ctr"/>
                      <a:r>
                        <a:rPr lang="en-US" sz="900" i="0" dirty="0">
                          <a:solidFill>
                            <a:schemeClr val="bg2"/>
                          </a:solidFill>
                        </a:rPr>
                        <a:t>84.0*</a:t>
                      </a:r>
                    </a:p>
                  </a:txBody>
                  <a:tcPr marT="27432" marB="27432" anchor="ctr">
                    <a:lnB w="12700" cap="flat" cmpd="sng" algn="ctr">
                      <a:noFill/>
                      <a:prstDash val="solid"/>
                      <a:round/>
                      <a:headEnd type="none" w="med" len="med"/>
                      <a:tailEnd type="none" w="med" len="med"/>
                    </a:lnB>
                  </a:tcPr>
                </a:tc>
                <a:tc>
                  <a:txBody>
                    <a:bodyPr/>
                    <a:lstStyle/>
                    <a:p>
                      <a:pPr algn="ctr"/>
                      <a:r>
                        <a:rPr lang="en-US" sz="900" i="0" dirty="0">
                          <a:solidFill>
                            <a:schemeClr val="bg2"/>
                          </a:solidFill>
                        </a:rPr>
                        <a:t>10.9</a:t>
                      </a:r>
                    </a:p>
                  </a:txBody>
                  <a:tcPr marT="27432" marB="27432" anchor="ctr">
                    <a:lnB w="12700" cap="flat" cmpd="sng" algn="ctr">
                      <a:noFill/>
                      <a:prstDash val="solid"/>
                      <a:round/>
                      <a:headEnd type="none" w="med" len="med"/>
                      <a:tailEnd type="none" w="med" len="med"/>
                    </a:lnB>
                  </a:tcPr>
                </a:tc>
                <a:extLst>
                  <a:ext uri="{0D108BD9-81ED-4DB2-BD59-A6C34878D82A}">
                    <a16:rowId xmlns:a16="http://schemas.microsoft.com/office/drawing/2014/main" val="4100687689"/>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solidFill>
                            <a:schemeClr val="bg2"/>
                          </a:solidFill>
                        </a:rPr>
                        <a:t>≥10% WL (%pts)</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i="0" dirty="0">
                          <a:solidFill>
                            <a:schemeClr val="bg2"/>
                          </a:solidFill>
                        </a:rPr>
                        <a:t>50.8*</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i="0" dirty="0">
                          <a:solidFill>
                            <a:schemeClr val="bg2"/>
                          </a:solidFill>
                        </a:rPr>
                        <a:t>63.3*</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i="0" dirty="0">
                          <a:solidFill>
                            <a:schemeClr val="bg2"/>
                          </a:solidFill>
                        </a:rPr>
                        <a:t>0.8</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97203780"/>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solidFill>
                            <a:schemeClr val="bg2"/>
                          </a:solidFill>
                        </a:rPr>
                        <a:t>≥15% WL (%pts)</a:t>
                      </a: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i="0" dirty="0">
                          <a:solidFill>
                            <a:schemeClr val="bg2"/>
                          </a:solidFill>
                        </a:rPr>
                        <a:t>27.7*</a:t>
                      </a: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i="0" dirty="0">
                          <a:solidFill>
                            <a:schemeClr val="bg2"/>
                          </a:solidFill>
                        </a:rPr>
                        <a:t>44.0*</a:t>
                      </a: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i="0" dirty="0">
                          <a:solidFill>
                            <a:schemeClr val="bg2"/>
                          </a:solidFill>
                        </a:rPr>
                        <a:t>0.0</a:t>
                      </a: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3955188867"/>
                  </a:ext>
                </a:extLst>
              </a:tr>
              <a:tr h="154352">
                <a:tc gridSpan="4">
                  <a:txBody>
                    <a:bodyPr/>
                    <a:lstStyle/>
                    <a:p>
                      <a:r>
                        <a:rPr lang="en-US" sz="800" dirty="0">
                          <a:solidFill>
                            <a:schemeClr val="bg2"/>
                          </a:solidFill>
                        </a:rPr>
                        <a:t>In red: efficacy estimand</a:t>
                      </a:r>
                      <a:r>
                        <a:rPr lang="en-US" sz="800" dirty="0">
                          <a:solidFill>
                            <a:schemeClr val="tx1"/>
                          </a:solidFill>
                        </a:rPr>
                        <a:t>, </a:t>
                      </a:r>
                      <a:r>
                        <a:rPr lang="en-US" sz="800" i="0" dirty="0">
                          <a:solidFill>
                            <a:schemeClr val="tx1"/>
                          </a:solidFill>
                        </a:rPr>
                        <a:t>*P&lt;0.001</a:t>
                      </a:r>
                      <a:endParaRPr lang="en-US" sz="800" i="0" dirty="0">
                        <a:solidFill>
                          <a:schemeClr val="bg2"/>
                        </a:solidFill>
                      </a:endParaRPr>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983658322"/>
                  </a:ext>
                </a:extLst>
              </a:tr>
            </a:tbl>
          </a:graphicData>
        </a:graphic>
      </p:graphicFrame>
    </p:spTree>
    <p:extLst>
      <p:ext uri="{BB962C8B-B14F-4D97-AF65-F5344CB8AC3E}">
        <p14:creationId xmlns:p14="http://schemas.microsoft.com/office/powerpoint/2010/main" val="377720236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72D6AD16-175D-489F-BE05-D09863BF96F2}"/>
              </a:ext>
            </a:extLst>
          </p:cNvPr>
          <p:cNvGraphicFramePr>
            <a:graphicFrameLocks noGrp="1"/>
          </p:cNvGraphicFramePr>
          <p:nvPr>
            <p:extLst>
              <p:ext uri="{D42A27DB-BD31-4B8C-83A1-F6EECF244321}">
                <p14:modId xmlns:p14="http://schemas.microsoft.com/office/powerpoint/2010/main" val="325493547"/>
              </p:ext>
            </p:extLst>
          </p:nvPr>
        </p:nvGraphicFramePr>
        <p:xfrm>
          <a:off x="372535" y="914400"/>
          <a:ext cx="11430000" cy="5331636"/>
        </p:xfrm>
        <a:graphic>
          <a:graphicData uri="http://schemas.openxmlformats.org/drawingml/2006/table">
            <a:tbl>
              <a:tblPr firstRow="1" bandRow="1">
                <a:tableStyleId>{5C22544A-7EE6-4342-B048-85BDC9FD1C3A}</a:tableStyleId>
              </a:tblPr>
              <a:tblGrid>
                <a:gridCol w="6683222">
                  <a:extLst>
                    <a:ext uri="{9D8B030D-6E8A-4147-A177-3AD203B41FA5}">
                      <a16:colId xmlns:a16="http://schemas.microsoft.com/office/drawing/2014/main" val="20000"/>
                    </a:ext>
                  </a:extLst>
                </a:gridCol>
                <a:gridCol w="4746778">
                  <a:extLst>
                    <a:ext uri="{9D8B030D-6E8A-4147-A177-3AD203B41FA5}">
                      <a16:colId xmlns:a16="http://schemas.microsoft.com/office/drawing/2014/main" val="1229989169"/>
                    </a:ext>
                  </a:extLst>
                </a:gridCol>
              </a:tblGrid>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Results, continued</a:t>
                      </a:r>
                      <a:r>
                        <a:rPr lang="en-US" sz="1000" b="0" dirty="0">
                          <a:solidFill>
                            <a:schemeClr val="tx1"/>
                          </a:solidFill>
                        </a:rPr>
                        <a:t>:</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US"/>
                    </a:p>
                  </a:txBody>
                  <a:tcPr/>
                </a:tc>
                <a:extLst>
                  <a:ext uri="{0D108BD9-81ED-4DB2-BD59-A6C34878D82A}">
                    <a16:rowId xmlns:a16="http://schemas.microsoft.com/office/drawing/2014/main" val="10001"/>
                  </a:ext>
                </a:extLst>
              </a:tr>
              <a:tr h="4158156">
                <a:tc>
                  <a:txBody>
                    <a:bodyPr/>
                    <a:lstStyle/>
                    <a:p>
                      <a:pPr marL="171450" indent="-171450">
                        <a:spcAft>
                          <a:spcPts val="300"/>
                        </a:spcAft>
                        <a:buFont typeface="Arial" panose="020B0604020202020204" pitchFamily="34" charset="0"/>
                        <a:buChar char="•"/>
                      </a:pPr>
                      <a:r>
                        <a:rPr lang="en-US" sz="1000" dirty="0"/>
                        <a:t>At 32 weeks, mazdutide significantly reduced waist circumference vs. placebo, with further reductions seen at 48 weeks (see left table).</a:t>
                      </a:r>
                    </a:p>
                    <a:p>
                      <a:pPr marL="171450" indent="-171450">
                        <a:spcAft>
                          <a:spcPts val="300"/>
                        </a:spcAft>
                        <a:buFont typeface="Arial" panose="020B0604020202020204" pitchFamily="34" charset="0"/>
                        <a:buChar char="•"/>
                      </a:pPr>
                      <a:r>
                        <a:rPr lang="en-US" sz="1000" dirty="0"/>
                        <a:t>At 48 weeks, mazdutide (pooled dose groups) showed significant improvements in systolic blood pressure, plasma lipids, serum uric acid, and ALT vs. placebo.</a:t>
                      </a:r>
                    </a:p>
                    <a:p>
                      <a:pPr marL="171450" indent="-171450">
                        <a:spcAft>
                          <a:spcPts val="300"/>
                        </a:spcAft>
                        <a:buFont typeface="Arial" panose="020B0604020202020204" pitchFamily="34" charset="0"/>
                        <a:buChar char="•"/>
                      </a:pPr>
                      <a:r>
                        <a:rPr lang="en-US" sz="1000" dirty="0">
                          <a:solidFill>
                            <a:sysClr val="windowText" lastClr="000000"/>
                          </a:solidFill>
                        </a:rPr>
                        <a:t>Mazdutide was well-tolerated with a low incidence of AEs leading to treatment discontinuation (see right table).</a:t>
                      </a:r>
                    </a:p>
                    <a:p>
                      <a:pPr marL="171450" indent="-171450">
                        <a:spcAft>
                          <a:spcPts val="300"/>
                        </a:spcAft>
                        <a:buFont typeface="Arial" panose="020B0604020202020204" pitchFamily="34" charset="0"/>
                        <a:buChar char="•"/>
                      </a:pPr>
                      <a:r>
                        <a:rPr lang="en-US" sz="1000" dirty="0">
                          <a:solidFill>
                            <a:sysClr val="windowText" lastClr="000000"/>
                          </a:solidFill>
                        </a:rPr>
                        <a:t>Safety of mazdutide was similar to previous findings and no new safety signals were reported.</a:t>
                      </a:r>
                    </a:p>
                    <a:p>
                      <a:pPr marL="171450" indent="-171450">
                        <a:spcAft>
                          <a:spcPts val="300"/>
                        </a:spcAft>
                        <a:buFont typeface="Arial" panose="020B0604020202020204" pitchFamily="34" charset="0"/>
                        <a:buChar char="•"/>
                      </a:pPr>
                      <a:r>
                        <a:rPr lang="en-US" sz="1000" dirty="0">
                          <a:solidFill>
                            <a:sysClr val="windowText" lastClr="000000"/>
                          </a:solidFill>
                        </a:rPr>
                        <a:t>Most frequently reported AEs were GI-related and appeared dose-related.</a:t>
                      </a:r>
                    </a:p>
                    <a:p>
                      <a:pPr marL="171450" indent="-171450">
                        <a:spcAft>
                          <a:spcPts val="300"/>
                        </a:spcAft>
                        <a:buFont typeface="Arial" panose="020B0604020202020204" pitchFamily="34" charset="0"/>
                        <a:buChar char="•"/>
                      </a:pPr>
                      <a:endParaRPr lang="en-US" sz="1000" dirty="0"/>
                    </a:p>
                    <a:p>
                      <a:pPr marL="171450" indent="-171450">
                        <a:buFont typeface="Arial" panose="020B0604020202020204" pitchFamily="34" charset="0"/>
                        <a:buChar char="•"/>
                      </a:pPr>
                      <a:endParaRPr lang="en-US" sz="1000" dirty="0"/>
                    </a:p>
                  </a:txBody>
                  <a:tcPr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1000" dirty="0"/>
                    </a:p>
                  </a:txBody>
                  <a:tcPr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92350044"/>
                  </a:ext>
                </a:extLst>
              </a:tr>
              <a:tr h="277823">
                <a:tc gridSpan="2">
                  <a:txBody>
                    <a:bodyPr/>
                    <a:lstStyle/>
                    <a:p>
                      <a:pPr>
                        <a:spcAft>
                          <a:spcPts val="600"/>
                        </a:spcAft>
                      </a:pPr>
                      <a:r>
                        <a:rPr lang="en-US" sz="1000" b="1" dirty="0"/>
                        <a:t>CVrg Implications</a:t>
                      </a:r>
                      <a:r>
                        <a:rPr lang="en-US" sz="1000" b="0" dirty="0"/>
                        <a:t>: These full data from Chinese Phase III trial GLORY-1 showed significant improvements in body weight with mazdutide (4 and 6mg) and more mazdutide-treated patients </a:t>
                      </a:r>
                      <a:r>
                        <a:rPr kumimoji="0" lang="en-US" sz="1000" u="none" strike="noStrike" cap="none" normalizeH="0" baseline="0" dirty="0">
                          <a:ln>
                            <a:noFill/>
                          </a:ln>
                          <a:effectLst/>
                        </a:rPr>
                        <a:t>achieved categorical weight loss compared to placebo in non-diabetic patients with overweight/obesity. The weight loss benefits were accompanied by improvements in a range of cardiometabolic risk factors and a safety profile consistent with previous findings of mazdutide. In </a:t>
                      </a:r>
                      <a:r>
                        <a:rPr kumimoji="0" lang="en-US" sz="1000" u="none" strike="noStrike" cap="none" normalizeH="0" baseline="0" dirty="0">
                          <a:ln>
                            <a:noFill/>
                          </a:ln>
                          <a:effectLst/>
                          <a:hlinkClick r:id="rId2"/>
                        </a:rPr>
                        <a:t>February 2024</a:t>
                      </a:r>
                      <a:r>
                        <a:rPr kumimoji="0" lang="en-US" sz="1000" u="none" strike="noStrike" cap="none" normalizeH="0" baseline="0" dirty="0">
                          <a:ln>
                            <a:noFill/>
                          </a:ln>
                          <a:effectLst/>
                        </a:rPr>
                        <a:t>, the Chinese Center for Drug Evaluation (CDE) of the National Medical Products Administration (NMPA) accepted a New Drug Application (NDA) for mazdutide for chronic weight management in adults with obesity or overweight based on these data.</a:t>
                      </a:r>
                    </a:p>
                    <a:p>
                      <a:r>
                        <a:rPr kumimoji="0" lang="en-US" sz="1000" b="0" u="none" strike="noStrike" cap="none" normalizeH="0" baseline="0" dirty="0">
                          <a:ln>
                            <a:noFill/>
                          </a:ln>
                          <a:solidFill>
                            <a:schemeClr val="tx1"/>
                          </a:solidFill>
                          <a:effectLst/>
                        </a:rPr>
                        <a:t>Innovent is evaluating a higher 9mg dose in Phase III trial </a:t>
                      </a:r>
                      <a:r>
                        <a:rPr kumimoji="0" lang="en-US" sz="1000" b="0" u="none" strike="noStrike" cap="none" normalizeH="0" baseline="0" dirty="0">
                          <a:ln>
                            <a:noFill/>
                          </a:ln>
                          <a:solidFill>
                            <a:schemeClr val="tx1"/>
                          </a:solidFill>
                          <a:effectLst/>
                          <a:hlinkClick r:id="rId3"/>
                        </a:rPr>
                        <a:t>GLORY-2</a:t>
                      </a:r>
                      <a:r>
                        <a:rPr kumimoji="0" lang="en-US" sz="1000" b="0" u="none" strike="noStrike" cap="none" normalizeH="0" baseline="0" dirty="0">
                          <a:ln>
                            <a:noFill/>
                          </a:ln>
                          <a:solidFill>
                            <a:schemeClr val="tx1"/>
                          </a:solidFill>
                          <a:effectLst/>
                        </a:rPr>
                        <a:t>, with data expected mid 2025. Lilly is developing mazdutide outside China and in 4Q 2023 initiated </a:t>
                      </a:r>
                      <a:r>
                        <a:rPr kumimoji="0" lang="en-US" sz="1000" b="0" u="none" strike="noStrike" cap="none" normalizeH="0" baseline="0" dirty="0">
                          <a:ln>
                            <a:noFill/>
                          </a:ln>
                          <a:solidFill>
                            <a:schemeClr val="tx1"/>
                          </a:solidFill>
                          <a:effectLst/>
                          <a:hlinkClick r:id="rId4"/>
                        </a:rPr>
                        <a:t>Phase II</a:t>
                      </a:r>
                      <a:r>
                        <a:rPr kumimoji="0" lang="en-US" sz="1000" b="0" u="none" strike="noStrike" cap="none" normalizeH="0" baseline="0" dirty="0">
                          <a:ln>
                            <a:noFill/>
                          </a:ln>
                          <a:solidFill>
                            <a:schemeClr val="tx1"/>
                          </a:solidFill>
                          <a:effectLst/>
                        </a:rPr>
                        <a:t> development in the US.</a:t>
                      </a:r>
                      <a:endParaRPr lang="en-US" sz="1000" b="0" dirty="0">
                        <a:solidFill>
                          <a:schemeClr val="tx1"/>
                        </a:solidFill>
                      </a:endParaRPr>
                    </a:p>
                  </a:txBody>
                  <a:tcPr>
                    <a:lnT w="12700" cmpd="sng">
                      <a:noFill/>
                    </a:lnT>
                    <a:solidFill>
                      <a:srgbClr val="FEF4EC"/>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3" name="Title 2"/>
          <p:cNvSpPr>
            <a:spLocks noGrp="1"/>
          </p:cNvSpPr>
          <p:nvPr>
            <p:ph type="ctrTitle"/>
          </p:nvPr>
        </p:nvSpPr>
        <p:spPr/>
        <p:txBody>
          <a:bodyPr/>
          <a:lstStyle/>
          <a:p>
            <a:r>
              <a:rPr lang="en-US" dirty="0"/>
              <a:t>GLORY-1 (2 of 2)</a:t>
            </a:r>
          </a:p>
        </p:txBody>
      </p:sp>
      <p:graphicFrame>
        <p:nvGraphicFramePr>
          <p:cNvPr id="2" name="Table 1">
            <a:extLst>
              <a:ext uri="{FF2B5EF4-FFF2-40B4-BE49-F238E27FC236}">
                <a16:creationId xmlns:a16="http://schemas.microsoft.com/office/drawing/2014/main" id="{E8EFA9A2-FC9D-A069-7A31-E43E46AE544D}"/>
              </a:ext>
            </a:extLst>
          </p:cNvPr>
          <p:cNvGraphicFramePr>
            <a:graphicFrameLocks noGrp="1"/>
          </p:cNvGraphicFramePr>
          <p:nvPr/>
        </p:nvGraphicFramePr>
        <p:xfrm>
          <a:off x="856853" y="2635583"/>
          <a:ext cx="5003800" cy="2371344"/>
        </p:xfrm>
        <a:graphic>
          <a:graphicData uri="http://schemas.openxmlformats.org/drawingml/2006/table">
            <a:tbl>
              <a:tblPr firstRow="1" bandRow="1">
                <a:tableStyleId>{C083E6E3-FA7D-4D7B-A595-EF9225AFEA82}</a:tableStyleId>
              </a:tblPr>
              <a:tblGrid>
                <a:gridCol w="1567180">
                  <a:extLst>
                    <a:ext uri="{9D8B030D-6E8A-4147-A177-3AD203B41FA5}">
                      <a16:colId xmlns:a16="http://schemas.microsoft.com/office/drawing/2014/main" val="20000"/>
                    </a:ext>
                  </a:extLst>
                </a:gridCol>
                <a:gridCol w="697230">
                  <a:extLst>
                    <a:ext uri="{9D8B030D-6E8A-4147-A177-3AD203B41FA5}">
                      <a16:colId xmlns:a16="http://schemas.microsoft.com/office/drawing/2014/main" val="2904289360"/>
                    </a:ext>
                  </a:extLst>
                </a:gridCol>
                <a:gridCol w="1046480">
                  <a:extLst>
                    <a:ext uri="{9D8B030D-6E8A-4147-A177-3AD203B41FA5}">
                      <a16:colId xmlns:a16="http://schemas.microsoft.com/office/drawing/2014/main" val="20001"/>
                    </a:ext>
                  </a:extLst>
                </a:gridCol>
                <a:gridCol w="1046480">
                  <a:extLst>
                    <a:ext uri="{9D8B030D-6E8A-4147-A177-3AD203B41FA5}">
                      <a16:colId xmlns:a16="http://schemas.microsoft.com/office/drawing/2014/main" val="20002"/>
                    </a:ext>
                  </a:extLst>
                </a:gridCol>
                <a:gridCol w="646430">
                  <a:extLst>
                    <a:ext uri="{9D8B030D-6E8A-4147-A177-3AD203B41FA5}">
                      <a16:colId xmlns:a16="http://schemas.microsoft.com/office/drawing/2014/main" val="20003"/>
                    </a:ext>
                  </a:extLst>
                </a:gridCol>
              </a:tblGrid>
              <a:tr h="0">
                <a:tc gridSpan="2">
                  <a:txBody>
                    <a:bodyPr/>
                    <a:lstStyle/>
                    <a:p>
                      <a:r>
                        <a:rPr lang="en-US" sz="900" dirty="0"/>
                        <a:t>At 32 and 48 weeks</a:t>
                      </a:r>
                    </a:p>
                  </a:txBody>
                  <a:tcPr marT="27432" marB="27432" anchor="ctr"/>
                </a:tc>
                <a:tc hMerge="1">
                  <a:txBody>
                    <a:bodyPr/>
                    <a:lstStyle/>
                    <a:p>
                      <a:endParaRPr lang="en-US"/>
                    </a:p>
                  </a:txBody>
                  <a:tcPr/>
                </a:tc>
                <a:tc>
                  <a:txBody>
                    <a:bodyPr/>
                    <a:lstStyle/>
                    <a:p>
                      <a:pPr algn="ctr"/>
                      <a:r>
                        <a:rPr lang="en-US" sz="900" dirty="0"/>
                        <a:t>mazdutide 4mg</a:t>
                      </a:r>
                    </a:p>
                  </a:txBody>
                  <a:tcPr marT="27432" marB="27432" anchor="ctr"/>
                </a:tc>
                <a:tc>
                  <a:txBody>
                    <a:bodyPr/>
                    <a:lstStyle/>
                    <a:p>
                      <a:pPr algn="ctr"/>
                      <a:r>
                        <a:rPr lang="en-US" sz="900" dirty="0"/>
                        <a:t>mazdutide 6mg</a:t>
                      </a:r>
                    </a:p>
                  </a:txBody>
                  <a:tcPr marT="27432" marB="27432" anchor="ctr"/>
                </a:tc>
                <a:tc>
                  <a:txBody>
                    <a:bodyPr/>
                    <a:lstStyle/>
                    <a:p>
                      <a:pPr algn="ctr"/>
                      <a:r>
                        <a:rPr lang="en-US" sz="900" dirty="0"/>
                        <a:t>placebo</a:t>
                      </a:r>
                    </a:p>
                  </a:txBody>
                  <a:tcPr marT="27432" marB="27432" anchor="ctr"/>
                </a:tc>
                <a:extLst>
                  <a:ext uri="{0D108BD9-81ED-4DB2-BD59-A6C34878D82A}">
                    <a16:rowId xmlns:a16="http://schemas.microsoft.com/office/drawing/2014/main" val="10000"/>
                  </a:ext>
                </a:extLst>
              </a:tr>
              <a:tr h="0">
                <a:tc>
                  <a:txBody>
                    <a:bodyPr/>
                    <a:lstStyle/>
                    <a:p>
                      <a:r>
                        <a:rPr lang="el-GR" sz="900" i="0" dirty="0"/>
                        <a:t>Δ</a:t>
                      </a:r>
                      <a:r>
                        <a:rPr lang="en-US" sz="900" i="0" dirty="0"/>
                        <a:t>WC (cm)</a:t>
                      </a:r>
                    </a:p>
                  </a:txBody>
                  <a:tcPr marT="27432" marB="27432" anchor="ctr"/>
                </a:tc>
                <a:tc>
                  <a:txBody>
                    <a:bodyPr/>
                    <a:lstStyle/>
                    <a:p>
                      <a:r>
                        <a:rPr lang="en-US" sz="900" i="0" dirty="0"/>
                        <a:t>32 weeks</a:t>
                      </a:r>
                    </a:p>
                    <a:p>
                      <a:r>
                        <a:rPr lang="en-US" sz="900" i="0" dirty="0"/>
                        <a:t>48 weeks</a:t>
                      </a:r>
                    </a:p>
                  </a:txBody>
                  <a:tcPr marT="27432" marB="27432" anchor="ctr"/>
                </a:tc>
                <a:tc>
                  <a:txBody>
                    <a:bodyPr/>
                    <a:lstStyle/>
                    <a:p>
                      <a:pPr algn="ctr"/>
                      <a:r>
                        <a:rPr lang="en-US" sz="900" i="0" dirty="0"/>
                        <a:t>-7.9*</a:t>
                      </a:r>
                    </a:p>
                    <a:p>
                      <a:pPr algn="ctr"/>
                      <a:r>
                        <a:rPr lang="en-US" sz="900" i="0" dirty="0"/>
                        <a:t>9.1*</a:t>
                      </a:r>
                    </a:p>
                  </a:txBody>
                  <a:tcPr marT="27432" marB="27432" anchor="ctr"/>
                </a:tc>
                <a:tc>
                  <a:txBody>
                    <a:bodyPr/>
                    <a:lstStyle/>
                    <a:p>
                      <a:pPr algn="ctr"/>
                      <a:r>
                        <a:rPr lang="en-US" sz="900" i="0" dirty="0"/>
                        <a:t>-9.3*</a:t>
                      </a:r>
                    </a:p>
                    <a:p>
                      <a:pPr algn="ctr"/>
                      <a:r>
                        <a:rPr lang="en-US" sz="900" i="0" dirty="0"/>
                        <a:t>10.7*</a:t>
                      </a:r>
                    </a:p>
                  </a:txBody>
                  <a:tcPr marT="27432" marB="27432" anchor="ctr"/>
                </a:tc>
                <a:tc>
                  <a:txBody>
                    <a:bodyPr/>
                    <a:lstStyle/>
                    <a:p>
                      <a:pPr algn="ctr"/>
                      <a:r>
                        <a:rPr lang="en-US" sz="900" i="0" dirty="0"/>
                        <a:t>-1.0</a:t>
                      </a:r>
                    </a:p>
                    <a:p>
                      <a:pPr algn="ctr"/>
                      <a:r>
                        <a:rPr lang="en-US" sz="900" i="0" dirty="0"/>
                        <a:t>-1.4</a:t>
                      </a:r>
                    </a:p>
                  </a:txBody>
                  <a:tcPr marT="27432" marB="27432" anchor="ctr"/>
                </a:tc>
                <a:extLst>
                  <a:ext uri="{0D108BD9-81ED-4DB2-BD59-A6C34878D82A}">
                    <a16:rowId xmlns:a16="http://schemas.microsoft.com/office/drawing/2014/main" val="1470548074"/>
                  </a:ext>
                </a:extLst>
              </a:tr>
              <a:tr h="0">
                <a:tc>
                  <a:txBody>
                    <a:bodyPr/>
                    <a:lstStyle/>
                    <a:p>
                      <a:r>
                        <a:rPr lang="el-GR" sz="900" i="0" dirty="0">
                          <a:solidFill>
                            <a:schemeClr val="bg2"/>
                          </a:solidFill>
                        </a:rPr>
                        <a:t>Δ</a:t>
                      </a:r>
                      <a:r>
                        <a:rPr lang="en-US" sz="900" i="0" dirty="0">
                          <a:solidFill>
                            <a:schemeClr val="bg2"/>
                          </a:solidFill>
                        </a:rPr>
                        <a:t>WC (cm)</a:t>
                      </a:r>
                    </a:p>
                  </a:txBody>
                  <a:tcPr marT="27432" marB="27432" anchor="ctr"/>
                </a:tc>
                <a:tc>
                  <a:txBody>
                    <a:bodyPr/>
                    <a:lstStyle/>
                    <a:p>
                      <a:r>
                        <a:rPr lang="en-US" sz="900" i="0" dirty="0">
                          <a:solidFill>
                            <a:schemeClr val="bg2"/>
                          </a:solidFill>
                        </a:rPr>
                        <a:t>32 weeks</a:t>
                      </a:r>
                    </a:p>
                    <a:p>
                      <a:r>
                        <a:rPr lang="en-US" sz="900" i="0" dirty="0">
                          <a:solidFill>
                            <a:schemeClr val="bg2"/>
                          </a:solidFill>
                        </a:rPr>
                        <a:t>48 weeks</a:t>
                      </a:r>
                    </a:p>
                  </a:txBody>
                  <a:tcPr marT="27432" marB="27432" anchor="ctr"/>
                </a:tc>
                <a:tc>
                  <a:txBody>
                    <a:bodyPr/>
                    <a:lstStyle/>
                    <a:p>
                      <a:pPr algn="ctr"/>
                      <a:r>
                        <a:rPr lang="en-US" sz="900" i="0" dirty="0">
                          <a:solidFill>
                            <a:schemeClr val="bg2"/>
                          </a:solidFill>
                        </a:rPr>
                        <a:t>-8.2*</a:t>
                      </a:r>
                    </a:p>
                    <a:p>
                      <a:pPr algn="ctr"/>
                      <a:r>
                        <a:rPr lang="en-US" sz="900" i="0" dirty="0">
                          <a:solidFill>
                            <a:schemeClr val="bg2"/>
                          </a:solidFill>
                        </a:rPr>
                        <a:t>-11.0*</a:t>
                      </a:r>
                    </a:p>
                  </a:txBody>
                  <a:tcPr marT="27432" marB="27432" anchor="ctr"/>
                </a:tc>
                <a:tc>
                  <a:txBody>
                    <a:bodyPr/>
                    <a:lstStyle/>
                    <a:p>
                      <a:pPr algn="ctr"/>
                      <a:r>
                        <a:rPr lang="en-US" sz="900" i="0" dirty="0">
                          <a:solidFill>
                            <a:schemeClr val="bg2"/>
                          </a:solidFill>
                        </a:rPr>
                        <a:t>-9.6*</a:t>
                      </a:r>
                    </a:p>
                    <a:p>
                      <a:pPr algn="ctr"/>
                      <a:r>
                        <a:rPr lang="en-US" sz="900" i="0" dirty="0">
                          <a:solidFill>
                            <a:schemeClr val="bg2"/>
                          </a:solidFill>
                        </a:rPr>
                        <a:t>-9.5*</a:t>
                      </a:r>
                    </a:p>
                  </a:txBody>
                  <a:tcPr marT="27432" marB="27432" anchor="ctr"/>
                </a:tc>
                <a:tc>
                  <a:txBody>
                    <a:bodyPr/>
                    <a:lstStyle/>
                    <a:p>
                      <a:pPr algn="ctr"/>
                      <a:r>
                        <a:rPr lang="en-US" sz="900" i="0" dirty="0">
                          <a:solidFill>
                            <a:schemeClr val="bg2"/>
                          </a:solidFill>
                        </a:rPr>
                        <a:t>-1.2</a:t>
                      </a:r>
                    </a:p>
                    <a:p>
                      <a:pPr algn="ctr"/>
                      <a:r>
                        <a:rPr lang="en-US" sz="900" i="0" dirty="0">
                          <a:solidFill>
                            <a:schemeClr val="bg2"/>
                          </a:solidFill>
                        </a:rPr>
                        <a:t>-1.5</a:t>
                      </a:r>
                    </a:p>
                  </a:txBody>
                  <a:tcPr marT="27432" marB="27432" anchor="ctr"/>
                </a:tc>
                <a:extLst>
                  <a:ext uri="{0D108BD9-81ED-4DB2-BD59-A6C34878D82A}">
                    <a16:rowId xmlns:a16="http://schemas.microsoft.com/office/drawing/2014/main" val="692045732"/>
                  </a:ext>
                </a:extLst>
              </a:tr>
              <a:tr h="0">
                <a:tc>
                  <a:txBody>
                    <a:bodyPr/>
                    <a:lstStyle/>
                    <a:p>
                      <a:endParaRPr lang="en-US" sz="900" i="0" dirty="0">
                        <a:solidFill>
                          <a:schemeClr val="bg2"/>
                        </a:solidFill>
                      </a:endParaRPr>
                    </a:p>
                  </a:txBody>
                  <a:tcPr marT="27432" marB="2743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i="0" dirty="0">
                        <a:solidFill>
                          <a:schemeClr val="bg2"/>
                        </a:solidFill>
                      </a:endParaRPr>
                    </a:p>
                  </a:txBody>
                  <a:tcPr marT="27432" marB="27432" anchor="ctr"/>
                </a:tc>
                <a:tc gridSpan="2">
                  <a:txBody>
                    <a:bodyPr/>
                    <a:lstStyle/>
                    <a:p>
                      <a:pPr algn="ctr"/>
                      <a:r>
                        <a:rPr lang="en-US" sz="900" b="1" i="0" dirty="0">
                          <a:solidFill>
                            <a:schemeClr val="tx1"/>
                          </a:solidFill>
                        </a:rPr>
                        <a:t>mazdutide (pooled)</a:t>
                      </a:r>
                    </a:p>
                  </a:txBody>
                  <a:tcPr marT="27432" marB="27432" anchor="ctr"/>
                </a:tc>
                <a:tc hMerge="1">
                  <a:txBody>
                    <a:bodyPr/>
                    <a:lstStyle/>
                    <a:p>
                      <a:endParaRPr lang="en-US"/>
                    </a:p>
                  </a:txBody>
                  <a:tcPr/>
                </a:tc>
                <a:tc>
                  <a:txBody>
                    <a:bodyPr/>
                    <a:lstStyle/>
                    <a:p>
                      <a:pPr algn="ctr"/>
                      <a:endParaRPr lang="en-US" sz="900" i="0" dirty="0">
                        <a:solidFill>
                          <a:schemeClr val="bg2"/>
                        </a:solidFill>
                      </a:endParaRPr>
                    </a:p>
                  </a:txBody>
                  <a:tcPr marT="27432" marB="27432" anchor="ctr"/>
                </a:tc>
                <a:extLst>
                  <a:ext uri="{0D108BD9-81ED-4DB2-BD59-A6C34878D82A}">
                    <a16:rowId xmlns:a16="http://schemas.microsoft.com/office/drawing/2014/main" val="1027582701"/>
                  </a:ext>
                </a:extLst>
              </a:tr>
              <a:tr h="0">
                <a:tc>
                  <a:txBody>
                    <a:bodyPr/>
                    <a:lstStyle/>
                    <a:p>
                      <a:r>
                        <a:rPr lang="el-GR" sz="900" i="0" dirty="0">
                          <a:solidFill>
                            <a:schemeClr val="bg2"/>
                          </a:solidFill>
                        </a:rPr>
                        <a:t>Δ</a:t>
                      </a:r>
                      <a:r>
                        <a:rPr lang="en-US" sz="900" i="0" dirty="0">
                          <a:solidFill>
                            <a:schemeClr val="bg2"/>
                          </a:solidFill>
                        </a:rPr>
                        <a:t>SBP (mmHg)</a:t>
                      </a:r>
                    </a:p>
                  </a:txBody>
                  <a:tcPr marT="27432" marB="27432" anchor="ctr">
                    <a:lnB w="12700" cap="flat" cmpd="sng" algn="ctr">
                      <a:no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solidFill>
                            <a:schemeClr val="bg2"/>
                          </a:solidFill>
                        </a:rPr>
                        <a:t>48 weeks</a:t>
                      </a:r>
                    </a:p>
                  </a:txBody>
                  <a:tcPr marT="27432" marB="27432" anchor="ctr">
                    <a:lnB w="12700" cap="flat" cmpd="sng" algn="ctr">
                      <a:noFill/>
                      <a:prstDash val="solid"/>
                      <a:round/>
                      <a:headEnd type="none" w="med" len="med"/>
                      <a:tailEnd type="none" w="med" len="med"/>
                    </a:lnB>
                  </a:tcPr>
                </a:tc>
                <a:tc gridSpan="2">
                  <a:txBody>
                    <a:bodyPr/>
                    <a:lstStyle/>
                    <a:p>
                      <a:pPr algn="ctr"/>
                      <a:r>
                        <a:rPr lang="en-US" sz="900" i="0" dirty="0">
                          <a:solidFill>
                            <a:schemeClr val="bg2"/>
                          </a:solidFill>
                        </a:rPr>
                        <a:t>-9.2*</a:t>
                      </a:r>
                    </a:p>
                  </a:txBody>
                  <a:tcPr marT="27432" marB="27432" anchor="ctr">
                    <a:lnB w="12700" cap="flat" cmpd="sng" algn="ctr">
                      <a:noFill/>
                      <a:prstDash val="solid"/>
                      <a:round/>
                      <a:headEnd type="none" w="med" len="med"/>
                      <a:tailEnd type="none" w="med" len="med"/>
                    </a:lnB>
                  </a:tcPr>
                </a:tc>
                <a:tc hMerge="1">
                  <a:txBody>
                    <a:bodyPr/>
                    <a:lstStyle/>
                    <a:p>
                      <a:pPr algn="ctr"/>
                      <a:endParaRPr lang="en-US" sz="900" i="0" dirty="0">
                        <a:solidFill>
                          <a:schemeClr val="bg2"/>
                        </a:solidFill>
                      </a:endParaRPr>
                    </a:p>
                  </a:txBody>
                  <a:tcPr marT="27432" marB="27432" anchor="ctr">
                    <a:lnB w="12700" cap="flat" cmpd="sng" algn="ctr">
                      <a:noFill/>
                      <a:prstDash val="solid"/>
                      <a:round/>
                      <a:headEnd type="none" w="med" len="med"/>
                      <a:tailEnd type="none" w="med" len="med"/>
                    </a:lnB>
                  </a:tcPr>
                </a:tc>
                <a:tc>
                  <a:txBody>
                    <a:bodyPr/>
                    <a:lstStyle/>
                    <a:p>
                      <a:pPr algn="ctr"/>
                      <a:r>
                        <a:rPr lang="en-US" sz="900" i="0" dirty="0">
                          <a:solidFill>
                            <a:schemeClr val="bg2"/>
                          </a:solidFill>
                        </a:rPr>
                        <a:t>-2.5</a:t>
                      </a:r>
                    </a:p>
                  </a:txBody>
                  <a:tcPr marT="27432" marB="27432" anchor="ctr">
                    <a:lnB w="12700" cap="flat" cmpd="sng" algn="ctr">
                      <a:noFill/>
                      <a:prstDash val="solid"/>
                      <a:round/>
                      <a:headEnd type="none" w="med" len="med"/>
                      <a:tailEnd type="none" w="med" len="med"/>
                    </a:lnB>
                  </a:tcPr>
                </a:tc>
                <a:extLst>
                  <a:ext uri="{0D108BD9-81ED-4DB2-BD59-A6C34878D82A}">
                    <a16:rowId xmlns:a16="http://schemas.microsoft.com/office/drawing/2014/main" val="4100687689"/>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i="0" dirty="0">
                          <a:solidFill>
                            <a:schemeClr val="bg2"/>
                          </a:solidFill>
                        </a:rPr>
                        <a:t>Δ</a:t>
                      </a:r>
                      <a:r>
                        <a:rPr lang="en-US" sz="900" i="0" dirty="0">
                          <a:solidFill>
                            <a:schemeClr val="bg2"/>
                          </a:solidFill>
                        </a:rPr>
                        <a:t>TG (mmol/L)</a:t>
                      </a:r>
                    </a:p>
                  </a:txBody>
                  <a:tcPr marT="27432" marB="27432" anchor="ctr">
                    <a:lnT>
                      <a:noFill/>
                    </a:lnT>
                    <a:lnB w="12700" cap="flat" cmpd="sng" algn="ctr">
                      <a:no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solidFill>
                            <a:schemeClr val="bg2"/>
                          </a:solidFill>
                        </a:rPr>
                        <a:t>48 weeks</a:t>
                      </a:r>
                    </a:p>
                  </a:txBody>
                  <a:tcPr marT="27432" marB="27432" anchor="ctr">
                    <a:lnT>
                      <a:noFill/>
                    </a:lnT>
                    <a:lnB w="12700" cap="flat" cmpd="sng" algn="ctr">
                      <a:noFill/>
                      <a:prstDash val="solid"/>
                      <a:round/>
                      <a:headEnd type="none" w="med" len="med"/>
                      <a:tailEnd type="none" w="med" len="med"/>
                    </a:lnB>
                  </a:tcPr>
                </a:tc>
                <a:tc gridSpan="2">
                  <a:txBody>
                    <a:bodyPr/>
                    <a:lstStyle/>
                    <a:p>
                      <a:pPr algn="ctr"/>
                      <a:r>
                        <a:rPr lang="en-US" sz="900" i="0" dirty="0">
                          <a:solidFill>
                            <a:schemeClr val="bg2"/>
                          </a:solidFill>
                        </a:rPr>
                        <a:t>-0.7*</a:t>
                      </a:r>
                    </a:p>
                  </a:txBody>
                  <a:tcPr marT="27432" marB="27432" anchor="ctr">
                    <a:lnT>
                      <a:noFill/>
                    </a:lnT>
                    <a:lnB w="12700" cap="flat" cmpd="sng" algn="ctr">
                      <a:noFill/>
                      <a:prstDash val="solid"/>
                      <a:round/>
                      <a:headEnd type="none" w="med" len="med"/>
                      <a:tailEnd type="none" w="med" len="med"/>
                    </a:lnB>
                  </a:tcPr>
                </a:tc>
                <a:tc hMerge="1">
                  <a:txBody>
                    <a:bodyPr/>
                    <a:lstStyle/>
                    <a:p>
                      <a:pPr algn="ctr"/>
                      <a:endParaRPr lang="en-US" sz="900" i="0" dirty="0">
                        <a:solidFill>
                          <a:schemeClr val="bg2"/>
                        </a:solidFill>
                      </a:endParaRPr>
                    </a:p>
                  </a:txBody>
                  <a:tcPr marT="27432" marB="27432" anchor="ctr">
                    <a:lnT>
                      <a:noFill/>
                    </a:lnT>
                    <a:lnB w="12700" cap="flat" cmpd="sng" algn="ctr">
                      <a:noFill/>
                      <a:prstDash val="solid"/>
                      <a:round/>
                      <a:headEnd type="none" w="med" len="med"/>
                      <a:tailEnd type="none" w="med" len="med"/>
                    </a:lnB>
                  </a:tcPr>
                </a:tc>
                <a:tc>
                  <a:txBody>
                    <a:bodyPr/>
                    <a:lstStyle/>
                    <a:p>
                      <a:pPr algn="ctr"/>
                      <a:r>
                        <a:rPr lang="en-US" sz="900" i="0" dirty="0">
                          <a:solidFill>
                            <a:schemeClr val="bg2"/>
                          </a:solidFill>
                        </a:rPr>
                        <a:t>-0.2</a:t>
                      </a:r>
                    </a:p>
                  </a:txBody>
                  <a:tcPr marT="27432" marB="27432" anchor="ctr">
                    <a:lnT>
                      <a:noFill/>
                    </a:lnT>
                    <a:lnB w="12700" cap="flat" cmpd="sng" algn="ctr">
                      <a:noFill/>
                      <a:prstDash val="solid"/>
                      <a:round/>
                      <a:headEnd type="none" w="med" len="med"/>
                      <a:tailEnd type="none" w="med" len="med"/>
                    </a:lnB>
                  </a:tcPr>
                </a:tc>
                <a:extLst>
                  <a:ext uri="{0D108BD9-81ED-4DB2-BD59-A6C34878D82A}">
                    <a16:rowId xmlns:a16="http://schemas.microsoft.com/office/drawing/2014/main" val="293992400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i="0" dirty="0">
                          <a:solidFill>
                            <a:schemeClr val="bg2"/>
                          </a:solidFill>
                        </a:rPr>
                        <a:t>Δ</a:t>
                      </a:r>
                      <a:r>
                        <a:rPr lang="en-US" sz="900" i="0" dirty="0">
                          <a:solidFill>
                            <a:schemeClr val="bg2"/>
                          </a:solidFill>
                        </a:rPr>
                        <a:t>Cholesterol (mmol/L)</a:t>
                      </a:r>
                    </a:p>
                  </a:txBody>
                  <a:tcPr marT="27432" marB="27432" anchor="ctr">
                    <a:lnT>
                      <a:noFill/>
                    </a:lnT>
                    <a:lnB w="12700" cap="flat" cmpd="sng" algn="ctr">
                      <a:no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solidFill>
                            <a:schemeClr val="bg2"/>
                          </a:solidFill>
                        </a:rPr>
                        <a:t>48 weeks</a:t>
                      </a:r>
                    </a:p>
                  </a:txBody>
                  <a:tcPr marT="27432" marB="27432" anchor="ctr">
                    <a:lnT>
                      <a:noFill/>
                    </a:lnT>
                    <a:lnB w="12700" cap="flat" cmpd="sng" algn="ctr">
                      <a:noFill/>
                      <a:prstDash val="solid"/>
                      <a:round/>
                      <a:headEnd type="none" w="med" len="med"/>
                      <a:tailEnd type="none" w="med" len="med"/>
                    </a:lnB>
                  </a:tcPr>
                </a:tc>
                <a:tc gridSpan="2">
                  <a:txBody>
                    <a:bodyPr/>
                    <a:lstStyle/>
                    <a:p>
                      <a:pPr algn="ctr"/>
                      <a:r>
                        <a:rPr lang="en-US" sz="900" i="0" dirty="0">
                          <a:solidFill>
                            <a:schemeClr val="bg2"/>
                          </a:solidFill>
                        </a:rPr>
                        <a:t>-0.3*</a:t>
                      </a:r>
                    </a:p>
                  </a:txBody>
                  <a:tcPr marT="27432" marB="27432" anchor="ctr">
                    <a:lnT>
                      <a:noFill/>
                    </a:lnT>
                    <a:lnB w="12700" cap="flat" cmpd="sng" algn="ctr">
                      <a:noFill/>
                      <a:prstDash val="solid"/>
                      <a:round/>
                      <a:headEnd type="none" w="med" len="med"/>
                      <a:tailEnd type="none" w="med" len="med"/>
                    </a:lnB>
                  </a:tcPr>
                </a:tc>
                <a:tc hMerge="1">
                  <a:txBody>
                    <a:bodyPr/>
                    <a:lstStyle/>
                    <a:p>
                      <a:pPr algn="ctr"/>
                      <a:endParaRPr lang="en-US" sz="900" i="0" dirty="0">
                        <a:solidFill>
                          <a:schemeClr val="bg2"/>
                        </a:solidFill>
                      </a:endParaRPr>
                    </a:p>
                  </a:txBody>
                  <a:tcPr marT="27432" marB="27432" anchor="ctr">
                    <a:lnT>
                      <a:noFill/>
                    </a:lnT>
                    <a:lnB w="12700" cap="flat" cmpd="sng" algn="ctr">
                      <a:noFill/>
                      <a:prstDash val="solid"/>
                      <a:round/>
                      <a:headEnd type="none" w="med" len="med"/>
                      <a:tailEnd type="none" w="med" len="med"/>
                    </a:lnB>
                  </a:tcPr>
                </a:tc>
                <a:tc>
                  <a:txBody>
                    <a:bodyPr/>
                    <a:lstStyle/>
                    <a:p>
                      <a:pPr algn="ctr"/>
                      <a:r>
                        <a:rPr lang="en-US" sz="900" i="0" dirty="0">
                          <a:solidFill>
                            <a:schemeClr val="bg2"/>
                          </a:solidFill>
                        </a:rPr>
                        <a:t>+0.1</a:t>
                      </a:r>
                    </a:p>
                  </a:txBody>
                  <a:tcPr marT="27432" marB="27432" anchor="ctr">
                    <a:lnT>
                      <a:noFill/>
                    </a:lnT>
                    <a:lnB w="12700" cap="flat" cmpd="sng" algn="ctr">
                      <a:noFill/>
                      <a:prstDash val="solid"/>
                      <a:round/>
                      <a:headEnd type="none" w="med" len="med"/>
                      <a:tailEnd type="none" w="med" len="med"/>
                    </a:lnB>
                  </a:tcPr>
                </a:tc>
                <a:extLst>
                  <a:ext uri="{0D108BD9-81ED-4DB2-BD59-A6C34878D82A}">
                    <a16:rowId xmlns:a16="http://schemas.microsoft.com/office/drawing/2014/main" val="148050846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i="0" dirty="0">
                          <a:solidFill>
                            <a:schemeClr val="bg2"/>
                          </a:solidFill>
                        </a:rPr>
                        <a:t>Δ</a:t>
                      </a:r>
                      <a:r>
                        <a:rPr lang="en-US" sz="900" i="0" dirty="0">
                          <a:solidFill>
                            <a:schemeClr val="bg2"/>
                          </a:solidFill>
                        </a:rPr>
                        <a:t>LDL-C (mmol/L)</a:t>
                      </a:r>
                    </a:p>
                  </a:txBody>
                  <a:tcPr marT="27432" marB="27432" anchor="ctr">
                    <a:lnT>
                      <a:noFill/>
                    </a:lnT>
                    <a:lnB w="12700" cap="flat" cmpd="sng" algn="ctr">
                      <a:no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solidFill>
                            <a:schemeClr val="bg2"/>
                          </a:solidFill>
                        </a:rPr>
                        <a:t>48 weeks</a:t>
                      </a:r>
                    </a:p>
                  </a:txBody>
                  <a:tcPr marT="27432" marB="27432" anchor="ctr">
                    <a:lnT>
                      <a:noFill/>
                    </a:lnT>
                    <a:lnB w="12700" cap="flat" cmpd="sng" algn="ctr">
                      <a:noFill/>
                      <a:prstDash val="solid"/>
                      <a:round/>
                      <a:headEnd type="none" w="med" len="med"/>
                      <a:tailEnd type="none" w="med" len="med"/>
                    </a:lnB>
                  </a:tcPr>
                </a:tc>
                <a:tc gridSpan="2">
                  <a:txBody>
                    <a:bodyPr/>
                    <a:lstStyle/>
                    <a:p>
                      <a:pPr algn="ctr"/>
                      <a:r>
                        <a:rPr lang="en-US" sz="900" i="0" dirty="0">
                          <a:solidFill>
                            <a:schemeClr val="bg2"/>
                          </a:solidFill>
                        </a:rPr>
                        <a:t>-0.2*</a:t>
                      </a:r>
                    </a:p>
                  </a:txBody>
                  <a:tcPr marT="27432" marB="27432" anchor="ctr">
                    <a:lnT>
                      <a:noFill/>
                    </a:lnT>
                    <a:lnB w="12700" cap="flat" cmpd="sng" algn="ctr">
                      <a:noFill/>
                      <a:prstDash val="solid"/>
                      <a:round/>
                      <a:headEnd type="none" w="med" len="med"/>
                      <a:tailEnd type="none" w="med" len="med"/>
                    </a:lnB>
                  </a:tcPr>
                </a:tc>
                <a:tc hMerge="1">
                  <a:txBody>
                    <a:bodyPr/>
                    <a:lstStyle/>
                    <a:p>
                      <a:pPr algn="ctr"/>
                      <a:endParaRPr lang="en-US" sz="900" i="0" dirty="0">
                        <a:solidFill>
                          <a:schemeClr val="bg2"/>
                        </a:solidFill>
                      </a:endParaRPr>
                    </a:p>
                  </a:txBody>
                  <a:tcPr marT="27432" marB="27432" anchor="ctr">
                    <a:lnT>
                      <a:noFill/>
                    </a:lnT>
                    <a:lnB w="12700" cap="flat" cmpd="sng" algn="ctr">
                      <a:noFill/>
                      <a:prstDash val="solid"/>
                      <a:round/>
                      <a:headEnd type="none" w="med" len="med"/>
                      <a:tailEnd type="none" w="med" len="med"/>
                    </a:lnB>
                  </a:tcPr>
                </a:tc>
                <a:tc>
                  <a:txBody>
                    <a:bodyPr/>
                    <a:lstStyle/>
                    <a:p>
                      <a:pPr algn="ctr"/>
                      <a:r>
                        <a:rPr lang="en-US" sz="900" i="0" dirty="0">
                          <a:solidFill>
                            <a:schemeClr val="bg2"/>
                          </a:solidFill>
                        </a:rPr>
                        <a:t>+0.1</a:t>
                      </a:r>
                    </a:p>
                  </a:txBody>
                  <a:tcPr marT="27432" marB="27432" anchor="ctr">
                    <a:lnT>
                      <a:noFill/>
                    </a:lnT>
                    <a:lnB w="12700" cap="flat" cmpd="sng" algn="ctr">
                      <a:noFill/>
                      <a:prstDash val="solid"/>
                      <a:round/>
                      <a:headEnd type="none" w="med" len="med"/>
                      <a:tailEnd type="none" w="med" len="med"/>
                    </a:lnB>
                  </a:tcPr>
                </a:tc>
                <a:extLst>
                  <a:ext uri="{0D108BD9-81ED-4DB2-BD59-A6C34878D82A}">
                    <a16:rowId xmlns:a16="http://schemas.microsoft.com/office/drawing/2014/main" val="107462149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i="0" dirty="0">
                          <a:solidFill>
                            <a:schemeClr val="bg2"/>
                          </a:solidFill>
                        </a:rPr>
                        <a:t>Δ</a:t>
                      </a:r>
                      <a:r>
                        <a:rPr lang="en-US" sz="900" i="0" dirty="0">
                          <a:solidFill>
                            <a:schemeClr val="bg2"/>
                          </a:solidFill>
                        </a:rPr>
                        <a:t>Serum uric acid (mmol/L)</a:t>
                      </a:r>
                    </a:p>
                  </a:txBody>
                  <a:tcPr marT="27432" marB="27432" anchor="ctr">
                    <a:lnT>
                      <a:noFill/>
                    </a:lnT>
                    <a:lnB w="12700" cap="flat" cmpd="sng" algn="ctr">
                      <a:no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solidFill>
                            <a:schemeClr val="bg2"/>
                          </a:solidFill>
                        </a:rPr>
                        <a:t>48 weeks</a:t>
                      </a:r>
                    </a:p>
                  </a:txBody>
                  <a:tcPr marT="27432" marB="27432" anchor="ctr">
                    <a:lnT>
                      <a:noFill/>
                    </a:lnT>
                    <a:lnB w="12700" cap="flat" cmpd="sng" algn="ctr">
                      <a:noFill/>
                      <a:prstDash val="solid"/>
                      <a:round/>
                      <a:headEnd type="none" w="med" len="med"/>
                      <a:tailEnd type="none" w="med" len="med"/>
                    </a:lnB>
                  </a:tcPr>
                </a:tc>
                <a:tc gridSpan="2">
                  <a:txBody>
                    <a:bodyPr/>
                    <a:lstStyle/>
                    <a:p>
                      <a:pPr algn="ctr"/>
                      <a:r>
                        <a:rPr lang="en-US" sz="900" i="0" dirty="0">
                          <a:solidFill>
                            <a:schemeClr val="bg2"/>
                          </a:solidFill>
                        </a:rPr>
                        <a:t>-44.8*</a:t>
                      </a:r>
                    </a:p>
                  </a:txBody>
                  <a:tcPr marT="27432" marB="27432" anchor="ctr">
                    <a:lnT>
                      <a:noFill/>
                    </a:lnT>
                    <a:lnB w="12700" cap="flat" cmpd="sng" algn="ctr">
                      <a:noFill/>
                      <a:prstDash val="solid"/>
                      <a:round/>
                      <a:headEnd type="none" w="med" len="med"/>
                      <a:tailEnd type="none" w="med" len="med"/>
                    </a:lnB>
                  </a:tcPr>
                </a:tc>
                <a:tc hMerge="1">
                  <a:txBody>
                    <a:bodyPr/>
                    <a:lstStyle/>
                    <a:p>
                      <a:pPr algn="ctr"/>
                      <a:endParaRPr lang="en-US" sz="900" i="0" dirty="0">
                        <a:solidFill>
                          <a:schemeClr val="bg2"/>
                        </a:solidFill>
                      </a:endParaRPr>
                    </a:p>
                  </a:txBody>
                  <a:tcPr marT="27432" marB="27432" anchor="ctr">
                    <a:lnT>
                      <a:noFill/>
                    </a:lnT>
                    <a:lnB w="12700" cap="flat" cmpd="sng" algn="ctr">
                      <a:noFill/>
                      <a:prstDash val="solid"/>
                      <a:round/>
                      <a:headEnd type="none" w="med" len="med"/>
                      <a:tailEnd type="none" w="med" len="med"/>
                    </a:lnB>
                  </a:tcPr>
                </a:tc>
                <a:tc>
                  <a:txBody>
                    <a:bodyPr/>
                    <a:lstStyle/>
                    <a:p>
                      <a:pPr algn="ctr"/>
                      <a:r>
                        <a:rPr lang="en-US" sz="900" i="0" dirty="0">
                          <a:solidFill>
                            <a:schemeClr val="bg2"/>
                          </a:solidFill>
                        </a:rPr>
                        <a:t>+6.0</a:t>
                      </a:r>
                    </a:p>
                  </a:txBody>
                  <a:tcPr marT="27432" marB="27432" anchor="ctr">
                    <a:lnT>
                      <a:noFill/>
                    </a:lnT>
                    <a:lnB w="12700" cap="flat" cmpd="sng" algn="ctr">
                      <a:noFill/>
                      <a:prstDash val="solid"/>
                      <a:round/>
                      <a:headEnd type="none" w="med" len="med"/>
                      <a:tailEnd type="none" w="med" len="med"/>
                    </a:lnB>
                  </a:tcPr>
                </a:tc>
                <a:extLst>
                  <a:ext uri="{0D108BD9-81ED-4DB2-BD59-A6C34878D82A}">
                    <a16:rowId xmlns:a16="http://schemas.microsoft.com/office/drawing/2014/main" val="401066719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i="0" dirty="0">
                          <a:solidFill>
                            <a:schemeClr val="bg2"/>
                          </a:solidFill>
                        </a:rPr>
                        <a:t>Δ</a:t>
                      </a:r>
                      <a:r>
                        <a:rPr lang="en-US" sz="900" i="0" dirty="0">
                          <a:solidFill>
                            <a:schemeClr val="bg2"/>
                          </a:solidFill>
                        </a:rPr>
                        <a:t>ALT (U/L)</a:t>
                      </a: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solidFill>
                            <a:schemeClr val="bg2"/>
                          </a:solidFill>
                        </a:rPr>
                        <a:t>48 weeks</a:t>
                      </a: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gridSpan="2">
                  <a:txBody>
                    <a:bodyPr/>
                    <a:lstStyle/>
                    <a:p>
                      <a:pPr algn="ctr"/>
                      <a:r>
                        <a:rPr lang="en-US" sz="900" i="0" dirty="0">
                          <a:solidFill>
                            <a:schemeClr val="bg2"/>
                          </a:solidFill>
                        </a:rPr>
                        <a:t>-14.5*</a:t>
                      </a: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hMerge="1">
                  <a:txBody>
                    <a:bodyPr/>
                    <a:lstStyle/>
                    <a:p>
                      <a:pPr algn="ctr"/>
                      <a:endParaRPr lang="en-US" sz="900" i="0" dirty="0">
                        <a:solidFill>
                          <a:schemeClr val="bg2"/>
                        </a:solidFill>
                      </a:endParaRP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i="0" dirty="0">
                          <a:solidFill>
                            <a:schemeClr val="bg2"/>
                          </a:solidFill>
                        </a:rPr>
                        <a:t>-4.5</a:t>
                      </a: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3955188867"/>
                  </a:ext>
                </a:extLst>
              </a:tr>
              <a:tr h="154352">
                <a:tc gridSpan="5">
                  <a:txBody>
                    <a:bodyPr/>
                    <a:lstStyle/>
                    <a:p>
                      <a:r>
                        <a:rPr lang="en-US" sz="800" dirty="0">
                          <a:solidFill>
                            <a:schemeClr val="bg2"/>
                          </a:solidFill>
                        </a:rPr>
                        <a:t>In red: efficacy estimand</a:t>
                      </a:r>
                      <a:r>
                        <a:rPr lang="en-US" sz="800" dirty="0">
                          <a:solidFill>
                            <a:schemeClr val="tx1"/>
                          </a:solidFill>
                        </a:rPr>
                        <a:t>, </a:t>
                      </a:r>
                      <a:r>
                        <a:rPr lang="en-US" sz="800" i="0" dirty="0">
                          <a:solidFill>
                            <a:schemeClr val="tx1"/>
                          </a:solidFill>
                        </a:rPr>
                        <a:t>*P&lt;0.001</a:t>
                      </a:r>
                      <a:endParaRPr lang="en-US" sz="800" i="0" dirty="0">
                        <a:solidFill>
                          <a:schemeClr val="bg2"/>
                        </a:solidFill>
                      </a:endParaRPr>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983658322"/>
                  </a:ext>
                </a:extLst>
              </a:tr>
            </a:tbl>
          </a:graphicData>
        </a:graphic>
      </p:graphicFrame>
      <p:graphicFrame>
        <p:nvGraphicFramePr>
          <p:cNvPr id="6" name="Table 5">
            <a:extLst>
              <a:ext uri="{FF2B5EF4-FFF2-40B4-BE49-F238E27FC236}">
                <a16:creationId xmlns:a16="http://schemas.microsoft.com/office/drawing/2014/main" id="{941477AD-6C88-F588-9775-662BB0C876F6}"/>
              </a:ext>
            </a:extLst>
          </p:cNvPr>
          <p:cNvGraphicFramePr>
            <a:graphicFrameLocks noGrp="1"/>
          </p:cNvGraphicFramePr>
          <p:nvPr/>
        </p:nvGraphicFramePr>
        <p:xfrm>
          <a:off x="7229265" y="1634566"/>
          <a:ext cx="4573270" cy="2880360"/>
        </p:xfrm>
        <a:graphic>
          <a:graphicData uri="http://schemas.openxmlformats.org/drawingml/2006/table">
            <a:tbl>
              <a:tblPr firstRow="1" bandRow="1">
                <a:tableStyleId>{C083E6E3-FA7D-4D7B-A595-EF9225AFEA82}</a:tableStyleId>
              </a:tblPr>
              <a:tblGrid>
                <a:gridCol w="1833880">
                  <a:extLst>
                    <a:ext uri="{9D8B030D-6E8A-4147-A177-3AD203B41FA5}">
                      <a16:colId xmlns:a16="http://schemas.microsoft.com/office/drawing/2014/main" val="20000"/>
                    </a:ext>
                  </a:extLst>
                </a:gridCol>
                <a:gridCol w="1046480">
                  <a:extLst>
                    <a:ext uri="{9D8B030D-6E8A-4147-A177-3AD203B41FA5}">
                      <a16:colId xmlns:a16="http://schemas.microsoft.com/office/drawing/2014/main" val="20001"/>
                    </a:ext>
                  </a:extLst>
                </a:gridCol>
                <a:gridCol w="1046480">
                  <a:extLst>
                    <a:ext uri="{9D8B030D-6E8A-4147-A177-3AD203B41FA5}">
                      <a16:colId xmlns:a16="http://schemas.microsoft.com/office/drawing/2014/main" val="20002"/>
                    </a:ext>
                  </a:extLst>
                </a:gridCol>
                <a:gridCol w="646430">
                  <a:extLst>
                    <a:ext uri="{9D8B030D-6E8A-4147-A177-3AD203B41FA5}">
                      <a16:colId xmlns:a16="http://schemas.microsoft.com/office/drawing/2014/main" val="20003"/>
                    </a:ext>
                  </a:extLst>
                </a:gridCol>
              </a:tblGrid>
              <a:tr h="0">
                <a:tc>
                  <a:txBody>
                    <a:bodyPr/>
                    <a:lstStyle/>
                    <a:p>
                      <a:r>
                        <a:rPr lang="en-US" sz="900" dirty="0">
                          <a:solidFill>
                            <a:schemeClr val="tx1"/>
                          </a:solidFill>
                        </a:rPr>
                        <a:t>Safety (%pts)</a:t>
                      </a:r>
                    </a:p>
                  </a:txBody>
                  <a:tcPr marT="27432" marB="27432" anchor="ctr"/>
                </a:tc>
                <a:tc>
                  <a:txBody>
                    <a:bodyPr/>
                    <a:lstStyle/>
                    <a:p>
                      <a:pPr algn="ctr"/>
                      <a:r>
                        <a:rPr lang="en-US" sz="900" dirty="0">
                          <a:solidFill>
                            <a:schemeClr val="tx1"/>
                          </a:solidFill>
                        </a:rPr>
                        <a:t>mazdutide 4mg</a:t>
                      </a:r>
                    </a:p>
                  </a:txBody>
                  <a:tcPr marT="27432" marB="27432" anchor="ctr"/>
                </a:tc>
                <a:tc>
                  <a:txBody>
                    <a:bodyPr/>
                    <a:lstStyle/>
                    <a:p>
                      <a:pPr algn="ctr"/>
                      <a:r>
                        <a:rPr lang="en-US" sz="900" dirty="0">
                          <a:solidFill>
                            <a:schemeClr val="tx1"/>
                          </a:solidFill>
                        </a:rPr>
                        <a:t>mazdutide 6mg</a:t>
                      </a:r>
                    </a:p>
                  </a:txBody>
                  <a:tcPr marT="27432" marB="27432" anchor="ctr"/>
                </a:tc>
                <a:tc>
                  <a:txBody>
                    <a:bodyPr/>
                    <a:lstStyle/>
                    <a:p>
                      <a:pPr algn="ctr"/>
                      <a:r>
                        <a:rPr lang="en-US" sz="900" dirty="0">
                          <a:solidFill>
                            <a:schemeClr val="tx1"/>
                          </a:solidFill>
                        </a:rPr>
                        <a:t>placebo</a:t>
                      </a:r>
                    </a:p>
                  </a:txBody>
                  <a:tcPr marT="27432" marB="27432" anchor="ctr"/>
                </a:tc>
                <a:extLst>
                  <a:ext uri="{0D108BD9-81ED-4DB2-BD59-A6C34878D82A}">
                    <a16:rowId xmlns:a16="http://schemas.microsoft.com/office/drawing/2014/main" val="10000"/>
                  </a:ext>
                </a:extLst>
              </a:tr>
              <a:tr h="0">
                <a:tc>
                  <a:txBody>
                    <a:bodyPr/>
                    <a:lstStyle/>
                    <a:p>
                      <a:r>
                        <a:rPr lang="en-US" sz="900" i="0" dirty="0">
                          <a:solidFill>
                            <a:schemeClr val="tx1"/>
                          </a:solidFill>
                        </a:rPr>
                        <a:t>Any TEAE</a:t>
                      </a:r>
                    </a:p>
                  </a:txBody>
                  <a:tcPr marT="27432" marB="27432" anchor="ctr"/>
                </a:tc>
                <a:tc>
                  <a:txBody>
                    <a:bodyPr/>
                    <a:lstStyle/>
                    <a:p>
                      <a:pPr algn="ctr"/>
                      <a:r>
                        <a:rPr lang="en-US" sz="900" i="0" dirty="0">
                          <a:solidFill>
                            <a:schemeClr val="tx1"/>
                          </a:solidFill>
                        </a:rPr>
                        <a:t>96.1</a:t>
                      </a:r>
                    </a:p>
                  </a:txBody>
                  <a:tcPr marT="27432" marB="27432" anchor="ctr"/>
                </a:tc>
                <a:tc>
                  <a:txBody>
                    <a:bodyPr/>
                    <a:lstStyle/>
                    <a:p>
                      <a:pPr algn="ctr"/>
                      <a:r>
                        <a:rPr lang="en-US" sz="900" i="0" dirty="0">
                          <a:solidFill>
                            <a:schemeClr val="tx1"/>
                          </a:solidFill>
                        </a:rPr>
                        <a:t>97.0</a:t>
                      </a:r>
                    </a:p>
                  </a:txBody>
                  <a:tcPr marT="27432" marB="27432" anchor="ctr"/>
                </a:tc>
                <a:tc>
                  <a:txBody>
                    <a:bodyPr/>
                    <a:lstStyle/>
                    <a:p>
                      <a:pPr algn="ctr"/>
                      <a:r>
                        <a:rPr lang="en-US" sz="900" i="0" dirty="0">
                          <a:solidFill>
                            <a:schemeClr val="tx1"/>
                          </a:solidFill>
                        </a:rPr>
                        <a:t>89.3</a:t>
                      </a:r>
                    </a:p>
                  </a:txBody>
                  <a:tcPr marT="27432" marB="27432" anchor="ctr"/>
                </a:tc>
                <a:extLst>
                  <a:ext uri="{0D108BD9-81ED-4DB2-BD59-A6C34878D82A}">
                    <a16:rowId xmlns:a16="http://schemas.microsoft.com/office/drawing/2014/main" val="1470548074"/>
                  </a:ext>
                </a:extLst>
              </a:tr>
              <a:tr h="0">
                <a:tc>
                  <a:txBody>
                    <a:bodyPr/>
                    <a:lstStyle/>
                    <a:p>
                      <a:r>
                        <a:rPr lang="en-US" sz="900" i="0" dirty="0">
                          <a:solidFill>
                            <a:schemeClr val="tx1"/>
                          </a:solidFill>
                        </a:rPr>
                        <a:t>Serious TEAE</a:t>
                      </a:r>
                    </a:p>
                  </a:txBody>
                  <a:tcPr marT="27432" marB="27432" anchor="ctr"/>
                </a:tc>
                <a:tc>
                  <a:txBody>
                    <a:bodyPr/>
                    <a:lstStyle/>
                    <a:p>
                      <a:pPr algn="ctr"/>
                      <a:r>
                        <a:rPr lang="en-US" sz="900" i="0" dirty="0">
                          <a:solidFill>
                            <a:schemeClr val="tx1"/>
                          </a:solidFill>
                        </a:rPr>
                        <a:t>5.9</a:t>
                      </a:r>
                    </a:p>
                  </a:txBody>
                  <a:tcPr marT="27432" marB="27432" anchor="ctr"/>
                </a:tc>
                <a:tc>
                  <a:txBody>
                    <a:bodyPr/>
                    <a:lstStyle/>
                    <a:p>
                      <a:pPr algn="ctr"/>
                      <a:r>
                        <a:rPr lang="en-US" sz="900" i="0" dirty="0">
                          <a:solidFill>
                            <a:schemeClr val="tx1"/>
                          </a:solidFill>
                        </a:rPr>
                        <a:t>4.0</a:t>
                      </a:r>
                    </a:p>
                  </a:txBody>
                  <a:tcPr marT="27432" marB="27432" anchor="ctr"/>
                </a:tc>
                <a:tc>
                  <a:txBody>
                    <a:bodyPr/>
                    <a:lstStyle/>
                    <a:p>
                      <a:pPr algn="ctr"/>
                      <a:r>
                        <a:rPr lang="en-US" sz="900" i="0" dirty="0">
                          <a:solidFill>
                            <a:schemeClr val="tx1"/>
                          </a:solidFill>
                        </a:rPr>
                        <a:t>6.3</a:t>
                      </a:r>
                    </a:p>
                  </a:txBody>
                  <a:tcPr marT="27432" marB="27432" anchor="ctr"/>
                </a:tc>
                <a:extLst>
                  <a:ext uri="{0D108BD9-81ED-4DB2-BD59-A6C34878D82A}">
                    <a16:rowId xmlns:a16="http://schemas.microsoft.com/office/drawing/2014/main" val="692045732"/>
                  </a:ext>
                </a:extLst>
              </a:tr>
              <a:tr h="0">
                <a:tc>
                  <a:txBody>
                    <a:bodyPr/>
                    <a:lstStyle/>
                    <a:p>
                      <a:r>
                        <a:rPr lang="en-US" sz="900" i="0" dirty="0">
                          <a:solidFill>
                            <a:schemeClr val="tx1"/>
                          </a:solidFill>
                        </a:rPr>
                        <a:t>TEAE leading to discontinuation</a:t>
                      </a:r>
                    </a:p>
                  </a:txBody>
                  <a:tcPr marT="27432" marB="27432" anchor="ctr"/>
                </a:tc>
                <a:tc>
                  <a:txBody>
                    <a:bodyPr/>
                    <a:lstStyle/>
                    <a:p>
                      <a:pPr algn="ctr"/>
                      <a:r>
                        <a:rPr lang="en-US" sz="900" i="0" dirty="0">
                          <a:solidFill>
                            <a:schemeClr val="tx1"/>
                          </a:solidFill>
                        </a:rPr>
                        <a:t>1.5</a:t>
                      </a:r>
                    </a:p>
                  </a:txBody>
                  <a:tcPr marT="27432" marB="27432" anchor="ctr"/>
                </a:tc>
                <a:tc>
                  <a:txBody>
                    <a:bodyPr/>
                    <a:lstStyle/>
                    <a:p>
                      <a:pPr algn="ctr"/>
                      <a:r>
                        <a:rPr lang="en-US" sz="900" i="0" dirty="0">
                          <a:solidFill>
                            <a:schemeClr val="tx1"/>
                          </a:solidFill>
                        </a:rPr>
                        <a:t>0.5</a:t>
                      </a:r>
                    </a:p>
                  </a:txBody>
                  <a:tcPr marT="27432" marB="27432" anchor="ctr"/>
                </a:tc>
                <a:tc>
                  <a:txBody>
                    <a:bodyPr/>
                    <a:lstStyle/>
                    <a:p>
                      <a:pPr algn="ctr"/>
                      <a:r>
                        <a:rPr lang="en-US" sz="900" i="0" dirty="0">
                          <a:solidFill>
                            <a:schemeClr val="tx1"/>
                          </a:solidFill>
                        </a:rPr>
                        <a:t>1.0</a:t>
                      </a:r>
                    </a:p>
                  </a:txBody>
                  <a:tcPr marT="27432" marB="27432" anchor="ctr"/>
                </a:tc>
                <a:extLst>
                  <a:ext uri="{0D108BD9-81ED-4DB2-BD59-A6C34878D82A}">
                    <a16:rowId xmlns:a16="http://schemas.microsoft.com/office/drawing/2014/main" val="2590162406"/>
                  </a:ext>
                </a:extLst>
              </a:tr>
              <a:tr h="0">
                <a:tc>
                  <a:txBody>
                    <a:bodyPr/>
                    <a:lstStyle/>
                    <a:p>
                      <a:r>
                        <a:rPr lang="en-US" sz="900" b="1" i="0" dirty="0">
                          <a:solidFill>
                            <a:schemeClr val="tx1"/>
                          </a:solidFill>
                        </a:rPr>
                        <a:t>TEAEs in ≥10%pts</a:t>
                      </a:r>
                    </a:p>
                  </a:txBody>
                  <a:tcPr marT="27432" marB="27432" anchor="ctr"/>
                </a:tc>
                <a:tc>
                  <a:txBody>
                    <a:bodyPr/>
                    <a:lstStyle/>
                    <a:p>
                      <a:pPr algn="ctr"/>
                      <a:endParaRPr lang="en-US" sz="900" i="0" dirty="0">
                        <a:solidFill>
                          <a:schemeClr val="tx1"/>
                        </a:solidFill>
                      </a:endParaRPr>
                    </a:p>
                  </a:txBody>
                  <a:tcPr marT="27432" marB="27432" anchor="ctr"/>
                </a:tc>
                <a:tc>
                  <a:txBody>
                    <a:bodyPr/>
                    <a:lstStyle/>
                    <a:p>
                      <a:pPr algn="ctr"/>
                      <a:endParaRPr lang="en-US" sz="900" i="0" dirty="0">
                        <a:solidFill>
                          <a:schemeClr val="tx1"/>
                        </a:solidFill>
                      </a:endParaRPr>
                    </a:p>
                  </a:txBody>
                  <a:tcPr marT="27432" marB="27432" anchor="ctr"/>
                </a:tc>
                <a:tc>
                  <a:txBody>
                    <a:bodyPr/>
                    <a:lstStyle/>
                    <a:p>
                      <a:pPr algn="ctr"/>
                      <a:endParaRPr lang="en-US" sz="900" i="0" dirty="0">
                        <a:solidFill>
                          <a:schemeClr val="tx1"/>
                        </a:solidFill>
                      </a:endParaRPr>
                    </a:p>
                  </a:txBody>
                  <a:tcPr marT="27432" marB="27432" anchor="ctr"/>
                </a:tc>
                <a:extLst>
                  <a:ext uri="{0D108BD9-81ED-4DB2-BD59-A6C34878D82A}">
                    <a16:rowId xmlns:a16="http://schemas.microsoft.com/office/drawing/2014/main" val="3118105573"/>
                  </a:ext>
                </a:extLst>
              </a:tr>
              <a:tr h="0">
                <a:tc>
                  <a:txBody>
                    <a:bodyPr/>
                    <a:lstStyle/>
                    <a:p>
                      <a:r>
                        <a:rPr lang="en-US" sz="900" i="0" dirty="0">
                          <a:solidFill>
                            <a:schemeClr val="tx1"/>
                          </a:solidFill>
                        </a:rPr>
                        <a:t>Nausea</a:t>
                      </a:r>
                    </a:p>
                  </a:txBody>
                  <a:tcPr marT="27432" marB="27432" anchor="ctr"/>
                </a:tc>
                <a:tc>
                  <a:txBody>
                    <a:bodyPr/>
                    <a:lstStyle/>
                    <a:p>
                      <a:pPr algn="ctr"/>
                      <a:r>
                        <a:rPr lang="en-US" sz="900" i="0" dirty="0">
                          <a:solidFill>
                            <a:schemeClr val="tx1"/>
                          </a:solidFill>
                        </a:rPr>
                        <a:t>32.5</a:t>
                      </a:r>
                    </a:p>
                  </a:txBody>
                  <a:tcPr marT="27432" marB="27432" anchor="ctr"/>
                </a:tc>
                <a:tc>
                  <a:txBody>
                    <a:bodyPr/>
                    <a:lstStyle/>
                    <a:p>
                      <a:pPr algn="ctr"/>
                      <a:r>
                        <a:rPr lang="en-US" sz="900" i="0" dirty="0">
                          <a:solidFill>
                            <a:schemeClr val="tx1"/>
                          </a:solidFill>
                        </a:rPr>
                        <a:t>50.5</a:t>
                      </a:r>
                    </a:p>
                  </a:txBody>
                  <a:tcPr marT="27432" marB="27432" anchor="ctr"/>
                </a:tc>
                <a:tc>
                  <a:txBody>
                    <a:bodyPr/>
                    <a:lstStyle/>
                    <a:p>
                      <a:pPr algn="ctr"/>
                      <a:r>
                        <a:rPr lang="en-US" sz="900" i="0" dirty="0">
                          <a:solidFill>
                            <a:schemeClr val="tx1"/>
                          </a:solidFill>
                        </a:rPr>
                        <a:t>5.9</a:t>
                      </a:r>
                    </a:p>
                  </a:txBody>
                  <a:tcPr marT="27432" marB="27432" anchor="ctr"/>
                </a:tc>
                <a:extLst>
                  <a:ext uri="{0D108BD9-81ED-4DB2-BD59-A6C34878D82A}">
                    <a16:rowId xmlns:a16="http://schemas.microsoft.com/office/drawing/2014/main" val="3313000038"/>
                  </a:ext>
                </a:extLst>
              </a:tr>
              <a:tr h="0">
                <a:tc>
                  <a:txBody>
                    <a:bodyPr/>
                    <a:lstStyle/>
                    <a:p>
                      <a:r>
                        <a:rPr lang="en-US" sz="900" i="0" dirty="0">
                          <a:solidFill>
                            <a:schemeClr val="tx1"/>
                          </a:solidFill>
                        </a:rPr>
                        <a:t>Diarrhea</a:t>
                      </a:r>
                    </a:p>
                  </a:txBody>
                  <a:tcPr marT="27432" marB="27432" anchor="ctr"/>
                </a:tc>
                <a:tc>
                  <a:txBody>
                    <a:bodyPr/>
                    <a:lstStyle/>
                    <a:p>
                      <a:pPr algn="ctr"/>
                      <a:r>
                        <a:rPr lang="en-US" sz="900" i="0" dirty="0">
                          <a:solidFill>
                            <a:schemeClr val="tx1"/>
                          </a:solidFill>
                        </a:rPr>
                        <a:t>35.0</a:t>
                      </a:r>
                    </a:p>
                  </a:txBody>
                  <a:tcPr marT="27432" marB="27432" anchor="ctr"/>
                </a:tc>
                <a:tc>
                  <a:txBody>
                    <a:bodyPr/>
                    <a:lstStyle/>
                    <a:p>
                      <a:pPr algn="ctr"/>
                      <a:r>
                        <a:rPr lang="en-US" sz="900" i="0" dirty="0">
                          <a:solidFill>
                            <a:schemeClr val="tx1"/>
                          </a:solidFill>
                        </a:rPr>
                        <a:t>38.6</a:t>
                      </a:r>
                    </a:p>
                  </a:txBody>
                  <a:tcPr marT="27432" marB="27432" anchor="ctr"/>
                </a:tc>
                <a:tc>
                  <a:txBody>
                    <a:bodyPr/>
                    <a:lstStyle/>
                    <a:p>
                      <a:pPr algn="ctr"/>
                      <a:r>
                        <a:rPr lang="en-US" sz="900" i="0" dirty="0">
                          <a:solidFill>
                            <a:schemeClr val="tx1"/>
                          </a:solidFill>
                        </a:rPr>
                        <a:t>6.3</a:t>
                      </a:r>
                    </a:p>
                  </a:txBody>
                  <a:tcPr marT="27432" marB="27432" anchor="ctr"/>
                </a:tc>
                <a:extLst>
                  <a:ext uri="{0D108BD9-81ED-4DB2-BD59-A6C34878D82A}">
                    <a16:rowId xmlns:a16="http://schemas.microsoft.com/office/drawing/2014/main" val="396912608"/>
                  </a:ext>
                </a:extLst>
              </a:tr>
              <a:tr h="0">
                <a:tc>
                  <a:txBody>
                    <a:bodyPr/>
                    <a:lstStyle/>
                    <a:p>
                      <a:r>
                        <a:rPr lang="en-US" sz="900" i="0" dirty="0">
                          <a:solidFill>
                            <a:schemeClr val="tx1"/>
                          </a:solidFill>
                        </a:rPr>
                        <a:t>Vomiting</a:t>
                      </a:r>
                    </a:p>
                  </a:txBody>
                  <a:tcPr marT="27432" marB="27432" anchor="ctr"/>
                </a:tc>
                <a:tc>
                  <a:txBody>
                    <a:bodyPr/>
                    <a:lstStyle/>
                    <a:p>
                      <a:pPr algn="ctr"/>
                      <a:r>
                        <a:rPr lang="en-US" sz="900" i="0" dirty="0">
                          <a:solidFill>
                            <a:schemeClr val="tx1"/>
                          </a:solidFill>
                        </a:rPr>
                        <a:t>26.1</a:t>
                      </a:r>
                    </a:p>
                  </a:txBody>
                  <a:tcPr marT="27432" marB="27432" anchor="ctr"/>
                </a:tc>
                <a:tc>
                  <a:txBody>
                    <a:bodyPr/>
                    <a:lstStyle/>
                    <a:p>
                      <a:pPr algn="ctr"/>
                      <a:r>
                        <a:rPr lang="en-US" sz="900" i="0" dirty="0">
                          <a:solidFill>
                            <a:schemeClr val="tx1"/>
                          </a:solidFill>
                        </a:rPr>
                        <a:t>43.1</a:t>
                      </a:r>
                    </a:p>
                  </a:txBody>
                  <a:tcPr marT="27432" marB="27432" anchor="ctr"/>
                </a:tc>
                <a:tc>
                  <a:txBody>
                    <a:bodyPr/>
                    <a:lstStyle/>
                    <a:p>
                      <a:pPr algn="ctr"/>
                      <a:r>
                        <a:rPr lang="en-US" sz="900" i="0" dirty="0">
                          <a:solidFill>
                            <a:schemeClr val="tx1"/>
                          </a:solidFill>
                        </a:rPr>
                        <a:t>2.9</a:t>
                      </a:r>
                    </a:p>
                  </a:txBody>
                  <a:tcPr marT="27432" marB="27432" anchor="ctr"/>
                </a:tc>
                <a:extLst>
                  <a:ext uri="{0D108BD9-81ED-4DB2-BD59-A6C34878D82A}">
                    <a16:rowId xmlns:a16="http://schemas.microsoft.com/office/drawing/2014/main" val="3209580221"/>
                  </a:ext>
                </a:extLst>
              </a:tr>
              <a:tr h="0">
                <a:tc>
                  <a:txBody>
                    <a:bodyPr/>
                    <a:lstStyle/>
                    <a:p>
                      <a:r>
                        <a:rPr lang="en-US" sz="900" i="0" dirty="0">
                          <a:solidFill>
                            <a:schemeClr val="tx1"/>
                          </a:solidFill>
                        </a:rPr>
                        <a:t>Decreased appetite</a:t>
                      </a:r>
                    </a:p>
                  </a:txBody>
                  <a:tcPr marT="27432" marB="27432" anchor="ctr"/>
                </a:tc>
                <a:tc>
                  <a:txBody>
                    <a:bodyPr/>
                    <a:lstStyle/>
                    <a:p>
                      <a:pPr algn="ctr"/>
                      <a:r>
                        <a:rPr lang="en-US" sz="900" i="0" dirty="0">
                          <a:solidFill>
                            <a:schemeClr val="tx1"/>
                          </a:solidFill>
                        </a:rPr>
                        <a:t>34.5</a:t>
                      </a:r>
                    </a:p>
                  </a:txBody>
                  <a:tcPr marT="27432" marB="27432" anchor="ctr"/>
                </a:tc>
                <a:tc>
                  <a:txBody>
                    <a:bodyPr/>
                    <a:lstStyle/>
                    <a:p>
                      <a:pPr algn="ctr"/>
                      <a:r>
                        <a:rPr lang="en-US" sz="900" i="0" dirty="0">
                          <a:solidFill>
                            <a:schemeClr val="tx1"/>
                          </a:solidFill>
                        </a:rPr>
                        <a:t>28.7</a:t>
                      </a:r>
                    </a:p>
                  </a:txBody>
                  <a:tcPr marT="27432" marB="27432" anchor="ctr"/>
                </a:tc>
                <a:tc>
                  <a:txBody>
                    <a:bodyPr/>
                    <a:lstStyle/>
                    <a:p>
                      <a:pPr algn="ctr"/>
                      <a:r>
                        <a:rPr lang="en-US" sz="900" i="0" dirty="0">
                          <a:solidFill>
                            <a:schemeClr val="tx1"/>
                          </a:solidFill>
                        </a:rPr>
                        <a:t>4.9</a:t>
                      </a:r>
                    </a:p>
                  </a:txBody>
                  <a:tcPr marT="27432" marB="27432" anchor="ctr"/>
                </a:tc>
                <a:extLst>
                  <a:ext uri="{0D108BD9-81ED-4DB2-BD59-A6C34878D82A}">
                    <a16:rowId xmlns:a16="http://schemas.microsoft.com/office/drawing/2014/main" val="2676943100"/>
                  </a:ext>
                </a:extLst>
              </a:tr>
              <a:tr h="0">
                <a:tc>
                  <a:txBody>
                    <a:bodyPr/>
                    <a:lstStyle/>
                    <a:p>
                      <a:r>
                        <a:rPr lang="en-US" sz="900" i="0" dirty="0">
                          <a:solidFill>
                            <a:schemeClr val="tx1"/>
                          </a:solidFill>
                        </a:rPr>
                        <a:t>COVID-19</a:t>
                      </a:r>
                    </a:p>
                  </a:txBody>
                  <a:tcPr marT="27432" marB="27432" anchor="ctr"/>
                </a:tc>
                <a:tc>
                  <a:txBody>
                    <a:bodyPr/>
                    <a:lstStyle/>
                    <a:p>
                      <a:pPr algn="ctr"/>
                      <a:r>
                        <a:rPr lang="en-US" sz="900" i="0" dirty="0">
                          <a:solidFill>
                            <a:schemeClr val="tx1"/>
                          </a:solidFill>
                        </a:rPr>
                        <a:t>19.2</a:t>
                      </a:r>
                    </a:p>
                  </a:txBody>
                  <a:tcPr marT="27432" marB="27432" anchor="ctr"/>
                </a:tc>
                <a:tc>
                  <a:txBody>
                    <a:bodyPr/>
                    <a:lstStyle/>
                    <a:p>
                      <a:pPr algn="ctr"/>
                      <a:r>
                        <a:rPr lang="en-US" sz="900" i="0" dirty="0">
                          <a:solidFill>
                            <a:schemeClr val="tx1"/>
                          </a:solidFill>
                        </a:rPr>
                        <a:t>24.8</a:t>
                      </a:r>
                    </a:p>
                  </a:txBody>
                  <a:tcPr marT="27432" marB="27432" anchor="ctr"/>
                </a:tc>
                <a:tc>
                  <a:txBody>
                    <a:bodyPr/>
                    <a:lstStyle/>
                    <a:p>
                      <a:pPr algn="ctr"/>
                      <a:r>
                        <a:rPr lang="en-US" sz="900" i="0" dirty="0">
                          <a:solidFill>
                            <a:schemeClr val="tx1"/>
                          </a:solidFill>
                        </a:rPr>
                        <a:t>19.5</a:t>
                      </a:r>
                    </a:p>
                  </a:txBody>
                  <a:tcPr marT="27432" marB="27432" anchor="ctr"/>
                </a:tc>
                <a:extLst>
                  <a:ext uri="{0D108BD9-81ED-4DB2-BD59-A6C34878D82A}">
                    <a16:rowId xmlns:a16="http://schemas.microsoft.com/office/drawing/2014/main" val="388381462"/>
                  </a:ext>
                </a:extLst>
              </a:tr>
              <a:tr h="0">
                <a:tc>
                  <a:txBody>
                    <a:bodyPr/>
                    <a:lstStyle/>
                    <a:p>
                      <a:r>
                        <a:rPr lang="en-US" sz="900" i="0" dirty="0">
                          <a:solidFill>
                            <a:schemeClr val="tx1"/>
                          </a:solidFill>
                        </a:rPr>
                        <a:t>Upper respiratory tract infection</a:t>
                      </a:r>
                    </a:p>
                  </a:txBody>
                  <a:tcPr marT="27432" marB="27432" anchor="ctr"/>
                </a:tc>
                <a:tc>
                  <a:txBody>
                    <a:bodyPr/>
                    <a:lstStyle/>
                    <a:p>
                      <a:pPr algn="ctr"/>
                      <a:r>
                        <a:rPr lang="en-US" sz="900" i="0" dirty="0">
                          <a:solidFill>
                            <a:schemeClr val="tx1"/>
                          </a:solidFill>
                        </a:rPr>
                        <a:t>20.7</a:t>
                      </a:r>
                    </a:p>
                  </a:txBody>
                  <a:tcPr marT="27432" marB="27432" anchor="ctr"/>
                </a:tc>
                <a:tc>
                  <a:txBody>
                    <a:bodyPr/>
                    <a:lstStyle/>
                    <a:p>
                      <a:pPr algn="ctr"/>
                      <a:r>
                        <a:rPr lang="en-US" sz="900" i="0" dirty="0">
                          <a:solidFill>
                            <a:schemeClr val="tx1"/>
                          </a:solidFill>
                        </a:rPr>
                        <a:t>22.3</a:t>
                      </a:r>
                    </a:p>
                  </a:txBody>
                  <a:tcPr marT="27432" marB="27432" anchor="ctr"/>
                </a:tc>
                <a:tc>
                  <a:txBody>
                    <a:bodyPr/>
                    <a:lstStyle/>
                    <a:p>
                      <a:pPr algn="ctr"/>
                      <a:r>
                        <a:rPr lang="en-US" sz="900" i="0" dirty="0">
                          <a:solidFill>
                            <a:schemeClr val="tx1"/>
                          </a:solidFill>
                        </a:rPr>
                        <a:t>20.0</a:t>
                      </a:r>
                    </a:p>
                  </a:txBody>
                  <a:tcPr marT="27432" marB="27432" anchor="ctr"/>
                </a:tc>
                <a:extLst>
                  <a:ext uri="{0D108BD9-81ED-4DB2-BD59-A6C34878D82A}">
                    <a16:rowId xmlns:a16="http://schemas.microsoft.com/office/drawing/2014/main" val="2549605685"/>
                  </a:ext>
                </a:extLst>
              </a:tr>
              <a:tr h="0">
                <a:tc>
                  <a:txBody>
                    <a:bodyPr/>
                    <a:lstStyle/>
                    <a:p>
                      <a:r>
                        <a:rPr lang="en-US" sz="900" i="0" dirty="0">
                          <a:solidFill>
                            <a:schemeClr val="tx1"/>
                          </a:solidFill>
                        </a:rPr>
                        <a:t>UTI</a:t>
                      </a:r>
                    </a:p>
                  </a:txBody>
                  <a:tcPr marT="27432" marB="27432" anchor="ctr"/>
                </a:tc>
                <a:tc>
                  <a:txBody>
                    <a:bodyPr/>
                    <a:lstStyle/>
                    <a:p>
                      <a:pPr algn="ctr"/>
                      <a:r>
                        <a:rPr lang="en-US" sz="900" i="0" dirty="0">
                          <a:solidFill>
                            <a:schemeClr val="tx1"/>
                          </a:solidFill>
                        </a:rPr>
                        <a:t>11.8</a:t>
                      </a:r>
                    </a:p>
                  </a:txBody>
                  <a:tcPr marT="27432" marB="27432" anchor="ctr"/>
                </a:tc>
                <a:tc>
                  <a:txBody>
                    <a:bodyPr/>
                    <a:lstStyle/>
                    <a:p>
                      <a:pPr algn="ctr"/>
                      <a:r>
                        <a:rPr lang="en-US" sz="900" i="0" dirty="0">
                          <a:solidFill>
                            <a:schemeClr val="tx1"/>
                          </a:solidFill>
                        </a:rPr>
                        <a:t>12.4</a:t>
                      </a:r>
                    </a:p>
                  </a:txBody>
                  <a:tcPr marT="27432" marB="27432" anchor="ctr"/>
                </a:tc>
                <a:tc>
                  <a:txBody>
                    <a:bodyPr/>
                    <a:lstStyle/>
                    <a:p>
                      <a:pPr algn="ctr"/>
                      <a:r>
                        <a:rPr lang="en-US" sz="900" i="0" dirty="0">
                          <a:solidFill>
                            <a:schemeClr val="tx1"/>
                          </a:solidFill>
                        </a:rPr>
                        <a:t>10.7</a:t>
                      </a:r>
                    </a:p>
                  </a:txBody>
                  <a:tcPr marT="27432" marB="27432" anchor="ctr"/>
                </a:tc>
                <a:extLst>
                  <a:ext uri="{0D108BD9-81ED-4DB2-BD59-A6C34878D82A}">
                    <a16:rowId xmlns:a16="http://schemas.microsoft.com/office/drawing/2014/main" val="2783823728"/>
                  </a:ext>
                </a:extLst>
              </a:tr>
              <a:tr h="0">
                <a:tc>
                  <a:txBody>
                    <a:bodyPr/>
                    <a:lstStyle/>
                    <a:p>
                      <a:r>
                        <a:rPr lang="en-US" sz="900" i="0" dirty="0">
                          <a:solidFill>
                            <a:schemeClr val="tx1"/>
                          </a:solidFill>
                        </a:rPr>
                        <a:t>Hyperuricemia</a:t>
                      </a:r>
                    </a:p>
                  </a:txBody>
                  <a:tcPr marT="27432" marB="27432" anchor="ctr"/>
                </a:tc>
                <a:tc>
                  <a:txBody>
                    <a:bodyPr/>
                    <a:lstStyle/>
                    <a:p>
                      <a:pPr algn="ctr"/>
                      <a:r>
                        <a:rPr lang="en-US" sz="900" i="0" dirty="0">
                          <a:solidFill>
                            <a:schemeClr val="tx1"/>
                          </a:solidFill>
                        </a:rPr>
                        <a:t>9.9</a:t>
                      </a:r>
                    </a:p>
                  </a:txBody>
                  <a:tcPr marT="27432" marB="27432" anchor="ctr"/>
                </a:tc>
                <a:tc>
                  <a:txBody>
                    <a:bodyPr/>
                    <a:lstStyle/>
                    <a:p>
                      <a:pPr algn="ctr"/>
                      <a:r>
                        <a:rPr lang="en-US" sz="900" i="0" dirty="0">
                          <a:solidFill>
                            <a:schemeClr val="tx1"/>
                          </a:solidFill>
                        </a:rPr>
                        <a:t>10.9</a:t>
                      </a:r>
                    </a:p>
                  </a:txBody>
                  <a:tcPr marT="27432" marB="27432" anchor="ctr"/>
                </a:tc>
                <a:tc>
                  <a:txBody>
                    <a:bodyPr/>
                    <a:lstStyle/>
                    <a:p>
                      <a:pPr algn="ctr"/>
                      <a:r>
                        <a:rPr lang="en-US" sz="900" i="0" dirty="0">
                          <a:solidFill>
                            <a:schemeClr val="tx1"/>
                          </a:solidFill>
                        </a:rPr>
                        <a:t>20.5</a:t>
                      </a:r>
                    </a:p>
                  </a:txBody>
                  <a:tcPr marT="27432" marB="27432" anchor="ctr"/>
                </a:tc>
                <a:extLst>
                  <a:ext uri="{0D108BD9-81ED-4DB2-BD59-A6C34878D82A}">
                    <a16:rowId xmlns:a16="http://schemas.microsoft.com/office/drawing/2014/main" val="1457376249"/>
                  </a:ext>
                </a:extLst>
              </a:tr>
              <a:tr h="0">
                <a:tc>
                  <a:txBody>
                    <a:bodyPr/>
                    <a:lstStyle/>
                    <a:p>
                      <a:r>
                        <a:rPr lang="en-US" sz="900" i="0" dirty="0">
                          <a:solidFill>
                            <a:schemeClr val="tx1"/>
                          </a:solidFill>
                        </a:rPr>
                        <a:t>Abdominal distension</a:t>
                      </a:r>
                    </a:p>
                  </a:txBody>
                  <a:tcPr marT="27432" marB="27432" anchor="ctr"/>
                </a:tc>
                <a:tc>
                  <a:txBody>
                    <a:bodyPr/>
                    <a:lstStyle/>
                    <a:p>
                      <a:pPr algn="ctr"/>
                      <a:r>
                        <a:rPr lang="en-US" sz="900" i="0" dirty="0">
                          <a:solidFill>
                            <a:schemeClr val="tx1"/>
                          </a:solidFill>
                        </a:rPr>
                        <a:t>6.4</a:t>
                      </a:r>
                    </a:p>
                  </a:txBody>
                  <a:tcPr marT="27432" marB="27432" anchor="ctr"/>
                </a:tc>
                <a:tc>
                  <a:txBody>
                    <a:bodyPr/>
                    <a:lstStyle/>
                    <a:p>
                      <a:pPr algn="ctr"/>
                      <a:r>
                        <a:rPr lang="en-US" sz="900" i="0" dirty="0">
                          <a:solidFill>
                            <a:schemeClr val="tx1"/>
                          </a:solidFill>
                        </a:rPr>
                        <a:t>13.9</a:t>
                      </a:r>
                    </a:p>
                  </a:txBody>
                  <a:tcPr marT="27432" marB="27432" anchor="ctr"/>
                </a:tc>
                <a:tc>
                  <a:txBody>
                    <a:bodyPr/>
                    <a:lstStyle/>
                    <a:p>
                      <a:pPr algn="ctr"/>
                      <a:r>
                        <a:rPr lang="en-US" sz="900" i="0" dirty="0">
                          <a:solidFill>
                            <a:schemeClr val="tx1"/>
                          </a:solidFill>
                        </a:rPr>
                        <a:t>2.0</a:t>
                      </a:r>
                    </a:p>
                  </a:txBody>
                  <a:tcPr marT="27432" marB="27432" anchor="ctr"/>
                </a:tc>
                <a:extLst>
                  <a:ext uri="{0D108BD9-81ED-4DB2-BD59-A6C34878D82A}">
                    <a16:rowId xmlns:a16="http://schemas.microsoft.com/office/drawing/2014/main" val="2896943637"/>
                  </a:ext>
                </a:extLst>
              </a:tr>
              <a:tr h="0">
                <a:tc>
                  <a:txBody>
                    <a:bodyPr/>
                    <a:lstStyle/>
                    <a:p>
                      <a:r>
                        <a:rPr lang="en-US" sz="900" i="0" dirty="0">
                          <a:solidFill>
                            <a:schemeClr val="tx1"/>
                          </a:solidFill>
                        </a:rPr>
                        <a:t>Suspected COVID-19</a:t>
                      </a:r>
                    </a:p>
                  </a:txBody>
                  <a:tcPr marT="27432" marB="27432" anchor="ctr"/>
                </a:tc>
                <a:tc>
                  <a:txBody>
                    <a:bodyPr/>
                    <a:lstStyle/>
                    <a:p>
                      <a:pPr algn="ctr"/>
                      <a:r>
                        <a:rPr lang="en-US" sz="900" i="0" dirty="0">
                          <a:solidFill>
                            <a:schemeClr val="tx1"/>
                          </a:solidFill>
                        </a:rPr>
                        <a:t>10.3</a:t>
                      </a:r>
                    </a:p>
                  </a:txBody>
                  <a:tcPr marT="27432" marB="27432" anchor="ctr"/>
                </a:tc>
                <a:tc>
                  <a:txBody>
                    <a:bodyPr/>
                    <a:lstStyle/>
                    <a:p>
                      <a:pPr algn="ctr"/>
                      <a:r>
                        <a:rPr lang="en-US" sz="900" i="0" dirty="0">
                          <a:solidFill>
                            <a:schemeClr val="tx1"/>
                          </a:solidFill>
                        </a:rPr>
                        <a:t>6.9</a:t>
                      </a:r>
                    </a:p>
                  </a:txBody>
                  <a:tcPr marT="27432" marB="27432" anchor="ctr"/>
                </a:tc>
                <a:tc>
                  <a:txBody>
                    <a:bodyPr/>
                    <a:lstStyle/>
                    <a:p>
                      <a:pPr algn="ctr"/>
                      <a:r>
                        <a:rPr lang="en-US" sz="900" i="0" dirty="0">
                          <a:solidFill>
                            <a:schemeClr val="tx1"/>
                          </a:solidFill>
                        </a:rPr>
                        <a:t>13.2</a:t>
                      </a:r>
                    </a:p>
                  </a:txBody>
                  <a:tcPr marT="27432" marB="27432" anchor="ctr"/>
                </a:tc>
                <a:extLst>
                  <a:ext uri="{0D108BD9-81ED-4DB2-BD59-A6C34878D82A}">
                    <a16:rowId xmlns:a16="http://schemas.microsoft.com/office/drawing/2014/main" val="1974258989"/>
                  </a:ext>
                </a:extLst>
              </a:tr>
            </a:tbl>
          </a:graphicData>
        </a:graphic>
      </p:graphicFrame>
    </p:spTree>
    <p:extLst>
      <p:ext uri="{BB962C8B-B14F-4D97-AF65-F5344CB8AC3E}">
        <p14:creationId xmlns:p14="http://schemas.microsoft.com/office/powerpoint/2010/main" val="34132218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72D6AD16-175D-489F-BE05-D09863BF96F2}"/>
              </a:ext>
            </a:extLst>
          </p:cNvPr>
          <p:cNvGraphicFramePr>
            <a:graphicFrameLocks noGrp="1"/>
          </p:cNvGraphicFramePr>
          <p:nvPr>
            <p:extLst>
              <p:ext uri="{D42A27DB-BD31-4B8C-83A1-F6EECF244321}">
                <p14:modId xmlns:p14="http://schemas.microsoft.com/office/powerpoint/2010/main" val="2350791342"/>
              </p:ext>
            </p:extLst>
          </p:nvPr>
        </p:nvGraphicFramePr>
        <p:xfrm>
          <a:off x="2663687" y="914400"/>
          <a:ext cx="9147314" cy="5196840"/>
        </p:xfrm>
        <a:graphic>
          <a:graphicData uri="http://schemas.openxmlformats.org/drawingml/2006/table">
            <a:tbl>
              <a:tblPr firstRow="1" bandRow="1">
                <a:tableStyleId>{5C22544A-7EE6-4342-B048-85BDC9FD1C3A}</a:tableStyleId>
              </a:tblPr>
              <a:tblGrid>
                <a:gridCol w="4370159">
                  <a:extLst>
                    <a:ext uri="{9D8B030D-6E8A-4147-A177-3AD203B41FA5}">
                      <a16:colId xmlns:a16="http://schemas.microsoft.com/office/drawing/2014/main" val="20000"/>
                    </a:ext>
                  </a:extLst>
                </a:gridCol>
                <a:gridCol w="4777155">
                  <a:extLst>
                    <a:ext uri="{9D8B030D-6E8A-4147-A177-3AD203B41FA5}">
                      <a16:colId xmlns:a16="http://schemas.microsoft.com/office/drawing/2014/main" val="1229989169"/>
                    </a:ext>
                  </a:extLst>
                </a:gridCol>
              </a:tblGrid>
              <a:tr h="0">
                <a:tc gridSpan="2">
                  <a:txBody>
                    <a:bodyPr/>
                    <a:lstStyle/>
                    <a:p>
                      <a:r>
                        <a:rPr lang="en-GB" sz="900" b="0" i="1" dirty="0">
                          <a:solidFill>
                            <a:schemeClr val="tx1"/>
                          </a:solidFill>
                        </a:rPr>
                        <a:t>Improvement of liver steatosis by mazdutide in Chinese participants with overweight or obesity - An exploratory analysis of GLORY-1</a:t>
                      </a:r>
                      <a:r>
                        <a:rPr lang="en-US" sz="900" b="0" i="1" dirty="0">
                          <a:solidFill>
                            <a:schemeClr val="tx1"/>
                          </a:solidFill>
                        </a:rPr>
                        <a:t>. L.Ji</a:t>
                      </a:r>
                    </a:p>
                    <a:p>
                      <a:endParaRPr lang="en-US" sz="400" b="1" i="1" dirty="0">
                        <a:solidFill>
                          <a:schemeClr val="tx1"/>
                        </a:solidFill>
                      </a:endParaRPr>
                    </a:p>
                    <a:p>
                      <a:r>
                        <a:rPr lang="en-US" sz="1000" b="1" dirty="0">
                          <a:solidFill>
                            <a:schemeClr val="tx1"/>
                          </a:solidFill>
                        </a:rPr>
                        <a:t>Background</a:t>
                      </a:r>
                      <a:r>
                        <a:rPr lang="en-US" sz="1000" b="0" dirty="0">
                          <a:solidFill>
                            <a:schemeClr val="tx1"/>
                          </a:solidFill>
                        </a:rPr>
                        <a:t>: A </a:t>
                      </a:r>
                      <a:r>
                        <a:rPr lang="en-US" sz="1000" b="0" i="1" dirty="0">
                          <a:solidFill>
                            <a:schemeClr val="tx1"/>
                          </a:solidFill>
                        </a:rPr>
                        <a:t>post-hoc</a:t>
                      </a:r>
                      <a:r>
                        <a:rPr lang="en-US" sz="1000" b="0" i="0" dirty="0">
                          <a:solidFill>
                            <a:schemeClr val="tx1"/>
                          </a:solidFill>
                        </a:rPr>
                        <a:t> analysis of a subpopulation from Chinese Phase III trial GLORY-1 of non-diabetic patients with obesity and MASLD and evaluation of liver fat by MRI-PDFF explored efficacy on liver fat.</a:t>
                      </a:r>
                      <a:endParaRPr lang="en-US" sz="10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20000"/>
                        <a:lumOff val="80000"/>
                      </a:schemeClr>
                    </a:solidFill>
                  </a:tcPr>
                </a:tc>
                <a:tc hMerge="1">
                  <a:txBody>
                    <a:bodyPr/>
                    <a:lstStyle/>
                    <a:p>
                      <a:endParaRPr lang="en-US"/>
                    </a:p>
                  </a:txBody>
                  <a:tcPr/>
                </a:tc>
                <a:extLst>
                  <a:ext uri="{0D108BD9-81ED-4DB2-BD59-A6C34878D82A}">
                    <a16:rowId xmlns:a16="http://schemas.microsoft.com/office/drawing/2014/main" val="882866917"/>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mn-lt"/>
                        </a:rPr>
                        <a:t>Patients &amp; Treatment</a:t>
                      </a:r>
                      <a:r>
                        <a:rPr lang="en-US" sz="1000" dirty="0">
                          <a:latin typeface="+mn-lt"/>
                        </a:rPr>
                        <a:t>: 6</a:t>
                      </a:r>
                      <a:r>
                        <a:rPr lang="en-US" sz="1000" dirty="0">
                          <a:solidFill>
                            <a:schemeClr val="tx1"/>
                          </a:solidFill>
                          <a:latin typeface="+mn-lt"/>
                        </a:rPr>
                        <a:t>9 (of total 610) </a:t>
                      </a:r>
                      <a:r>
                        <a:rPr lang="en-US" sz="1000" dirty="0">
                          <a:latin typeface="+mn-lt"/>
                        </a:rPr>
                        <a:t>non-diabetic patients with baseline liver fat ≥5% (</a:t>
                      </a:r>
                      <a:r>
                        <a:rPr lang="en-US" sz="1000" dirty="0">
                          <a:solidFill>
                            <a:schemeClr val="tx1"/>
                          </a:solidFill>
                          <a:latin typeface="+mn-lt"/>
                        </a:rPr>
                        <a:t>mean baseline age 35 years; body weight 88kg; BMI 31.9kg/m</a:t>
                      </a:r>
                      <a:r>
                        <a:rPr lang="en-US" sz="1000" baseline="30000" dirty="0">
                          <a:solidFill>
                            <a:schemeClr val="tx1"/>
                          </a:solidFill>
                          <a:latin typeface="+mn-lt"/>
                        </a:rPr>
                        <a:t>2</a:t>
                      </a:r>
                      <a:r>
                        <a:rPr lang="en-US" sz="1000" dirty="0">
                          <a:solidFill>
                            <a:schemeClr val="tx1"/>
                          </a:solidFill>
                          <a:latin typeface="+mn-lt"/>
                        </a:rPr>
                        <a:t>; WC 103cm; SBP 123mmHg; liver fat 14.8%; ALT 39U/L; AST 27U/L; GGT 46U/L; TG 2.2mmol/L; total cholesterol 4.8mmol/L; LDL-C 3.2mmol/L; 49% female</a:t>
                      </a:r>
                      <a:r>
                        <a:rPr lang="en-US" sz="1000" dirty="0">
                          <a:latin typeface="+mn-lt"/>
                        </a:rPr>
                        <a:t>) received mazdutide (SC 4 or 6mg QW) vs. placebo for 44 weeks, mazdutide dose-escalation every 4 weeks from 2mg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mn-lt"/>
                        </a:rPr>
                        <a:t>Outcome</a:t>
                      </a:r>
                      <a:r>
                        <a:rPr lang="en-US" sz="1000" dirty="0">
                          <a:latin typeface="+mn-lt"/>
                        </a:rPr>
                        <a:t>: %change in liver fat at 48 weeks</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00"/>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Results</a:t>
                      </a:r>
                      <a:r>
                        <a:rPr lang="en-US" sz="1000" dirty="0"/>
                        <a:t>:</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US"/>
                    </a:p>
                  </a:txBody>
                  <a:tcPr/>
                </a:tc>
                <a:extLst>
                  <a:ext uri="{0D108BD9-81ED-4DB2-BD59-A6C34878D82A}">
                    <a16:rowId xmlns:a16="http://schemas.microsoft.com/office/drawing/2014/main" val="10001"/>
                  </a:ext>
                </a:extLst>
              </a:tr>
              <a:tr h="2194560">
                <a:tc>
                  <a:txBody>
                    <a:bodyPr/>
                    <a:lstStyle/>
                    <a:p>
                      <a:pPr marL="171450" indent="-171450">
                        <a:spcAft>
                          <a:spcPts val="600"/>
                        </a:spcAft>
                        <a:buFont typeface="Arial" panose="020B0604020202020204" pitchFamily="34" charset="0"/>
                        <a:buChar char="•"/>
                      </a:pPr>
                      <a:r>
                        <a:rPr lang="en-GB" sz="1000" dirty="0">
                          <a:solidFill>
                            <a:schemeClr val="tx1"/>
                          </a:solidFill>
                        </a:rPr>
                        <a:t>In a subgroup of patients with baseline liver fat ≥5% by MRI-PDFF (both doses) elicited dose-dependent reductions in liver fat of up to 80% (see table).</a:t>
                      </a:r>
                    </a:p>
                    <a:p>
                      <a:pPr marL="171450" indent="-171450">
                        <a:spcAft>
                          <a:spcPts val="600"/>
                        </a:spcAft>
                        <a:buFont typeface="Arial" panose="020B0604020202020204" pitchFamily="34" charset="0"/>
                        <a:buChar char="•"/>
                      </a:pPr>
                      <a:r>
                        <a:rPr lang="en-GB" sz="1000" dirty="0">
                          <a:solidFill>
                            <a:schemeClr val="tx1"/>
                          </a:solidFill>
                        </a:rPr>
                        <a:t>Significantly more mazdutide-treated patients vs. placebo achieved targets of ≥30 and ≥50% relative reduction in liver fat which have been associated with improvements in liver histology.</a:t>
                      </a:r>
                    </a:p>
                    <a:p>
                      <a:pPr marL="171450" indent="-171450">
                        <a:spcAft>
                          <a:spcPts val="600"/>
                        </a:spcAft>
                        <a:buFont typeface="Arial" panose="020B0604020202020204" pitchFamily="34" charset="0"/>
                        <a:buChar char="•"/>
                      </a:pPr>
                      <a:r>
                        <a:rPr lang="en-GB" sz="1000" dirty="0">
                          <a:solidFill>
                            <a:schemeClr val="tx1"/>
                          </a:solidFill>
                        </a:rPr>
                        <a:t>&gt;75% of mazdutide-treated patients achieved absolute liver fat &lt;5% indicating resolution of MASLD.</a:t>
                      </a:r>
                    </a:p>
                    <a:p>
                      <a:pPr marL="171450" indent="-171450">
                        <a:spcAft>
                          <a:spcPts val="600"/>
                        </a:spcAft>
                        <a:buFont typeface="Arial" panose="020B0604020202020204" pitchFamily="34" charset="0"/>
                        <a:buChar char="•"/>
                      </a:pPr>
                      <a:r>
                        <a:rPr lang="en-GB" sz="1000" dirty="0">
                          <a:solidFill>
                            <a:schemeClr val="tx1"/>
                          </a:solidFill>
                        </a:rPr>
                        <a:t>In these MASLD patients with overweight/obesity, mazdutide showed similar efficacy as in non-MASLD patients with significant reductions in body weight, waist circumference, systolic blood pressure, liver enzymes, and plasma lipids vs. placebo.</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1000" dirty="0"/>
                    </a:p>
                  </a:txBody>
                  <a:tcPr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9235004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CVrg Implications</a:t>
                      </a:r>
                      <a:r>
                        <a:rPr lang="en-US" sz="1000" b="0" dirty="0"/>
                        <a:t>: In a subpopulation of patients in GLORY-1 with overweight/obesity and concomitant MASLD, mazdutide showed robust reductions in liver fat and liver enzymes in addition to improvements in body weight and cardiometabolic risk factors. Other late-stage dual GLP-1/GRAs including survodutide (BI/Zealand) and pemvidutide (Altimmune) have shown potent effects on liver fat and histology (survodutide), indicating that activation of glucagon receptors could have a direct effect on liver health including MASH and fibrosis. No development plans for mazdutide in MASH have yet been disclosed.</a:t>
                      </a:r>
                      <a:endParaRPr lang="en-GB" sz="1000" dirty="0">
                        <a:solidFill>
                          <a:schemeClr val="bg2">
                            <a:lumMod val="60000"/>
                            <a:lumOff val="40000"/>
                          </a:schemeClr>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4EC"/>
                    </a:solidFill>
                  </a:tcPr>
                </a:tc>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3" name="Title 2"/>
          <p:cNvSpPr>
            <a:spLocks noGrp="1"/>
          </p:cNvSpPr>
          <p:nvPr>
            <p:ph type="ctrTitle"/>
          </p:nvPr>
        </p:nvSpPr>
        <p:spPr/>
        <p:txBody>
          <a:bodyPr/>
          <a:lstStyle/>
          <a:p>
            <a:r>
              <a:rPr lang="en-US" dirty="0"/>
              <a:t>GLP-1/GRA: GLORY-1: </a:t>
            </a:r>
            <a:r>
              <a:rPr lang="en-US" i="1" dirty="0"/>
              <a:t>post-hoc</a:t>
            </a:r>
            <a:r>
              <a:rPr lang="en-US" dirty="0"/>
              <a:t>, mazdutide ↓liver fat up to ~80%, resolution of MASLD in &gt;75%pts</a:t>
            </a:r>
            <a:endParaRPr lang="en-US" dirty="0">
              <a:solidFill>
                <a:srgbClr val="00B050"/>
              </a:solidFill>
            </a:endParaRPr>
          </a:p>
        </p:txBody>
      </p:sp>
      <p:graphicFrame>
        <p:nvGraphicFramePr>
          <p:cNvPr id="4" name="Table 3"/>
          <p:cNvGraphicFramePr>
            <a:graphicFrameLocks noGrp="1"/>
          </p:cNvGraphicFramePr>
          <p:nvPr/>
        </p:nvGraphicFramePr>
        <p:xfrm>
          <a:off x="384048" y="914400"/>
          <a:ext cx="2194560" cy="274320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2940743716"/>
                    </a:ext>
                  </a:extLst>
                </a:gridCol>
              </a:tblGrid>
              <a:tr h="242614">
                <a:tc>
                  <a:txBody>
                    <a:bodyPr/>
                    <a:lstStyle/>
                    <a:p>
                      <a:r>
                        <a:rPr lang="en-US" sz="1000" b="1" dirty="0">
                          <a:solidFill>
                            <a:schemeClr val="tx1"/>
                          </a:solidFill>
                        </a:rPr>
                        <a:t>Product (MOA)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88286691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mazdutide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(GLP-1 agonist)</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en-US" sz="1000" b="1" dirty="0">
                          <a:latin typeface="+mn-lt"/>
                        </a:rPr>
                        <a:t>Company</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2"/>
                        </a:rPr>
                        <a:t>Innovent</a:t>
                      </a:r>
                      <a:r>
                        <a:rPr lang="en-US" sz="1000" dirty="0">
                          <a:solidFill>
                            <a:schemeClr val="tx1"/>
                          </a:solidFill>
                        </a:rPr>
                        <a:t>/</a:t>
                      </a:r>
                      <a:r>
                        <a:rPr lang="en-US" sz="1000" dirty="0">
                          <a:solidFill>
                            <a:schemeClr val="tx1"/>
                          </a:solidFill>
                          <a:hlinkClick r:id="rId3"/>
                        </a:rPr>
                        <a:t>Lilly</a:t>
                      </a:r>
                      <a:endParaRPr lang="en-US" sz="1000"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4786">
                <a:tc>
                  <a:txBody>
                    <a:bodyPr/>
                    <a:lstStyle/>
                    <a:p>
                      <a:r>
                        <a:rPr lang="en-US" sz="1000" b="1" dirty="0">
                          <a:latin typeface="+mn-lt"/>
                        </a:rPr>
                        <a:t>Phase and Trial ID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407347513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Phase III </a:t>
                      </a:r>
                      <a:r>
                        <a:rPr lang="en-US" sz="1000" dirty="0">
                          <a:solidFill>
                            <a:schemeClr val="tx1"/>
                          </a:solidFill>
                          <a:hlinkClick r:id="rId4" tooltip="Current version of study  on ClinicalTrials.gov"/>
                        </a:rPr>
                        <a:t>GLORY-1</a:t>
                      </a:r>
                      <a:r>
                        <a:rPr lang="en-US" sz="1000" dirty="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China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7515929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Indication(s)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24271795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OBE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61053568"/>
                  </a:ext>
                </a:extLst>
              </a:tr>
              <a:tr h="0">
                <a:tc>
                  <a:txBody>
                    <a:bodyPr/>
                    <a:lstStyle/>
                    <a:p>
                      <a:r>
                        <a:rPr lang="en-US" sz="1000" b="1" dirty="0">
                          <a:latin typeface="+mn-lt"/>
                        </a:rPr>
                        <a:t>Abstract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7586671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5"/>
                        </a:rPr>
                        <a:t>1857-LB</a:t>
                      </a:r>
                      <a:endParaRPr lang="en-US" sz="1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32568609"/>
                  </a:ext>
                </a:extLst>
              </a:tr>
            </a:tbl>
          </a:graphicData>
        </a:graphic>
      </p:graphicFrame>
      <p:graphicFrame>
        <p:nvGraphicFramePr>
          <p:cNvPr id="5" name="Table 4">
            <a:extLst>
              <a:ext uri="{FF2B5EF4-FFF2-40B4-BE49-F238E27FC236}">
                <a16:creationId xmlns:a16="http://schemas.microsoft.com/office/drawing/2014/main" id="{5739BB21-0285-3ED8-41DA-CAF5071EDB0B}"/>
              </a:ext>
            </a:extLst>
          </p:cNvPr>
          <p:cNvGraphicFramePr>
            <a:graphicFrameLocks noGrp="1"/>
          </p:cNvGraphicFramePr>
          <p:nvPr>
            <p:extLst>
              <p:ext uri="{D42A27DB-BD31-4B8C-83A1-F6EECF244321}">
                <p14:modId xmlns:p14="http://schemas.microsoft.com/office/powerpoint/2010/main" val="2523951288"/>
              </p:ext>
            </p:extLst>
          </p:nvPr>
        </p:nvGraphicFramePr>
        <p:xfrm>
          <a:off x="7213092" y="2520696"/>
          <a:ext cx="4594860" cy="3468624"/>
        </p:xfrm>
        <a:graphic>
          <a:graphicData uri="http://schemas.openxmlformats.org/drawingml/2006/table">
            <a:tbl>
              <a:tblPr firstRow="1" bandRow="1">
                <a:tableStyleId>{C083E6E3-FA7D-4D7B-A595-EF9225AFEA82}</a:tableStyleId>
              </a:tblPr>
              <a:tblGrid>
                <a:gridCol w="1463040">
                  <a:extLst>
                    <a:ext uri="{9D8B030D-6E8A-4147-A177-3AD203B41FA5}">
                      <a16:colId xmlns:a16="http://schemas.microsoft.com/office/drawing/2014/main" val="20000"/>
                    </a:ext>
                  </a:extLst>
                </a:gridCol>
                <a:gridCol w="925830">
                  <a:extLst>
                    <a:ext uri="{9D8B030D-6E8A-4147-A177-3AD203B41FA5}">
                      <a16:colId xmlns:a16="http://schemas.microsoft.com/office/drawing/2014/main" val="162177720"/>
                    </a:ext>
                  </a:extLst>
                </a:gridCol>
                <a:gridCol w="779780">
                  <a:extLst>
                    <a:ext uri="{9D8B030D-6E8A-4147-A177-3AD203B41FA5}">
                      <a16:colId xmlns:a16="http://schemas.microsoft.com/office/drawing/2014/main" val="20001"/>
                    </a:ext>
                  </a:extLst>
                </a:gridCol>
                <a:gridCol w="779780">
                  <a:extLst>
                    <a:ext uri="{9D8B030D-6E8A-4147-A177-3AD203B41FA5}">
                      <a16:colId xmlns:a16="http://schemas.microsoft.com/office/drawing/2014/main" val="20002"/>
                    </a:ext>
                  </a:extLst>
                </a:gridCol>
                <a:gridCol w="646430">
                  <a:extLst>
                    <a:ext uri="{9D8B030D-6E8A-4147-A177-3AD203B41FA5}">
                      <a16:colId xmlns:a16="http://schemas.microsoft.com/office/drawing/2014/main" val="20003"/>
                    </a:ext>
                  </a:extLst>
                </a:gridCol>
              </a:tblGrid>
              <a:tr h="0">
                <a:tc gridSpan="2">
                  <a:txBody>
                    <a:bodyPr/>
                    <a:lstStyle/>
                    <a:p>
                      <a:r>
                        <a:rPr lang="en-US" sz="900" dirty="0"/>
                        <a:t>At 48 weeks</a:t>
                      </a:r>
                    </a:p>
                  </a:txBody>
                  <a:tcPr marT="27432" marB="27432" anchor="ctr"/>
                </a:tc>
                <a:tc hMerge="1">
                  <a:txBody>
                    <a:bodyPr/>
                    <a:lstStyle/>
                    <a:p>
                      <a:endParaRPr lang="en-US"/>
                    </a:p>
                  </a:txBody>
                  <a:tcPr/>
                </a:tc>
                <a:tc>
                  <a:txBody>
                    <a:bodyPr/>
                    <a:lstStyle/>
                    <a:p>
                      <a:pPr algn="ctr"/>
                      <a:r>
                        <a:rPr lang="en-US" sz="900" dirty="0"/>
                        <a:t>mazdutide</a:t>
                      </a:r>
                    </a:p>
                    <a:p>
                      <a:pPr algn="ctr"/>
                      <a:r>
                        <a:rPr lang="en-US" sz="900" dirty="0"/>
                        <a:t>4mg</a:t>
                      </a:r>
                    </a:p>
                  </a:txBody>
                  <a:tcPr marT="27432" marB="27432" anchor="ctr"/>
                </a:tc>
                <a:tc>
                  <a:txBody>
                    <a:bodyPr/>
                    <a:lstStyle/>
                    <a:p>
                      <a:pPr algn="ctr"/>
                      <a:r>
                        <a:rPr lang="en-US" sz="900" dirty="0"/>
                        <a:t>mazdutide</a:t>
                      </a:r>
                    </a:p>
                    <a:p>
                      <a:pPr algn="ctr"/>
                      <a:r>
                        <a:rPr lang="en-US" sz="900" dirty="0"/>
                        <a:t>6mg</a:t>
                      </a:r>
                    </a:p>
                  </a:txBody>
                  <a:tcPr marT="27432" marB="27432" anchor="ctr"/>
                </a:tc>
                <a:tc>
                  <a:txBody>
                    <a:bodyPr/>
                    <a:lstStyle/>
                    <a:p>
                      <a:pPr algn="ctr"/>
                      <a:r>
                        <a:rPr lang="en-US" sz="900" dirty="0"/>
                        <a:t>placebo</a:t>
                      </a:r>
                    </a:p>
                  </a:txBody>
                  <a:tcPr marT="27432" marB="27432" anchor="ctr"/>
                </a:tc>
                <a:extLst>
                  <a:ext uri="{0D108BD9-81ED-4DB2-BD59-A6C34878D82A}">
                    <a16:rowId xmlns:a16="http://schemas.microsoft.com/office/drawing/2014/main" val="10000"/>
                  </a:ext>
                </a:extLst>
              </a:tr>
              <a:tr h="0">
                <a:tc>
                  <a:txBody>
                    <a:bodyPr/>
                    <a:lstStyle/>
                    <a:p>
                      <a:r>
                        <a:rPr lang="el-GR" sz="900" dirty="0"/>
                        <a:t>Δ</a:t>
                      </a:r>
                      <a:r>
                        <a:rPr lang="en-US" sz="900" dirty="0"/>
                        <a:t>Liver fat, absolute (%)</a:t>
                      </a:r>
                    </a:p>
                  </a:txBody>
                  <a:tcPr marT="27432" marB="27432" anchor="ctr"/>
                </a:tc>
                <a:tc>
                  <a:txBody>
                    <a:bodyPr/>
                    <a:lstStyle/>
                    <a:p>
                      <a:r>
                        <a:rPr lang="en-US" sz="900" dirty="0"/>
                        <a:t>BL LFC </a:t>
                      </a:r>
                      <a:r>
                        <a:rPr lang="en-GB" sz="900" dirty="0">
                          <a:solidFill>
                            <a:schemeClr val="tx1"/>
                          </a:solidFill>
                        </a:rPr>
                        <a:t>≥5%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BL LFC </a:t>
                      </a:r>
                      <a:r>
                        <a:rPr lang="en-GB" sz="900" dirty="0">
                          <a:solidFill>
                            <a:schemeClr val="tx1"/>
                          </a:solidFill>
                        </a:rPr>
                        <a:t>≥10%</a:t>
                      </a:r>
                    </a:p>
                  </a:txBody>
                  <a:tcPr marT="27432" marB="27432" anchor="ctr"/>
                </a:tc>
                <a:tc>
                  <a:txBody>
                    <a:bodyPr/>
                    <a:lstStyle/>
                    <a:p>
                      <a:pPr algn="ctr"/>
                      <a:r>
                        <a:rPr lang="en-US" sz="900" dirty="0"/>
                        <a:t>-7.7</a:t>
                      </a:r>
                    </a:p>
                    <a:p>
                      <a:pPr algn="ctr"/>
                      <a:r>
                        <a:rPr lang="en-US" sz="900" dirty="0"/>
                        <a:t>-10.9</a:t>
                      </a:r>
                    </a:p>
                  </a:txBody>
                  <a:tcPr marT="27432" marB="27432" anchor="ctr"/>
                </a:tc>
                <a:tc>
                  <a:txBody>
                    <a:bodyPr/>
                    <a:lstStyle/>
                    <a:p>
                      <a:pPr algn="ctr"/>
                      <a:r>
                        <a:rPr lang="en-US" sz="900" dirty="0"/>
                        <a:t>-13.6</a:t>
                      </a:r>
                    </a:p>
                    <a:p>
                      <a:pPr algn="ctr"/>
                      <a:r>
                        <a:rPr lang="en-US" sz="900" dirty="0"/>
                        <a:t>-17.9</a:t>
                      </a:r>
                    </a:p>
                  </a:txBody>
                  <a:tcPr marT="27432" marB="27432" anchor="ctr"/>
                </a:tc>
                <a:tc>
                  <a:txBody>
                    <a:bodyPr/>
                    <a:lstStyle/>
                    <a:p>
                      <a:pPr algn="ctr"/>
                      <a:r>
                        <a:rPr lang="en-US" sz="900" dirty="0"/>
                        <a:t>-0.8</a:t>
                      </a:r>
                    </a:p>
                    <a:p>
                      <a:pPr algn="ctr"/>
                      <a:r>
                        <a:rPr lang="en-US" sz="900" dirty="0"/>
                        <a:t>-2.8</a:t>
                      </a:r>
                    </a:p>
                  </a:txBody>
                  <a:tcPr marT="27432" marB="27432" anchor="ctr"/>
                </a:tc>
                <a:extLst>
                  <a:ext uri="{0D108BD9-81ED-4DB2-BD59-A6C34878D82A}">
                    <a16:rowId xmlns:a16="http://schemas.microsoft.com/office/drawing/2014/main" val="10001"/>
                  </a:ext>
                </a:extLst>
              </a:tr>
              <a:tr h="0">
                <a:tc>
                  <a:txBody>
                    <a:bodyPr/>
                    <a:lstStyle/>
                    <a:p>
                      <a:r>
                        <a:rPr lang="el-GR" sz="900" dirty="0"/>
                        <a:t>Δ</a:t>
                      </a:r>
                      <a:r>
                        <a:rPr lang="en-US" sz="900" dirty="0"/>
                        <a:t>Liver fat, relative (%)</a:t>
                      </a:r>
                    </a:p>
                  </a:txBody>
                  <a:tcPr marT="27432" marB="27432" anchor="ctr"/>
                </a:tc>
                <a:tc>
                  <a:txBody>
                    <a:bodyPr/>
                    <a:lstStyle/>
                    <a:p>
                      <a:r>
                        <a:rPr lang="en-US" sz="900" dirty="0"/>
                        <a:t>BL LFC </a:t>
                      </a:r>
                      <a:r>
                        <a:rPr lang="en-GB" sz="900" dirty="0">
                          <a:solidFill>
                            <a:schemeClr val="tx1"/>
                          </a:solidFill>
                        </a:rPr>
                        <a:t>≥5%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BL LFC </a:t>
                      </a:r>
                      <a:r>
                        <a:rPr lang="en-GB" sz="900" dirty="0">
                          <a:solidFill>
                            <a:schemeClr val="tx1"/>
                          </a:solidFill>
                        </a:rPr>
                        <a:t>≥10%</a:t>
                      </a:r>
                    </a:p>
                  </a:txBody>
                  <a:tcPr marT="27432" marB="27432" anchor="ctr"/>
                </a:tc>
                <a:tc>
                  <a:txBody>
                    <a:bodyPr/>
                    <a:lstStyle/>
                    <a:p>
                      <a:pPr algn="ctr"/>
                      <a:r>
                        <a:rPr lang="en-US" sz="900" dirty="0"/>
                        <a:t>-63.3</a:t>
                      </a:r>
                    </a:p>
                    <a:p>
                      <a:pPr algn="ctr"/>
                      <a:r>
                        <a:rPr lang="en-US" sz="900" dirty="0"/>
                        <a:t>-65.9</a:t>
                      </a:r>
                    </a:p>
                  </a:txBody>
                  <a:tcPr marT="27432" marB="27432" anchor="ctr"/>
                </a:tc>
                <a:tc>
                  <a:txBody>
                    <a:bodyPr/>
                    <a:lstStyle/>
                    <a:p>
                      <a:pPr algn="ctr"/>
                      <a:r>
                        <a:rPr lang="en-US" sz="900" dirty="0"/>
                        <a:t>-73.2</a:t>
                      </a:r>
                    </a:p>
                    <a:p>
                      <a:pPr algn="ctr"/>
                      <a:r>
                        <a:rPr lang="en-US" sz="900" dirty="0"/>
                        <a:t>-80.2</a:t>
                      </a:r>
                    </a:p>
                  </a:txBody>
                  <a:tcPr marT="27432" marB="27432" anchor="ctr"/>
                </a:tc>
                <a:tc>
                  <a:txBody>
                    <a:bodyPr/>
                    <a:lstStyle/>
                    <a:p>
                      <a:pPr algn="ctr"/>
                      <a:r>
                        <a:rPr lang="en-US" sz="900" dirty="0"/>
                        <a:t>+8.2</a:t>
                      </a:r>
                    </a:p>
                    <a:p>
                      <a:pPr algn="ctr"/>
                      <a:r>
                        <a:rPr lang="en-US" sz="900" dirty="0"/>
                        <a:t>-5.3</a:t>
                      </a:r>
                    </a:p>
                  </a:txBody>
                  <a:tcPr marT="27432" marB="27432" anchor="ctr"/>
                </a:tc>
                <a:extLst>
                  <a:ext uri="{0D108BD9-81ED-4DB2-BD59-A6C34878D82A}">
                    <a16:rowId xmlns:a16="http://schemas.microsoft.com/office/drawing/2014/main" val="10002"/>
                  </a:ext>
                </a:extLst>
              </a:tr>
              <a:tr h="154352">
                <a:tc gridSpan="2">
                  <a:txBody>
                    <a:bodyPr/>
                    <a:lstStyle/>
                    <a:p>
                      <a:r>
                        <a:rPr lang="en-GB" sz="900" dirty="0">
                          <a:solidFill>
                            <a:schemeClr val="tx1"/>
                          </a:solidFill>
                        </a:rPr>
                        <a:t>≥30% reduction in liver fat (%pts)</a:t>
                      </a:r>
                      <a:endParaRPr lang="en-US" sz="900" dirty="0"/>
                    </a:p>
                  </a:txBody>
                  <a:tcPr marT="27432" marB="27432" anchor="ctr">
                    <a:lnB>
                      <a:noFill/>
                    </a:lnB>
                  </a:tcPr>
                </a:tc>
                <a:tc hMerge="1">
                  <a:txBody>
                    <a:bodyPr/>
                    <a:lstStyle/>
                    <a:p>
                      <a:endParaRPr lang="en-US" sz="900" dirty="0"/>
                    </a:p>
                  </a:txBody>
                  <a:tcPr marT="27432" marB="27432" anchor="ctr">
                    <a:lnB>
                      <a:noFill/>
                    </a:lnB>
                  </a:tcPr>
                </a:tc>
                <a:tc>
                  <a:txBody>
                    <a:bodyPr/>
                    <a:lstStyle/>
                    <a:p>
                      <a:pPr algn="ctr"/>
                      <a:r>
                        <a:rPr lang="en-US" sz="900" dirty="0"/>
                        <a:t>80.0</a:t>
                      </a:r>
                    </a:p>
                  </a:txBody>
                  <a:tcPr marT="27432" marB="27432" anchor="ctr">
                    <a:lnB>
                      <a:noFill/>
                    </a:lnB>
                  </a:tcPr>
                </a:tc>
                <a:tc>
                  <a:txBody>
                    <a:bodyPr/>
                    <a:lstStyle/>
                    <a:p>
                      <a:pPr algn="ctr"/>
                      <a:r>
                        <a:rPr lang="en-US" sz="900" dirty="0"/>
                        <a:t>95.5</a:t>
                      </a:r>
                    </a:p>
                  </a:txBody>
                  <a:tcPr marT="27432" marB="27432" anchor="ctr">
                    <a:lnB>
                      <a:noFill/>
                    </a:lnB>
                  </a:tcPr>
                </a:tc>
                <a:tc>
                  <a:txBody>
                    <a:bodyPr/>
                    <a:lstStyle/>
                    <a:p>
                      <a:pPr algn="ctr"/>
                      <a:r>
                        <a:rPr lang="en-US" sz="900" dirty="0"/>
                        <a:t>27.3</a:t>
                      </a:r>
                    </a:p>
                  </a:txBody>
                  <a:tcPr marT="27432" marB="27432" anchor="ctr">
                    <a:lnB>
                      <a:noFill/>
                    </a:lnB>
                  </a:tcPr>
                </a:tc>
                <a:extLst>
                  <a:ext uri="{0D108BD9-81ED-4DB2-BD59-A6C34878D82A}">
                    <a16:rowId xmlns:a16="http://schemas.microsoft.com/office/drawing/2014/main" val="10003"/>
                  </a:ext>
                </a:extLst>
              </a:tr>
              <a:tr h="154352">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dirty="0">
                          <a:solidFill>
                            <a:schemeClr val="tx1"/>
                          </a:solidFill>
                        </a:rPr>
                        <a:t>≥50% reduction in liver fat (%pts)</a:t>
                      </a:r>
                      <a:endParaRPr lang="en-US" sz="900" dirty="0"/>
                    </a:p>
                  </a:txBody>
                  <a:tcPr marT="27432" marB="27432"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900" dirty="0"/>
                    </a:p>
                  </a:txBody>
                  <a:tcPr marT="27432" marB="27432"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a:t>76.0</a:t>
                      </a:r>
                    </a:p>
                  </a:txBody>
                  <a:tcPr marT="27432" marB="27432"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a:t>90.9</a:t>
                      </a:r>
                    </a:p>
                  </a:txBody>
                  <a:tcPr marT="27432" marB="27432"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a:t>13.6</a:t>
                      </a:r>
                    </a:p>
                  </a:txBody>
                  <a:tcPr marT="27432" marB="27432"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35911894"/>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Liver fat &lt;5% (%pts)</a:t>
                      </a:r>
                    </a:p>
                  </a:txBody>
                  <a:tcPr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76.0</a:t>
                      </a:r>
                    </a:p>
                  </a:txBody>
                  <a:tcPr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77.3</a:t>
                      </a:r>
                    </a:p>
                  </a:txBody>
                  <a:tcPr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4.5</a:t>
                      </a:r>
                    </a:p>
                  </a:txBody>
                  <a:tcPr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961061274"/>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i="0" dirty="0"/>
                        <a:t>Δ</a:t>
                      </a:r>
                      <a:r>
                        <a:rPr lang="en-US" sz="900" i="0" dirty="0"/>
                        <a:t>Body weight (%)</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900" dirty="0"/>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a:t>-11.6</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a:t>-15.4</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a:t>+0.4</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46435077"/>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i="0" dirty="0"/>
                        <a:t>Δ</a:t>
                      </a:r>
                      <a:r>
                        <a:rPr lang="en-US" sz="900" i="0" dirty="0"/>
                        <a:t>WC (cm)</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900" dirty="0"/>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a:t>-10.2</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a:t>-12.8</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a:t>-0.1</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49818263"/>
                  </a:ext>
                </a:extLst>
              </a:tr>
              <a:tr h="154352">
                <a:tc>
                  <a:txBody>
                    <a:bodyPr/>
                    <a:lstStyle/>
                    <a:p>
                      <a:r>
                        <a:rPr lang="el-GR" sz="900" i="0" dirty="0">
                          <a:solidFill>
                            <a:schemeClr val="tx1"/>
                          </a:solidFill>
                        </a:rPr>
                        <a:t>Δ</a:t>
                      </a:r>
                      <a:r>
                        <a:rPr lang="en-US" sz="900" i="0" dirty="0">
                          <a:solidFill>
                            <a:schemeClr val="tx1"/>
                          </a:solidFill>
                        </a:rPr>
                        <a:t>SBP (mmHg)</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900" dirty="0"/>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a:t>-11.3</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a:t>-10.8</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a:t>+1.6</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16164394"/>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i="0" dirty="0">
                          <a:solidFill>
                            <a:schemeClr val="tx1"/>
                          </a:solidFill>
                        </a:rPr>
                        <a:t>Δ</a:t>
                      </a:r>
                      <a:r>
                        <a:rPr lang="en-US" sz="900" i="0" dirty="0">
                          <a:solidFill>
                            <a:schemeClr val="tx1"/>
                          </a:solidFill>
                        </a:rPr>
                        <a:t>ALT (%)</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900" dirty="0"/>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a:t>-31.8</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a:t>-36.1</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a:t>+32.1</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34859203"/>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i="0" dirty="0">
                          <a:solidFill>
                            <a:schemeClr val="tx1"/>
                          </a:solidFill>
                        </a:rPr>
                        <a:t>Δ</a:t>
                      </a:r>
                      <a:r>
                        <a:rPr lang="en-US" sz="900" i="0" dirty="0">
                          <a:solidFill>
                            <a:schemeClr val="tx1"/>
                          </a:solidFill>
                        </a:rPr>
                        <a:t>AST (%)</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900" dirty="0"/>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a:t>-21.5</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a:t>-28.1</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a:t>+13.7</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9232533"/>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i="0" dirty="0">
                          <a:solidFill>
                            <a:schemeClr val="tx1"/>
                          </a:solidFill>
                        </a:rPr>
                        <a:t>Δ</a:t>
                      </a:r>
                      <a:r>
                        <a:rPr lang="en-US" sz="900" i="0" dirty="0">
                          <a:solidFill>
                            <a:schemeClr val="tx1"/>
                          </a:solidFill>
                        </a:rPr>
                        <a:t>GGT (%)</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900" dirty="0"/>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a:t>-29.8</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a:t>-39.4</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a:t>+2.3</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415258"/>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i="0" dirty="0">
                          <a:solidFill>
                            <a:schemeClr val="tx1"/>
                          </a:solidFill>
                        </a:rPr>
                        <a:t>Δ</a:t>
                      </a:r>
                      <a:r>
                        <a:rPr lang="en-US" sz="900" i="0" dirty="0">
                          <a:solidFill>
                            <a:schemeClr val="tx1"/>
                          </a:solidFill>
                        </a:rPr>
                        <a:t>TG (%)</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900" dirty="0"/>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a:t>-18.5</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a:t>-34.6</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a:t>-2.9</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4298550"/>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i="0" dirty="0">
                          <a:solidFill>
                            <a:schemeClr val="tx1"/>
                          </a:solidFill>
                        </a:rPr>
                        <a:t>Δ</a:t>
                      </a:r>
                      <a:r>
                        <a:rPr lang="en-US" sz="900" i="0" dirty="0">
                          <a:solidFill>
                            <a:schemeClr val="tx1"/>
                          </a:solidFill>
                        </a:rPr>
                        <a:t>Cholesterol (%)</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900" dirty="0"/>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a:t>-2.8</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a:t>-6.3</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a:t>+4.0</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9880611"/>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i="0" dirty="0">
                          <a:solidFill>
                            <a:schemeClr val="tx1"/>
                          </a:solidFill>
                        </a:rPr>
                        <a:t>Δ</a:t>
                      </a:r>
                      <a:r>
                        <a:rPr lang="en-US" sz="900" i="0" dirty="0">
                          <a:solidFill>
                            <a:schemeClr val="tx1"/>
                          </a:solidFill>
                        </a:rPr>
                        <a:t>LDL-C (%)</a:t>
                      </a: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endParaRPr lang="en-US" sz="900" dirty="0"/>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t>-0.5</a:t>
                      </a: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t>-2.3</a:t>
                      </a: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t>+6.8</a:t>
                      </a: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3679852547"/>
                  </a:ext>
                </a:extLst>
              </a:tr>
              <a:tr h="154352">
                <a:tc gridSpan="5">
                  <a:txBody>
                    <a:bodyPr/>
                    <a:lstStyle/>
                    <a:p>
                      <a:endParaRPr lang="en-US" sz="800" dirty="0"/>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983658322"/>
                  </a:ext>
                </a:extLst>
              </a:tr>
            </a:tbl>
          </a:graphicData>
        </a:graphic>
      </p:graphicFrame>
    </p:spTree>
    <p:extLst>
      <p:ext uri="{BB962C8B-B14F-4D97-AF65-F5344CB8AC3E}">
        <p14:creationId xmlns:p14="http://schemas.microsoft.com/office/powerpoint/2010/main" val="92097988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72D6AD16-175D-489F-BE05-D09863BF96F2}"/>
              </a:ext>
            </a:extLst>
          </p:cNvPr>
          <p:cNvGraphicFramePr>
            <a:graphicFrameLocks noGrp="1"/>
          </p:cNvGraphicFramePr>
          <p:nvPr>
            <p:extLst>
              <p:ext uri="{D42A27DB-BD31-4B8C-83A1-F6EECF244321}">
                <p14:modId xmlns:p14="http://schemas.microsoft.com/office/powerpoint/2010/main" val="1604653242"/>
              </p:ext>
            </p:extLst>
          </p:nvPr>
        </p:nvGraphicFramePr>
        <p:xfrm>
          <a:off x="2663687" y="914400"/>
          <a:ext cx="9147314" cy="4998720"/>
        </p:xfrm>
        <a:graphic>
          <a:graphicData uri="http://schemas.openxmlformats.org/drawingml/2006/table">
            <a:tbl>
              <a:tblPr firstRow="1" bandRow="1">
                <a:tableStyleId>{5C22544A-7EE6-4342-B048-85BDC9FD1C3A}</a:tableStyleId>
              </a:tblPr>
              <a:tblGrid>
                <a:gridCol w="4947348">
                  <a:extLst>
                    <a:ext uri="{9D8B030D-6E8A-4147-A177-3AD203B41FA5}">
                      <a16:colId xmlns:a16="http://schemas.microsoft.com/office/drawing/2014/main" val="20000"/>
                    </a:ext>
                  </a:extLst>
                </a:gridCol>
                <a:gridCol w="4199966">
                  <a:extLst>
                    <a:ext uri="{9D8B030D-6E8A-4147-A177-3AD203B41FA5}">
                      <a16:colId xmlns:a16="http://schemas.microsoft.com/office/drawing/2014/main" val="1229989169"/>
                    </a:ext>
                  </a:extLst>
                </a:gridCol>
              </a:tblGrid>
              <a:tr h="0">
                <a:tc gridSpan="2">
                  <a:txBody>
                    <a:bodyPr/>
                    <a:lstStyle/>
                    <a:p>
                      <a:r>
                        <a:rPr lang="en-GB" sz="900" b="0" i="1" dirty="0">
                          <a:solidFill>
                            <a:schemeClr val="tx1"/>
                          </a:solidFill>
                        </a:rPr>
                        <a:t>A Phase II study of mazdutide 9 mg in Chinese adults with BMI ≥of 30 kg/m</a:t>
                      </a:r>
                      <a:r>
                        <a:rPr lang="en-GB" sz="900" b="0" i="1" baseline="30000" dirty="0">
                          <a:solidFill>
                            <a:schemeClr val="tx1"/>
                          </a:solidFill>
                        </a:rPr>
                        <a:t>2</a:t>
                      </a:r>
                      <a:r>
                        <a:rPr lang="en-GB" sz="900" b="0" i="1" kern="1200" dirty="0">
                          <a:solidFill>
                            <a:schemeClr val="tx1"/>
                          </a:solidFill>
                          <a:latin typeface="+mn-lt"/>
                          <a:ea typeface="+mn-ea"/>
                          <a:cs typeface="+mn-cs"/>
                        </a:rPr>
                        <a:t>. H.Jiang.</a:t>
                      </a:r>
                    </a:p>
                    <a:p>
                      <a:endParaRPr lang="en-US" sz="400" b="1" i="1" dirty="0">
                        <a:solidFill>
                          <a:schemeClr val="tx1"/>
                        </a:solidFill>
                      </a:endParaRPr>
                    </a:p>
                    <a:p>
                      <a:r>
                        <a:rPr lang="en-US" sz="1000" b="1" dirty="0">
                          <a:solidFill>
                            <a:schemeClr val="tx1"/>
                          </a:solidFill>
                        </a:rPr>
                        <a:t>Background</a:t>
                      </a:r>
                      <a:r>
                        <a:rPr lang="en-US" sz="1000" b="0" dirty="0">
                          <a:solidFill>
                            <a:schemeClr val="tx1"/>
                          </a:solidFill>
                        </a:rPr>
                        <a:t>: In </a:t>
                      </a:r>
                      <a:r>
                        <a:rPr lang="en-US" sz="1000" b="0" dirty="0">
                          <a:solidFill>
                            <a:schemeClr val="tx1"/>
                          </a:solidFill>
                          <a:hlinkClick r:id="rId2"/>
                        </a:rPr>
                        <a:t>February 2024</a:t>
                      </a:r>
                      <a:r>
                        <a:rPr lang="en-US" sz="1000" b="0" dirty="0">
                          <a:solidFill>
                            <a:schemeClr val="tx1"/>
                          </a:solidFill>
                        </a:rPr>
                        <a:t>, Innovent submitted an NDA to the Chinese NMPA for mazdutide (4 and 6mg QW). Data from a Phase II trial exploring a higher (9mg) dose were presented in </a:t>
                      </a:r>
                      <a:r>
                        <a:rPr lang="en-US" sz="1000" b="0" dirty="0">
                          <a:solidFill>
                            <a:schemeClr val="tx1"/>
                          </a:solidFill>
                          <a:hlinkClick r:id="rId3"/>
                        </a:rPr>
                        <a:t>May 2023</a:t>
                      </a:r>
                      <a:r>
                        <a:rPr lang="en-US" sz="1000" b="0" dirty="0">
                          <a:solidFill>
                            <a:schemeClr val="tx1"/>
                          </a:solidFill>
                        </a:rPr>
                        <a:t> and </a:t>
                      </a:r>
                      <a:r>
                        <a:rPr lang="en-US" sz="1000" b="0" dirty="0">
                          <a:solidFill>
                            <a:schemeClr val="tx1"/>
                          </a:solidFill>
                          <a:hlinkClick r:id="rId4"/>
                        </a:rPr>
                        <a:t>October 2023</a:t>
                      </a:r>
                      <a:r>
                        <a:rPr lang="en-US" sz="1000" b="0" dirty="0">
                          <a:solidFill>
                            <a:schemeClr val="tx1"/>
                          </a:solidFill>
                        </a:rPr>
                        <a:t>, and further data were presented at ADA.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20000"/>
                        <a:lumOff val="80000"/>
                      </a:schemeClr>
                    </a:solidFill>
                  </a:tcPr>
                </a:tc>
                <a:tc hMerge="1">
                  <a:txBody>
                    <a:bodyPr/>
                    <a:lstStyle/>
                    <a:p>
                      <a:endParaRPr lang="en-US"/>
                    </a:p>
                  </a:txBody>
                  <a:tcPr>
                    <a:lnL w="12700" cmpd="sng">
                      <a:noFill/>
                    </a:lnL>
                  </a:tcPr>
                </a:tc>
                <a:extLst>
                  <a:ext uri="{0D108BD9-81ED-4DB2-BD59-A6C34878D82A}">
                    <a16:rowId xmlns:a16="http://schemas.microsoft.com/office/drawing/2014/main" val="882866917"/>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mn-lt"/>
                        </a:rPr>
                        <a:t>Patients &amp; Treatment</a:t>
                      </a:r>
                      <a:r>
                        <a:rPr lang="en-US" sz="1000" dirty="0">
                          <a:latin typeface="+mn-lt"/>
                        </a:rPr>
                        <a:t>: 80 (of total 320) patients with obesity (mean baseline </a:t>
                      </a:r>
                      <a:r>
                        <a:rPr lang="en-US" sz="1000" dirty="0">
                          <a:solidFill>
                            <a:schemeClr val="tx1"/>
                          </a:solidFill>
                          <a:latin typeface="+mn-lt"/>
                        </a:rPr>
                        <a:t>age 34 years</a:t>
                      </a:r>
                      <a:r>
                        <a:rPr lang="en-US" sz="1000" dirty="0">
                          <a:latin typeface="+mn-lt"/>
                        </a:rPr>
                        <a:t>; body weight </a:t>
                      </a:r>
                      <a:r>
                        <a:rPr lang="en-US" sz="1000" dirty="0">
                          <a:solidFill>
                            <a:schemeClr val="tx1"/>
                          </a:solidFill>
                          <a:latin typeface="+mn-lt"/>
                        </a:rPr>
                        <a:t>96.9kg; WC 109cm; BMI 34.3kg/m</a:t>
                      </a:r>
                      <a:r>
                        <a:rPr lang="en-US" sz="1000" baseline="30000" dirty="0">
                          <a:solidFill>
                            <a:schemeClr val="tx1"/>
                          </a:solidFill>
                          <a:latin typeface="+mn-lt"/>
                        </a:rPr>
                        <a:t>2</a:t>
                      </a:r>
                      <a:r>
                        <a:rPr lang="en-US" sz="1000" dirty="0">
                          <a:solidFill>
                            <a:schemeClr val="tx1"/>
                          </a:solidFill>
                          <a:latin typeface="+mn-lt"/>
                        </a:rPr>
                        <a:t>; 46% female) were </a:t>
                      </a:r>
                      <a:r>
                        <a:rPr lang="en-US" sz="1000" dirty="0">
                          <a:latin typeface="+mn-lt"/>
                        </a:rPr>
                        <a:t>randomized 3:1 to receive mazdutide (SC 9mg QW) vs. placebo for 24 weeks followed by a 24-week optional double-blind treatment extension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mn-lt"/>
                        </a:rPr>
                        <a:t>Primary Endpoint</a:t>
                      </a:r>
                      <a:r>
                        <a:rPr lang="en-US" sz="1000" b="0" dirty="0">
                          <a:latin typeface="+mn-lt"/>
                        </a:rPr>
                        <a:t>: Change in body weight at 24 weeks</a:t>
                      </a:r>
                      <a:endParaRPr lang="en-US" sz="1000" b="1" dirty="0">
                        <a:latin typeface="+mn-lt"/>
                      </a:endParaRP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mpd="sng">
                      <a:noFill/>
                    </a:lnL>
                  </a:tcPr>
                </a:tc>
                <a:extLst>
                  <a:ext uri="{0D108BD9-81ED-4DB2-BD59-A6C34878D82A}">
                    <a16:rowId xmlns:a16="http://schemas.microsoft.com/office/drawing/2014/main" val="10000"/>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Results</a:t>
                      </a:r>
                      <a:r>
                        <a:rPr lang="en-US" sz="1000" dirty="0"/>
                        <a:t>:</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US"/>
                    </a:p>
                  </a:txBody>
                  <a:tcPr>
                    <a:lnL w="12700" cmpd="sng">
                      <a:noFill/>
                    </a:lnL>
                  </a:tcPr>
                </a:tc>
                <a:extLst>
                  <a:ext uri="{0D108BD9-81ED-4DB2-BD59-A6C34878D82A}">
                    <a16:rowId xmlns:a16="http://schemas.microsoft.com/office/drawing/2014/main" val="10001"/>
                  </a:ext>
                </a:extLst>
              </a:tr>
              <a:tr h="1413163">
                <a:tc>
                  <a:txBody>
                    <a:bodyPr/>
                    <a:lstStyle/>
                    <a:p>
                      <a:pPr marL="0" indent="0">
                        <a:spcAft>
                          <a:spcPts val="600"/>
                        </a:spcAft>
                        <a:buFont typeface="Arial" panose="020B0604020202020204" pitchFamily="34" charset="0"/>
                        <a:buNone/>
                      </a:pPr>
                      <a:r>
                        <a:rPr lang="en-GB" sz="1000" i="0" dirty="0">
                          <a:solidFill>
                            <a:schemeClr val="tx1"/>
                          </a:solidFill>
                        </a:rPr>
                        <a:t>As </a:t>
                      </a:r>
                      <a:r>
                        <a:rPr lang="en-GB" sz="1000" i="0" dirty="0">
                          <a:solidFill>
                            <a:schemeClr val="tx1"/>
                          </a:solidFill>
                          <a:hlinkClick r:id="rId3"/>
                        </a:rPr>
                        <a:t>previously</a:t>
                      </a:r>
                      <a:r>
                        <a:rPr lang="en-GB" sz="1000" i="0" dirty="0">
                          <a:solidFill>
                            <a:schemeClr val="tx1"/>
                          </a:solidFill>
                        </a:rPr>
                        <a:t> presented, a</a:t>
                      </a:r>
                      <a:r>
                        <a:rPr lang="en-US" sz="1000" i="0" dirty="0">
                          <a:solidFill>
                            <a:schemeClr val="tx1"/>
                          </a:solidFill>
                        </a:rPr>
                        <a:t>t 24 weeks, mazdutide (9mg) elicited significantly greater weight loss vs. placebo, and significantly more mazdutide-treated patients achieved ≥5, 10, 15, and 20% weight loss, while no placebo-treated patients achieved ≥5% weight loss (see table).</a:t>
                      </a:r>
                    </a:p>
                    <a:p>
                      <a:pPr marL="171450" indent="-171450">
                        <a:spcAft>
                          <a:spcPts val="600"/>
                        </a:spcAft>
                        <a:buFont typeface="Arial" panose="020B0604020202020204" pitchFamily="34" charset="0"/>
                        <a:buChar char="•"/>
                      </a:pPr>
                      <a:r>
                        <a:rPr lang="en-US" sz="1000" dirty="0">
                          <a:solidFill>
                            <a:schemeClr val="tx1"/>
                          </a:solidFill>
                        </a:rPr>
                        <a:t>Mazdutide (9mg) elicited significant improvements in multiple cardiometabolic risk factors vs. placebo, including waist circumference, TG, total cholesterol, LDL-C, serum uric acid, and ALT.</a:t>
                      </a:r>
                    </a:p>
                    <a:p>
                      <a:pPr marL="171450" indent="-171450">
                        <a:spcAft>
                          <a:spcPts val="600"/>
                        </a:spcAft>
                        <a:buFont typeface="Arial" panose="020B0604020202020204" pitchFamily="34" charset="0"/>
                        <a:buChar char="•"/>
                      </a:pPr>
                      <a:r>
                        <a:rPr lang="en-US" sz="1000" dirty="0">
                          <a:solidFill>
                            <a:schemeClr val="tx1"/>
                          </a:solidFill>
                        </a:rPr>
                        <a:t>Mazdutide (9mg) was safe and well-tolerated with no AEs leading to treatment discontinuation; no SAEs were reported.</a:t>
                      </a:r>
                    </a:p>
                    <a:p>
                      <a:pPr marL="171450" indent="-171450">
                        <a:buFont typeface="Arial" panose="020B0604020202020204" pitchFamily="34" charset="0"/>
                        <a:buChar char="•"/>
                      </a:pPr>
                      <a:r>
                        <a:rPr lang="en-US" sz="1000" dirty="0">
                          <a:solidFill>
                            <a:schemeClr val="tx1"/>
                          </a:solidFill>
                        </a:rPr>
                        <a:t>Most commonly reported AEs were GI-related, the majority of which were transient and mild or moderate in severity.</a:t>
                      </a:r>
                      <a:br>
                        <a:rPr lang="en-US" sz="1000" dirty="0">
                          <a:solidFill>
                            <a:schemeClr val="tx1"/>
                          </a:solidFill>
                        </a:rPr>
                      </a:br>
                      <a:r>
                        <a:rPr lang="en-US" sz="1000" dirty="0">
                          <a:solidFill>
                            <a:schemeClr val="tx1"/>
                          </a:solidFill>
                        </a:rPr>
                        <a:t>- AEs included COVID-19 (60.0 vs. 40.0%), nausea (50.0 vs. 0.0%), diarrhea (38.3 vs. 10.0%), vomiting (36.7 vs. 10.0%), and decreased appetite (35.0 vs. 0.0%) for mazdutide and placebo, respectively.</a:t>
                      </a:r>
                      <a:endParaRPr lang="en-GB" sz="1000" dirty="0">
                        <a:solidFill>
                          <a:schemeClr val="tx1"/>
                        </a:solidFill>
                      </a:endParaRPr>
                    </a:p>
                    <a:p>
                      <a:pPr marL="0" indent="0">
                        <a:buFont typeface="Arial" panose="020B0604020202020204" pitchFamily="34" charset="0"/>
                        <a:buNone/>
                      </a:pPr>
                      <a:endParaRPr lang="en-GB" sz="1000" dirty="0">
                        <a:solidFill>
                          <a:schemeClr val="bg2">
                            <a:lumMod val="60000"/>
                            <a:lumOff val="40000"/>
                          </a:schemeClr>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1000" dirty="0"/>
                    </a:p>
                  </a:txBody>
                  <a:tcPr marB="0">
                    <a:lnL w="12700" cmpd="sng">
                      <a:noFill/>
                    </a:lnL>
                    <a:lnR w="12700" cmpd="sng">
                      <a:noFill/>
                    </a:lnR>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92350044"/>
                  </a:ext>
                </a:extLst>
              </a:tr>
              <a:tr h="0">
                <a:tc>
                  <a:txBody>
                    <a:bodyPr/>
                    <a:lstStyle/>
                    <a:p>
                      <a:pPr marL="0" marR="0" lvl="0" indent="0" algn="l" defTabSz="914400" rtl="0" eaLnBrk="1" fontAlgn="base" latinLnBrk="0" hangingPunct="1">
                        <a:lnSpc>
                          <a:spcPct val="100000"/>
                        </a:lnSpc>
                        <a:spcBef>
                          <a:spcPct val="0"/>
                        </a:spcBef>
                        <a:spcAft>
                          <a:spcPts val="600"/>
                        </a:spcAft>
                        <a:buClrTx/>
                        <a:buSzTx/>
                        <a:buFontTx/>
                        <a:buNone/>
                        <a:tabLst/>
                        <a:defRPr/>
                      </a:pPr>
                      <a:r>
                        <a:rPr lang="en-US" sz="1000" b="1" dirty="0"/>
                        <a:t>CVrg Implications</a:t>
                      </a:r>
                      <a:r>
                        <a:rPr lang="en-US" sz="1000" b="0" dirty="0"/>
                        <a:t>: </a:t>
                      </a:r>
                      <a:r>
                        <a:rPr kumimoji="0" lang="en-US" sz="1000" u="none" strike="noStrike" cap="none" normalizeH="0" baseline="0" dirty="0">
                          <a:ln>
                            <a:noFill/>
                          </a:ln>
                          <a:effectLst/>
                        </a:rPr>
                        <a:t>These data evaluating efficacy of mazdutide (9mg) at 24 and 48 weeks showed greater weight loss compared to lower doses tested (see slides on GLORY-1) and more patients achieved weight loss goals of </a:t>
                      </a:r>
                      <a:r>
                        <a:rPr lang="en-US" sz="1000" dirty="0"/>
                        <a:t>≥15 and ≥20%. GI AEs with mazdutide 9mg were similar to findings in Phase III trial GLORY-1 for lower doses. Chinese Phase III study </a:t>
                      </a:r>
                      <a:r>
                        <a:rPr lang="en-US" sz="1000" dirty="0">
                          <a:hlinkClick r:id="rId5"/>
                        </a:rPr>
                        <a:t>GLORY-2</a:t>
                      </a:r>
                      <a:r>
                        <a:rPr lang="en-US" sz="1000" dirty="0"/>
                        <a:t> of mazdutide (9mg) in patients with obesity was initiated in December 2023 and data are expected mid 2025.</a:t>
                      </a:r>
                      <a:endParaRPr kumimoji="0" lang="en-US" sz="1000" u="none" strike="noStrike" cap="none" normalizeH="0" baseline="0" dirty="0">
                        <a:ln>
                          <a:noFill/>
                        </a:ln>
                        <a:effectLs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4EC"/>
                    </a:solidFill>
                  </a:tcPr>
                </a:tc>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3" name="Title 2"/>
          <p:cNvSpPr>
            <a:spLocks noGrp="1"/>
          </p:cNvSpPr>
          <p:nvPr>
            <p:ph type="ctrTitle"/>
          </p:nvPr>
        </p:nvSpPr>
        <p:spPr/>
        <p:txBody>
          <a:bodyPr/>
          <a:lstStyle/>
          <a:p>
            <a:r>
              <a:rPr lang="en-US" dirty="0"/>
              <a:t>GLP-1/GRA: Mazdutide (9mg) showed robust weight loss in Chinese adults</a:t>
            </a:r>
            <a:endParaRPr lang="en-US" dirty="0">
              <a:solidFill>
                <a:srgbClr val="00B05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793780216"/>
              </p:ext>
            </p:extLst>
          </p:nvPr>
        </p:nvGraphicFramePr>
        <p:xfrm>
          <a:off x="384048" y="914400"/>
          <a:ext cx="2194560" cy="274320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2940743716"/>
                    </a:ext>
                  </a:extLst>
                </a:gridCol>
              </a:tblGrid>
              <a:tr h="242614">
                <a:tc>
                  <a:txBody>
                    <a:bodyPr/>
                    <a:lstStyle/>
                    <a:p>
                      <a:r>
                        <a:rPr lang="en-US" sz="1000" b="1" dirty="0">
                          <a:solidFill>
                            <a:schemeClr val="tx1"/>
                          </a:solidFill>
                        </a:rPr>
                        <a:t>Product (MOA)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88286691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mazdutide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(GLP-1 agonist)</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en-US" sz="1000" b="1" dirty="0">
                          <a:latin typeface="+mn-lt"/>
                        </a:rPr>
                        <a:t>Company</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6"/>
                        </a:rPr>
                        <a:t>Innovent</a:t>
                      </a:r>
                      <a:r>
                        <a:rPr lang="en-US" sz="1000" dirty="0">
                          <a:solidFill>
                            <a:schemeClr val="tx1"/>
                          </a:solidFill>
                        </a:rPr>
                        <a:t>/</a:t>
                      </a:r>
                      <a:r>
                        <a:rPr lang="en-US" sz="1000" dirty="0">
                          <a:solidFill>
                            <a:schemeClr val="tx1"/>
                          </a:solidFill>
                          <a:hlinkClick r:id="rId7"/>
                        </a:rPr>
                        <a:t>Lilly</a:t>
                      </a:r>
                      <a:endParaRPr lang="en-US" sz="1000"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4786">
                <a:tc>
                  <a:txBody>
                    <a:bodyPr/>
                    <a:lstStyle/>
                    <a:p>
                      <a:r>
                        <a:rPr lang="en-US" sz="1000" b="1" dirty="0">
                          <a:latin typeface="+mn-lt"/>
                        </a:rPr>
                        <a:t>Phase and Trial ID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407347513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Phase II </a:t>
                      </a:r>
                      <a:r>
                        <a:rPr lang="en-US" sz="1000" dirty="0">
                          <a:solidFill>
                            <a:schemeClr val="tx1"/>
                          </a:solidFill>
                          <a:hlinkClick r:id="rId8" tooltip="Current version of study  on ClinicalTrials.gov"/>
                        </a:rPr>
                        <a:t>NCT04904913</a:t>
                      </a:r>
                      <a:endParaRPr lang="en-US" sz="10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China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7515929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Indication(s)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24271795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OBE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61053568"/>
                  </a:ext>
                </a:extLst>
              </a:tr>
              <a:tr h="0">
                <a:tc>
                  <a:txBody>
                    <a:bodyPr/>
                    <a:lstStyle/>
                    <a:p>
                      <a:r>
                        <a:rPr lang="en-US" sz="1000" b="1" dirty="0">
                          <a:latin typeface="+mn-lt"/>
                        </a:rPr>
                        <a:t>Abstract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7586671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9"/>
                        </a:rPr>
                        <a:t>1866-LB</a:t>
                      </a:r>
                      <a:endParaRPr lang="en-US" sz="1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32568609"/>
                  </a:ext>
                </a:extLst>
              </a:tr>
            </a:tbl>
          </a:graphicData>
        </a:graphic>
      </p:graphicFrame>
      <p:graphicFrame>
        <p:nvGraphicFramePr>
          <p:cNvPr id="5" name="Table 4">
            <a:extLst>
              <a:ext uri="{FF2B5EF4-FFF2-40B4-BE49-F238E27FC236}">
                <a16:creationId xmlns:a16="http://schemas.microsoft.com/office/drawing/2014/main" id="{5739BB21-0285-3ED8-41DA-CAF5071EDB0B}"/>
              </a:ext>
            </a:extLst>
          </p:cNvPr>
          <p:cNvGraphicFramePr>
            <a:graphicFrameLocks noGrp="1"/>
          </p:cNvGraphicFramePr>
          <p:nvPr/>
        </p:nvGraphicFramePr>
        <p:xfrm>
          <a:off x="8133842" y="2352765"/>
          <a:ext cx="3674110" cy="3496056"/>
        </p:xfrm>
        <a:graphic>
          <a:graphicData uri="http://schemas.openxmlformats.org/drawingml/2006/table">
            <a:tbl>
              <a:tblPr firstRow="1" bandRow="1">
                <a:tableStyleId>{C083E6E3-FA7D-4D7B-A595-EF9225AFEA82}</a:tableStyleId>
              </a:tblPr>
              <a:tblGrid>
                <a:gridCol w="1122680">
                  <a:extLst>
                    <a:ext uri="{9D8B030D-6E8A-4147-A177-3AD203B41FA5}">
                      <a16:colId xmlns:a16="http://schemas.microsoft.com/office/drawing/2014/main" val="20000"/>
                    </a:ext>
                  </a:extLst>
                </a:gridCol>
                <a:gridCol w="783590">
                  <a:extLst>
                    <a:ext uri="{9D8B030D-6E8A-4147-A177-3AD203B41FA5}">
                      <a16:colId xmlns:a16="http://schemas.microsoft.com/office/drawing/2014/main" val="2703827530"/>
                    </a:ext>
                  </a:extLst>
                </a:gridCol>
                <a:gridCol w="1046480">
                  <a:extLst>
                    <a:ext uri="{9D8B030D-6E8A-4147-A177-3AD203B41FA5}">
                      <a16:colId xmlns:a16="http://schemas.microsoft.com/office/drawing/2014/main" val="20001"/>
                    </a:ext>
                  </a:extLst>
                </a:gridCol>
                <a:gridCol w="721360">
                  <a:extLst>
                    <a:ext uri="{9D8B030D-6E8A-4147-A177-3AD203B41FA5}">
                      <a16:colId xmlns:a16="http://schemas.microsoft.com/office/drawing/2014/main" val="20002"/>
                    </a:ext>
                  </a:extLst>
                </a:gridCol>
              </a:tblGrid>
              <a:tr h="0">
                <a:tc gridSpan="2">
                  <a:txBody>
                    <a:bodyPr/>
                    <a:lstStyle/>
                    <a:p>
                      <a:r>
                        <a:rPr lang="en-US" sz="900" dirty="0"/>
                        <a:t>At 24 and 48 weeks</a:t>
                      </a:r>
                    </a:p>
                  </a:txBody>
                  <a:tcPr marT="27432" marB="27432" anchor="ctr"/>
                </a:tc>
                <a:tc hMerge="1">
                  <a:txBody>
                    <a:bodyPr/>
                    <a:lstStyle/>
                    <a:p>
                      <a:endParaRPr lang="en-US"/>
                    </a:p>
                  </a:txBody>
                  <a:tcPr/>
                </a:tc>
                <a:tc>
                  <a:txBody>
                    <a:bodyPr/>
                    <a:lstStyle/>
                    <a:p>
                      <a:pPr algn="ctr"/>
                      <a:r>
                        <a:rPr lang="en-US" sz="900" dirty="0"/>
                        <a:t>mazdutide 9mg</a:t>
                      </a:r>
                    </a:p>
                  </a:txBody>
                  <a:tcPr marT="27432" marB="27432" anchor="ctr"/>
                </a:tc>
                <a:tc>
                  <a:txBody>
                    <a:bodyPr/>
                    <a:lstStyle/>
                    <a:p>
                      <a:pPr algn="ctr"/>
                      <a:r>
                        <a:rPr lang="en-US" sz="900" dirty="0"/>
                        <a:t>placebo</a:t>
                      </a:r>
                    </a:p>
                  </a:txBody>
                  <a:tcPr marT="27432" marB="27432" anchor="ct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i="1" dirty="0"/>
                        <a:t>Δ</a:t>
                      </a:r>
                      <a:r>
                        <a:rPr lang="en-US" sz="900" i="1" dirty="0"/>
                        <a:t>Body weight (%)</a:t>
                      </a:r>
                    </a:p>
                  </a:txBody>
                  <a:tcPr marT="27432" marB="2743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1" dirty="0"/>
                        <a:t>24 weeks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i="1" dirty="0"/>
                        <a:t>48 weeks</a:t>
                      </a:r>
                    </a:p>
                  </a:txBody>
                  <a:tcPr marT="27432" marB="27432" anchor="ctr"/>
                </a:tc>
                <a:tc>
                  <a:txBody>
                    <a:bodyPr/>
                    <a:lstStyle/>
                    <a:p>
                      <a:pPr algn="ctr"/>
                      <a:r>
                        <a:rPr lang="en-US" sz="900" i="1" dirty="0"/>
                        <a:t>-13.3**</a:t>
                      </a:r>
                    </a:p>
                    <a:p>
                      <a:pPr algn="ctr"/>
                      <a:r>
                        <a:rPr lang="en-US" sz="900" i="1" dirty="0"/>
                        <a:t>-16.5**</a:t>
                      </a:r>
                    </a:p>
                  </a:txBody>
                  <a:tcPr marT="27432" marB="27432" anchor="ctr"/>
                </a:tc>
                <a:tc>
                  <a:txBody>
                    <a:bodyPr/>
                    <a:lstStyle/>
                    <a:p>
                      <a:pPr algn="ctr"/>
                      <a:r>
                        <a:rPr lang="en-US" sz="900" i="1" dirty="0"/>
                        <a:t>+2.1</a:t>
                      </a:r>
                    </a:p>
                    <a:p>
                      <a:pPr algn="ctr"/>
                      <a:r>
                        <a:rPr lang="en-US" sz="900" i="1" dirty="0"/>
                        <a:t>+2.1</a:t>
                      </a:r>
                    </a:p>
                  </a:txBody>
                  <a:tcPr marT="27432" marB="27432" anchor="ctr"/>
                </a:tc>
                <a:extLst>
                  <a:ext uri="{0D108BD9-81ED-4DB2-BD59-A6C34878D82A}">
                    <a16:rowId xmlns:a16="http://schemas.microsoft.com/office/drawing/2014/main" val="10001"/>
                  </a:ext>
                </a:extLst>
              </a:tr>
              <a:tr h="0">
                <a:tc>
                  <a:txBody>
                    <a:bodyPr/>
                    <a:lstStyle/>
                    <a:p>
                      <a:r>
                        <a:rPr lang="en-US" sz="900" i="1" dirty="0"/>
                        <a:t>≥5% WL (%pts)</a:t>
                      </a:r>
                    </a:p>
                  </a:txBody>
                  <a:tcPr marT="27432" marB="2743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1" dirty="0"/>
                        <a:t>24 weeks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i="1" dirty="0"/>
                        <a:t>48 weeks</a:t>
                      </a:r>
                    </a:p>
                  </a:txBody>
                  <a:tcPr marT="27432" marB="27432" anchor="ctr"/>
                </a:tc>
                <a:tc>
                  <a:txBody>
                    <a:bodyPr/>
                    <a:lstStyle/>
                    <a:p>
                      <a:pPr algn="ctr"/>
                      <a:r>
                        <a:rPr lang="en-US" sz="900" i="1" dirty="0"/>
                        <a:t>81.7***</a:t>
                      </a:r>
                    </a:p>
                    <a:p>
                      <a:pPr algn="ctr"/>
                      <a:r>
                        <a:rPr lang="en-US" sz="900" i="1" dirty="0"/>
                        <a:t>83.7***</a:t>
                      </a:r>
                    </a:p>
                  </a:txBody>
                  <a:tcPr marT="27432" marB="27432" anchor="ctr"/>
                </a:tc>
                <a:tc>
                  <a:txBody>
                    <a:bodyPr/>
                    <a:lstStyle/>
                    <a:p>
                      <a:pPr algn="ctr"/>
                      <a:r>
                        <a:rPr lang="en-US" sz="900" i="1" dirty="0"/>
                        <a:t>0.0</a:t>
                      </a:r>
                    </a:p>
                    <a:p>
                      <a:pPr algn="ctr"/>
                      <a:r>
                        <a:rPr lang="en-US" sz="900" i="1" dirty="0"/>
                        <a:t>0.0</a:t>
                      </a:r>
                    </a:p>
                  </a:txBody>
                  <a:tcPr marT="27432" marB="27432" anchor="ctr"/>
                </a:tc>
                <a:extLst>
                  <a:ext uri="{0D108BD9-81ED-4DB2-BD59-A6C34878D82A}">
                    <a16:rowId xmlns:a16="http://schemas.microsoft.com/office/drawing/2014/main" val="1000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1" dirty="0">
                          <a:solidFill>
                            <a:schemeClr val="tx1"/>
                          </a:solidFill>
                        </a:rPr>
                        <a:t>≥10% WL (%pts)</a:t>
                      </a:r>
                    </a:p>
                  </a:txBody>
                  <a:tcPr marT="27432" marB="2743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1" dirty="0"/>
                        <a:t>24 weeks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i="1" dirty="0"/>
                        <a:t>48 weeks</a:t>
                      </a:r>
                    </a:p>
                  </a:txBody>
                  <a:tcPr marT="27432" marB="27432" anchor="ctr"/>
                </a:tc>
                <a:tc>
                  <a:txBody>
                    <a:bodyPr/>
                    <a:lstStyle/>
                    <a:p>
                      <a:pPr algn="ctr"/>
                      <a:r>
                        <a:rPr lang="en-US" sz="900" i="1" dirty="0"/>
                        <a:t>65.0***</a:t>
                      </a:r>
                    </a:p>
                    <a:p>
                      <a:pPr algn="ctr"/>
                      <a:r>
                        <a:rPr lang="en-US" sz="900" i="1" dirty="0"/>
                        <a:t>69.8***</a:t>
                      </a:r>
                    </a:p>
                  </a:txBody>
                  <a:tcPr marT="27432" marB="27432" anchor="ctr"/>
                </a:tc>
                <a:tc>
                  <a:txBody>
                    <a:bodyPr/>
                    <a:lstStyle/>
                    <a:p>
                      <a:pPr algn="ctr"/>
                      <a:r>
                        <a:rPr lang="en-US" sz="900" i="1" dirty="0"/>
                        <a:t>0.0</a:t>
                      </a:r>
                    </a:p>
                    <a:p>
                      <a:pPr algn="ctr"/>
                      <a:r>
                        <a:rPr lang="en-US" sz="900" i="1" dirty="0"/>
                        <a:t>0.0</a:t>
                      </a:r>
                    </a:p>
                  </a:txBody>
                  <a:tcPr marT="27432" marB="27432" anchor="ctr"/>
                </a:tc>
                <a:extLst>
                  <a:ext uri="{0D108BD9-81ED-4DB2-BD59-A6C34878D82A}">
                    <a16:rowId xmlns:a16="http://schemas.microsoft.com/office/drawing/2014/main" val="331099117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1" dirty="0">
                          <a:solidFill>
                            <a:schemeClr val="tx1"/>
                          </a:solidFill>
                        </a:rPr>
                        <a:t>≥15% WL (%pts)</a:t>
                      </a:r>
                    </a:p>
                  </a:txBody>
                  <a:tcPr marT="27432" marB="2743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1" dirty="0"/>
                        <a:t>24 weeks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i="1" dirty="0"/>
                        <a:t>48 weeks</a:t>
                      </a:r>
                    </a:p>
                  </a:txBody>
                  <a:tcPr marT="27432" marB="27432" anchor="ctr"/>
                </a:tc>
                <a:tc>
                  <a:txBody>
                    <a:bodyPr/>
                    <a:lstStyle/>
                    <a:p>
                      <a:pPr algn="ctr"/>
                      <a:r>
                        <a:rPr lang="en-US" sz="900" i="1" dirty="0"/>
                        <a:t>31.7**</a:t>
                      </a:r>
                    </a:p>
                    <a:p>
                      <a:pPr algn="ctr"/>
                      <a:r>
                        <a:rPr lang="en-US" sz="900" i="1" dirty="0"/>
                        <a:t>51.2**</a:t>
                      </a:r>
                    </a:p>
                  </a:txBody>
                  <a:tcPr marT="27432" marB="27432" anchor="ctr"/>
                </a:tc>
                <a:tc>
                  <a:txBody>
                    <a:bodyPr/>
                    <a:lstStyle/>
                    <a:p>
                      <a:pPr algn="ctr"/>
                      <a:r>
                        <a:rPr lang="en-US" sz="900" i="1" dirty="0"/>
                        <a:t>0.0</a:t>
                      </a:r>
                    </a:p>
                    <a:p>
                      <a:pPr algn="ctr"/>
                      <a:r>
                        <a:rPr lang="en-US" sz="900" i="1" dirty="0"/>
                        <a:t>0.0</a:t>
                      </a:r>
                    </a:p>
                  </a:txBody>
                  <a:tcPr marT="27432" marB="27432" anchor="ctr"/>
                </a:tc>
                <a:extLst>
                  <a:ext uri="{0D108BD9-81ED-4DB2-BD59-A6C34878D82A}">
                    <a16:rowId xmlns:a16="http://schemas.microsoft.com/office/drawing/2014/main" val="335022214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1" dirty="0">
                          <a:solidFill>
                            <a:schemeClr val="tx1"/>
                          </a:solidFill>
                        </a:rPr>
                        <a:t>≥20% WL (%pts)</a:t>
                      </a:r>
                    </a:p>
                  </a:txBody>
                  <a:tcPr marT="27432" marB="2743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1" dirty="0"/>
                        <a:t>24 weeks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i="1" dirty="0"/>
                        <a:t>48 weeks</a:t>
                      </a:r>
                    </a:p>
                  </a:txBody>
                  <a:tcPr marT="27432" marB="27432" anchor="ctr"/>
                </a:tc>
                <a:tc>
                  <a:txBody>
                    <a:bodyPr/>
                    <a:lstStyle/>
                    <a:p>
                      <a:pPr algn="ctr"/>
                      <a:r>
                        <a:rPr lang="en-US" sz="900" i="1" dirty="0"/>
                        <a:t>21.7*</a:t>
                      </a:r>
                    </a:p>
                    <a:p>
                      <a:pPr algn="ctr"/>
                      <a:r>
                        <a:rPr lang="en-US" sz="900" i="1" dirty="0"/>
                        <a:t>34.9*</a:t>
                      </a:r>
                    </a:p>
                  </a:txBody>
                  <a:tcPr marT="27432" marB="27432" anchor="ctr"/>
                </a:tc>
                <a:tc>
                  <a:txBody>
                    <a:bodyPr/>
                    <a:lstStyle/>
                    <a:p>
                      <a:pPr algn="ctr"/>
                      <a:r>
                        <a:rPr lang="en-US" sz="900" i="1" dirty="0"/>
                        <a:t>0.0</a:t>
                      </a:r>
                    </a:p>
                    <a:p>
                      <a:pPr algn="ctr"/>
                      <a:r>
                        <a:rPr lang="en-US" sz="900" i="1" dirty="0"/>
                        <a:t>0.0</a:t>
                      </a:r>
                    </a:p>
                  </a:txBody>
                  <a:tcPr marT="27432" marB="27432" anchor="ctr"/>
                </a:tc>
                <a:extLst>
                  <a:ext uri="{0D108BD9-81ED-4DB2-BD59-A6C34878D82A}">
                    <a16:rowId xmlns:a16="http://schemas.microsoft.com/office/drawing/2014/main" val="2926765919"/>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i="0" dirty="0"/>
                        <a:t>Δ</a:t>
                      </a:r>
                      <a:r>
                        <a:rPr lang="en-US" sz="900" i="0" dirty="0"/>
                        <a:t>WC (cm)</a:t>
                      </a:r>
                    </a:p>
                  </a:txBody>
                  <a:tcPr marT="27432" marB="2743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t>24 weeks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i="0" dirty="0"/>
                        <a:t>48 weeks</a:t>
                      </a:r>
                    </a:p>
                  </a:txBody>
                  <a:tcPr marT="27432" marB="27432" anchor="ctr"/>
                </a:tc>
                <a:tc>
                  <a:txBody>
                    <a:bodyPr/>
                    <a:lstStyle/>
                    <a:p>
                      <a:pPr algn="ctr"/>
                      <a:r>
                        <a:rPr lang="en-US" sz="900" dirty="0"/>
                        <a:t>-7.7***</a:t>
                      </a:r>
                    </a:p>
                    <a:p>
                      <a:pPr algn="ctr"/>
                      <a:r>
                        <a:rPr lang="en-US" sz="900" dirty="0"/>
                        <a:t>-11.2***</a:t>
                      </a:r>
                    </a:p>
                  </a:txBody>
                  <a:tcPr marT="27432" marB="27432" anchor="ctr"/>
                </a:tc>
                <a:tc>
                  <a:txBody>
                    <a:bodyPr/>
                    <a:lstStyle/>
                    <a:p>
                      <a:pPr algn="ctr"/>
                      <a:r>
                        <a:rPr lang="en-US" sz="900" dirty="0"/>
                        <a:t>+0.4</a:t>
                      </a:r>
                    </a:p>
                    <a:p>
                      <a:pPr algn="ctr"/>
                      <a:r>
                        <a:rPr lang="en-US" sz="900" dirty="0"/>
                        <a:t>+0.1</a:t>
                      </a:r>
                    </a:p>
                  </a:txBody>
                  <a:tcPr marT="27432" marB="27432" anchor="ctr"/>
                </a:tc>
                <a:extLst>
                  <a:ext uri="{0D108BD9-81ED-4DB2-BD59-A6C34878D82A}">
                    <a16:rowId xmlns:a16="http://schemas.microsoft.com/office/drawing/2014/main" val="2419302967"/>
                  </a:ext>
                </a:extLst>
              </a:tr>
              <a:tr h="0">
                <a:tc gridSpan="2">
                  <a:txBody>
                    <a:bodyPr/>
                    <a:lstStyle/>
                    <a:p>
                      <a:r>
                        <a:rPr lang="el-GR" sz="900" i="0" dirty="0">
                          <a:solidFill>
                            <a:schemeClr val="tx1"/>
                          </a:solidFill>
                        </a:rPr>
                        <a:t>Δ</a:t>
                      </a:r>
                      <a:r>
                        <a:rPr lang="en-US" sz="900" i="0" dirty="0">
                          <a:solidFill>
                            <a:schemeClr val="tx1"/>
                          </a:solidFill>
                        </a:rPr>
                        <a:t>SBP (mmHg)</a:t>
                      </a:r>
                    </a:p>
                  </a:txBody>
                  <a:tcPr marT="27432" marB="27432" anchor="ctr"/>
                </a:tc>
                <a:tc hMerge="1">
                  <a:txBody>
                    <a:bodyPr/>
                    <a:lstStyle/>
                    <a:p>
                      <a:endParaRPr lang="en-US"/>
                    </a:p>
                  </a:txBody>
                  <a:tcPr/>
                </a:tc>
                <a:tc>
                  <a:txBody>
                    <a:bodyPr/>
                    <a:lstStyle/>
                    <a:p>
                      <a:pPr algn="ctr"/>
                      <a:r>
                        <a:rPr lang="en-US" sz="900" dirty="0"/>
                        <a:t>-6.6</a:t>
                      </a:r>
                    </a:p>
                  </a:txBody>
                  <a:tcPr marT="27432" marB="27432" anchor="ctr"/>
                </a:tc>
                <a:tc>
                  <a:txBody>
                    <a:bodyPr/>
                    <a:lstStyle/>
                    <a:p>
                      <a:pPr algn="ctr"/>
                      <a:r>
                        <a:rPr lang="en-US" sz="900" dirty="0"/>
                        <a:t>-4.2</a:t>
                      </a:r>
                    </a:p>
                  </a:txBody>
                  <a:tcPr marT="27432" marB="27432" anchor="ctr"/>
                </a:tc>
                <a:extLst>
                  <a:ext uri="{0D108BD9-81ED-4DB2-BD59-A6C34878D82A}">
                    <a16:rowId xmlns:a16="http://schemas.microsoft.com/office/drawing/2014/main" val="3618422540"/>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i="0" dirty="0">
                          <a:solidFill>
                            <a:schemeClr val="tx1"/>
                          </a:solidFill>
                        </a:rPr>
                        <a:t>Δ</a:t>
                      </a:r>
                      <a:r>
                        <a:rPr lang="en-US" sz="900" i="0" dirty="0">
                          <a:solidFill>
                            <a:schemeClr val="tx1"/>
                          </a:solidFill>
                        </a:rPr>
                        <a:t>TG (%)</a:t>
                      </a:r>
                    </a:p>
                  </a:txBody>
                  <a:tcPr marT="27432" marB="27432" anchor="ctr"/>
                </a:tc>
                <a:tc hMerge="1">
                  <a:txBody>
                    <a:bodyPr/>
                    <a:lstStyle/>
                    <a:p>
                      <a:endParaRPr lang="en-US"/>
                    </a:p>
                  </a:txBody>
                  <a:tcPr/>
                </a:tc>
                <a:tc>
                  <a:txBody>
                    <a:bodyPr/>
                    <a:lstStyle/>
                    <a:p>
                      <a:pPr algn="ctr"/>
                      <a:r>
                        <a:rPr lang="en-US" sz="900" dirty="0"/>
                        <a:t>-43.5***</a:t>
                      </a:r>
                    </a:p>
                  </a:txBody>
                  <a:tcPr marT="27432" marB="27432" anchor="ctr"/>
                </a:tc>
                <a:tc>
                  <a:txBody>
                    <a:bodyPr/>
                    <a:lstStyle/>
                    <a:p>
                      <a:pPr algn="ctr"/>
                      <a:r>
                        <a:rPr lang="en-US" sz="900" dirty="0"/>
                        <a:t>-1.7</a:t>
                      </a:r>
                    </a:p>
                  </a:txBody>
                  <a:tcPr marT="27432" marB="27432" anchor="ctr"/>
                </a:tc>
                <a:extLst>
                  <a:ext uri="{0D108BD9-81ED-4DB2-BD59-A6C34878D82A}">
                    <a16:rowId xmlns:a16="http://schemas.microsoft.com/office/drawing/2014/main" val="1787872358"/>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i="0" dirty="0">
                          <a:solidFill>
                            <a:schemeClr val="tx1"/>
                          </a:solidFill>
                        </a:rPr>
                        <a:t>Δ</a:t>
                      </a:r>
                      <a:r>
                        <a:rPr lang="en-US" sz="900" i="0" dirty="0">
                          <a:solidFill>
                            <a:schemeClr val="tx1"/>
                          </a:solidFill>
                        </a:rPr>
                        <a:t>Cholesterol (%)</a:t>
                      </a:r>
                    </a:p>
                  </a:txBody>
                  <a:tcPr marT="27432" marB="27432" anchor="ctr"/>
                </a:tc>
                <a:tc hMerge="1">
                  <a:txBody>
                    <a:bodyPr/>
                    <a:lstStyle/>
                    <a:p>
                      <a:endParaRPr lang="en-US"/>
                    </a:p>
                  </a:txBody>
                  <a:tcPr/>
                </a:tc>
                <a:tc>
                  <a:txBody>
                    <a:bodyPr/>
                    <a:lstStyle/>
                    <a:p>
                      <a:pPr algn="ctr"/>
                      <a:r>
                        <a:rPr lang="en-US" sz="900" dirty="0"/>
                        <a:t>-14.2***</a:t>
                      </a:r>
                    </a:p>
                  </a:txBody>
                  <a:tcPr marT="27432" marB="27432" anchor="ctr"/>
                </a:tc>
                <a:tc>
                  <a:txBody>
                    <a:bodyPr/>
                    <a:lstStyle/>
                    <a:p>
                      <a:pPr algn="ctr"/>
                      <a:r>
                        <a:rPr lang="en-US" sz="900" dirty="0"/>
                        <a:t>+2.5</a:t>
                      </a:r>
                    </a:p>
                  </a:txBody>
                  <a:tcPr marT="27432" marB="27432" anchor="ctr"/>
                </a:tc>
                <a:extLst>
                  <a:ext uri="{0D108BD9-81ED-4DB2-BD59-A6C34878D82A}">
                    <a16:rowId xmlns:a16="http://schemas.microsoft.com/office/drawing/2014/main" val="2293338491"/>
                  </a:ext>
                </a:extLst>
              </a:tr>
              <a:tr h="154352">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i="0" dirty="0">
                          <a:solidFill>
                            <a:schemeClr val="tx1"/>
                          </a:solidFill>
                        </a:rPr>
                        <a:t>Δ</a:t>
                      </a:r>
                      <a:r>
                        <a:rPr lang="en-US" sz="900" i="0" dirty="0">
                          <a:solidFill>
                            <a:schemeClr val="tx1"/>
                          </a:solidFill>
                        </a:rPr>
                        <a:t>LDL-C (%)</a:t>
                      </a:r>
                    </a:p>
                  </a:txBody>
                  <a:tcPr marT="27432" marB="27432" anchor="ctr"/>
                </a:tc>
                <a:tc hMerge="1">
                  <a:txBody>
                    <a:bodyPr/>
                    <a:lstStyle/>
                    <a:p>
                      <a:endParaRPr lang="en-US"/>
                    </a:p>
                  </a:txBody>
                  <a:tcPr/>
                </a:tc>
                <a:tc>
                  <a:txBody>
                    <a:bodyPr/>
                    <a:lstStyle/>
                    <a:p>
                      <a:pPr algn="ctr"/>
                      <a:r>
                        <a:rPr lang="en-US" sz="900" dirty="0"/>
                        <a:t>-13.8**</a:t>
                      </a:r>
                    </a:p>
                  </a:txBody>
                  <a:tcPr marT="27432" marB="27432" anchor="ctr"/>
                </a:tc>
                <a:tc>
                  <a:txBody>
                    <a:bodyPr/>
                    <a:lstStyle/>
                    <a:p>
                      <a:pPr algn="ctr"/>
                      <a:r>
                        <a:rPr lang="en-US" sz="900" dirty="0"/>
                        <a:t>+3.5</a:t>
                      </a:r>
                    </a:p>
                  </a:txBody>
                  <a:tcPr marT="27432" marB="27432" anchor="ctr"/>
                </a:tc>
                <a:extLst>
                  <a:ext uri="{0D108BD9-81ED-4DB2-BD59-A6C34878D82A}">
                    <a16:rowId xmlns:a16="http://schemas.microsoft.com/office/drawing/2014/main" val="10003"/>
                  </a:ext>
                </a:extLst>
              </a:tr>
              <a:tr h="154352">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i="0" dirty="0">
                          <a:solidFill>
                            <a:schemeClr val="tx1"/>
                          </a:solidFill>
                        </a:rPr>
                        <a:t>Δ</a:t>
                      </a:r>
                      <a:r>
                        <a:rPr lang="en-US" sz="900" i="0" dirty="0">
                          <a:solidFill>
                            <a:schemeClr val="tx1"/>
                          </a:solidFill>
                        </a:rPr>
                        <a:t>Serum uric acid (%)</a:t>
                      </a:r>
                    </a:p>
                  </a:txBody>
                  <a:tcPr marT="27432" marB="27432" anchor="ctr"/>
                </a:tc>
                <a:tc hMerge="1">
                  <a:txBody>
                    <a:bodyPr/>
                    <a:lstStyle/>
                    <a:p>
                      <a:endParaRPr lang="en-US"/>
                    </a:p>
                  </a:txBody>
                  <a:tcPr/>
                </a:tc>
                <a:tc>
                  <a:txBody>
                    <a:bodyPr/>
                    <a:lstStyle/>
                    <a:p>
                      <a:pPr algn="ctr"/>
                      <a:r>
                        <a:rPr lang="en-US" sz="900" dirty="0"/>
                        <a:t>+23.2***</a:t>
                      </a:r>
                    </a:p>
                  </a:txBody>
                  <a:tcPr marT="27432" marB="27432" anchor="ctr"/>
                </a:tc>
                <a:tc>
                  <a:txBody>
                    <a:bodyPr/>
                    <a:lstStyle/>
                    <a:p>
                      <a:pPr algn="ctr"/>
                      <a:r>
                        <a:rPr lang="en-US" sz="900" dirty="0"/>
                        <a:t>-3.0</a:t>
                      </a:r>
                    </a:p>
                  </a:txBody>
                  <a:tcPr marT="27432" marB="27432" anchor="ctr"/>
                </a:tc>
                <a:extLst>
                  <a:ext uri="{0D108BD9-81ED-4DB2-BD59-A6C34878D82A}">
                    <a16:rowId xmlns:a16="http://schemas.microsoft.com/office/drawing/2014/main" val="3051485977"/>
                  </a:ext>
                </a:extLst>
              </a:tr>
              <a:tr h="154352">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i="0" dirty="0">
                          <a:solidFill>
                            <a:schemeClr val="tx1"/>
                          </a:solidFill>
                        </a:rPr>
                        <a:t>Δ</a:t>
                      </a:r>
                      <a:r>
                        <a:rPr lang="en-US" sz="900" i="0" dirty="0">
                          <a:solidFill>
                            <a:schemeClr val="tx1"/>
                          </a:solidFill>
                        </a:rPr>
                        <a:t>ALT (%)</a:t>
                      </a:r>
                    </a:p>
                  </a:txBody>
                  <a:tcPr marT="27432" marB="27432" anchor="ctr">
                    <a:lnB w="12700" cap="flat" cmpd="sng" algn="ctr">
                      <a:solidFill>
                        <a:schemeClr val="accent3"/>
                      </a:solidFill>
                      <a:prstDash val="solid"/>
                      <a:round/>
                      <a:headEnd type="none" w="med" len="med"/>
                      <a:tailEnd type="none" w="med" len="med"/>
                    </a:lnB>
                  </a:tcPr>
                </a:tc>
                <a:tc hMerge="1">
                  <a:txBody>
                    <a:bodyPr/>
                    <a:lstStyle/>
                    <a:p>
                      <a:endParaRPr lang="en-US"/>
                    </a:p>
                  </a:txBody>
                  <a:tcPr/>
                </a:tc>
                <a:tc>
                  <a:txBody>
                    <a:bodyPr/>
                    <a:lstStyle/>
                    <a:p>
                      <a:pPr algn="ctr"/>
                      <a:r>
                        <a:rPr lang="en-US" sz="900" dirty="0"/>
                        <a:t>-32.8***</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+12.7</a:t>
                      </a:r>
                    </a:p>
                  </a:txBody>
                  <a:tcPr marT="27432" marB="27432" anchor="ctr">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3835911894"/>
                  </a:ext>
                </a:extLst>
              </a:tr>
              <a:tr h="154352">
                <a:tc gridSpan="4">
                  <a:txBody>
                    <a:bodyPr/>
                    <a:lstStyle/>
                    <a:p>
                      <a:r>
                        <a:rPr lang="en-US" sz="800" dirty="0"/>
                        <a:t>*P&lt;0.05, **P&lt;0.01, ***P&lt;0.001 vs. placebo. </a:t>
                      </a:r>
                      <a:r>
                        <a:rPr lang="en-US" sz="800" i="1" dirty="0"/>
                        <a:t>In italics previously presented.</a:t>
                      </a:r>
                      <a:endParaRPr lang="en-US" sz="800" dirty="0"/>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983658322"/>
                  </a:ext>
                </a:extLst>
              </a:tr>
            </a:tbl>
          </a:graphicData>
        </a:graphic>
      </p:graphicFrame>
    </p:spTree>
    <p:extLst>
      <p:ext uri="{BB962C8B-B14F-4D97-AF65-F5344CB8AC3E}">
        <p14:creationId xmlns:p14="http://schemas.microsoft.com/office/powerpoint/2010/main" val="16460039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72D6AD16-175D-489F-BE05-D09863BF96F2}"/>
              </a:ext>
            </a:extLst>
          </p:cNvPr>
          <p:cNvGraphicFramePr>
            <a:graphicFrameLocks noGrp="1"/>
          </p:cNvGraphicFramePr>
          <p:nvPr/>
        </p:nvGraphicFramePr>
        <p:xfrm>
          <a:off x="2663687" y="914400"/>
          <a:ext cx="9147313" cy="4678680"/>
        </p:xfrm>
        <a:graphic>
          <a:graphicData uri="http://schemas.openxmlformats.org/drawingml/2006/table">
            <a:tbl>
              <a:tblPr firstRow="1" bandRow="1">
                <a:tableStyleId>{5C22544A-7EE6-4342-B048-85BDC9FD1C3A}</a:tableStyleId>
              </a:tblPr>
              <a:tblGrid>
                <a:gridCol w="3665395">
                  <a:extLst>
                    <a:ext uri="{9D8B030D-6E8A-4147-A177-3AD203B41FA5}">
                      <a16:colId xmlns:a16="http://schemas.microsoft.com/office/drawing/2014/main" val="20000"/>
                    </a:ext>
                  </a:extLst>
                </a:gridCol>
                <a:gridCol w="5481918">
                  <a:extLst>
                    <a:ext uri="{9D8B030D-6E8A-4147-A177-3AD203B41FA5}">
                      <a16:colId xmlns:a16="http://schemas.microsoft.com/office/drawing/2014/main" val="1229989169"/>
                    </a:ext>
                  </a:extLst>
                </a:gridCol>
              </a:tblGrid>
              <a:tr h="0">
                <a:tc gridSpan="2">
                  <a:txBody>
                    <a:bodyPr/>
                    <a:lstStyle/>
                    <a:p>
                      <a:r>
                        <a:rPr lang="en-US" sz="900" b="0" i="1" dirty="0">
                          <a:solidFill>
                            <a:schemeClr val="tx1"/>
                          </a:solidFill>
                        </a:rPr>
                        <a:t>Pemvidutide, a GLP-1/glucagon dual agonist, in subjects with overweight or obesity—a 48-week, placebo-controlled, Phase II (MOMENTUM). L.J.Aronne.</a:t>
                      </a:r>
                    </a:p>
                    <a:p>
                      <a:endParaRPr lang="en-US" sz="400" b="1" i="1" dirty="0">
                        <a:solidFill>
                          <a:schemeClr val="tx1"/>
                        </a:solidFill>
                      </a:endParaRPr>
                    </a:p>
                    <a:p>
                      <a:r>
                        <a:rPr lang="en-US" sz="1000" b="1" dirty="0">
                          <a:solidFill>
                            <a:schemeClr val="tx1"/>
                          </a:solidFill>
                        </a:rPr>
                        <a:t>Background</a:t>
                      </a:r>
                      <a:r>
                        <a:rPr lang="en-US" sz="1000" b="0" dirty="0">
                          <a:solidFill>
                            <a:schemeClr val="tx1"/>
                          </a:solidFill>
                        </a:rPr>
                        <a:t>: Pemvidutide is a long-acting, balanced dual GLP-1/GRA in Phase IIb development for the treatment of </a:t>
                      </a:r>
                      <a:r>
                        <a:rPr lang="en-US" sz="1000" b="0" dirty="0">
                          <a:solidFill>
                            <a:schemeClr val="tx1"/>
                          </a:solidFill>
                          <a:hlinkClick r:id="rId2"/>
                        </a:rPr>
                        <a:t>MASH</a:t>
                      </a:r>
                      <a:r>
                        <a:rPr lang="en-US" sz="1000" b="0" dirty="0">
                          <a:solidFill>
                            <a:schemeClr val="tx1"/>
                          </a:solidFill>
                        </a:rPr>
                        <a:t> and </a:t>
                      </a:r>
                      <a:r>
                        <a:rPr lang="en-US" sz="1000" b="0" dirty="0">
                          <a:solidFill>
                            <a:schemeClr val="tx1"/>
                          </a:solidFill>
                          <a:hlinkClick r:id="rId3"/>
                        </a:rPr>
                        <a:t>obesity</a:t>
                      </a:r>
                      <a:r>
                        <a:rPr lang="en-US" sz="1000" b="0" dirty="0">
                          <a:solidFill>
                            <a:schemeClr val="tx1"/>
                          </a:solidFill>
                        </a:rPr>
                        <a:t>. Topline data from Phase IIb trial MOMENTUM released in </a:t>
                      </a:r>
                      <a:r>
                        <a:rPr lang="en-US" sz="1000" b="0" dirty="0">
                          <a:solidFill>
                            <a:schemeClr val="tx1"/>
                          </a:solidFill>
                          <a:hlinkClick r:id="rId4"/>
                        </a:rPr>
                        <a:t>November 2023</a:t>
                      </a:r>
                      <a:r>
                        <a:rPr lang="en-US" sz="1000" b="0" dirty="0">
                          <a:solidFill>
                            <a:schemeClr val="tx1"/>
                          </a:solidFill>
                        </a:rPr>
                        <a:t> showed significant weight loss with a large proportion of patients achieving weight loss ≥15 and ≥20%; weight loss was accompanied by improvements in atherogenic lipids. Further data were presented at ADA 2024.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20000"/>
                        <a:lumOff val="80000"/>
                      </a:schemeClr>
                    </a:solidFill>
                  </a:tcPr>
                </a:tc>
                <a:tc hMerge="1">
                  <a:txBody>
                    <a:bodyPr/>
                    <a:lstStyle/>
                    <a:p>
                      <a:endParaRPr lang="en-US"/>
                    </a:p>
                  </a:txBody>
                  <a:tcPr/>
                </a:tc>
                <a:extLst>
                  <a:ext uri="{0D108BD9-81ED-4DB2-BD59-A6C34878D82A}">
                    <a16:rowId xmlns:a16="http://schemas.microsoft.com/office/drawing/2014/main" val="882866917"/>
                  </a:ext>
                </a:extLst>
              </a:tr>
              <a:tr h="0">
                <a:tc gridSpan="2">
                  <a:txBody>
                    <a:bodyPr/>
                    <a:lstStyle/>
                    <a:p>
                      <a:r>
                        <a:rPr lang="en-US" sz="1000" b="1" dirty="0">
                          <a:latin typeface="+mn-lt"/>
                        </a:rPr>
                        <a:t>Patients &amp; Treatment</a:t>
                      </a:r>
                      <a:r>
                        <a:rPr lang="en-US" sz="1000" dirty="0">
                          <a:latin typeface="+mn-lt"/>
                        </a:rPr>
                        <a:t>: </a:t>
                      </a:r>
                      <a:r>
                        <a:rPr lang="en-US" sz="1000" dirty="0"/>
                        <a:t>391 non-diabetic patients with obesity or overweight (mean baseline 50 years; BMI 37kg/m</a:t>
                      </a:r>
                      <a:r>
                        <a:rPr lang="en-US" sz="1000" baseline="30000" dirty="0"/>
                        <a:t>2</a:t>
                      </a:r>
                      <a:r>
                        <a:rPr lang="en-US" sz="1000" dirty="0"/>
                        <a:t>; body weight 104kg; SBP/DBP 123/78mmHg; 75% female) received pemvidutide (SC 1.2, 1.8, or 2.4mg QW) vs. placebo for 48 weeks; pemvidutide 1.2 and 1.8mg doses were not titrated, 4-week dose-titration for pemvidutide </a:t>
                      </a:r>
                      <a:r>
                        <a:rPr lang="en-US" sz="1000" dirty="0">
                          <a:solidFill>
                            <a:schemeClr val="tx1"/>
                          </a:solidFill>
                        </a:rPr>
                        <a:t>2.4mg (0.6→1.2→1.8→1.8→2.4mg).</a:t>
                      </a:r>
                    </a:p>
                    <a:p>
                      <a:r>
                        <a:rPr lang="en-US" sz="1000" b="1" kern="1200" dirty="0">
                          <a:solidFill>
                            <a:schemeClr val="dk1"/>
                          </a:solidFill>
                          <a:latin typeface="+mn-lt"/>
                          <a:ea typeface="+mn-ea"/>
                          <a:cs typeface="Calibri"/>
                        </a:rPr>
                        <a:t>Primary Endpoint</a:t>
                      </a:r>
                      <a:r>
                        <a:rPr lang="en-US" sz="1000" b="0" kern="1200" dirty="0">
                          <a:solidFill>
                            <a:schemeClr val="dk1"/>
                          </a:solidFill>
                          <a:latin typeface="+mn-lt"/>
                          <a:ea typeface="+mn-ea"/>
                          <a:cs typeface="Calibri"/>
                        </a:rPr>
                        <a:t>: Change in body weight from baseline at 48 weeks</a:t>
                      </a:r>
                      <a:endParaRPr lang="en-US" sz="1000" b="1" kern="1200" dirty="0">
                        <a:solidFill>
                          <a:schemeClr val="dk1"/>
                        </a:solidFill>
                        <a:latin typeface="+mn-lt"/>
                        <a:ea typeface="+mn-ea"/>
                        <a:cs typeface="Calibri"/>
                      </a:endParaRP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00"/>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Results</a:t>
                      </a:r>
                      <a:r>
                        <a:rPr lang="en-US" sz="1000" dirty="0"/>
                        <a:t>:</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US"/>
                    </a:p>
                  </a:txBody>
                  <a:tcPr/>
                </a:tc>
                <a:extLst>
                  <a:ext uri="{0D108BD9-81ED-4DB2-BD59-A6C34878D82A}">
                    <a16:rowId xmlns:a16="http://schemas.microsoft.com/office/drawing/2014/main" val="10001"/>
                  </a:ext>
                </a:extLst>
              </a:tr>
              <a:tr h="2609626">
                <a:tc>
                  <a:txBody>
                    <a:bodyPr/>
                    <a:lstStyle/>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000" dirty="0"/>
                        <a:t>As previously presented, pemvidutide (all doses) achieved </a:t>
                      </a:r>
                      <a:r>
                        <a:rPr lang="en-US" sz="1000" dirty="0">
                          <a:solidFill>
                            <a:schemeClr val="tx1"/>
                          </a:solidFill>
                          <a:latin typeface="+mn-lt"/>
                        </a:rPr>
                        <a:t>significant and dose-dependent weight loss at </a:t>
                      </a:r>
                      <a:r>
                        <a:rPr lang="en-US" sz="1000" dirty="0"/>
                        <a:t>48 weeks with &gt;30% of patients (2.4mg) achieving ≥20% weight loss,</a:t>
                      </a:r>
                      <a:br>
                        <a:rPr lang="en-US" sz="1000" dirty="0"/>
                      </a:br>
                      <a:r>
                        <a:rPr lang="en-US" sz="1000" dirty="0"/>
                        <a:t>- weight loss was accompanied by robust reductions in triglycerides, total cholesterol (TC), and LDL-C (see table).</a:t>
                      </a:r>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000" dirty="0"/>
                        <a:t>Regression analysis showed 21.9% of weight loss with pemvidutide (2.4mg) was from lean mass (R</a:t>
                      </a:r>
                      <a:r>
                        <a:rPr lang="en-US" sz="1000" baseline="30000" dirty="0"/>
                        <a:t>2</a:t>
                      </a:r>
                      <a:r>
                        <a:rPr lang="en-US" sz="1000" dirty="0"/>
                        <a:t>=0.663).</a:t>
                      </a:r>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000" dirty="0"/>
                        <a:t>Among patients with elevated lipid levels (TG, TC, and LDL-C) at baseline, pemvidutide showed significantly greater reductions vs. placebo.</a:t>
                      </a:r>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000" dirty="0">
                          <a:solidFill>
                            <a:schemeClr val="tx1"/>
                          </a:solidFill>
                          <a:latin typeface="+mn-lt"/>
                        </a:rPr>
                        <a:t>Glycemic control (FPG and A1c) was maintained in these non-diabetic patients with overweight/obesity.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solidFill>
                            <a:schemeClr val="tx1"/>
                          </a:solidFill>
                          <a:latin typeface="+mn-lt"/>
                        </a:rPr>
                        <a:t>Pemvidutide showed moderate reductions in blood pressure without significant changes in heart rate.</a:t>
                      </a:r>
                      <a:br>
                        <a:rPr lang="en-US" sz="1000" dirty="0">
                          <a:solidFill>
                            <a:schemeClr val="tx1"/>
                          </a:solidFill>
                          <a:latin typeface="+mn-lt"/>
                        </a:rPr>
                      </a:br>
                      <a:endParaRPr lang="en-US" sz="1000" dirty="0">
                        <a:latin typeface="+mn-lt"/>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dirty="0"/>
                    </a:p>
                    <a:p>
                      <a:pPr marL="171450" indent="-171450">
                        <a:buFont typeface="Arial" panose="020B0604020202020204" pitchFamily="34" charset="0"/>
                        <a:buChar char="•"/>
                      </a:pPr>
                      <a:endParaRPr lang="en-US" sz="1000"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1000" dirty="0"/>
                    </a:p>
                  </a:txBody>
                  <a:tcPr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92350044"/>
                  </a:ext>
                </a:extLst>
              </a:tr>
            </a:tbl>
          </a:graphicData>
        </a:graphic>
      </p:graphicFrame>
      <p:sp>
        <p:nvSpPr>
          <p:cNvPr id="3" name="Title 2"/>
          <p:cNvSpPr>
            <a:spLocks noGrp="1"/>
          </p:cNvSpPr>
          <p:nvPr>
            <p:ph type="ctrTitle"/>
          </p:nvPr>
        </p:nvSpPr>
        <p:spPr/>
        <p:txBody>
          <a:bodyPr/>
          <a:lstStyle/>
          <a:p>
            <a:r>
              <a:rPr lang="en-US" dirty="0"/>
              <a:t>GLP-1/GRA: MOMENTUM, pemvidutide shows significant WL mainly from fat, ↓atherogenic lipids </a:t>
            </a:r>
          </a:p>
        </p:txBody>
      </p:sp>
      <p:graphicFrame>
        <p:nvGraphicFramePr>
          <p:cNvPr id="4" name="Table 3"/>
          <p:cNvGraphicFramePr>
            <a:graphicFrameLocks noGrp="1"/>
          </p:cNvGraphicFramePr>
          <p:nvPr/>
        </p:nvGraphicFramePr>
        <p:xfrm>
          <a:off x="384048" y="914400"/>
          <a:ext cx="2194560" cy="417576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2940743716"/>
                    </a:ext>
                  </a:extLst>
                </a:gridCol>
              </a:tblGrid>
              <a:tr h="242614">
                <a:tc>
                  <a:txBody>
                    <a:bodyPr/>
                    <a:lstStyle/>
                    <a:p>
                      <a:r>
                        <a:rPr lang="en-US" sz="1000" b="1" dirty="0">
                          <a:solidFill>
                            <a:schemeClr val="tx1"/>
                          </a:solidFill>
                        </a:rPr>
                        <a:t>Product (MOA)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88286691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pemvidutide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(dual GLP-1/GRA)</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en-US" sz="1000" b="1" dirty="0">
                          <a:latin typeface="+mn-lt"/>
                        </a:rPr>
                        <a:t>Company</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5"/>
                        </a:rPr>
                        <a:t>Altimmune</a:t>
                      </a:r>
                      <a:endParaRPr lang="en-US" sz="1000"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4786">
                <a:tc>
                  <a:txBody>
                    <a:bodyPr/>
                    <a:lstStyle/>
                    <a:p>
                      <a:r>
                        <a:rPr lang="en-US" sz="1000" b="1" dirty="0">
                          <a:latin typeface="+mn-lt"/>
                        </a:rPr>
                        <a:t>Phase and Trial ID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407347513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Phase IIb </a:t>
                      </a:r>
                      <a:r>
                        <a:rPr kumimoji="0" lang="en-US" sz="1000" u="none" strike="noStrike" cap="none" normalizeH="0" baseline="0" dirty="0">
                          <a:ln>
                            <a:noFill/>
                          </a:ln>
                          <a:effectLst/>
                          <a:hlinkClick r:id="rId3"/>
                        </a:rPr>
                        <a:t>MOMENTUM</a:t>
                      </a:r>
                      <a:r>
                        <a:rPr lang="en-US" sz="1000" dirty="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US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7515929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Indication(s)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24271795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OBE, MASH</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61053568"/>
                  </a:ext>
                </a:extLst>
              </a:tr>
              <a:tr h="0">
                <a:tc>
                  <a:txBody>
                    <a:bodyPr/>
                    <a:lstStyle/>
                    <a:p>
                      <a:r>
                        <a:rPr lang="en-US" sz="1000" b="1" dirty="0">
                          <a:latin typeface="+mn-lt"/>
                        </a:rPr>
                        <a:t>Abstract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7586671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6"/>
                        </a:rPr>
                        <a:t>262-OR</a:t>
                      </a:r>
                      <a:endParaRPr lang="en-US" sz="1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32568609"/>
                  </a:ext>
                </a:extLst>
              </a:tr>
              <a:tr h="182880">
                <a:tc>
                  <a:txBody>
                    <a:bodyPr/>
                    <a:lstStyle/>
                    <a:p>
                      <a:r>
                        <a:rPr lang="en-US" sz="1100" b="1" dirty="0">
                          <a:solidFill>
                            <a:schemeClr val="tx1"/>
                          </a:solidFill>
                        </a:rPr>
                        <a:t>CVrg Brief</a:t>
                      </a:r>
                      <a:r>
                        <a:rPr lang="en-US" sz="1100" b="0" dirty="0">
                          <a:solidFill>
                            <a:schemeClr val="tx1"/>
                          </a:solidFill>
                        </a:rPr>
                        <a:t>:</a:t>
                      </a:r>
                      <a:r>
                        <a:rPr lang="en-US" sz="1100" b="1" dirty="0">
                          <a:solidFill>
                            <a:schemeClr val="tx1"/>
                          </a:solidFill>
                        </a:rPr>
                        <a:t> </a:t>
                      </a:r>
                      <a:r>
                        <a:rPr lang="en-US" sz="1100" b="0" dirty="0">
                          <a:solidFill>
                            <a:schemeClr val="tx1"/>
                          </a:solidFill>
                        </a:rPr>
                        <a:t>In Phase IIb MOMENTUM, pemvidutide vs. placebo elicited significant weight loss accompanied by improvements in lipids and blood pressure. An end-of-Phase II with the FDA is planned for late 2024.</a:t>
                      </a:r>
                      <a:endParaRPr lang="en-US" sz="1100" b="0" dirty="0">
                        <a:solidFill>
                          <a:srgbClr val="FF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3592350044"/>
                  </a:ext>
                </a:extLst>
              </a:tr>
            </a:tbl>
          </a:graphicData>
        </a:graphic>
      </p:graphicFrame>
      <p:graphicFrame>
        <p:nvGraphicFramePr>
          <p:cNvPr id="2" name="Table 1">
            <a:extLst>
              <a:ext uri="{FF2B5EF4-FFF2-40B4-BE49-F238E27FC236}">
                <a16:creationId xmlns:a16="http://schemas.microsoft.com/office/drawing/2014/main" id="{03F8388D-22A1-0E00-716B-123E98C7721A}"/>
              </a:ext>
            </a:extLst>
          </p:cNvPr>
          <p:cNvGraphicFramePr>
            <a:graphicFrameLocks noGrp="1"/>
          </p:cNvGraphicFramePr>
          <p:nvPr/>
        </p:nvGraphicFramePr>
        <p:xfrm>
          <a:off x="6365632" y="2823490"/>
          <a:ext cx="5442320" cy="2678347"/>
        </p:xfrm>
        <a:graphic>
          <a:graphicData uri="http://schemas.openxmlformats.org/drawingml/2006/table">
            <a:tbl>
              <a:tblPr firstRow="1" bandRow="1">
                <a:tableStyleId>{C083E6E3-FA7D-4D7B-A595-EF9225AFEA82}</a:tableStyleId>
              </a:tblPr>
              <a:tblGrid>
                <a:gridCol w="1897380">
                  <a:extLst>
                    <a:ext uri="{9D8B030D-6E8A-4147-A177-3AD203B41FA5}">
                      <a16:colId xmlns:a16="http://schemas.microsoft.com/office/drawing/2014/main" val="20000"/>
                    </a:ext>
                  </a:extLst>
                </a:gridCol>
                <a:gridCol w="884555">
                  <a:extLst>
                    <a:ext uri="{9D8B030D-6E8A-4147-A177-3AD203B41FA5}">
                      <a16:colId xmlns:a16="http://schemas.microsoft.com/office/drawing/2014/main" val="20001"/>
                    </a:ext>
                  </a:extLst>
                </a:gridCol>
                <a:gridCol w="948055">
                  <a:extLst>
                    <a:ext uri="{9D8B030D-6E8A-4147-A177-3AD203B41FA5}">
                      <a16:colId xmlns:a16="http://schemas.microsoft.com/office/drawing/2014/main" val="20002"/>
                    </a:ext>
                  </a:extLst>
                </a:gridCol>
                <a:gridCol w="948055">
                  <a:extLst>
                    <a:ext uri="{9D8B030D-6E8A-4147-A177-3AD203B41FA5}">
                      <a16:colId xmlns:a16="http://schemas.microsoft.com/office/drawing/2014/main" val="20003"/>
                    </a:ext>
                  </a:extLst>
                </a:gridCol>
                <a:gridCol w="764275">
                  <a:extLst>
                    <a:ext uri="{9D8B030D-6E8A-4147-A177-3AD203B41FA5}">
                      <a16:colId xmlns:a16="http://schemas.microsoft.com/office/drawing/2014/main" val="20004"/>
                    </a:ext>
                  </a:extLst>
                </a:gridCol>
              </a:tblGrid>
              <a:tr h="197275">
                <a:tc>
                  <a:txBody>
                    <a:bodyPr/>
                    <a:lstStyle/>
                    <a:p>
                      <a:r>
                        <a:rPr lang="en-US" sz="900" dirty="0"/>
                        <a:t>At 48 weeks</a:t>
                      </a:r>
                    </a:p>
                  </a:txBody>
                  <a:tcPr marT="27432" marB="27432" anchor="b"/>
                </a:tc>
                <a:tc>
                  <a:txBody>
                    <a:bodyPr/>
                    <a:lstStyle/>
                    <a:p>
                      <a:pPr algn="ctr"/>
                      <a:r>
                        <a:rPr lang="en-US" sz="900" dirty="0"/>
                        <a:t>pem 1.2mg</a:t>
                      </a:r>
                    </a:p>
                  </a:txBody>
                  <a:tcPr marT="27432" marB="27432" anchor="b"/>
                </a:tc>
                <a:tc>
                  <a:txBody>
                    <a:bodyPr/>
                    <a:lstStyle/>
                    <a:p>
                      <a:pPr algn="ctr"/>
                      <a:r>
                        <a:rPr lang="en-US" sz="900" dirty="0"/>
                        <a:t>pem 1.8mg</a:t>
                      </a:r>
                    </a:p>
                  </a:txBody>
                  <a:tcPr marT="27432" marB="27432" anchor="b"/>
                </a:tc>
                <a:tc>
                  <a:txBody>
                    <a:bodyPr/>
                    <a:lstStyle/>
                    <a:p>
                      <a:pPr algn="ctr"/>
                      <a:r>
                        <a:rPr lang="en-US" sz="900" dirty="0"/>
                        <a:t>pem 2.4mg</a:t>
                      </a:r>
                    </a:p>
                  </a:txBody>
                  <a:tcPr marT="27432" marB="27432" anchor="b"/>
                </a:tc>
                <a:tc>
                  <a:txBody>
                    <a:bodyPr/>
                    <a:lstStyle/>
                    <a:p>
                      <a:pPr algn="ctr"/>
                      <a:r>
                        <a:rPr lang="en-US" sz="900" dirty="0"/>
                        <a:t>placebo</a:t>
                      </a:r>
                    </a:p>
                  </a:txBody>
                  <a:tcPr marT="27432" marB="27432" anchor="b"/>
                </a:tc>
                <a:extLst>
                  <a:ext uri="{0D108BD9-81ED-4DB2-BD59-A6C34878D82A}">
                    <a16:rowId xmlns:a16="http://schemas.microsoft.com/office/drawing/2014/main" val="10000"/>
                  </a:ext>
                </a:extLst>
              </a:tr>
              <a:tr h="0">
                <a:tc>
                  <a:txBody>
                    <a:bodyPr/>
                    <a:lstStyle/>
                    <a:p>
                      <a:r>
                        <a:rPr lang="el-GR" sz="900" i="1" dirty="0">
                          <a:solidFill>
                            <a:schemeClr val="tx1"/>
                          </a:solidFill>
                        </a:rPr>
                        <a:t>Δ</a:t>
                      </a:r>
                      <a:r>
                        <a:rPr lang="en-US" sz="900" i="1" dirty="0">
                          <a:solidFill>
                            <a:schemeClr val="tx1"/>
                          </a:solidFill>
                        </a:rPr>
                        <a:t>Body weight (%)</a:t>
                      </a:r>
                    </a:p>
                  </a:txBody>
                  <a:tcPr marT="27432" marB="27432" anchor="b">
                    <a:lnB w="12700" cap="flat" cmpd="sng" algn="ctr">
                      <a:noFill/>
                      <a:prstDash val="solid"/>
                      <a:round/>
                      <a:headEnd type="none" w="med" len="med"/>
                      <a:tailEnd type="none" w="med" len="med"/>
                    </a:lnB>
                  </a:tcPr>
                </a:tc>
                <a:tc>
                  <a:txBody>
                    <a:bodyPr/>
                    <a:lstStyle/>
                    <a:p>
                      <a:pPr algn="ctr"/>
                      <a:r>
                        <a:rPr lang="en-US" sz="900" i="1" dirty="0">
                          <a:solidFill>
                            <a:schemeClr val="tx1"/>
                          </a:solidFill>
                        </a:rPr>
                        <a:t>-10.3***</a:t>
                      </a:r>
                    </a:p>
                  </a:txBody>
                  <a:tcPr marT="27432" marB="27432" anchor="b">
                    <a:lnB w="12700" cap="flat" cmpd="sng" algn="ctr">
                      <a:noFill/>
                      <a:prstDash val="solid"/>
                      <a:round/>
                      <a:headEnd type="none" w="med" len="med"/>
                      <a:tailEnd type="none" w="med" len="med"/>
                    </a:lnB>
                  </a:tcPr>
                </a:tc>
                <a:tc>
                  <a:txBody>
                    <a:bodyPr/>
                    <a:lstStyle/>
                    <a:p>
                      <a:pPr algn="ctr"/>
                      <a:r>
                        <a:rPr lang="en-US" sz="900" i="1" dirty="0">
                          <a:solidFill>
                            <a:schemeClr val="tx1"/>
                          </a:solidFill>
                        </a:rPr>
                        <a:t>-11.2***</a:t>
                      </a:r>
                    </a:p>
                  </a:txBody>
                  <a:tcPr marT="27432" marB="27432" anchor="b">
                    <a:lnB w="12700" cap="flat" cmpd="sng" algn="ctr">
                      <a:noFill/>
                      <a:prstDash val="solid"/>
                      <a:round/>
                      <a:headEnd type="none" w="med" len="med"/>
                      <a:tailEnd type="none" w="med" len="med"/>
                    </a:lnB>
                  </a:tcPr>
                </a:tc>
                <a:tc>
                  <a:txBody>
                    <a:bodyPr/>
                    <a:lstStyle/>
                    <a:p>
                      <a:pPr algn="ctr"/>
                      <a:r>
                        <a:rPr lang="en-US" sz="900" i="1" dirty="0">
                          <a:solidFill>
                            <a:schemeClr val="tx1"/>
                          </a:solidFill>
                        </a:rPr>
                        <a:t>-15.6***</a:t>
                      </a:r>
                    </a:p>
                  </a:txBody>
                  <a:tcPr marT="27432" marB="27432" anchor="b">
                    <a:lnB w="12700" cap="flat" cmpd="sng" algn="ctr">
                      <a:noFill/>
                      <a:prstDash val="solid"/>
                      <a:round/>
                      <a:headEnd type="none" w="med" len="med"/>
                      <a:tailEnd type="none" w="med" len="med"/>
                    </a:lnB>
                  </a:tcPr>
                </a:tc>
                <a:tc>
                  <a:txBody>
                    <a:bodyPr/>
                    <a:lstStyle/>
                    <a:p>
                      <a:pPr algn="ctr"/>
                      <a:r>
                        <a:rPr lang="en-US" sz="900" i="1" dirty="0">
                          <a:solidFill>
                            <a:schemeClr val="tx1"/>
                          </a:solidFill>
                        </a:rPr>
                        <a:t>-2.2</a:t>
                      </a:r>
                    </a:p>
                  </a:txBody>
                  <a:tcPr marT="27432" marB="27432" anchor="b">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i="1" dirty="0">
                          <a:solidFill>
                            <a:schemeClr val="tx1"/>
                          </a:solidFill>
                        </a:rPr>
                        <a:t>Δ</a:t>
                      </a:r>
                      <a:r>
                        <a:rPr lang="en-US" sz="900" i="1" dirty="0">
                          <a:solidFill>
                            <a:schemeClr val="tx1"/>
                          </a:solidFill>
                        </a:rPr>
                        <a:t>TG (%)</a:t>
                      </a:r>
                    </a:p>
                  </a:txBody>
                  <a:tcPr marT="27432" marB="27432"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900" i="1" dirty="0">
                          <a:solidFill>
                            <a:schemeClr val="tx1"/>
                          </a:solidFill>
                        </a:rPr>
                        <a:t>-21.7***</a:t>
                      </a:r>
                    </a:p>
                  </a:txBody>
                  <a:tcPr marT="27432" marB="27432"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900" i="1" dirty="0">
                          <a:solidFill>
                            <a:schemeClr val="tx1"/>
                          </a:solidFill>
                        </a:rPr>
                        <a:t>-22.3***</a:t>
                      </a:r>
                    </a:p>
                  </a:txBody>
                  <a:tcPr marT="27432" marB="27432"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900" i="1" dirty="0">
                          <a:solidFill>
                            <a:schemeClr val="tx1"/>
                          </a:solidFill>
                        </a:rPr>
                        <a:t>-34.9***</a:t>
                      </a:r>
                    </a:p>
                  </a:txBody>
                  <a:tcPr marT="27432" marB="27432"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900" i="1" dirty="0">
                          <a:solidFill>
                            <a:schemeClr val="tx1"/>
                          </a:solidFill>
                        </a:rPr>
                        <a:t>+7.3</a:t>
                      </a:r>
                    </a:p>
                  </a:txBody>
                  <a:tcPr marT="27432" marB="27432"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2174534046"/>
                  </a:ext>
                </a:extLst>
              </a:tr>
              <a:tr h="1055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i="1" dirty="0">
                          <a:solidFill>
                            <a:schemeClr val="tx1"/>
                          </a:solidFill>
                        </a:rPr>
                        <a:t>Δ</a:t>
                      </a:r>
                      <a:r>
                        <a:rPr lang="en-US" sz="900" i="1" dirty="0">
                          <a:solidFill>
                            <a:schemeClr val="tx1"/>
                          </a:solidFill>
                        </a:rPr>
                        <a:t>TC (%)</a:t>
                      </a:r>
                    </a:p>
                  </a:txBody>
                  <a:tcPr marT="27432" marB="27432" anchor="ctr">
                    <a:lnT>
                      <a:noFill/>
                    </a:lnT>
                  </a:tcPr>
                </a:tc>
                <a:tc>
                  <a:txBody>
                    <a:bodyPr/>
                    <a:lstStyle/>
                    <a:p>
                      <a:pPr algn="ctr"/>
                      <a:r>
                        <a:rPr lang="en-US" sz="900" i="1" dirty="0">
                          <a:solidFill>
                            <a:schemeClr val="tx1"/>
                          </a:solidFill>
                        </a:rPr>
                        <a:t>-11.6**</a:t>
                      </a:r>
                    </a:p>
                  </a:txBody>
                  <a:tcPr marT="27432" marB="27432" anchor="b">
                    <a:lnT>
                      <a:noFill/>
                    </a:lnT>
                  </a:tcPr>
                </a:tc>
                <a:tc>
                  <a:txBody>
                    <a:bodyPr/>
                    <a:lstStyle/>
                    <a:p>
                      <a:pPr algn="ctr"/>
                      <a:r>
                        <a:rPr lang="en-US" sz="900" i="1" dirty="0">
                          <a:solidFill>
                            <a:schemeClr val="tx1"/>
                          </a:solidFill>
                        </a:rPr>
                        <a:t>-13.1***</a:t>
                      </a:r>
                    </a:p>
                  </a:txBody>
                  <a:tcPr marT="27432" marB="27432" anchor="b">
                    <a:lnT>
                      <a:noFill/>
                    </a:lnT>
                  </a:tcPr>
                </a:tc>
                <a:tc>
                  <a:txBody>
                    <a:bodyPr/>
                    <a:lstStyle/>
                    <a:p>
                      <a:pPr algn="ctr"/>
                      <a:r>
                        <a:rPr lang="en-US" sz="900" i="1" dirty="0">
                          <a:solidFill>
                            <a:schemeClr val="tx1"/>
                          </a:solidFill>
                        </a:rPr>
                        <a:t>-15.1***</a:t>
                      </a:r>
                    </a:p>
                  </a:txBody>
                  <a:tcPr marT="27432" marB="27432" anchor="b">
                    <a:lnT>
                      <a:noFill/>
                    </a:lnT>
                  </a:tcPr>
                </a:tc>
                <a:tc>
                  <a:txBody>
                    <a:bodyPr/>
                    <a:lstStyle/>
                    <a:p>
                      <a:pPr algn="ctr"/>
                      <a:r>
                        <a:rPr lang="en-US" sz="900" i="1" dirty="0">
                          <a:solidFill>
                            <a:schemeClr val="tx1"/>
                          </a:solidFill>
                        </a:rPr>
                        <a:t>-2.8</a:t>
                      </a:r>
                    </a:p>
                  </a:txBody>
                  <a:tcPr marT="27432" marB="27432" anchor="b">
                    <a:lnT>
                      <a:noFill/>
                    </a:lnT>
                  </a:tcPr>
                </a:tc>
                <a:extLst>
                  <a:ext uri="{0D108BD9-81ED-4DB2-BD59-A6C34878D82A}">
                    <a16:rowId xmlns:a16="http://schemas.microsoft.com/office/drawing/2014/main" val="3756082028"/>
                  </a:ext>
                </a:extLst>
              </a:tr>
              <a:tr h="1055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i="1" dirty="0">
                          <a:solidFill>
                            <a:schemeClr val="tx1"/>
                          </a:solidFill>
                        </a:rPr>
                        <a:t>Δ</a:t>
                      </a:r>
                      <a:r>
                        <a:rPr lang="en-US" sz="900" i="1" dirty="0">
                          <a:solidFill>
                            <a:schemeClr val="tx1"/>
                          </a:solidFill>
                        </a:rPr>
                        <a:t>LDL-C (%)</a:t>
                      </a:r>
                    </a:p>
                  </a:txBody>
                  <a:tcPr marT="27432" marB="27432" anchor="ctr"/>
                </a:tc>
                <a:tc>
                  <a:txBody>
                    <a:bodyPr/>
                    <a:lstStyle/>
                    <a:p>
                      <a:pPr algn="ctr"/>
                      <a:r>
                        <a:rPr lang="en-US" sz="900" i="1" dirty="0">
                          <a:solidFill>
                            <a:schemeClr val="tx1"/>
                          </a:solidFill>
                        </a:rPr>
                        <a:t>-6.2</a:t>
                      </a:r>
                    </a:p>
                  </a:txBody>
                  <a:tcPr marT="27432" marB="27432" anchor="b"/>
                </a:tc>
                <a:tc>
                  <a:txBody>
                    <a:bodyPr/>
                    <a:lstStyle/>
                    <a:p>
                      <a:pPr algn="ctr"/>
                      <a:r>
                        <a:rPr lang="en-US" sz="900" i="1" dirty="0">
                          <a:solidFill>
                            <a:schemeClr val="tx1"/>
                          </a:solidFill>
                        </a:rPr>
                        <a:t>-11.2</a:t>
                      </a:r>
                    </a:p>
                  </a:txBody>
                  <a:tcPr marT="27432" marB="27432" anchor="b"/>
                </a:tc>
                <a:tc>
                  <a:txBody>
                    <a:bodyPr/>
                    <a:lstStyle/>
                    <a:p>
                      <a:pPr algn="ctr"/>
                      <a:r>
                        <a:rPr lang="en-US" sz="900" i="1" dirty="0">
                          <a:solidFill>
                            <a:schemeClr val="tx1"/>
                          </a:solidFill>
                        </a:rPr>
                        <a:t>-9.9</a:t>
                      </a:r>
                    </a:p>
                  </a:txBody>
                  <a:tcPr marT="27432" marB="27432" anchor="b"/>
                </a:tc>
                <a:tc>
                  <a:txBody>
                    <a:bodyPr/>
                    <a:lstStyle/>
                    <a:p>
                      <a:pPr algn="ctr"/>
                      <a:r>
                        <a:rPr lang="en-US" sz="900" i="1" dirty="0">
                          <a:solidFill>
                            <a:schemeClr val="tx1"/>
                          </a:solidFill>
                        </a:rPr>
                        <a:t>-2.8</a:t>
                      </a:r>
                    </a:p>
                  </a:txBody>
                  <a:tcPr marT="27432" marB="27432" anchor="b"/>
                </a:tc>
                <a:extLst>
                  <a:ext uri="{0D108BD9-81ED-4DB2-BD59-A6C34878D82A}">
                    <a16:rowId xmlns:a16="http://schemas.microsoft.com/office/drawing/2014/main" val="3891663093"/>
                  </a:ext>
                </a:extLst>
              </a:tr>
              <a:tr h="1055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i="1" dirty="0">
                          <a:solidFill>
                            <a:schemeClr val="tx1"/>
                          </a:solidFill>
                        </a:rPr>
                        <a:t>Δ</a:t>
                      </a:r>
                      <a:r>
                        <a:rPr lang="en-US" sz="900" i="1" dirty="0">
                          <a:solidFill>
                            <a:schemeClr val="tx1"/>
                          </a:solidFill>
                        </a:rPr>
                        <a:t>VLDL (%)</a:t>
                      </a:r>
                    </a:p>
                  </a:txBody>
                  <a:tcPr marT="27432" marB="27432" anchor="ctr"/>
                </a:tc>
                <a:tc>
                  <a:txBody>
                    <a:bodyPr/>
                    <a:lstStyle/>
                    <a:p>
                      <a:pPr algn="ctr"/>
                      <a:r>
                        <a:rPr lang="en-US" sz="900" i="1" dirty="0">
                          <a:solidFill>
                            <a:schemeClr val="tx1"/>
                          </a:solidFill>
                        </a:rPr>
                        <a:t>-12.2</a:t>
                      </a:r>
                    </a:p>
                  </a:txBody>
                  <a:tcPr marT="27432" marB="27432" anchor="b"/>
                </a:tc>
                <a:tc>
                  <a:txBody>
                    <a:bodyPr/>
                    <a:lstStyle/>
                    <a:p>
                      <a:pPr algn="ctr"/>
                      <a:r>
                        <a:rPr lang="en-US" sz="900" i="1" dirty="0">
                          <a:solidFill>
                            <a:schemeClr val="tx1"/>
                          </a:solidFill>
                        </a:rPr>
                        <a:t>-28.9*</a:t>
                      </a:r>
                    </a:p>
                  </a:txBody>
                  <a:tcPr marT="27432" marB="27432" anchor="b"/>
                </a:tc>
                <a:tc>
                  <a:txBody>
                    <a:bodyPr/>
                    <a:lstStyle/>
                    <a:p>
                      <a:pPr algn="ctr"/>
                      <a:r>
                        <a:rPr lang="en-US" sz="900" i="1" dirty="0">
                          <a:solidFill>
                            <a:schemeClr val="tx1"/>
                          </a:solidFill>
                        </a:rPr>
                        <a:t>-31.4*</a:t>
                      </a:r>
                    </a:p>
                  </a:txBody>
                  <a:tcPr marT="27432" marB="27432" anchor="b"/>
                </a:tc>
                <a:tc>
                  <a:txBody>
                    <a:bodyPr/>
                    <a:lstStyle/>
                    <a:p>
                      <a:pPr algn="ctr"/>
                      <a:r>
                        <a:rPr lang="en-US" sz="900" i="1" dirty="0">
                          <a:solidFill>
                            <a:schemeClr val="tx1"/>
                          </a:solidFill>
                        </a:rPr>
                        <a:t>-6.2</a:t>
                      </a:r>
                    </a:p>
                  </a:txBody>
                  <a:tcPr marT="27432" marB="27432" anchor="b"/>
                </a:tc>
                <a:extLst>
                  <a:ext uri="{0D108BD9-81ED-4DB2-BD59-A6C34878D82A}">
                    <a16:rowId xmlns:a16="http://schemas.microsoft.com/office/drawing/2014/main" val="1437192818"/>
                  </a:ext>
                </a:extLst>
              </a:tr>
              <a:tr h="1055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i="1" dirty="0">
                          <a:solidFill>
                            <a:schemeClr val="tx1"/>
                          </a:solidFill>
                        </a:rPr>
                        <a:t>Δ</a:t>
                      </a:r>
                      <a:r>
                        <a:rPr lang="en-US" sz="900" i="1" dirty="0">
                          <a:solidFill>
                            <a:schemeClr val="tx1"/>
                          </a:solidFill>
                        </a:rPr>
                        <a:t>HDL-C (%)</a:t>
                      </a:r>
                    </a:p>
                  </a:txBody>
                  <a:tcPr marT="27432" marB="27432" anchor="ctr"/>
                </a:tc>
                <a:tc>
                  <a:txBody>
                    <a:bodyPr/>
                    <a:lstStyle/>
                    <a:p>
                      <a:pPr algn="ctr"/>
                      <a:r>
                        <a:rPr lang="en-US" sz="900" i="1" dirty="0">
                          <a:solidFill>
                            <a:schemeClr val="tx1"/>
                          </a:solidFill>
                        </a:rPr>
                        <a:t>-3.6</a:t>
                      </a:r>
                    </a:p>
                  </a:txBody>
                  <a:tcPr marT="27432" marB="27432" anchor="b"/>
                </a:tc>
                <a:tc>
                  <a:txBody>
                    <a:bodyPr/>
                    <a:lstStyle/>
                    <a:p>
                      <a:pPr algn="ctr"/>
                      <a:r>
                        <a:rPr lang="en-US" sz="900" i="1" dirty="0">
                          <a:solidFill>
                            <a:schemeClr val="tx1"/>
                          </a:solidFill>
                        </a:rPr>
                        <a:t>-7.0*</a:t>
                      </a:r>
                    </a:p>
                  </a:txBody>
                  <a:tcPr marT="27432" marB="27432" anchor="b"/>
                </a:tc>
                <a:tc>
                  <a:txBody>
                    <a:bodyPr/>
                    <a:lstStyle/>
                    <a:p>
                      <a:pPr algn="ctr"/>
                      <a:r>
                        <a:rPr lang="en-US" sz="900" i="1" dirty="0">
                          <a:solidFill>
                            <a:schemeClr val="tx1"/>
                          </a:solidFill>
                        </a:rPr>
                        <a:t>-8.9***</a:t>
                      </a:r>
                    </a:p>
                  </a:txBody>
                  <a:tcPr marT="27432" marB="27432" anchor="b"/>
                </a:tc>
                <a:tc>
                  <a:txBody>
                    <a:bodyPr/>
                    <a:lstStyle/>
                    <a:p>
                      <a:pPr algn="ctr"/>
                      <a:r>
                        <a:rPr lang="en-US" sz="900" i="1" dirty="0">
                          <a:solidFill>
                            <a:schemeClr val="tx1"/>
                          </a:solidFill>
                        </a:rPr>
                        <a:t>+0.3</a:t>
                      </a:r>
                    </a:p>
                  </a:txBody>
                  <a:tcPr marT="27432" marB="27432" anchor="b"/>
                </a:tc>
                <a:extLst>
                  <a:ext uri="{0D108BD9-81ED-4DB2-BD59-A6C34878D82A}">
                    <a16:rowId xmlns:a16="http://schemas.microsoft.com/office/drawing/2014/main" val="90634897"/>
                  </a:ext>
                </a:extLst>
              </a:tr>
              <a:tr h="1055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i="0" dirty="0">
                          <a:solidFill>
                            <a:schemeClr val="tx1"/>
                          </a:solidFill>
                        </a:rPr>
                        <a:t>Δ</a:t>
                      </a:r>
                      <a:r>
                        <a:rPr lang="en-US" sz="900" i="0" dirty="0">
                          <a:solidFill>
                            <a:schemeClr val="tx1"/>
                          </a:solidFill>
                        </a:rPr>
                        <a:t>TG, BL &gt;150mg/dL (%)</a:t>
                      </a:r>
                    </a:p>
                  </a:txBody>
                  <a:tcPr marT="27432" marB="27432" anchor="b"/>
                </a:tc>
                <a:tc>
                  <a:txBody>
                    <a:bodyPr/>
                    <a:lstStyle/>
                    <a:p>
                      <a:pPr algn="ctr"/>
                      <a:r>
                        <a:rPr lang="en-US" sz="900" dirty="0">
                          <a:solidFill>
                            <a:schemeClr val="tx1"/>
                          </a:solidFill>
                        </a:rPr>
                        <a:t>-36.3*</a:t>
                      </a:r>
                    </a:p>
                  </a:txBody>
                  <a:tcPr marT="27432" marB="27432" anchor="b"/>
                </a:tc>
                <a:tc>
                  <a:txBody>
                    <a:bodyPr/>
                    <a:lstStyle/>
                    <a:p>
                      <a:pPr algn="ctr"/>
                      <a:r>
                        <a:rPr lang="en-US" sz="900" dirty="0">
                          <a:solidFill>
                            <a:schemeClr val="tx1"/>
                          </a:solidFill>
                        </a:rPr>
                        <a:t>-33.1*</a:t>
                      </a:r>
                    </a:p>
                  </a:txBody>
                  <a:tcPr marT="27432" marB="27432" anchor="b"/>
                </a:tc>
                <a:tc>
                  <a:txBody>
                    <a:bodyPr/>
                    <a:lstStyle/>
                    <a:p>
                      <a:pPr algn="ctr"/>
                      <a:r>
                        <a:rPr lang="en-US" sz="900" dirty="0">
                          <a:solidFill>
                            <a:schemeClr val="tx1"/>
                          </a:solidFill>
                        </a:rPr>
                        <a:t>-55.8***</a:t>
                      </a:r>
                    </a:p>
                  </a:txBody>
                  <a:tcPr marT="27432" marB="27432" anchor="b"/>
                </a:tc>
                <a:tc>
                  <a:txBody>
                    <a:bodyPr/>
                    <a:lstStyle/>
                    <a:p>
                      <a:pPr algn="ctr"/>
                      <a:r>
                        <a:rPr lang="en-US" sz="900" dirty="0">
                          <a:solidFill>
                            <a:schemeClr val="tx1"/>
                          </a:solidFill>
                        </a:rPr>
                        <a:t>-13.1</a:t>
                      </a:r>
                    </a:p>
                  </a:txBody>
                  <a:tcPr marT="27432" marB="27432" anchor="b"/>
                </a:tc>
                <a:extLst>
                  <a:ext uri="{0D108BD9-81ED-4DB2-BD59-A6C34878D82A}">
                    <a16:rowId xmlns:a16="http://schemas.microsoft.com/office/drawing/2014/main" val="2359306067"/>
                  </a:ext>
                </a:extLst>
              </a:tr>
              <a:tr h="1055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i="0" dirty="0">
                          <a:solidFill>
                            <a:schemeClr val="tx1"/>
                          </a:solidFill>
                        </a:rPr>
                        <a:t>Δ</a:t>
                      </a:r>
                      <a:r>
                        <a:rPr lang="en-US" sz="900" i="0" dirty="0">
                          <a:solidFill>
                            <a:schemeClr val="tx1"/>
                          </a:solidFill>
                        </a:rPr>
                        <a:t>TC, BL &gt;200mg/dL (%)</a:t>
                      </a:r>
                    </a:p>
                  </a:txBody>
                  <a:tcPr marT="27432" marB="27432" anchor="b"/>
                </a:tc>
                <a:tc>
                  <a:txBody>
                    <a:bodyPr/>
                    <a:lstStyle/>
                    <a:p>
                      <a:pPr algn="ctr"/>
                      <a:r>
                        <a:rPr lang="en-US" sz="900" dirty="0">
                          <a:solidFill>
                            <a:schemeClr val="tx1"/>
                          </a:solidFill>
                        </a:rPr>
                        <a:t>-14.8**</a:t>
                      </a:r>
                    </a:p>
                  </a:txBody>
                  <a:tcPr marT="27432" marB="27432" anchor="b"/>
                </a:tc>
                <a:tc>
                  <a:txBody>
                    <a:bodyPr/>
                    <a:lstStyle/>
                    <a:p>
                      <a:pPr algn="ctr"/>
                      <a:r>
                        <a:rPr lang="en-US" sz="900" dirty="0">
                          <a:solidFill>
                            <a:schemeClr val="tx1"/>
                          </a:solidFill>
                        </a:rPr>
                        <a:t>-18.5***</a:t>
                      </a:r>
                    </a:p>
                  </a:txBody>
                  <a:tcPr marT="27432" marB="27432" anchor="b"/>
                </a:tc>
                <a:tc>
                  <a:txBody>
                    <a:bodyPr/>
                    <a:lstStyle/>
                    <a:p>
                      <a:pPr algn="ctr"/>
                      <a:r>
                        <a:rPr lang="en-US" sz="900" dirty="0">
                          <a:solidFill>
                            <a:schemeClr val="tx1"/>
                          </a:solidFill>
                        </a:rPr>
                        <a:t>-20.0***</a:t>
                      </a:r>
                    </a:p>
                  </a:txBody>
                  <a:tcPr marT="27432" marB="27432" anchor="b"/>
                </a:tc>
                <a:tc>
                  <a:txBody>
                    <a:bodyPr/>
                    <a:lstStyle/>
                    <a:p>
                      <a:pPr algn="ctr"/>
                      <a:r>
                        <a:rPr lang="en-US" sz="900" dirty="0">
                          <a:solidFill>
                            <a:schemeClr val="tx1"/>
                          </a:solidFill>
                        </a:rPr>
                        <a:t>-4.4</a:t>
                      </a:r>
                    </a:p>
                  </a:txBody>
                  <a:tcPr marT="27432" marB="27432" anchor="b"/>
                </a:tc>
                <a:extLst>
                  <a:ext uri="{0D108BD9-81ED-4DB2-BD59-A6C34878D82A}">
                    <a16:rowId xmlns:a16="http://schemas.microsoft.com/office/drawing/2014/main" val="1455929693"/>
                  </a:ext>
                </a:extLst>
              </a:tr>
              <a:tr h="1055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i="0" dirty="0">
                          <a:solidFill>
                            <a:schemeClr val="tx1"/>
                          </a:solidFill>
                        </a:rPr>
                        <a:t>Δ</a:t>
                      </a:r>
                      <a:r>
                        <a:rPr lang="en-US" sz="900" i="0" dirty="0">
                          <a:solidFill>
                            <a:schemeClr val="tx1"/>
                          </a:solidFill>
                        </a:rPr>
                        <a:t>LDL-C, BL &gt;130mg/dL (%)</a:t>
                      </a:r>
                    </a:p>
                  </a:txBody>
                  <a:tcPr marT="27432" marB="27432" anchor="b"/>
                </a:tc>
                <a:tc>
                  <a:txBody>
                    <a:bodyPr/>
                    <a:lstStyle/>
                    <a:p>
                      <a:pPr algn="ctr"/>
                      <a:r>
                        <a:rPr lang="en-US" sz="900" dirty="0">
                          <a:solidFill>
                            <a:schemeClr val="tx1"/>
                          </a:solidFill>
                        </a:rPr>
                        <a:t>-12.1</a:t>
                      </a:r>
                    </a:p>
                  </a:txBody>
                  <a:tcPr marT="27432" marB="27432" anchor="b"/>
                </a:tc>
                <a:tc>
                  <a:txBody>
                    <a:bodyPr/>
                    <a:lstStyle/>
                    <a:p>
                      <a:pPr algn="ctr"/>
                      <a:r>
                        <a:rPr lang="en-US" sz="900" dirty="0">
                          <a:solidFill>
                            <a:schemeClr val="tx1"/>
                          </a:solidFill>
                        </a:rPr>
                        <a:t>-21.8**</a:t>
                      </a:r>
                    </a:p>
                  </a:txBody>
                  <a:tcPr marT="27432" marB="27432" anchor="b"/>
                </a:tc>
                <a:tc>
                  <a:txBody>
                    <a:bodyPr/>
                    <a:lstStyle/>
                    <a:p>
                      <a:pPr algn="ctr"/>
                      <a:r>
                        <a:rPr lang="en-US" sz="900" dirty="0">
                          <a:solidFill>
                            <a:schemeClr val="tx1"/>
                          </a:solidFill>
                        </a:rPr>
                        <a:t>-17.4*</a:t>
                      </a:r>
                    </a:p>
                  </a:txBody>
                  <a:tcPr marT="27432" marB="27432" anchor="b"/>
                </a:tc>
                <a:tc>
                  <a:txBody>
                    <a:bodyPr/>
                    <a:lstStyle/>
                    <a:p>
                      <a:pPr algn="ctr"/>
                      <a:r>
                        <a:rPr lang="en-US" sz="900" dirty="0">
                          <a:solidFill>
                            <a:schemeClr val="tx1"/>
                          </a:solidFill>
                        </a:rPr>
                        <a:t>-2.4</a:t>
                      </a:r>
                    </a:p>
                  </a:txBody>
                  <a:tcPr marT="27432" marB="27432" anchor="b"/>
                </a:tc>
                <a:extLst>
                  <a:ext uri="{0D108BD9-81ED-4DB2-BD59-A6C34878D82A}">
                    <a16:rowId xmlns:a16="http://schemas.microsoft.com/office/drawing/2014/main" val="323236538"/>
                  </a:ext>
                </a:extLst>
              </a:tr>
              <a:tr h="1055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i="1" dirty="0">
                          <a:solidFill>
                            <a:schemeClr val="tx1"/>
                          </a:solidFill>
                        </a:rPr>
                        <a:t>Δ</a:t>
                      </a:r>
                      <a:r>
                        <a:rPr lang="en-US" sz="900" i="1" dirty="0">
                          <a:solidFill>
                            <a:schemeClr val="tx1"/>
                          </a:solidFill>
                        </a:rPr>
                        <a:t>SBP (mmHg)</a:t>
                      </a:r>
                    </a:p>
                  </a:txBody>
                  <a:tcPr marT="27432" marB="27432" anchor="ctr"/>
                </a:tc>
                <a:tc>
                  <a:txBody>
                    <a:bodyPr/>
                    <a:lstStyle/>
                    <a:p>
                      <a:pPr algn="ctr"/>
                      <a:r>
                        <a:rPr lang="en-US" sz="900" i="1" dirty="0">
                          <a:solidFill>
                            <a:schemeClr val="tx1"/>
                          </a:solidFill>
                        </a:rPr>
                        <a:t>-2.3</a:t>
                      </a:r>
                    </a:p>
                  </a:txBody>
                  <a:tcPr marT="27432" marB="27432" anchor="b"/>
                </a:tc>
                <a:tc>
                  <a:txBody>
                    <a:bodyPr/>
                    <a:lstStyle/>
                    <a:p>
                      <a:pPr algn="ctr"/>
                      <a:r>
                        <a:rPr lang="en-US" sz="900" i="1" dirty="0">
                          <a:solidFill>
                            <a:schemeClr val="tx1"/>
                          </a:solidFill>
                        </a:rPr>
                        <a:t>-1.6</a:t>
                      </a:r>
                    </a:p>
                  </a:txBody>
                  <a:tcPr marT="27432" marB="27432" anchor="b"/>
                </a:tc>
                <a:tc>
                  <a:txBody>
                    <a:bodyPr/>
                    <a:lstStyle/>
                    <a:p>
                      <a:pPr algn="ctr"/>
                      <a:r>
                        <a:rPr lang="en-US" sz="900" i="1" dirty="0">
                          <a:solidFill>
                            <a:schemeClr val="tx1"/>
                          </a:solidFill>
                        </a:rPr>
                        <a:t>-4.6</a:t>
                      </a:r>
                    </a:p>
                  </a:txBody>
                  <a:tcPr marT="27432" marB="27432" anchor="b"/>
                </a:tc>
                <a:tc>
                  <a:txBody>
                    <a:bodyPr/>
                    <a:lstStyle/>
                    <a:p>
                      <a:pPr algn="ctr"/>
                      <a:r>
                        <a:rPr lang="en-US" sz="900" i="1" dirty="0">
                          <a:solidFill>
                            <a:schemeClr val="tx1"/>
                          </a:solidFill>
                        </a:rPr>
                        <a:t>+3.5</a:t>
                      </a:r>
                    </a:p>
                  </a:txBody>
                  <a:tcPr marT="27432" marB="27432" anchor="b"/>
                </a:tc>
                <a:extLst>
                  <a:ext uri="{0D108BD9-81ED-4DB2-BD59-A6C34878D82A}">
                    <a16:rowId xmlns:a16="http://schemas.microsoft.com/office/drawing/2014/main" val="1379013652"/>
                  </a:ext>
                </a:extLst>
              </a:tr>
              <a:tr h="1055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i="1" dirty="0">
                          <a:solidFill>
                            <a:schemeClr val="tx1"/>
                          </a:solidFill>
                        </a:rPr>
                        <a:t>Δ</a:t>
                      </a:r>
                      <a:r>
                        <a:rPr lang="en-US" sz="900" i="1" dirty="0">
                          <a:solidFill>
                            <a:schemeClr val="tx1"/>
                          </a:solidFill>
                        </a:rPr>
                        <a:t>DBP (mmHg)</a:t>
                      </a:r>
                    </a:p>
                  </a:txBody>
                  <a:tcPr marT="27432" marB="27432" anchor="ctr"/>
                </a:tc>
                <a:tc>
                  <a:txBody>
                    <a:bodyPr/>
                    <a:lstStyle/>
                    <a:p>
                      <a:pPr algn="ctr"/>
                      <a:r>
                        <a:rPr lang="en-US" sz="900" i="1" dirty="0">
                          <a:solidFill>
                            <a:schemeClr val="tx1"/>
                          </a:solidFill>
                        </a:rPr>
                        <a:t>-2.1</a:t>
                      </a:r>
                    </a:p>
                  </a:txBody>
                  <a:tcPr marT="27432" marB="27432" anchor="b"/>
                </a:tc>
                <a:tc>
                  <a:txBody>
                    <a:bodyPr/>
                    <a:lstStyle/>
                    <a:p>
                      <a:pPr algn="ctr"/>
                      <a:r>
                        <a:rPr lang="en-US" sz="900" i="1" dirty="0">
                          <a:solidFill>
                            <a:schemeClr val="tx1"/>
                          </a:solidFill>
                        </a:rPr>
                        <a:t>-1.0</a:t>
                      </a:r>
                    </a:p>
                  </a:txBody>
                  <a:tcPr marT="27432" marB="27432" anchor="b"/>
                </a:tc>
                <a:tc>
                  <a:txBody>
                    <a:bodyPr/>
                    <a:lstStyle/>
                    <a:p>
                      <a:pPr algn="ctr"/>
                      <a:r>
                        <a:rPr lang="en-US" sz="900" i="1" dirty="0">
                          <a:solidFill>
                            <a:schemeClr val="tx1"/>
                          </a:solidFill>
                        </a:rPr>
                        <a:t>-2.9</a:t>
                      </a:r>
                    </a:p>
                  </a:txBody>
                  <a:tcPr marT="27432" marB="27432" anchor="b"/>
                </a:tc>
                <a:tc>
                  <a:txBody>
                    <a:bodyPr/>
                    <a:lstStyle/>
                    <a:p>
                      <a:pPr algn="ctr"/>
                      <a:r>
                        <a:rPr lang="en-US" sz="900" i="1" dirty="0">
                          <a:solidFill>
                            <a:schemeClr val="tx1"/>
                          </a:solidFill>
                        </a:rPr>
                        <a:t>+1.8</a:t>
                      </a:r>
                    </a:p>
                  </a:txBody>
                  <a:tcPr marT="27432" marB="27432" anchor="b"/>
                </a:tc>
                <a:extLst>
                  <a:ext uri="{0D108BD9-81ED-4DB2-BD59-A6C34878D82A}">
                    <a16:rowId xmlns:a16="http://schemas.microsoft.com/office/drawing/2014/main" val="959071082"/>
                  </a:ext>
                </a:extLst>
              </a:tr>
              <a:tr h="1055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i="1" dirty="0">
                          <a:solidFill>
                            <a:schemeClr val="tx1"/>
                          </a:solidFill>
                        </a:rPr>
                        <a:t>Δ</a:t>
                      </a:r>
                      <a:r>
                        <a:rPr lang="en-US" sz="900" i="1" dirty="0">
                          <a:solidFill>
                            <a:schemeClr val="tx1"/>
                          </a:solidFill>
                        </a:rPr>
                        <a:t>Heart rate (bpm)</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i="1" dirty="0">
                          <a:solidFill>
                            <a:schemeClr val="tx1"/>
                          </a:solidFill>
                        </a:rPr>
                        <a:t>+0.1</a:t>
                      </a:r>
                    </a:p>
                  </a:txBody>
                  <a:tcPr marT="27432" marB="27432" anchor="b">
                    <a:lnB w="12700" cap="flat" cmpd="sng" algn="ctr">
                      <a:solidFill>
                        <a:schemeClr val="accent3"/>
                      </a:solidFill>
                      <a:prstDash val="solid"/>
                      <a:round/>
                      <a:headEnd type="none" w="med" len="med"/>
                      <a:tailEnd type="none" w="med" len="med"/>
                    </a:lnB>
                  </a:tcPr>
                </a:tc>
                <a:tc>
                  <a:txBody>
                    <a:bodyPr/>
                    <a:lstStyle/>
                    <a:p>
                      <a:pPr algn="ctr"/>
                      <a:r>
                        <a:rPr lang="en-US" sz="900" i="1" dirty="0">
                          <a:solidFill>
                            <a:schemeClr val="tx1"/>
                          </a:solidFill>
                        </a:rPr>
                        <a:t>+3.1</a:t>
                      </a:r>
                    </a:p>
                  </a:txBody>
                  <a:tcPr marT="27432" marB="27432" anchor="b">
                    <a:lnB w="12700" cap="flat" cmpd="sng" algn="ctr">
                      <a:solidFill>
                        <a:schemeClr val="accent3"/>
                      </a:solidFill>
                      <a:prstDash val="solid"/>
                      <a:round/>
                      <a:headEnd type="none" w="med" len="med"/>
                      <a:tailEnd type="none" w="med" len="med"/>
                    </a:lnB>
                  </a:tcPr>
                </a:tc>
                <a:tc>
                  <a:txBody>
                    <a:bodyPr/>
                    <a:lstStyle/>
                    <a:p>
                      <a:pPr algn="ctr"/>
                      <a:r>
                        <a:rPr lang="en-US" sz="900" i="1" dirty="0">
                          <a:solidFill>
                            <a:schemeClr val="tx1"/>
                          </a:solidFill>
                        </a:rPr>
                        <a:t>+2.5</a:t>
                      </a:r>
                    </a:p>
                  </a:txBody>
                  <a:tcPr marT="27432" marB="27432" anchor="b">
                    <a:lnB w="12700" cap="flat" cmpd="sng" algn="ctr">
                      <a:solidFill>
                        <a:schemeClr val="accent3"/>
                      </a:solidFill>
                      <a:prstDash val="solid"/>
                      <a:round/>
                      <a:headEnd type="none" w="med" len="med"/>
                      <a:tailEnd type="none" w="med" len="med"/>
                    </a:lnB>
                  </a:tcPr>
                </a:tc>
                <a:tc>
                  <a:txBody>
                    <a:bodyPr/>
                    <a:lstStyle/>
                    <a:p>
                      <a:pPr algn="ctr"/>
                      <a:r>
                        <a:rPr lang="en-US" sz="900" i="1" dirty="0">
                          <a:solidFill>
                            <a:schemeClr val="tx1"/>
                          </a:solidFill>
                        </a:rPr>
                        <a:t>-1.4</a:t>
                      </a:r>
                    </a:p>
                  </a:txBody>
                  <a:tcPr marT="27432" marB="27432" anchor="b">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1758471590"/>
                  </a:ext>
                </a:extLst>
              </a:tr>
              <a:tr h="154352">
                <a:tc gridSpan="5">
                  <a:txBody>
                    <a:bodyPr/>
                    <a:lstStyle/>
                    <a:p>
                      <a:r>
                        <a:rPr lang="en-US" sz="800" dirty="0">
                          <a:solidFill>
                            <a:schemeClr val="tx1"/>
                          </a:solidFill>
                        </a:rPr>
                        <a:t> *P&lt;0.05, ** P&lt;0.005; ***P&lt;0.001, ****P&lt;0.0001 vs. placebo; </a:t>
                      </a:r>
                      <a:r>
                        <a:rPr lang="en-US" sz="800" i="1" dirty="0">
                          <a:solidFill>
                            <a:schemeClr val="tx1"/>
                          </a:solidFill>
                        </a:rPr>
                        <a:t>In italics presented previously</a:t>
                      </a:r>
                      <a:endParaRPr lang="en-US" sz="800" strike="sngStrike" dirty="0">
                        <a:solidFill>
                          <a:schemeClr val="tx1"/>
                        </a:solidFill>
                      </a:endParaRPr>
                    </a:p>
                  </a:txBody>
                  <a:tcPr marT="27432" marB="27432" anchor="b">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983658322"/>
                  </a:ext>
                </a:extLst>
              </a:tr>
            </a:tbl>
          </a:graphicData>
        </a:graphic>
      </p:graphicFrame>
      <p:sp>
        <p:nvSpPr>
          <p:cNvPr id="7" name="TextBox 6">
            <a:extLst>
              <a:ext uri="{FF2B5EF4-FFF2-40B4-BE49-F238E27FC236}">
                <a16:creationId xmlns:a16="http://schemas.microsoft.com/office/drawing/2014/main" id="{E5372517-0C1A-CA16-66D5-4F657B0A991B}"/>
              </a:ext>
            </a:extLst>
          </p:cNvPr>
          <p:cNvSpPr txBox="1"/>
          <p:nvPr/>
        </p:nvSpPr>
        <p:spPr>
          <a:xfrm>
            <a:off x="11047624" y="6062990"/>
            <a:ext cx="764953" cy="246221"/>
          </a:xfrm>
          <a:prstGeom prst="rect">
            <a:avLst/>
          </a:prstGeom>
          <a:noFill/>
        </p:spPr>
        <p:txBody>
          <a:bodyPr wrap="none" rtlCol="0">
            <a:spAutoFit/>
          </a:bodyPr>
          <a:lstStyle/>
          <a:p>
            <a:pPr algn="r"/>
            <a:r>
              <a:rPr lang="en-US" sz="1000" i="1" dirty="0">
                <a:solidFill>
                  <a:prstClr val="black"/>
                </a:solidFill>
              </a:rPr>
              <a:t>Continued</a:t>
            </a:r>
          </a:p>
        </p:txBody>
      </p:sp>
    </p:spTree>
    <p:extLst>
      <p:ext uri="{BB962C8B-B14F-4D97-AF65-F5344CB8AC3E}">
        <p14:creationId xmlns:p14="http://schemas.microsoft.com/office/powerpoint/2010/main" val="393376844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72D6AD16-175D-489F-BE05-D09863BF96F2}"/>
              </a:ext>
            </a:extLst>
          </p:cNvPr>
          <p:cNvGraphicFramePr>
            <a:graphicFrameLocks noGrp="1"/>
          </p:cNvGraphicFramePr>
          <p:nvPr/>
        </p:nvGraphicFramePr>
        <p:xfrm>
          <a:off x="372535" y="914400"/>
          <a:ext cx="11430000" cy="3300805"/>
        </p:xfrm>
        <a:graphic>
          <a:graphicData uri="http://schemas.openxmlformats.org/drawingml/2006/table">
            <a:tbl>
              <a:tblPr firstRow="1" bandRow="1">
                <a:tableStyleId>{5C22544A-7EE6-4342-B048-85BDC9FD1C3A}</a:tableStyleId>
              </a:tblPr>
              <a:tblGrid>
                <a:gridCol w="5588994">
                  <a:extLst>
                    <a:ext uri="{9D8B030D-6E8A-4147-A177-3AD203B41FA5}">
                      <a16:colId xmlns:a16="http://schemas.microsoft.com/office/drawing/2014/main" val="20000"/>
                    </a:ext>
                  </a:extLst>
                </a:gridCol>
                <a:gridCol w="5841006">
                  <a:extLst>
                    <a:ext uri="{9D8B030D-6E8A-4147-A177-3AD203B41FA5}">
                      <a16:colId xmlns:a16="http://schemas.microsoft.com/office/drawing/2014/main" val="1229989169"/>
                    </a:ext>
                  </a:extLst>
                </a:gridCol>
              </a:tblGrid>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Results, continued</a:t>
                      </a:r>
                      <a:r>
                        <a:rPr lang="en-US" sz="1000" b="0" dirty="0">
                          <a:solidFill>
                            <a:schemeClr val="tx1"/>
                          </a:solidFill>
                        </a:rPr>
                        <a:t>:</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US"/>
                    </a:p>
                  </a:txBody>
                  <a:tcPr/>
                </a:tc>
                <a:extLst>
                  <a:ext uri="{0D108BD9-81ED-4DB2-BD59-A6C34878D82A}">
                    <a16:rowId xmlns:a16="http://schemas.microsoft.com/office/drawing/2014/main" val="10001"/>
                  </a:ext>
                </a:extLst>
              </a:tr>
              <a:tr h="2355925">
                <a:tc>
                  <a:txBody>
                    <a:bodyPr/>
                    <a:lstStyle/>
                    <a:p>
                      <a:pPr marL="171450" indent="-171450">
                        <a:spcAft>
                          <a:spcPts val="600"/>
                        </a:spcAft>
                        <a:buFont typeface="Arial" panose="020B0604020202020204" pitchFamily="34" charset="0"/>
                        <a:buChar char="•"/>
                      </a:pPr>
                      <a:r>
                        <a:rPr lang="en-US" sz="1000" dirty="0">
                          <a:solidFill>
                            <a:schemeClr val="tx1"/>
                          </a:solidFill>
                        </a:rPr>
                        <a:t>The majority of AEs with pemvidutide </a:t>
                      </a:r>
                      <a:r>
                        <a:rPr lang="en-US" sz="1000" strike="noStrike" dirty="0">
                          <a:solidFill>
                            <a:schemeClr val="tx1"/>
                          </a:solidFill>
                        </a:rPr>
                        <a:t>were </a:t>
                      </a:r>
                      <a:r>
                        <a:rPr lang="en-US" sz="1000" dirty="0">
                          <a:solidFill>
                            <a:schemeClr val="tx1"/>
                          </a:solidFill>
                        </a:rPr>
                        <a:t>GI-related, </a:t>
                      </a:r>
                      <a:r>
                        <a:rPr lang="en-US" sz="1000" strike="noStrike" dirty="0">
                          <a:solidFill>
                            <a:schemeClr val="tx1"/>
                          </a:solidFill>
                        </a:rPr>
                        <a:t>predominantly</a:t>
                      </a:r>
                      <a:r>
                        <a:rPr lang="en-US" sz="1000" dirty="0">
                          <a:solidFill>
                            <a:schemeClr val="tx1"/>
                          </a:solidFill>
                        </a:rPr>
                        <a:t> nausea (see table).</a:t>
                      </a:r>
                      <a:br>
                        <a:rPr lang="en-US" sz="1000" dirty="0">
                          <a:solidFill>
                            <a:schemeClr val="tx1"/>
                          </a:solidFill>
                        </a:rPr>
                      </a:br>
                      <a:r>
                        <a:rPr lang="en-US" sz="1000" dirty="0">
                          <a:solidFill>
                            <a:schemeClr val="tx1"/>
                          </a:solidFill>
                        </a:rPr>
                        <a:t>- events were mainly mild and moderate in severity.</a:t>
                      </a:r>
                    </a:p>
                    <a:p>
                      <a:pPr marL="171450" indent="-171450">
                        <a:spcAft>
                          <a:spcPts val="600"/>
                        </a:spcAft>
                        <a:buFont typeface="Arial" panose="020B0604020202020204" pitchFamily="34" charset="0"/>
                        <a:buChar char="•"/>
                      </a:pPr>
                      <a:r>
                        <a:rPr lang="en-US" sz="1000" strike="noStrike" baseline="0" dirty="0">
                          <a:solidFill>
                            <a:schemeClr val="tx1"/>
                          </a:solidFill>
                        </a:rPr>
                        <a:t>One pemvidutide (2.4mg) treated patient experienced a SAE (vomiting).</a:t>
                      </a:r>
                    </a:p>
                    <a:p>
                      <a:pPr marL="171450" indent="-171450">
                        <a:spcAft>
                          <a:spcPts val="600"/>
                        </a:spcAft>
                        <a:buFont typeface="Arial" panose="020B0604020202020204" pitchFamily="34" charset="0"/>
                        <a:buChar char="•"/>
                      </a:pPr>
                      <a:r>
                        <a:rPr lang="en-US" sz="1000" strike="noStrike" baseline="0" dirty="0">
                          <a:solidFill>
                            <a:schemeClr val="tx1"/>
                          </a:solidFill>
                        </a:rPr>
                        <a:t>Discontinuation rates due to AEs and AEs due to study drug were higher with pemvidutide (&gt;1.2mg) vs. placebo.</a:t>
                      </a:r>
                      <a:br>
                        <a:rPr lang="en-US" sz="1000" strike="noStrike" baseline="0" dirty="0">
                          <a:solidFill>
                            <a:schemeClr val="tx1"/>
                          </a:solidFill>
                        </a:rPr>
                      </a:br>
                      <a:r>
                        <a:rPr lang="en-US" sz="1000" strike="noStrike" baseline="0" dirty="0">
                          <a:solidFill>
                            <a:schemeClr val="tx1"/>
                          </a:solidFill>
                        </a:rPr>
                        <a:t>- most discontinuations with pemvidutide occurred in the first 16 weeks of treatment.</a:t>
                      </a:r>
                    </a:p>
                    <a:p>
                      <a:pPr marL="171450" indent="-171450">
                        <a:spcAft>
                          <a:spcPts val="600"/>
                        </a:spcAft>
                        <a:buFont typeface="Arial" panose="020B0604020202020204" pitchFamily="34" charset="0"/>
                        <a:buChar char="•"/>
                      </a:pPr>
                      <a:r>
                        <a:rPr lang="en-US" sz="1000" strike="noStrike" baseline="0" dirty="0">
                          <a:solidFill>
                            <a:schemeClr val="tx1"/>
                          </a:solidFill>
                        </a:rPr>
                        <a:t>No AEs of special interest or MACE were reported, and incidence of arrythmias was low and balanced across treatment arms.</a:t>
                      </a:r>
                    </a:p>
                  </a:txBody>
                  <a:tcPr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1000" dirty="0"/>
                    </a:p>
                  </a:txBody>
                  <a:tcPr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92350044"/>
                  </a:ext>
                </a:extLst>
              </a:tr>
              <a:tr h="277823">
                <a:tc gridSpan="2">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sz="1000" b="1" dirty="0"/>
                        <a:t>CVrg Implications</a:t>
                      </a:r>
                      <a:r>
                        <a:rPr lang="en-US" sz="1000" b="0" dirty="0"/>
                        <a:t>: </a:t>
                      </a:r>
                      <a:r>
                        <a:rPr lang="en-US" sz="1000" dirty="0">
                          <a:solidFill>
                            <a:schemeClr val="tx1"/>
                          </a:solidFill>
                        </a:rPr>
                        <a:t>These 48-week data showed the substantial weight loss with a large proportion of patients achieving weight loss </a:t>
                      </a:r>
                      <a:r>
                        <a:rPr lang="en-US" sz="1000" dirty="0">
                          <a:solidFill>
                            <a:schemeClr val="tx1"/>
                          </a:solidFill>
                          <a:latin typeface="+mn-lt"/>
                        </a:rPr>
                        <a:t>≥</a:t>
                      </a:r>
                      <a:r>
                        <a:rPr lang="en-US" sz="1000" dirty="0">
                          <a:solidFill>
                            <a:schemeClr val="tx1"/>
                          </a:solidFill>
                        </a:rPr>
                        <a:t>15 and </a:t>
                      </a:r>
                      <a:r>
                        <a:rPr lang="en-US" sz="1000" dirty="0">
                          <a:solidFill>
                            <a:schemeClr val="tx1"/>
                          </a:solidFill>
                          <a:latin typeface="+mn-lt"/>
                        </a:rPr>
                        <a:t>≥20%. Weight loss with pemvidutide was predominantly non-lean mass with only 21.9% loss in lean mass. Weight loss was accompanied by improvements in atherogenic lipids, in particular in patients with dyslipidemia at baseline. The safety profile of pemvidutide was consistent with the GLP-1 class with no unexpected safety findings. Altimmune will advance ongoing discussions to focus on a partner with interest in both obesity and MASH. Altimmune plans an end-of-Phase II meeting with the FDA late 2024, hoping to finalize a partnership before initiating the Phase III program.</a:t>
                      </a:r>
                      <a:endParaRPr lang="en-US" sz="1000" dirty="0">
                        <a:solidFill>
                          <a:schemeClr val="tx1"/>
                        </a:solidFill>
                      </a:endParaRPr>
                    </a:p>
                  </a:txBody>
                  <a:tcPr>
                    <a:lnT w="12700" cmpd="sng">
                      <a:noFill/>
                    </a:lnT>
                    <a:solidFill>
                      <a:srgbClr val="FEF4EC"/>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3" name="Title 2"/>
          <p:cNvSpPr>
            <a:spLocks noGrp="1"/>
          </p:cNvSpPr>
          <p:nvPr>
            <p:ph type="ctrTitle"/>
          </p:nvPr>
        </p:nvSpPr>
        <p:spPr/>
        <p:txBody>
          <a:bodyPr/>
          <a:lstStyle/>
          <a:p>
            <a:r>
              <a:rPr lang="en-US" dirty="0"/>
              <a:t>MOMENTUM (2 of 2)</a:t>
            </a:r>
          </a:p>
        </p:txBody>
      </p:sp>
      <p:graphicFrame>
        <p:nvGraphicFramePr>
          <p:cNvPr id="4" name="Table 3">
            <a:extLst>
              <a:ext uri="{FF2B5EF4-FFF2-40B4-BE49-F238E27FC236}">
                <a16:creationId xmlns:a16="http://schemas.microsoft.com/office/drawing/2014/main" id="{104313C9-68B0-D37C-2197-C3A218FBAF37}"/>
              </a:ext>
            </a:extLst>
          </p:cNvPr>
          <p:cNvGraphicFramePr>
            <a:graphicFrameLocks noGrp="1"/>
          </p:cNvGraphicFramePr>
          <p:nvPr/>
        </p:nvGraphicFramePr>
        <p:xfrm>
          <a:off x="5932375" y="1281874"/>
          <a:ext cx="5870160" cy="2102275"/>
        </p:xfrm>
        <a:graphic>
          <a:graphicData uri="http://schemas.openxmlformats.org/drawingml/2006/table">
            <a:tbl>
              <a:tblPr firstRow="1" bandRow="1">
                <a:tableStyleId>{C083E6E3-FA7D-4D7B-A595-EF9225AFEA82}</a:tableStyleId>
              </a:tblPr>
              <a:tblGrid>
                <a:gridCol w="2256375">
                  <a:extLst>
                    <a:ext uri="{9D8B030D-6E8A-4147-A177-3AD203B41FA5}">
                      <a16:colId xmlns:a16="http://schemas.microsoft.com/office/drawing/2014/main" val="20000"/>
                    </a:ext>
                  </a:extLst>
                </a:gridCol>
                <a:gridCol w="1195705">
                  <a:extLst>
                    <a:ext uri="{9D8B030D-6E8A-4147-A177-3AD203B41FA5}">
                      <a16:colId xmlns:a16="http://schemas.microsoft.com/office/drawing/2014/main" val="20001"/>
                    </a:ext>
                  </a:extLst>
                </a:gridCol>
                <a:gridCol w="843280">
                  <a:extLst>
                    <a:ext uri="{9D8B030D-6E8A-4147-A177-3AD203B41FA5}">
                      <a16:colId xmlns:a16="http://schemas.microsoft.com/office/drawing/2014/main" val="20002"/>
                    </a:ext>
                  </a:extLst>
                </a:gridCol>
                <a:gridCol w="843280">
                  <a:extLst>
                    <a:ext uri="{9D8B030D-6E8A-4147-A177-3AD203B41FA5}">
                      <a16:colId xmlns:a16="http://schemas.microsoft.com/office/drawing/2014/main" val="20003"/>
                    </a:ext>
                  </a:extLst>
                </a:gridCol>
                <a:gridCol w="731520">
                  <a:extLst>
                    <a:ext uri="{9D8B030D-6E8A-4147-A177-3AD203B41FA5}">
                      <a16:colId xmlns:a16="http://schemas.microsoft.com/office/drawing/2014/main" val="20004"/>
                    </a:ext>
                  </a:extLst>
                </a:gridCol>
              </a:tblGrid>
              <a:tr h="197275">
                <a:tc>
                  <a:txBody>
                    <a:bodyPr/>
                    <a:lstStyle/>
                    <a:p>
                      <a:r>
                        <a:rPr lang="en-US" sz="900" dirty="0"/>
                        <a:t>Safety (%pts)</a:t>
                      </a:r>
                    </a:p>
                  </a:txBody>
                  <a:tcPr marT="27432" marB="27432" anchor="ctr"/>
                </a:tc>
                <a:tc>
                  <a:txBody>
                    <a:bodyPr/>
                    <a:lstStyle/>
                    <a:p>
                      <a:pPr algn="ctr"/>
                      <a:r>
                        <a:rPr lang="en-US" sz="900" dirty="0"/>
                        <a:t>pem 1.2mg</a:t>
                      </a:r>
                    </a:p>
                  </a:txBody>
                  <a:tcPr marT="27432" marB="27432" anchor="b"/>
                </a:tc>
                <a:tc>
                  <a:txBody>
                    <a:bodyPr/>
                    <a:lstStyle/>
                    <a:p>
                      <a:pPr algn="ctr"/>
                      <a:r>
                        <a:rPr lang="en-US" sz="900" dirty="0"/>
                        <a:t>pem 1.8mg </a:t>
                      </a:r>
                    </a:p>
                  </a:txBody>
                  <a:tcPr marT="27432" marB="27432" anchor="b"/>
                </a:tc>
                <a:tc>
                  <a:txBody>
                    <a:bodyPr/>
                    <a:lstStyle/>
                    <a:p>
                      <a:pPr algn="ctr"/>
                      <a:r>
                        <a:rPr lang="en-US" sz="900" dirty="0"/>
                        <a:t>pem 2.4mg </a:t>
                      </a:r>
                    </a:p>
                  </a:txBody>
                  <a:tcPr marT="27432" marB="27432" anchor="b"/>
                </a:tc>
                <a:tc>
                  <a:txBody>
                    <a:bodyPr/>
                    <a:lstStyle/>
                    <a:p>
                      <a:pPr algn="ctr"/>
                      <a:r>
                        <a:rPr lang="en-US" sz="900" dirty="0"/>
                        <a:t>placebo</a:t>
                      </a:r>
                    </a:p>
                  </a:txBody>
                  <a:tcPr marT="27432" marB="27432" anchor="b"/>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1" dirty="0"/>
                        <a:t>Serious AEs related to study drug</a:t>
                      </a:r>
                    </a:p>
                  </a:txBody>
                  <a:tcPr marT="27432" marB="27432" anchor="ctr">
                    <a:lnB w="6350" cap="flat" cmpd="sng" algn="ctr">
                      <a:noFill/>
                      <a:prstDash val="solid"/>
                      <a:round/>
                      <a:headEnd type="none" w="med" len="med"/>
                      <a:tailEnd type="none" w="med" len="med"/>
                    </a:lnB>
                    <a:solidFill>
                      <a:schemeClr val="accent3">
                        <a:lumMod val="20000"/>
                        <a:lumOff val="80000"/>
                      </a:schemeClr>
                    </a:solidFill>
                  </a:tcPr>
                </a:tc>
                <a:tc>
                  <a:txBody>
                    <a:bodyPr/>
                    <a:lstStyle/>
                    <a:p>
                      <a:pPr algn="ctr"/>
                      <a:r>
                        <a:rPr lang="en-US" sz="900" i="1" dirty="0">
                          <a:solidFill>
                            <a:schemeClr val="tx1"/>
                          </a:solidFill>
                        </a:rPr>
                        <a:t>0.0</a:t>
                      </a:r>
                    </a:p>
                  </a:txBody>
                  <a:tcPr marT="27432" marB="27432" anchor="b">
                    <a:lnB w="6350" cap="flat" cmpd="sng" algn="ctr">
                      <a:noFill/>
                      <a:prstDash val="solid"/>
                      <a:round/>
                      <a:headEnd type="none" w="med" len="med"/>
                      <a:tailEnd type="none" w="med" len="med"/>
                    </a:lnB>
                    <a:solidFill>
                      <a:schemeClr val="accent3">
                        <a:lumMod val="20000"/>
                        <a:lumOff val="80000"/>
                      </a:schemeClr>
                    </a:solidFill>
                  </a:tcPr>
                </a:tc>
                <a:tc>
                  <a:txBody>
                    <a:bodyPr/>
                    <a:lstStyle/>
                    <a:p>
                      <a:pPr algn="ctr"/>
                      <a:r>
                        <a:rPr lang="en-US" sz="900" i="1" dirty="0">
                          <a:solidFill>
                            <a:schemeClr val="tx1"/>
                          </a:solidFill>
                        </a:rPr>
                        <a:t>0.0</a:t>
                      </a:r>
                    </a:p>
                  </a:txBody>
                  <a:tcPr marT="27432" marB="27432" anchor="b">
                    <a:lnB w="6350" cap="flat" cmpd="sng" algn="ctr">
                      <a:noFill/>
                      <a:prstDash val="solid"/>
                      <a:round/>
                      <a:headEnd type="none" w="med" len="med"/>
                      <a:tailEnd type="none" w="med" len="med"/>
                    </a:lnB>
                    <a:solidFill>
                      <a:schemeClr val="accent3">
                        <a:lumMod val="20000"/>
                        <a:lumOff val="80000"/>
                      </a:schemeClr>
                    </a:solidFill>
                  </a:tcPr>
                </a:tc>
                <a:tc>
                  <a:txBody>
                    <a:bodyPr/>
                    <a:lstStyle/>
                    <a:p>
                      <a:pPr algn="ctr"/>
                      <a:r>
                        <a:rPr lang="en-US" sz="900" i="1" dirty="0">
                          <a:solidFill>
                            <a:schemeClr val="tx1"/>
                          </a:solidFill>
                        </a:rPr>
                        <a:t>1.0</a:t>
                      </a:r>
                    </a:p>
                  </a:txBody>
                  <a:tcPr marT="27432" marB="27432" anchor="b">
                    <a:lnB w="6350" cap="flat" cmpd="sng" algn="ctr">
                      <a:noFill/>
                      <a:prstDash val="solid"/>
                      <a:round/>
                      <a:headEnd type="none" w="med" len="med"/>
                      <a:tailEnd type="none" w="med" len="med"/>
                    </a:lnB>
                    <a:solidFill>
                      <a:schemeClr val="accent3">
                        <a:lumMod val="20000"/>
                        <a:lumOff val="80000"/>
                      </a:schemeClr>
                    </a:solidFill>
                  </a:tcPr>
                </a:tc>
                <a:tc>
                  <a:txBody>
                    <a:bodyPr/>
                    <a:lstStyle/>
                    <a:p>
                      <a:pPr algn="ctr"/>
                      <a:r>
                        <a:rPr lang="en-US" sz="900" i="1" dirty="0">
                          <a:solidFill>
                            <a:schemeClr val="tx1"/>
                          </a:solidFill>
                        </a:rPr>
                        <a:t>0.0</a:t>
                      </a:r>
                    </a:p>
                  </a:txBody>
                  <a:tcPr marT="27432" marB="27432" anchor="b">
                    <a:lnB w="6350" cap="flat" cmpd="sng" algn="ctr">
                      <a:no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1" dirty="0"/>
                        <a:t>Discontinuation due to AEs</a:t>
                      </a:r>
                    </a:p>
                  </a:txBody>
                  <a:tcPr marT="27432" marB="27432" anchor="ctr">
                    <a:lnT w="6350" cap="flat" cmpd="sng" algn="ctr">
                      <a:no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ctr"/>
                      <a:r>
                        <a:rPr lang="en-US" sz="900" i="1" dirty="0">
                          <a:solidFill>
                            <a:schemeClr val="tx1"/>
                          </a:solidFill>
                        </a:rPr>
                        <a:t>5.1</a:t>
                      </a:r>
                    </a:p>
                  </a:txBody>
                  <a:tcPr marT="27432" marB="27432" anchor="b">
                    <a:lnT w="6350" cap="flat" cmpd="sng" algn="ctr">
                      <a:no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ctr"/>
                      <a:r>
                        <a:rPr lang="en-US" sz="900" i="1" dirty="0">
                          <a:solidFill>
                            <a:schemeClr val="tx1"/>
                          </a:solidFill>
                        </a:rPr>
                        <a:t>19.2</a:t>
                      </a:r>
                    </a:p>
                  </a:txBody>
                  <a:tcPr marT="27432" marB="27432" anchor="b">
                    <a:lnT w="6350" cap="flat" cmpd="sng" algn="ctr">
                      <a:no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ctr"/>
                      <a:r>
                        <a:rPr lang="en-US" sz="900" i="1" dirty="0">
                          <a:solidFill>
                            <a:schemeClr val="tx1"/>
                          </a:solidFill>
                        </a:rPr>
                        <a:t>19.6</a:t>
                      </a:r>
                    </a:p>
                  </a:txBody>
                  <a:tcPr marT="27432" marB="27432" anchor="b">
                    <a:lnT w="6350" cap="flat" cmpd="sng" algn="ctr">
                      <a:no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ctr"/>
                      <a:r>
                        <a:rPr lang="en-US" sz="900" i="1" dirty="0">
                          <a:solidFill>
                            <a:schemeClr val="tx1"/>
                          </a:solidFill>
                        </a:rPr>
                        <a:t>6.2</a:t>
                      </a:r>
                    </a:p>
                  </a:txBody>
                  <a:tcPr marT="27432" marB="27432" anchor="b">
                    <a:lnT w="6350" cap="flat" cmpd="sng" algn="ctr">
                      <a:noFill/>
                      <a:prstDash val="solid"/>
                      <a:round/>
                      <a:headEnd type="none" w="med" len="med"/>
                      <a:tailEnd type="none" w="med" len="med"/>
                    </a:lnT>
                    <a:lnB w="3175" cap="flat" cmpd="sng" algn="ctr">
                      <a:noFill/>
                      <a:prstDash val="solid"/>
                      <a:round/>
                      <a:headEnd type="none" w="med" len="med"/>
                      <a:tailEnd type="none" w="med" len="med"/>
                    </a:lnB>
                    <a:noFill/>
                  </a:tcPr>
                </a:tc>
                <a:extLst>
                  <a:ext uri="{0D108BD9-81ED-4DB2-BD59-A6C34878D82A}">
                    <a16:rowId xmlns:a16="http://schemas.microsoft.com/office/drawing/2014/main" val="3499598319"/>
                  </a:ext>
                </a:extLst>
              </a:tr>
              <a:tr h="1544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1" dirty="0"/>
                        <a:t>Discontinuation due to drug-related AEs</a:t>
                      </a:r>
                    </a:p>
                  </a:txBody>
                  <a:tcPr marT="27432" marB="27432" anchor="ctr">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en-US" sz="900" i="1" dirty="0">
                          <a:solidFill>
                            <a:schemeClr val="tx1"/>
                          </a:solidFill>
                        </a:rPr>
                        <a:t>4.1</a:t>
                      </a:r>
                    </a:p>
                  </a:txBody>
                  <a:tcPr marT="27432" marB="27432" anchor="b">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en-US" sz="900" i="1" dirty="0">
                          <a:solidFill>
                            <a:schemeClr val="tx1"/>
                          </a:solidFill>
                        </a:rPr>
                        <a:t>16.2</a:t>
                      </a:r>
                    </a:p>
                  </a:txBody>
                  <a:tcPr marT="27432" marB="27432" anchor="b">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en-US" sz="900" i="1" dirty="0">
                          <a:solidFill>
                            <a:schemeClr val="tx1"/>
                          </a:solidFill>
                        </a:rPr>
                        <a:t>15.5</a:t>
                      </a:r>
                    </a:p>
                  </a:txBody>
                  <a:tcPr marT="27432" marB="27432" anchor="b">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en-US" sz="900" i="1" dirty="0">
                          <a:solidFill>
                            <a:schemeClr val="tx1"/>
                          </a:solidFill>
                        </a:rPr>
                        <a:t>2.1</a:t>
                      </a:r>
                    </a:p>
                  </a:txBody>
                  <a:tcPr marT="27432" marB="27432" anchor="b">
                    <a:lnL>
                      <a:noFill/>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174534046"/>
                  </a:ext>
                </a:extLst>
              </a:tr>
              <a:tr h="1055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1" dirty="0"/>
                        <a:t>Nausea</a:t>
                      </a:r>
                    </a:p>
                  </a:txBody>
                  <a:tcPr marT="27432" marB="27432" anchor="ctr">
                    <a:lnT>
                      <a:noFill/>
                    </a:lnT>
                    <a:noFill/>
                  </a:tcPr>
                </a:tc>
                <a:tc>
                  <a:txBody>
                    <a:bodyPr/>
                    <a:lstStyle/>
                    <a:p>
                      <a:pPr algn="ctr"/>
                      <a:r>
                        <a:rPr lang="en-US" sz="900" i="1" dirty="0">
                          <a:solidFill>
                            <a:schemeClr val="tx1"/>
                          </a:solidFill>
                        </a:rPr>
                        <a:t>25.5</a:t>
                      </a:r>
                    </a:p>
                  </a:txBody>
                  <a:tcPr marT="27432" marB="27432" anchor="b">
                    <a:lnT>
                      <a:noFill/>
                    </a:lnT>
                    <a:noFill/>
                  </a:tcPr>
                </a:tc>
                <a:tc>
                  <a:txBody>
                    <a:bodyPr/>
                    <a:lstStyle/>
                    <a:p>
                      <a:pPr algn="ctr"/>
                      <a:r>
                        <a:rPr lang="en-US" sz="900" i="1" dirty="0">
                          <a:solidFill>
                            <a:schemeClr val="tx1"/>
                          </a:solidFill>
                        </a:rPr>
                        <a:t>59.6</a:t>
                      </a:r>
                    </a:p>
                  </a:txBody>
                  <a:tcPr marT="27432" marB="27432" anchor="b">
                    <a:lnT>
                      <a:noFill/>
                    </a:lnT>
                    <a:noFill/>
                  </a:tcPr>
                </a:tc>
                <a:tc>
                  <a:txBody>
                    <a:bodyPr/>
                    <a:lstStyle/>
                    <a:p>
                      <a:pPr algn="ctr"/>
                      <a:r>
                        <a:rPr lang="en-US" sz="900" i="1" dirty="0">
                          <a:solidFill>
                            <a:schemeClr val="tx1"/>
                          </a:solidFill>
                        </a:rPr>
                        <a:t>51.5</a:t>
                      </a:r>
                    </a:p>
                  </a:txBody>
                  <a:tcPr marT="27432" marB="27432" anchor="b">
                    <a:lnT>
                      <a:noFill/>
                    </a:lnT>
                    <a:noFill/>
                  </a:tcPr>
                </a:tc>
                <a:tc>
                  <a:txBody>
                    <a:bodyPr/>
                    <a:lstStyle/>
                    <a:p>
                      <a:pPr algn="ctr"/>
                      <a:r>
                        <a:rPr lang="en-US" sz="900" i="1" dirty="0">
                          <a:solidFill>
                            <a:schemeClr val="tx1"/>
                          </a:solidFill>
                        </a:rPr>
                        <a:t>11.3</a:t>
                      </a:r>
                    </a:p>
                  </a:txBody>
                  <a:tcPr marT="27432" marB="27432" anchor="b">
                    <a:lnT>
                      <a:noFill/>
                    </a:lnT>
                    <a:noFill/>
                  </a:tcPr>
                </a:tc>
                <a:extLst>
                  <a:ext uri="{0D108BD9-81ED-4DB2-BD59-A6C34878D82A}">
                    <a16:rowId xmlns:a16="http://schemas.microsoft.com/office/drawing/2014/main" val="3756082028"/>
                  </a:ext>
                </a:extLst>
              </a:tr>
              <a:tr h="1055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1" dirty="0"/>
                        <a:t>Vomiting</a:t>
                      </a:r>
                    </a:p>
                  </a:txBody>
                  <a:tcPr marT="27432" marB="27432" anchor="ctr">
                    <a:solidFill>
                      <a:schemeClr val="accent3">
                        <a:lumMod val="20000"/>
                        <a:lumOff val="80000"/>
                      </a:schemeClr>
                    </a:solidFill>
                  </a:tcPr>
                </a:tc>
                <a:tc>
                  <a:txBody>
                    <a:bodyPr/>
                    <a:lstStyle/>
                    <a:p>
                      <a:pPr algn="ctr"/>
                      <a:r>
                        <a:rPr lang="en-US" sz="900" i="1" dirty="0">
                          <a:solidFill>
                            <a:schemeClr val="tx1"/>
                          </a:solidFill>
                        </a:rPr>
                        <a:t>6.1</a:t>
                      </a:r>
                    </a:p>
                  </a:txBody>
                  <a:tcPr marT="27432" marB="27432" anchor="b">
                    <a:solidFill>
                      <a:schemeClr val="accent3">
                        <a:lumMod val="20000"/>
                        <a:lumOff val="80000"/>
                      </a:schemeClr>
                    </a:solidFill>
                  </a:tcPr>
                </a:tc>
                <a:tc>
                  <a:txBody>
                    <a:bodyPr/>
                    <a:lstStyle/>
                    <a:p>
                      <a:pPr algn="ctr"/>
                      <a:r>
                        <a:rPr lang="en-US" sz="900" i="1" dirty="0">
                          <a:solidFill>
                            <a:schemeClr val="tx1"/>
                          </a:solidFill>
                        </a:rPr>
                        <a:t>27.3</a:t>
                      </a:r>
                    </a:p>
                  </a:txBody>
                  <a:tcPr marT="27432" marB="27432" anchor="b">
                    <a:solidFill>
                      <a:schemeClr val="accent3">
                        <a:lumMod val="20000"/>
                        <a:lumOff val="80000"/>
                      </a:schemeClr>
                    </a:solidFill>
                  </a:tcPr>
                </a:tc>
                <a:tc>
                  <a:txBody>
                    <a:bodyPr/>
                    <a:lstStyle/>
                    <a:p>
                      <a:pPr algn="ctr"/>
                      <a:r>
                        <a:rPr lang="en-US" sz="900" i="1" dirty="0">
                          <a:solidFill>
                            <a:schemeClr val="tx1"/>
                          </a:solidFill>
                        </a:rPr>
                        <a:t>27.8</a:t>
                      </a:r>
                    </a:p>
                  </a:txBody>
                  <a:tcPr marT="27432" marB="27432" anchor="b">
                    <a:solidFill>
                      <a:schemeClr val="accent3">
                        <a:lumMod val="20000"/>
                        <a:lumOff val="80000"/>
                      </a:schemeClr>
                    </a:solidFill>
                  </a:tcPr>
                </a:tc>
                <a:tc>
                  <a:txBody>
                    <a:bodyPr/>
                    <a:lstStyle/>
                    <a:p>
                      <a:pPr algn="ctr"/>
                      <a:r>
                        <a:rPr lang="en-US" sz="900" i="1" dirty="0">
                          <a:solidFill>
                            <a:schemeClr val="tx1"/>
                          </a:solidFill>
                        </a:rPr>
                        <a:t>3.1</a:t>
                      </a:r>
                    </a:p>
                  </a:txBody>
                  <a:tcPr marT="27432" marB="27432" anchor="b">
                    <a:solidFill>
                      <a:schemeClr val="accent3">
                        <a:lumMod val="20000"/>
                        <a:lumOff val="80000"/>
                      </a:schemeClr>
                    </a:solidFill>
                  </a:tcPr>
                </a:tc>
                <a:extLst>
                  <a:ext uri="{0D108BD9-81ED-4DB2-BD59-A6C34878D82A}">
                    <a16:rowId xmlns:a16="http://schemas.microsoft.com/office/drawing/2014/main" val="1046960251"/>
                  </a:ext>
                </a:extLst>
              </a:tr>
              <a:tr h="1055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1" dirty="0"/>
                        <a:t>Diarrhea</a:t>
                      </a:r>
                    </a:p>
                  </a:txBody>
                  <a:tcPr marT="27432" marB="27432" anchor="ctr">
                    <a:lnB w="12700" cap="flat" cmpd="sng" algn="ctr">
                      <a:noFill/>
                      <a:prstDash val="solid"/>
                      <a:round/>
                      <a:headEnd type="none" w="med" len="med"/>
                      <a:tailEnd type="none" w="med" len="med"/>
                    </a:lnB>
                    <a:noFill/>
                  </a:tcPr>
                </a:tc>
                <a:tc>
                  <a:txBody>
                    <a:bodyPr/>
                    <a:lstStyle/>
                    <a:p>
                      <a:pPr algn="ctr"/>
                      <a:r>
                        <a:rPr lang="en-US" sz="900" i="1" dirty="0">
                          <a:solidFill>
                            <a:schemeClr val="tx1"/>
                          </a:solidFill>
                        </a:rPr>
                        <a:t>8.2</a:t>
                      </a:r>
                    </a:p>
                  </a:txBody>
                  <a:tcPr marT="27432" marB="27432" anchor="b">
                    <a:lnB w="12700" cap="flat" cmpd="sng" algn="ctr">
                      <a:noFill/>
                      <a:prstDash val="solid"/>
                      <a:round/>
                      <a:headEnd type="none" w="med" len="med"/>
                      <a:tailEnd type="none" w="med" len="med"/>
                    </a:lnB>
                    <a:noFill/>
                  </a:tcPr>
                </a:tc>
                <a:tc>
                  <a:txBody>
                    <a:bodyPr/>
                    <a:lstStyle/>
                    <a:p>
                      <a:pPr algn="ctr"/>
                      <a:r>
                        <a:rPr lang="en-US" sz="900" i="1" dirty="0">
                          <a:solidFill>
                            <a:schemeClr val="tx1"/>
                          </a:solidFill>
                        </a:rPr>
                        <a:t>10.1</a:t>
                      </a:r>
                    </a:p>
                  </a:txBody>
                  <a:tcPr marT="27432" marB="27432" anchor="b">
                    <a:lnB w="12700" cap="flat" cmpd="sng" algn="ctr">
                      <a:noFill/>
                      <a:prstDash val="solid"/>
                      <a:round/>
                      <a:headEnd type="none" w="med" len="med"/>
                      <a:tailEnd type="none" w="med" len="med"/>
                    </a:lnB>
                    <a:noFill/>
                  </a:tcPr>
                </a:tc>
                <a:tc>
                  <a:txBody>
                    <a:bodyPr/>
                    <a:lstStyle/>
                    <a:p>
                      <a:pPr algn="ctr"/>
                      <a:r>
                        <a:rPr lang="en-US" sz="900" i="1" dirty="0">
                          <a:solidFill>
                            <a:schemeClr val="tx1"/>
                          </a:solidFill>
                        </a:rPr>
                        <a:t>18.6</a:t>
                      </a:r>
                    </a:p>
                  </a:txBody>
                  <a:tcPr marT="27432" marB="27432" anchor="b">
                    <a:lnB w="12700" cap="flat" cmpd="sng" algn="ctr">
                      <a:noFill/>
                      <a:prstDash val="solid"/>
                      <a:round/>
                      <a:headEnd type="none" w="med" len="med"/>
                      <a:tailEnd type="none" w="med" len="med"/>
                    </a:lnB>
                    <a:noFill/>
                  </a:tcPr>
                </a:tc>
                <a:tc>
                  <a:txBody>
                    <a:bodyPr/>
                    <a:lstStyle/>
                    <a:p>
                      <a:pPr algn="ctr"/>
                      <a:r>
                        <a:rPr lang="en-US" sz="900" i="1" dirty="0">
                          <a:solidFill>
                            <a:schemeClr val="tx1"/>
                          </a:solidFill>
                        </a:rPr>
                        <a:t>5.2</a:t>
                      </a:r>
                    </a:p>
                  </a:txBody>
                  <a:tcPr marT="27432" marB="27432" anchor="b">
                    <a:lnB w="12700" cap="flat" cmpd="sng" algn="ctr">
                      <a:noFill/>
                      <a:prstDash val="solid"/>
                      <a:round/>
                      <a:headEnd type="none" w="med" len="med"/>
                      <a:tailEnd type="none" w="med" len="med"/>
                    </a:lnB>
                    <a:noFill/>
                  </a:tcPr>
                </a:tc>
                <a:extLst>
                  <a:ext uri="{0D108BD9-81ED-4DB2-BD59-A6C34878D82A}">
                    <a16:rowId xmlns:a16="http://schemas.microsoft.com/office/drawing/2014/main" val="4222811114"/>
                  </a:ext>
                </a:extLst>
              </a:tr>
              <a:tr h="1055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1" dirty="0"/>
                        <a:t>Constipation</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en-US" sz="900" i="1" dirty="0">
                          <a:solidFill>
                            <a:schemeClr val="tx1"/>
                          </a:solidFill>
                        </a:rPr>
                        <a:t>17.3</a:t>
                      </a:r>
                    </a:p>
                  </a:txBody>
                  <a:tcPr marT="27432" marB="27432"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en-US" sz="900" i="1" dirty="0">
                          <a:solidFill>
                            <a:schemeClr val="tx1"/>
                          </a:solidFill>
                        </a:rPr>
                        <a:t>13.1</a:t>
                      </a:r>
                    </a:p>
                  </a:txBody>
                  <a:tcPr marT="27432" marB="27432"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en-US" sz="900" i="1" dirty="0">
                          <a:solidFill>
                            <a:schemeClr val="tx1"/>
                          </a:solidFill>
                        </a:rPr>
                        <a:t>22.7</a:t>
                      </a:r>
                    </a:p>
                  </a:txBody>
                  <a:tcPr marT="27432" marB="27432"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en-US" sz="900" i="1" dirty="0">
                          <a:solidFill>
                            <a:schemeClr val="tx1"/>
                          </a:solidFill>
                        </a:rPr>
                        <a:t>8.2</a:t>
                      </a:r>
                    </a:p>
                  </a:txBody>
                  <a:tcPr marT="27432" marB="27432"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76385921"/>
                  </a:ext>
                </a:extLst>
              </a:tr>
              <a:tr h="1055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1" dirty="0"/>
                        <a:t>MACE</a:t>
                      </a:r>
                    </a:p>
                  </a:txBody>
                  <a:tcPr marT="27432" marB="27432"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i="1" dirty="0">
                          <a:solidFill>
                            <a:schemeClr val="tx1"/>
                          </a:solidFill>
                        </a:rPr>
                        <a:t>0.0</a:t>
                      </a:r>
                    </a:p>
                  </a:txBody>
                  <a:tcPr marT="27432" marB="27432"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i="1" dirty="0">
                          <a:solidFill>
                            <a:schemeClr val="tx1"/>
                          </a:solidFill>
                        </a:rPr>
                        <a:t>0.0</a:t>
                      </a:r>
                    </a:p>
                  </a:txBody>
                  <a:tcPr marT="27432" marB="27432"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i="1" dirty="0">
                          <a:solidFill>
                            <a:schemeClr val="tx1"/>
                          </a:solidFill>
                        </a:rPr>
                        <a:t>0.0</a:t>
                      </a:r>
                    </a:p>
                  </a:txBody>
                  <a:tcPr marT="27432" marB="27432"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i="1" dirty="0">
                          <a:solidFill>
                            <a:schemeClr val="tx1"/>
                          </a:solidFill>
                        </a:rPr>
                        <a:t>0.0</a:t>
                      </a:r>
                    </a:p>
                  </a:txBody>
                  <a:tcPr marT="27432" marB="27432"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41671583"/>
                  </a:ext>
                </a:extLst>
              </a:tr>
              <a:tr h="1055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i="1" dirty="0"/>
                        <a:t>Cardiac AEs including arrythmias</a:t>
                      </a:r>
                    </a:p>
                  </a:txBody>
                  <a:tcPr marT="27432" marB="27432" anchor="ctr">
                    <a:lnL>
                      <a:noFill/>
                    </a:lnL>
                    <a:lnR>
                      <a:noFill/>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en-US" sz="900" i="1" dirty="0">
                          <a:solidFill>
                            <a:schemeClr val="tx1"/>
                          </a:solidFill>
                        </a:rPr>
                        <a:t>3.1</a:t>
                      </a:r>
                    </a:p>
                  </a:txBody>
                  <a:tcPr marT="27432" marB="27432" anchor="b">
                    <a:lnL>
                      <a:noFill/>
                    </a:lnL>
                    <a:lnR>
                      <a:noFill/>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en-US" sz="900" i="1" dirty="0">
                          <a:solidFill>
                            <a:schemeClr val="tx1"/>
                          </a:solidFill>
                        </a:rPr>
                        <a:t>4.0</a:t>
                      </a:r>
                    </a:p>
                  </a:txBody>
                  <a:tcPr marT="27432" marB="27432" anchor="b">
                    <a:lnL>
                      <a:noFill/>
                    </a:lnL>
                    <a:lnR>
                      <a:noFill/>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en-US" sz="900" i="1" dirty="0">
                          <a:solidFill>
                            <a:schemeClr val="tx1"/>
                          </a:solidFill>
                        </a:rPr>
                        <a:t>3.1</a:t>
                      </a:r>
                    </a:p>
                  </a:txBody>
                  <a:tcPr marT="27432" marB="27432" anchor="b">
                    <a:lnL>
                      <a:noFill/>
                    </a:lnL>
                    <a:lnR>
                      <a:noFill/>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en-US" sz="900" i="1" dirty="0">
                          <a:solidFill>
                            <a:schemeClr val="tx1"/>
                          </a:solidFill>
                        </a:rPr>
                        <a:t>4.1</a:t>
                      </a:r>
                    </a:p>
                  </a:txBody>
                  <a:tcPr marT="27432" marB="27432" anchor="b">
                    <a:lnL>
                      <a:noFill/>
                    </a:lnL>
                    <a:lnR>
                      <a:noFill/>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082588035"/>
                  </a:ext>
                </a:extLst>
              </a:tr>
              <a:tr h="1055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i="1" dirty="0"/>
                        <a:t>In italics previously presented</a:t>
                      </a:r>
                    </a:p>
                  </a:txBody>
                  <a:tcPr marT="27432" marB="27432" anchor="ctr">
                    <a:lnL>
                      <a:noFill/>
                    </a:lnL>
                    <a:lnR>
                      <a:noFill/>
                    </a:ln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i="1" dirty="0">
                        <a:solidFill>
                          <a:schemeClr val="tx1"/>
                        </a:solidFill>
                      </a:endParaRPr>
                    </a:p>
                  </a:txBody>
                  <a:tcPr marT="27432" marB="27432" anchor="b">
                    <a:lnL>
                      <a:noFill/>
                    </a:lnL>
                    <a:lnR>
                      <a:noFill/>
                    </a:ln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i="1" dirty="0">
                        <a:solidFill>
                          <a:schemeClr val="tx1"/>
                        </a:solidFill>
                      </a:endParaRPr>
                    </a:p>
                  </a:txBody>
                  <a:tcPr marT="27432" marB="27432" anchor="b">
                    <a:lnL>
                      <a:noFill/>
                    </a:lnL>
                    <a:lnR>
                      <a:noFill/>
                    </a:ln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i="1" dirty="0">
                        <a:solidFill>
                          <a:schemeClr val="tx1"/>
                        </a:solidFill>
                      </a:endParaRPr>
                    </a:p>
                  </a:txBody>
                  <a:tcPr marT="27432" marB="27432" anchor="b">
                    <a:lnL>
                      <a:noFill/>
                    </a:lnL>
                    <a:lnR>
                      <a:noFill/>
                    </a:ln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i="1" dirty="0">
                        <a:solidFill>
                          <a:schemeClr val="tx1"/>
                        </a:solidFill>
                      </a:endParaRPr>
                    </a:p>
                  </a:txBody>
                  <a:tcPr marT="27432" marB="27432" anchor="b">
                    <a:lnL>
                      <a:noFill/>
                    </a:lnL>
                    <a:lnR>
                      <a:noFill/>
                    </a:ln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1228725"/>
                  </a:ext>
                </a:extLst>
              </a:tr>
            </a:tbl>
          </a:graphicData>
        </a:graphic>
      </p:graphicFrame>
    </p:spTree>
    <p:extLst>
      <p:ext uri="{BB962C8B-B14F-4D97-AF65-F5344CB8AC3E}">
        <p14:creationId xmlns:p14="http://schemas.microsoft.com/office/powerpoint/2010/main" val="24956097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72D6AD16-175D-489F-BE05-D09863BF96F2}"/>
              </a:ext>
            </a:extLst>
          </p:cNvPr>
          <p:cNvGraphicFramePr>
            <a:graphicFrameLocks noGrp="1"/>
          </p:cNvGraphicFramePr>
          <p:nvPr>
            <p:extLst>
              <p:ext uri="{D42A27DB-BD31-4B8C-83A1-F6EECF244321}">
                <p14:modId xmlns:p14="http://schemas.microsoft.com/office/powerpoint/2010/main" val="3911998766"/>
              </p:ext>
            </p:extLst>
          </p:nvPr>
        </p:nvGraphicFramePr>
        <p:xfrm>
          <a:off x="2663687" y="914400"/>
          <a:ext cx="9147313" cy="5379720"/>
        </p:xfrm>
        <a:graphic>
          <a:graphicData uri="http://schemas.openxmlformats.org/drawingml/2006/table">
            <a:tbl>
              <a:tblPr firstRow="1" bandRow="1">
                <a:tableStyleId>{5C22544A-7EE6-4342-B048-85BDC9FD1C3A}</a:tableStyleId>
              </a:tblPr>
              <a:tblGrid>
                <a:gridCol w="4669442">
                  <a:extLst>
                    <a:ext uri="{9D8B030D-6E8A-4147-A177-3AD203B41FA5}">
                      <a16:colId xmlns:a16="http://schemas.microsoft.com/office/drawing/2014/main" val="20000"/>
                    </a:ext>
                  </a:extLst>
                </a:gridCol>
                <a:gridCol w="4477871">
                  <a:extLst>
                    <a:ext uri="{9D8B030D-6E8A-4147-A177-3AD203B41FA5}">
                      <a16:colId xmlns:a16="http://schemas.microsoft.com/office/drawing/2014/main" val="1229989169"/>
                    </a:ext>
                  </a:extLst>
                </a:gridCol>
              </a:tblGrid>
              <a:tr h="0">
                <a:tc gridSpan="2">
                  <a:txBody>
                    <a:bodyPr/>
                    <a:lstStyle/>
                    <a:p>
                      <a:r>
                        <a:rPr lang="en-US" sz="900" b="0" i="1" dirty="0">
                          <a:solidFill>
                            <a:schemeClr val="tx1"/>
                          </a:solidFill>
                        </a:rPr>
                        <a:t>Effect of pemvidutide, a GLP-1/GRA dual receptor agonist, on cardioinflammatory lipids. J.J.Suschak.</a:t>
                      </a:r>
                    </a:p>
                    <a:p>
                      <a:endParaRPr lang="en-US" sz="400" b="1" i="1" dirty="0">
                        <a:solidFill>
                          <a:schemeClr val="tx1"/>
                        </a:solidFill>
                      </a:endParaRPr>
                    </a:p>
                    <a:p>
                      <a:r>
                        <a:rPr lang="en-US" sz="1000" b="1" dirty="0">
                          <a:solidFill>
                            <a:schemeClr val="tx1"/>
                          </a:solidFill>
                        </a:rPr>
                        <a:t>Background</a:t>
                      </a:r>
                      <a:r>
                        <a:rPr lang="en-US" sz="1000" b="0" dirty="0">
                          <a:solidFill>
                            <a:schemeClr val="tx1"/>
                          </a:solidFill>
                        </a:rPr>
                        <a:t>: Dysregulated lipid profiles in obesity can cause systemic inflammation resulting in increased CV risk. The impact of pemvidutide on lipoprotein and glycoprotein biomarkers of CV inflammation was evaluated in a Phase I trial.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20000"/>
                        <a:lumOff val="80000"/>
                      </a:schemeClr>
                    </a:solidFill>
                  </a:tcPr>
                </a:tc>
                <a:tc hMerge="1">
                  <a:txBody>
                    <a:bodyPr/>
                    <a:lstStyle/>
                    <a:p>
                      <a:endParaRPr lang="en-US"/>
                    </a:p>
                  </a:txBody>
                  <a:tcPr/>
                </a:tc>
                <a:extLst>
                  <a:ext uri="{0D108BD9-81ED-4DB2-BD59-A6C34878D82A}">
                    <a16:rowId xmlns:a16="http://schemas.microsoft.com/office/drawing/2014/main" val="882866917"/>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mn-lt"/>
                        </a:rPr>
                        <a:t>Patients &amp; Treatment</a:t>
                      </a:r>
                      <a:r>
                        <a:rPr lang="en-US" sz="1000" dirty="0">
                          <a:latin typeface="+mn-lt"/>
                        </a:rPr>
                        <a:t>: 34 non-diabetic subjects aged 18-70 years, BMI 25-40kg/m</a:t>
                      </a:r>
                      <a:r>
                        <a:rPr lang="en-US" sz="1000" baseline="30000" dirty="0">
                          <a:latin typeface="+mn-lt"/>
                        </a:rPr>
                        <a:t>2</a:t>
                      </a:r>
                      <a:r>
                        <a:rPr lang="en-US" sz="1000" dirty="0">
                          <a:latin typeface="+mn-lt"/>
                        </a:rPr>
                        <a:t>, liver fat ≥10% received pemvidutide (SC 1.2, 1.8, or 2.4mg QW) vs. placebo for 12 weeks; </a:t>
                      </a:r>
                      <a:r>
                        <a:rPr lang="en-US" sz="1000" b="0" dirty="0">
                          <a:solidFill>
                            <a:schemeClr val="tx1"/>
                          </a:solidFill>
                          <a:latin typeface="+mn-lt"/>
                        </a:rPr>
                        <a:t>l</a:t>
                      </a:r>
                      <a:r>
                        <a:rPr lang="en-US" sz="1000" b="0" dirty="0">
                          <a:solidFill>
                            <a:schemeClr val="tx1"/>
                          </a:solidFill>
                        </a:rPr>
                        <a:t>ipidomic and glycoprotein profiling were conducted using ultra-high performance liquid chromatography-mass spectrometry or NMR on plasma samples at day -1, day 43, and day 85.</a:t>
                      </a:r>
                      <a:endParaRPr lang="en-US" sz="100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mn-lt"/>
                        </a:rPr>
                        <a:t>Outcomes</a:t>
                      </a:r>
                      <a:r>
                        <a:rPr lang="en-US" sz="1000" b="0" dirty="0">
                          <a:latin typeface="+mn-lt"/>
                        </a:rPr>
                        <a:t>: </a:t>
                      </a:r>
                      <a:endParaRPr lang="en-US" sz="1000" b="1" dirty="0">
                        <a:latin typeface="+mn-lt"/>
                      </a:endParaRP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00"/>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Results</a:t>
                      </a:r>
                      <a:r>
                        <a:rPr lang="en-US" sz="1000" dirty="0"/>
                        <a:t>:</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US"/>
                    </a:p>
                  </a:txBody>
                  <a:tcPr/>
                </a:tc>
                <a:extLst>
                  <a:ext uri="{0D108BD9-81ED-4DB2-BD59-A6C34878D82A}">
                    <a16:rowId xmlns:a16="http://schemas.microsoft.com/office/drawing/2014/main" val="10001"/>
                  </a:ext>
                </a:extLst>
              </a:tr>
              <a:tr h="2651760">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As previously presented, in this trial pemvidutide elicited significant weight loss of up to -10.3% vs. placebo (see table).</a:t>
                      </a:r>
                    </a:p>
                    <a:p>
                      <a:pPr marL="171450" indent="-171450">
                        <a:buFont typeface="Arial" panose="020B0604020202020204" pitchFamily="34" charset="0"/>
                        <a:buChar char="•"/>
                      </a:pPr>
                      <a:r>
                        <a:rPr lang="en-US" sz="1000" dirty="0"/>
                        <a:t>Pemvidutide (all doses) improved systolic and diastolic blood pressure vs. placebo.</a:t>
                      </a:r>
                    </a:p>
                    <a:p>
                      <a:pPr marL="171450" indent="-171450">
                        <a:buFont typeface="Arial" panose="020B0604020202020204" pitchFamily="34" charset="0"/>
                        <a:buChar char="•"/>
                      </a:pPr>
                      <a:r>
                        <a:rPr lang="en-US" sz="1000" dirty="0"/>
                        <a:t>Pemvidutide showed substantial improvements in serum lipids across all dose groups.</a:t>
                      </a:r>
                    </a:p>
                    <a:p>
                      <a:pPr marL="171450" indent="-171450">
                        <a:buFont typeface="Arial" panose="020B0604020202020204" pitchFamily="34" charset="0"/>
                        <a:buChar char="•"/>
                      </a:pPr>
                      <a:r>
                        <a:rPr lang="en-US" sz="1000" dirty="0"/>
                        <a:t>Improvements in serum lipids were not correlated with weight loss.</a:t>
                      </a:r>
                    </a:p>
                    <a:p>
                      <a:pPr marL="171450" indent="-171450">
                        <a:buFont typeface="Arial" panose="020B0604020202020204" pitchFamily="34" charset="0"/>
                        <a:buChar char="•"/>
                      </a:pPr>
                      <a:r>
                        <a:rPr lang="en-US" sz="1000" dirty="0"/>
                        <a:t>Pemvidutide (all doses) significantly reduced small dense LDL particle numbers, LDL triglyceride content, and VLDL triglyceride content vs. placebo.</a:t>
                      </a:r>
                    </a:p>
                    <a:p>
                      <a:pPr marL="171450" indent="-171450">
                        <a:buFont typeface="Arial" panose="020B0604020202020204" pitchFamily="34" charset="0"/>
                        <a:buChar char="•"/>
                      </a:pPr>
                      <a:r>
                        <a:rPr lang="en-US" sz="1000" dirty="0"/>
                        <a:t>Pemvidutide resulted in significant reductions in inflammatory lipids and glycoproteins vs. placebo.</a:t>
                      </a:r>
                    </a:p>
                    <a:p>
                      <a:pPr marL="171450" indent="-171450">
                        <a:buFont typeface="Arial" panose="020B0604020202020204" pitchFamily="34" charset="0"/>
                        <a:buChar char="•"/>
                      </a:pPr>
                      <a:r>
                        <a:rPr lang="en-US" sz="1000" dirty="0"/>
                        <a:t>Sphingolipids (all 49 subspecies) were significantly reduced with pemvidutide (all doses) vs. placebo.</a:t>
                      </a:r>
                    </a:p>
                    <a:p>
                      <a:pPr marL="171450" indent="-171450">
                        <a:buFont typeface="Arial" panose="020B0604020202020204" pitchFamily="34" charset="0"/>
                        <a:buChar char="•"/>
                      </a:pPr>
                      <a:r>
                        <a:rPr lang="en-US" sz="1000" dirty="0"/>
                        <a:t>Pemvidutide (all doses) significantly reduced ceramides d18:1/21:0 and d18:2/23:0</a:t>
                      </a:r>
                      <a:r>
                        <a:rPr lang="en-US" sz="1000" dirty="0">
                          <a:solidFill>
                            <a:schemeClr val="tx1"/>
                          </a:solidFill>
                        </a:rPr>
                        <a:t>, monohexosylceramide d18:1/24:0, and sphingomyelin </a:t>
                      </a:r>
                      <a:r>
                        <a:rPr lang="en-US" sz="1000" dirty="0"/>
                        <a:t>d18:1/12:0 vs. placebo.</a:t>
                      </a:r>
                    </a:p>
                    <a:p>
                      <a:pPr marL="171450" indent="-171450">
                        <a:buFont typeface="Arial" panose="020B0604020202020204" pitchFamily="34" charset="0"/>
                        <a:buChar char="•"/>
                      </a:pPr>
                      <a:r>
                        <a:rPr lang="en-US" sz="1000" dirty="0"/>
                        <a:t>Pemvidutide significantly reduced lysophospatidylcholine, lysophosphatidylethanolamine, and lysophosphatidylinositol. vs. placebo.</a:t>
                      </a:r>
                    </a:p>
                    <a:p>
                      <a:pPr marL="171450" indent="-171450">
                        <a:buFont typeface="Arial" panose="020B0604020202020204" pitchFamily="34" charset="0"/>
                        <a:buChar char="•"/>
                      </a:pPr>
                      <a:endParaRPr lang="en-US" sz="1000"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1000" dirty="0"/>
                    </a:p>
                  </a:txBody>
                  <a:tcPr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92350044"/>
                  </a:ext>
                </a:extLst>
              </a:tr>
              <a:tr h="0">
                <a:tc gridSpan="2">
                  <a:txBody>
                    <a:bodyPr/>
                    <a:lstStyle/>
                    <a:p>
                      <a:r>
                        <a:rPr lang="en-US" sz="1000" b="1" dirty="0"/>
                        <a:t>CVrg Implications</a:t>
                      </a:r>
                      <a:r>
                        <a:rPr lang="en-US" sz="1000" b="0" dirty="0"/>
                        <a:t>:</a:t>
                      </a:r>
                      <a:r>
                        <a:rPr lang="en-US" sz="1000" b="0" dirty="0">
                          <a:solidFill>
                            <a:schemeClr val="tx1"/>
                          </a:solidFill>
                        </a:rPr>
                        <a:t> Pemvidutide elicited significant weight loss which was accompanied by improvements in atherogenic lipids – reductions in lipids were independent of weight loss, suggesting a direct effect of pemvidutide on serum lipids. Pemvidutide reduced pro-inflammatory lipid species including small dense LDL particles and triglyceride rich LDL and VLDL, which have been implicated in atherosclerotic plaque formation and inflammation. These data suggest a potential effect of pemvidutide on cardiovascular disease in obesity.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4EC"/>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3" name="Title 2"/>
          <p:cNvSpPr>
            <a:spLocks noGrp="1"/>
          </p:cNvSpPr>
          <p:nvPr>
            <p:ph type="ctrTitle"/>
          </p:nvPr>
        </p:nvSpPr>
        <p:spPr/>
        <p:txBody>
          <a:bodyPr/>
          <a:lstStyle/>
          <a:p>
            <a:r>
              <a:rPr lang="en-US" dirty="0"/>
              <a:t>GLP-1/GRA: Pemvidutide improves atherogenic lipids and pro-inflammatory lipid species</a:t>
            </a:r>
          </a:p>
        </p:txBody>
      </p:sp>
      <p:graphicFrame>
        <p:nvGraphicFramePr>
          <p:cNvPr id="4" name="Table 3"/>
          <p:cNvGraphicFramePr>
            <a:graphicFrameLocks noGrp="1"/>
          </p:cNvGraphicFramePr>
          <p:nvPr/>
        </p:nvGraphicFramePr>
        <p:xfrm>
          <a:off x="384048" y="914400"/>
          <a:ext cx="2194560" cy="274320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2940743716"/>
                    </a:ext>
                  </a:extLst>
                </a:gridCol>
              </a:tblGrid>
              <a:tr h="242614">
                <a:tc>
                  <a:txBody>
                    <a:bodyPr/>
                    <a:lstStyle/>
                    <a:p>
                      <a:r>
                        <a:rPr lang="en-US" sz="1000" b="1" dirty="0">
                          <a:solidFill>
                            <a:schemeClr val="tx1"/>
                          </a:solidFill>
                        </a:rPr>
                        <a:t>Product (MOA)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88286691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pemvidutide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(dual GLP-1/GRA)</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en-US" sz="1000" b="1" dirty="0">
                          <a:latin typeface="+mn-lt"/>
                        </a:rPr>
                        <a:t>Company</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2"/>
                        </a:rPr>
                        <a:t>Altimmune</a:t>
                      </a:r>
                      <a:endParaRPr lang="en-US" sz="1000"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4786">
                <a:tc>
                  <a:txBody>
                    <a:bodyPr/>
                    <a:lstStyle/>
                    <a:p>
                      <a:r>
                        <a:rPr lang="en-US" sz="1000" b="1" dirty="0">
                          <a:latin typeface="+mn-lt"/>
                        </a:rPr>
                        <a:t>Phase and Trial ID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407347513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Phase I </a:t>
                      </a:r>
                      <a:r>
                        <a:rPr lang="en-US" sz="1000" dirty="0">
                          <a:solidFill>
                            <a:schemeClr val="tx1"/>
                          </a:solidFill>
                          <a:hlinkClick r:id="rId3" tooltip="Current version of study  on ClinicalTrials.gov"/>
                        </a:rPr>
                        <a:t>NCT04561245</a:t>
                      </a:r>
                      <a:r>
                        <a:rPr lang="en-US" sz="1000" dirty="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Australia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7515929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Indication(s)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24271795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OBE, MASH</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61053568"/>
                  </a:ext>
                </a:extLst>
              </a:tr>
              <a:tr h="0">
                <a:tc>
                  <a:txBody>
                    <a:bodyPr/>
                    <a:lstStyle/>
                    <a:p>
                      <a:r>
                        <a:rPr lang="en-US" sz="1000" b="1" dirty="0">
                          <a:latin typeface="+mn-lt"/>
                        </a:rPr>
                        <a:t>Abstract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7586671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4"/>
                        </a:rPr>
                        <a:t>228-OR</a:t>
                      </a:r>
                      <a:endParaRPr lang="en-US" sz="1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32568609"/>
                  </a:ext>
                </a:extLst>
              </a:tr>
            </a:tbl>
          </a:graphicData>
        </a:graphic>
      </p:graphicFrame>
      <p:graphicFrame>
        <p:nvGraphicFramePr>
          <p:cNvPr id="5" name="Table 4">
            <a:extLst>
              <a:ext uri="{FF2B5EF4-FFF2-40B4-BE49-F238E27FC236}">
                <a16:creationId xmlns:a16="http://schemas.microsoft.com/office/drawing/2014/main" id="{5739BB21-0285-3ED8-41DA-CAF5071EDB0B}"/>
              </a:ext>
            </a:extLst>
          </p:cNvPr>
          <p:cNvGraphicFramePr>
            <a:graphicFrameLocks noGrp="1"/>
          </p:cNvGraphicFramePr>
          <p:nvPr/>
        </p:nvGraphicFramePr>
        <p:xfrm>
          <a:off x="7357883" y="2545146"/>
          <a:ext cx="4340860" cy="2618232"/>
        </p:xfrm>
        <a:graphic>
          <a:graphicData uri="http://schemas.openxmlformats.org/drawingml/2006/table">
            <a:tbl>
              <a:tblPr firstRow="1" bandRow="1">
                <a:tableStyleId>{C083E6E3-FA7D-4D7B-A595-EF9225AFEA82}</a:tableStyleId>
              </a:tblPr>
              <a:tblGrid>
                <a:gridCol w="1977390">
                  <a:extLst>
                    <a:ext uri="{9D8B030D-6E8A-4147-A177-3AD203B41FA5}">
                      <a16:colId xmlns:a16="http://schemas.microsoft.com/office/drawing/2014/main" val="20000"/>
                    </a:ext>
                  </a:extLst>
                </a:gridCol>
                <a:gridCol w="563880">
                  <a:extLst>
                    <a:ext uri="{9D8B030D-6E8A-4147-A177-3AD203B41FA5}">
                      <a16:colId xmlns:a16="http://schemas.microsoft.com/office/drawing/2014/main" val="20001"/>
                    </a:ext>
                  </a:extLst>
                </a:gridCol>
                <a:gridCol w="608330">
                  <a:extLst>
                    <a:ext uri="{9D8B030D-6E8A-4147-A177-3AD203B41FA5}">
                      <a16:colId xmlns:a16="http://schemas.microsoft.com/office/drawing/2014/main" val="20002"/>
                    </a:ext>
                  </a:extLst>
                </a:gridCol>
                <a:gridCol w="544830">
                  <a:extLst>
                    <a:ext uri="{9D8B030D-6E8A-4147-A177-3AD203B41FA5}">
                      <a16:colId xmlns:a16="http://schemas.microsoft.com/office/drawing/2014/main" val="20003"/>
                    </a:ext>
                  </a:extLst>
                </a:gridCol>
                <a:gridCol w="646430">
                  <a:extLst>
                    <a:ext uri="{9D8B030D-6E8A-4147-A177-3AD203B41FA5}">
                      <a16:colId xmlns:a16="http://schemas.microsoft.com/office/drawing/2014/main" val="20004"/>
                    </a:ext>
                  </a:extLst>
                </a:gridCol>
              </a:tblGrid>
              <a:tr h="0">
                <a:tc>
                  <a:txBody>
                    <a:bodyPr/>
                    <a:lstStyle/>
                    <a:p>
                      <a:r>
                        <a:rPr lang="en-US" sz="900" dirty="0"/>
                        <a:t>At 12 weeks</a:t>
                      </a:r>
                    </a:p>
                  </a:txBody>
                  <a:tcPr marT="27432" marB="27432" anchor="ctr"/>
                </a:tc>
                <a:tc>
                  <a:txBody>
                    <a:bodyPr/>
                    <a:lstStyle/>
                    <a:p>
                      <a:pPr algn="ctr"/>
                      <a:r>
                        <a:rPr lang="en-US" sz="900" dirty="0"/>
                        <a:t>pem</a:t>
                      </a:r>
                    </a:p>
                    <a:p>
                      <a:pPr algn="ctr"/>
                      <a:r>
                        <a:rPr lang="en-US" sz="900" dirty="0"/>
                        <a:t>1.2mg</a:t>
                      </a:r>
                    </a:p>
                  </a:txBody>
                  <a:tcPr marT="27432" marB="27432" anchor="ctr"/>
                </a:tc>
                <a:tc>
                  <a:txBody>
                    <a:bodyPr/>
                    <a:lstStyle/>
                    <a:p>
                      <a:pPr algn="ctr"/>
                      <a:r>
                        <a:rPr lang="en-US" sz="900" dirty="0"/>
                        <a:t>pem</a:t>
                      </a:r>
                    </a:p>
                    <a:p>
                      <a:pPr algn="ctr"/>
                      <a:r>
                        <a:rPr lang="en-US" sz="900" dirty="0"/>
                        <a:t>1.8mg</a:t>
                      </a:r>
                    </a:p>
                  </a:txBody>
                  <a:tcPr marT="27432" marB="27432" anchor="ctr"/>
                </a:tc>
                <a:tc>
                  <a:txBody>
                    <a:bodyPr/>
                    <a:lstStyle/>
                    <a:p>
                      <a:pPr algn="ctr"/>
                      <a:r>
                        <a:rPr lang="en-US" sz="900" dirty="0"/>
                        <a:t>pem</a:t>
                      </a:r>
                    </a:p>
                    <a:p>
                      <a:pPr algn="ctr"/>
                      <a:r>
                        <a:rPr lang="en-US" sz="900" dirty="0"/>
                        <a:t>2.4mg</a:t>
                      </a:r>
                    </a:p>
                  </a:txBody>
                  <a:tcPr marT="27432" marB="27432" anchor="ctr"/>
                </a:tc>
                <a:tc>
                  <a:txBody>
                    <a:bodyPr/>
                    <a:lstStyle/>
                    <a:p>
                      <a:pPr algn="ctr"/>
                      <a:r>
                        <a:rPr lang="en-US" sz="900" dirty="0"/>
                        <a:t>placebo</a:t>
                      </a:r>
                    </a:p>
                  </a:txBody>
                  <a:tcPr marT="27432" marB="27432" anchor="ctr"/>
                </a:tc>
                <a:extLst>
                  <a:ext uri="{0D108BD9-81ED-4DB2-BD59-A6C34878D82A}">
                    <a16:rowId xmlns:a16="http://schemas.microsoft.com/office/drawing/2014/main" val="10000"/>
                  </a:ext>
                </a:extLst>
              </a:tr>
              <a:tr h="0">
                <a:tc>
                  <a:txBody>
                    <a:bodyPr/>
                    <a:lstStyle/>
                    <a:p>
                      <a:r>
                        <a:rPr lang="el-GR" sz="900" dirty="0">
                          <a:solidFill>
                            <a:schemeClr val="tx1"/>
                          </a:solidFill>
                        </a:rPr>
                        <a:t>Δ</a:t>
                      </a:r>
                      <a:r>
                        <a:rPr lang="en-US" sz="900" dirty="0">
                          <a:solidFill>
                            <a:schemeClr val="tx1"/>
                          </a:solidFill>
                        </a:rPr>
                        <a:t>Body weight (%)</a:t>
                      </a:r>
                    </a:p>
                  </a:txBody>
                  <a:tcPr marR="0" marT="27432" marB="27432" anchor="ctr"/>
                </a:tc>
                <a:tc>
                  <a:txBody>
                    <a:bodyPr/>
                    <a:lstStyle/>
                    <a:p>
                      <a:pPr algn="ctr"/>
                      <a:r>
                        <a:rPr lang="en-US" sz="900" dirty="0">
                          <a:solidFill>
                            <a:schemeClr val="tx1"/>
                          </a:solidFill>
                        </a:rPr>
                        <a:t>-4.9</a:t>
                      </a:r>
                    </a:p>
                  </a:txBody>
                  <a:tcPr marT="27432" marB="27432" anchor="ctr"/>
                </a:tc>
                <a:tc>
                  <a:txBody>
                    <a:bodyPr/>
                    <a:lstStyle/>
                    <a:p>
                      <a:pPr algn="ctr"/>
                      <a:r>
                        <a:rPr lang="en-US" sz="900" dirty="0">
                          <a:solidFill>
                            <a:schemeClr val="tx1"/>
                          </a:solidFill>
                        </a:rPr>
                        <a:t>-10.3***</a:t>
                      </a:r>
                    </a:p>
                  </a:txBody>
                  <a:tcPr marT="27432" marB="27432" anchor="ctr"/>
                </a:tc>
                <a:tc>
                  <a:txBody>
                    <a:bodyPr/>
                    <a:lstStyle/>
                    <a:p>
                      <a:pPr algn="ctr"/>
                      <a:r>
                        <a:rPr lang="en-US" sz="900" dirty="0">
                          <a:solidFill>
                            <a:schemeClr val="tx1"/>
                          </a:solidFill>
                        </a:rPr>
                        <a:t>-9.0**</a:t>
                      </a:r>
                    </a:p>
                  </a:txBody>
                  <a:tcPr marT="27432" marB="27432" anchor="ctr"/>
                </a:tc>
                <a:tc>
                  <a:txBody>
                    <a:bodyPr/>
                    <a:lstStyle/>
                    <a:p>
                      <a:pPr algn="ctr"/>
                      <a:r>
                        <a:rPr lang="en-US" sz="900" dirty="0">
                          <a:solidFill>
                            <a:schemeClr val="tx1"/>
                          </a:solidFill>
                        </a:rPr>
                        <a:t>-1.6</a:t>
                      </a:r>
                    </a:p>
                  </a:txBody>
                  <a:tcPr marT="27432" marB="27432" anchor="ctr"/>
                </a:tc>
                <a:extLst>
                  <a:ext uri="{0D108BD9-81ED-4DB2-BD59-A6C34878D82A}">
                    <a16:rowId xmlns:a16="http://schemas.microsoft.com/office/drawing/2014/main" val="10001"/>
                  </a:ext>
                </a:extLst>
              </a:tr>
              <a:tr h="0">
                <a:tc>
                  <a:txBody>
                    <a:bodyPr/>
                    <a:lstStyle/>
                    <a:p>
                      <a:r>
                        <a:rPr lang="el-GR" sz="900" dirty="0">
                          <a:solidFill>
                            <a:schemeClr val="tx1"/>
                          </a:solidFill>
                        </a:rPr>
                        <a:t>Δ</a:t>
                      </a:r>
                      <a:r>
                        <a:rPr lang="en-GB" sz="900" dirty="0">
                          <a:solidFill>
                            <a:schemeClr val="tx1"/>
                          </a:solidFill>
                        </a:rPr>
                        <a:t>BMI (kg/m</a:t>
                      </a:r>
                      <a:r>
                        <a:rPr lang="en-GB" sz="900" baseline="30000" dirty="0">
                          <a:solidFill>
                            <a:schemeClr val="tx1"/>
                          </a:solidFill>
                        </a:rPr>
                        <a:t>2</a:t>
                      </a:r>
                      <a:r>
                        <a:rPr lang="en-GB" sz="900" dirty="0">
                          <a:solidFill>
                            <a:schemeClr val="tx1"/>
                          </a:solidFill>
                        </a:rPr>
                        <a:t>)</a:t>
                      </a:r>
                      <a:endParaRPr lang="en-US" sz="900" dirty="0">
                        <a:solidFill>
                          <a:schemeClr val="tx1"/>
                        </a:solidFill>
                      </a:endParaRPr>
                    </a:p>
                  </a:txBody>
                  <a:tcPr marR="0" marT="27432" marB="27432" anchor="ctr"/>
                </a:tc>
                <a:tc>
                  <a:txBody>
                    <a:bodyPr/>
                    <a:lstStyle/>
                    <a:p>
                      <a:pPr algn="ctr"/>
                      <a:r>
                        <a:rPr lang="en-US" sz="900" dirty="0">
                          <a:solidFill>
                            <a:schemeClr val="tx1"/>
                          </a:solidFill>
                        </a:rPr>
                        <a:t>-1.5</a:t>
                      </a:r>
                    </a:p>
                  </a:txBody>
                  <a:tcPr marT="27432" marB="27432" anchor="ctr"/>
                </a:tc>
                <a:tc>
                  <a:txBody>
                    <a:bodyPr/>
                    <a:lstStyle/>
                    <a:p>
                      <a:pPr algn="ctr"/>
                      <a:r>
                        <a:rPr lang="en-US" sz="900" dirty="0">
                          <a:solidFill>
                            <a:schemeClr val="tx1"/>
                          </a:solidFill>
                        </a:rPr>
                        <a:t>-3.1***</a:t>
                      </a:r>
                    </a:p>
                  </a:txBody>
                  <a:tcPr marT="27432" marB="27432" anchor="ctr"/>
                </a:tc>
                <a:tc>
                  <a:txBody>
                    <a:bodyPr/>
                    <a:lstStyle/>
                    <a:p>
                      <a:pPr algn="ctr"/>
                      <a:r>
                        <a:rPr lang="en-US" sz="900" dirty="0">
                          <a:solidFill>
                            <a:schemeClr val="tx1"/>
                          </a:solidFill>
                        </a:rPr>
                        <a:t>-2.9**</a:t>
                      </a:r>
                    </a:p>
                  </a:txBody>
                  <a:tcPr marT="27432" marB="27432" anchor="ctr"/>
                </a:tc>
                <a:tc>
                  <a:txBody>
                    <a:bodyPr/>
                    <a:lstStyle/>
                    <a:p>
                      <a:pPr algn="ctr"/>
                      <a:r>
                        <a:rPr lang="en-US" sz="900" dirty="0">
                          <a:solidFill>
                            <a:schemeClr val="tx1"/>
                          </a:solidFill>
                        </a:rPr>
                        <a:t>-0.5</a:t>
                      </a:r>
                    </a:p>
                  </a:txBody>
                  <a:tcPr marT="27432" marB="27432" anchor="ctr"/>
                </a:tc>
                <a:extLst>
                  <a:ext uri="{0D108BD9-81ED-4DB2-BD59-A6C34878D82A}">
                    <a16:rowId xmlns:a16="http://schemas.microsoft.com/office/drawing/2014/main" val="2245111227"/>
                  </a:ext>
                </a:extLst>
              </a:tr>
              <a:tr h="0">
                <a:tc>
                  <a:txBody>
                    <a:bodyPr/>
                    <a:lstStyle/>
                    <a:p>
                      <a:r>
                        <a:rPr lang="el-GR" sz="900" dirty="0"/>
                        <a:t>Δ</a:t>
                      </a:r>
                      <a:r>
                        <a:rPr lang="en-US" sz="900" dirty="0"/>
                        <a:t>SBP (mmHg)</a:t>
                      </a:r>
                    </a:p>
                  </a:txBody>
                  <a:tcPr marR="0" marT="27432" marB="27432" anchor="ctr"/>
                </a:tc>
                <a:tc>
                  <a:txBody>
                    <a:bodyPr/>
                    <a:lstStyle/>
                    <a:p>
                      <a:pPr algn="ctr"/>
                      <a:r>
                        <a:rPr lang="en-US" sz="900" dirty="0"/>
                        <a:t>-10.2</a:t>
                      </a:r>
                    </a:p>
                  </a:txBody>
                  <a:tcPr marT="27432" marB="27432" anchor="ctr"/>
                </a:tc>
                <a:tc>
                  <a:txBody>
                    <a:bodyPr/>
                    <a:lstStyle/>
                    <a:p>
                      <a:pPr algn="ctr"/>
                      <a:r>
                        <a:rPr lang="en-US" sz="900" dirty="0"/>
                        <a:t>-9.2</a:t>
                      </a:r>
                    </a:p>
                  </a:txBody>
                  <a:tcPr marT="27432" marB="27432" anchor="ctr"/>
                </a:tc>
                <a:tc>
                  <a:txBody>
                    <a:bodyPr/>
                    <a:lstStyle/>
                    <a:p>
                      <a:pPr algn="ctr"/>
                      <a:r>
                        <a:rPr lang="en-US" sz="900" dirty="0"/>
                        <a:t>-12.7</a:t>
                      </a:r>
                    </a:p>
                  </a:txBody>
                  <a:tcPr marT="27432" marB="27432" anchor="ctr"/>
                </a:tc>
                <a:tc>
                  <a:txBody>
                    <a:bodyPr/>
                    <a:lstStyle/>
                    <a:p>
                      <a:pPr algn="ctr"/>
                      <a:r>
                        <a:rPr lang="en-US" sz="900" dirty="0"/>
                        <a:t>-5.4</a:t>
                      </a:r>
                    </a:p>
                  </a:txBody>
                  <a:tcPr marT="27432" marB="27432" anchor="ctr"/>
                </a:tc>
                <a:extLst>
                  <a:ext uri="{0D108BD9-81ED-4DB2-BD59-A6C34878D82A}">
                    <a16:rowId xmlns:a16="http://schemas.microsoft.com/office/drawing/2014/main" val="10002"/>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dirty="0"/>
                        <a:t>Δ</a:t>
                      </a:r>
                      <a:r>
                        <a:rPr lang="en-US" sz="900" dirty="0"/>
                        <a:t>DBP (mmHg)</a:t>
                      </a:r>
                    </a:p>
                  </a:txBody>
                  <a:tcPr marR="0" marT="27432" marB="27432" anchor="ctr"/>
                </a:tc>
                <a:tc>
                  <a:txBody>
                    <a:bodyPr/>
                    <a:lstStyle/>
                    <a:p>
                      <a:pPr algn="ctr"/>
                      <a:r>
                        <a:rPr lang="en-US" sz="900" dirty="0"/>
                        <a:t>-5.2</a:t>
                      </a:r>
                    </a:p>
                  </a:txBody>
                  <a:tcPr marT="27432" marB="27432" anchor="ctr"/>
                </a:tc>
                <a:tc>
                  <a:txBody>
                    <a:bodyPr/>
                    <a:lstStyle/>
                    <a:p>
                      <a:pPr algn="ctr"/>
                      <a:r>
                        <a:rPr lang="en-US" sz="900" dirty="0"/>
                        <a:t>-3.9</a:t>
                      </a:r>
                    </a:p>
                  </a:txBody>
                  <a:tcPr marT="27432" marB="27432" anchor="ctr"/>
                </a:tc>
                <a:tc>
                  <a:txBody>
                    <a:bodyPr/>
                    <a:lstStyle/>
                    <a:p>
                      <a:pPr algn="ctr"/>
                      <a:r>
                        <a:rPr lang="en-US" sz="900" dirty="0"/>
                        <a:t>-7.2</a:t>
                      </a:r>
                    </a:p>
                  </a:txBody>
                  <a:tcPr marT="27432" marB="27432" anchor="ctr"/>
                </a:tc>
                <a:tc>
                  <a:txBody>
                    <a:bodyPr/>
                    <a:lstStyle/>
                    <a:p>
                      <a:pPr algn="ctr"/>
                      <a:r>
                        <a:rPr lang="en-US" sz="900" dirty="0"/>
                        <a:t>-1.7</a:t>
                      </a:r>
                    </a:p>
                  </a:txBody>
                  <a:tcPr marT="27432" marB="27432" anchor="ctr"/>
                </a:tc>
                <a:extLst>
                  <a:ext uri="{0D108BD9-81ED-4DB2-BD59-A6C34878D82A}">
                    <a16:rowId xmlns:a16="http://schemas.microsoft.com/office/drawing/2014/main" val="10003"/>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dirty="0"/>
                        <a:t>Δ</a:t>
                      </a:r>
                      <a:r>
                        <a:rPr lang="en-US" sz="900" dirty="0"/>
                        <a:t>TG (%)</a:t>
                      </a:r>
                    </a:p>
                  </a:txBody>
                  <a:tcPr marR="0" marT="27432" marB="27432" anchor="ctr"/>
                </a:tc>
                <a:tc>
                  <a:txBody>
                    <a:bodyPr/>
                    <a:lstStyle/>
                    <a:p>
                      <a:pPr algn="ctr"/>
                      <a:r>
                        <a:rPr lang="en-US" sz="900" dirty="0"/>
                        <a:t>-37.0**</a:t>
                      </a:r>
                    </a:p>
                  </a:txBody>
                  <a:tcPr marT="27432" marB="27432" anchor="ctr"/>
                </a:tc>
                <a:tc>
                  <a:txBody>
                    <a:bodyPr/>
                    <a:lstStyle/>
                    <a:p>
                      <a:pPr algn="ctr"/>
                      <a:r>
                        <a:rPr lang="en-US" sz="900" dirty="0"/>
                        <a:t>-37.9***</a:t>
                      </a:r>
                    </a:p>
                  </a:txBody>
                  <a:tcPr marT="27432" marB="27432" anchor="ctr"/>
                </a:tc>
                <a:tc>
                  <a:txBody>
                    <a:bodyPr/>
                    <a:lstStyle/>
                    <a:p>
                      <a:pPr algn="ctr"/>
                      <a:r>
                        <a:rPr lang="en-US" sz="900" dirty="0"/>
                        <a:t>-29.3*</a:t>
                      </a:r>
                    </a:p>
                  </a:txBody>
                  <a:tcPr marT="27432" marB="27432" anchor="ctr"/>
                </a:tc>
                <a:tc>
                  <a:txBody>
                    <a:bodyPr/>
                    <a:lstStyle/>
                    <a:p>
                      <a:pPr algn="ctr"/>
                      <a:r>
                        <a:rPr lang="en-US" sz="900" dirty="0"/>
                        <a:t>-8.2</a:t>
                      </a:r>
                    </a:p>
                  </a:txBody>
                  <a:tcPr marT="27432" marB="27432" anchor="ctr"/>
                </a:tc>
                <a:extLst>
                  <a:ext uri="{0D108BD9-81ED-4DB2-BD59-A6C34878D82A}">
                    <a16:rowId xmlns:a16="http://schemas.microsoft.com/office/drawing/2014/main" val="2960893485"/>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dirty="0"/>
                        <a:t>Δ</a:t>
                      </a:r>
                      <a:r>
                        <a:rPr lang="en-US" sz="900" dirty="0"/>
                        <a:t>Total cholesterol (%)</a:t>
                      </a:r>
                    </a:p>
                  </a:txBody>
                  <a:tcPr marR="0" marT="27432" marB="27432" anchor="ctr"/>
                </a:tc>
                <a:tc>
                  <a:txBody>
                    <a:bodyPr/>
                    <a:lstStyle/>
                    <a:p>
                      <a:pPr algn="ctr"/>
                      <a:r>
                        <a:rPr lang="en-US" sz="900" dirty="0"/>
                        <a:t>-19.9</a:t>
                      </a:r>
                    </a:p>
                  </a:txBody>
                  <a:tcPr marT="27432" marB="27432" anchor="ctr"/>
                </a:tc>
                <a:tc>
                  <a:txBody>
                    <a:bodyPr/>
                    <a:lstStyle/>
                    <a:p>
                      <a:pPr algn="ctr"/>
                      <a:r>
                        <a:rPr lang="en-US" sz="900" dirty="0"/>
                        <a:t>-28.0*</a:t>
                      </a:r>
                    </a:p>
                  </a:txBody>
                  <a:tcPr marT="27432" marB="27432" anchor="ctr"/>
                </a:tc>
                <a:tc>
                  <a:txBody>
                    <a:bodyPr/>
                    <a:lstStyle/>
                    <a:p>
                      <a:pPr algn="ctr"/>
                      <a:r>
                        <a:rPr lang="en-US" sz="900" dirty="0"/>
                        <a:t>-27.7</a:t>
                      </a:r>
                    </a:p>
                  </a:txBody>
                  <a:tcPr marT="27432" marB="27432" anchor="ctr"/>
                </a:tc>
                <a:tc>
                  <a:txBody>
                    <a:bodyPr/>
                    <a:lstStyle/>
                    <a:p>
                      <a:pPr algn="ctr"/>
                      <a:r>
                        <a:rPr lang="en-US" sz="900" dirty="0"/>
                        <a:t>-9.1</a:t>
                      </a:r>
                    </a:p>
                  </a:txBody>
                  <a:tcPr marT="27432" marB="27432" anchor="ctr"/>
                </a:tc>
                <a:extLst>
                  <a:ext uri="{0D108BD9-81ED-4DB2-BD59-A6C34878D82A}">
                    <a16:rowId xmlns:a16="http://schemas.microsoft.com/office/drawing/2014/main" val="2742604710"/>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dirty="0"/>
                        <a:t>Δ</a:t>
                      </a:r>
                      <a:r>
                        <a:rPr lang="en-US" sz="900" dirty="0"/>
                        <a:t>LDL-C (%)</a:t>
                      </a:r>
                    </a:p>
                  </a:txBody>
                  <a:tcPr marR="0" marT="27432" marB="27432" anchor="ctr"/>
                </a:tc>
                <a:tc>
                  <a:txBody>
                    <a:bodyPr/>
                    <a:lstStyle/>
                    <a:p>
                      <a:pPr algn="ctr"/>
                      <a:r>
                        <a:rPr lang="en-US" sz="900" dirty="0"/>
                        <a:t>-18.4</a:t>
                      </a:r>
                    </a:p>
                  </a:txBody>
                  <a:tcPr marT="27432" marB="27432" anchor="ctr"/>
                </a:tc>
                <a:tc>
                  <a:txBody>
                    <a:bodyPr/>
                    <a:lstStyle/>
                    <a:p>
                      <a:pPr algn="ctr"/>
                      <a:r>
                        <a:rPr lang="en-US" sz="900" dirty="0"/>
                        <a:t>-25.6*</a:t>
                      </a:r>
                    </a:p>
                  </a:txBody>
                  <a:tcPr marT="27432" marB="27432" anchor="ctr"/>
                </a:tc>
                <a:tc>
                  <a:txBody>
                    <a:bodyPr/>
                    <a:lstStyle/>
                    <a:p>
                      <a:pPr algn="ctr"/>
                      <a:r>
                        <a:rPr lang="en-US" sz="900" dirty="0"/>
                        <a:t>-23.9*</a:t>
                      </a:r>
                    </a:p>
                  </a:txBody>
                  <a:tcPr marT="27432" marB="27432" anchor="ctr"/>
                </a:tc>
                <a:tc>
                  <a:txBody>
                    <a:bodyPr/>
                    <a:lstStyle/>
                    <a:p>
                      <a:pPr algn="ctr"/>
                      <a:r>
                        <a:rPr lang="en-US" sz="900" dirty="0"/>
                        <a:t>-4.3</a:t>
                      </a:r>
                    </a:p>
                  </a:txBody>
                  <a:tcPr marT="27432" marB="27432" anchor="ctr"/>
                </a:tc>
                <a:extLst>
                  <a:ext uri="{0D108BD9-81ED-4DB2-BD59-A6C34878D82A}">
                    <a16:rowId xmlns:a16="http://schemas.microsoft.com/office/drawing/2014/main" val="2666590327"/>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dirty="0"/>
                        <a:t>Δ</a:t>
                      </a:r>
                      <a:r>
                        <a:rPr lang="en-US" sz="900" dirty="0"/>
                        <a:t>Sphingolipids (%)</a:t>
                      </a:r>
                    </a:p>
                  </a:txBody>
                  <a:tcPr marR="0" marT="27432" marB="27432" anchor="ctr"/>
                </a:tc>
                <a:tc>
                  <a:txBody>
                    <a:bodyPr/>
                    <a:lstStyle/>
                    <a:p>
                      <a:pPr algn="ctr"/>
                      <a:r>
                        <a:rPr lang="en-US" sz="900" dirty="0"/>
                        <a:t>-23***</a:t>
                      </a:r>
                    </a:p>
                  </a:txBody>
                  <a:tcPr marT="27432" marB="27432" anchor="ctr"/>
                </a:tc>
                <a:tc>
                  <a:txBody>
                    <a:bodyPr/>
                    <a:lstStyle/>
                    <a:p>
                      <a:pPr algn="ctr"/>
                      <a:r>
                        <a:rPr lang="en-US" sz="900" dirty="0"/>
                        <a:t>-30***</a:t>
                      </a:r>
                    </a:p>
                  </a:txBody>
                  <a:tcPr marT="27432" marB="27432" anchor="ctr"/>
                </a:tc>
                <a:tc>
                  <a:txBody>
                    <a:bodyPr/>
                    <a:lstStyle/>
                    <a:p>
                      <a:pPr algn="ctr"/>
                      <a:r>
                        <a:rPr lang="en-US" sz="900" dirty="0"/>
                        <a:t>-27***</a:t>
                      </a:r>
                    </a:p>
                  </a:txBody>
                  <a:tcPr marT="27432" marB="27432" anchor="ctr"/>
                </a:tc>
                <a:tc>
                  <a:txBody>
                    <a:bodyPr/>
                    <a:lstStyle/>
                    <a:p>
                      <a:pPr algn="ctr"/>
                      <a:r>
                        <a:rPr lang="en-US" sz="900" dirty="0"/>
                        <a:t>-2</a:t>
                      </a:r>
                    </a:p>
                  </a:txBody>
                  <a:tcPr marT="27432" marB="27432" anchor="ctr"/>
                </a:tc>
                <a:extLst>
                  <a:ext uri="{0D108BD9-81ED-4DB2-BD59-A6C34878D82A}">
                    <a16:rowId xmlns:a16="http://schemas.microsoft.com/office/drawing/2014/main" val="2531609496"/>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dirty="0"/>
                        <a:t>Δ</a:t>
                      </a:r>
                      <a:r>
                        <a:rPr lang="en-US" sz="900" dirty="0"/>
                        <a:t>Lysophosphatidylcholine (%)</a:t>
                      </a:r>
                    </a:p>
                  </a:txBody>
                  <a:tcPr marR="0" marT="27432" marB="27432" anchor="ctr"/>
                </a:tc>
                <a:tc>
                  <a:txBody>
                    <a:bodyPr/>
                    <a:lstStyle/>
                    <a:p>
                      <a:pPr algn="ctr"/>
                      <a:r>
                        <a:rPr lang="en-US" sz="900" dirty="0"/>
                        <a:t>-13***</a:t>
                      </a:r>
                    </a:p>
                  </a:txBody>
                  <a:tcPr marT="27432" marB="27432" anchor="ctr"/>
                </a:tc>
                <a:tc>
                  <a:txBody>
                    <a:bodyPr/>
                    <a:lstStyle/>
                    <a:p>
                      <a:pPr algn="ctr"/>
                      <a:r>
                        <a:rPr lang="en-US" sz="900" dirty="0"/>
                        <a:t>-25***</a:t>
                      </a:r>
                    </a:p>
                  </a:txBody>
                  <a:tcPr marT="27432" marB="27432" anchor="ctr"/>
                </a:tc>
                <a:tc>
                  <a:txBody>
                    <a:bodyPr/>
                    <a:lstStyle/>
                    <a:p>
                      <a:pPr algn="ctr"/>
                      <a:r>
                        <a:rPr lang="en-US" sz="900" dirty="0"/>
                        <a:t>-25***</a:t>
                      </a:r>
                    </a:p>
                  </a:txBody>
                  <a:tcPr marT="27432" marB="27432" anchor="ctr"/>
                </a:tc>
                <a:tc>
                  <a:txBody>
                    <a:bodyPr/>
                    <a:lstStyle/>
                    <a:p>
                      <a:pPr algn="ctr"/>
                      <a:r>
                        <a:rPr lang="en-US" sz="900" dirty="0"/>
                        <a:t>-10</a:t>
                      </a:r>
                    </a:p>
                  </a:txBody>
                  <a:tcPr marT="27432" marB="27432" anchor="ctr"/>
                </a:tc>
                <a:extLst>
                  <a:ext uri="{0D108BD9-81ED-4DB2-BD59-A6C34878D82A}">
                    <a16:rowId xmlns:a16="http://schemas.microsoft.com/office/drawing/2014/main" val="4046337811"/>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dirty="0"/>
                        <a:t>Δ</a:t>
                      </a:r>
                      <a:r>
                        <a:rPr lang="en-US" sz="900" dirty="0"/>
                        <a:t>Lysophosphatidylethanolamine (%)</a:t>
                      </a:r>
                    </a:p>
                  </a:txBody>
                  <a:tcPr marR="0" marT="27432" marB="27432" anchor="ctr"/>
                </a:tc>
                <a:tc>
                  <a:txBody>
                    <a:bodyPr/>
                    <a:lstStyle/>
                    <a:p>
                      <a:pPr algn="ctr"/>
                      <a:r>
                        <a:rPr lang="en-US" sz="900" dirty="0"/>
                        <a:t>-13*</a:t>
                      </a:r>
                    </a:p>
                  </a:txBody>
                  <a:tcPr marT="27432" marB="27432" anchor="ctr"/>
                </a:tc>
                <a:tc>
                  <a:txBody>
                    <a:bodyPr/>
                    <a:lstStyle/>
                    <a:p>
                      <a:pPr algn="ctr"/>
                      <a:r>
                        <a:rPr lang="en-US" sz="900" dirty="0"/>
                        <a:t>-40***</a:t>
                      </a:r>
                    </a:p>
                  </a:txBody>
                  <a:tcPr marT="27432" marB="27432" anchor="ctr"/>
                </a:tc>
                <a:tc>
                  <a:txBody>
                    <a:bodyPr/>
                    <a:lstStyle/>
                    <a:p>
                      <a:pPr algn="ctr"/>
                      <a:r>
                        <a:rPr lang="en-US" sz="900" dirty="0"/>
                        <a:t>-34***</a:t>
                      </a:r>
                    </a:p>
                  </a:txBody>
                  <a:tcPr marT="27432" marB="27432" anchor="ctr"/>
                </a:tc>
                <a:tc>
                  <a:txBody>
                    <a:bodyPr/>
                    <a:lstStyle/>
                    <a:p>
                      <a:pPr algn="ctr"/>
                      <a:r>
                        <a:rPr lang="en-US" sz="900" dirty="0"/>
                        <a:t>-2</a:t>
                      </a:r>
                    </a:p>
                  </a:txBody>
                  <a:tcPr marT="27432" marB="27432" anchor="ctr"/>
                </a:tc>
                <a:extLst>
                  <a:ext uri="{0D108BD9-81ED-4DB2-BD59-A6C34878D82A}">
                    <a16:rowId xmlns:a16="http://schemas.microsoft.com/office/drawing/2014/main" val="1792623194"/>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dirty="0"/>
                        <a:t>Δ</a:t>
                      </a:r>
                      <a:r>
                        <a:rPr lang="en-US" sz="900" dirty="0"/>
                        <a:t>Lysophosphatidylinositol (%)</a:t>
                      </a:r>
                    </a:p>
                  </a:txBody>
                  <a:tcPr marR="0"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-23**</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-19*</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-25***</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-9</a:t>
                      </a:r>
                    </a:p>
                  </a:txBody>
                  <a:tcPr marT="27432" marB="27432" anchor="ctr">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3835911894"/>
                  </a:ext>
                </a:extLst>
              </a:tr>
              <a:tr h="154352">
                <a:tc gridSpan="5">
                  <a:txBody>
                    <a:bodyPr/>
                    <a:lstStyle/>
                    <a:p>
                      <a:r>
                        <a:rPr lang="en-US" sz="800" dirty="0"/>
                        <a:t>*P&lt;0.05, **P&lt;0.01, ***P&lt;0.001 vs. placebo</a:t>
                      </a:r>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983658322"/>
                  </a:ext>
                </a:extLst>
              </a:tr>
            </a:tbl>
          </a:graphicData>
        </a:graphic>
      </p:graphicFrame>
    </p:spTree>
    <p:extLst>
      <p:ext uri="{BB962C8B-B14F-4D97-AF65-F5344CB8AC3E}">
        <p14:creationId xmlns:p14="http://schemas.microsoft.com/office/powerpoint/2010/main" val="116081141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GLP-1/GRA: Survodutide impacts food choice in hamster model of obesity</a:t>
            </a:r>
          </a:p>
        </p:txBody>
      </p:sp>
      <p:graphicFrame>
        <p:nvGraphicFramePr>
          <p:cNvPr id="4" name="Table 3"/>
          <p:cNvGraphicFramePr>
            <a:graphicFrameLocks noGrp="1"/>
          </p:cNvGraphicFramePr>
          <p:nvPr>
            <p:extLst>
              <p:ext uri="{D42A27DB-BD31-4B8C-83A1-F6EECF244321}">
                <p14:modId xmlns:p14="http://schemas.microsoft.com/office/powerpoint/2010/main" val="1438705452"/>
              </p:ext>
            </p:extLst>
          </p:nvPr>
        </p:nvGraphicFramePr>
        <p:xfrm>
          <a:off x="385434" y="914400"/>
          <a:ext cx="11430000" cy="3263153"/>
        </p:xfrm>
        <a:graphic>
          <a:graphicData uri="http://schemas.openxmlformats.org/drawingml/2006/table">
            <a:tbl>
              <a:tblPr firstRow="1" bandRow="1">
                <a:tableStyleId>{C083E6E3-FA7D-4D7B-A595-EF9225AFEA82}</a:tableStyleId>
              </a:tblPr>
              <a:tblGrid>
                <a:gridCol w="4939601">
                  <a:extLst>
                    <a:ext uri="{9D8B030D-6E8A-4147-A177-3AD203B41FA5}">
                      <a16:colId xmlns:a16="http://schemas.microsoft.com/office/drawing/2014/main" val="20000"/>
                    </a:ext>
                  </a:extLst>
                </a:gridCol>
                <a:gridCol w="3989787">
                  <a:extLst>
                    <a:ext uri="{9D8B030D-6E8A-4147-A177-3AD203B41FA5}">
                      <a16:colId xmlns:a16="http://schemas.microsoft.com/office/drawing/2014/main" val="2844156316"/>
                    </a:ext>
                  </a:extLst>
                </a:gridCol>
                <a:gridCol w="2500612">
                  <a:extLst>
                    <a:ext uri="{9D8B030D-6E8A-4147-A177-3AD203B41FA5}">
                      <a16:colId xmlns:a16="http://schemas.microsoft.com/office/drawing/2014/main" val="650864431"/>
                    </a:ext>
                  </a:extLst>
                </a:gridCol>
              </a:tblGrid>
              <a:tr h="151832">
                <a:tc gridSpan="3">
                  <a:txBody>
                    <a:bodyPr/>
                    <a:lstStyle/>
                    <a:p>
                      <a:r>
                        <a:rPr lang="en-US" sz="1000" dirty="0"/>
                        <a:t>Abstract</a:t>
                      </a:r>
                      <a:r>
                        <a:rPr lang="en-US" sz="1000" baseline="0" dirty="0"/>
                        <a:t> </a:t>
                      </a:r>
                      <a:r>
                        <a:rPr lang="en-US" sz="1000" b="0" strike="noStrike" dirty="0">
                          <a:hlinkClick r:id="rId2"/>
                        </a:rPr>
                        <a:t>1635-P</a:t>
                      </a:r>
                      <a:r>
                        <a:rPr lang="en-US" sz="1000" b="0" strike="noStrike" dirty="0"/>
                        <a:t>: </a:t>
                      </a:r>
                      <a:r>
                        <a:rPr lang="en-US" sz="1000" b="0" i="1" strike="noStrike" dirty="0"/>
                        <a:t>Survodutide weight loss is associated with changes in food preference and improvement of dyslipidemia in the free choice diet–induced obese hamster model. T.Klein.</a:t>
                      </a:r>
                      <a:endParaRPr lang="en-US" sz="1000" b="0" i="1" dirty="0"/>
                    </a:p>
                  </a:txBody>
                  <a:tcPr>
                    <a:lnL>
                      <a:noFill/>
                    </a:lnL>
                    <a:lnR>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US"/>
                    </a:p>
                  </a:txBody>
                  <a:tcPr/>
                </a:tc>
                <a:tc hMerge="1">
                  <a:txBody>
                    <a:bodyPr/>
                    <a:lstStyle/>
                    <a:p>
                      <a:endParaRPr lang="en-US" sz="1000" b="0" dirty="0"/>
                    </a:p>
                  </a:txBody>
                  <a:tcPr>
                    <a:lnL>
                      <a:noFill/>
                    </a:lnL>
                    <a:lnR>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0"/>
                  </a:ext>
                </a:extLst>
              </a:tr>
              <a:tr h="383689">
                <a:tc gridSpan="2">
                  <a:txBody>
                    <a:bodyPr/>
                    <a:lstStyle/>
                    <a:p>
                      <a:r>
                        <a:rPr lang="en-US" sz="1000" b="1" dirty="0"/>
                        <a:t>Methods</a:t>
                      </a:r>
                      <a:r>
                        <a:rPr lang="en-US" sz="1000" b="0" dirty="0"/>
                        <a:t>:</a:t>
                      </a:r>
                      <a:r>
                        <a:rPr lang="en-US" sz="1000" b="0" baseline="0" dirty="0"/>
                        <a:t> Male </a:t>
                      </a:r>
                      <a:r>
                        <a:rPr lang="en-US" sz="1000" b="1" baseline="0" dirty="0"/>
                        <a:t>Golden Syrian hamsters</a:t>
                      </a:r>
                      <a:r>
                        <a:rPr lang="en-US" sz="1000" b="0" baseline="0" dirty="0"/>
                        <a:t> were given access to free choice diets (</a:t>
                      </a:r>
                      <a:r>
                        <a:rPr lang="en-US" sz="1000" b="1" baseline="0" dirty="0"/>
                        <a:t>chow</a:t>
                      </a:r>
                      <a:r>
                        <a:rPr lang="en-US" sz="1000" b="0" baseline="0" dirty="0"/>
                        <a:t>: 5.1% fat, 19.3% protein, 55.5% CHO; </a:t>
                      </a:r>
                      <a:r>
                        <a:rPr lang="en-US" sz="1000" b="1" baseline="0" dirty="0"/>
                        <a:t>HFHCD</a:t>
                      </a:r>
                      <a:r>
                        <a:rPr lang="en-US" sz="1000" b="0" baseline="0" dirty="0"/>
                        <a:t>: 40.8% fat, 14.8% protein, 54.4% CHO, 0.5% cholesterol and </a:t>
                      </a:r>
                      <a:r>
                        <a:rPr lang="en-US" sz="1000" b="1" baseline="0" dirty="0"/>
                        <a:t>normal water</a:t>
                      </a:r>
                      <a:r>
                        <a:rPr lang="en-US" sz="1000" b="0" baseline="0" dirty="0"/>
                        <a:t> or </a:t>
                      </a:r>
                      <a:r>
                        <a:rPr lang="en-US" sz="1000" b="1" baseline="0" dirty="0"/>
                        <a:t>10% fructose-enriched water</a:t>
                      </a:r>
                      <a:r>
                        <a:rPr lang="en-US" sz="1000" b="0" baseline="0" dirty="0"/>
                        <a:t>) for 20 weeks. Animal remained on this diet and received survodutide (SC 20nmol/kg QD) vs. vehicle for 2 weeks</a:t>
                      </a:r>
                    </a:p>
                    <a:p>
                      <a:endParaRPr lang="en-US" sz="1000" baseline="0" dirty="0"/>
                    </a:p>
                  </a:txBody>
                  <a:tcPr marB="0">
                    <a:lnT w="12700" cmpd="sng">
                      <a:noFill/>
                    </a:lnT>
                    <a:lnB w="12700" cap="flat" cmpd="sng" algn="ctr">
                      <a:noFill/>
                      <a:prstDash val="solid"/>
                      <a:round/>
                      <a:headEnd type="none" w="med" len="med"/>
                      <a:tailEnd type="none" w="med" len="med"/>
                    </a:lnB>
                    <a:noFill/>
                  </a:tcPr>
                </a:tc>
                <a:tc hMerge="1">
                  <a:txBody>
                    <a:bodyPr/>
                    <a:lstStyle/>
                    <a:p>
                      <a:endParaRPr lang="en-US"/>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CVrg Implications</a:t>
                      </a:r>
                      <a:r>
                        <a:rPr lang="en-US" sz="1000" b="0" dirty="0"/>
                        <a:t>: These data from a hamster model of obesity showed a change in food preference with survodutide, reducing intake of high fat diet and fructose while no effect was seen on chow and water. Additionally, survodutide improved a range of cardiometabolic risk factors supporting clinical evaluation of survodutide in CVD. Survodutide is currently in Phase III development for obesity and T2D and in Phase IIb development for MASH. The Phase III obesity program SYNCHRONIZE includes a </a:t>
                      </a:r>
                      <a:r>
                        <a:rPr lang="en-US" sz="1000" b="0" dirty="0">
                          <a:hlinkClick r:id="rId3"/>
                        </a:rPr>
                        <a:t>CVOT</a:t>
                      </a:r>
                      <a:r>
                        <a:rPr lang="en-US" sz="1000" b="0" dirty="0"/>
                        <a:t> evaluating efficacy of survodutide on 5-point MACE in ~5,000 patients with overweight/obesity and weight-related risk factors; data are expected in 1H 2026.</a:t>
                      </a:r>
                    </a:p>
                  </a:txBody>
                  <a:tcPr>
                    <a:lnT w="12700" cmpd="sng">
                      <a:noFill/>
                    </a:lnT>
                    <a:lnB w="12700" cap="flat" cmpd="sng" algn="ctr">
                      <a:noFill/>
                      <a:prstDash val="solid"/>
                      <a:round/>
                      <a:headEnd type="none" w="med" len="med"/>
                      <a:tailEnd type="none" w="med" len="med"/>
                    </a:lnB>
                    <a:solidFill>
                      <a:srgbClr val="FEF4EC"/>
                    </a:solidFill>
                  </a:tcPr>
                </a:tc>
                <a:extLst>
                  <a:ext uri="{0D108BD9-81ED-4DB2-BD59-A6C34878D82A}">
                    <a16:rowId xmlns:a16="http://schemas.microsoft.com/office/drawing/2014/main" val="3649007322"/>
                  </a:ext>
                </a:extLst>
              </a:tr>
              <a:tr h="2363993">
                <a:tc>
                  <a:txBody>
                    <a:bodyPr/>
                    <a:lstStyle/>
                    <a:p>
                      <a:r>
                        <a:rPr lang="en-US" sz="1000" b="1" baseline="0" dirty="0"/>
                        <a:t>Results</a:t>
                      </a:r>
                      <a:r>
                        <a:rPr lang="en-US" sz="1000" b="0" baseline="0" dirty="0"/>
                        <a:t>: </a:t>
                      </a:r>
                    </a:p>
                    <a:p>
                      <a:pPr marL="171450" indent="-171450">
                        <a:spcAft>
                          <a:spcPts val="300"/>
                        </a:spcAft>
                        <a:buFont typeface="Arial" panose="020B0604020202020204" pitchFamily="34" charset="0"/>
                        <a:buChar char="•"/>
                      </a:pPr>
                      <a:r>
                        <a:rPr lang="en-US" sz="1000" b="0" dirty="0"/>
                        <a:t>At 2 weeks, survodutide-treatment elicited a significant -19% weight loss vs. vehicle.</a:t>
                      </a:r>
                    </a:p>
                    <a:p>
                      <a:pPr marL="171450" indent="-171450">
                        <a:spcAft>
                          <a:spcPts val="300"/>
                        </a:spcAft>
                        <a:buFont typeface="Arial" panose="020B0604020202020204" pitchFamily="34" charset="0"/>
                        <a:buChar char="•"/>
                      </a:pPr>
                      <a:r>
                        <a:rPr lang="en-US" sz="1000" b="0" dirty="0"/>
                        <a:t>Food and liquid intake were reduced after the first dose of survodutide.</a:t>
                      </a:r>
                      <a:br>
                        <a:rPr lang="en-US" sz="1000" b="0" dirty="0"/>
                      </a:br>
                      <a:r>
                        <a:rPr lang="en-US" sz="1000" b="0" dirty="0"/>
                        <a:t>- after 1 week of survodutide treatment, water and chow intake returned to levels similar to vehicle, whereas reduction in HFHCD and fructose water with survodutide remained suppressed until end of study.</a:t>
                      </a:r>
                    </a:p>
                    <a:p>
                      <a:pPr marL="171450" indent="-171450">
                        <a:spcAft>
                          <a:spcPts val="300"/>
                        </a:spcAft>
                        <a:buFont typeface="Arial" panose="020B0604020202020204" pitchFamily="34" charset="0"/>
                        <a:buChar char="•"/>
                      </a:pPr>
                      <a:r>
                        <a:rPr lang="en-US" sz="1000" b="0" dirty="0"/>
                        <a:t>At 2 weeks, survodutide elicited significant improvements in all plasma metabolic and lipid parameters.</a:t>
                      </a:r>
                    </a:p>
                    <a:p>
                      <a:pPr marL="171450" indent="-171450">
                        <a:spcAft>
                          <a:spcPts val="300"/>
                        </a:spcAft>
                        <a:buFont typeface="Arial" panose="020B0604020202020204" pitchFamily="34" charset="0"/>
                        <a:buChar char="•"/>
                      </a:pPr>
                      <a:r>
                        <a:rPr lang="en-US" sz="1000" b="0" dirty="0"/>
                        <a:t>Survodutide significantly reduced perirenal and peripancreatic fat and ectopic muscle fat vs. vehicle but did not impact liver triglycerides (see table).</a:t>
                      </a:r>
                    </a:p>
                    <a:p>
                      <a:pPr marL="171450" indent="-171450">
                        <a:spcAft>
                          <a:spcPts val="300"/>
                        </a:spcAft>
                        <a:buFont typeface="Arial" panose="020B0604020202020204" pitchFamily="34" charset="0"/>
                        <a:buChar char="•"/>
                      </a:pPr>
                      <a:r>
                        <a:rPr lang="en-US" sz="1000" b="0" dirty="0"/>
                        <a:t>Fast protein liquid chromatography (FPLC) analysis showed a reduction of total cholesterol in LDL-C fractions and a reduction of TG in VLDL-C fractions with survodutide vs. vehicle.</a:t>
                      </a:r>
                    </a:p>
                  </a:txBody>
                  <a:tcPr marT="0">
                    <a:lnT w="12700" cmpd="sng">
                      <a:noFill/>
                    </a:lnT>
                    <a:lnB w="12700" cap="flat" cmpd="sng" algn="ctr">
                      <a:noFill/>
                      <a:prstDash val="solid"/>
                      <a:round/>
                      <a:headEnd type="none" w="med" len="med"/>
                      <a:tailEnd type="none" w="med" len="med"/>
                    </a:lnB>
                    <a:noFill/>
                  </a:tcPr>
                </a:tc>
                <a:tc>
                  <a:txBody>
                    <a:bodyPr/>
                    <a:lstStyle/>
                    <a:p>
                      <a:pPr marL="171450" indent="-171450">
                        <a:buFont typeface="Arial" panose="020B0604020202020204" pitchFamily="34" charset="0"/>
                        <a:buChar char="•"/>
                      </a:pPr>
                      <a:endParaRPr lang="en-US" sz="1000" b="0" dirty="0"/>
                    </a:p>
                  </a:txBody>
                  <a:tcPr marT="0">
                    <a:lnT w="12700" cmpd="sng">
                      <a:noFill/>
                    </a:lnT>
                    <a:lnB w="12700" cap="flat" cmpd="sng" algn="ctr">
                      <a:noFill/>
                      <a:prstDash val="solid"/>
                      <a:round/>
                      <a:headEnd type="none" w="med" len="med"/>
                      <a:tailEnd type="none" w="med" len="med"/>
                    </a:lnB>
                    <a:noFill/>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T w="12700" cmpd="sng">
                      <a:noFill/>
                    </a:lnT>
                    <a:lnB w="12700" cap="flat" cmpd="sng" algn="ctr">
                      <a:noFill/>
                      <a:prstDash val="solid"/>
                      <a:round/>
                      <a:headEnd type="none" w="med" len="med"/>
                      <a:tailEnd type="none" w="med" len="med"/>
                    </a:lnB>
                    <a:solidFill>
                      <a:srgbClr val="FEF4EC"/>
                    </a:solidFill>
                  </a:tcPr>
                </a:tc>
                <a:extLst>
                  <a:ext uri="{0D108BD9-81ED-4DB2-BD59-A6C34878D82A}">
                    <a16:rowId xmlns:a16="http://schemas.microsoft.com/office/drawing/2014/main" val="1898226209"/>
                  </a:ext>
                </a:extLst>
              </a:tr>
            </a:tbl>
          </a:graphicData>
        </a:graphic>
      </p:graphicFrame>
      <p:graphicFrame>
        <p:nvGraphicFramePr>
          <p:cNvPr id="2" name="Table 1">
            <a:extLst>
              <a:ext uri="{FF2B5EF4-FFF2-40B4-BE49-F238E27FC236}">
                <a16:creationId xmlns:a16="http://schemas.microsoft.com/office/drawing/2014/main" id="{FD010AB6-8EA9-0A19-202E-A92C0F05D652}"/>
              </a:ext>
            </a:extLst>
          </p:cNvPr>
          <p:cNvGraphicFramePr>
            <a:graphicFrameLocks noGrp="1"/>
          </p:cNvGraphicFramePr>
          <p:nvPr>
            <p:extLst>
              <p:ext uri="{D42A27DB-BD31-4B8C-83A1-F6EECF244321}">
                <p14:modId xmlns:p14="http://schemas.microsoft.com/office/powerpoint/2010/main" val="3921493878"/>
              </p:ext>
            </p:extLst>
          </p:nvPr>
        </p:nvGraphicFramePr>
        <p:xfrm>
          <a:off x="5420139" y="1675375"/>
          <a:ext cx="3298508" cy="2673096"/>
        </p:xfrm>
        <a:graphic>
          <a:graphicData uri="http://schemas.openxmlformats.org/drawingml/2006/table">
            <a:tbl>
              <a:tblPr firstRow="1" bandRow="1">
                <a:tableStyleId>{C083E6E3-FA7D-4D7B-A595-EF9225AFEA82}</a:tableStyleId>
              </a:tblPr>
              <a:tblGrid>
                <a:gridCol w="1708468">
                  <a:extLst>
                    <a:ext uri="{9D8B030D-6E8A-4147-A177-3AD203B41FA5}">
                      <a16:colId xmlns:a16="http://schemas.microsoft.com/office/drawing/2014/main" val="20000"/>
                    </a:ext>
                  </a:extLst>
                </a:gridCol>
                <a:gridCol w="868680">
                  <a:extLst>
                    <a:ext uri="{9D8B030D-6E8A-4147-A177-3AD203B41FA5}">
                      <a16:colId xmlns:a16="http://schemas.microsoft.com/office/drawing/2014/main" val="20001"/>
                    </a:ext>
                  </a:extLst>
                </a:gridCol>
                <a:gridCol w="721360">
                  <a:extLst>
                    <a:ext uri="{9D8B030D-6E8A-4147-A177-3AD203B41FA5}">
                      <a16:colId xmlns:a16="http://schemas.microsoft.com/office/drawing/2014/main" val="20002"/>
                    </a:ext>
                  </a:extLst>
                </a:gridCol>
              </a:tblGrid>
              <a:tr h="0">
                <a:tc>
                  <a:txBody>
                    <a:bodyPr/>
                    <a:lstStyle/>
                    <a:p>
                      <a:r>
                        <a:rPr lang="en-US" sz="900" dirty="0"/>
                        <a:t>At 2 weeks</a:t>
                      </a:r>
                    </a:p>
                  </a:txBody>
                  <a:tcPr marT="27432" marB="27432" anchor="ctr"/>
                </a:tc>
                <a:tc>
                  <a:txBody>
                    <a:bodyPr/>
                    <a:lstStyle/>
                    <a:p>
                      <a:pPr algn="ctr"/>
                      <a:r>
                        <a:rPr lang="en-US" sz="900" dirty="0"/>
                        <a:t>survodutide</a:t>
                      </a:r>
                    </a:p>
                  </a:txBody>
                  <a:tcPr marT="27432" marB="27432" anchor="ctr"/>
                </a:tc>
                <a:tc>
                  <a:txBody>
                    <a:bodyPr/>
                    <a:lstStyle/>
                    <a:p>
                      <a:pPr algn="ctr"/>
                      <a:r>
                        <a:rPr lang="en-US" sz="900" dirty="0"/>
                        <a:t>vehicle</a:t>
                      </a:r>
                    </a:p>
                  </a:txBody>
                  <a:tcPr marT="27432" marB="27432" anchor="ctr"/>
                </a:tc>
                <a:extLst>
                  <a:ext uri="{0D108BD9-81ED-4DB2-BD59-A6C34878D82A}">
                    <a16:rowId xmlns:a16="http://schemas.microsoft.com/office/drawing/2014/main" val="10000"/>
                  </a:ext>
                </a:extLst>
              </a:tr>
              <a:tr h="0">
                <a:tc>
                  <a:txBody>
                    <a:bodyPr/>
                    <a:lstStyle/>
                    <a:p>
                      <a:r>
                        <a:rPr lang="en-US" sz="900" dirty="0"/>
                        <a:t>Glucose (mM)</a:t>
                      </a:r>
                    </a:p>
                  </a:txBody>
                  <a:tcPr marT="27432" marB="27432" anchor="ctr"/>
                </a:tc>
                <a:tc>
                  <a:txBody>
                    <a:bodyPr/>
                    <a:lstStyle/>
                    <a:p>
                      <a:pPr algn="ctr"/>
                      <a:r>
                        <a:rPr lang="en-US" sz="900" dirty="0"/>
                        <a:t>71.50***</a:t>
                      </a:r>
                    </a:p>
                  </a:txBody>
                  <a:tcPr marT="27432" marB="27432" anchor="ctr"/>
                </a:tc>
                <a:tc>
                  <a:txBody>
                    <a:bodyPr/>
                    <a:lstStyle/>
                    <a:p>
                      <a:pPr algn="ctr"/>
                      <a:r>
                        <a:rPr lang="en-US" sz="900" dirty="0"/>
                        <a:t>84.80</a:t>
                      </a:r>
                    </a:p>
                  </a:txBody>
                  <a:tcPr marT="27432" marB="27432" anchor="ct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Insulin (µU/mL)</a:t>
                      </a:r>
                    </a:p>
                  </a:txBody>
                  <a:tcPr marT="27432" marB="27432" anchor="ctr"/>
                </a:tc>
                <a:tc>
                  <a:txBody>
                    <a:bodyPr/>
                    <a:lstStyle/>
                    <a:p>
                      <a:pPr algn="ctr"/>
                      <a:r>
                        <a:rPr lang="en-US" sz="900" dirty="0"/>
                        <a:t>13.19***</a:t>
                      </a:r>
                    </a:p>
                  </a:txBody>
                  <a:tcPr marT="27432" marB="27432" anchor="ctr"/>
                </a:tc>
                <a:tc>
                  <a:txBody>
                    <a:bodyPr/>
                    <a:lstStyle/>
                    <a:p>
                      <a:pPr algn="ctr"/>
                      <a:r>
                        <a:rPr lang="en-US" sz="900" dirty="0"/>
                        <a:t>46.71</a:t>
                      </a:r>
                    </a:p>
                  </a:txBody>
                  <a:tcPr marT="27432" marB="27432" anchor="ctr"/>
                </a:tc>
                <a:extLst>
                  <a:ext uri="{0D108BD9-81ED-4DB2-BD59-A6C34878D82A}">
                    <a16:rowId xmlns:a16="http://schemas.microsoft.com/office/drawing/2014/main" val="3077753027"/>
                  </a:ext>
                </a:extLst>
              </a:tr>
              <a:tr h="0">
                <a:tc>
                  <a:txBody>
                    <a:bodyPr/>
                    <a:lstStyle/>
                    <a:p>
                      <a:r>
                        <a:rPr lang="en-US" sz="900" dirty="0"/>
                        <a:t>HOMA-IR ([mM*µU/mL]/22.5)</a:t>
                      </a:r>
                    </a:p>
                  </a:txBody>
                  <a:tcPr marT="27432" marB="27432" anchor="ctr"/>
                </a:tc>
                <a:tc>
                  <a:txBody>
                    <a:bodyPr/>
                    <a:lstStyle/>
                    <a:p>
                      <a:pPr algn="ctr"/>
                      <a:r>
                        <a:rPr lang="en-US" sz="900" dirty="0"/>
                        <a:t>2.42***</a:t>
                      </a:r>
                    </a:p>
                  </a:txBody>
                  <a:tcPr marT="27432" marB="27432" anchor="ctr"/>
                </a:tc>
                <a:tc>
                  <a:txBody>
                    <a:bodyPr/>
                    <a:lstStyle/>
                    <a:p>
                      <a:pPr algn="ctr"/>
                      <a:r>
                        <a:rPr lang="en-US" sz="900" dirty="0"/>
                        <a:t>10.01</a:t>
                      </a:r>
                    </a:p>
                  </a:txBody>
                  <a:tcPr marT="27432" marB="27432" anchor="ctr"/>
                </a:tc>
                <a:extLst>
                  <a:ext uri="{0D108BD9-81ED-4DB2-BD59-A6C34878D82A}">
                    <a16:rowId xmlns:a16="http://schemas.microsoft.com/office/drawing/2014/main" val="1540811015"/>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TG (mM)</a:t>
                      </a:r>
                    </a:p>
                  </a:txBody>
                  <a:tcPr marT="27432" marB="27432" anchor="ctr"/>
                </a:tc>
                <a:tc>
                  <a:txBody>
                    <a:bodyPr/>
                    <a:lstStyle/>
                    <a:p>
                      <a:pPr algn="ctr"/>
                      <a:r>
                        <a:rPr lang="en-US" sz="900" dirty="0"/>
                        <a:t>0.57***</a:t>
                      </a:r>
                    </a:p>
                  </a:txBody>
                  <a:tcPr marT="27432" marB="27432" anchor="ctr"/>
                </a:tc>
                <a:tc>
                  <a:txBody>
                    <a:bodyPr/>
                    <a:lstStyle/>
                    <a:p>
                      <a:pPr algn="ctr"/>
                      <a:r>
                        <a:rPr lang="en-US" sz="900" dirty="0"/>
                        <a:t>2.34</a:t>
                      </a:r>
                    </a:p>
                  </a:txBody>
                  <a:tcPr marT="27432" marB="27432" anchor="ctr"/>
                </a:tc>
                <a:extLst>
                  <a:ext uri="{0D108BD9-81ED-4DB2-BD59-A6C34878D82A}">
                    <a16:rowId xmlns:a16="http://schemas.microsoft.com/office/drawing/2014/main" val="3201214251"/>
                  </a:ext>
                </a:extLst>
              </a:tr>
              <a:tr h="0">
                <a:tc>
                  <a:txBody>
                    <a:bodyPr/>
                    <a:lstStyle/>
                    <a:p>
                      <a:r>
                        <a:rPr lang="en-US" sz="900" dirty="0"/>
                        <a:t>TC (mM)</a:t>
                      </a:r>
                    </a:p>
                  </a:txBody>
                  <a:tcPr marT="27432" marB="27432" anchor="ctr"/>
                </a:tc>
                <a:tc>
                  <a:txBody>
                    <a:bodyPr/>
                    <a:lstStyle/>
                    <a:p>
                      <a:pPr algn="ctr"/>
                      <a:r>
                        <a:rPr lang="en-US" sz="900" dirty="0"/>
                        <a:t>2.37****</a:t>
                      </a:r>
                    </a:p>
                  </a:txBody>
                  <a:tcPr marT="27432" marB="27432" anchor="ctr"/>
                </a:tc>
                <a:tc>
                  <a:txBody>
                    <a:bodyPr/>
                    <a:lstStyle/>
                    <a:p>
                      <a:pPr algn="ctr"/>
                      <a:r>
                        <a:rPr lang="en-US" sz="900" dirty="0"/>
                        <a:t>4.02</a:t>
                      </a:r>
                    </a:p>
                  </a:txBody>
                  <a:tcPr marT="27432" marB="27432" anchor="ctr"/>
                </a:tc>
                <a:extLst>
                  <a:ext uri="{0D108BD9-81ED-4DB2-BD59-A6C34878D82A}">
                    <a16:rowId xmlns:a16="http://schemas.microsoft.com/office/drawing/2014/main" val="985913093"/>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LDL-C (mM)</a:t>
                      </a:r>
                    </a:p>
                  </a:txBody>
                  <a:tcPr marT="27432" marB="27432" anchor="ctr"/>
                </a:tc>
                <a:tc>
                  <a:txBody>
                    <a:bodyPr/>
                    <a:lstStyle/>
                    <a:p>
                      <a:pPr algn="ctr"/>
                      <a:r>
                        <a:rPr lang="en-US" sz="900" dirty="0"/>
                        <a:t>2.29****</a:t>
                      </a:r>
                    </a:p>
                  </a:txBody>
                  <a:tcPr marT="27432" marB="27432" anchor="ctr"/>
                </a:tc>
                <a:tc>
                  <a:txBody>
                    <a:bodyPr/>
                    <a:lstStyle/>
                    <a:p>
                      <a:pPr algn="ctr"/>
                      <a:r>
                        <a:rPr lang="en-US" sz="900" dirty="0"/>
                        <a:t>3.34</a:t>
                      </a:r>
                    </a:p>
                  </a:txBody>
                  <a:tcPr marT="27432" marB="27432" anchor="ctr"/>
                </a:tc>
                <a:extLst>
                  <a:ext uri="{0D108BD9-81ED-4DB2-BD59-A6C34878D82A}">
                    <a16:rowId xmlns:a16="http://schemas.microsoft.com/office/drawing/2014/main" val="3322921141"/>
                  </a:ext>
                </a:extLst>
              </a:tr>
              <a:tr h="0">
                <a:tc>
                  <a:txBody>
                    <a:bodyPr/>
                    <a:lstStyle/>
                    <a:p>
                      <a:r>
                        <a:rPr lang="en-US" sz="900" dirty="0"/>
                        <a:t>HDL-C (mM)</a:t>
                      </a:r>
                    </a:p>
                  </a:txBody>
                  <a:tcPr marT="27432" marB="27432" anchor="ctr"/>
                </a:tc>
                <a:tc>
                  <a:txBody>
                    <a:bodyPr/>
                    <a:lstStyle/>
                    <a:p>
                      <a:pPr algn="ctr"/>
                      <a:r>
                        <a:rPr lang="en-US" sz="900" dirty="0"/>
                        <a:t>1.01***</a:t>
                      </a:r>
                    </a:p>
                  </a:txBody>
                  <a:tcPr marT="27432" marB="27432" anchor="ctr"/>
                </a:tc>
                <a:tc>
                  <a:txBody>
                    <a:bodyPr/>
                    <a:lstStyle/>
                    <a:p>
                      <a:pPr algn="ctr"/>
                      <a:r>
                        <a:rPr lang="en-US" sz="900" dirty="0"/>
                        <a:t>1.36</a:t>
                      </a:r>
                    </a:p>
                  </a:txBody>
                  <a:tcPr marT="27432" marB="27432" anchor="ctr"/>
                </a:tc>
                <a:extLst>
                  <a:ext uri="{0D108BD9-81ED-4DB2-BD59-A6C34878D82A}">
                    <a16:rowId xmlns:a16="http://schemas.microsoft.com/office/drawing/2014/main" val="254474234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FFA (mM)</a:t>
                      </a:r>
                    </a:p>
                  </a:txBody>
                  <a:tcPr marT="27432" marB="27432" anchor="ctr"/>
                </a:tc>
                <a:tc>
                  <a:txBody>
                    <a:bodyPr/>
                    <a:lstStyle/>
                    <a:p>
                      <a:pPr algn="ctr"/>
                      <a:r>
                        <a:rPr lang="en-US" sz="900" dirty="0"/>
                        <a:t>1.13****</a:t>
                      </a:r>
                    </a:p>
                  </a:txBody>
                  <a:tcPr marT="27432" marB="27432" anchor="ctr"/>
                </a:tc>
                <a:tc>
                  <a:txBody>
                    <a:bodyPr/>
                    <a:lstStyle/>
                    <a:p>
                      <a:pPr algn="ctr"/>
                      <a:r>
                        <a:rPr lang="en-US" sz="900" dirty="0"/>
                        <a:t>2.22</a:t>
                      </a:r>
                    </a:p>
                  </a:txBody>
                  <a:tcPr marT="27432" marB="27432" anchor="ctr"/>
                </a:tc>
                <a:extLst>
                  <a:ext uri="{0D108BD9-81ED-4DB2-BD59-A6C34878D82A}">
                    <a16:rowId xmlns:a16="http://schemas.microsoft.com/office/drawing/2014/main" val="1211899863"/>
                  </a:ext>
                </a:extLst>
              </a:tr>
              <a:tr h="0">
                <a:tc>
                  <a:txBody>
                    <a:bodyPr/>
                    <a:lstStyle/>
                    <a:p>
                      <a:r>
                        <a:rPr lang="en-US" sz="900" dirty="0"/>
                        <a:t>Liver TG (%)</a:t>
                      </a:r>
                    </a:p>
                  </a:txBody>
                  <a:tcPr marT="27432" marB="27432" anchor="ctr"/>
                </a:tc>
                <a:tc>
                  <a:txBody>
                    <a:bodyPr/>
                    <a:lstStyle/>
                    <a:p>
                      <a:pPr algn="ctr"/>
                      <a:r>
                        <a:rPr lang="en-US" sz="900" dirty="0"/>
                        <a:t>2.93</a:t>
                      </a:r>
                    </a:p>
                  </a:txBody>
                  <a:tcPr marT="27432" marB="27432" anchor="ctr"/>
                </a:tc>
                <a:tc>
                  <a:txBody>
                    <a:bodyPr/>
                    <a:lstStyle/>
                    <a:p>
                      <a:pPr algn="ctr"/>
                      <a:r>
                        <a:rPr lang="en-US" sz="900" dirty="0"/>
                        <a:t>2.87</a:t>
                      </a:r>
                    </a:p>
                  </a:txBody>
                  <a:tcPr marT="27432" marB="27432" anchor="ctr"/>
                </a:tc>
                <a:extLst>
                  <a:ext uri="{0D108BD9-81ED-4DB2-BD59-A6C34878D82A}">
                    <a16:rowId xmlns:a16="http://schemas.microsoft.com/office/drawing/2014/main" val="203614629"/>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Perirenal fat (%)</a:t>
                      </a:r>
                    </a:p>
                  </a:txBody>
                  <a:tcPr marT="27432" marB="27432" anchor="ctr"/>
                </a:tc>
                <a:tc>
                  <a:txBody>
                    <a:bodyPr/>
                    <a:lstStyle/>
                    <a:p>
                      <a:pPr algn="ctr"/>
                      <a:r>
                        <a:rPr lang="en-US" sz="900" dirty="0"/>
                        <a:t>0.068*</a:t>
                      </a:r>
                    </a:p>
                  </a:txBody>
                  <a:tcPr marT="27432" marB="27432" anchor="ctr"/>
                </a:tc>
                <a:tc>
                  <a:txBody>
                    <a:bodyPr/>
                    <a:lstStyle/>
                    <a:p>
                      <a:pPr algn="ctr"/>
                      <a:r>
                        <a:rPr lang="en-US" sz="900" dirty="0"/>
                        <a:t>0.089</a:t>
                      </a:r>
                    </a:p>
                  </a:txBody>
                  <a:tcPr marT="27432" marB="27432" anchor="ctr"/>
                </a:tc>
                <a:extLst>
                  <a:ext uri="{0D108BD9-81ED-4DB2-BD59-A6C34878D82A}">
                    <a16:rowId xmlns:a16="http://schemas.microsoft.com/office/drawing/2014/main" val="10002"/>
                  </a:ext>
                </a:extLst>
              </a:tr>
              <a:tr h="154352">
                <a:tc>
                  <a:txBody>
                    <a:bodyPr/>
                    <a:lstStyle/>
                    <a:p>
                      <a:r>
                        <a:rPr lang="en-US" sz="900" dirty="0"/>
                        <a:t>Intramuscular fat (%)</a:t>
                      </a:r>
                    </a:p>
                  </a:txBody>
                  <a:tcPr marT="27432" marB="27432" anchor="ctr"/>
                </a:tc>
                <a:tc>
                  <a:txBody>
                    <a:bodyPr/>
                    <a:lstStyle/>
                    <a:p>
                      <a:pPr algn="ctr"/>
                      <a:r>
                        <a:rPr lang="en-US" sz="900" dirty="0"/>
                        <a:t>0.12*</a:t>
                      </a:r>
                    </a:p>
                  </a:txBody>
                  <a:tcPr marT="27432" marB="27432" anchor="ctr"/>
                </a:tc>
                <a:tc>
                  <a:txBody>
                    <a:bodyPr/>
                    <a:lstStyle/>
                    <a:p>
                      <a:pPr algn="ctr"/>
                      <a:r>
                        <a:rPr lang="en-US" sz="900" dirty="0"/>
                        <a:t>0.19</a:t>
                      </a:r>
                    </a:p>
                  </a:txBody>
                  <a:tcPr marT="27432" marB="27432" anchor="ctr"/>
                </a:tc>
                <a:extLst>
                  <a:ext uri="{0D108BD9-81ED-4DB2-BD59-A6C34878D82A}">
                    <a16:rowId xmlns:a16="http://schemas.microsoft.com/office/drawing/2014/main" val="10003"/>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Peripancreatic fat (%)</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0.24**</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0.37</a:t>
                      </a:r>
                    </a:p>
                  </a:txBody>
                  <a:tcPr marT="27432" marB="27432" anchor="ctr">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3835911894"/>
                  </a:ext>
                </a:extLst>
              </a:tr>
              <a:tr h="154352">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*P&lt;0.05, **P&lt;0.01, ***P&lt;0.001, ****P&lt;0.0001 vs. vehicle</a:t>
                      </a:r>
                    </a:p>
                  </a:txBody>
                  <a:tcPr marT="27432" marB="27432" anchor="ctr">
                    <a:lnL>
                      <a:noFill/>
                    </a:lnL>
                    <a:lnR>
                      <a:noFill/>
                    </a:ln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900" dirty="0"/>
                    </a:p>
                  </a:txBody>
                  <a:tcPr marT="27432" marB="27432" anchor="ctr">
                    <a:lnB w="12700" cap="flat" cmpd="sng" algn="ctr">
                      <a:solidFill>
                        <a:schemeClr val="accent3"/>
                      </a:solidFill>
                      <a:prstDash val="solid"/>
                      <a:round/>
                      <a:headEnd type="none" w="med" len="med"/>
                      <a:tailEnd type="none" w="med" len="med"/>
                    </a:lnB>
                  </a:tcPr>
                </a:tc>
                <a:tc hMerge="1">
                  <a:txBody>
                    <a:bodyPr/>
                    <a:lstStyle/>
                    <a:p>
                      <a:pPr algn="ctr"/>
                      <a:endParaRPr lang="en-US" sz="900" dirty="0"/>
                    </a:p>
                  </a:txBody>
                  <a:tcPr marT="27432" marB="27432" anchor="ctr">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673538680"/>
                  </a:ext>
                </a:extLst>
              </a:tr>
            </a:tbl>
          </a:graphicData>
        </a:graphic>
      </p:graphicFrame>
    </p:spTree>
    <p:extLst>
      <p:ext uri="{BB962C8B-B14F-4D97-AF65-F5344CB8AC3E}">
        <p14:creationId xmlns:p14="http://schemas.microsoft.com/office/powerpoint/2010/main" val="365897282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GLP-1/GRA: DA-1726 shows potent weight loss with preservation of muscle mass in rodents</a:t>
            </a:r>
          </a:p>
        </p:txBody>
      </p:sp>
      <p:graphicFrame>
        <p:nvGraphicFramePr>
          <p:cNvPr id="4" name="Table 3"/>
          <p:cNvGraphicFramePr>
            <a:graphicFrameLocks noGrp="1"/>
          </p:cNvGraphicFramePr>
          <p:nvPr>
            <p:extLst>
              <p:ext uri="{D42A27DB-BD31-4B8C-83A1-F6EECF244321}">
                <p14:modId xmlns:p14="http://schemas.microsoft.com/office/powerpoint/2010/main" val="2071810886"/>
              </p:ext>
            </p:extLst>
          </p:nvPr>
        </p:nvGraphicFramePr>
        <p:xfrm>
          <a:off x="385434" y="914400"/>
          <a:ext cx="11430000" cy="2468880"/>
        </p:xfrm>
        <a:graphic>
          <a:graphicData uri="http://schemas.openxmlformats.org/drawingml/2006/table">
            <a:tbl>
              <a:tblPr firstRow="1" bandRow="1">
                <a:tableStyleId>{C083E6E3-FA7D-4D7B-A595-EF9225AFEA82}</a:tableStyleId>
              </a:tblPr>
              <a:tblGrid>
                <a:gridCol w="8686800">
                  <a:extLst>
                    <a:ext uri="{9D8B030D-6E8A-4147-A177-3AD203B41FA5}">
                      <a16:colId xmlns:a16="http://schemas.microsoft.com/office/drawing/2014/main" val="20000"/>
                    </a:ext>
                  </a:extLst>
                </a:gridCol>
                <a:gridCol w="2743200">
                  <a:extLst>
                    <a:ext uri="{9D8B030D-6E8A-4147-A177-3AD203B41FA5}">
                      <a16:colId xmlns:a16="http://schemas.microsoft.com/office/drawing/2014/main" val="650864431"/>
                    </a:ext>
                  </a:extLst>
                </a:gridCol>
              </a:tblGrid>
              <a:tr h="0">
                <a:tc gridSpan="2">
                  <a:txBody>
                    <a:bodyPr/>
                    <a:lstStyle/>
                    <a:p>
                      <a:r>
                        <a:rPr lang="en-US" sz="1000" b="1" dirty="0"/>
                        <a:t>Abstract</a:t>
                      </a:r>
                      <a:r>
                        <a:rPr lang="en-US" sz="1000" b="1" baseline="0" dirty="0"/>
                        <a:t> </a:t>
                      </a:r>
                      <a:r>
                        <a:rPr lang="en-US" sz="1000" b="0" baseline="0" dirty="0">
                          <a:hlinkClick r:id="rId2"/>
                        </a:rPr>
                        <a:t>2058-LB</a:t>
                      </a:r>
                      <a:r>
                        <a:rPr lang="en-US" sz="1000" b="0" baseline="0" dirty="0"/>
                        <a:t>:</a:t>
                      </a:r>
                      <a:r>
                        <a:rPr lang="en-US" sz="1000" b="1" baseline="0" dirty="0"/>
                        <a:t> </a:t>
                      </a:r>
                      <a:r>
                        <a:rPr lang="en-US" sz="1000" b="0" i="1" baseline="0" dirty="0"/>
                        <a:t>DA-1726, a GLP1/GCGR dual agonist, a promising approach in obesity treatment and lipid management. T-H.Kim.</a:t>
                      </a:r>
                      <a:endParaRPr lang="en-US" sz="1000" b="0" i="1" dirty="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US" sz="1000" b="0" dirty="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1828800">
                <a:tc>
                  <a:txBody>
                    <a:bodyPr/>
                    <a:lstStyle/>
                    <a:p>
                      <a:r>
                        <a:rPr lang="en-US" sz="1000" b="1" dirty="0"/>
                        <a:t>Methods</a:t>
                      </a:r>
                      <a:r>
                        <a:rPr lang="en-US" sz="1000" b="0" dirty="0"/>
                        <a:t>:</a:t>
                      </a:r>
                      <a:r>
                        <a:rPr lang="en-US" sz="1000" b="0" baseline="0" dirty="0"/>
                        <a:t> </a:t>
                      </a:r>
                      <a:endParaRPr lang="en-US" sz="1000"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1" baseline="0" dirty="0"/>
                        <a:t>DIO mice</a:t>
                      </a:r>
                      <a:r>
                        <a:rPr lang="en-US" sz="1000" b="0" baseline="0" dirty="0"/>
                        <a:t> received DA-1726 (SC 200nmol/kg BIW) vs. survodutide (SC 70nmol/kg BIW) or DA-1726 (SC 60nmol/kg QD) vs. survodutide (SC 30nmol/kg QD) for 3 weeks.</a:t>
                      </a:r>
                      <a:endParaRPr lang="en-US" sz="1000" b="1" baseline="0" dirty="0"/>
                    </a:p>
                    <a:p>
                      <a:pPr marL="171450" indent="-171450">
                        <a:buFont typeface="Arial" panose="020B0604020202020204" pitchFamily="34" charset="0"/>
                        <a:buChar char="•"/>
                      </a:pPr>
                      <a:r>
                        <a:rPr lang="en-US" sz="1000" b="0" baseline="0" dirty="0"/>
                        <a:t>Wistar</a:t>
                      </a:r>
                      <a:r>
                        <a:rPr lang="en-US" sz="1000" b="1" baseline="0" dirty="0"/>
                        <a:t> rats</a:t>
                      </a:r>
                      <a:r>
                        <a:rPr lang="en-US" sz="1000" b="0" baseline="0" dirty="0"/>
                        <a:t> fed a high-cholesterol diet received DA-1726 (SC 500nmol/kg BIW) vs. tirzepatide (SC 50nmol/kg BIW) for 3 weeks.</a:t>
                      </a:r>
                    </a:p>
                    <a:p>
                      <a:pPr marL="0" indent="0">
                        <a:buFont typeface="Arial" panose="020B0604020202020204" pitchFamily="34" charset="0"/>
                        <a:buNone/>
                      </a:pPr>
                      <a:endParaRPr lang="en-US" sz="1000" b="1" baseline="0" dirty="0"/>
                    </a:p>
                    <a:p>
                      <a:r>
                        <a:rPr lang="en-US" sz="1000" b="1" baseline="0" dirty="0"/>
                        <a:t>Results</a:t>
                      </a:r>
                      <a:r>
                        <a:rPr lang="en-US" sz="1000" b="0" baseline="0" dirty="0"/>
                        <a:t>: </a:t>
                      </a:r>
                    </a:p>
                    <a:p>
                      <a:pPr marL="171450" indent="-171450">
                        <a:buFont typeface="Arial" panose="020B0604020202020204" pitchFamily="34" charset="0"/>
                        <a:buChar char="•"/>
                      </a:pPr>
                      <a:r>
                        <a:rPr lang="en-US" sz="1000" b="0" baseline="0" dirty="0"/>
                        <a:t>In </a:t>
                      </a:r>
                      <a:r>
                        <a:rPr lang="en-US" sz="1000" b="1" baseline="0" dirty="0"/>
                        <a:t>DIO mice</a:t>
                      </a:r>
                      <a:r>
                        <a:rPr lang="en-US" sz="1000" b="0" baseline="0" dirty="0"/>
                        <a:t>, DA-1726 and survodutide both elicited weight loss which at 3 weeks was significantly greater with DA-1726 despite greater food intake.</a:t>
                      </a:r>
                    </a:p>
                    <a:p>
                      <a:pPr marL="171450" indent="-171450">
                        <a:buFont typeface="Arial" panose="020B0604020202020204" pitchFamily="34" charset="0"/>
                        <a:buChar char="•"/>
                      </a:pPr>
                      <a:r>
                        <a:rPr lang="en-US" sz="1000" b="0" baseline="0" dirty="0"/>
                        <a:t>DA-1726 and survodutide both significantly lowered total cholesterol, TC, and plasma glucose vs. control, but only DA-1726 increased expression of thermogenesis-related genes in brown adipose tissue.</a:t>
                      </a:r>
                      <a:br>
                        <a:rPr lang="en-US" sz="1000" b="0" baseline="0" dirty="0"/>
                      </a:br>
                      <a:r>
                        <a:rPr lang="en-US" sz="1000" b="0" baseline="0" dirty="0"/>
                        <a:t>- DA-1726 increased beige or brown adipose-like cells in WAT supporting the mechanism of enhanced energy expenditure.</a:t>
                      </a:r>
                    </a:p>
                    <a:p>
                      <a:pPr marL="171450" indent="-171450">
                        <a:buFont typeface="Arial" panose="020B0604020202020204" pitchFamily="34" charset="0"/>
                        <a:buChar char="•"/>
                      </a:pPr>
                      <a:r>
                        <a:rPr lang="en-US" sz="1000" b="0" baseline="0" dirty="0"/>
                        <a:t>Compared to survodutide, weight loss with DA-1726 was </a:t>
                      </a:r>
                      <a:r>
                        <a:rPr lang="en-US" sz="1000" b="0" baseline="0" dirty="0">
                          <a:solidFill>
                            <a:schemeClr val="tx1"/>
                          </a:solidFill>
                        </a:rPr>
                        <a:t>predominantly fat mass </a:t>
                      </a:r>
                      <a:r>
                        <a:rPr lang="en-US" sz="1000" b="0" baseline="0" dirty="0"/>
                        <a:t>while lean mass was preserved.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baseline="0" dirty="0"/>
                        <a:t>In </a:t>
                      </a:r>
                      <a:r>
                        <a:rPr lang="en-US" sz="1000" b="1" baseline="0" dirty="0"/>
                        <a:t>rats</a:t>
                      </a:r>
                      <a:r>
                        <a:rPr lang="en-US" sz="1000" b="0" baseline="0" dirty="0"/>
                        <a:t>, DA-1726 more effectively suppressed diet-induced weight gain vs. tirzepatide but showed similar improvements in plasma lipids vs. tirzepatide; no effect was seen on liver cholesterol.</a:t>
                      </a:r>
                    </a:p>
                    <a:p>
                      <a:pPr marL="171450" indent="-171450">
                        <a:buFont typeface="Arial" panose="020B0604020202020204" pitchFamily="34" charset="0"/>
                        <a:buChar char="•"/>
                      </a:pPr>
                      <a:r>
                        <a:rPr lang="en-US" sz="1000" b="0" baseline="0" dirty="0"/>
                        <a:t>In this model, neither DA-1726 nor tirzepatide affected food intake.</a:t>
                      </a:r>
                    </a:p>
                  </a:txBody>
                  <a:tcPr>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CVrg Implications</a:t>
                      </a:r>
                      <a:r>
                        <a:rPr lang="en-US" sz="1000" b="0" dirty="0"/>
                        <a:t>: DA-1726 is a dual GLP-1/GRA in </a:t>
                      </a:r>
                      <a:r>
                        <a:rPr lang="en-US" sz="1000" b="0" dirty="0">
                          <a:hlinkClick r:id="rId3"/>
                        </a:rPr>
                        <a:t>Phase I</a:t>
                      </a:r>
                      <a:r>
                        <a:rPr lang="en-US" sz="1000" b="0" dirty="0"/>
                        <a:t> development for obesity with </a:t>
                      </a:r>
                      <a:r>
                        <a:rPr lang="en-US" sz="1000" b="0" dirty="0">
                          <a:hlinkClick r:id="rId4"/>
                        </a:rPr>
                        <a:t>NeuroBo</a:t>
                      </a:r>
                      <a:r>
                        <a:rPr lang="en-US" sz="1000" b="0" dirty="0"/>
                        <a:t>. Preclinical data showed potent weight loss in models of obesity with greater reduction in fat mass and preservation of muscle mass vs. comparator survodutide, possibly by browning of white adipose tissue.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t>This month, NeuroBo initiated dosing in the MAD portion of a Phase I trial; topline SAD and MAD data are expected in 3Q 2024 and 1Q 2025, respectively.</a:t>
                      </a:r>
                    </a:p>
                  </a:txBody>
                  <a:tcPr>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89171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0BAC98D9-5323-44CD-A8BA-BB30C053F4C0}"/>
              </a:ext>
            </a:extLst>
          </p:cNvPr>
          <p:cNvGraphicFramePr>
            <a:graphicFrameLocks noGrp="1"/>
          </p:cNvGraphicFramePr>
          <p:nvPr>
            <p:extLst>
              <p:ext uri="{D42A27DB-BD31-4B8C-83A1-F6EECF244321}">
                <p14:modId xmlns:p14="http://schemas.microsoft.com/office/powerpoint/2010/main" val="3145633853"/>
              </p:ext>
            </p:extLst>
          </p:nvPr>
        </p:nvGraphicFramePr>
        <p:xfrm>
          <a:off x="384482" y="914400"/>
          <a:ext cx="11426190" cy="5346700"/>
        </p:xfrm>
        <a:graphic>
          <a:graphicData uri="http://schemas.openxmlformats.org/drawingml/2006/table">
            <a:tbl>
              <a:tblPr firstRow="1" bandRow="1">
                <a:tableStyleId>{5C22544A-7EE6-4342-B048-85BDC9FD1C3A}</a:tableStyleId>
              </a:tblPr>
              <a:tblGrid>
                <a:gridCol w="1112722">
                  <a:extLst>
                    <a:ext uri="{9D8B030D-6E8A-4147-A177-3AD203B41FA5}">
                      <a16:colId xmlns:a16="http://schemas.microsoft.com/office/drawing/2014/main" val="20000"/>
                    </a:ext>
                  </a:extLst>
                </a:gridCol>
                <a:gridCol w="10313468">
                  <a:extLst>
                    <a:ext uri="{9D8B030D-6E8A-4147-A177-3AD203B41FA5}">
                      <a16:colId xmlns:a16="http://schemas.microsoft.com/office/drawing/2014/main" val="2132530127"/>
                    </a:ext>
                  </a:extLst>
                </a:gridCol>
              </a:tblGrid>
              <a:tr h="960120">
                <a:tc gridSpan="2">
                  <a:txBody>
                    <a:bodyPr/>
                    <a:lstStyle/>
                    <a:p>
                      <a:pPr>
                        <a:spcAft>
                          <a:spcPts val="600"/>
                        </a:spcAft>
                      </a:pPr>
                      <a:r>
                        <a:rPr lang="en-US" sz="1050" b="0" i="0" kern="1200" dirty="0">
                          <a:solidFill>
                            <a:schemeClr val="tx1"/>
                          </a:solidFill>
                          <a:effectLst/>
                          <a:latin typeface="+mn-lt"/>
                          <a:ea typeface="+mn-ea"/>
                          <a:cs typeface="+mn-cs"/>
                        </a:rPr>
                        <a:t>ADA 2024 was a hybrid conference, though not all sessions were live-streamed and will be available on-demand. The conference attracted 11,000 delegates; 1,500 opting for on-line access only. </a:t>
                      </a:r>
                      <a:r>
                        <a:rPr lang="en-GB" sz="1050" b="0" i="0" kern="1200" dirty="0">
                          <a:solidFill>
                            <a:schemeClr val="tx1"/>
                          </a:solidFill>
                          <a:effectLst/>
                          <a:latin typeface="+mn-lt"/>
                          <a:ea typeface="+mn-ea"/>
                          <a:cs typeface="+mn-cs"/>
                        </a:rPr>
                        <a:t>More than 200 oral sessions and 1,400 posters were presented. The conference seemed a little lacklustre this year with new late-stage data in short supply. Several </a:t>
                      </a:r>
                      <a:r>
                        <a:rPr lang="en-GB" sz="1050" b="0" i="1" kern="1200" dirty="0">
                          <a:solidFill>
                            <a:schemeClr val="tx1"/>
                          </a:solidFill>
                          <a:effectLst/>
                          <a:latin typeface="+mn-lt"/>
                          <a:ea typeface="+mn-ea"/>
                          <a:cs typeface="+mn-cs"/>
                        </a:rPr>
                        <a:t>post-hoc</a:t>
                      </a:r>
                      <a:r>
                        <a:rPr lang="en-GB" sz="1050" b="0" i="0" kern="1200" dirty="0">
                          <a:solidFill>
                            <a:schemeClr val="tx1"/>
                          </a:solidFill>
                          <a:effectLst/>
                          <a:latin typeface="+mn-lt"/>
                          <a:ea typeface="+mn-ea"/>
                          <a:cs typeface="+mn-cs"/>
                        </a:rPr>
                        <a:t> analyses added further insight, and some new nuggets were included in already presented trials (FLOW, SELECT, </a:t>
                      </a:r>
                      <a:r>
                        <a:rPr lang="en-US" sz="1050" b="0" dirty="0">
                          <a:solidFill>
                            <a:schemeClr val="tx1"/>
                          </a:solidFill>
                        </a:rPr>
                        <a:t>STEP HFpEF DM, and SURMOUNT 1-4)</a:t>
                      </a:r>
                      <a:r>
                        <a:rPr lang="en-GB" sz="1050" b="0" i="0" kern="1200" dirty="0">
                          <a:solidFill>
                            <a:schemeClr val="tx1"/>
                          </a:solidFill>
                          <a:effectLst/>
                          <a:latin typeface="+mn-lt"/>
                          <a:ea typeface="+mn-ea"/>
                          <a:cs typeface="+mn-cs"/>
                        </a:rPr>
                        <a:t>. SURMOUNT-OSA was the most anticipated presentation, and the conference hall with a 2,000 person capacity was full. Throughout the conference, an increased focus on preservation of muscle mass with weight loss was evident with multiple presentations on early assets presented. Disappointingly this year was the continuing shrinkage of the Exhibit Hall with Novo Nordisk and Madrigal having two of the most prominent stands. </a:t>
                      </a:r>
                      <a:r>
                        <a:rPr lang="en-US" sz="1050" b="0" i="0" kern="1200" dirty="0">
                          <a:solidFill>
                            <a:schemeClr val="tx1"/>
                          </a:solidFill>
                          <a:effectLst/>
                          <a:latin typeface="+mn-lt"/>
                          <a:ea typeface="+mn-ea"/>
                          <a:cs typeface="+mn-cs"/>
                        </a:rPr>
                        <a:t>Key highlights from the conference included:</a:t>
                      </a:r>
                    </a:p>
                  </a:txBody>
                  <a:tcPr>
                    <a:noFill/>
                  </a:tcPr>
                </a:tc>
                <a:tc hMerge="1">
                  <a:txBody>
                    <a:bodyPr/>
                    <a:lstStyle/>
                    <a:p>
                      <a:endParaRPr lang="en-US" sz="1100" dirty="0"/>
                    </a:p>
                  </a:txBody>
                  <a:tcPr>
                    <a:solidFill>
                      <a:schemeClr val="accent6">
                        <a:lumMod val="40000"/>
                        <a:lumOff val="60000"/>
                      </a:schemeClr>
                    </a:solidFill>
                  </a:tcPr>
                </a:tc>
                <a:extLst>
                  <a:ext uri="{0D108BD9-81ED-4DB2-BD59-A6C34878D82A}">
                    <a16:rowId xmlns:a16="http://schemas.microsoft.com/office/drawing/2014/main" val="10000"/>
                  </a:ext>
                </a:extLst>
              </a:tr>
              <a:tr h="0">
                <a:tc>
                  <a:txBody>
                    <a:bodyPr/>
                    <a:lstStyle/>
                    <a:p>
                      <a:pPr rtl="0" fontAlgn="b"/>
                      <a:r>
                        <a:rPr lang="en-US" sz="1100" b="1" dirty="0">
                          <a:effectLst/>
                          <a:latin typeface="+mj-lt"/>
                        </a:rPr>
                        <a:t>GLP-1</a:t>
                      </a:r>
                    </a:p>
                  </a:txBody>
                  <a:tcPr marT="36576" marB="36576" anchor="ctr">
                    <a:lnB w="28575" cap="flat" cmpd="sng" algn="ctr">
                      <a:solidFill>
                        <a:schemeClr val="bg1"/>
                      </a:solidFill>
                      <a:prstDash val="solid"/>
                      <a:round/>
                      <a:headEnd type="none" w="med" len="med"/>
                      <a:tailEnd type="none" w="med" len="med"/>
                    </a:lnB>
                    <a:solidFill>
                      <a:srgbClr val="CCD9E9"/>
                    </a:solidFill>
                  </a:tcPr>
                </a:tc>
                <a:tc>
                  <a:txBody>
                    <a:bodyPr/>
                    <a:lstStyle/>
                    <a:p>
                      <a:pPr marL="171450" marR="0" lvl="0" indent="-171450" algn="l" defTabSz="914400" rtl="0" eaLnBrk="1" fontAlgn="b" latinLnBrk="0" hangingPunct="1">
                        <a:lnSpc>
                          <a:spcPct val="100000"/>
                        </a:lnSpc>
                        <a:spcBef>
                          <a:spcPts val="0"/>
                        </a:spcBef>
                        <a:spcAft>
                          <a:spcPts val="100"/>
                        </a:spcAft>
                        <a:buClrTx/>
                        <a:buSzTx/>
                        <a:buFont typeface="Arial" panose="020B0604020202020204" pitchFamily="34" charset="0"/>
                        <a:buChar char="•"/>
                        <a:tabLst/>
                        <a:defRPr/>
                      </a:pPr>
                      <a:r>
                        <a:rPr lang="en-GB" sz="1050" b="1" i="0" kern="1200" dirty="0">
                          <a:solidFill>
                            <a:schemeClr val="tx1"/>
                          </a:solidFill>
                          <a:effectLst/>
                          <a:latin typeface="+mn-lt"/>
                          <a:ea typeface="+mn-ea"/>
                          <a:cs typeface="+mn-cs"/>
                        </a:rPr>
                        <a:t>FLOW</a:t>
                      </a:r>
                      <a:r>
                        <a:rPr lang="en-GB" sz="1050" b="0" i="0" kern="1200" dirty="0">
                          <a:solidFill>
                            <a:schemeClr val="tx1"/>
                          </a:solidFill>
                          <a:effectLst/>
                          <a:latin typeface="+mn-lt"/>
                          <a:ea typeface="+mn-ea"/>
                          <a:cs typeface="+mn-cs"/>
                        </a:rPr>
                        <a:t>: New data presented show </a:t>
                      </a:r>
                      <a:r>
                        <a:rPr lang="en-US" sz="1050" dirty="0">
                          <a:latin typeface="+mn-lt"/>
                        </a:rPr>
                        <a:t>the benefits of </a:t>
                      </a:r>
                      <a:r>
                        <a:rPr lang="en-US" sz="1050" b="1" dirty="0">
                          <a:latin typeface="+mn-lt"/>
                        </a:rPr>
                        <a:t>semaglutide SC </a:t>
                      </a:r>
                      <a:r>
                        <a:rPr lang="en-US" sz="1050" b="0" dirty="0">
                          <a:latin typeface="+mn-lt"/>
                        </a:rPr>
                        <a:t>(Novo Nordisk) on </a:t>
                      </a:r>
                      <a:r>
                        <a:rPr lang="en-US" sz="1050" dirty="0">
                          <a:latin typeface="+mn-lt"/>
                        </a:rPr>
                        <a:t>the primary outcome, MACE, and all-cause death were consistent irrespective of baseline SGLT-2i use.</a:t>
                      </a:r>
                      <a:endParaRPr lang="en-GB" sz="1050" b="0" i="0" kern="1200" dirty="0">
                        <a:solidFill>
                          <a:schemeClr val="tx1"/>
                        </a:solidFill>
                        <a:effectLst/>
                        <a:latin typeface="+mn-lt"/>
                        <a:ea typeface="+mn-ea"/>
                        <a:cs typeface="+mn-cs"/>
                      </a:endParaRPr>
                    </a:p>
                    <a:p>
                      <a:pPr marL="171450" marR="0" lvl="0" indent="-171450" algn="l" defTabSz="914400" rtl="0" eaLnBrk="1" fontAlgn="b" latinLnBrk="0" hangingPunct="1">
                        <a:lnSpc>
                          <a:spcPct val="100000"/>
                        </a:lnSpc>
                        <a:spcBef>
                          <a:spcPts val="0"/>
                        </a:spcBef>
                        <a:spcAft>
                          <a:spcPts val="100"/>
                        </a:spcAft>
                        <a:buClrTx/>
                        <a:buSzTx/>
                        <a:buFont typeface="Arial" panose="020B0604020202020204" pitchFamily="34" charset="0"/>
                        <a:buChar char="•"/>
                        <a:tabLst/>
                        <a:defRPr/>
                      </a:pPr>
                      <a:r>
                        <a:rPr lang="en-US" sz="1050" b="1" dirty="0">
                          <a:solidFill>
                            <a:schemeClr val="tx1"/>
                          </a:solidFill>
                          <a:latin typeface="+mn-lt"/>
                        </a:rPr>
                        <a:t>SELECT</a:t>
                      </a:r>
                      <a:r>
                        <a:rPr lang="en-US" sz="1050" b="0" dirty="0">
                          <a:solidFill>
                            <a:schemeClr val="tx1"/>
                          </a:solidFill>
                          <a:latin typeface="+mn-lt"/>
                        </a:rPr>
                        <a:t>: Three new prespecified analyses show CV benefits of </a:t>
                      </a:r>
                      <a:r>
                        <a:rPr lang="en-US" sz="1050" b="1" dirty="0">
                          <a:solidFill>
                            <a:schemeClr val="tx1"/>
                          </a:solidFill>
                          <a:latin typeface="+mn-lt"/>
                        </a:rPr>
                        <a:t>semaglutide SC </a:t>
                      </a:r>
                      <a:r>
                        <a:rPr lang="en-US" sz="1050" b="0" dirty="0">
                          <a:latin typeface="+mn-lt"/>
                        </a:rPr>
                        <a:t>(Novo Nordisk)</a:t>
                      </a:r>
                      <a:r>
                        <a:rPr lang="en-US" sz="1050" b="0" dirty="0">
                          <a:solidFill>
                            <a:schemeClr val="tx1"/>
                          </a:solidFill>
                          <a:latin typeface="+mn-lt"/>
                        </a:rPr>
                        <a:t> vs. placebo are consistent regardless of A1c (baseline &amp; change at week 20), HF status &amp; subtype, and inflammation (baseline hsCRP). </a:t>
                      </a:r>
                    </a:p>
                    <a:p>
                      <a:pPr marL="171450" indent="-171450">
                        <a:spcAft>
                          <a:spcPts val="100"/>
                        </a:spcAft>
                        <a:buFont typeface="Arial" panose="020B0604020202020204" pitchFamily="34" charset="0"/>
                        <a:buChar char="•"/>
                      </a:pPr>
                      <a:r>
                        <a:rPr lang="en-US" sz="1050" b="1" dirty="0">
                          <a:solidFill>
                            <a:schemeClr val="tx1"/>
                          </a:solidFill>
                          <a:latin typeface="+mn-lt"/>
                        </a:rPr>
                        <a:t>STEP HFpEF DM</a:t>
                      </a:r>
                      <a:r>
                        <a:rPr lang="en-US" sz="1050" b="0" dirty="0">
                          <a:solidFill>
                            <a:schemeClr val="tx1"/>
                          </a:solidFill>
                          <a:latin typeface="+mn-lt"/>
                        </a:rPr>
                        <a:t>: A new prespecified analysis suggests previously reported benefits of </a:t>
                      </a:r>
                      <a:r>
                        <a:rPr lang="en-US" sz="1050" b="1" dirty="0">
                          <a:solidFill>
                            <a:schemeClr val="tx1"/>
                          </a:solidFill>
                          <a:latin typeface="+mn-lt"/>
                        </a:rPr>
                        <a:t>semaglutide</a:t>
                      </a:r>
                      <a:r>
                        <a:rPr lang="en-US" sz="1050" b="0" dirty="0">
                          <a:solidFill>
                            <a:schemeClr val="tx1"/>
                          </a:solidFill>
                          <a:latin typeface="+mn-lt"/>
                        </a:rPr>
                        <a:t> </a:t>
                      </a:r>
                      <a:r>
                        <a:rPr lang="en-US" sz="1050" b="1" dirty="0">
                          <a:solidFill>
                            <a:schemeClr val="tx1"/>
                          </a:solidFill>
                          <a:latin typeface="+mn-lt"/>
                        </a:rPr>
                        <a:t>SC </a:t>
                      </a:r>
                      <a:r>
                        <a:rPr lang="en-US" sz="1050" b="0" dirty="0">
                          <a:latin typeface="+mn-lt"/>
                        </a:rPr>
                        <a:t>(Novo Nordisk)</a:t>
                      </a:r>
                      <a:r>
                        <a:rPr lang="en-US" sz="1050" b="0" dirty="0">
                          <a:solidFill>
                            <a:schemeClr val="tx1"/>
                          </a:solidFill>
                          <a:latin typeface="+mn-lt"/>
                        </a:rPr>
                        <a:t> in HFpEF patients with obesity and T2D are consistent across A1c tertiles, with an added benefit of a lower rate of initiating new diabetes medications. Additional pooled STEP HFpEF secondary analyses continue to suggest semaglutide has weight loss-independent benefits in obese HFpEF. S</a:t>
                      </a:r>
                      <a:r>
                        <a:rPr lang="en-GB" sz="1050" b="0" i="0" kern="1200" dirty="0">
                          <a:solidFill>
                            <a:schemeClr val="tx1"/>
                          </a:solidFill>
                          <a:effectLst/>
                          <a:latin typeface="+mn-lt"/>
                          <a:ea typeface="+mn-ea"/>
                          <a:cs typeface="+mn-cs"/>
                        </a:rPr>
                        <a:t>emaglutide reduced body weight to a greater extent in women with obesity-related HFpEF than in men, and improved KCCQ-CSS to the same extent in both women and men.</a:t>
                      </a:r>
                      <a:endParaRPr kumimoji="0" lang="en-US" sz="105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171450" marR="0" lvl="0" indent="-171450" algn="l" defTabSz="914400" rtl="0" eaLnBrk="1" fontAlgn="b" latinLnBrk="0" hangingPunct="1">
                        <a:lnSpc>
                          <a:spcPct val="100000"/>
                        </a:lnSpc>
                        <a:spcBef>
                          <a:spcPts val="0"/>
                        </a:spcBef>
                        <a:spcAft>
                          <a:spcPts val="300"/>
                        </a:spcAft>
                        <a:buClrTx/>
                        <a:buSzTx/>
                        <a:buFont typeface="Arial" panose="020B0604020202020204" pitchFamily="34" charset="0"/>
                        <a:buChar char="•"/>
                        <a:tabLst/>
                        <a:defRPr/>
                      </a:pPr>
                      <a:r>
                        <a:rPr kumimoji="0" lang="en-GB" sz="1050" b="1" i="0" u="none" strike="noStrike" kern="1200" cap="none" spc="0" normalizeH="0" baseline="0" noProof="0" dirty="0">
                          <a:ln>
                            <a:noFill/>
                          </a:ln>
                          <a:solidFill>
                            <a:schemeClr val="tx1"/>
                          </a:solidFill>
                          <a:effectLst/>
                          <a:uLnTx/>
                          <a:uFillTx/>
                          <a:latin typeface="+mn-lt"/>
                          <a:ea typeface="+mn-ea"/>
                          <a:cs typeface="+mn-cs"/>
                        </a:rPr>
                        <a:t>STRIDE</a:t>
                      </a:r>
                      <a:r>
                        <a:rPr kumimoji="0" lang="en-GB" sz="1050" b="0" i="0" u="none" strike="noStrike" kern="1200" cap="none" spc="0" normalizeH="0" baseline="0" noProof="0" dirty="0">
                          <a:ln>
                            <a:noFill/>
                          </a:ln>
                          <a:solidFill>
                            <a:schemeClr val="tx1"/>
                          </a:solidFill>
                          <a:effectLst/>
                          <a:uLnTx/>
                          <a:uFillTx/>
                          <a:latin typeface="+mn-lt"/>
                          <a:ea typeface="+mn-ea"/>
                          <a:cs typeface="+mn-cs"/>
                        </a:rPr>
                        <a:t>: </a:t>
                      </a:r>
                      <a:r>
                        <a:rPr lang="en-GB" sz="1050" b="0" dirty="0">
                          <a:solidFill>
                            <a:schemeClr val="tx1"/>
                          </a:solidFill>
                          <a:latin typeface="+mn-lt"/>
                        </a:rPr>
                        <a:t>Baseline patient characteristics were presented for this first and only dedicated PAD outcomes trial with a GLP-1 agonist (</a:t>
                      </a:r>
                      <a:r>
                        <a:rPr lang="en-GB" sz="1050" b="1" dirty="0">
                          <a:solidFill>
                            <a:schemeClr val="tx1"/>
                          </a:solidFill>
                          <a:latin typeface="+mn-lt"/>
                        </a:rPr>
                        <a:t>semaglutide</a:t>
                      </a:r>
                      <a:r>
                        <a:rPr lang="en-GB" sz="1050" b="0" dirty="0">
                          <a:solidFill>
                            <a:schemeClr val="tx1"/>
                          </a:solidFill>
                          <a:latin typeface="+mn-lt"/>
                        </a:rPr>
                        <a:t> [Novo Nordisk]) showing T2D p</a:t>
                      </a:r>
                      <a:r>
                        <a:rPr lang="en-US" sz="1050" b="0" dirty="0">
                          <a:solidFill>
                            <a:schemeClr val="tx1"/>
                          </a:solidFill>
                          <a:latin typeface="+mn-lt"/>
                        </a:rPr>
                        <a:t>atients with early-stage symptomatic PAD are already at high risk for major CV and limb events, but their risk is amplified further due to a high burden of CV disease and risk factors. </a:t>
                      </a:r>
                      <a:endParaRPr kumimoji="0" lang="en-US" sz="1050" b="0" i="0" u="none" strike="noStrike" kern="1200" cap="none" spc="0" normalizeH="0" baseline="0" noProof="0" dirty="0">
                        <a:ln>
                          <a:noFill/>
                        </a:ln>
                        <a:solidFill>
                          <a:prstClr val="black"/>
                        </a:solidFill>
                        <a:effectLst/>
                        <a:uLnTx/>
                        <a:uFillTx/>
                        <a:latin typeface="+mn-lt"/>
                        <a:ea typeface="+mn-ea"/>
                        <a:cs typeface="Arial" panose="020B0604020202020204" pitchFamily="34" charset="0"/>
                      </a:endParaRPr>
                    </a:p>
                  </a:txBody>
                  <a:tcPr marT="36576" marB="36576" anchor="b">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883170358"/>
                  </a:ext>
                </a:extLst>
              </a:tr>
              <a:tr h="0">
                <a:tc>
                  <a:txBody>
                    <a:bodyPr/>
                    <a:lstStyle/>
                    <a:p>
                      <a:pPr rtl="0" fontAlgn="b"/>
                      <a:r>
                        <a:rPr lang="en-US" sz="1100" b="1" dirty="0">
                          <a:effectLst/>
                          <a:latin typeface="+mj-lt"/>
                        </a:rPr>
                        <a:t>GLP-1/GIP</a:t>
                      </a:r>
                    </a:p>
                  </a:txBody>
                  <a:tcPr marT="36576" marB="36576"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CD9E9"/>
                    </a:solidFill>
                  </a:tcPr>
                </a:tc>
                <a:tc>
                  <a:txBody>
                    <a:bodyPr/>
                    <a:lstStyle/>
                    <a:p>
                      <a:pPr marL="171450" marR="0" lvl="0" indent="-171450" algn="l" defTabSz="914400" rtl="0" eaLnBrk="1" fontAlgn="b" latinLnBrk="0" hangingPunct="1">
                        <a:lnSpc>
                          <a:spcPct val="100000"/>
                        </a:lnSpc>
                        <a:spcBef>
                          <a:spcPts val="0"/>
                        </a:spcBef>
                        <a:spcAft>
                          <a:spcPts val="100"/>
                        </a:spcAft>
                        <a:buClrTx/>
                        <a:buSzTx/>
                        <a:buFont typeface="Arial" panose="020B0604020202020204" pitchFamily="34" charset="0"/>
                        <a:buChar char="•"/>
                        <a:tabLst/>
                        <a:defRPr/>
                      </a:pPr>
                      <a:r>
                        <a:rPr lang="en-GB" sz="1050" b="1" i="0" kern="1200" dirty="0">
                          <a:solidFill>
                            <a:schemeClr val="tx1"/>
                          </a:solidFill>
                          <a:effectLst/>
                          <a:latin typeface="+mn-lt"/>
                          <a:ea typeface="+mn-ea"/>
                          <a:cs typeface="+mn-cs"/>
                        </a:rPr>
                        <a:t>SURMOUNT-OSA</a:t>
                      </a:r>
                      <a:r>
                        <a:rPr lang="en-GB" sz="1050" b="0" i="0" kern="1200" dirty="0">
                          <a:solidFill>
                            <a:schemeClr val="tx1"/>
                          </a:solidFill>
                          <a:effectLst/>
                          <a:latin typeface="+mn-lt"/>
                          <a:ea typeface="+mn-ea"/>
                          <a:cs typeface="+mn-cs"/>
                        </a:rPr>
                        <a:t>: </a:t>
                      </a:r>
                      <a:r>
                        <a:rPr lang="en-GB" sz="1050" b="1" dirty="0">
                          <a:solidFill>
                            <a:schemeClr val="tx1"/>
                          </a:solidFill>
                          <a:latin typeface="+mn-lt"/>
                        </a:rPr>
                        <a:t>Tirzepatide </a:t>
                      </a:r>
                      <a:r>
                        <a:rPr lang="en-GB" sz="1050" b="0" dirty="0">
                          <a:solidFill>
                            <a:schemeClr val="tx1"/>
                          </a:solidFill>
                          <a:latin typeface="+mn-lt"/>
                        </a:rPr>
                        <a:t>(Lilly), with and without a CPAP machine, improved apnea-hypopnea index (AHI) from baseline to week 52 for patients with OSA and obesity. Based on these results, tirzepatide could be first drug approved for treatment of OSA in patients with obesity.</a:t>
                      </a:r>
                    </a:p>
                  </a:txBody>
                  <a:tcPr marT="18288" marB="36576" anchor="b">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524540434"/>
                  </a:ext>
                </a:extLst>
              </a:tr>
              <a:tr h="0">
                <a:tc>
                  <a:txBody>
                    <a:bodyPr/>
                    <a:lstStyle/>
                    <a:p>
                      <a:pPr rtl="0" fontAlgn="b"/>
                      <a:r>
                        <a:rPr lang="en-US" sz="1100" b="1" kern="1200" dirty="0">
                          <a:solidFill>
                            <a:schemeClr val="dk1"/>
                          </a:solidFill>
                          <a:effectLst/>
                          <a:latin typeface="+mn-lt"/>
                          <a:ea typeface="+mn-ea"/>
                          <a:cs typeface="+mn-cs"/>
                        </a:rPr>
                        <a:t>SGLT-2</a:t>
                      </a:r>
                    </a:p>
                  </a:txBody>
                  <a:tcPr marT="36576" marB="36576"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CD9E9"/>
                    </a:solidFill>
                  </a:tcPr>
                </a:tc>
                <a:tc>
                  <a:txBody>
                    <a:bodyPr/>
                    <a:lstStyle/>
                    <a:p>
                      <a:pPr marL="171450" marR="0" lvl="0" indent="-171450" algn="l" defTabSz="914400" rtl="0" eaLnBrk="1" fontAlgn="b" latinLnBrk="0" hangingPunct="1">
                        <a:lnSpc>
                          <a:spcPct val="100000"/>
                        </a:lnSpc>
                        <a:spcBef>
                          <a:spcPts val="0"/>
                        </a:spcBef>
                        <a:spcAft>
                          <a:spcPts val="100"/>
                        </a:spcAft>
                        <a:buClrTx/>
                        <a:buSzTx/>
                        <a:buFont typeface="Arial" panose="020B0604020202020204" pitchFamily="34" charset="0"/>
                        <a:buChar char="•"/>
                        <a:tabLst/>
                        <a:defRPr/>
                      </a:pPr>
                      <a:r>
                        <a:rPr lang="en-GB" sz="1050" b="1" kern="1200" dirty="0">
                          <a:solidFill>
                            <a:schemeClr val="tx1"/>
                          </a:solidFill>
                          <a:effectLst/>
                          <a:latin typeface="+mn-lt"/>
                          <a:ea typeface="+mn-ea"/>
                          <a:cs typeface="+mn-cs"/>
                        </a:rPr>
                        <a:t>ATTEMPT: </a:t>
                      </a:r>
                      <a:r>
                        <a:rPr lang="en-GB" sz="1050" b="0" kern="1200" dirty="0">
                          <a:solidFill>
                            <a:schemeClr val="tx1"/>
                          </a:solidFill>
                          <a:effectLst/>
                          <a:latin typeface="+mn-lt"/>
                          <a:ea typeface="+mn-ea"/>
                          <a:cs typeface="+mn-cs"/>
                        </a:rPr>
                        <a:t>In this Phase III study evaluating </a:t>
                      </a:r>
                      <a:r>
                        <a:rPr lang="en-GB" sz="1050" b="1" kern="1200" dirty="0">
                          <a:solidFill>
                            <a:schemeClr val="tx1"/>
                          </a:solidFill>
                          <a:effectLst/>
                          <a:latin typeface="+mn-lt"/>
                          <a:ea typeface="+mn-ea"/>
                          <a:cs typeface="+mn-cs"/>
                        </a:rPr>
                        <a:t>dapagliflozin </a:t>
                      </a:r>
                      <a:r>
                        <a:rPr lang="en-GB" sz="1050" b="0" kern="1200" dirty="0">
                          <a:solidFill>
                            <a:schemeClr val="tx1"/>
                          </a:solidFill>
                          <a:effectLst/>
                          <a:latin typeface="+mn-lt"/>
                          <a:ea typeface="+mn-ea"/>
                          <a:cs typeface="+mn-cs"/>
                        </a:rPr>
                        <a:t>(AZ) vs. placebo in patients with a mean baseline age of 16 years, the presenter concluded </a:t>
                      </a:r>
                      <a:r>
                        <a:rPr lang="en-US" sz="1050" b="0" dirty="0">
                          <a:latin typeface="+mn-lt"/>
                        </a:rPr>
                        <a:t>low dose SGLT-2 can be used safely in T1D youth (No photography was allowed during this session, </a:t>
                      </a:r>
                      <a:r>
                        <a:rPr lang="en-US" sz="1050" b="0" dirty="0">
                          <a:solidFill>
                            <a:schemeClr val="tx1"/>
                          </a:solidFill>
                          <a:latin typeface="+mn-lt"/>
                        </a:rPr>
                        <a:t>which was not live streamed and will not be available on-demand). </a:t>
                      </a:r>
                      <a:endParaRPr kumimoji="0" lang="en-US" sz="105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txBody>
                  <a:tcPr marT="18288" marB="36576" anchor="b">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539747970"/>
                  </a:ext>
                </a:extLst>
              </a:tr>
              <a:tr h="134681">
                <a:tc>
                  <a:txBody>
                    <a:bodyPr/>
                    <a:lstStyle/>
                    <a:p>
                      <a:pPr rtl="0" fontAlgn="b"/>
                      <a:r>
                        <a:rPr lang="en-US" sz="1100" b="1" kern="1200" dirty="0">
                          <a:solidFill>
                            <a:schemeClr val="tx1"/>
                          </a:solidFill>
                          <a:effectLst/>
                          <a:latin typeface="+mn-lt"/>
                          <a:ea typeface="+mn-ea"/>
                          <a:cs typeface="+mn-cs"/>
                        </a:rPr>
                        <a:t>Cell Therapy</a:t>
                      </a:r>
                    </a:p>
                  </a:txBody>
                  <a:tcPr marT="36576" marB="36576"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CD9E9"/>
                    </a:solidFill>
                  </a:tcPr>
                </a:tc>
                <a:tc>
                  <a:txBody>
                    <a:bodyPr/>
                    <a:lstStyle/>
                    <a:p>
                      <a:pPr marL="171450" marR="0" lvl="0" indent="-171450" algn="l" defTabSz="914400" rtl="0" eaLnBrk="1" fontAlgn="b" latinLnBrk="0" hangingPunct="1">
                        <a:lnSpc>
                          <a:spcPct val="100000"/>
                        </a:lnSpc>
                        <a:spcBef>
                          <a:spcPts val="0"/>
                        </a:spcBef>
                        <a:spcAft>
                          <a:spcPts val="100"/>
                        </a:spcAft>
                        <a:buClrTx/>
                        <a:buSzTx/>
                        <a:buFont typeface="Arial" panose="020B0604020202020204" pitchFamily="34" charset="0"/>
                        <a:buChar char="•"/>
                        <a:tabLst/>
                        <a:defRPr/>
                      </a:pPr>
                      <a:r>
                        <a:rPr kumimoji="0" lang="en-GB" sz="105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Efficacy and safety of </a:t>
                      </a:r>
                      <a:r>
                        <a:rPr kumimoji="0" lang="en-GB" sz="1050" b="1"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Lantidra </a:t>
                      </a:r>
                      <a:r>
                        <a:rPr kumimoji="0" lang="en-GB" sz="105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(CellTrans) in two studies, show the benefits of cell therapy outweigh the risks in T1D patients who have failed insulin therapy. </a:t>
                      </a:r>
                      <a:r>
                        <a:rPr lang="en-US" sz="1050" b="0" dirty="0">
                          <a:solidFill>
                            <a:schemeClr val="tx1"/>
                          </a:solidFill>
                          <a:latin typeface="+mn-lt"/>
                        </a:rPr>
                        <a:t>In</a:t>
                      </a:r>
                      <a:r>
                        <a:rPr lang="en-GB" sz="1050" b="0" i="0" kern="1200" baseline="0" dirty="0">
                          <a:solidFill>
                            <a:schemeClr val="tx1"/>
                          </a:solidFill>
                          <a:effectLst/>
                          <a:latin typeface="+mn-lt"/>
                          <a:ea typeface="+mn-ea"/>
                          <a:cs typeface="+mn-cs"/>
                        </a:rPr>
                        <a:t> 30 T1D patients with hypoglycemic unawareness who received one to three infusions of Lantidra, overall, 21 patients did not need to take insulin for a year or more, 11 not for one to five years and 10 not needing insulin for more than five years. </a:t>
                      </a:r>
                      <a:endParaRPr kumimoji="0" lang="en-US" sz="1050" b="0" i="0" u="none" strike="noStrike" kern="1200" cap="none" spc="0" normalizeH="0" baseline="0" noProof="0" dirty="0">
                        <a:ln>
                          <a:noFill/>
                        </a:ln>
                        <a:solidFill>
                          <a:prstClr val="black"/>
                        </a:solidFill>
                        <a:effectLst/>
                        <a:uLnTx/>
                        <a:uFillTx/>
                        <a:latin typeface="+mn-lt"/>
                        <a:ea typeface="+mn-ea"/>
                        <a:cs typeface="Arial" panose="020B0604020202020204" pitchFamily="34" charset="0"/>
                      </a:endParaRPr>
                    </a:p>
                  </a:txBody>
                  <a:tcPr marT="18288" marB="36576" anchor="b">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746621020"/>
                  </a:ext>
                </a:extLst>
              </a:tr>
              <a:tr h="134681">
                <a:tc>
                  <a:txBody>
                    <a:bodyPr/>
                    <a:lstStyle/>
                    <a:p>
                      <a:pPr rtl="0" fontAlgn="b"/>
                      <a:r>
                        <a:rPr lang="en-US" sz="1100" b="1" kern="1200" dirty="0">
                          <a:solidFill>
                            <a:schemeClr val="tx1"/>
                          </a:solidFill>
                          <a:effectLst/>
                          <a:latin typeface="+mn-lt"/>
                          <a:ea typeface="+mn-ea"/>
                          <a:cs typeface="+mn-cs"/>
                        </a:rPr>
                        <a:t>Insulin</a:t>
                      </a:r>
                    </a:p>
                  </a:txBody>
                  <a:tcPr marT="36576" marB="36576"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CD9E9"/>
                    </a:solidFill>
                  </a:tcPr>
                </a:tc>
                <a:tc>
                  <a:txBody>
                    <a:bodyPr/>
                    <a:lstStyle/>
                    <a:p>
                      <a:pPr marL="171450" marR="0" lvl="0" indent="-171450" algn="l" defTabSz="914400" rtl="0" eaLnBrk="1" fontAlgn="b" latinLnBrk="0" hangingPunct="1">
                        <a:lnSpc>
                          <a:spcPct val="100000"/>
                        </a:lnSpc>
                        <a:spcBef>
                          <a:spcPts val="0"/>
                        </a:spcBef>
                        <a:spcAft>
                          <a:spcPts val="100"/>
                        </a:spcAft>
                        <a:buClrTx/>
                        <a:buSzTx/>
                        <a:buFont typeface="Arial" panose="020B0604020202020204" pitchFamily="34" charset="0"/>
                        <a:buChar char="•"/>
                        <a:tabLst/>
                        <a:defRPr/>
                      </a:pPr>
                      <a:r>
                        <a:rPr kumimoji="0" lang="en-US" sz="1050" b="1"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Efsitora alfa </a:t>
                      </a:r>
                      <a:r>
                        <a:rPr kumimoji="0" lang="en-US" sz="105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(Lilly): Two presentations confirmed </a:t>
                      </a:r>
                      <a:r>
                        <a:rPr kumimoji="0" lang="en-GB" sz="105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o</a:t>
                      </a:r>
                      <a:r>
                        <a:rPr lang="en-GB" sz="1050" dirty="0">
                          <a:solidFill>
                            <a:schemeClr val="tx1"/>
                          </a:solidFill>
                          <a:latin typeface="+mn-lt"/>
                        </a:rPr>
                        <a:t>nce-weekly dosing did not increase incidence, duration, or severity of hypoglycemia compared with once daily insulin glargine, and the insulin can be injected SC into the abdomen, upper arm, or thigh without a change in exposure.</a:t>
                      </a:r>
                      <a:endParaRPr kumimoji="0" lang="en-US" sz="1050" b="0" i="0" u="none" strike="noStrike" kern="1200" cap="none" spc="0" normalizeH="0" baseline="0" noProof="0" dirty="0">
                        <a:ln>
                          <a:noFill/>
                        </a:ln>
                        <a:solidFill>
                          <a:prstClr val="black"/>
                        </a:solidFill>
                        <a:effectLst/>
                        <a:uLnTx/>
                        <a:uFillTx/>
                        <a:latin typeface="+mn-lt"/>
                        <a:ea typeface="+mn-ea"/>
                        <a:cs typeface="Arial" panose="020B0604020202020204" pitchFamily="34" charset="0"/>
                      </a:endParaRPr>
                    </a:p>
                  </a:txBody>
                  <a:tcPr marT="18288" marB="36576" anchor="b">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853505581"/>
                  </a:ext>
                </a:extLst>
              </a:tr>
              <a:tr h="134681">
                <a:tc>
                  <a:txBody>
                    <a:bodyPr/>
                    <a:lstStyle/>
                    <a:p>
                      <a:pPr rtl="0" fontAlgn="b"/>
                      <a:r>
                        <a:rPr lang="en-US" sz="1100" b="1" kern="1200" dirty="0">
                          <a:solidFill>
                            <a:schemeClr val="tx1"/>
                          </a:solidFill>
                          <a:effectLst/>
                          <a:latin typeface="+mn-lt"/>
                          <a:ea typeface="+mn-ea"/>
                          <a:cs typeface="+mn-cs"/>
                        </a:rPr>
                        <a:t>Devices</a:t>
                      </a:r>
                    </a:p>
                  </a:txBody>
                  <a:tcPr marT="36576" marB="36576"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CD9E9"/>
                    </a:solidFill>
                  </a:tcPr>
                </a:tc>
                <a:tc>
                  <a:txBody>
                    <a:bodyPr/>
                    <a:lstStyle/>
                    <a:p>
                      <a:pPr marL="0" marR="0" lvl="0" indent="0" algn="l" defTabSz="914400" rtl="0" eaLnBrk="1" fontAlgn="b" latinLnBrk="0" hangingPunct="1">
                        <a:lnSpc>
                          <a:spcPct val="100000"/>
                        </a:lnSpc>
                        <a:spcBef>
                          <a:spcPts val="0"/>
                        </a:spcBef>
                        <a:spcAft>
                          <a:spcPts val="300"/>
                        </a:spcAft>
                        <a:buClrTx/>
                        <a:buSzTx/>
                        <a:buFont typeface="Arial" panose="020B0604020202020204" pitchFamily="34" charset="0"/>
                        <a:buNone/>
                        <a:tabLst/>
                        <a:defRPr/>
                      </a:pPr>
                      <a:r>
                        <a:rPr lang="en-GB" sz="1050" b="0" i="0" kern="1200" dirty="0">
                          <a:solidFill>
                            <a:schemeClr val="dk1"/>
                          </a:solidFill>
                          <a:effectLst/>
                          <a:latin typeface="+mn-lt"/>
                          <a:ea typeface="+mn-ea"/>
                          <a:cs typeface="+mn-cs"/>
                        </a:rPr>
                        <a:t>Advancements for use of CGM in T2D included: </a:t>
                      </a:r>
                    </a:p>
                    <a:p>
                      <a:pPr marL="171450" marR="0" lvl="0" indent="-171450" algn="l" defTabSz="914400" rtl="0" eaLnBrk="1" fontAlgn="b" latinLnBrk="0" hangingPunct="1">
                        <a:lnSpc>
                          <a:spcPct val="100000"/>
                        </a:lnSpc>
                        <a:spcBef>
                          <a:spcPts val="0"/>
                        </a:spcBef>
                        <a:spcAft>
                          <a:spcPts val="100"/>
                        </a:spcAft>
                        <a:buClrTx/>
                        <a:buSzTx/>
                        <a:buFont typeface="Arial" panose="020B0604020202020204" pitchFamily="34" charset="0"/>
                        <a:buChar char="•"/>
                        <a:tabLst/>
                        <a:defRPr/>
                      </a:pPr>
                      <a:r>
                        <a:rPr lang="en-GB" sz="1050" b="1" i="0" kern="1200" dirty="0">
                          <a:solidFill>
                            <a:schemeClr val="dk1"/>
                          </a:solidFill>
                          <a:effectLst/>
                          <a:latin typeface="+mn-lt"/>
                          <a:ea typeface="+mn-ea"/>
                          <a:cs typeface="+mn-cs"/>
                        </a:rPr>
                        <a:t>SECURE-T2D, </a:t>
                      </a:r>
                      <a:r>
                        <a:rPr lang="en-GB" sz="1050" b="0" i="0" kern="1200" dirty="0">
                          <a:solidFill>
                            <a:schemeClr val="dk1"/>
                          </a:solidFill>
                          <a:effectLst/>
                          <a:latin typeface="+mn-lt"/>
                          <a:ea typeface="+mn-ea"/>
                          <a:cs typeface="+mn-cs"/>
                        </a:rPr>
                        <a:t>which demonstrated the benefits of T2D adults using </a:t>
                      </a:r>
                      <a:r>
                        <a:rPr lang="en-GB" sz="1050" b="1" i="0" kern="1200" dirty="0">
                          <a:solidFill>
                            <a:schemeClr val="dk1"/>
                          </a:solidFill>
                          <a:effectLst/>
                          <a:latin typeface="+mn-lt"/>
                          <a:ea typeface="+mn-ea"/>
                          <a:cs typeface="+mn-cs"/>
                        </a:rPr>
                        <a:t>Omnipod 5</a:t>
                      </a:r>
                      <a:r>
                        <a:rPr lang="en-GB" sz="1050" b="0" i="0" kern="1200" dirty="0">
                          <a:solidFill>
                            <a:schemeClr val="dk1"/>
                          </a:solidFill>
                          <a:effectLst/>
                          <a:latin typeface="+mn-lt"/>
                          <a:ea typeface="+mn-ea"/>
                          <a:cs typeface="+mn-cs"/>
                        </a:rPr>
                        <a:t> (Insulet) Automated Insulin Delivery System. TIR </a:t>
                      </a:r>
                      <a:r>
                        <a:rPr lang="en-US" sz="1050" dirty="0">
                          <a:latin typeface="+mn-lt"/>
                        </a:rPr>
                        <a:t>increased by nearly 5 hours, with no increase in hypoglycemia</a:t>
                      </a:r>
                      <a:r>
                        <a:rPr lang="en-GB" sz="1050" b="0" i="0" kern="1200" dirty="0">
                          <a:solidFill>
                            <a:schemeClr val="dk1"/>
                          </a:solidFill>
                          <a:effectLst/>
                          <a:latin typeface="+mn-lt"/>
                          <a:ea typeface="+mn-ea"/>
                          <a:cs typeface="+mn-cs"/>
                        </a:rPr>
                        <a:t>.</a:t>
                      </a:r>
                    </a:p>
                    <a:p>
                      <a:pPr marL="171450" marR="0" lvl="0" indent="-171450" algn="l" defTabSz="914400" rtl="0" eaLnBrk="1" fontAlgn="b" latinLnBrk="0" hangingPunct="1">
                        <a:lnSpc>
                          <a:spcPct val="100000"/>
                        </a:lnSpc>
                        <a:spcBef>
                          <a:spcPts val="0"/>
                        </a:spcBef>
                        <a:spcAft>
                          <a:spcPts val="300"/>
                        </a:spcAft>
                        <a:buClrTx/>
                        <a:buSzTx/>
                        <a:buFont typeface="Arial" panose="020B0604020202020204" pitchFamily="34" charset="0"/>
                        <a:buChar char="•"/>
                        <a:tabLst/>
                        <a:defRPr/>
                      </a:pPr>
                      <a:r>
                        <a:rPr lang="en-US" sz="1050" b="0" dirty="0">
                          <a:solidFill>
                            <a:schemeClr val="tx1"/>
                          </a:solidFill>
                          <a:latin typeface="+mn-lt"/>
                        </a:rPr>
                        <a:t>A retrospective analysis showed CGM use with various classes of antidiabetic drugs especially GLP-1 and DPP-4 improved A1c in T2D patients not on insulin.</a:t>
                      </a:r>
                      <a:endParaRPr kumimoji="0" lang="en-US" sz="1050" b="0" i="0" u="none" strike="noStrike" kern="1200" cap="none" spc="0" normalizeH="0" baseline="0" noProof="0" dirty="0">
                        <a:ln>
                          <a:noFill/>
                        </a:ln>
                        <a:solidFill>
                          <a:prstClr val="black"/>
                        </a:solidFill>
                        <a:effectLst/>
                        <a:uLnTx/>
                        <a:uFillTx/>
                        <a:latin typeface="+mn-lt"/>
                        <a:ea typeface="+mn-ea"/>
                        <a:cs typeface="Arial" panose="020B0604020202020204" pitchFamily="34" charset="0"/>
                      </a:endParaRPr>
                    </a:p>
                  </a:txBody>
                  <a:tcPr marT="36576" marB="36576" anchor="b">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454030409"/>
                  </a:ext>
                </a:extLst>
              </a:tr>
            </a:tbl>
          </a:graphicData>
        </a:graphic>
      </p:graphicFrame>
      <p:sp>
        <p:nvSpPr>
          <p:cNvPr id="3" name="Title 2"/>
          <p:cNvSpPr>
            <a:spLocks noGrp="1"/>
          </p:cNvSpPr>
          <p:nvPr>
            <p:ph type="ctrTitle"/>
          </p:nvPr>
        </p:nvSpPr>
        <p:spPr/>
        <p:txBody>
          <a:bodyPr/>
          <a:lstStyle/>
          <a:p>
            <a:r>
              <a:rPr lang="en-US" dirty="0"/>
              <a:t>Executive Summary</a:t>
            </a:r>
            <a:endParaRPr lang="en-US" dirty="0">
              <a:solidFill>
                <a:srgbClr val="FF0000"/>
              </a:solidFill>
            </a:endParaRPr>
          </a:p>
        </p:txBody>
      </p:sp>
    </p:spTree>
    <p:extLst>
      <p:ext uri="{BB962C8B-B14F-4D97-AF65-F5344CB8AC3E}">
        <p14:creationId xmlns:p14="http://schemas.microsoft.com/office/powerpoint/2010/main" val="13423389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72D6AD16-175D-489F-BE05-D09863BF96F2}"/>
              </a:ext>
            </a:extLst>
          </p:cNvPr>
          <p:cNvGraphicFramePr>
            <a:graphicFrameLocks noGrp="1"/>
          </p:cNvGraphicFramePr>
          <p:nvPr>
            <p:extLst>
              <p:ext uri="{D42A27DB-BD31-4B8C-83A1-F6EECF244321}">
                <p14:modId xmlns:p14="http://schemas.microsoft.com/office/powerpoint/2010/main" val="3394552144"/>
              </p:ext>
            </p:extLst>
          </p:nvPr>
        </p:nvGraphicFramePr>
        <p:xfrm>
          <a:off x="2660639" y="914400"/>
          <a:ext cx="9147314" cy="5227320"/>
        </p:xfrm>
        <a:graphic>
          <a:graphicData uri="http://schemas.openxmlformats.org/drawingml/2006/table">
            <a:tbl>
              <a:tblPr firstRow="1" bandRow="1">
                <a:tableStyleId>{5C22544A-7EE6-4342-B048-85BDC9FD1C3A}</a:tableStyleId>
              </a:tblPr>
              <a:tblGrid>
                <a:gridCol w="4010127">
                  <a:extLst>
                    <a:ext uri="{9D8B030D-6E8A-4147-A177-3AD203B41FA5}">
                      <a16:colId xmlns:a16="http://schemas.microsoft.com/office/drawing/2014/main" val="20000"/>
                    </a:ext>
                  </a:extLst>
                </a:gridCol>
                <a:gridCol w="5137187">
                  <a:extLst>
                    <a:ext uri="{9D8B030D-6E8A-4147-A177-3AD203B41FA5}">
                      <a16:colId xmlns:a16="http://schemas.microsoft.com/office/drawing/2014/main" val="1229989169"/>
                    </a:ext>
                  </a:extLst>
                </a:gridCol>
              </a:tblGrid>
              <a:tr h="0">
                <a:tc gridSpan="2">
                  <a:txBody>
                    <a:bodyPr/>
                    <a:lstStyle/>
                    <a:p>
                      <a:r>
                        <a:rPr lang="en-GB" sz="900" b="0" i="1" dirty="0">
                          <a:solidFill>
                            <a:schemeClr val="tx1"/>
                          </a:solidFill>
                        </a:rPr>
                        <a:t>Retatrutide, an agonist of GIP, GLP-1, and glucagon receptors, improves markers of pancreatic beta-cell function and insulin sensitivity. M.K.Thomas.</a:t>
                      </a:r>
                    </a:p>
                    <a:p>
                      <a:endParaRPr lang="en-GB" sz="400" b="0" i="1"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Background</a:t>
                      </a:r>
                      <a:r>
                        <a:rPr lang="en-US" sz="1000" b="0" dirty="0">
                          <a:solidFill>
                            <a:schemeClr val="tx1"/>
                          </a:solidFill>
                        </a:rPr>
                        <a:t>: In </a:t>
                      </a:r>
                      <a:r>
                        <a:rPr lang="en-US" sz="1000" b="0" dirty="0">
                          <a:solidFill>
                            <a:schemeClr val="tx1"/>
                          </a:solidFill>
                          <a:hlinkClick r:id="rId2"/>
                        </a:rPr>
                        <a:t>Phase II trials</a:t>
                      </a:r>
                      <a:r>
                        <a:rPr lang="en-US" sz="1000" b="0" dirty="0">
                          <a:solidFill>
                            <a:schemeClr val="tx1"/>
                          </a:solidFill>
                        </a:rPr>
                        <a:t> retatrutide achieved </a:t>
                      </a:r>
                      <a:r>
                        <a:rPr lang="en-GB" sz="1000" b="0" i="0" kern="1200" dirty="0">
                          <a:solidFill>
                            <a:schemeClr val="tx1"/>
                          </a:solidFill>
                          <a:effectLst/>
                          <a:latin typeface="+mn-lt"/>
                          <a:ea typeface="+mn-ea"/>
                          <a:cs typeface="+mn-cs"/>
                        </a:rPr>
                        <a:t>impressive improvements in glycemic control (up to 2.2%) and weight loss (up to 17%) in T2D, with 24% weight loss seen at 48 weeks in patients with obesity without T2D. The effects of retatrutide on biom</a:t>
                      </a:r>
                      <a:r>
                        <a:rPr lang="en-GB" sz="1000" b="0" dirty="0">
                          <a:solidFill>
                            <a:schemeClr val="tx1"/>
                          </a:solidFill>
                        </a:rPr>
                        <a:t>arkers of beta-cell function and insulin sensitivity in T2D and obesity were assessed.</a:t>
                      </a:r>
                      <a:endParaRPr lang="en-US" sz="10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20000"/>
                        <a:lumOff val="80000"/>
                      </a:schemeClr>
                    </a:solidFill>
                  </a:tcPr>
                </a:tc>
                <a:tc hMerge="1">
                  <a:txBody>
                    <a:bodyPr/>
                    <a:lstStyle/>
                    <a:p>
                      <a:endParaRPr lang="en-US"/>
                    </a:p>
                  </a:txBody>
                  <a:tcPr>
                    <a:lnL w="12700" cmpd="sng">
                      <a:noFill/>
                    </a:lnL>
                  </a:tcPr>
                </a:tc>
                <a:extLst>
                  <a:ext uri="{0D108BD9-81ED-4DB2-BD59-A6C34878D82A}">
                    <a16:rowId xmlns:a16="http://schemas.microsoft.com/office/drawing/2014/main" val="882866917"/>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mn-lt"/>
                        </a:rPr>
                        <a:t>Patients &amp; Treatment</a:t>
                      </a:r>
                      <a:r>
                        <a:rPr lang="en-US" sz="1000" dirty="0">
                          <a:latin typeface="+mn-lt"/>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effectLst/>
                          <a:latin typeface="+mn-lt"/>
                          <a:ea typeface="+mn-ea"/>
                          <a:cs typeface="+mn-ea"/>
                        </a:rPr>
                        <a:t>281 </a:t>
                      </a:r>
                      <a:r>
                        <a:rPr lang="en-US" sz="1000" b="1" dirty="0">
                          <a:solidFill>
                            <a:schemeClr val="tx1"/>
                          </a:solidFill>
                          <a:effectLst/>
                          <a:latin typeface="+mn-lt"/>
                          <a:ea typeface="+mn-ea"/>
                          <a:cs typeface="+mn-ea"/>
                        </a:rPr>
                        <a:t>T2D patients </a:t>
                      </a:r>
                      <a:r>
                        <a:rPr lang="en-US" sz="1000" dirty="0">
                          <a:solidFill>
                            <a:schemeClr val="tx1"/>
                          </a:solidFill>
                          <a:effectLst/>
                          <a:latin typeface="+mn-lt"/>
                          <a:ea typeface="+mn-ea"/>
                          <a:cs typeface="+mn-ea"/>
                        </a:rPr>
                        <a:t>(m</a:t>
                      </a:r>
                      <a:r>
                        <a:rPr lang="en-GB" sz="1000" dirty="0">
                          <a:solidFill>
                            <a:schemeClr val="tx1"/>
                          </a:solidFill>
                        </a:rPr>
                        <a:t>ean baseline age 56.2 years; weight 98.2kg; BMI 35.0kg/m</a:t>
                      </a:r>
                      <a:r>
                        <a:rPr lang="en-GB" sz="1000" baseline="30000" dirty="0">
                          <a:solidFill>
                            <a:schemeClr val="tx1"/>
                          </a:solidFill>
                        </a:rPr>
                        <a:t>2</a:t>
                      </a:r>
                      <a:r>
                        <a:rPr lang="en-GB" sz="1000" dirty="0">
                          <a:solidFill>
                            <a:schemeClr val="tx1"/>
                          </a:solidFill>
                        </a:rPr>
                        <a:t>; A1c 8.3%; fasting insulin 16.6mU/L; fasting glucose 170.5mg/dL; HOMA2-IR 2.3; HOMA2-</a:t>
                      </a:r>
                      <a:r>
                        <a:rPr lang="el-GR" sz="1000" dirty="0">
                          <a:solidFill>
                            <a:schemeClr val="tx1"/>
                          </a:solidFill>
                        </a:rPr>
                        <a:t>β</a:t>
                      </a:r>
                      <a:r>
                        <a:rPr lang="en-GB" sz="1000" dirty="0">
                          <a:solidFill>
                            <a:schemeClr val="tx1"/>
                          </a:solidFill>
                        </a:rPr>
                        <a:t> 49.1; adiponectin 4.9mg/L; fasting C-peptide 2.4µg/L; proinsulin 10.1pmol/L; proinsulin to C-peptide ratio 12.6) </a:t>
                      </a:r>
                      <a:r>
                        <a:rPr lang="en-GB" sz="1000" dirty="0">
                          <a:solidFill>
                            <a:schemeClr val="tx1"/>
                          </a:solidFill>
                          <a:effectLst/>
                          <a:latin typeface="+mn-lt"/>
                          <a:ea typeface="+mn-ea"/>
                          <a:cs typeface="+mn-ea"/>
                        </a:rPr>
                        <a:t>treated with diet and exercise or a stable dose of metformin (1,000mg QD) for ≥3 months </a:t>
                      </a:r>
                      <a:r>
                        <a:rPr lang="en-US" sz="1000" dirty="0">
                          <a:solidFill>
                            <a:schemeClr val="tx1"/>
                          </a:solidFill>
                          <a:latin typeface="+mn-lt"/>
                        </a:rPr>
                        <a:t>received </a:t>
                      </a:r>
                      <a:r>
                        <a:rPr kumimoji="0" lang="en-US" sz="1000" b="0" u="none" strike="noStrike" cap="none" normalizeH="0" baseline="0" dirty="0">
                          <a:ln>
                            <a:noFill/>
                          </a:ln>
                          <a:solidFill>
                            <a:schemeClr val="tx1"/>
                          </a:solidFill>
                          <a:effectLst/>
                        </a:rPr>
                        <a:t>retatrutide</a:t>
                      </a:r>
                      <a:r>
                        <a:rPr lang="en-GB" sz="1000" dirty="0">
                          <a:solidFill>
                            <a:schemeClr val="tx1"/>
                          </a:solidFill>
                          <a:effectLst/>
                          <a:latin typeface="+mn-lt"/>
                          <a:ea typeface="+mn-ea"/>
                          <a:cs typeface="+mn-ea"/>
                        </a:rPr>
                        <a:t> (</a:t>
                      </a:r>
                      <a:r>
                        <a:rPr lang="en-US" sz="1000" b="0" i="0" u="none" strike="noStrike" dirty="0">
                          <a:solidFill>
                            <a:schemeClr val="tx1"/>
                          </a:solidFill>
                          <a:effectLst/>
                          <a:latin typeface="+mn-lt"/>
                        </a:rPr>
                        <a:t>SC 0.5, 4, 8, or 12mg QW)</a:t>
                      </a:r>
                      <a:r>
                        <a:rPr lang="en-GB" sz="1000" dirty="0">
                          <a:solidFill>
                            <a:schemeClr val="tx1"/>
                          </a:solidFill>
                          <a:effectLst/>
                          <a:latin typeface="+mn-lt"/>
                          <a:ea typeface="+mn-ea"/>
                          <a:cs typeface="+mn-ea"/>
                        </a:rPr>
                        <a:t>) vs. dulaglutide (SC 1.5mg QW) vs. placebo. </a:t>
                      </a:r>
                      <a:r>
                        <a:rPr lang="en-US" sz="1000" b="1" i="0" u="none" strike="noStrike" dirty="0">
                          <a:solidFill>
                            <a:schemeClr val="tx1"/>
                          </a:solidFill>
                          <a:effectLst/>
                          <a:latin typeface="+mn-lt"/>
                        </a:rPr>
                        <a:t>Primary Endpoint</a:t>
                      </a:r>
                      <a:r>
                        <a:rPr lang="en-US" sz="1000" b="0" i="0" u="none" strike="noStrike" dirty="0">
                          <a:solidFill>
                            <a:schemeClr val="tx1"/>
                          </a:solidFill>
                          <a:effectLst/>
                          <a:latin typeface="+mn-lt"/>
                        </a:rPr>
                        <a:t>: </a:t>
                      </a:r>
                      <a:r>
                        <a:rPr lang="en-US" sz="1000" dirty="0">
                          <a:solidFill>
                            <a:schemeClr val="tx1"/>
                          </a:solidFill>
                          <a:effectLst/>
                          <a:latin typeface="+mn-lt"/>
                          <a:ea typeface="+mn-ea"/>
                          <a:cs typeface="+mn-ea"/>
                        </a:rPr>
                        <a:t>%A1c c</a:t>
                      </a:r>
                      <a:r>
                        <a:rPr lang="en-GB" sz="1000" dirty="0">
                          <a:solidFill>
                            <a:schemeClr val="tx1"/>
                          </a:solidFill>
                          <a:effectLst/>
                          <a:latin typeface="+mn-lt"/>
                          <a:ea typeface="+mn-ea"/>
                          <a:cs typeface="+mn-ea"/>
                        </a:rPr>
                        <a:t>hange from baseline at 24 weeks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u="none" strike="noStrike" dirty="0">
                          <a:solidFill>
                            <a:schemeClr val="tx1"/>
                          </a:solidFill>
                          <a:effectLst/>
                          <a:latin typeface="+mn-lt"/>
                        </a:rPr>
                        <a:t>338 </a:t>
                      </a:r>
                      <a:r>
                        <a:rPr lang="en-US" sz="1000" b="1" i="0" u="none" strike="noStrike" dirty="0">
                          <a:solidFill>
                            <a:schemeClr val="tx1"/>
                          </a:solidFill>
                          <a:effectLst/>
                          <a:latin typeface="+mn-lt"/>
                        </a:rPr>
                        <a:t>non-diabetic patients with obesity </a:t>
                      </a:r>
                      <a:r>
                        <a:rPr lang="en-US" sz="1000" dirty="0">
                          <a:solidFill>
                            <a:schemeClr val="tx1"/>
                          </a:solidFill>
                          <a:effectLst/>
                          <a:latin typeface="+mn-lt"/>
                          <a:ea typeface="+mn-ea"/>
                          <a:cs typeface="+mn-ea"/>
                        </a:rPr>
                        <a:t>(m</a:t>
                      </a:r>
                      <a:r>
                        <a:rPr lang="en-GB" sz="1000" dirty="0">
                          <a:solidFill>
                            <a:schemeClr val="tx1"/>
                          </a:solidFill>
                        </a:rPr>
                        <a:t>ean baseline age 48.2 years; weight 107.7kg; BMI 37.3kg/m</a:t>
                      </a:r>
                      <a:r>
                        <a:rPr lang="en-GB" sz="1000" baseline="30000" dirty="0">
                          <a:solidFill>
                            <a:schemeClr val="tx1"/>
                          </a:solidFill>
                        </a:rPr>
                        <a:t>2</a:t>
                      </a:r>
                      <a:r>
                        <a:rPr lang="en-GB" sz="1000" dirty="0">
                          <a:solidFill>
                            <a:schemeClr val="tx1"/>
                          </a:solidFill>
                        </a:rPr>
                        <a:t>; A1c 5.5%; fasting insulin 18.6mU/L; fasting glucose 93.8mg/dL; HOMA2-IR 1.9; HOMA2-</a:t>
                      </a:r>
                      <a:r>
                        <a:rPr lang="el-GR" sz="1000" dirty="0">
                          <a:solidFill>
                            <a:schemeClr val="tx1"/>
                          </a:solidFill>
                        </a:rPr>
                        <a:t>β</a:t>
                      </a:r>
                      <a:r>
                        <a:rPr lang="en-GB" sz="1000" dirty="0">
                          <a:solidFill>
                            <a:schemeClr val="tx1"/>
                          </a:solidFill>
                        </a:rPr>
                        <a:t> 121.1; adiponectin 5.8mg/L; fasting C-peptide 2.1µg/L; proinsulin 4.3pmol/L; proinsulin to C-peptide ratio 2.0) </a:t>
                      </a:r>
                      <a:r>
                        <a:rPr lang="en-US" sz="1000" b="0" i="0" u="none" strike="noStrike" dirty="0">
                          <a:solidFill>
                            <a:schemeClr val="tx1"/>
                          </a:solidFill>
                          <a:effectLst/>
                          <a:latin typeface="+mn-lt"/>
                        </a:rPr>
                        <a:t>with ≥1 weight related comorbidity (hypertension, dyslipidemia, cardiovascular disease) received retatrutide (SC 1, 4, 8, or 12mg QW) vs. placebo. </a:t>
                      </a:r>
                      <a:r>
                        <a:rPr lang="en-US" sz="1000" b="1" i="0" u="none" strike="noStrike" dirty="0">
                          <a:solidFill>
                            <a:schemeClr val="tx1"/>
                          </a:solidFill>
                          <a:effectLst/>
                          <a:latin typeface="+mn-lt"/>
                        </a:rPr>
                        <a:t>Primary Endpoint</a:t>
                      </a:r>
                      <a:r>
                        <a:rPr lang="en-US" sz="1000" b="0" i="0" u="none" strike="noStrike" dirty="0">
                          <a:solidFill>
                            <a:schemeClr val="tx1"/>
                          </a:solidFill>
                          <a:effectLst/>
                          <a:latin typeface="+mn-lt"/>
                        </a:rPr>
                        <a:t>: %change in body weight from baseline at 24 weeks</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mpd="sng">
                      <a:noFill/>
                    </a:ln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Results</a:t>
                      </a:r>
                      <a:r>
                        <a:rPr lang="en-US" sz="1000" dirty="0"/>
                        <a:t>:</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1000" dirty="0"/>
                    </a:p>
                  </a:txBody>
                  <a:tcPr>
                    <a:lnL w="12700" cmpd="sng">
                      <a:noFill/>
                    </a:lnL>
                    <a:lnR w="12700" cmpd="sng">
                      <a:noFill/>
                    </a:lnR>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413163">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dirty="0">
                          <a:solidFill>
                            <a:schemeClr val="tx1"/>
                          </a:solidFill>
                        </a:rPr>
                        <a:t>Retatrutide decreased fasting glucose (all doses) and insulin (≥4mg) levels in patients with T2D or obesity (see table).</a:t>
                      </a:r>
                    </a:p>
                    <a:p>
                      <a:pPr marL="171450" indent="-171450">
                        <a:buFont typeface="Arial" panose="020B0604020202020204" pitchFamily="34" charset="0"/>
                        <a:buChar char="•"/>
                      </a:pPr>
                      <a:r>
                        <a:rPr lang="en-GB" sz="1000" dirty="0">
                          <a:solidFill>
                            <a:schemeClr val="tx1"/>
                          </a:solidFill>
                        </a:rPr>
                        <a:t>In T2D patients, retratrutide (≥4mg) increased HOMA2-</a:t>
                      </a:r>
                      <a:r>
                        <a:rPr lang="el-GR" sz="1000" dirty="0">
                          <a:solidFill>
                            <a:schemeClr val="tx1"/>
                          </a:solidFill>
                        </a:rPr>
                        <a:t>β</a:t>
                      </a:r>
                      <a:r>
                        <a:rPr lang="en-GB" sz="1000" dirty="0">
                          <a:solidFill>
                            <a:schemeClr val="tx1"/>
                          </a:solidFill>
                        </a:rPr>
                        <a:t> up to 88% from BL, but in patients with obesity without T2D, retatrutide did not significantly affect HOMA2-</a:t>
                      </a:r>
                      <a:r>
                        <a:rPr lang="el-GR" sz="1000" dirty="0">
                          <a:solidFill>
                            <a:schemeClr val="tx1"/>
                          </a:solidFill>
                        </a:rPr>
                        <a:t>β</a:t>
                      </a:r>
                      <a:r>
                        <a:rPr lang="en-US" sz="1000" dirty="0">
                          <a:solidFill>
                            <a:schemeClr val="tx1"/>
                          </a:solidFill>
                        </a:rPr>
                        <a:t> (data not shown).</a:t>
                      </a:r>
                      <a:endParaRPr lang="en-GB" sz="1000" dirty="0">
                        <a:solidFill>
                          <a:schemeClr val="tx1"/>
                        </a:solidFill>
                      </a:endParaRPr>
                    </a:p>
                    <a:p>
                      <a:pPr marL="171450" lvl="0" indent="-171450">
                        <a:buFont typeface="Arial" panose="020B0604020202020204" pitchFamily="34" charset="0"/>
                        <a:buChar char="•"/>
                      </a:pPr>
                      <a:r>
                        <a:rPr lang="en-GB" sz="1000" dirty="0">
                          <a:solidFill>
                            <a:schemeClr val="tx1"/>
                          </a:solidFill>
                        </a:rPr>
                        <a:t>In T2D patients, retatrutide improved proinsulin and proinsulin/C-peptide ratios from baseline by up to 71% and 62%, respectively.</a:t>
                      </a:r>
                    </a:p>
                    <a:p>
                      <a:pPr marL="179387"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000" dirty="0">
                          <a:solidFill>
                            <a:schemeClr val="tx1"/>
                          </a:solidFill>
                        </a:rPr>
                        <a:t>- in patients with obesity without T2D, proinsulin levels at 48 weeks were significantly reduced from baseline while proinsulin to C-peptide ratios were relatively unchanged from baseline (data not shown)</a:t>
                      </a:r>
                    </a:p>
                    <a:p>
                      <a:pPr marL="171450" lvl="0" indent="-171450">
                        <a:buFont typeface="Arial" panose="020B0604020202020204" pitchFamily="34" charset="0"/>
                        <a:buChar char="•"/>
                      </a:pPr>
                      <a:r>
                        <a:rPr lang="en-GB" sz="1000" dirty="0">
                          <a:solidFill>
                            <a:schemeClr val="tx1"/>
                          </a:solidFill>
                        </a:rPr>
                        <a:t>Retatrutide (12mg) reduced HOMA2-IR indices up to 39% in T2D at 36 weeks and 52% in obesity at 48 weeks. </a:t>
                      </a:r>
                    </a:p>
                    <a:p>
                      <a:pPr marL="171450" indent="-171450">
                        <a:buFont typeface="Arial" panose="020B0604020202020204" pitchFamily="34" charset="0"/>
                        <a:buChar char="•"/>
                      </a:pPr>
                      <a:r>
                        <a:rPr lang="en-GB" sz="1000" dirty="0">
                          <a:solidFill>
                            <a:schemeClr val="tx1"/>
                          </a:solidFill>
                        </a:rPr>
                        <a:t>Adiponectin increased with retatrutide from baseline up to 52% in T2D and up to 70% in obesity </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1000" dirty="0"/>
                    </a:p>
                  </a:txBody>
                  <a:tcPr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92350044"/>
                  </a:ext>
                </a:extLst>
              </a:tr>
              <a:tr h="0">
                <a:tc gridSpan="2">
                  <a:txBody>
                    <a:bodyPr/>
                    <a:lstStyle/>
                    <a:p>
                      <a:pPr>
                        <a:spcBef>
                          <a:spcPts val="200"/>
                        </a:spcBef>
                        <a:spcAft>
                          <a:spcPts val="200"/>
                        </a:spcAft>
                        <a:tabLst>
                          <a:tab pos="164465" algn="l"/>
                        </a:tabLst>
                      </a:pPr>
                      <a:r>
                        <a:rPr lang="en-US" sz="1000" b="1" dirty="0"/>
                        <a:t>CVrg Implications</a:t>
                      </a:r>
                      <a:r>
                        <a:rPr lang="en-US" sz="1000" b="0" dirty="0"/>
                        <a:t>: </a:t>
                      </a:r>
                      <a:r>
                        <a:rPr lang="en-US" sz="1000" b="0" dirty="0">
                          <a:solidFill>
                            <a:schemeClr val="tx1"/>
                          </a:solidFill>
                        </a:rPr>
                        <a:t>Retatrutide </a:t>
                      </a:r>
                      <a:r>
                        <a:rPr lang="en-GB" sz="1000" dirty="0">
                          <a:solidFill>
                            <a:schemeClr val="tx1"/>
                          </a:solidFill>
                        </a:rPr>
                        <a:t>improved markers of </a:t>
                      </a:r>
                      <a:r>
                        <a:rPr lang="el-GR" sz="1000" dirty="0">
                          <a:solidFill>
                            <a:schemeClr val="tx1"/>
                          </a:solidFill>
                        </a:rPr>
                        <a:t>β</a:t>
                      </a:r>
                      <a:r>
                        <a:rPr lang="en-GB" sz="1000" dirty="0">
                          <a:solidFill>
                            <a:schemeClr val="tx1"/>
                          </a:solidFill>
                        </a:rPr>
                        <a:t>-cell function in T2D and markers of insulin sensitivity in both T2D and obesity. </a:t>
                      </a:r>
                      <a:r>
                        <a:rPr lang="en-GB" sz="1000" b="0" i="0" kern="1200" dirty="0">
                          <a:solidFill>
                            <a:schemeClr val="tx1"/>
                          </a:solidFill>
                          <a:effectLst/>
                          <a:latin typeface="+mn-lt"/>
                          <a:ea typeface="+mn-ea"/>
                          <a:cs typeface="+mn-cs"/>
                        </a:rPr>
                        <a:t>Lilly is anticipating that adding glucagon agonism might elicit even greater benefits than those seen with in-house dual GLP-1/GIP agonist tirzepatide (Mounjaro/Zepbound). </a:t>
                      </a:r>
                      <a:endParaRPr lang="en-US" sz="1000" b="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4EC"/>
                    </a:solidFill>
                  </a:tcPr>
                </a:tc>
                <a:tc hMerge="1">
                  <a:txBody>
                    <a:bodyPr/>
                    <a:lstStyle/>
                    <a:p>
                      <a:endParaRPr lang="en-US"/>
                    </a:p>
                  </a:txBody>
                  <a:tcPr>
                    <a:lnL w="12700" cmpd="sng">
                      <a:noFill/>
                    </a:lnL>
                    <a:lnT w="12700" cmpd="sng">
                      <a:noFill/>
                    </a:lnT>
                  </a:tcPr>
                </a:tc>
                <a:extLst>
                  <a:ext uri="{0D108BD9-81ED-4DB2-BD59-A6C34878D82A}">
                    <a16:rowId xmlns:a16="http://schemas.microsoft.com/office/drawing/2014/main" val="10003"/>
                  </a:ext>
                </a:extLst>
              </a:tr>
            </a:tbl>
          </a:graphicData>
        </a:graphic>
      </p:graphicFrame>
      <p:sp>
        <p:nvSpPr>
          <p:cNvPr id="3" name="Title 2"/>
          <p:cNvSpPr>
            <a:spLocks noGrp="1"/>
          </p:cNvSpPr>
          <p:nvPr>
            <p:ph type="ctrTitle"/>
          </p:nvPr>
        </p:nvSpPr>
        <p:spPr/>
        <p:txBody>
          <a:bodyPr/>
          <a:lstStyle/>
          <a:p>
            <a:r>
              <a:rPr lang="en-US" dirty="0"/>
              <a:t>GLP-1/GIP/GRA: Retatrutide </a:t>
            </a:r>
            <a:r>
              <a:rPr lang="en-GB" sz="1800" dirty="0"/>
              <a:t>improves HOMA2-</a:t>
            </a:r>
            <a:r>
              <a:rPr lang="el-GR" sz="1800" dirty="0"/>
              <a:t> β</a:t>
            </a:r>
            <a:r>
              <a:rPr lang="en-GB" sz="1800" dirty="0"/>
              <a:t> in T2D and HOMA2-IR in both T2D and obesity</a:t>
            </a:r>
            <a:r>
              <a:rPr lang="en-US" dirty="0"/>
              <a:t> </a:t>
            </a:r>
          </a:p>
        </p:txBody>
      </p:sp>
      <p:graphicFrame>
        <p:nvGraphicFramePr>
          <p:cNvPr id="4" name="Table 3"/>
          <p:cNvGraphicFramePr>
            <a:graphicFrameLocks noGrp="1"/>
          </p:cNvGraphicFramePr>
          <p:nvPr>
            <p:extLst>
              <p:ext uri="{D42A27DB-BD31-4B8C-83A1-F6EECF244321}">
                <p14:modId xmlns:p14="http://schemas.microsoft.com/office/powerpoint/2010/main" val="4192442312"/>
              </p:ext>
            </p:extLst>
          </p:nvPr>
        </p:nvGraphicFramePr>
        <p:xfrm>
          <a:off x="384048" y="914400"/>
          <a:ext cx="2194560" cy="498348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2940743716"/>
                    </a:ext>
                  </a:extLst>
                </a:gridCol>
              </a:tblGrid>
              <a:tr h="242614">
                <a:tc>
                  <a:txBody>
                    <a:bodyPr/>
                    <a:lstStyle/>
                    <a:p>
                      <a:r>
                        <a:rPr lang="en-US" sz="1000" b="1" dirty="0">
                          <a:solidFill>
                            <a:schemeClr val="tx1"/>
                          </a:solidFill>
                        </a:rPr>
                        <a:t>Product (MOA)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88286691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retatrutide; </a:t>
                      </a:r>
                      <a:r>
                        <a:rPr lang="en-GB" sz="1000" b="1" kern="1200" dirty="0">
                          <a:solidFill>
                            <a:schemeClr val="tx1"/>
                          </a:solidFill>
                          <a:effectLst/>
                          <a:latin typeface="+mn-lt"/>
                          <a:ea typeface="+mn-ea"/>
                          <a:cs typeface="+mn-cs"/>
                        </a:rPr>
                        <a:t>LY3437943</a:t>
                      </a:r>
                      <a:endParaRPr lang="en-US" sz="10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(triple </a:t>
                      </a:r>
                      <a:r>
                        <a:rPr lang="en-GB" sz="1000" i="0" dirty="0">
                          <a:solidFill>
                            <a:schemeClr val="tx1"/>
                          </a:solidFill>
                          <a:effectLst/>
                          <a:latin typeface="+mn-lt"/>
                          <a:ea typeface="+mn-ea"/>
                          <a:cs typeface="+mn-ea"/>
                        </a:rPr>
                        <a:t>GLP-1/GIP/GRA</a:t>
                      </a:r>
                      <a:r>
                        <a:rPr lang="en-US" sz="1000" dirty="0"/>
                        <a:t>)</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en-US" sz="1000" b="1" dirty="0">
                          <a:latin typeface="+mn-lt"/>
                        </a:rPr>
                        <a:t>Company</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3"/>
                        </a:rPr>
                        <a:t>Lilly</a:t>
                      </a:r>
                      <a:endParaRPr lang="en-US" sz="1000"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4786">
                <a:tc>
                  <a:txBody>
                    <a:bodyPr/>
                    <a:lstStyle/>
                    <a:p>
                      <a:r>
                        <a:rPr lang="en-US" sz="1000" b="1" dirty="0">
                          <a:latin typeface="+mn-lt"/>
                        </a:rPr>
                        <a:t>Source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4073475136"/>
                  </a:ext>
                </a:extLst>
              </a:tr>
              <a:tr h="0">
                <a:tc>
                  <a:txBody>
                    <a:bodyPr/>
                    <a:lstStyle/>
                    <a:p>
                      <a:pPr>
                        <a:spcBef>
                          <a:spcPts val="0"/>
                        </a:spcBef>
                        <a:spcAft>
                          <a:spcPts val="0"/>
                        </a:spcAft>
                        <a:tabLst>
                          <a:tab pos="164465" algn="l"/>
                        </a:tabLst>
                      </a:pPr>
                      <a:r>
                        <a:rPr lang="en-US" sz="1000" b="0" dirty="0">
                          <a:effectLst/>
                          <a:latin typeface="+mn-lt"/>
                          <a:ea typeface="+mn-ea"/>
                          <a:cs typeface="+mn-ea"/>
                        </a:rPr>
                        <a:t>Phase II </a:t>
                      </a:r>
                      <a:r>
                        <a:rPr lang="en-US" sz="1000" b="0" u="sng" dirty="0">
                          <a:solidFill>
                            <a:srgbClr val="0000FF"/>
                          </a:solidFill>
                          <a:effectLst/>
                          <a:latin typeface="+mn-lt"/>
                          <a:ea typeface="+mn-ea"/>
                          <a:cs typeface="+mn-ea"/>
                          <a:hlinkClick r:id="rId4"/>
                        </a:rPr>
                        <a:t>NCT04867785</a:t>
                      </a:r>
                      <a:endParaRPr lang="en-US" sz="1000" b="0" u="sng" dirty="0">
                        <a:solidFill>
                          <a:srgbClr val="0000FF"/>
                        </a:solidFill>
                        <a:effectLst/>
                        <a:latin typeface="+mn-lt"/>
                        <a:ea typeface="+mn-ea"/>
                        <a:cs typeface="+mn-ea"/>
                      </a:endParaRPr>
                    </a:p>
                    <a:p>
                      <a:pPr>
                        <a:spcBef>
                          <a:spcPts val="0"/>
                        </a:spcBef>
                        <a:spcAft>
                          <a:spcPts val="0"/>
                        </a:spcAft>
                        <a:tabLst>
                          <a:tab pos="164465" algn="l"/>
                        </a:tabLst>
                      </a:pPr>
                      <a:r>
                        <a:rPr lang="en-US" sz="1000" b="0" dirty="0">
                          <a:effectLst/>
                          <a:latin typeface="+mn-lt"/>
                          <a:ea typeface="+mn-ea"/>
                          <a:cs typeface="+mn-ea"/>
                        </a:rPr>
                        <a:t>US, Puerto Rico</a:t>
                      </a:r>
                      <a:endParaRPr lang="en-GB" sz="1000" b="0" dirty="0">
                        <a:effectLst/>
                        <a:latin typeface="+mn-lt"/>
                        <a:ea typeface="+mn-ea"/>
                        <a:cs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dirty="0">
                          <a:solidFill>
                            <a:schemeClr val="tx1"/>
                          </a:solidFill>
                        </a:rPr>
                        <a:t>Phase II </a:t>
                      </a:r>
                      <a:r>
                        <a:rPr lang="en-US" sz="1000" b="0" dirty="0">
                          <a:latin typeface="+mn-lt"/>
                          <a:hlinkClick r:id="rId5"/>
                        </a:rPr>
                        <a:t>NCT04881760</a:t>
                      </a:r>
                      <a:endParaRPr lang="en-GB" sz="1000" b="0" i="0" dirty="0">
                        <a:solidFill>
                          <a:schemeClr val="tx1"/>
                        </a:solidFill>
                        <a:hlinkClick r:id="rId6"/>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latin typeface="+mn-lt"/>
                        </a:rPr>
                        <a:t>US, Puerto Rico</a:t>
                      </a:r>
                      <a:endParaRPr lang="en-US" sz="1000" i="0" dirty="0">
                        <a:solidFill>
                          <a:schemeClr val="bg2">
                            <a:lumMod val="60000"/>
                            <a:lumOff val="40000"/>
                          </a:schemeClr>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7515929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Indication(s)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24271795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T2D, OBE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61053568"/>
                  </a:ext>
                </a:extLst>
              </a:tr>
              <a:tr h="0">
                <a:tc>
                  <a:txBody>
                    <a:bodyPr/>
                    <a:lstStyle/>
                    <a:p>
                      <a:r>
                        <a:rPr lang="en-US" sz="1000" b="1" dirty="0">
                          <a:latin typeface="+mn-lt"/>
                        </a:rPr>
                        <a:t>Abstract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7586671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7"/>
                        </a:rPr>
                        <a:t>266-OR</a:t>
                      </a:r>
                      <a:endParaRPr lang="en-US" sz="1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32568609"/>
                  </a:ext>
                </a:extLst>
              </a:tr>
              <a:tr h="182880">
                <a:tc>
                  <a:txBody>
                    <a:bodyPr/>
                    <a:lstStyle/>
                    <a:p>
                      <a:r>
                        <a:rPr lang="en-US" sz="1100" b="1" dirty="0">
                          <a:solidFill>
                            <a:schemeClr val="tx1"/>
                          </a:solidFill>
                        </a:rPr>
                        <a:t>CVrg Brief</a:t>
                      </a:r>
                      <a:r>
                        <a:rPr lang="en-US" sz="1100" b="0" dirty="0">
                          <a:solidFill>
                            <a:schemeClr val="tx1"/>
                          </a:solidFill>
                        </a:rPr>
                        <a:t>:</a:t>
                      </a:r>
                      <a:r>
                        <a:rPr lang="en-US" sz="1100" b="1" dirty="0">
                          <a:solidFill>
                            <a:schemeClr val="tx1"/>
                          </a:solidFill>
                        </a:rPr>
                        <a:t> </a:t>
                      </a:r>
                      <a:r>
                        <a:rPr lang="en-US" sz="1100" b="0" dirty="0">
                          <a:solidFill>
                            <a:schemeClr val="tx1"/>
                          </a:solidFill>
                        </a:rPr>
                        <a:t>In these two Phase II trials, </a:t>
                      </a:r>
                      <a:r>
                        <a:rPr lang="en-GB" sz="1100" b="0" dirty="0">
                          <a:solidFill>
                            <a:schemeClr val="tx1"/>
                          </a:solidFill>
                        </a:rPr>
                        <a:t>retatrutide improved markers of </a:t>
                      </a:r>
                      <a:r>
                        <a:rPr lang="el-GR" sz="1100" dirty="0">
                          <a:solidFill>
                            <a:schemeClr val="tx1"/>
                          </a:solidFill>
                        </a:rPr>
                        <a:t>β</a:t>
                      </a:r>
                      <a:r>
                        <a:rPr lang="en-GB" sz="1100" b="0" dirty="0">
                          <a:solidFill>
                            <a:schemeClr val="tx1"/>
                          </a:solidFill>
                        </a:rPr>
                        <a:t>-cell function (reductions in </a:t>
                      </a:r>
                      <a:r>
                        <a:rPr lang="en-GB" sz="1100" dirty="0">
                          <a:solidFill>
                            <a:schemeClr val="tx1"/>
                          </a:solidFill>
                        </a:rPr>
                        <a:t>proinsulin and proinsulin to C-peptide ratio, increases in HOMA2-</a:t>
                      </a:r>
                      <a:r>
                        <a:rPr lang="el-GR" sz="1100" dirty="0">
                          <a:solidFill>
                            <a:schemeClr val="tx1"/>
                          </a:solidFill>
                        </a:rPr>
                        <a:t>β</a:t>
                      </a:r>
                      <a:r>
                        <a:rPr lang="en-GB" sz="1100" dirty="0">
                          <a:solidFill>
                            <a:schemeClr val="tx1"/>
                          </a:solidFill>
                        </a:rPr>
                        <a:t>) </a:t>
                      </a:r>
                      <a:r>
                        <a:rPr lang="en-GB" sz="1100" b="0" dirty="0">
                          <a:solidFill>
                            <a:schemeClr val="tx1"/>
                          </a:solidFill>
                        </a:rPr>
                        <a:t>in T2D patients and markers of insulin sensitivity (lower fasting glucose and insulin, lower HOMA2-IR and increased adiponectin) in both T2D and obesity.</a:t>
                      </a:r>
                      <a:endParaRPr lang="en-US" sz="1100" b="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3592350044"/>
                  </a:ext>
                </a:extLst>
              </a:tr>
            </a:tbl>
          </a:graphicData>
        </a:graphic>
      </p:graphicFrame>
      <p:graphicFrame>
        <p:nvGraphicFramePr>
          <p:cNvPr id="5" name="Table 4">
            <a:extLst>
              <a:ext uri="{FF2B5EF4-FFF2-40B4-BE49-F238E27FC236}">
                <a16:creationId xmlns:a16="http://schemas.microsoft.com/office/drawing/2014/main" id="{5739BB21-0285-3ED8-41DA-CAF5071EDB0B}"/>
              </a:ext>
            </a:extLst>
          </p:cNvPr>
          <p:cNvGraphicFramePr>
            <a:graphicFrameLocks noGrp="1"/>
          </p:cNvGraphicFramePr>
          <p:nvPr>
            <p:extLst>
              <p:ext uri="{D42A27DB-BD31-4B8C-83A1-F6EECF244321}">
                <p14:modId xmlns:p14="http://schemas.microsoft.com/office/powerpoint/2010/main" val="97450001"/>
              </p:ext>
            </p:extLst>
          </p:nvPr>
        </p:nvGraphicFramePr>
        <p:xfrm>
          <a:off x="6689471" y="3136819"/>
          <a:ext cx="5118481" cy="2618232"/>
        </p:xfrm>
        <a:graphic>
          <a:graphicData uri="http://schemas.openxmlformats.org/drawingml/2006/table">
            <a:tbl>
              <a:tblPr firstRow="1" bandRow="1">
                <a:tableStyleId>{C083E6E3-FA7D-4D7B-A595-EF9225AFEA82}</a:tableStyleId>
              </a:tblPr>
              <a:tblGrid>
                <a:gridCol w="1661160">
                  <a:extLst>
                    <a:ext uri="{9D8B030D-6E8A-4147-A177-3AD203B41FA5}">
                      <a16:colId xmlns:a16="http://schemas.microsoft.com/office/drawing/2014/main" val="20000"/>
                    </a:ext>
                  </a:extLst>
                </a:gridCol>
                <a:gridCol w="585216">
                  <a:extLst>
                    <a:ext uri="{9D8B030D-6E8A-4147-A177-3AD203B41FA5}">
                      <a16:colId xmlns:a16="http://schemas.microsoft.com/office/drawing/2014/main" val="20001"/>
                    </a:ext>
                  </a:extLst>
                </a:gridCol>
                <a:gridCol w="667766">
                  <a:extLst>
                    <a:ext uri="{9D8B030D-6E8A-4147-A177-3AD203B41FA5}">
                      <a16:colId xmlns:a16="http://schemas.microsoft.com/office/drawing/2014/main" val="20002"/>
                    </a:ext>
                  </a:extLst>
                </a:gridCol>
                <a:gridCol w="667766">
                  <a:extLst>
                    <a:ext uri="{9D8B030D-6E8A-4147-A177-3AD203B41FA5}">
                      <a16:colId xmlns:a16="http://schemas.microsoft.com/office/drawing/2014/main" val="20003"/>
                    </a:ext>
                  </a:extLst>
                </a:gridCol>
                <a:gridCol w="667766">
                  <a:extLst>
                    <a:ext uri="{9D8B030D-6E8A-4147-A177-3AD203B41FA5}">
                      <a16:colId xmlns:a16="http://schemas.microsoft.com/office/drawing/2014/main" val="20004"/>
                    </a:ext>
                  </a:extLst>
                </a:gridCol>
                <a:gridCol w="448691">
                  <a:extLst>
                    <a:ext uri="{9D8B030D-6E8A-4147-A177-3AD203B41FA5}">
                      <a16:colId xmlns:a16="http://schemas.microsoft.com/office/drawing/2014/main" val="43832516"/>
                    </a:ext>
                  </a:extLst>
                </a:gridCol>
                <a:gridCol w="420116">
                  <a:extLst>
                    <a:ext uri="{9D8B030D-6E8A-4147-A177-3AD203B41FA5}">
                      <a16:colId xmlns:a16="http://schemas.microsoft.com/office/drawing/2014/main" val="2637752593"/>
                    </a:ext>
                  </a:extLst>
                </a:gridCol>
              </a:tblGrid>
              <a:tr h="0">
                <a:tc>
                  <a:txBody>
                    <a:bodyPr/>
                    <a:lstStyle/>
                    <a:p>
                      <a:r>
                        <a:rPr lang="en-US" sz="900" dirty="0"/>
                        <a:t>At 36 weeks, T2D</a:t>
                      </a:r>
                    </a:p>
                    <a:p>
                      <a:r>
                        <a:rPr lang="en-US" sz="900" dirty="0">
                          <a:solidFill>
                            <a:schemeClr val="bg2"/>
                          </a:solidFill>
                        </a:rPr>
                        <a:t>At 48 weeks, OBE</a:t>
                      </a:r>
                    </a:p>
                  </a:txBody>
                  <a:tcPr marL="64008" marT="27432" marB="27432" anchor="ctr"/>
                </a:tc>
                <a:tc>
                  <a:txBody>
                    <a:bodyPr/>
                    <a:lstStyle/>
                    <a:p>
                      <a:pPr algn="ctr"/>
                      <a:r>
                        <a:rPr lang="en-US" sz="900" dirty="0"/>
                        <a:t>reta</a:t>
                      </a:r>
                    </a:p>
                    <a:p>
                      <a:pPr algn="ctr"/>
                      <a:r>
                        <a:rPr lang="en-US" sz="900" dirty="0">
                          <a:solidFill>
                            <a:schemeClr val="tx1"/>
                          </a:solidFill>
                        </a:rPr>
                        <a:t>0.5/</a:t>
                      </a:r>
                      <a:r>
                        <a:rPr lang="en-US" sz="900" dirty="0">
                          <a:solidFill>
                            <a:schemeClr val="bg2"/>
                          </a:solidFill>
                        </a:rPr>
                        <a:t>1mg</a:t>
                      </a:r>
                    </a:p>
                  </a:txBody>
                  <a:tcPr marL="64008" marR="64008" marT="27432" marB="27432" anchor="ctr"/>
                </a:tc>
                <a:tc>
                  <a:txBody>
                    <a:bodyPr/>
                    <a:lstStyle/>
                    <a:p>
                      <a:pPr algn="ctr"/>
                      <a:r>
                        <a:rPr lang="en-US" sz="900" dirty="0"/>
                        <a:t>reta</a:t>
                      </a:r>
                    </a:p>
                    <a:p>
                      <a:pPr algn="ctr"/>
                      <a:r>
                        <a:rPr lang="en-US" sz="900" dirty="0"/>
                        <a:t>4mg</a:t>
                      </a:r>
                    </a:p>
                  </a:txBody>
                  <a:tcPr marL="64008" marR="64008" marT="27432" marB="27432" anchor="ctr"/>
                </a:tc>
                <a:tc>
                  <a:txBody>
                    <a:bodyPr/>
                    <a:lstStyle/>
                    <a:p>
                      <a:pPr algn="ctr"/>
                      <a:r>
                        <a:rPr lang="en-US" sz="900" dirty="0"/>
                        <a:t>reta</a:t>
                      </a:r>
                    </a:p>
                    <a:p>
                      <a:pPr algn="ctr"/>
                      <a:r>
                        <a:rPr lang="en-US" sz="900" dirty="0"/>
                        <a:t>8mg</a:t>
                      </a:r>
                    </a:p>
                  </a:txBody>
                  <a:tcPr marL="64008" marR="64008" marT="27432" marB="27432" anchor="ctr"/>
                </a:tc>
                <a:tc>
                  <a:txBody>
                    <a:bodyPr/>
                    <a:lstStyle/>
                    <a:p>
                      <a:pPr algn="ctr"/>
                      <a:r>
                        <a:rPr lang="en-US" sz="900" dirty="0"/>
                        <a:t>reta</a:t>
                      </a:r>
                    </a:p>
                    <a:p>
                      <a:pPr algn="ctr"/>
                      <a:r>
                        <a:rPr lang="en-US" sz="900" dirty="0"/>
                        <a:t>12mg</a:t>
                      </a:r>
                    </a:p>
                  </a:txBody>
                  <a:tcPr marL="64008" marR="64008" marT="27432" marB="27432" anchor="ctr"/>
                </a:tc>
                <a:tc>
                  <a:txBody>
                    <a:bodyPr/>
                    <a:lstStyle/>
                    <a:p>
                      <a:pPr algn="ctr"/>
                      <a:r>
                        <a:rPr lang="en-US" sz="900" dirty="0"/>
                        <a:t>dula </a:t>
                      </a:r>
                    </a:p>
                  </a:txBody>
                  <a:tcPr marL="64008" marR="64008" marT="27432" marB="27432" anchor="ctr"/>
                </a:tc>
                <a:tc>
                  <a:txBody>
                    <a:bodyPr/>
                    <a:lstStyle/>
                    <a:p>
                      <a:pPr algn="ctr"/>
                      <a:r>
                        <a:rPr lang="en-US" sz="900" dirty="0"/>
                        <a:t>pbo</a:t>
                      </a:r>
                    </a:p>
                  </a:txBody>
                  <a:tcPr marL="64008" marR="64008" marT="27432" marB="27432" anchor="ctr"/>
                </a:tc>
                <a:extLst>
                  <a:ext uri="{0D108BD9-81ED-4DB2-BD59-A6C34878D82A}">
                    <a16:rowId xmlns:a16="http://schemas.microsoft.com/office/drawing/2014/main" val="10000"/>
                  </a:ext>
                </a:extLst>
              </a:tr>
              <a:tr h="0">
                <a:tc>
                  <a:txBody>
                    <a:bodyPr/>
                    <a:lstStyle/>
                    <a:p>
                      <a:r>
                        <a:rPr lang="el-GR" sz="900" dirty="0"/>
                        <a:t>Δ</a:t>
                      </a:r>
                      <a:r>
                        <a:rPr lang="en-GB" sz="900" dirty="0"/>
                        <a:t>Fasting glucose (mg/dL)</a:t>
                      </a:r>
                      <a:endParaRPr lang="en-US" sz="900" dirty="0"/>
                    </a:p>
                  </a:txBody>
                  <a:tcPr marL="64008" marR="73152" marT="27432" marB="27432" anchor="ctr"/>
                </a:tc>
                <a:tc>
                  <a:txBody>
                    <a:bodyPr/>
                    <a:lstStyle/>
                    <a:p>
                      <a:pPr algn="ctr"/>
                      <a:r>
                        <a:rPr lang="en-US" sz="900" dirty="0"/>
                        <a:t>-17.5</a:t>
                      </a:r>
                    </a:p>
                  </a:txBody>
                  <a:tcPr marL="64008" marR="64008" marT="27432" marB="27432" anchor="ctr"/>
                </a:tc>
                <a:tc>
                  <a:txBody>
                    <a:bodyPr/>
                    <a:lstStyle/>
                    <a:p>
                      <a:pPr algn="ctr"/>
                      <a:r>
                        <a:rPr lang="en-US" sz="900" dirty="0"/>
                        <a:t>-30.1</a:t>
                      </a:r>
                    </a:p>
                  </a:txBody>
                  <a:tcPr marL="64008" marR="64008" marT="27432" marB="27432" anchor="ctr"/>
                </a:tc>
                <a:tc>
                  <a:txBody>
                    <a:bodyPr/>
                    <a:lstStyle/>
                    <a:p>
                      <a:pPr algn="ctr"/>
                      <a:r>
                        <a:rPr lang="en-US" sz="900" dirty="0"/>
                        <a:t>-55.2*</a:t>
                      </a:r>
                      <a:r>
                        <a:rPr lang="en-US" sz="900" baseline="30000" dirty="0">
                          <a:sym typeface="Symbol" panose="05050102010706020507" pitchFamily="18" charset="2"/>
                        </a:rPr>
                        <a:t></a:t>
                      </a:r>
                      <a:endParaRPr lang="en-US" sz="900" baseline="30000" dirty="0"/>
                    </a:p>
                  </a:txBody>
                  <a:tcPr marL="64008" marR="64008" marT="27432" marB="27432" anchor="ctr"/>
                </a:tc>
                <a:tc>
                  <a:txBody>
                    <a:bodyPr/>
                    <a:lstStyle/>
                    <a:p>
                      <a:pPr algn="ctr"/>
                      <a:r>
                        <a:rPr lang="en-US" sz="900" dirty="0"/>
                        <a:t>-67.8***</a:t>
                      </a:r>
                      <a:r>
                        <a:rPr lang="en-US" sz="900" baseline="30000" dirty="0">
                          <a:sym typeface="Symbol" panose="05050102010706020507" pitchFamily="18" charset="2"/>
                        </a:rPr>
                        <a:t></a:t>
                      </a:r>
                      <a:endParaRPr lang="en-US" sz="900" dirty="0"/>
                    </a:p>
                  </a:txBody>
                  <a:tcPr marL="64008" marR="64008" marT="27432" marB="27432" anchor="ctr"/>
                </a:tc>
                <a:tc>
                  <a:txBody>
                    <a:bodyPr/>
                    <a:lstStyle/>
                    <a:p>
                      <a:pPr algn="ctr"/>
                      <a:r>
                        <a:rPr lang="en-US" sz="900" dirty="0"/>
                        <a:t>-27.5</a:t>
                      </a:r>
                    </a:p>
                  </a:txBody>
                  <a:tcPr marL="64008" marR="64008" marT="27432" marB="27432" anchor="ctr"/>
                </a:tc>
                <a:tc>
                  <a:txBody>
                    <a:bodyPr/>
                    <a:lstStyle/>
                    <a:p>
                      <a:pPr algn="ctr"/>
                      <a:r>
                        <a:rPr lang="en-US" sz="900" dirty="0"/>
                        <a:t>-17.3</a:t>
                      </a:r>
                    </a:p>
                  </a:txBody>
                  <a:tcPr marL="64008" marR="64008" marT="27432" marB="27432" anchor="ct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dirty="0"/>
                        <a:t>Δ</a:t>
                      </a:r>
                      <a:r>
                        <a:rPr lang="en-GB" sz="900" dirty="0"/>
                        <a:t>Fasting insulin (%)</a:t>
                      </a:r>
                      <a:endParaRPr lang="en-US" sz="900" dirty="0"/>
                    </a:p>
                  </a:txBody>
                  <a:tcPr marL="64008" marR="73152" marT="27432" marB="27432" anchor="ctr"/>
                </a:tc>
                <a:tc>
                  <a:txBody>
                    <a:bodyPr/>
                    <a:lstStyle/>
                    <a:p>
                      <a:pPr algn="ctr"/>
                      <a:r>
                        <a:rPr lang="en-US" sz="900" dirty="0"/>
                        <a:t>5.0</a:t>
                      </a:r>
                    </a:p>
                  </a:txBody>
                  <a:tcPr marL="64008" marR="64008" marT="27432" marB="27432" anchor="ctr"/>
                </a:tc>
                <a:tc>
                  <a:txBody>
                    <a:bodyPr/>
                    <a:lstStyle/>
                    <a:p>
                      <a:pPr algn="ctr"/>
                      <a:r>
                        <a:rPr lang="en-US" sz="900" dirty="0"/>
                        <a:t>-11.6</a:t>
                      </a:r>
                      <a:r>
                        <a:rPr lang="en-US" sz="900" baseline="30000" dirty="0">
                          <a:sym typeface="Symbol" panose="05050102010706020507" pitchFamily="18" charset="2"/>
                        </a:rPr>
                        <a:t></a:t>
                      </a:r>
                      <a:endParaRPr lang="en-US" sz="900" dirty="0"/>
                    </a:p>
                  </a:txBody>
                  <a:tcPr marL="64008" marR="64008" marT="27432" marB="27432" anchor="ctr"/>
                </a:tc>
                <a:tc>
                  <a:txBody>
                    <a:bodyPr/>
                    <a:lstStyle/>
                    <a:p>
                      <a:pPr algn="ctr"/>
                      <a:r>
                        <a:rPr lang="en-US" sz="900" dirty="0"/>
                        <a:t>-39.3</a:t>
                      </a:r>
                      <a:r>
                        <a:rPr lang="en-US" sz="900" baseline="30000" dirty="0">
                          <a:sym typeface="Symbol" panose="05050102010706020507" pitchFamily="18" charset="2"/>
                        </a:rPr>
                        <a:t></a:t>
                      </a:r>
                      <a:endParaRPr lang="en-US" sz="900" dirty="0"/>
                    </a:p>
                  </a:txBody>
                  <a:tcPr marL="64008" marR="64008" marT="27432" marB="27432" anchor="ctr"/>
                </a:tc>
                <a:tc>
                  <a:txBody>
                    <a:bodyPr/>
                    <a:lstStyle/>
                    <a:p>
                      <a:pPr algn="ctr"/>
                      <a:r>
                        <a:rPr lang="en-US" sz="900" dirty="0"/>
                        <a:t>-36.3</a:t>
                      </a:r>
                      <a:r>
                        <a:rPr lang="en-US" sz="900" baseline="30000" dirty="0">
                          <a:sym typeface="Symbol" panose="05050102010706020507" pitchFamily="18" charset="2"/>
                        </a:rPr>
                        <a:t></a:t>
                      </a:r>
                      <a:endParaRPr lang="en-US" sz="900" dirty="0"/>
                    </a:p>
                  </a:txBody>
                  <a:tcPr marL="64008" marR="64008" marT="27432" marB="27432" anchor="ctr"/>
                </a:tc>
                <a:tc>
                  <a:txBody>
                    <a:bodyPr/>
                    <a:lstStyle/>
                    <a:p>
                      <a:pPr algn="ctr"/>
                      <a:r>
                        <a:rPr lang="en-US" sz="900" dirty="0"/>
                        <a:t>+35.7</a:t>
                      </a:r>
                    </a:p>
                  </a:txBody>
                  <a:tcPr marL="64008" marR="64008" marT="27432" marB="27432" anchor="ctr"/>
                </a:tc>
                <a:tc>
                  <a:txBody>
                    <a:bodyPr/>
                    <a:lstStyle/>
                    <a:p>
                      <a:pPr algn="ctr"/>
                      <a:r>
                        <a:rPr lang="en-US" sz="900" dirty="0"/>
                        <a:t>-22.2</a:t>
                      </a:r>
                    </a:p>
                  </a:txBody>
                  <a:tcPr marL="64008" marR="64008" marT="27432" marB="27432" anchor="ctr"/>
                </a:tc>
                <a:extLst>
                  <a:ext uri="{0D108BD9-81ED-4DB2-BD59-A6C34878D82A}">
                    <a16:rowId xmlns:a16="http://schemas.microsoft.com/office/drawing/2014/main" val="10002"/>
                  </a:ext>
                </a:extLst>
              </a:tr>
              <a:tr h="154352">
                <a:tc>
                  <a:txBody>
                    <a:bodyPr/>
                    <a:lstStyle/>
                    <a:p>
                      <a:r>
                        <a:rPr lang="el-GR" sz="900" dirty="0"/>
                        <a:t>Δ</a:t>
                      </a:r>
                      <a:r>
                        <a:rPr lang="en-GB" sz="900" dirty="0"/>
                        <a:t>HOMA2-</a:t>
                      </a:r>
                      <a:r>
                        <a:rPr lang="el-GR" sz="900" dirty="0"/>
                        <a:t>β</a:t>
                      </a:r>
                      <a:endParaRPr lang="en-US" sz="900" dirty="0"/>
                    </a:p>
                  </a:txBody>
                  <a:tcPr marL="64008" marR="73152" marT="27432" marB="27432" anchor="ctr"/>
                </a:tc>
                <a:tc>
                  <a:txBody>
                    <a:bodyPr/>
                    <a:lstStyle/>
                    <a:p>
                      <a:pPr algn="ctr"/>
                      <a:r>
                        <a:rPr lang="en-US" sz="900" dirty="0"/>
                        <a:t>16.0</a:t>
                      </a:r>
                      <a:r>
                        <a:rPr lang="en-US" sz="900" baseline="30000" dirty="0">
                          <a:sym typeface="Symbol" panose="05050102010706020507" pitchFamily="18" charset="2"/>
                        </a:rPr>
                        <a:t></a:t>
                      </a:r>
                      <a:endParaRPr lang="en-US" sz="900" dirty="0"/>
                    </a:p>
                  </a:txBody>
                  <a:tcPr marL="64008" marR="64008" marT="27432" marB="27432" anchor="ctr"/>
                </a:tc>
                <a:tc>
                  <a:txBody>
                    <a:bodyPr/>
                    <a:lstStyle/>
                    <a:p>
                      <a:pPr algn="ctr"/>
                      <a:r>
                        <a:rPr lang="en-US" sz="900" dirty="0"/>
                        <a:t>58.3*</a:t>
                      </a:r>
                    </a:p>
                  </a:txBody>
                  <a:tcPr marL="64008" marR="64008" marT="27432" marB="27432" anchor="ctr"/>
                </a:tc>
                <a:tc>
                  <a:txBody>
                    <a:bodyPr/>
                    <a:lstStyle/>
                    <a:p>
                      <a:pPr algn="ctr"/>
                      <a:r>
                        <a:rPr lang="en-US" sz="900" dirty="0"/>
                        <a:t>65.0*</a:t>
                      </a:r>
                    </a:p>
                  </a:txBody>
                  <a:tcPr marL="64008" marR="64008" marT="27432" marB="27432" anchor="ctr"/>
                </a:tc>
                <a:tc>
                  <a:txBody>
                    <a:bodyPr/>
                    <a:lstStyle/>
                    <a:p>
                      <a:pPr algn="ctr"/>
                      <a:r>
                        <a:rPr lang="en-US" sz="900" dirty="0"/>
                        <a:t>87.8***</a:t>
                      </a:r>
                    </a:p>
                  </a:txBody>
                  <a:tcPr marL="64008" marR="64008" marT="27432" marB="27432" anchor="ctr"/>
                </a:tc>
                <a:tc>
                  <a:txBody>
                    <a:bodyPr/>
                    <a:lstStyle/>
                    <a:p>
                      <a:pPr algn="ctr"/>
                      <a:r>
                        <a:rPr lang="en-US" sz="900" dirty="0"/>
                        <a:t>58.5</a:t>
                      </a:r>
                    </a:p>
                  </a:txBody>
                  <a:tcPr marL="64008" marR="64008" marT="27432" marB="27432" anchor="ctr"/>
                </a:tc>
                <a:tc>
                  <a:txBody>
                    <a:bodyPr/>
                    <a:lstStyle/>
                    <a:p>
                      <a:pPr algn="ctr"/>
                      <a:r>
                        <a:rPr lang="en-US" sz="900" dirty="0"/>
                        <a:t>9.5</a:t>
                      </a:r>
                    </a:p>
                  </a:txBody>
                  <a:tcPr marL="64008" marR="64008" marT="27432" marB="27432" anchor="ctr"/>
                </a:tc>
                <a:extLst>
                  <a:ext uri="{0D108BD9-81ED-4DB2-BD59-A6C34878D82A}">
                    <a16:rowId xmlns:a16="http://schemas.microsoft.com/office/drawing/2014/main" val="10003"/>
                  </a:ext>
                </a:extLst>
              </a:tr>
              <a:tr h="154352">
                <a:tc>
                  <a:txBody>
                    <a:bodyPr/>
                    <a:lstStyle/>
                    <a:p>
                      <a:r>
                        <a:rPr lang="en-US" sz="900" dirty="0"/>
                        <a:t>Proinsulin (%)</a:t>
                      </a:r>
                    </a:p>
                  </a:txBody>
                  <a:tcPr marL="64008" marR="73152" marT="27432" marB="27432" anchor="ctr">
                    <a:lnB w="12700" cap="flat" cmpd="sng" algn="ctr">
                      <a:noFill/>
                      <a:prstDash val="solid"/>
                      <a:round/>
                      <a:headEnd type="none" w="med" len="med"/>
                      <a:tailEnd type="none" w="med" len="med"/>
                    </a:lnB>
                  </a:tcPr>
                </a:tc>
                <a:tc>
                  <a:txBody>
                    <a:bodyPr/>
                    <a:lstStyle/>
                    <a:p>
                      <a:pPr algn="ctr"/>
                      <a:r>
                        <a:rPr lang="en-US" sz="900" dirty="0"/>
                        <a:t>-13.5</a:t>
                      </a:r>
                    </a:p>
                  </a:txBody>
                  <a:tcPr marL="64008" marR="64008" marT="27432" marB="27432" anchor="ctr">
                    <a:lnB w="12700" cap="flat" cmpd="sng" algn="ctr">
                      <a:noFill/>
                      <a:prstDash val="solid"/>
                      <a:round/>
                      <a:headEnd type="none" w="med" len="med"/>
                      <a:tailEnd type="none" w="med" len="med"/>
                    </a:lnB>
                  </a:tcPr>
                </a:tc>
                <a:tc>
                  <a:txBody>
                    <a:bodyPr/>
                    <a:lstStyle/>
                    <a:p>
                      <a:pPr algn="ctr"/>
                      <a:r>
                        <a:rPr lang="en-US" sz="900" dirty="0"/>
                        <a:t>-50.4*</a:t>
                      </a:r>
                      <a:r>
                        <a:rPr lang="en-US" sz="900" baseline="30000" dirty="0">
                          <a:sym typeface="Symbol" panose="05050102010706020507" pitchFamily="18" charset="2"/>
                        </a:rPr>
                        <a:t></a:t>
                      </a:r>
                      <a:endParaRPr lang="en-US" sz="900" dirty="0"/>
                    </a:p>
                  </a:txBody>
                  <a:tcPr marL="64008" marR="64008" marT="27432" marB="27432" anchor="ctr">
                    <a:lnB w="12700" cap="flat" cmpd="sng" algn="ctr">
                      <a:noFill/>
                      <a:prstDash val="solid"/>
                      <a:round/>
                      <a:headEnd type="none" w="med" len="med"/>
                      <a:tailEnd type="none" w="med" len="med"/>
                    </a:lnB>
                  </a:tcPr>
                </a:tc>
                <a:tc>
                  <a:txBody>
                    <a:bodyPr/>
                    <a:lstStyle/>
                    <a:p>
                      <a:pPr algn="ctr"/>
                      <a:r>
                        <a:rPr lang="en-US" sz="900" dirty="0"/>
                        <a:t>-63.1***</a:t>
                      </a:r>
                      <a:r>
                        <a:rPr lang="en-US" sz="900" baseline="30000" dirty="0">
                          <a:sym typeface="Symbol" panose="05050102010706020507" pitchFamily="18" charset="2"/>
                        </a:rPr>
                        <a:t></a:t>
                      </a:r>
                      <a:endParaRPr lang="en-US" sz="900" dirty="0"/>
                    </a:p>
                  </a:txBody>
                  <a:tcPr marL="64008" marR="64008" marT="27432" marB="27432" anchor="ctr">
                    <a:lnB w="12700" cap="flat" cmpd="sng" algn="ctr">
                      <a:noFill/>
                      <a:prstDash val="solid"/>
                      <a:round/>
                      <a:headEnd type="none" w="med" len="med"/>
                      <a:tailEnd type="none" w="med" len="med"/>
                    </a:lnB>
                  </a:tcPr>
                </a:tc>
                <a:tc>
                  <a:txBody>
                    <a:bodyPr/>
                    <a:lstStyle/>
                    <a:p>
                      <a:pPr algn="ctr"/>
                      <a:r>
                        <a:rPr lang="en-US" sz="900" dirty="0"/>
                        <a:t>-70.5***</a:t>
                      </a:r>
                      <a:r>
                        <a:rPr lang="en-US" sz="900" baseline="30000" dirty="0">
                          <a:sym typeface="Symbol" panose="05050102010706020507" pitchFamily="18" charset="2"/>
                        </a:rPr>
                        <a:t></a:t>
                      </a:r>
                      <a:endParaRPr lang="en-US" sz="900" dirty="0"/>
                    </a:p>
                  </a:txBody>
                  <a:tcPr marL="64008" marR="64008" marT="27432" marB="27432" anchor="ctr">
                    <a:lnB w="12700" cap="flat" cmpd="sng" algn="ctr">
                      <a:noFill/>
                      <a:prstDash val="solid"/>
                      <a:round/>
                      <a:headEnd type="none" w="med" len="med"/>
                      <a:tailEnd type="none" w="med" len="med"/>
                    </a:lnB>
                  </a:tcPr>
                </a:tc>
                <a:tc>
                  <a:txBody>
                    <a:bodyPr/>
                    <a:lstStyle/>
                    <a:p>
                      <a:pPr algn="ctr"/>
                      <a:r>
                        <a:rPr lang="en-US" sz="900" dirty="0"/>
                        <a:t>-4.2</a:t>
                      </a:r>
                    </a:p>
                  </a:txBody>
                  <a:tcPr marL="64008" marR="64008" marT="27432" marB="27432" anchor="ctr">
                    <a:lnB w="12700" cap="flat" cmpd="sng" algn="ctr">
                      <a:noFill/>
                      <a:prstDash val="solid"/>
                      <a:round/>
                      <a:headEnd type="none" w="med" len="med"/>
                      <a:tailEnd type="none" w="med" len="med"/>
                    </a:lnB>
                  </a:tcPr>
                </a:tc>
                <a:tc>
                  <a:txBody>
                    <a:bodyPr/>
                    <a:lstStyle/>
                    <a:p>
                      <a:pPr algn="ctr"/>
                      <a:r>
                        <a:rPr lang="en-US" sz="900" dirty="0"/>
                        <a:t>-27.2</a:t>
                      </a:r>
                    </a:p>
                  </a:txBody>
                  <a:tcPr marL="64008" marR="64008" marT="27432" marB="27432" anchor="ctr">
                    <a:lnB w="12700" cap="flat" cmpd="sng" algn="ctr">
                      <a:noFill/>
                      <a:prstDash val="solid"/>
                      <a:round/>
                      <a:headEnd type="none" w="med" len="med"/>
                      <a:tailEnd type="none" w="med" len="med"/>
                    </a:lnB>
                  </a:tcPr>
                </a:tc>
                <a:extLst>
                  <a:ext uri="{0D108BD9-81ED-4DB2-BD59-A6C34878D82A}">
                    <a16:rowId xmlns:a16="http://schemas.microsoft.com/office/drawing/2014/main" val="3835911894"/>
                  </a:ext>
                </a:extLst>
              </a:tr>
              <a:tr h="154352">
                <a:tc>
                  <a:txBody>
                    <a:bodyPr/>
                    <a:lstStyle/>
                    <a:p>
                      <a:r>
                        <a:rPr lang="en-GB" sz="900" dirty="0">
                          <a:solidFill>
                            <a:schemeClr val="tx1"/>
                          </a:solidFill>
                        </a:rPr>
                        <a:t>Proinsulin/C-peptide ratio (%)</a:t>
                      </a:r>
                      <a:endParaRPr lang="en-US" sz="900" dirty="0"/>
                    </a:p>
                  </a:txBody>
                  <a:tcPr marL="64008" marR="73152"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-16.2</a:t>
                      </a:r>
                    </a:p>
                  </a:txBody>
                  <a:tcPr marL="64008" marR="64008"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-47.9***</a:t>
                      </a:r>
                      <a:r>
                        <a:rPr lang="en-US" sz="900" baseline="30000" dirty="0">
                          <a:sym typeface="Symbol" panose="05050102010706020507" pitchFamily="18" charset="2"/>
                        </a:rPr>
                        <a:t></a:t>
                      </a:r>
                      <a:endParaRPr lang="en-US" sz="900" dirty="0"/>
                    </a:p>
                  </a:txBody>
                  <a:tcPr marL="64008" marR="64008"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-51.9***</a:t>
                      </a:r>
                      <a:r>
                        <a:rPr lang="en-US" sz="900" baseline="30000" dirty="0">
                          <a:sym typeface="Symbol" panose="05050102010706020507" pitchFamily="18" charset="2"/>
                        </a:rPr>
                        <a:t></a:t>
                      </a:r>
                      <a:endParaRPr lang="en-US" sz="900" dirty="0"/>
                    </a:p>
                  </a:txBody>
                  <a:tcPr marL="64008" marR="64008"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-61.6</a:t>
                      </a:r>
                      <a:r>
                        <a:rPr lang="en-US" sz="900" baseline="30000" dirty="0">
                          <a:sym typeface="Symbol" panose="05050102010706020507" pitchFamily="18" charset="2"/>
                        </a:rPr>
                        <a:t></a:t>
                      </a:r>
                      <a:endParaRPr lang="en-US" sz="900" dirty="0"/>
                    </a:p>
                  </a:txBody>
                  <a:tcPr marL="64008" marR="64008"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-18.0</a:t>
                      </a:r>
                    </a:p>
                  </a:txBody>
                  <a:tcPr marL="64008" marR="64008"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-15.9</a:t>
                      </a:r>
                    </a:p>
                  </a:txBody>
                  <a:tcPr marL="64008" marR="64008"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849059394"/>
                  </a:ext>
                </a:extLst>
              </a:tr>
              <a:tr h="154352">
                <a:tc>
                  <a:txBody>
                    <a:bodyPr/>
                    <a:lstStyle/>
                    <a:p>
                      <a:r>
                        <a:rPr lang="el-GR" sz="900" dirty="0"/>
                        <a:t>Δ</a:t>
                      </a:r>
                      <a:r>
                        <a:rPr lang="en-GB" sz="900" dirty="0"/>
                        <a:t>HOMA2-IR</a:t>
                      </a:r>
                      <a:endParaRPr lang="en-US" sz="900" dirty="0"/>
                    </a:p>
                  </a:txBody>
                  <a:tcPr marL="64008" marR="73152"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-2.7</a:t>
                      </a:r>
                    </a:p>
                  </a:txBody>
                  <a:tcPr marL="64008" marR="64008"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-26.7</a:t>
                      </a:r>
                      <a:r>
                        <a:rPr lang="en-US" sz="900" baseline="30000" dirty="0">
                          <a:sym typeface="Symbol" panose="05050102010706020507" pitchFamily="18" charset="2"/>
                        </a:rPr>
                        <a:t></a:t>
                      </a:r>
                      <a:endParaRPr lang="en-US" sz="900" dirty="0"/>
                    </a:p>
                  </a:txBody>
                  <a:tcPr marL="64008" marR="64008"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-38.8</a:t>
                      </a:r>
                      <a:r>
                        <a:rPr lang="en-US" sz="900" baseline="30000" dirty="0">
                          <a:sym typeface="Symbol" panose="05050102010706020507" pitchFamily="18" charset="2"/>
                        </a:rPr>
                        <a:t></a:t>
                      </a:r>
                      <a:endParaRPr lang="en-US" sz="900" dirty="0"/>
                    </a:p>
                  </a:txBody>
                  <a:tcPr marL="64008" marR="64008"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-38.7</a:t>
                      </a:r>
                      <a:r>
                        <a:rPr lang="en-US" sz="900" baseline="30000" dirty="0">
                          <a:sym typeface="Symbol" panose="05050102010706020507" pitchFamily="18" charset="2"/>
                        </a:rPr>
                        <a:t></a:t>
                      </a:r>
                      <a:endParaRPr lang="en-US" sz="900" dirty="0"/>
                    </a:p>
                  </a:txBody>
                  <a:tcPr marL="64008" marR="64008"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26.7</a:t>
                      </a:r>
                    </a:p>
                  </a:txBody>
                  <a:tcPr marL="64008" marR="64008"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-22.3</a:t>
                      </a:r>
                    </a:p>
                  </a:txBody>
                  <a:tcPr marL="64008" marR="64008"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644520217"/>
                  </a:ext>
                </a:extLst>
              </a:tr>
              <a:tr h="154352">
                <a:tc>
                  <a:txBody>
                    <a:bodyPr/>
                    <a:lstStyle/>
                    <a:p>
                      <a:r>
                        <a:rPr lang="el-GR" sz="900" dirty="0"/>
                        <a:t>Δ</a:t>
                      </a:r>
                      <a:r>
                        <a:rPr lang="en-GB" sz="900" dirty="0"/>
                        <a:t>Adiponectin (%)</a:t>
                      </a:r>
                      <a:endParaRPr lang="en-US" sz="900" dirty="0"/>
                    </a:p>
                  </a:txBody>
                  <a:tcPr marL="64008" marR="73152"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11.0</a:t>
                      </a:r>
                    </a:p>
                  </a:txBody>
                  <a:tcPr marL="64008" marR="64008"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22.7</a:t>
                      </a:r>
                      <a:r>
                        <a:rPr lang="en-US" sz="900" baseline="30000" dirty="0">
                          <a:sym typeface="Symbol" panose="05050102010706020507" pitchFamily="18" charset="2"/>
                        </a:rPr>
                        <a:t></a:t>
                      </a:r>
                      <a:endParaRPr lang="en-US" sz="900" dirty="0"/>
                    </a:p>
                  </a:txBody>
                  <a:tcPr marL="64008" marR="64008"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51.5*</a:t>
                      </a:r>
                      <a:r>
                        <a:rPr lang="en-US" sz="900" baseline="30000" dirty="0">
                          <a:sym typeface="Symbol" panose="05050102010706020507" pitchFamily="18" charset="2"/>
                        </a:rPr>
                        <a:t></a:t>
                      </a:r>
                      <a:endParaRPr lang="en-US" sz="900" dirty="0"/>
                    </a:p>
                  </a:txBody>
                  <a:tcPr marL="64008" marR="64008"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41.1</a:t>
                      </a:r>
                      <a:r>
                        <a:rPr lang="en-US" sz="900" baseline="30000" dirty="0">
                          <a:sym typeface="Symbol" panose="05050102010706020507" pitchFamily="18" charset="2"/>
                        </a:rPr>
                        <a:t></a:t>
                      </a:r>
                      <a:endParaRPr lang="en-US" sz="900" dirty="0"/>
                    </a:p>
                  </a:txBody>
                  <a:tcPr marL="64008" marR="64008"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3.5</a:t>
                      </a:r>
                    </a:p>
                  </a:txBody>
                  <a:tcPr marL="64008" marR="64008"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23.9</a:t>
                      </a:r>
                    </a:p>
                  </a:txBody>
                  <a:tcPr marL="64008" marR="64008"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331897487"/>
                  </a:ext>
                </a:extLst>
              </a:tr>
              <a:tr h="154352">
                <a:tc>
                  <a:txBody>
                    <a:bodyPr/>
                    <a:lstStyle/>
                    <a:p>
                      <a:r>
                        <a:rPr lang="el-GR" sz="900" dirty="0">
                          <a:solidFill>
                            <a:schemeClr val="bg2"/>
                          </a:solidFill>
                        </a:rPr>
                        <a:t>Δ</a:t>
                      </a:r>
                      <a:r>
                        <a:rPr lang="en-GB" sz="900" dirty="0">
                          <a:solidFill>
                            <a:schemeClr val="bg2"/>
                          </a:solidFill>
                        </a:rPr>
                        <a:t>Fasting glucose (mg/dL)</a:t>
                      </a:r>
                      <a:endParaRPr lang="en-US" sz="900" dirty="0">
                        <a:solidFill>
                          <a:schemeClr val="bg2"/>
                        </a:solidFill>
                      </a:endParaRPr>
                    </a:p>
                  </a:txBody>
                  <a:tcPr marL="64008" marR="73152"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solidFill>
                            <a:schemeClr val="bg2"/>
                          </a:solidFill>
                        </a:rPr>
                        <a:t>-2.2</a:t>
                      </a:r>
                    </a:p>
                  </a:txBody>
                  <a:tcPr marL="64008" marR="64008"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solidFill>
                            <a:schemeClr val="bg2"/>
                          </a:solidFill>
                        </a:rPr>
                        <a:t>-7.5***</a:t>
                      </a:r>
                    </a:p>
                  </a:txBody>
                  <a:tcPr marL="64008" marR="64008"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solidFill>
                            <a:schemeClr val="bg2"/>
                          </a:solidFill>
                        </a:rPr>
                        <a:t>-9.3***</a:t>
                      </a:r>
                    </a:p>
                  </a:txBody>
                  <a:tcPr marL="64008" marR="64008"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solidFill>
                            <a:schemeClr val="bg2"/>
                          </a:solidFill>
                        </a:rPr>
                        <a:t>-10.6***</a:t>
                      </a:r>
                    </a:p>
                  </a:txBody>
                  <a:tcPr marL="64008" marR="64008"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solidFill>
                            <a:schemeClr val="bg2"/>
                          </a:solidFill>
                        </a:rPr>
                        <a:t>-</a:t>
                      </a:r>
                    </a:p>
                  </a:txBody>
                  <a:tcPr marL="64008" marR="64008"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solidFill>
                            <a:schemeClr val="bg2"/>
                          </a:solidFill>
                        </a:rPr>
                        <a:t>3.1</a:t>
                      </a:r>
                    </a:p>
                  </a:txBody>
                  <a:tcPr marL="64008" marR="64008"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889372303"/>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dirty="0">
                          <a:solidFill>
                            <a:schemeClr val="bg2"/>
                          </a:solidFill>
                        </a:rPr>
                        <a:t>Δ</a:t>
                      </a:r>
                      <a:r>
                        <a:rPr lang="en-GB" sz="900" dirty="0">
                          <a:solidFill>
                            <a:schemeClr val="bg2"/>
                          </a:solidFill>
                        </a:rPr>
                        <a:t>Fasting insulin (%)</a:t>
                      </a:r>
                      <a:endParaRPr lang="en-US" sz="900" dirty="0">
                        <a:solidFill>
                          <a:schemeClr val="bg2"/>
                        </a:solidFill>
                      </a:endParaRPr>
                    </a:p>
                  </a:txBody>
                  <a:tcPr marL="64008" marR="73152"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solidFill>
                            <a:schemeClr val="bg2"/>
                          </a:solidFill>
                        </a:rPr>
                        <a:t>-21.8</a:t>
                      </a:r>
                    </a:p>
                  </a:txBody>
                  <a:tcPr marL="64008" marR="64008"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solidFill>
                            <a:schemeClr val="bg2"/>
                          </a:solidFill>
                        </a:rPr>
                        <a:t>-48.2***</a:t>
                      </a:r>
                    </a:p>
                  </a:txBody>
                  <a:tcPr marL="64008" marR="64008"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solidFill>
                            <a:schemeClr val="bg2"/>
                          </a:solidFill>
                        </a:rPr>
                        <a:t>-47.1***</a:t>
                      </a:r>
                    </a:p>
                  </a:txBody>
                  <a:tcPr marL="64008" marR="64008"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solidFill>
                            <a:schemeClr val="bg2"/>
                          </a:solidFill>
                        </a:rPr>
                        <a:t>-58.3***</a:t>
                      </a:r>
                    </a:p>
                  </a:txBody>
                  <a:tcPr marL="64008" marR="64008"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solidFill>
                            <a:schemeClr val="bg2"/>
                          </a:solidFill>
                        </a:rPr>
                        <a:t>-</a:t>
                      </a:r>
                    </a:p>
                  </a:txBody>
                  <a:tcPr marL="64008" marR="64008"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solidFill>
                            <a:schemeClr val="bg2"/>
                          </a:solidFill>
                        </a:rPr>
                        <a:t>-8.2</a:t>
                      </a:r>
                    </a:p>
                  </a:txBody>
                  <a:tcPr marL="64008" marR="64008"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027749473"/>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dirty="0">
                          <a:solidFill>
                            <a:schemeClr val="bg2"/>
                          </a:solidFill>
                        </a:rPr>
                        <a:t>Δ</a:t>
                      </a:r>
                      <a:r>
                        <a:rPr lang="en-GB" sz="900" dirty="0">
                          <a:solidFill>
                            <a:schemeClr val="bg2"/>
                          </a:solidFill>
                        </a:rPr>
                        <a:t>HOMA2-IR</a:t>
                      </a:r>
                      <a:endParaRPr lang="en-US" sz="900" dirty="0">
                        <a:solidFill>
                          <a:schemeClr val="bg2"/>
                        </a:solidFill>
                      </a:endParaRPr>
                    </a:p>
                  </a:txBody>
                  <a:tcPr marL="64008" marR="73152"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solidFill>
                            <a:schemeClr val="bg2"/>
                          </a:solidFill>
                        </a:rPr>
                        <a:t>-21.8</a:t>
                      </a:r>
                    </a:p>
                  </a:txBody>
                  <a:tcPr marL="64008" marR="64008"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solidFill>
                            <a:schemeClr val="bg2"/>
                          </a:solidFill>
                        </a:rPr>
                        <a:t>-42.6***</a:t>
                      </a:r>
                    </a:p>
                  </a:txBody>
                  <a:tcPr marL="64008" marR="64008"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solidFill>
                            <a:schemeClr val="bg2"/>
                          </a:solidFill>
                        </a:rPr>
                        <a:t>-40.9***</a:t>
                      </a:r>
                    </a:p>
                  </a:txBody>
                  <a:tcPr marL="64008" marR="64008"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solidFill>
                            <a:schemeClr val="bg2"/>
                          </a:solidFill>
                        </a:rPr>
                        <a:t>-52.0***</a:t>
                      </a:r>
                    </a:p>
                  </a:txBody>
                  <a:tcPr marL="64008" marR="64008"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solidFill>
                            <a:schemeClr val="bg2"/>
                          </a:solidFill>
                        </a:rPr>
                        <a:t>-</a:t>
                      </a:r>
                    </a:p>
                  </a:txBody>
                  <a:tcPr marL="64008" marR="64008"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solidFill>
                            <a:schemeClr val="bg2"/>
                          </a:solidFill>
                        </a:rPr>
                        <a:t>-12.3</a:t>
                      </a:r>
                    </a:p>
                  </a:txBody>
                  <a:tcPr marL="64008" marR="64008"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712266653"/>
                  </a:ext>
                </a:extLst>
              </a:tr>
              <a:tr h="154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900" dirty="0">
                          <a:solidFill>
                            <a:schemeClr val="bg2"/>
                          </a:solidFill>
                        </a:rPr>
                        <a:t>Δ</a:t>
                      </a:r>
                      <a:r>
                        <a:rPr lang="en-GB" sz="900" dirty="0">
                          <a:solidFill>
                            <a:schemeClr val="bg2"/>
                          </a:solidFill>
                        </a:rPr>
                        <a:t>Adiponectin (%)</a:t>
                      </a:r>
                      <a:endParaRPr lang="en-US" sz="900" dirty="0">
                        <a:solidFill>
                          <a:schemeClr val="bg2"/>
                        </a:solidFill>
                      </a:endParaRPr>
                    </a:p>
                  </a:txBody>
                  <a:tcPr marL="64008" marR="73152"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solidFill>
                            <a:schemeClr val="bg2"/>
                          </a:solidFill>
                        </a:rPr>
                        <a:t>19.3</a:t>
                      </a:r>
                    </a:p>
                  </a:txBody>
                  <a:tcPr marL="64008" marR="64008"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solidFill>
                            <a:schemeClr val="bg2"/>
                          </a:solidFill>
                        </a:rPr>
                        <a:t>46.4***</a:t>
                      </a:r>
                    </a:p>
                  </a:txBody>
                  <a:tcPr marL="64008" marR="64008"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solidFill>
                            <a:schemeClr val="bg2"/>
                          </a:solidFill>
                        </a:rPr>
                        <a:t>70.2***</a:t>
                      </a:r>
                    </a:p>
                  </a:txBody>
                  <a:tcPr marL="64008" marR="64008"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solidFill>
                            <a:schemeClr val="bg2"/>
                          </a:solidFill>
                        </a:rPr>
                        <a:t>57.2***</a:t>
                      </a:r>
                    </a:p>
                  </a:txBody>
                  <a:tcPr marL="64008" marR="64008"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solidFill>
                            <a:schemeClr val="bg2"/>
                          </a:solidFill>
                        </a:rPr>
                        <a:t>-</a:t>
                      </a:r>
                    </a:p>
                  </a:txBody>
                  <a:tcPr marL="64008" marR="64008"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solidFill>
                            <a:schemeClr val="bg2"/>
                          </a:solidFill>
                        </a:rPr>
                        <a:t>12.5</a:t>
                      </a:r>
                    </a:p>
                  </a:txBody>
                  <a:tcPr marL="64008" marR="64008"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3293891511"/>
                  </a:ext>
                </a:extLst>
              </a:tr>
              <a:tr h="154352">
                <a:tc gridSpan="5">
                  <a:txBody>
                    <a:bodyPr/>
                    <a:lstStyle/>
                    <a:p>
                      <a:r>
                        <a:rPr lang="en-US" sz="800" dirty="0"/>
                        <a:t>*P&lt;0.05, ***&lt;0.001 vs. placebo, </a:t>
                      </a:r>
                      <a:r>
                        <a:rPr lang="en-US" sz="800" baseline="30000" dirty="0">
                          <a:sym typeface="Symbol" panose="05050102010706020507" pitchFamily="18" charset="2"/>
                        </a:rPr>
                        <a:t></a:t>
                      </a:r>
                      <a:r>
                        <a:rPr lang="en-US" sz="800" baseline="0" dirty="0">
                          <a:sym typeface="Symbol" panose="05050102010706020507" pitchFamily="18" charset="2"/>
                        </a:rPr>
                        <a:t>P&lt;0.05, </a:t>
                      </a:r>
                      <a:r>
                        <a:rPr lang="en-US" sz="800" baseline="30000" dirty="0">
                          <a:sym typeface="Symbol" panose="05050102010706020507" pitchFamily="18" charset="2"/>
                        </a:rPr>
                        <a:t></a:t>
                      </a:r>
                      <a:r>
                        <a:rPr lang="en-US" sz="800" baseline="0" dirty="0">
                          <a:sym typeface="Symbol" panose="05050102010706020507" pitchFamily="18" charset="2"/>
                        </a:rPr>
                        <a:t>&lt;0.001 vs. dulaglutide</a:t>
                      </a:r>
                      <a:endParaRPr lang="en-US" sz="800" baseline="0" dirty="0">
                        <a:solidFill>
                          <a:schemeClr val="bg2"/>
                        </a:solidFill>
                      </a:endParaRPr>
                    </a:p>
                  </a:txBody>
                  <a:tcPr marL="64008"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800" dirty="0"/>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sz="800" dirty="0"/>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983658322"/>
                  </a:ext>
                </a:extLst>
              </a:tr>
            </a:tbl>
          </a:graphicData>
        </a:graphic>
      </p:graphicFrame>
    </p:spTree>
    <p:extLst>
      <p:ext uri="{BB962C8B-B14F-4D97-AF65-F5344CB8AC3E}">
        <p14:creationId xmlns:p14="http://schemas.microsoft.com/office/powerpoint/2010/main" val="8572279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72D6AD16-175D-489F-BE05-D09863BF96F2}"/>
              </a:ext>
            </a:extLst>
          </p:cNvPr>
          <p:cNvGraphicFramePr>
            <a:graphicFrameLocks noGrp="1"/>
          </p:cNvGraphicFramePr>
          <p:nvPr>
            <p:extLst>
              <p:ext uri="{D42A27DB-BD31-4B8C-83A1-F6EECF244321}">
                <p14:modId xmlns:p14="http://schemas.microsoft.com/office/powerpoint/2010/main" val="2421502576"/>
              </p:ext>
            </p:extLst>
          </p:nvPr>
        </p:nvGraphicFramePr>
        <p:xfrm>
          <a:off x="2663687" y="914400"/>
          <a:ext cx="9147313" cy="5379720"/>
        </p:xfrm>
        <a:graphic>
          <a:graphicData uri="http://schemas.openxmlformats.org/drawingml/2006/table">
            <a:tbl>
              <a:tblPr firstRow="1" bandRow="1">
                <a:tableStyleId>{5C22544A-7EE6-4342-B048-85BDC9FD1C3A}</a:tableStyleId>
              </a:tblPr>
              <a:tblGrid>
                <a:gridCol w="9147313">
                  <a:extLst>
                    <a:ext uri="{9D8B030D-6E8A-4147-A177-3AD203B41FA5}">
                      <a16:colId xmlns:a16="http://schemas.microsoft.com/office/drawing/2014/main" val="20000"/>
                    </a:ext>
                  </a:extLst>
                </a:gridCol>
              </a:tblGrid>
              <a:tr h="0">
                <a:tc>
                  <a:txBody>
                    <a:bodyPr/>
                    <a:lstStyle/>
                    <a:p>
                      <a:r>
                        <a:rPr lang="en-GB" sz="900" b="0" i="1" dirty="0">
                          <a:solidFill>
                            <a:schemeClr val="tx1"/>
                          </a:solidFill>
                        </a:rPr>
                        <a:t>Effect of retatrutide on kidney parameters in people with T2D and/or obesity - A post-hoc analysis of two Phase II trials</a:t>
                      </a:r>
                      <a:r>
                        <a:rPr lang="en-US" sz="900" b="0" i="1" dirty="0">
                          <a:solidFill>
                            <a:schemeClr val="tx1"/>
                          </a:solidFill>
                        </a:rPr>
                        <a:t>. H.L.Heerspink.</a:t>
                      </a:r>
                    </a:p>
                    <a:p>
                      <a:endParaRPr lang="en-US" sz="400" b="1" i="1" dirty="0">
                        <a:solidFill>
                          <a:schemeClr val="tx1"/>
                        </a:solidFill>
                      </a:endParaRPr>
                    </a:p>
                    <a:p>
                      <a:r>
                        <a:rPr lang="en-US" sz="1000" b="1" dirty="0">
                          <a:solidFill>
                            <a:schemeClr val="tx1"/>
                          </a:solidFill>
                        </a:rPr>
                        <a:t>Background</a:t>
                      </a:r>
                      <a:r>
                        <a:rPr lang="en-US" sz="1000" b="0" dirty="0">
                          <a:solidFill>
                            <a:schemeClr val="tx1"/>
                          </a:solidFill>
                        </a:rPr>
                        <a:t>: Retatrutide is a triple GLP-1/GIP/GRA and based on impressive improvements in glycemic control and weight loss with in-house dual GLP-1/GIP agonist tirzepatide, Lilly is anticipating that adding glucagon agonism might elicit even greater benefits. </a:t>
                      </a:r>
                      <a:r>
                        <a:rPr lang="en-GB" sz="1000" b="0" i="0" kern="1200" dirty="0">
                          <a:solidFill>
                            <a:schemeClr val="tx1"/>
                          </a:solidFill>
                          <a:effectLst/>
                          <a:latin typeface="+mn-lt"/>
                          <a:ea typeface="+mn-ea"/>
                          <a:cs typeface="+mn-cs"/>
                        </a:rPr>
                        <a:t>As the prevalence of CKD due to T2D and obesity is rapidly increasing, understanding the effects of retatrutide in DKD patients is an area of intense interest in the field. A </a:t>
                      </a:r>
                      <a:r>
                        <a:rPr lang="en-US" sz="1000" b="0" i="1" kern="1200" dirty="0">
                          <a:solidFill>
                            <a:schemeClr val="tx1"/>
                          </a:solidFill>
                          <a:effectLst/>
                          <a:latin typeface="+mn-lt"/>
                          <a:ea typeface="+mn-ea"/>
                          <a:cs typeface="+mn-cs"/>
                        </a:rPr>
                        <a:t>post-hoc</a:t>
                      </a:r>
                      <a:r>
                        <a:rPr lang="en-US" sz="1000" b="0" i="0" kern="1200" dirty="0">
                          <a:solidFill>
                            <a:schemeClr val="tx1"/>
                          </a:solidFill>
                          <a:effectLst/>
                          <a:latin typeface="+mn-lt"/>
                          <a:ea typeface="+mn-ea"/>
                          <a:cs typeface="+mn-cs"/>
                        </a:rPr>
                        <a:t> analysis of two Phase II trials assessing the impact of retatrutide on several kidney parameters was presented at ADA.</a:t>
                      </a:r>
                      <a:endParaRPr lang="en-US" sz="10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88286691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mn-lt"/>
                        </a:rPr>
                        <a:t>Patients &amp; Treatment</a:t>
                      </a:r>
                      <a:r>
                        <a:rPr lang="en-US" sz="1000" dirty="0">
                          <a:latin typeface="+mn-lt"/>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effectLst/>
                          <a:latin typeface="+mn-lt"/>
                          <a:ea typeface="+mn-ea"/>
                          <a:cs typeface="+mn-ea"/>
                        </a:rPr>
                        <a:t>281 </a:t>
                      </a:r>
                      <a:r>
                        <a:rPr lang="en-US" sz="1000" b="1" dirty="0">
                          <a:solidFill>
                            <a:schemeClr val="tx1"/>
                          </a:solidFill>
                          <a:effectLst/>
                          <a:latin typeface="+mn-lt"/>
                          <a:ea typeface="+mn-ea"/>
                          <a:cs typeface="+mn-ea"/>
                        </a:rPr>
                        <a:t>T2D patients </a:t>
                      </a:r>
                      <a:r>
                        <a:rPr lang="en-US" sz="1000" dirty="0">
                          <a:solidFill>
                            <a:schemeClr val="tx1"/>
                          </a:solidFill>
                          <a:effectLst/>
                          <a:latin typeface="+mn-lt"/>
                          <a:ea typeface="+mn-ea"/>
                          <a:cs typeface="+mn-ea"/>
                        </a:rPr>
                        <a:t>(m</a:t>
                      </a:r>
                      <a:r>
                        <a:rPr lang="en-GB" sz="1000" dirty="0">
                          <a:solidFill>
                            <a:schemeClr val="tx1"/>
                          </a:solidFill>
                        </a:rPr>
                        <a:t>ean baseline age 56.2 years; weight 98.2kg; BMI 35.0kg/m</a:t>
                      </a:r>
                      <a:r>
                        <a:rPr lang="en-GB" sz="1000" baseline="30000" dirty="0">
                          <a:solidFill>
                            <a:schemeClr val="tx1"/>
                          </a:solidFill>
                        </a:rPr>
                        <a:t>2</a:t>
                      </a:r>
                      <a:r>
                        <a:rPr lang="en-GB" sz="1000" dirty="0">
                          <a:solidFill>
                            <a:schemeClr val="tx1"/>
                          </a:solidFill>
                        </a:rPr>
                        <a:t>; A1c 8.3%; fasting insulin 16.6mU/L; fasting glucose 170.5mg/dL; HOMA2-IR 2.3; HOMA2-</a:t>
                      </a:r>
                      <a:r>
                        <a:rPr lang="el-GR" sz="1000" dirty="0">
                          <a:solidFill>
                            <a:schemeClr val="tx1"/>
                          </a:solidFill>
                        </a:rPr>
                        <a:t>β</a:t>
                      </a:r>
                      <a:r>
                        <a:rPr lang="en-GB" sz="1000" dirty="0">
                          <a:solidFill>
                            <a:schemeClr val="tx1"/>
                          </a:solidFill>
                        </a:rPr>
                        <a:t> 49.1; adiponectin 4.9mg/L; fasting C-peptide 2.4µg/L; proinsulin 10.1pmol/L; proinsulin to C-peptide ratio 12.6) </a:t>
                      </a:r>
                      <a:r>
                        <a:rPr lang="en-GB" sz="1000" dirty="0">
                          <a:solidFill>
                            <a:schemeClr val="tx1"/>
                          </a:solidFill>
                          <a:effectLst/>
                          <a:latin typeface="+mn-lt"/>
                          <a:ea typeface="+mn-ea"/>
                          <a:cs typeface="+mn-ea"/>
                        </a:rPr>
                        <a:t>treated with diet and exercise or a stable dose of metformin (1,000mg QD) for ≥3 months </a:t>
                      </a:r>
                      <a:r>
                        <a:rPr lang="en-US" sz="1000" dirty="0">
                          <a:solidFill>
                            <a:schemeClr val="tx1"/>
                          </a:solidFill>
                          <a:latin typeface="+mn-lt"/>
                        </a:rPr>
                        <a:t>received </a:t>
                      </a:r>
                      <a:r>
                        <a:rPr kumimoji="0" lang="en-US" sz="1000" b="0" u="none" strike="noStrike" cap="none" normalizeH="0" baseline="0" dirty="0">
                          <a:ln>
                            <a:noFill/>
                          </a:ln>
                          <a:solidFill>
                            <a:schemeClr val="tx1"/>
                          </a:solidFill>
                          <a:effectLst/>
                        </a:rPr>
                        <a:t>retatrutide</a:t>
                      </a:r>
                      <a:r>
                        <a:rPr lang="en-GB" sz="1000" dirty="0">
                          <a:solidFill>
                            <a:schemeClr val="tx1"/>
                          </a:solidFill>
                          <a:effectLst/>
                          <a:latin typeface="+mn-lt"/>
                          <a:ea typeface="+mn-ea"/>
                          <a:cs typeface="+mn-ea"/>
                        </a:rPr>
                        <a:t> (</a:t>
                      </a:r>
                      <a:r>
                        <a:rPr lang="en-US" sz="1000" b="0" i="0" u="none" strike="noStrike" dirty="0">
                          <a:solidFill>
                            <a:schemeClr val="tx1"/>
                          </a:solidFill>
                          <a:effectLst/>
                          <a:latin typeface="+mn-lt"/>
                        </a:rPr>
                        <a:t>SC 0.5, 4, 8, or 12mg QW)</a:t>
                      </a:r>
                      <a:r>
                        <a:rPr lang="en-GB" sz="1000" dirty="0">
                          <a:solidFill>
                            <a:schemeClr val="tx1"/>
                          </a:solidFill>
                          <a:effectLst/>
                          <a:latin typeface="+mn-lt"/>
                          <a:ea typeface="+mn-ea"/>
                          <a:cs typeface="+mn-ea"/>
                        </a:rPr>
                        <a:t>) vs. dulaglutide (SC 1.5mg QW) vs. placebo. </a:t>
                      </a:r>
                      <a:r>
                        <a:rPr lang="en-US" sz="1000" b="1" i="0" u="none" strike="noStrike" dirty="0">
                          <a:solidFill>
                            <a:schemeClr val="tx1"/>
                          </a:solidFill>
                          <a:effectLst/>
                          <a:latin typeface="+mn-lt"/>
                        </a:rPr>
                        <a:t>Primary Endpoint</a:t>
                      </a:r>
                      <a:r>
                        <a:rPr lang="en-US" sz="1000" b="0" i="0" u="none" strike="noStrike" dirty="0">
                          <a:solidFill>
                            <a:schemeClr val="tx1"/>
                          </a:solidFill>
                          <a:effectLst/>
                          <a:latin typeface="+mn-lt"/>
                        </a:rPr>
                        <a:t>: </a:t>
                      </a:r>
                      <a:r>
                        <a:rPr lang="en-US" sz="1000" dirty="0">
                          <a:solidFill>
                            <a:schemeClr val="tx1"/>
                          </a:solidFill>
                          <a:effectLst/>
                          <a:latin typeface="+mn-lt"/>
                          <a:ea typeface="+mn-ea"/>
                          <a:cs typeface="+mn-ea"/>
                        </a:rPr>
                        <a:t>%A1c c</a:t>
                      </a:r>
                      <a:r>
                        <a:rPr lang="en-GB" sz="1000" dirty="0">
                          <a:solidFill>
                            <a:schemeClr val="tx1"/>
                          </a:solidFill>
                          <a:effectLst/>
                          <a:latin typeface="+mn-lt"/>
                          <a:ea typeface="+mn-ea"/>
                          <a:cs typeface="+mn-ea"/>
                        </a:rPr>
                        <a:t>hange from baseline at 24 weeks.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u="none" strike="noStrike" dirty="0">
                          <a:solidFill>
                            <a:schemeClr val="tx1"/>
                          </a:solidFill>
                          <a:effectLst/>
                          <a:latin typeface="+mn-lt"/>
                        </a:rPr>
                        <a:t>338 </a:t>
                      </a:r>
                      <a:r>
                        <a:rPr lang="en-US" sz="1000" b="1" i="0" u="none" strike="noStrike" dirty="0">
                          <a:solidFill>
                            <a:schemeClr val="tx1"/>
                          </a:solidFill>
                          <a:effectLst/>
                          <a:latin typeface="+mn-lt"/>
                        </a:rPr>
                        <a:t>non-diabetic patients with obesity </a:t>
                      </a:r>
                      <a:r>
                        <a:rPr lang="en-US" sz="1000" dirty="0">
                          <a:solidFill>
                            <a:schemeClr val="tx1"/>
                          </a:solidFill>
                          <a:effectLst/>
                          <a:latin typeface="+mn-lt"/>
                          <a:ea typeface="+mn-ea"/>
                          <a:cs typeface="+mn-ea"/>
                        </a:rPr>
                        <a:t>(m</a:t>
                      </a:r>
                      <a:r>
                        <a:rPr lang="en-GB" sz="1000" dirty="0">
                          <a:solidFill>
                            <a:schemeClr val="tx1"/>
                          </a:solidFill>
                        </a:rPr>
                        <a:t>ean baseline age 48.2 years; weight 107.7kg; BMI 37.3kg/m</a:t>
                      </a:r>
                      <a:r>
                        <a:rPr lang="en-GB" sz="1000" baseline="30000" dirty="0">
                          <a:solidFill>
                            <a:schemeClr val="tx1"/>
                          </a:solidFill>
                        </a:rPr>
                        <a:t>2</a:t>
                      </a:r>
                      <a:r>
                        <a:rPr lang="en-GB" sz="1000" dirty="0">
                          <a:solidFill>
                            <a:schemeClr val="tx1"/>
                          </a:solidFill>
                        </a:rPr>
                        <a:t>; A1c 5.5%; fasting insulin 18.6mU/L; fasting glucose 93.8mg/dL; HOMA2-IR 1.9; HOMA2-</a:t>
                      </a:r>
                      <a:r>
                        <a:rPr lang="el-GR" sz="1000" dirty="0">
                          <a:solidFill>
                            <a:schemeClr val="tx1"/>
                          </a:solidFill>
                        </a:rPr>
                        <a:t>β</a:t>
                      </a:r>
                      <a:r>
                        <a:rPr lang="en-GB" sz="1000" dirty="0">
                          <a:solidFill>
                            <a:schemeClr val="tx1"/>
                          </a:solidFill>
                        </a:rPr>
                        <a:t> 121.1; adiponectin 5.8mg/L; fasting C-peptide 2.1µg/L; proinsulin 4.3pmol/L; proinsulin to C-peptide ratio 2.0) </a:t>
                      </a:r>
                      <a:r>
                        <a:rPr lang="en-US" sz="1000" b="0" i="0" u="none" strike="noStrike" dirty="0">
                          <a:solidFill>
                            <a:schemeClr val="tx1"/>
                          </a:solidFill>
                          <a:effectLst/>
                          <a:latin typeface="+mn-lt"/>
                        </a:rPr>
                        <a:t>with ≥1 weight related comorbidity (hypertension, dyslipidemia, cardiovascular disease) received retatrutide (SC 1, 4, 8, or 12mg QW) vs. placebo. </a:t>
                      </a:r>
                      <a:r>
                        <a:rPr lang="en-US" sz="1000" b="1" i="0" u="none" strike="noStrike" dirty="0">
                          <a:solidFill>
                            <a:schemeClr val="tx1"/>
                          </a:solidFill>
                          <a:effectLst/>
                          <a:latin typeface="+mn-lt"/>
                        </a:rPr>
                        <a:t>Primary Endpoint</a:t>
                      </a:r>
                      <a:r>
                        <a:rPr lang="en-US" sz="1000" b="0" i="0" u="none" strike="noStrike" dirty="0">
                          <a:solidFill>
                            <a:schemeClr val="tx1"/>
                          </a:solidFill>
                          <a:effectLst/>
                          <a:latin typeface="+mn-lt"/>
                        </a:rPr>
                        <a:t>: %change in body weight from baseline at 24 weeks</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Results</a:t>
                      </a:r>
                      <a:r>
                        <a:rPr lang="en-US" sz="1000" dirty="0"/>
                        <a:t>:</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1413163">
                <a:tc>
                  <a:txBody>
                    <a:bodyPr/>
                    <a:lstStyle/>
                    <a:p>
                      <a:pPr marL="0" indent="0">
                        <a:buFont typeface="Arial" panose="020B0604020202020204" pitchFamily="34" charset="0"/>
                        <a:buNone/>
                      </a:pPr>
                      <a:r>
                        <a:rPr lang="en-GB" sz="1000" b="1" i="0" dirty="0">
                          <a:solidFill>
                            <a:schemeClr val="tx1"/>
                          </a:solidFill>
                        </a:rPr>
                        <a:t>At 36 weeks in the T2D study:</a:t>
                      </a:r>
                    </a:p>
                    <a:p>
                      <a:pPr marL="357188" lvl="1" indent="-177800">
                        <a:buFont typeface="Arial" panose="020B0604020202020204" pitchFamily="34" charset="0"/>
                        <a:buChar char="•"/>
                      </a:pPr>
                      <a:r>
                        <a:rPr lang="en-GB" sz="1000" dirty="0">
                          <a:solidFill>
                            <a:schemeClr val="tx1"/>
                          </a:solidFill>
                        </a:rPr>
                        <a:t>No differences in Cr-eGFR or cystatin-based eGFR between all retatrutide groups and placebo were observed.</a:t>
                      </a:r>
                    </a:p>
                    <a:p>
                      <a:pPr marL="357188" lvl="1" indent="-177800">
                        <a:buFont typeface="Arial" panose="020B0604020202020204" pitchFamily="34" charset="0"/>
                        <a:buChar char="•"/>
                      </a:pPr>
                      <a:r>
                        <a:rPr lang="en-GB" sz="1000" dirty="0">
                          <a:solidFill>
                            <a:schemeClr val="tx1"/>
                          </a:solidFill>
                        </a:rPr>
                        <a:t>UACR was significantly reduced with retatrutide (12mg) vs. placebo (P&lt;0.05).</a:t>
                      </a:r>
                    </a:p>
                    <a:p>
                      <a:pPr marL="0" indent="0">
                        <a:buFont typeface="Arial" panose="020B0604020202020204" pitchFamily="34" charset="0"/>
                        <a:buNone/>
                      </a:pPr>
                      <a:r>
                        <a:rPr lang="en-GB" sz="1000" b="1" i="0" dirty="0">
                          <a:solidFill>
                            <a:schemeClr val="tx1"/>
                          </a:solidFill>
                        </a:rPr>
                        <a:t>At 48 weeks in the obesity study:</a:t>
                      </a:r>
                    </a:p>
                    <a:p>
                      <a:pPr marL="357188" lvl="1" indent="-177800">
                        <a:buFont typeface="Arial" panose="020B0604020202020204" pitchFamily="34" charset="0"/>
                        <a:buChar char="•"/>
                      </a:pPr>
                      <a:r>
                        <a:rPr lang="en-GB" sz="1000" dirty="0">
                          <a:solidFill>
                            <a:schemeClr val="tx1"/>
                          </a:solidFill>
                        </a:rPr>
                        <a:t>Retatrutide (8 and 12mg) increased Cr-eGFR (P&lt;0.01) and decreased UACR (P&lt;0.05) vs. placebo </a:t>
                      </a:r>
                    </a:p>
                    <a:p>
                      <a:pPr marL="357188" lvl="1" indent="-177800">
                        <a:buFont typeface="Arial" panose="020B0604020202020204" pitchFamily="34" charset="0"/>
                        <a:buChar char="•"/>
                      </a:pPr>
                      <a:r>
                        <a:rPr lang="en-GB" sz="1000" dirty="0">
                          <a:solidFill>
                            <a:schemeClr val="tx1"/>
                          </a:solidFill>
                        </a:rPr>
                        <a:t>Results were similar when GFR was estimated from cystatin C.</a:t>
                      </a:r>
                    </a:p>
                    <a:p>
                      <a:pPr marL="357188" lvl="1" indent="-177800">
                        <a:buFont typeface="Arial" panose="020B0604020202020204" pitchFamily="34" charset="0"/>
                        <a:buChar char="•"/>
                      </a:pPr>
                      <a:r>
                        <a:rPr lang="en-GB" sz="1000" dirty="0">
                          <a:solidFill>
                            <a:schemeClr val="tx1"/>
                          </a:solidFill>
                        </a:rPr>
                        <a:t>Body weight changes with retatrutide (4, 8, and 12mg) correlated with eGFR when estimated from creatinine and creatinine-cystatin C (P&lt;0.05).</a:t>
                      </a:r>
                      <a:endParaRPr lang="en-GB" sz="1000" dirty="0">
                        <a:solidFill>
                          <a:srgbClr val="FF0000"/>
                        </a:solidFill>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dirty="0">
                          <a:solidFill>
                            <a:schemeClr val="tx1"/>
                          </a:solidFill>
                        </a:rPr>
                        <a:t>Blood pressure (SBP) was significantly reduced in both studies in all retatrutide doses evaluated vs. placebo</a:t>
                      </a:r>
                    </a:p>
                    <a:p>
                      <a:pPr marL="171450" indent="-171450">
                        <a:buFont typeface="Arial" panose="020B0604020202020204" pitchFamily="34" charset="0"/>
                        <a:buChar char="•"/>
                      </a:pPr>
                      <a:r>
                        <a:rPr lang="en-GB" sz="1000" dirty="0">
                          <a:solidFill>
                            <a:schemeClr val="tx1"/>
                          </a:solidFill>
                        </a:rPr>
                        <a:t>UACR and BP were reduced with higher doses of retatrutide vs. placebo in both trials</a:t>
                      </a:r>
                    </a:p>
                    <a:p>
                      <a:pPr marL="171450" indent="-171450">
                        <a:buFont typeface="Arial" panose="020B0604020202020204" pitchFamily="34" charset="0"/>
                        <a:buChar char="•"/>
                      </a:pPr>
                      <a:r>
                        <a:rPr lang="en-GB" sz="1000" dirty="0">
                          <a:solidFill>
                            <a:schemeClr val="tx1"/>
                          </a:solidFill>
                        </a:rPr>
                        <a:t>In both studies there were no consistent correlations in the change from baseline to end of treatment in UACR and eGFR or between UACR and SBP.</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9235004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CVrg Implications</a:t>
                      </a:r>
                      <a:r>
                        <a:rPr lang="en-US" sz="1000" b="0" dirty="0"/>
                        <a:t>: These results are interesting particularly in that treatment with </a:t>
                      </a:r>
                      <a:r>
                        <a:rPr lang="en-GB" sz="1000" dirty="0">
                          <a:solidFill>
                            <a:schemeClr val="tx1"/>
                          </a:solidFill>
                        </a:rPr>
                        <a:t>retatrutide (8 and 12mg) increased eGFR in patients with obesity but not in those with T2D. Taken together, </a:t>
                      </a:r>
                      <a:r>
                        <a:rPr lang="en-US" sz="1000" dirty="0">
                          <a:solidFill>
                            <a:schemeClr val="tx1"/>
                          </a:solidFill>
                        </a:rPr>
                        <a:t>these data suggest possible retatrutide benefits on kidney function that warrant further investigation in larger populations. </a:t>
                      </a:r>
                      <a:r>
                        <a:rPr lang="en-GB" sz="1000" dirty="0">
                          <a:solidFill>
                            <a:schemeClr val="tx1"/>
                          </a:solidFill>
                        </a:rPr>
                        <a:t>In April 2024, the </a:t>
                      </a:r>
                      <a:r>
                        <a:rPr lang="en-GB" sz="1000" dirty="0">
                          <a:solidFill>
                            <a:schemeClr val="tx1"/>
                          </a:solidFill>
                          <a:hlinkClick r:id="rId2"/>
                        </a:rPr>
                        <a:t>TRIUMPH-OUTCOMES</a:t>
                      </a:r>
                      <a:r>
                        <a:rPr lang="en-GB" sz="1000" dirty="0">
                          <a:solidFill>
                            <a:schemeClr val="tx1"/>
                          </a:solidFill>
                        </a:rPr>
                        <a:t> Phase III trial initiated aimed at evaluating the effects retatrutide in 10,000 patients with overweight/obesity and established ASCVD and/or CKD on MACE and renal outcomes. </a:t>
                      </a:r>
                      <a:r>
                        <a:rPr lang="en-US" sz="1000" dirty="0">
                          <a:solidFill>
                            <a:schemeClr val="tx1"/>
                          </a:solidFill>
                        </a:rPr>
                        <a:t>This is first Phase III trial of retatrutide or any GLP-1/GIP/GRA triagonist to include CKD patients and a renal outcome. An ongoing </a:t>
                      </a:r>
                      <a:r>
                        <a:rPr lang="en-US" sz="1000" dirty="0">
                          <a:solidFill>
                            <a:schemeClr val="tx1"/>
                          </a:solidFill>
                          <a:hlinkClick r:id="rId3"/>
                        </a:rPr>
                        <a:t>Phase II </a:t>
                      </a:r>
                      <a:r>
                        <a:rPr lang="en-US" sz="1000" dirty="0">
                          <a:solidFill>
                            <a:schemeClr val="tx1"/>
                          </a:solidFill>
                        </a:rPr>
                        <a:t>study of retatrutide in CKD patients is due to complete in November 2025. Retatrutide is listed on Lilly’s pipeline as in development for T2D and obesity, so it is not yet clear whether the company is planning to add a renal subgroup indication on the label, but renal improvements would help support a broader target population.</a:t>
                      </a:r>
                      <a:endParaRPr lang="en-GB" sz="1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10003"/>
                  </a:ext>
                </a:extLst>
              </a:tr>
            </a:tbl>
          </a:graphicData>
        </a:graphic>
      </p:graphicFrame>
      <p:sp>
        <p:nvSpPr>
          <p:cNvPr id="3" name="Title 2"/>
          <p:cNvSpPr>
            <a:spLocks noGrp="1"/>
          </p:cNvSpPr>
          <p:nvPr>
            <p:ph type="ctrTitle"/>
          </p:nvPr>
        </p:nvSpPr>
        <p:spPr/>
        <p:txBody>
          <a:bodyPr/>
          <a:lstStyle/>
          <a:p>
            <a:r>
              <a:rPr lang="en-US" dirty="0"/>
              <a:t>GLP-1/GIP/GRA: Retatrutide shows renal benefits in T2D and obesity Phase II studies</a:t>
            </a:r>
            <a:endParaRPr lang="en-US" dirty="0">
              <a:solidFill>
                <a:srgbClr val="00B05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783043640"/>
              </p:ext>
            </p:extLst>
          </p:nvPr>
        </p:nvGraphicFramePr>
        <p:xfrm>
          <a:off x="384048" y="914400"/>
          <a:ext cx="2194560" cy="531876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2940743716"/>
                    </a:ext>
                  </a:extLst>
                </a:gridCol>
              </a:tblGrid>
              <a:tr h="242614">
                <a:tc>
                  <a:txBody>
                    <a:bodyPr/>
                    <a:lstStyle/>
                    <a:p>
                      <a:r>
                        <a:rPr lang="en-US" sz="1000" b="1" dirty="0">
                          <a:solidFill>
                            <a:schemeClr val="tx1"/>
                          </a:solidFill>
                        </a:rPr>
                        <a:t>Product (MOA)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88286691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retatrutide; </a:t>
                      </a:r>
                      <a:r>
                        <a:rPr lang="en-GB" sz="1000" b="1" kern="1200" dirty="0">
                          <a:solidFill>
                            <a:schemeClr val="tx1"/>
                          </a:solidFill>
                          <a:effectLst/>
                          <a:latin typeface="+mn-lt"/>
                          <a:ea typeface="+mn-ea"/>
                          <a:cs typeface="+mn-cs"/>
                        </a:rPr>
                        <a:t>LY3437943</a:t>
                      </a:r>
                      <a:endParaRPr lang="en-US" sz="10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(triple </a:t>
                      </a:r>
                      <a:r>
                        <a:rPr lang="en-GB" sz="1000" i="0" dirty="0">
                          <a:solidFill>
                            <a:schemeClr val="tx1"/>
                          </a:solidFill>
                          <a:effectLst/>
                          <a:latin typeface="+mn-lt"/>
                          <a:ea typeface="+mn-ea"/>
                          <a:cs typeface="+mn-ea"/>
                        </a:rPr>
                        <a:t>GLP-1/GIP/GRA</a:t>
                      </a:r>
                      <a:r>
                        <a:rPr lang="en-US" sz="1000" dirty="0"/>
                        <a:t>)</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en-US" sz="1000" b="1" dirty="0">
                          <a:latin typeface="+mn-lt"/>
                        </a:rPr>
                        <a:t>Company</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4"/>
                        </a:rPr>
                        <a:t>Lilly</a:t>
                      </a:r>
                      <a:endParaRPr lang="en-US" sz="1000"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4786">
                <a:tc>
                  <a:txBody>
                    <a:bodyPr/>
                    <a:lstStyle/>
                    <a:p>
                      <a:r>
                        <a:rPr lang="en-US" sz="1000" b="1" dirty="0">
                          <a:latin typeface="+mn-lt"/>
                        </a:rPr>
                        <a:t>Phase and Trial ID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4073475136"/>
                  </a:ext>
                </a:extLst>
              </a:tr>
              <a:tr h="0">
                <a:tc>
                  <a:txBody>
                    <a:bodyPr/>
                    <a:lstStyle/>
                    <a:p>
                      <a:pPr>
                        <a:spcBef>
                          <a:spcPts val="0"/>
                        </a:spcBef>
                        <a:spcAft>
                          <a:spcPts val="0"/>
                        </a:spcAft>
                        <a:tabLst>
                          <a:tab pos="164465" algn="l"/>
                        </a:tabLst>
                      </a:pPr>
                      <a:r>
                        <a:rPr lang="en-US" sz="1000" b="0" dirty="0">
                          <a:effectLst/>
                          <a:latin typeface="+mn-lt"/>
                          <a:ea typeface="+mn-ea"/>
                          <a:cs typeface="+mn-ea"/>
                        </a:rPr>
                        <a:t>Phase II </a:t>
                      </a:r>
                      <a:r>
                        <a:rPr lang="en-US" sz="1000" b="0" u="sng" dirty="0">
                          <a:solidFill>
                            <a:srgbClr val="0000FF"/>
                          </a:solidFill>
                          <a:effectLst/>
                          <a:latin typeface="+mn-lt"/>
                          <a:ea typeface="+mn-ea"/>
                          <a:cs typeface="+mn-ea"/>
                          <a:hlinkClick r:id="rId5"/>
                        </a:rPr>
                        <a:t>NCT04867785</a:t>
                      </a:r>
                      <a:endParaRPr lang="en-US" sz="1000" b="0" u="sng" dirty="0">
                        <a:solidFill>
                          <a:srgbClr val="0000FF"/>
                        </a:solidFill>
                        <a:effectLst/>
                        <a:latin typeface="+mn-lt"/>
                        <a:ea typeface="+mn-ea"/>
                        <a:cs typeface="+mn-ea"/>
                      </a:endParaRPr>
                    </a:p>
                    <a:p>
                      <a:pPr>
                        <a:spcBef>
                          <a:spcPts val="0"/>
                        </a:spcBef>
                        <a:spcAft>
                          <a:spcPts val="0"/>
                        </a:spcAft>
                        <a:tabLst>
                          <a:tab pos="164465" algn="l"/>
                        </a:tabLst>
                      </a:pPr>
                      <a:r>
                        <a:rPr lang="en-US" sz="1000" b="0" dirty="0">
                          <a:effectLst/>
                          <a:latin typeface="+mn-lt"/>
                          <a:ea typeface="+mn-ea"/>
                          <a:cs typeface="+mn-ea"/>
                        </a:rPr>
                        <a:t>US, Puerto Rico</a:t>
                      </a:r>
                      <a:endParaRPr lang="en-GB" sz="1000" b="0" dirty="0">
                        <a:effectLst/>
                        <a:latin typeface="+mn-lt"/>
                        <a:ea typeface="+mn-ea"/>
                        <a:cs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dirty="0">
                          <a:solidFill>
                            <a:schemeClr val="tx1"/>
                          </a:solidFill>
                        </a:rPr>
                        <a:t>Phase II </a:t>
                      </a:r>
                      <a:r>
                        <a:rPr lang="en-US" sz="1000" b="0" dirty="0">
                          <a:latin typeface="+mn-lt"/>
                          <a:hlinkClick r:id="rId6"/>
                        </a:rPr>
                        <a:t>NCT04881760</a:t>
                      </a:r>
                      <a:endParaRPr lang="en-GB" sz="1000" b="0" i="0" dirty="0">
                        <a:solidFill>
                          <a:schemeClr val="tx1"/>
                        </a:solidFill>
                        <a:hlinkClick r:id="rId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latin typeface="+mn-lt"/>
                        </a:rPr>
                        <a:t>US, Puerto Rico</a:t>
                      </a:r>
                      <a:endParaRPr lang="en-US" sz="1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7515929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Indication(s)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24271795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T2D,OBE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61053568"/>
                  </a:ext>
                </a:extLst>
              </a:tr>
              <a:tr h="0">
                <a:tc>
                  <a:txBody>
                    <a:bodyPr/>
                    <a:lstStyle/>
                    <a:p>
                      <a:r>
                        <a:rPr lang="en-US" sz="1000" b="1" dirty="0">
                          <a:latin typeface="+mn-lt"/>
                        </a:rPr>
                        <a:t>Abstract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7586671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8"/>
                        </a:rPr>
                        <a:t>754-P</a:t>
                      </a:r>
                      <a:endParaRPr lang="en-US" sz="1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32568609"/>
                  </a:ext>
                </a:extLst>
              </a:tr>
              <a:tr h="182880">
                <a:tc>
                  <a:txBody>
                    <a:bodyPr/>
                    <a:lstStyle/>
                    <a:p>
                      <a:r>
                        <a:rPr lang="en-US" sz="1100" b="1" dirty="0">
                          <a:solidFill>
                            <a:schemeClr val="tx1"/>
                          </a:solidFill>
                        </a:rPr>
                        <a:t>CVrg Brief</a:t>
                      </a:r>
                      <a:r>
                        <a:rPr lang="en-US" sz="1100" b="0" dirty="0">
                          <a:solidFill>
                            <a:schemeClr val="tx1"/>
                          </a:solidFill>
                        </a:rPr>
                        <a:t>: Data from two Phase II trials suggest that retatrutide provides proteinuria and blood pressure benefits in T2D and obesity patients and may even confer eGFR benefits in patients with obesity, highlighting the need for further investigation into the renal effects of retatrutide and supporting the rationale behind the recently initiated Phase III </a:t>
                      </a:r>
                      <a:r>
                        <a:rPr lang="en-US" sz="1100" b="0" dirty="0">
                          <a:solidFill>
                            <a:schemeClr val="tx1"/>
                          </a:solidFill>
                          <a:hlinkClick r:id="rId2"/>
                        </a:rPr>
                        <a:t>TRIUMPH-OUTCOMES</a:t>
                      </a:r>
                      <a:r>
                        <a:rPr lang="en-US" sz="1100" b="0" dirty="0">
                          <a:solidFill>
                            <a:schemeClr val="tx1"/>
                          </a:solidFill>
                        </a:rPr>
                        <a:t> study.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3592350044"/>
                  </a:ext>
                </a:extLst>
              </a:tr>
            </a:tbl>
          </a:graphicData>
        </a:graphic>
      </p:graphicFrame>
    </p:spTree>
    <p:extLst>
      <p:ext uri="{BB962C8B-B14F-4D97-AF65-F5344CB8AC3E}">
        <p14:creationId xmlns:p14="http://schemas.microsoft.com/office/powerpoint/2010/main" val="343953285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72D6AD16-175D-489F-BE05-D09863BF96F2}"/>
              </a:ext>
            </a:extLst>
          </p:cNvPr>
          <p:cNvGraphicFramePr>
            <a:graphicFrameLocks noGrp="1"/>
          </p:cNvGraphicFramePr>
          <p:nvPr/>
        </p:nvGraphicFramePr>
        <p:xfrm>
          <a:off x="2663687" y="914400"/>
          <a:ext cx="9147313" cy="5113020"/>
        </p:xfrm>
        <a:graphic>
          <a:graphicData uri="http://schemas.openxmlformats.org/drawingml/2006/table">
            <a:tbl>
              <a:tblPr firstRow="1" bandRow="1">
                <a:tableStyleId>{5C22544A-7EE6-4342-B048-85BDC9FD1C3A}</a:tableStyleId>
              </a:tblPr>
              <a:tblGrid>
                <a:gridCol w="5345780">
                  <a:extLst>
                    <a:ext uri="{9D8B030D-6E8A-4147-A177-3AD203B41FA5}">
                      <a16:colId xmlns:a16="http://schemas.microsoft.com/office/drawing/2014/main" val="20000"/>
                    </a:ext>
                  </a:extLst>
                </a:gridCol>
                <a:gridCol w="3801533">
                  <a:extLst>
                    <a:ext uri="{9D8B030D-6E8A-4147-A177-3AD203B41FA5}">
                      <a16:colId xmlns:a16="http://schemas.microsoft.com/office/drawing/2014/main" val="1229989169"/>
                    </a:ext>
                  </a:extLst>
                </a:gridCol>
              </a:tblGrid>
              <a:tr h="0">
                <a:tc gridSpan="2">
                  <a:txBody>
                    <a:bodyPr/>
                    <a:lstStyle/>
                    <a:p>
                      <a:r>
                        <a:rPr lang="en-GB" sz="900" b="0" i="1" dirty="0">
                          <a:solidFill>
                            <a:schemeClr val="tx1"/>
                          </a:solidFill>
                        </a:rPr>
                        <a:t>Effects of triple-hormone receptor agonist retatrutide on lipid profiling in participants with obesity. V.Pirro.</a:t>
                      </a:r>
                    </a:p>
                    <a:p>
                      <a:endParaRPr lang="en-GB" sz="400" b="0" i="1"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Background</a:t>
                      </a:r>
                      <a:r>
                        <a:rPr lang="en-US" sz="1000" b="0" dirty="0">
                          <a:solidFill>
                            <a:schemeClr val="tx1"/>
                          </a:solidFill>
                        </a:rPr>
                        <a:t>: Retatrutide has been in Phase III development for obesity since July 2023 when </a:t>
                      </a:r>
                      <a:r>
                        <a:rPr lang="en-US" sz="1000" b="0" dirty="0">
                          <a:solidFill>
                            <a:schemeClr val="tx1"/>
                          </a:solidFill>
                          <a:hlinkClick r:id="rId2"/>
                        </a:rPr>
                        <a:t>TRIUMPH-2</a:t>
                      </a:r>
                      <a:r>
                        <a:rPr lang="en-US" sz="1000" b="0" dirty="0">
                          <a:solidFill>
                            <a:schemeClr val="tx1"/>
                          </a:solidFill>
                        </a:rPr>
                        <a:t> initiated. </a:t>
                      </a:r>
                      <a:r>
                        <a:rPr lang="en-GB" sz="1000" b="0" i="0" kern="1200" dirty="0">
                          <a:solidFill>
                            <a:schemeClr val="tx1"/>
                          </a:solidFill>
                          <a:effectLst/>
                          <a:latin typeface="+mn-lt"/>
                          <a:ea typeface="+mn-ea"/>
                          <a:cs typeface="+mn-cs"/>
                        </a:rPr>
                        <a:t>Based on impressive improvements in glycemic control and weight loss with in-house dual GLP-1/GIP agonist tirzepatide (Mounjaro/Zepbound), Lilly is anticipating that adding glucagon agonism might elicit even greater benefits. Data from a Phase II trial of retatrutide presented in a symposium at ADA 2023 showed weight loss of up to -24.2% with </a:t>
                      </a:r>
                      <a:r>
                        <a:rPr lang="en-US" sz="1000" b="0" i="0" kern="1200" dirty="0">
                          <a:solidFill>
                            <a:schemeClr val="tx1"/>
                          </a:solidFill>
                          <a:effectLst/>
                          <a:latin typeface="+mn-lt"/>
                          <a:ea typeface="+mn-ea"/>
                          <a:cs typeface="+mn-cs"/>
                        </a:rPr>
                        <a:t>≥90% patients achieving ≥10% weight loss with doses retatrutide (≥8mg). A </a:t>
                      </a:r>
                      <a:r>
                        <a:rPr lang="en-US" sz="1000" b="0" i="1" kern="1200" dirty="0">
                          <a:solidFill>
                            <a:schemeClr val="tx1"/>
                          </a:solidFill>
                          <a:effectLst/>
                          <a:latin typeface="+mn-lt"/>
                          <a:ea typeface="+mn-ea"/>
                          <a:cs typeface="+mn-cs"/>
                        </a:rPr>
                        <a:t>post-hoc</a:t>
                      </a:r>
                      <a:r>
                        <a:rPr lang="en-US" sz="1000" b="0" i="0" kern="1200" dirty="0">
                          <a:solidFill>
                            <a:schemeClr val="tx1"/>
                          </a:solidFill>
                          <a:effectLst/>
                          <a:latin typeface="+mn-lt"/>
                          <a:ea typeface="+mn-ea"/>
                          <a:cs typeface="+mn-cs"/>
                        </a:rPr>
                        <a:t> analysis of changes in the lipidomic profile to understand changes in energy metabolism was presented.</a:t>
                      </a:r>
                      <a:endParaRPr lang="en-US" sz="10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20000"/>
                        <a:lumOff val="80000"/>
                      </a:schemeClr>
                    </a:solidFill>
                  </a:tcPr>
                </a:tc>
                <a:tc hMerge="1">
                  <a:txBody>
                    <a:bodyPr/>
                    <a:lstStyle/>
                    <a:p>
                      <a:endParaRPr lang="en-US"/>
                    </a:p>
                  </a:txBody>
                  <a:tcPr/>
                </a:tc>
                <a:extLst>
                  <a:ext uri="{0D108BD9-81ED-4DB2-BD59-A6C34878D82A}">
                    <a16:rowId xmlns:a16="http://schemas.microsoft.com/office/drawing/2014/main" val="882866917"/>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mn-lt"/>
                        </a:rPr>
                        <a:t>Patients &amp; Treatment</a:t>
                      </a:r>
                      <a:r>
                        <a:rPr lang="en-US" sz="1000" dirty="0">
                          <a:latin typeface="+mn-lt"/>
                        </a:rPr>
                        <a:t>: 286 (of total </a:t>
                      </a:r>
                      <a:r>
                        <a:rPr lang="en-US" sz="1000" b="0" i="0" u="none" strike="noStrike" dirty="0">
                          <a:solidFill>
                            <a:schemeClr val="tx1"/>
                          </a:solidFill>
                          <a:effectLst/>
                          <a:latin typeface="+mn-lt"/>
                        </a:rPr>
                        <a:t>338) non-diabetic patients with obesity with available fasting plasma samples (mean baseline age 48 years; obesity duration 13 years; body weight 108kg; BMI 37kg/m</a:t>
                      </a:r>
                      <a:r>
                        <a:rPr lang="en-US" sz="1000" b="0" i="0" u="none" strike="noStrike" baseline="30000" dirty="0">
                          <a:solidFill>
                            <a:schemeClr val="tx1"/>
                          </a:solidFill>
                          <a:effectLst/>
                          <a:latin typeface="+mn-lt"/>
                        </a:rPr>
                        <a:t>2</a:t>
                      </a:r>
                      <a:r>
                        <a:rPr lang="en-US" sz="1000" b="0" i="0" u="none" strike="noStrike" dirty="0">
                          <a:solidFill>
                            <a:schemeClr val="tx1"/>
                          </a:solidFill>
                          <a:effectLst/>
                          <a:latin typeface="+mn-lt"/>
                        </a:rPr>
                        <a:t>; WC 116cm; A1c 5.5%; SBP 124.5mmHg; DBP 80.7mmHg; pulse 71bpm; 52% male; 88% White, 36.4% prediabetes; 42.6% hypertension; 32.5% dyslipidemia; BMI : 27 to &lt;30 4.1% , ≥30 to &lt;35 38.5%, ≥35 to &lt;40 27.2%, and ≥40kg/m</a:t>
                      </a:r>
                      <a:r>
                        <a:rPr lang="en-US" sz="1000" b="0" i="0" u="none" strike="noStrike" baseline="30000" dirty="0">
                          <a:solidFill>
                            <a:schemeClr val="tx1"/>
                          </a:solidFill>
                          <a:effectLst/>
                          <a:latin typeface="+mn-lt"/>
                        </a:rPr>
                        <a:t>2</a:t>
                      </a:r>
                      <a:r>
                        <a:rPr lang="en-US" sz="1000" b="0" i="0" u="none" strike="noStrike" dirty="0">
                          <a:solidFill>
                            <a:schemeClr val="tx1"/>
                          </a:solidFill>
                          <a:effectLst/>
                          <a:latin typeface="+mn-lt"/>
                        </a:rPr>
                        <a:t> 30.2%) </a:t>
                      </a:r>
                      <a:r>
                        <a:rPr lang="en-GB" sz="1000" dirty="0">
                          <a:effectLst/>
                          <a:latin typeface="+mn-lt"/>
                          <a:ea typeface="+mn-ea"/>
                          <a:cs typeface="+mn-ea"/>
                        </a:rPr>
                        <a:t>received </a:t>
                      </a:r>
                      <a:r>
                        <a:rPr lang="en-GB" sz="1000" b="0" dirty="0">
                          <a:effectLst/>
                          <a:latin typeface="+mn-lt"/>
                          <a:ea typeface="+mn-ea"/>
                          <a:cs typeface="+mn-ea"/>
                        </a:rPr>
                        <a:t>retatrutide</a:t>
                      </a:r>
                      <a:r>
                        <a:rPr lang="en-GB" sz="1000" dirty="0">
                          <a:effectLst/>
                          <a:latin typeface="+mn-lt"/>
                          <a:ea typeface="+mn-ea"/>
                          <a:cs typeface="+mn-ea"/>
                        </a:rPr>
                        <a:t> </a:t>
                      </a:r>
                      <a:r>
                        <a:rPr lang="en-US" sz="1000" b="0" i="0" u="none" strike="noStrike" dirty="0">
                          <a:solidFill>
                            <a:schemeClr val="tx1"/>
                          </a:solidFill>
                          <a:effectLst/>
                          <a:latin typeface="+mn-lt"/>
                        </a:rPr>
                        <a:t>(SC 1,4,8, or 12mg QW) vs. placebo.</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a:effectLst/>
                          <a:latin typeface="+mn-lt"/>
                          <a:ea typeface="+mn-ea"/>
                          <a:cs typeface="+mn-ea"/>
                        </a:rPr>
                        <a:t>Retatrutide doses: 1mg (no escalation), 4mg (no escalation), 4mg (escalation from 2mg), 8mg (escalation 2mg to 4mg), 8mg (escalation from 4mg), 12mg (escalation 2mg to 4mg to 8mg). Dose escalation every 4 weeks.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1" dirty="0">
                          <a:effectLst/>
                          <a:latin typeface="+mn-lt"/>
                          <a:ea typeface="+mn-ea"/>
                          <a:cs typeface="+mn-ea"/>
                        </a:rPr>
                        <a:t>Outcomes</a:t>
                      </a:r>
                      <a:r>
                        <a:rPr lang="en-GB" sz="1000" dirty="0">
                          <a:effectLst/>
                          <a:latin typeface="+mn-lt"/>
                          <a:ea typeface="+mn-ea"/>
                          <a:cs typeface="+mn-ea"/>
                        </a:rPr>
                        <a:t>: Change in acylcarnitines and complex lipid species at 24 and 48 weeks</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00"/>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Results</a:t>
                      </a:r>
                      <a:r>
                        <a:rPr lang="en-US" sz="1000" dirty="0"/>
                        <a:t>:</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US"/>
                    </a:p>
                  </a:txBody>
                  <a:tcPr/>
                </a:tc>
                <a:extLst>
                  <a:ext uri="{0D108BD9-81ED-4DB2-BD59-A6C34878D82A}">
                    <a16:rowId xmlns:a16="http://schemas.microsoft.com/office/drawing/2014/main" val="10001"/>
                  </a:ext>
                </a:extLst>
              </a:tr>
              <a:tr h="1413163">
                <a:tc>
                  <a:txBody>
                    <a:bodyPr/>
                    <a:lstStyle/>
                    <a:p>
                      <a:pPr marL="0" indent="0">
                        <a:spcAft>
                          <a:spcPts val="600"/>
                        </a:spcAft>
                        <a:buFont typeface="Arial" panose="020B0604020202020204" pitchFamily="34" charset="0"/>
                        <a:buNone/>
                      </a:pPr>
                      <a:r>
                        <a:rPr lang="en-GB" sz="1000" dirty="0">
                          <a:solidFill>
                            <a:schemeClr val="tx1"/>
                          </a:solidFill>
                        </a:rPr>
                        <a:t>As previously presented, retatrutide reduced body weight by up to -24.2% which was accompanied by significant reductions in TC, TG, LDL-C, and VLDL-C.</a:t>
                      </a:r>
                    </a:p>
                    <a:p>
                      <a:pPr marL="171450" indent="-171450">
                        <a:spcAft>
                          <a:spcPts val="300"/>
                        </a:spcAft>
                        <a:buFont typeface="Arial" panose="020B0604020202020204" pitchFamily="34" charset="0"/>
                        <a:buChar char="•"/>
                      </a:pPr>
                      <a:r>
                        <a:rPr lang="en-GB" sz="1000" dirty="0">
                          <a:solidFill>
                            <a:schemeClr val="tx1"/>
                          </a:solidFill>
                        </a:rPr>
                        <a:t>At 48 weeks, retatrutide (all doses) significantly decreased triglycerides (TGs), and especially TGs containing shorter carbon chain lengths (44C-48C) vs. placebo.</a:t>
                      </a:r>
                      <a:br>
                        <a:rPr lang="en-GB" sz="1000" dirty="0">
                          <a:solidFill>
                            <a:schemeClr val="tx1"/>
                          </a:solidFill>
                        </a:rPr>
                      </a:br>
                      <a:r>
                        <a:rPr lang="en-GB" sz="1000" dirty="0">
                          <a:solidFill>
                            <a:schemeClr val="tx1"/>
                          </a:solidFill>
                        </a:rPr>
                        <a:t>- retatrutide significantly lowered TG saturation index vs. placebo.</a:t>
                      </a:r>
                    </a:p>
                    <a:p>
                      <a:pPr marL="171450" indent="-171450">
                        <a:spcAft>
                          <a:spcPts val="300"/>
                        </a:spcAft>
                        <a:buFont typeface="Arial" panose="020B0604020202020204" pitchFamily="34" charset="0"/>
                        <a:buChar char="•"/>
                      </a:pPr>
                      <a:r>
                        <a:rPr lang="en-GB" sz="1000" dirty="0">
                          <a:solidFill>
                            <a:schemeClr val="tx1"/>
                          </a:solidFill>
                        </a:rPr>
                        <a:t>At 24 weeks, retatrutide significantly and dose-dependently increased </a:t>
                      </a:r>
                      <a:r>
                        <a:rPr lang="en-US" sz="1000" dirty="0"/>
                        <a:t>3-hydroxybutyrate (</a:t>
                      </a:r>
                      <a:r>
                        <a:rPr lang="en-GB" sz="1000" dirty="0">
                          <a:solidFill>
                            <a:schemeClr val="tx1"/>
                          </a:solidFill>
                        </a:rPr>
                        <a:t>3-HB), which was accompanied by an increase in </a:t>
                      </a:r>
                      <a:r>
                        <a:rPr lang="en-US" sz="1000" dirty="0"/>
                        <a:t>3-hydroxybuturyllcarnitine</a:t>
                      </a:r>
                      <a:r>
                        <a:rPr lang="en-GB" sz="1000" dirty="0">
                          <a:solidFill>
                            <a:schemeClr val="tx1"/>
                          </a:solidFill>
                        </a:rPr>
                        <a:t> (C4OH), acetylcarnitine-to-free carnitine ratio (C2/C0), and medium chain acylcarnitines.</a:t>
                      </a:r>
                    </a:p>
                    <a:p>
                      <a:pPr marL="171450" indent="-171450">
                        <a:spcAft>
                          <a:spcPts val="300"/>
                        </a:spcAft>
                        <a:buFont typeface="Arial" panose="020B0604020202020204" pitchFamily="34" charset="0"/>
                        <a:buChar char="•"/>
                      </a:pPr>
                      <a:r>
                        <a:rPr lang="en-GB" sz="1000" dirty="0">
                          <a:solidFill>
                            <a:schemeClr val="tx1"/>
                          </a:solidFill>
                        </a:rPr>
                        <a:t>Relative change in markers of </a:t>
                      </a:r>
                      <a:r>
                        <a:rPr lang="el-GR" sz="1000" dirty="0">
                          <a:solidFill>
                            <a:schemeClr val="tx1"/>
                          </a:solidFill>
                        </a:rPr>
                        <a:t>β</a:t>
                      </a:r>
                      <a:r>
                        <a:rPr lang="en-US" sz="1000" dirty="0">
                          <a:solidFill>
                            <a:schemeClr val="tx1"/>
                          </a:solidFill>
                        </a:rPr>
                        <a:t>-oxidation (3-HB and C2/C0) with retatrutide (8 and 12mg) at 24 weeks was correlated with weight reduction at 24 weeks</a:t>
                      </a:r>
                    </a:p>
                    <a:p>
                      <a:pPr marL="171450" indent="-171450">
                        <a:buFont typeface="Arial" panose="020B0604020202020204" pitchFamily="34" charset="0"/>
                        <a:buChar char="•"/>
                      </a:pPr>
                      <a:r>
                        <a:rPr lang="en-US" sz="1000" dirty="0">
                          <a:solidFill>
                            <a:schemeClr val="tx1"/>
                          </a:solidFill>
                        </a:rPr>
                        <a:t>Increases in 3-HB and C2/C0 at 48 weeks </a:t>
                      </a:r>
                      <a:r>
                        <a:rPr lang="en-US" sz="1000" strike="noStrike" baseline="0" dirty="0">
                          <a:solidFill>
                            <a:schemeClr val="tx1"/>
                          </a:solidFill>
                        </a:rPr>
                        <a:t>did </a:t>
                      </a:r>
                      <a:r>
                        <a:rPr lang="en-US" sz="1000" strike="noStrike" dirty="0">
                          <a:solidFill>
                            <a:schemeClr val="tx1"/>
                          </a:solidFill>
                        </a:rPr>
                        <a:t>n</a:t>
                      </a:r>
                      <a:r>
                        <a:rPr lang="en-US" sz="1000" dirty="0">
                          <a:solidFill>
                            <a:schemeClr val="tx1"/>
                          </a:solidFill>
                        </a:rPr>
                        <a:t>ot correlate 48-week weight loss.</a:t>
                      </a:r>
                      <a:endParaRPr lang="en-GB" sz="1000"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1000" dirty="0"/>
                    </a:p>
                  </a:txBody>
                  <a:tcPr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92350044"/>
                  </a:ext>
                </a:extLst>
              </a:tr>
              <a:tr h="0">
                <a:tc gridSpan="2">
                  <a:txBody>
                    <a:bodyPr/>
                    <a:lstStyle/>
                    <a:p>
                      <a:r>
                        <a:rPr lang="en-US" sz="1000" b="1" dirty="0"/>
                        <a:t>CVrg Implications</a:t>
                      </a:r>
                      <a:r>
                        <a:rPr lang="en-US" sz="1000" b="0" dirty="0"/>
                        <a:t>: A </a:t>
                      </a:r>
                      <a:r>
                        <a:rPr lang="en-US" sz="1000" b="0" i="1" dirty="0"/>
                        <a:t>post-hoc </a:t>
                      </a:r>
                      <a:r>
                        <a:rPr lang="en-US" sz="1000" b="0" i="0" dirty="0"/>
                        <a:t>analysis of a Phase II trial of retatrutide showed changes in circulating markers of fatty acid oxidation and ketogenesis including reduction in TG and a shift in distribution of triglycerides by chain length and saturation index with a reduction on TGs of lower carbon length and double bonds which have been associated with increased risk of insulin resistance and T2D. Additionally, retatrutide increased 3-HB, C4OH, C2/C0, and medium to long-chain acylcarnitine ratio. </a:t>
                      </a:r>
                      <a:r>
                        <a:rPr lang="en-US" sz="1000" b="0" dirty="0">
                          <a:solidFill>
                            <a:schemeClr val="tx1"/>
                          </a:solidFill>
                        </a:rPr>
                        <a:t>The potential benefit of improvements in the lipidomic profile with retatrutide might confer impact on CV events and MASLD.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4EC"/>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3" name="Title 2"/>
          <p:cNvSpPr>
            <a:spLocks noGrp="1"/>
          </p:cNvSpPr>
          <p:nvPr>
            <p:ph type="ctrTitle"/>
          </p:nvPr>
        </p:nvSpPr>
        <p:spPr/>
        <p:txBody>
          <a:bodyPr/>
          <a:lstStyle/>
          <a:p>
            <a:r>
              <a:rPr lang="en-US" dirty="0"/>
              <a:t>GLP-1/GIP/GRA: </a:t>
            </a:r>
            <a:r>
              <a:rPr lang="en-US" i="1" dirty="0"/>
              <a:t>post-hoc,</a:t>
            </a:r>
            <a:r>
              <a:rPr lang="en-US" dirty="0"/>
              <a:t> retatrutide improves circulation lipidomic profile in obesity</a:t>
            </a:r>
            <a:endParaRPr lang="en-US" dirty="0">
              <a:solidFill>
                <a:srgbClr val="00B050"/>
              </a:solidFill>
            </a:endParaRPr>
          </a:p>
        </p:txBody>
      </p:sp>
      <p:graphicFrame>
        <p:nvGraphicFramePr>
          <p:cNvPr id="4" name="Table 3"/>
          <p:cNvGraphicFramePr>
            <a:graphicFrameLocks noGrp="1"/>
          </p:cNvGraphicFramePr>
          <p:nvPr/>
        </p:nvGraphicFramePr>
        <p:xfrm>
          <a:off x="384048" y="914400"/>
          <a:ext cx="2194560" cy="274320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2940743716"/>
                    </a:ext>
                  </a:extLst>
                </a:gridCol>
              </a:tblGrid>
              <a:tr h="242614">
                <a:tc>
                  <a:txBody>
                    <a:bodyPr/>
                    <a:lstStyle/>
                    <a:p>
                      <a:r>
                        <a:rPr lang="en-US" sz="1000" b="1" dirty="0">
                          <a:solidFill>
                            <a:schemeClr val="tx1"/>
                          </a:solidFill>
                        </a:rPr>
                        <a:t>Product (MOA)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88286691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retatrutide; </a:t>
                      </a:r>
                      <a:r>
                        <a:rPr lang="en-GB" sz="1000" b="1" kern="1200" dirty="0">
                          <a:solidFill>
                            <a:schemeClr val="tx1"/>
                          </a:solidFill>
                          <a:effectLst/>
                          <a:latin typeface="+mn-lt"/>
                          <a:ea typeface="+mn-ea"/>
                          <a:cs typeface="+mn-cs"/>
                        </a:rPr>
                        <a:t>LY3437943</a:t>
                      </a:r>
                      <a:endParaRPr lang="en-US" sz="10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(triple </a:t>
                      </a:r>
                      <a:r>
                        <a:rPr lang="en-GB" sz="1000" i="0" dirty="0">
                          <a:solidFill>
                            <a:schemeClr val="tx1"/>
                          </a:solidFill>
                          <a:effectLst/>
                          <a:latin typeface="+mn-lt"/>
                          <a:ea typeface="+mn-ea"/>
                          <a:cs typeface="+mn-ea"/>
                        </a:rPr>
                        <a:t>GLP-1/GIP/GRA</a:t>
                      </a:r>
                      <a:r>
                        <a:rPr lang="en-US" sz="1000" dirty="0"/>
                        <a:t>)</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en-US" sz="1000" b="1" dirty="0">
                          <a:latin typeface="+mn-lt"/>
                        </a:rPr>
                        <a:t>Company</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3"/>
                        </a:rPr>
                        <a:t>Lilly</a:t>
                      </a:r>
                      <a:endParaRPr lang="en-US" sz="1000"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4786">
                <a:tc>
                  <a:txBody>
                    <a:bodyPr/>
                    <a:lstStyle/>
                    <a:p>
                      <a:r>
                        <a:rPr lang="en-US" sz="1000" b="1" dirty="0">
                          <a:latin typeface="+mn-lt"/>
                        </a:rPr>
                        <a:t>Phase and Trial ID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407347513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Phase II </a:t>
                      </a:r>
                      <a:r>
                        <a:rPr lang="en-US" sz="1000" dirty="0">
                          <a:solidFill>
                            <a:schemeClr val="tx1"/>
                          </a:solidFill>
                          <a:hlinkClick r:id="rId4" tooltip="Current version of study  on ClinicalTrials.gov"/>
                        </a:rPr>
                        <a:t>NCT04881760</a:t>
                      </a:r>
                      <a:r>
                        <a:rPr lang="en-US" sz="1000" dirty="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US, Puerto Rico</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7515929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Indication(s)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24271795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OBE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61053568"/>
                  </a:ext>
                </a:extLst>
              </a:tr>
              <a:tr h="0">
                <a:tc>
                  <a:txBody>
                    <a:bodyPr/>
                    <a:lstStyle/>
                    <a:p>
                      <a:r>
                        <a:rPr lang="en-US" sz="1000" b="1" dirty="0">
                          <a:latin typeface="+mn-lt"/>
                        </a:rPr>
                        <a:t>Abstract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7586671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5"/>
                        </a:rPr>
                        <a:t>117-OR</a:t>
                      </a:r>
                      <a:endParaRPr lang="en-US" sz="1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32568609"/>
                  </a:ext>
                </a:extLst>
              </a:tr>
            </a:tbl>
          </a:graphicData>
        </a:graphic>
      </p:graphicFrame>
      <p:graphicFrame>
        <p:nvGraphicFramePr>
          <p:cNvPr id="5" name="Table 4">
            <a:extLst>
              <a:ext uri="{FF2B5EF4-FFF2-40B4-BE49-F238E27FC236}">
                <a16:creationId xmlns:a16="http://schemas.microsoft.com/office/drawing/2014/main" id="{5739BB21-0285-3ED8-41DA-CAF5071EDB0B}"/>
              </a:ext>
            </a:extLst>
          </p:cNvPr>
          <p:cNvGraphicFramePr>
            <a:graphicFrameLocks noGrp="1"/>
          </p:cNvGraphicFramePr>
          <p:nvPr/>
        </p:nvGraphicFramePr>
        <p:xfrm>
          <a:off x="8058912" y="3429000"/>
          <a:ext cx="3749040" cy="1082548"/>
        </p:xfrm>
        <a:graphic>
          <a:graphicData uri="http://schemas.openxmlformats.org/drawingml/2006/table">
            <a:tbl>
              <a:tblPr firstRow="1" bandRow="1">
                <a:tableStyleId>{C083E6E3-FA7D-4D7B-A595-EF9225AFEA82}</a:tableStyleId>
              </a:tblPr>
              <a:tblGrid>
                <a:gridCol w="1188720">
                  <a:extLst>
                    <a:ext uri="{9D8B030D-6E8A-4147-A177-3AD203B41FA5}">
                      <a16:colId xmlns:a16="http://schemas.microsoft.com/office/drawing/2014/main" val="20000"/>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3703974412"/>
                    </a:ext>
                  </a:extLst>
                </a:gridCol>
                <a:gridCol w="640080">
                  <a:extLst>
                    <a:ext uri="{9D8B030D-6E8A-4147-A177-3AD203B41FA5}">
                      <a16:colId xmlns:a16="http://schemas.microsoft.com/office/drawing/2014/main" val="20004"/>
                    </a:ext>
                  </a:extLst>
                </a:gridCol>
                <a:gridCol w="640080">
                  <a:extLst>
                    <a:ext uri="{9D8B030D-6E8A-4147-A177-3AD203B41FA5}">
                      <a16:colId xmlns:a16="http://schemas.microsoft.com/office/drawing/2014/main" val="948370174"/>
                    </a:ext>
                  </a:extLst>
                </a:gridCol>
              </a:tblGrid>
              <a:tr h="207772">
                <a:tc rowSpan="2">
                  <a:txBody>
                    <a:bodyPr/>
                    <a:lstStyle/>
                    <a:p>
                      <a:r>
                        <a:rPr lang="en-US" sz="900" dirty="0"/>
                        <a:t>Spearman correlation</a:t>
                      </a:r>
                    </a:p>
                  </a:txBody>
                  <a:tcPr marL="73152" marR="73152" marT="27432" marB="27432" anchor="ctr">
                    <a:lnR>
                      <a:noFill/>
                    </a:lnR>
                  </a:tcPr>
                </a:tc>
                <a:tc gridSpan="2">
                  <a:txBody>
                    <a:bodyPr/>
                    <a:lstStyle/>
                    <a:p>
                      <a:pPr algn="ctr"/>
                      <a:r>
                        <a:rPr lang="en-US" sz="900" dirty="0"/>
                        <a:t>retatrutide 8mg</a:t>
                      </a:r>
                    </a:p>
                  </a:txBody>
                  <a:tcPr marL="73152" marR="73152" marT="27432" marB="27432" anchor="ctr">
                    <a:lnL>
                      <a:noFill/>
                    </a:lnL>
                    <a:lnR>
                      <a:noFill/>
                    </a:lnR>
                    <a:lnT w="127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900" dirty="0"/>
                        <a:t>retatrutide 12mg</a:t>
                      </a:r>
                    </a:p>
                  </a:txBody>
                  <a:tcPr marL="73152" marR="73152" marT="27432" marB="27432" anchor="ctr">
                    <a:lnL>
                      <a:noFill/>
                    </a:lnL>
                    <a:lnR>
                      <a:noFill/>
                    </a:lnR>
                    <a:lnT w="12700"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00"/>
                  </a:ext>
                </a:extLst>
              </a:tr>
              <a:tr h="0">
                <a:tc vMerge="1">
                  <a:txBody>
                    <a:bodyPr/>
                    <a:lstStyle/>
                    <a:p>
                      <a:endParaRPr lang="en-US"/>
                    </a:p>
                  </a:txBody>
                  <a:tcPr/>
                </a:tc>
                <a:tc>
                  <a:txBody>
                    <a:bodyPr/>
                    <a:lstStyle/>
                    <a:p>
                      <a:pPr algn="ctr"/>
                      <a:r>
                        <a:rPr lang="en-US" sz="900" b="1" dirty="0"/>
                        <a:t>3-HB</a:t>
                      </a:r>
                    </a:p>
                  </a:txBody>
                  <a:tcPr marL="73152" marR="73152" marT="27432" marB="27432" anchor="ctr">
                    <a:lnL w="12700" cmpd="sng">
                      <a:noFill/>
                    </a:lnL>
                    <a:lnR>
                      <a:noFill/>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t>C2/C0</a:t>
                      </a:r>
                    </a:p>
                  </a:txBody>
                  <a:tcPr marL="73152" marR="73152" marT="27432" marB="27432" anchor="ctr">
                    <a:lnL w="12700" cmpd="sng">
                      <a:noFill/>
                    </a:lnL>
                    <a:lnR>
                      <a:noFill/>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t>3-HB</a:t>
                      </a:r>
                    </a:p>
                  </a:txBody>
                  <a:tcPr marL="73152" marR="73152" marT="27432" marB="27432" anchor="ctr">
                    <a:lnL>
                      <a:noFill/>
                    </a:lnL>
                    <a:lnR>
                      <a:noFill/>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t>C2/C0</a:t>
                      </a:r>
                    </a:p>
                  </a:txBody>
                  <a:tcPr marL="73152" marR="73152" marT="27432" marB="27432" anchor="ctr">
                    <a:lnL>
                      <a:noFill/>
                    </a:lnL>
                    <a:lnR>
                      <a:noFill/>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31456496"/>
                  </a:ext>
                </a:extLst>
              </a:tr>
              <a:tr h="0">
                <a:tc>
                  <a:txBody>
                    <a:bodyPr/>
                    <a:lstStyle/>
                    <a:p>
                      <a:r>
                        <a:rPr lang="en-US" sz="900" dirty="0"/>
                        <a:t>24-week weight loss</a:t>
                      </a:r>
                    </a:p>
                  </a:txBody>
                  <a:tcPr marL="73152" marR="73152" marT="27432" marB="27432" anchor="ctr"/>
                </a:tc>
                <a:tc>
                  <a:txBody>
                    <a:bodyPr/>
                    <a:lstStyle/>
                    <a:p>
                      <a:pPr algn="ctr"/>
                      <a:r>
                        <a:rPr lang="en-US" sz="900" dirty="0"/>
                        <a:t>-0.41**</a:t>
                      </a:r>
                    </a:p>
                  </a:txBody>
                  <a:tcPr marL="73152" marR="73152" marT="27432" marB="27432" anchor="ctr">
                    <a:lnT w="12700" cap="flat" cmpd="sng" algn="ctr">
                      <a:solidFill>
                        <a:schemeClr val="accent3"/>
                      </a:solidFill>
                      <a:prstDash val="solid"/>
                      <a:round/>
                      <a:headEnd type="none" w="med" len="med"/>
                      <a:tailEnd type="none" w="med" len="med"/>
                    </a:lnT>
                  </a:tcPr>
                </a:tc>
                <a:tc>
                  <a:txBody>
                    <a:bodyPr/>
                    <a:lstStyle/>
                    <a:p>
                      <a:pPr algn="ctr"/>
                      <a:r>
                        <a:rPr lang="en-US" sz="900" dirty="0"/>
                        <a:t>-0.41**</a:t>
                      </a:r>
                    </a:p>
                  </a:txBody>
                  <a:tcPr marL="73152" marR="73152" marT="27432" marB="27432" anchor="ctr">
                    <a:lnT w="12700" cap="flat" cmpd="sng" algn="ctr">
                      <a:solidFill>
                        <a:schemeClr val="accent3"/>
                      </a:solidFill>
                      <a:prstDash val="solid"/>
                      <a:round/>
                      <a:headEnd type="none" w="med" len="med"/>
                      <a:tailEnd type="none" w="med" len="med"/>
                    </a:lnT>
                  </a:tcPr>
                </a:tc>
                <a:tc>
                  <a:txBody>
                    <a:bodyPr/>
                    <a:lstStyle/>
                    <a:p>
                      <a:pPr algn="ctr"/>
                      <a:r>
                        <a:rPr lang="en-US" sz="900" dirty="0"/>
                        <a:t>-0.43**</a:t>
                      </a:r>
                    </a:p>
                  </a:txBody>
                  <a:tcPr marL="73152" marR="73152" marT="27432" marB="27432" anchor="ctr">
                    <a:lnT w="12700" cap="flat" cmpd="sng" algn="ctr">
                      <a:solidFill>
                        <a:schemeClr val="accent3"/>
                      </a:solidFill>
                      <a:prstDash val="solid"/>
                      <a:round/>
                      <a:headEnd type="none" w="med" len="med"/>
                      <a:tailEnd type="none" w="med" len="med"/>
                    </a:lnT>
                  </a:tcPr>
                </a:tc>
                <a:tc>
                  <a:txBody>
                    <a:bodyPr/>
                    <a:lstStyle/>
                    <a:p>
                      <a:pPr algn="ctr"/>
                      <a:r>
                        <a:rPr lang="en-US" sz="900" dirty="0"/>
                        <a:t>-0.46***</a:t>
                      </a:r>
                    </a:p>
                  </a:txBody>
                  <a:tcPr marL="73152" marR="73152" marT="27432" marB="27432" anchor="ctr">
                    <a:lnT w="12700" cap="flat" cmpd="sng" algn="ctr">
                      <a:solidFill>
                        <a:schemeClr val="accent3"/>
                      </a:solidFill>
                      <a:prstDash val="solid"/>
                      <a:round/>
                      <a:headEnd type="none" w="med" len="med"/>
                      <a:tailEnd type="none" w="med" len="med"/>
                    </a:lnT>
                  </a:tcPr>
                </a:tc>
                <a:extLst>
                  <a:ext uri="{0D108BD9-81ED-4DB2-BD59-A6C34878D82A}">
                    <a16:rowId xmlns:a16="http://schemas.microsoft.com/office/drawing/2014/main" val="10001"/>
                  </a:ext>
                </a:extLst>
              </a:tr>
              <a:tr h="0">
                <a:tc>
                  <a:txBody>
                    <a:bodyPr/>
                    <a:lstStyle/>
                    <a:p>
                      <a:r>
                        <a:rPr lang="en-US" sz="900" dirty="0"/>
                        <a:t>48-week weight loss</a:t>
                      </a:r>
                    </a:p>
                  </a:txBody>
                  <a:tcPr marL="73152" marR="73152"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-0.40**</a:t>
                      </a:r>
                    </a:p>
                  </a:txBody>
                  <a:tcPr marL="73152" marR="73152"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-0.38**</a:t>
                      </a:r>
                    </a:p>
                  </a:txBody>
                  <a:tcPr marL="73152" marR="73152"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-0.57***</a:t>
                      </a:r>
                    </a:p>
                  </a:txBody>
                  <a:tcPr marL="73152" marR="73152"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-0.54***</a:t>
                      </a:r>
                    </a:p>
                  </a:txBody>
                  <a:tcPr marL="73152" marR="73152" marT="27432" marB="27432" anchor="ctr">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10002"/>
                  </a:ext>
                </a:extLst>
              </a:tr>
              <a:tr h="154352">
                <a:tc gridSpan="5">
                  <a:txBody>
                    <a:bodyPr/>
                    <a:lstStyle/>
                    <a:p>
                      <a:r>
                        <a:rPr lang="en-US" sz="800" dirty="0"/>
                        <a:t>**P&lt;0.01, ***P&lt;0.001 vs. baseline</a:t>
                      </a:r>
                    </a:p>
                    <a:p>
                      <a:r>
                        <a:rPr lang="en-US" sz="800" dirty="0"/>
                        <a:t>3-HB: 3-hydroxybutyrate, C2/C0: </a:t>
                      </a:r>
                      <a:r>
                        <a:rPr lang="en-GB" sz="800" dirty="0">
                          <a:solidFill>
                            <a:schemeClr val="tx1"/>
                          </a:solidFill>
                        </a:rPr>
                        <a:t>acetylcarnitine-to-free carnitine ratio </a:t>
                      </a:r>
                      <a:endParaRPr lang="en-US" sz="800" dirty="0"/>
                    </a:p>
                  </a:txBody>
                  <a:tcPr marL="73152" marR="73152"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983658322"/>
                  </a:ext>
                </a:extLst>
              </a:tr>
            </a:tbl>
          </a:graphicData>
        </a:graphic>
      </p:graphicFrame>
    </p:spTree>
    <p:extLst>
      <p:ext uri="{BB962C8B-B14F-4D97-AF65-F5344CB8AC3E}">
        <p14:creationId xmlns:p14="http://schemas.microsoft.com/office/powerpoint/2010/main" val="216205742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GLP-1/GIP/GRA: HM15275, novel preclinical data in obesity, CKD, and Heart Failure</a:t>
            </a:r>
            <a:endParaRPr lang="en-US" dirty="0">
              <a:solidFill>
                <a:srgbClr val="FF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729834279"/>
              </p:ext>
            </p:extLst>
          </p:nvPr>
        </p:nvGraphicFramePr>
        <p:xfrm>
          <a:off x="382577" y="914400"/>
          <a:ext cx="11430000" cy="3474720"/>
        </p:xfrm>
        <a:graphic>
          <a:graphicData uri="http://schemas.openxmlformats.org/drawingml/2006/table">
            <a:tbl>
              <a:tblPr firstRow="1" bandRow="1">
                <a:tableStyleId>{3B4B98B0-60AC-42C2-AFA5-B58CD77FA1E5}</a:tableStyleId>
              </a:tblPr>
              <a:tblGrid>
                <a:gridCol w="1463040">
                  <a:extLst>
                    <a:ext uri="{9D8B030D-6E8A-4147-A177-3AD203B41FA5}">
                      <a16:colId xmlns:a16="http://schemas.microsoft.com/office/drawing/2014/main" val="20000"/>
                    </a:ext>
                  </a:extLst>
                </a:gridCol>
                <a:gridCol w="1014984">
                  <a:extLst>
                    <a:ext uri="{9D8B030D-6E8A-4147-A177-3AD203B41FA5}">
                      <a16:colId xmlns:a16="http://schemas.microsoft.com/office/drawing/2014/main" val="519974293"/>
                    </a:ext>
                  </a:extLst>
                </a:gridCol>
                <a:gridCol w="1371600">
                  <a:extLst>
                    <a:ext uri="{9D8B030D-6E8A-4147-A177-3AD203B41FA5}">
                      <a16:colId xmlns:a16="http://schemas.microsoft.com/office/drawing/2014/main" val="1038042304"/>
                    </a:ext>
                  </a:extLst>
                </a:gridCol>
                <a:gridCol w="731520">
                  <a:extLst>
                    <a:ext uri="{9D8B030D-6E8A-4147-A177-3AD203B41FA5}">
                      <a16:colId xmlns:a16="http://schemas.microsoft.com/office/drawing/2014/main" val="2168651384"/>
                    </a:ext>
                  </a:extLst>
                </a:gridCol>
                <a:gridCol w="4421439">
                  <a:extLst>
                    <a:ext uri="{9D8B030D-6E8A-4147-A177-3AD203B41FA5}">
                      <a16:colId xmlns:a16="http://schemas.microsoft.com/office/drawing/2014/main" val="796046381"/>
                    </a:ext>
                  </a:extLst>
                </a:gridCol>
                <a:gridCol w="2427417">
                  <a:extLst>
                    <a:ext uri="{9D8B030D-6E8A-4147-A177-3AD203B41FA5}">
                      <a16:colId xmlns:a16="http://schemas.microsoft.com/office/drawing/2014/main" val="532687534"/>
                    </a:ext>
                  </a:extLst>
                </a:gridCol>
              </a:tblGrid>
              <a:tr h="259080">
                <a:tc>
                  <a:txBody>
                    <a:bodyPr/>
                    <a:lstStyle/>
                    <a:p>
                      <a:r>
                        <a:rPr lang="en-US" sz="1000" b="1" dirty="0"/>
                        <a:t>Product/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Company</a:t>
                      </a: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Max Phase</a:t>
                      </a:r>
                    </a:p>
                  </a:txBody>
                  <a:tcPr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MOA</a:t>
                      </a:r>
                    </a:p>
                  </a:txBody>
                  <a:tcPr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ROA</a:t>
                      </a:r>
                    </a:p>
                  </a:txBody>
                  <a:tcPr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Results</a:t>
                      </a:r>
                    </a:p>
                  </a:txBody>
                  <a:tcPr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Dev. Timeline &amp; CVrg Implications</a:t>
                      </a:r>
                    </a:p>
                  </a:txBody>
                  <a:tcPr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0">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Abstract</a:t>
                      </a:r>
                      <a:r>
                        <a:rPr lang="en-US" sz="1000" b="1" strike="noStrike" baseline="0" dirty="0"/>
                        <a:t> </a:t>
                      </a:r>
                      <a:r>
                        <a:rPr lang="en-US" sz="1000" b="0" strike="noStrike" baseline="0" dirty="0">
                          <a:hlinkClick r:id="rId2"/>
                        </a:rPr>
                        <a:t>776-P</a:t>
                      </a:r>
                      <a:r>
                        <a:rPr lang="en-US" sz="1000" b="0" strike="noStrike" baseline="0" dirty="0"/>
                        <a:t>: </a:t>
                      </a:r>
                      <a:r>
                        <a:rPr lang="en-US" sz="900" b="0" i="1" strike="noStrike" baseline="0" dirty="0"/>
                        <a:t>Potent weight loss and favorable glycemic control effects of a novel long-acting GLP-1/GIP/GCG triple agonist, HM15275, in animal models. S. Park.</a:t>
                      </a:r>
                      <a:endParaRPr lang="en-US" sz="900" b="1" i="1" strike="noStrike"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1" strike="noStrike" baseline="0" dirty="0"/>
                        <a:t>                </a:t>
                      </a:r>
                      <a:r>
                        <a:rPr lang="en-US" sz="1000" b="0" i="0" strike="noStrike" baseline="0" dirty="0">
                          <a:hlinkClick r:id="rId3"/>
                        </a:rPr>
                        <a:t>799-P</a:t>
                      </a:r>
                      <a:r>
                        <a:rPr lang="en-US" sz="1000" b="0" i="0" strike="noStrike" baseline="0" dirty="0"/>
                        <a:t>: </a:t>
                      </a:r>
                      <a:r>
                        <a:rPr lang="en-US" sz="900" b="0" i="1" strike="noStrike" baseline="0" dirty="0"/>
                        <a:t>Nephroprotective effects of a novel long-acting GLP-1/GIP/GCG triple agonist, HM15275, in preclinical models of acute and chronic kidney diseases. S. Lee.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strike="noStrike" baseline="0" dirty="0"/>
                        <a:t>                </a:t>
                      </a:r>
                      <a:r>
                        <a:rPr lang="en-US" sz="1000" b="0" strike="noStrike" baseline="0" dirty="0">
                          <a:hlinkClick r:id="rId4"/>
                        </a:rPr>
                        <a:t>1872-LB</a:t>
                      </a:r>
                      <a:r>
                        <a:rPr lang="en-US" sz="1000" b="0" strike="noStrike" baseline="0" dirty="0"/>
                        <a:t>: </a:t>
                      </a:r>
                      <a:r>
                        <a:rPr lang="en-US" sz="900" b="0" i="1" strike="noStrike" baseline="0" dirty="0"/>
                        <a:t>Therapeutic potential of HM15275, a novel long-acting GLP-1/GIP/GCG triple agonist, in animal models of HF. B.Ye.</a:t>
                      </a:r>
                      <a:endParaRPr lang="en-US" sz="1000" b="0" i="1" strike="noStrike" baseline="0" dirty="0"/>
                    </a:p>
                  </a:txBody>
                  <a:tcPr>
                    <a:lnL>
                      <a:noFill/>
                    </a:lnL>
                    <a:lnR>
                      <a:noFill/>
                    </a:lnR>
                    <a:lnT w="12700" cmpd="sng">
                      <a:noFill/>
                    </a:lnT>
                    <a:lnB>
                      <a:noFill/>
                    </a:lnB>
                    <a:lnTlToBr w="12700" cmpd="sng">
                      <a:noFill/>
                      <a:prstDash val="solid"/>
                    </a:lnTlToBr>
                    <a:lnBlToTr w="12700" cmpd="sng">
                      <a:noFill/>
                      <a:prstDash val="solid"/>
                    </a:lnBlToTr>
                    <a:solidFill>
                      <a:srgbClr val="CCD9E9"/>
                    </a:solidFill>
                  </a:tcPr>
                </a:tc>
                <a:tc hMerge="1">
                  <a:txBody>
                    <a:bodyPr/>
                    <a:lstStyle/>
                    <a:p>
                      <a:endParaRPr lang="en-US"/>
                    </a:p>
                  </a:txBody>
                  <a:tcPr>
                    <a:lnL>
                      <a:noFill/>
                    </a:lnL>
                    <a:lnT w="12700" cmpd="sng">
                      <a:noFill/>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i="1" strike="noStrike" baseline="0" dirty="0"/>
                    </a:p>
                  </a:txBody>
                  <a:tcPr>
                    <a:lnL>
                      <a:noFill/>
                    </a:lnL>
                    <a:lnR>
                      <a:noFill/>
                    </a:lnR>
                    <a:lnT w="12700" cmpd="sng">
                      <a:noFill/>
                    </a:lnT>
                    <a:lnTlToBr w="12700" cmpd="sng">
                      <a:noFill/>
                      <a:prstDash val="solid"/>
                    </a:lnTlToBr>
                    <a:lnBlToTr w="12700" cmpd="sng">
                      <a:noFill/>
                      <a:prstDash val="solid"/>
                    </a:lnBlToTr>
                    <a:solidFill>
                      <a:srgbClr val="CCD9E9"/>
                    </a:solidFill>
                  </a:tcPr>
                </a:tc>
                <a:extLst>
                  <a:ext uri="{0D108BD9-81ED-4DB2-BD59-A6C34878D82A}">
                    <a16:rowId xmlns:a16="http://schemas.microsoft.com/office/drawing/2014/main" val="10001"/>
                  </a:ext>
                </a:extLst>
              </a:tr>
              <a:tr h="11887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i="0" dirty="0">
                          <a:solidFill>
                            <a:schemeClr val="tx1"/>
                          </a:solidFill>
                          <a:latin typeface="+mn-lt"/>
                        </a:rPr>
                        <a:t>HM15275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hlinkClick r:id="rId5"/>
                        </a:rPr>
                        <a:t>Hanmi</a:t>
                      </a:r>
                      <a:endParaRPr lang="en-US" sz="1000" b="0" i="0" dirty="0">
                        <a:solidFill>
                          <a:schemeClr val="tx1"/>
                        </a:solidFill>
                        <a:latin typeface="+mn-lt"/>
                      </a:endParaRPr>
                    </a:p>
                  </a:txBody>
                  <a:tcPr>
                    <a:lnL>
                      <a:noFill/>
                    </a:lnL>
                    <a:lnR>
                      <a:noFill/>
                    </a:lnR>
                    <a:lnT>
                      <a:noFill/>
                    </a:lnT>
                    <a:lnB>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Phase I</a:t>
                      </a:r>
                    </a:p>
                  </a:txBody>
                  <a:tcPr>
                    <a:lnL>
                      <a:noFill/>
                    </a:lnL>
                    <a:lnR>
                      <a:noFill/>
                    </a:lnR>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Long-acting triple GLP-1/GIP/GRA</a:t>
                      </a:r>
                    </a:p>
                  </a:txBody>
                  <a:tcPr>
                    <a:lnL>
                      <a:noFill/>
                    </a:lnL>
                    <a:lnR>
                      <a:noFill/>
                    </a:lnR>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Injection</a:t>
                      </a:r>
                    </a:p>
                  </a:txBody>
                  <a:tcPr>
                    <a:lnL>
                      <a:noFill/>
                    </a:lnL>
                    <a:lnR>
                      <a:noFill/>
                    </a:lnR>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300"/>
                        </a:spcBef>
                        <a:spcAft>
                          <a:spcPts val="0"/>
                        </a:spcAft>
                        <a:buClrTx/>
                        <a:buSzTx/>
                        <a:buFont typeface="Arial" panose="020B0604020202020204" pitchFamily="34" charset="0"/>
                        <a:buChar char="•"/>
                        <a:tabLst/>
                        <a:defRPr/>
                      </a:pPr>
                      <a:r>
                        <a:rPr lang="en-US" sz="1000" b="0" i="0" dirty="0">
                          <a:solidFill>
                            <a:schemeClr val="tx1"/>
                          </a:solidFill>
                          <a:latin typeface="+mn-lt"/>
                        </a:rPr>
                        <a:t>Mouse experiments utilizing the pre-diabetes/ obesity </a:t>
                      </a:r>
                      <a:r>
                        <a:rPr lang="en-US" sz="1000" b="1" i="0" dirty="0">
                          <a:solidFill>
                            <a:schemeClr val="tx1"/>
                          </a:solidFill>
                          <a:latin typeface="+mn-lt"/>
                        </a:rPr>
                        <a:t>DIO</a:t>
                      </a:r>
                      <a:r>
                        <a:rPr lang="en-US" sz="1000" b="0" i="0" dirty="0">
                          <a:solidFill>
                            <a:schemeClr val="tx1"/>
                          </a:solidFill>
                          <a:latin typeface="+mn-lt"/>
                        </a:rPr>
                        <a:t> </a:t>
                      </a:r>
                      <a:r>
                        <a:rPr lang="en-US" sz="1000" b="1" i="0" dirty="0">
                          <a:solidFill>
                            <a:schemeClr val="tx1"/>
                          </a:solidFill>
                          <a:latin typeface="+mn-lt"/>
                        </a:rPr>
                        <a:t>mouse</a:t>
                      </a:r>
                      <a:r>
                        <a:rPr lang="en-US" sz="1000" b="0" i="0" dirty="0">
                          <a:solidFill>
                            <a:schemeClr val="tx1"/>
                          </a:solidFill>
                          <a:latin typeface="+mn-lt"/>
                        </a:rPr>
                        <a:t> model showed treatment with HM15275 resulted in ~40% body weight change that was more pronounced vs. animals treated with tirzepatide (~25%) or semaglutide (~15%).</a:t>
                      </a:r>
                    </a:p>
                    <a:p>
                      <a:pPr marL="171450" marR="0" lvl="0" indent="-171450" algn="l" defTabSz="914400" rtl="0" eaLnBrk="1" fontAlgn="auto" latinLnBrk="0" hangingPunct="1">
                        <a:lnSpc>
                          <a:spcPct val="100000"/>
                        </a:lnSpc>
                        <a:spcBef>
                          <a:spcPts val="300"/>
                        </a:spcBef>
                        <a:spcAft>
                          <a:spcPts val="0"/>
                        </a:spcAft>
                        <a:buClrTx/>
                        <a:buSzTx/>
                        <a:buFont typeface="Arial" panose="020B0604020202020204" pitchFamily="34" charset="0"/>
                        <a:buChar char="•"/>
                        <a:tabLst/>
                        <a:defRPr/>
                      </a:pPr>
                      <a:r>
                        <a:rPr lang="en-US" sz="1000" b="0" i="0" dirty="0">
                          <a:solidFill>
                            <a:schemeClr val="tx1"/>
                          </a:solidFill>
                          <a:latin typeface="+mn-lt"/>
                        </a:rPr>
                        <a:t>HM15275 significantly lowered blood glucose levels similarly to what was observed with tirzepatide.</a:t>
                      </a:r>
                    </a:p>
                    <a:p>
                      <a:pPr marL="171450" marR="0" lvl="0" indent="-171450" algn="l" defTabSz="914400" rtl="0" eaLnBrk="1" fontAlgn="auto" latinLnBrk="0" hangingPunct="1">
                        <a:lnSpc>
                          <a:spcPct val="100000"/>
                        </a:lnSpc>
                        <a:spcBef>
                          <a:spcPts val="300"/>
                        </a:spcBef>
                        <a:spcAft>
                          <a:spcPts val="0"/>
                        </a:spcAft>
                        <a:buClrTx/>
                        <a:buSzTx/>
                        <a:buFont typeface="Arial" panose="020B0604020202020204" pitchFamily="34" charset="0"/>
                        <a:buChar char="•"/>
                        <a:tabLst/>
                        <a:defRPr/>
                      </a:pPr>
                      <a:r>
                        <a:rPr lang="en-US" sz="1000" b="0" i="0" dirty="0">
                          <a:solidFill>
                            <a:schemeClr val="tx1"/>
                          </a:solidFill>
                          <a:latin typeface="+mn-lt"/>
                        </a:rPr>
                        <a:t>In </a:t>
                      </a:r>
                      <a:r>
                        <a:rPr lang="en-US" sz="1000" b="1" i="0" dirty="0">
                          <a:solidFill>
                            <a:schemeClr val="tx1"/>
                          </a:solidFill>
                          <a:latin typeface="+mn-lt"/>
                        </a:rPr>
                        <a:t>rodent</a:t>
                      </a:r>
                      <a:r>
                        <a:rPr lang="en-US" sz="1000" b="0" i="0" dirty="0">
                          <a:solidFill>
                            <a:schemeClr val="tx1"/>
                          </a:solidFill>
                          <a:latin typeface="+mn-lt"/>
                        </a:rPr>
                        <a:t> models of acute and CKD, HM15275 was/ associated with improvements in renal fibrosis, podocyte apoptosis, and UACR.</a:t>
                      </a:r>
                    </a:p>
                    <a:p>
                      <a:pPr marL="171450" marR="0" lvl="0" indent="-171450" algn="l" defTabSz="914400" rtl="0" eaLnBrk="1" fontAlgn="auto" latinLnBrk="0" hangingPunct="1">
                        <a:lnSpc>
                          <a:spcPct val="100000"/>
                        </a:lnSpc>
                        <a:spcBef>
                          <a:spcPts val="300"/>
                        </a:spcBef>
                        <a:spcAft>
                          <a:spcPts val="0"/>
                        </a:spcAft>
                        <a:buClrTx/>
                        <a:buSzTx/>
                        <a:buFont typeface="Arial" panose="020B0604020202020204" pitchFamily="34" charset="0"/>
                        <a:buChar char="•"/>
                        <a:tabLst/>
                        <a:defRPr/>
                      </a:pPr>
                      <a:r>
                        <a:rPr lang="en-US" sz="1000" b="0" i="0" dirty="0">
                          <a:solidFill>
                            <a:schemeClr val="tx1"/>
                          </a:solidFill>
                          <a:latin typeface="+mn-lt"/>
                        </a:rPr>
                        <a:t>In a </a:t>
                      </a:r>
                      <a:r>
                        <a:rPr lang="en-US" sz="1000" b="1" i="0" dirty="0">
                          <a:solidFill>
                            <a:schemeClr val="tx1"/>
                          </a:solidFill>
                          <a:latin typeface="+mn-lt"/>
                        </a:rPr>
                        <a:t>mouse</a:t>
                      </a:r>
                      <a:r>
                        <a:rPr lang="en-US" sz="1000" b="0" i="0" dirty="0">
                          <a:solidFill>
                            <a:schemeClr val="tx1"/>
                          </a:solidFill>
                          <a:latin typeface="+mn-lt"/>
                        </a:rPr>
                        <a:t> model of HFpEF, HM15275 (20nmol/kg) improved cardiac remodeling (HW/TL, LV cardiomyocyte size, LV fibrosis, myocardial capillary area), NTproBNP, systolic BP, running distance, cholesterol, and fasting blood glucose vs. placebo, semaglutide and tirzepatide</a:t>
                      </a:r>
                    </a:p>
                    <a:p>
                      <a:pPr marL="171450" marR="0" lvl="0" indent="-171450" algn="l" defTabSz="914400" rtl="0" eaLnBrk="1" fontAlgn="auto" latinLnBrk="0" hangingPunct="1">
                        <a:lnSpc>
                          <a:spcPct val="100000"/>
                        </a:lnSpc>
                        <a:spcBef>
                          <a:spcPts val="300"/>
                        </a:spcBef>
                        <a:spcAft>
                          <a:spcPts val="0"/>
                        </a:spcAft>
                        <a:buClrTx/>
                        <a:buSzTx/>
                        <a:buFont typeface="Arial" panose="020B0604020202020204" pitchFamily="34" charset="0"/>
                        <a:buChar char="•"/>
                        <a:tabLst/>
                        <a:defRPr/>
                      </a:pPr>
                      <a:r>
                        <a:rPr lang="en-US" sz="1000" b="0" i="0" dirty="0">
                          <a:solidFill>
                            <a:schemeClr val="tx1"/>
                          </a:solidFill>
                          <a:latin typeface="+mn-lt"/>
                        </a:rPr>
                        <a:t>Decreases in right ventricular fibrosis, hypertrophy, and pulmonary edema were also observed in an induced pulmonary arterial hypertension </a:t>
                      </a:r>
                      <a:r>
                        <a:rPr lang="en-US" sz="1000" b="1" i="0" dirty="0">
                          <a:solidFill>
                            <a:schemeClr val="tx1"/>
                          </a:solidFill>
                          <a:latin typeface="+mn-lt"/>
                        </a:rPr>
                        <a:t>mouse</a:t>
                      </a:r>
                      <a:r>
                        <a:rPr lang="en-US" sz="1000" b="0" i="0" dirty="0">
                          <a:solidFill>
                            <a:schemeClr val="tx1"/>
                          </a:solidFill>
                          <a:latin typeface="+mn-lt"/>
                        </a:rPr>
                        <a:t> model</a:t>
                      </a:r>
                    </a:p>
                  </a:txBody>
                  <a:tcPr>
                    <a:lnL>
                      <a:noFill/>
                    </a:lnL>
                    <a:lnR>
                      <a:noFill/>
                    </a:lnR>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300"/>
                        </a:spcBef>
                        <a:spcAft>
                          <a:spcPts val="0"/>
                        </a:spcAft>
                        <a:buClrTx/>
                        <a:buSzTx/>
                        <a:buFont typeface="Arial" panose="020B0604020202020204" pitchFamily="34" charset="0"/>
                        <a:buChar char="•"/>
                        <a:tabLst/>
                        <a:defRPr/>
                      </a:pPr>
                      <a:r>
                        <a:rPr lang="en-US" sz="1000" b="0" i="0" dirty="0">
                          <a:solidFill>
                            <a:schemeClr val="tx1"/>
                          </a:solidFill>
                          <a:latin typeface="+mn-lt"/>
                        </a:rPr>
                        <a:t>Based on Hanmi Pharma’s </a:t>
                      </a:r>
                      <a:r>
                        <a:rPr lang="en-US" sz="1000" b="0" i="0" dirty="0">
                          <a:solidFill>
                            <a:schemeClr val="tx1"/>
                          </a:solidFill>
                          <a:latin typeface="+mn-lt"/>
                          <a:hlinkClick r:id="rId6"/>
                        </a:rPr>
                        <a:t>pipeline</a:t>
                      </a:r>
                      <a:r>
                        <a:rPr lang="en-US" sz="1000" b="0" i="0" dirty="0">
                          <a:solidFill>
                            <a:schemeClr val="tx1"/>
                          </a:solidFill>
                          <a:latin typeface="+mn-lt"/>
                        </a:rPr>
                        <a:t> the novel long-acting technology of this agent is designed for a “</a:t>
                      </a:r>
                      <a:r>
                        <a:rPr lang="en-US" sz="1000" b="0" i="1" dirty="0">
                          <a:solidFill>
                            <a:schemeClr val="tx1"/>
                          </a:solidFill>
                          <a:latin typeface="+mn-lt"/>
                        </a:rPr>
                        <a:t>more favorable pharmacodynamic profile</a:t>
                      </a:r>
                      <a:r>
                        <a:rPr lang="en-US" sz="1000" b="0" i="0" dirty="0">
                          <a:solidFill>
                            <a:schemeClr val="tx1"/>
                          </a:solidFill>
                          <a:latin typeface="+mn-lt"/>
                        </a:rPr>
                        <a:t>” as well as once-weekly dosing for the treatment of obesity and CV/renal diseases.</a:t>
                      </a:r>
                    </a:p>
                    <a:p>
                      <a:pPr marL="171450" marR="0" lvl="0" indent="-171450" algn="l" defTabSz="914400" rtl="0" eaLnBrk="1" fontAlgn="auto" latinLnBrk="0" hangingPunct="1">
                        <a:lnSpc>
                          <a:spcPct val="100000"/>
                        </a:lnSpc>
                        <a:spcBef>
                          <a:spcPts val="300"/>
                        </a:spcBef>
                        <a:spcAft>
                          <a:spcPts val="0"/>
                        </a:spcAft>
                        <a:buClrTx/>
                        <a:buSzTx/>
                        <a:buFont typeface="Arial" panose="020B0604020202020204" pitchFamily="34" charset="0"/>
                        <a:buChar char="•"/>
                        <a:tabLst/>
                        <a:defRPr/>
                      </a:pPr>
                      <a:r>
                        <a:rPr lang="en-US" sz="1000" b="0" i="0" dirty="0">
                          <a:solidFill>
                            <a:schemeClr val="tx1"/>
                          </a:solidFill>
                          <a:latin typeface="+mn-lt"/>
                        </a:rPr>
                        <a:t>The company submitted a Phase I IND for treatment of obesity in Korea (February 2024) and initiated a FIH </a:t>
                      </a:r>
                      <a:r>
                        <a:rPr lang="en-US" sz="1000" b="0" i="0" dirty="0">
                          <a:solidFill>
                            <a:schemeClr val="tx1"/>
                          </a:solidFill>
                          <a:latin typeface="+mn-lt"/>
                          <a:hlinkClick r:id="rId7"/>
                        </a:rPr>
                        <a:t>Phase I</a:t>
                      </a:r>
                      <a:r>
                        <a:rPr lang="en-US" sz="1000" b="0" i="0" dirty="0">
                          <a:solidFill>
                            <a:schemeClr val="tx1"/>
                          </a:solidFill>
                          <a:latin typeface="+mn-lt"/>
                        </a:rPr>
                        <a:t> trial in the US in May 2024.</a:t>
                      </a:r>
                    </a:p>
                    <a:p>
                      <a:pPr marL="171450" marR="0" lvl="0" indent="-171450" algn="l" defTabSz="914400" rtl="0" eaLnBrk="1" fontAlgn="auto" latinLnBrk="0" hangingPunct="1">
                        <a:lnSpc>
                          <a:spcPct val="100000"/>
                        </a:lnSpc>
                        <a:spcBef>
                          <a:spcPts val="300"/>
                        </a:spcBef>
                        <a:spcAft>
                          <a:spcPts val="0"/>
                        </a:spcAft>
                        <a:buClrTx/>
                        <a:buSzTx/>
                        <a:buFont typeface="Arial" panose="020B0604020202020204" pitchFamily="34" charset="0"/>
                        <a:buChar char="•"/>
                        <a:tabLst/>
                        <a:defRPr/>
                      </a:pPr>
                      <a:r>
                        <a:rPr lang="en-US" sz="1000" b="0" i="0" dirty="0">
                          <a:solidFill>
                            <a:schemeClr val="tx1"/>
                          </a:solidFill>
                          <a:latin typeface="+mn-lt"/>
                        </a:rPr>
                        <a:t>Hanmi is aiming to commercialize HM15275 by 2030.</a:t>
                      </a:r>
                    </a:p>
                  </a:txBody>
                  <a:tcPr>
                    <a:lnL>
                      <a:noFill/>
                    </a:lnL>
                    <a:lnR>
                      <a:noFill/>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71411291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GLP-1/GIP/amylin/calcitonin: Novel tetra-peptide RA, superior efficacy vs. fixed dose dual agonists</a:t>
            </a:r>
          </a:p>
        </p:txBody>
      </p:sp>
      <p:graphicFrame>
        <p:nvGraphicFramePr>
          <p:cNvPr id="4" name="Table 3"/>
          <p:cNvGraphicFramePr>
            <a:graphicFrameLocks noGrp="1"/>
          </p:cNvGraphicFramePr>
          <p:nvPr>
            <p:extLst>
              <p:ext uri="{D42A27DB-BD31-4B8C-83A1-F6EECF244321}">
                <p14:modId xmlns:p14="http://schemas.microsoft.com/office/powerpoint/2010/main" val="400386479"/>
              </p:ext>
            </p:extLst>
          </p:nvPr>
        </p:nvGraphicFramePr>
        <p:xfrm>
          <a:off x="385434" y="1738612"/>
          <a:ext cx="11412000" cy="4579125"/>
        </p:xfrm>
        <a:graphic>
          <a:graphicData uri="http://schemas.openxmlformats.org/drawingml/2006/table">
            <a:tbl>
              <a:tblPr firstRow="1" bandRow="1">
                <a:tableStyleId>{C083E6E3-FA7D-4D7B-A595-EF9225AFEA82}</a:tableStyleId>
              </a:tblPr>
              <a:tblGrid>
                <a:gridCol w="9252000">
                  <a:extLst>
                    <a:ext uri="{9D8B030D-6E8A-4147-A177-3AD203B41FA5}">
                      <a16:colId xmlns:a16="http://schemas.microsoft.com/office/drawing/2014/main" val="20000"/>
                    </a:ext>
                  </a:extLst>
                </a:gridCol>
                <a:gridCol w="2160000">
                  <a:extLst>
                    <a:ext uri="{9D8B030D-6E8A-4147-A177-3AD203B41FA5}">
                      <a16:colId xmlns:a16="http://schemas.microsoft.com/office/drawing/2014/main" val="2184288456"/>
                    </a:ext>
                  </a:extLst>
                </a:gridCol>
              </a:tblGrid>
              <a:tr h="0">
                <a:tc gridSpan="2">
                  <a:txBody>
                    <a:bodyPr/>
                    <a:lstStyle/>
                    <a:p>
                      <a:r>
                        <a:rPr lang="en-US" sz="1000" b="1" i="1" dirty="0"/>
                        <a:t>Abstract</a:t>
                      </a:r>
                      <a:r>
                        <a:rPr lang="en-US" sz="1000" b="1" i="0" baseline="0" dirty="0"/>
                        <a:t> </a:t>
                      </a:r>
                      <a:r>
                        <a:rPr lang="en-US" sz="1000" b="0" i="0" strike="noStrike" dirty="0">
                          <a:hlinkClick r:id="rId2"/>
                        </a:rPr>
                        <a:t>299-OR</a:t>
                      </a:r>
                      <a:r>
                        <a:rPr lang="en-US" sz="1000" b="0" i="0" strike="noStrike" dirty="0"/>
                        <a:t>: </a:t>
                      </a:r>
                      <a:r>
                        <a:rPr lang="en-GB" sz="900" b="0" i="1" strike="noStrike" kern="1200" dirty="0">
                          <a:solidFill>
                            <a:schemeClr val="tx1"/>
                          </a:solidFill>
                          <a:effectLst/>
                          <a:latin typeface="+mn-lt"/>
                          <a:ea typeface="+mn-ea"/>
                          <a:cs typeface="+mn-cs"/>
                        </a:rPr>
                        <a:t>D</a:t>
                      </a:r>
                      <a:r>
                        <a:rPr lang="en-GB" sz="900" b="0" i="1" kern="1200" dirty="0">
                          <a:solidFill>
                            <a:schemeClr val="tx1"/>
                          </a:solidFill>
                          <a:effectLst/>
                          <a:latin typeface="+mn-lt"/>
                          <a:ea typeface="+mn-ea"/>
                          <a:cs typeface="+mn-cs"/>
                        </a:rPr>
                        <a:t>iscovery of long-acting unimolecular peptide tetra-agonists targeting GLP-1, GIP, amylin, and calcitonin receptors for enhanced metabolic benefits in animal models of obesity. C.M.Rondinone.</a:t>
                      </a:r>
                      <a:endParaRPr lang="en-US" sz="900" b="0" i="1" dirty="0"/>
                    </a:p>
                  </a:txBody>
                  <a:tcPr marT="36000" marB="36000">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US" sz="1000" b="0" i="1" dirty="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1920240">
                <a:tc>
                  <a:txBody>
                    <a:bodyPr/>
                    <a:lstStyle/>
                    <a:p>
                      <a:r>
                        <a:rPr lang="en-US" sz="1000" b="1" dirty="0"/>
                        <a:t>Methods</a:t>
                      </a:r>
                      <a:r>
                        <a:rPr lang="en-US" sz="1000" b="0" dirty="0"/>
                        <a:t>:</a:t>
                      </a:r>
                      <a:r>
                        <a:rPr lang="en-US" sz="1000" b="0" baseline="0" dirty="0"/>
                        <a:t> </a:t>
                      </a:r>
                    </a:p>
                    <a:p>
                      <a:pPr marL="171450" indent="-171450">
                        <a:buFont typeface="Arial" panose="020B0604020202020204" pitchFamily="34" charset="0"/>
                        <a:buChar char="•"/>
                      </a:pPr>
                      <a:r>
                        <a:rPr lang="en-US" sz="1000" b="1" baseline="0" dirty="0"/>
                        <a:t>Animals</a:t>
                      </a:r>
                      <a:r>
                        <a:rPr lang="en-US" sz="1000" b="0" baseline="0" dirty="0"/>
                        <a:t> received a single dose of PTT-A (10 or 30nmol/kg) vs. tirzepatide (10nmol/kg) vs. cagrilintide to evaluate activation of receptors (details from abstract)</a:t>
                      </a:r>
                    </a:p>
                    <a:p>
                      <a:pPr marL="171450" indent="-171450">
                        <a:buFont typeface="Arial" panose="020B0604020202020204" pitchFamily="34" charset="0"/>
                        <a:buChar char="•"/>
                      </a:pPr>
                      <a:r>
                        <a:rPr lang="en-US" sz="1000" b="1" baseline="0" dirty="0"/>
                        <a:t>DIO</a:t>
                      </a:r>
                      <a:r>
                        <a:rPr lang="en-US" sz="1000" b="0" baseline="0" dirty="0"/>
                        <a:t> </a:t>
                      </a:r>
                      <a:r>
                        <a:rPr lang="en-US" sz="1000" b="1" baseline="0" dirty="0"/>
                        <a:t>rats</a:t>
                      </a:r>
                      <a:r>
                        <a:rPr lang="en-US" sz="1000" b="0" baseline="0" dirty="0"/>
                        <a:t> received PTT-A (10 or 30nmol.kg) vs. tirzepatide (10 or 30nmol/kg) vs. vehicle for 14 days</a:t>
                      </a:r>
                      <a:endParaRPr lang="en-US" sz="1000" b="0" dirty="0"/>
                    </a:p>
                    <a:p>
                      <a:r>
                        <a:rPr lang="en-US" sz="1000" b="1" baseline="0" dirty="0"/>
                        <a:t>Results</a:t>
                      </a:r>
                      <a:r>
                        <a:rPr lang="en-US" sz="1000" b="0" baseline="0" dirty="0"/>
                        <a:t>: </a:t>
                      </a:r>
                    </a:p>
                    <a:p>
                      <a:pPr marL="171450" indent="-171450">
                        <a:buFont typeface="Arial" panose="020B0604020202020204" pitchFamily="34" charset="0"/>
                        <a:buChar char="•"/>
                      </a:pPr>
                      <a:r>
                        <a:rPr lang="en-US" sz="1000" b="0" baseline="0" dirty="0"/>
                        <a:t>PTT-A reduced plasma glucose at 120 and 240 min following a </a:t>
                      </a:r>
                      <a:r>
                        <a:rPr lang="en-US" sz="1000" b="1" baseline="0" dirty="0"/>
                        <a:t>single dose </a:t>
                      </a:r>
                      <a:r>
                        <a:rPr lang="en-US" sz="1000" b="0" baseline="0" dirty="0"/>
                        <a:t>to levels comparable/higher vs. tirzepatide, reduced calcium to levels comparable to CagriSema and showed dose-dependent reductions in food intake up to 72h.</a:t>
                      </a:r>
                    </a:p>
                    <a:p>
                      <a:pPr marL="171450" indent="-171450">
                        <a:buFont typeface="Arial" panose="020B0604020202020204" pitchFamily="34" charset="0"/>
                        <a:buChar char="•"/>
                      </a:pPr>
                      <a:r>
                        <a:rPr lang="en-US" sz="1000" b="0" baseline="0" dirty="0"/>
                        <a:t>In </a:t>
                      </a:r>
                      <a:r>
                        <a:rPr lang="en-US" sz="1000" b="1" baseline="0" dirty="0"/>
                        <a:t>DIO rats</a:t>
                      </a:r>
                      <a:r>
                        <a:rPr lang="en-US" sz="1000" b="0" baseline="0" dirty="0"/>
                        <a:t>, PTT-A dose-dependently reduced body weight, more potently vs. tirzepatide; by 13 days, PTT-A (30nmol/kg) weight loss did not plateau.</a:t>
                      </a:r>
                    </a:p>
                    <a:p>
                      <a:pPr marL="171450" indent="-171450">
                        <a:buFont typeface="Arial" panose="020B0604020202020204" pitchFamily="34" charset="0"/>
                        <a:buChar char="•"/>
                      </a:pPr>
                      <a:r>
                        <a:rPr lang="en-US" sz="1000" b="0" baseline="0" dirty="0"/>
                        <a:t>Food intake with PTT-A (30nmol/kg) was reduced to a significantly greater extent vs. tirzepatide.</a:t>
                      </a:r>
                    </a:p>
                    <a:p>
                      <a:pPr marL="171450" indent="-171450">
                        <a:buFont typeface="Arial" panose="020B0604020202020204" pitchFamily="34" charset="0"/>
                        <a:buChar char="•"/>
                      </a:pPr>
                      <a:r>
                        <a:rPr lang="en-US" sz="1000" b="0" baseline="0" dirty="0"/>
                        <a:t>PTT-A significantly reduced fat mass to a greater extent vs. tirzepatide, and while muscle mass (soleus and gastrocnemius) was significantly reduced with tirzepatide, PTT-A did not affect lean mass (tissue weight).</a:t>
                      </a:r>
                      <a:br>
                        <a:rPr lang="en-US" sz="1000" b="0" baseline="0" dirty="0"/>
                      </a:br>
                      <a:r>
                        <a:rPr lang="en-US" sz="1000" b="0" baseline="0" dirty="0"/>
                        <a:t>- MRI data showed fat and lean mass loss with tirzepatide of -71.1 and -28.9%, respectively vs. -93.7 and -6.3% for PTT-A.</a:t>
                      </a:r>
                    </a:p>
                    <a:p>
                      <a:pPr marL="171450" indent="-171450">
                        <a:buFont typeface="Arial" panose="020B0604020202020204" pitchFamily="34" charset="0"/>
                        <a:buChar char="•"/>
                      </a:pPr>
                      <a:r>
                        <a:rPr lang="en-US" sz="1000" b="0" baseline="0" dirty="0"/>
                        <a:t>PTT-A and tirzepatide showed significant reductions in plasma glucose, insulin (30nmol/kg only), cholesterol, while only PTT-A reduced plasma TG.</a:t>
                      </a:r>
                    </a:p>
                    <a:p>
                      <a:pPr marL="171450" indent="-171450">
                        <a:buFont typeface="Arial" panose="020B0604020202020204" pitchFamily="34" charset="0"/>
                        <a:buChar char="•"/>
                      </a:pPr>
                      <a:r>
                        <a:rPr lang="en-US" sz="1000" b="0" baseline="0" dirty="0"/>
                        <a:t>High dose PTT-A or tirzepatide modestly reduced liver weight, and showed significant reductions in liver TG and ALT.</a:t>
                      </a:r>
                    </a:p>
                  </a:txBody>
                  <a:tcPr marT="36000" marB="36000">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CVrg Implications</a:t>
                      </a:r>
                      <a:r>
                        <a:rPr lang="en-US" sz="1000" b="0" dirty="0"/>
                        <a:t>: </a:t>
                      </a:r>
                      <a:r>
                        <a:rPr lang="en-GB" sz="1000" b="0" strike="noStrike" baseline="0" dirty="0">
                          <a:solidFill>
                            <a:schemeClr val="tx1"/>
                          </a:solidFill>
                        </a:rPr>
                        <a:t>PTT-A is a novel tetra-receptor agonist targeting GLP-1, GIP, amylin, and calcitonin in preclinical development with Pep2Tango. Rodent data in a model of obesity showed potent reductions in body weight and food intake with preservation of lean mass, accompanied by improvements in glucose control, dyslipidemia, and liver health</a:t>
                      </a:r>
                      <a:r>
                        <a:rPr lang="en-US" sz="1000" b="0" strike="noStrike" baseline="0" dirty="0">
                          <a:solidFill>
                            <a:schemeClr val="tx1"/>
                          </a:solidFill>
                        </a:rPr>
                        <a:t>. Evaluation of liver histology is underway.</a:t>
                      </a:r>
                      <a:endParaRPr lang="en-GB" sz="1000" b="0" strike="noStrike" baseline="0" dirty="0">
                        <a:solidFill>
                          <a:srgbClr val="FF0000"/>
                        </a:solidFill>
                      </a:endParaRPr>
                    </a:p>
                  </a:txBody>
                  <a:tcPr marT="36000" marB="36000">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10002"/>
                  </a:ext>
                </a:extLst>
              </a:tr>
              <a:tr h="228885">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Abstract</a:t>
                      </a:r>
                      <a:r>
                        <a:rPr lang="en-US" sz="1000" b="1" baseline="0" dirty="0"/>
                        <a:t> </a:t>
                      </a:r>
                      <a:r>
                        <a:rPr lang="en-US" sz="1000" b="0" baseline="0" dirty="0">
                          <a:hlinkClick r:id="rId3"/>
                        </a:rPr>
                        <a:t>300-OR</a:t>
                      </a:r>
                      <a:r>
                        <a:rPr lang="en-US" sz="1000" b="0" baseline="0" dirty="0"/>
                        <a:t>:</a:t>
                      </a:r>
                      <a:r>
                        <a:rPr lang="en-US" sz="1000" b="1" strike="noStrike" baseline="0" dirty="0"/>
                        <a:t> </a:t>
                      </a:r>
                      <a:r>
                        <a:rPr lang="en-GB" sz="900" b="0" i="1" strike="noStrike" dirty="0"/>
                        <a:t>Beneficial effect of the combination therapy of cagrilintide, a dual amylin/calcitonin agonist, and tirzepatide, a dual GLP-1/GIP agonist, on body weight loss in obese rats. P.Valdecantos.</a:t>
                      </a:r>
                      <a:endParaRPr lang="en-US" sz="1000" b="0" i="1" dirty="0"/>
                    </a:p>
                  </a:txBody>
                  <a:tcPr marT="36000" marB="36000">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lumMod val="20000"/>
                        <a:lumOff val="80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i="1" dirty="0"/>
                    </a:p>
                  </a:txBody>
                  <a:tcPr>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225025202"/>
                  </a:ext>
                </a:extLst>
              </a:tr>
              <a:tr h="1828800">
                <a:tc>
                  <a:txBody>
                    <a:bodyPr/>
                    <a:lstStyle/>
                    <a:p>
                      <a:r>
                        <a:rPr lang="en-GB" sz="1000" b="1" strike="noStrike" baseline="0" dirty="0">
                          <a:solidFill>
                            <a:schemeClr val="tx1"/>
                          </a:solidFill>
                        </a:rPr>
                        <a:t>Methods</a:t>
                      </a:r>
                      <a:r>
                        <a:rPr lang="en-GB" sz="1000" b="0" strike="noStrike" baseline="0" dirty="0">
                          <a:solidFill>
                            <a:schemeClr val="tx1"/>
                          </a:solidFill>
                        </a:rPr>
                        <a:t>: </a:t>
                      </a:r>
                      <a:r>
                        <a:rPr lang="en-GB" sz="1000" b="1" strike="noStrike" baseline="0" dirty="0">
                          <a:solidFill>
                            <a:schemeClr val="tx1"/>
                          </a:solidFill>
                        </a:rPr>
                        <a:t>DIO Sprague Dawley rats </a:t>
                      </a:r>
                      <a:r>
                        <a:rPr lang="en-GB" sz="1000" b="0" strike="noStrike" baseline="0" dirty="0">
                          <a:solidFill>
                            <a:schemeClr val="tx1"/>
                          </a:solidFill>
                        </a:rPr>
                        <a:t>received tirzepatide (SC 3 or 10nmol/kg QD) vs. cagrilintide (SC 1, 3, or 10nmol/kg QD) vs. tirzepatide + cagrilintide (SC 3 + 3nmol/kg QD) vs. vehicle for 12 days</a:t>
                      </a:r>
                    </a:p>
                    <a:p>
                      <a:r>
                        <a:rPr lang="en-GB" sz="1000" b="1" strike="noStrike" baseline="0" dirty="0">
                          <a:solidFill>
                            <a:schemeClr val="tx1"/>
                          </a:solidFill>
                        </a:rPr>
                        <a:t>Results</a:t>
                      </a:r>
                      <a:r>
                        <a:rPr lang="en-GB" sz="1000" b="0" strike="noStrike" baseline="0" dirty="0">
                          <a:solidFill>
                            <a:schemeClr val="tx1"/>
                          </a:solidFill>
                        </a:rPr>
                        <a:t>: </a:t>
                      </a:r>
                    </a:p>
                    <a:p>
                      <a:pPr marL="171450" indent="-171450">
                        <a:buFont typeface="Arial" panose="020B0604020202020204" pitchFamily="34" charset="0"/>
                        <a:buChar char="•"/>
                      </a:pPr>
                      <a:r>
                        <a:rPr lang="en-GB" sz="1000" b="0" strike="noStrike" baseline="0" dirty="0">
                          <a:solidFill>
                            <a:schemeClr val="tx1"/>
                          </a:solidFill>
                        </a:rPr>
                        <a:t>Cagrilintide alone dose-dependently reduced body weight vs. vehicle, whereas tirzepatide showed less effect mitigating diet induced weight gain.</a:t>
                      </a:r>
                      <a:br>
                        <a:rPr lang="en-GB" sz="1000" b="0" strike="noStrike" baseline="0" dirty="0">
                          <a:solidFill>
                            <a:schemeClr val="tx1"/>
                          </a:solidFill>
                        </a:rPr>
                      </a:br>
                      <a:r>
                        <a:rPr lang="en-GB" sz="1000" b="0" strike="noStrike" baseline="0" dirty="0">
                          <a:solidFill>
                            <a:schemeClr val="tx1"/>
                          </a:solidFill>
                        </a:rPr>
                        <a:t>- submaximal cagrilintide/tirzepatide combination therapy showed additive weight loss vs. monotherapies.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strike="noStrike" baseline="0" dirty="0">
                          <a:solidFill>
                            <a:schemeClr val="tx1"/>
                          </a:solidFill>
                        </a:rPr>
                        <a:t>Cagrilintide elicited significant dose-dependent reductions in food intake vs. vehicle, while the effect of tirzepatide was less.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strike="noStrike" baseline="0" dirty="0">
                          <a:solidFill>
                            <a:schemeClr val="tx1"/>
                          </a:solidFill>
                        </a:rPr>
                        <a:t>Submaximal cagrilintide/tirzepatide mono- and combination therapy showed similar levels of reduction in hyperinsulinemia, but only combination therapy showed significant reduction in plasma glucose vs. vehicle.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strike="noStrike" baseline="0" dirty="0">
                          <a:solidFill>
                            <a:schemeClr val="tx1"/>
                          </a:solidFill>
                        </a:rPr>
                        <a:t>Combination therapy showed greater reduction in plasma TG compared to monotherapies vs. vehicle, but no effect of any treatment was seen on plasma cholesterol and FFA.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strike="noStrike" baseline="0" dirty="0">
                          <a:solidFill>
                            <a:schemeClr val="tx1"/>
                          </a:solidFill>
                        </a:rPr>
                        <a:t>Combination therapy significantly reduced liver weight and ALT and elicited greater reductions in liver TG vs. monotherapies.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strike="noStrike" baseline="0" dirty="0">
                          <a:solidFill>
                            <a:schemeClr val="tx1"/>
                          </a:solidFill>
                        </a:rPr>
                        <a:t>Combination therapy completely resolved hepatic steatosis.</a:t>
                      </a:r>
                      <a:endParaRPr lang="en-US" sz="1000" b="0" dirty="0"/>
                    </a:p>
                  </a:txBody>
                  <a:tcPr marT="36000" marB="36000">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CVrg Implications</a:t>
                      </a:r>
                      <a:r>
                        <a:rPr lang="en-US" sz="1000" b="0" dirty="0"/>
                        <a:t>: </a:t>
                      </a:r>
                      <a:r>
                        <a:rPr lang="en-GB" sz="1000" b="0" strike="noStrike" baseline="0" dirty="0">
                          <a:solidFill>
                            <a:schemeClr val="tx1"/>
                          </a:solidFill>
                        </a:rPr>
                        <a:t>Pep2Tango presented preclinical data evaluating dual GLP-1/GIP agonist tirzepatide (Lilly) and dual amylin/calcitonin analog cagrilintide (Novo Nordisk) in DIO rats. Addition of cagrilintide to tirzepatide therapy as a fixed-dose combination demonstrated similar maintenance of muscle mass during weight loss as seen with the unimolecular multi-receptor agonist (see above).</a:t>
                      </a:r>
                      <a:endParaRPr lang="en-GB" sz="1000" b="0" strike="noStrike" baseline="0" dirty="0">
                        <a:solidFill>
                          <a:schemeClr val="bg2">
                            <a:lumMod val="60000"/>
                            <a:lumOff val="40000"/>
                          </a:schemeClr>
                        </a:solidFill>
                      </a:endParaRPr>
                    </a:p>
                  </a:txBody>
                  <a:tcPr>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420888529"/>
                  </a:ext>
                </a:extLst>
              </a:tr>
            </a:tbl>
          </a:graphicData>
        </a:graphic>
      </p:graphicFrame>
      <p:sp>
        <p:nvSpPr>
          <p:cNvPr id="6" name="TextBox 5">
            <a:extLst>
              <a:ext uri="{FF2B5EF4-FFF2-40B4-BE49-F238E27FC236}">
                <a16:creationId xmlns:a16="http://schemas.microsoft.com/office/drawing/2014/main" id="{D6C458FD-0FFA-D856-72ED-8E7FA8543B44}"/>
              </a:ext>
            </a:extLst>
          </p:cNvPr>
          <p:cNvSpPr txBox="1"/>
          <p:nvPr/>
        </p:nvSpPr>
        <p:spPr>
          <a:xfrm>
            <a:off x="384048" y="914400"/>
            <a:ext cx="11430000" cy="769441"/>
          </a:xfrm>
          <a:prstGeom prst="rect">
            <a:avLst/>
          </a:prstGeom>
          <a:solidFill>
            <a:srgbClr val="FEF4EC"/>
          </a:solidFill>
        </p:spPr>
        <p:txBody>
          <a:bodyPr wrap="square" rtlCol="0">
            <a:spAutoFit/>
          </a:bodyPr>
          <a:lstStyle/>
          <a:p>
            <a:r>
              <a:rPr lang="en-US" sz="1100" b="1" dirty="0"/>
              <a:t>CVrg Brief</a:t>
            </a:r>
            <a:r>
              <a:rPr lang="en-US" sz="1100" dirty="0"/>
              <a:t>:</a:t>
            </a:r>
            <a:r>
              <a:rPr lang="en-US" sz="1100" b="1" dirty="0"/>
              <a:t> </a:t>
            </a:r>
            <a:r>
              <a:rPr lang="en-US" sz="1100" dirty="0"/>
              <a:t>Pep2Tango focuses on developing unimolecular multi-receptor agonists for the treatment of obesity and related diseases with the goal to promote fat loss while preserving muscle mass. Preclinical data of lead asset PTT-A, a tetra-peptide agonist targeting GLP-1, GIP, amylin, and calcitonin, showed superior efficacy on weight loss, metabolic and lipid parameters, as well as MASH biomarkers in rodent models of obesity. Findings were similar to those with tirzepatide plus cagrilintide confirming target engagement and efficacy. No future development plans were disclosed.</a:t>
            </a:r>
            <a:endParaRPr lang="en-US" sz="1100" i="1" dirty="0"/>
          </a:p>
        </p:txBody>
      </p:sp>
    </p:spTree>
    <p:extLst>
      <p:ext uri="{BB962C8B-B14F-4D97-AF65-F5344CB8AC3E}">
        <p14:creationId xmlns:p14="http://schemas.microsoft.com/office/powerpoint/2010/main" val="162853563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GLP-1/GIP/GRA/IGF-1: Adjunct quad agonist improved BW loss, TG in obese mice vs. tirzepatide only</a:t>
            </a:r>
          </a:p>
        </p:txBody>
      </p:sp>
      <p:graphicFrame>
        <p:nvGraphicFramePr>
          <p:cNvPr id="4" name="Table 3"/>
          <p:cNvGraphicFramePr>
            <a:graphicFrameLocks noGrp="1"/>
          </p:cNvGraphicFramePr>
          <p:nvPr>
            <p:extLst>
              <p:ext uri="{D42A27DB-BD31-4B8C-83A1-F6EECF244321}">
                <p14:modId xmlns:p14="http://schemas.microsoft.com/office/powerpoint/2010/main" val="785530157"/>
              </p:ext>
            </p:extLst>
          </p:nvPr>
        </p:nvGraphicFramePr>
        <p:xfrm>
          <a:off x="382577" y="914400"/>
          <a:ext cx="11430000" cy="4693920"/>
        </p:xfrm>
        <a:graphic>
          <a:graphicData uri="http://schemas.openxmlformats.org/drawingml/2006/table">
            <a:tbl>
              <a:tblPr firstRow="1" bandRow="1">
                <a:tableStyleId>{3B4B98B0-60AC-42C2-AFA5-B58CD77FA1E5}</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519974293"/>
                    </a:ext>
                  </a:extLst>
                </a:gridCol>
                <a:gridCol w="1371600">
                  <a:extLst>
                    <a:ext uri="{9D8B030D-6E8A-4147-A177-3AD203B41FA5}">
                      <a16:colId xmlns:a16="http://schemas.microsoft.com/office/drawing/2014/main" val="1038042304"/>
                    </a:ext>
                  </a:extLst>
                </a:gridCol>
                <a:gridCol w="822960">
                  <a:extLst>
                    <a:ext uri="{9D8B030D-6E8A-4147-A177-3AD203B41FA5}">
                      <a16:colId xmlns:a16="http://schemas.microsoft.com/office/drawing/2014/main" val="2168651384"/>
                    </a:ext>
                  </a:extLst>
                </a:gridCol>
                <a:gridCol w="4206240">
                  <a:extLst>
                    <a:ext uri="{9D8B030D-6E8A-4147-A177-3AD203B41FA5}">
                      <a16:colId xmlns:a16="http://schemas.microsoft.com/office/drawing/2014/main" val="796046381"/>
                    </a:ext>
                  </a:extLst>
                </a:gridCol>
                <a:gridCol w="3200400">
                  <a:extLst>
                    <a:ext uri="{9D8B030D-6E8A-4147-A177-3AD203B41FA5}">
                      <a16:colId xmlns:a16="http://schemas.microsoft.com/office/drawing/2014/main" val="1549270688"/>
                    </a:ext>
                  </a:extLst>
                </a:gridCol>
              </a:tblGrid>
              <a:tr h="259080">
                <a:tc>
                  <a:txBody>
                    <a:bodyPr/>
                    <a:lstStyle/>
                    <a:p>
                      <a:r>
                        <a:rPr lang="en-US" sz="1000" b="1" dirty="0"/>
                        <a:t>Product/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Company</a:t>
                      </a: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Max Phase</a:t>
                      </a:r>
                    </a:p>
                  </a:txBody>
                  <a:tcPr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MOA</a:t>
                      </a:r>
                    </a:p>
                  </a:txBody>
                  <a:tcPr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ROA</a:t>
                      </a:r>
                    </a:p>
                  </a:txBody>
                  <a:tcPr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Results</a:t>
                      </a:r>
                    </a:p>
                  </a:txBody>
                  <a:tcPr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Dev. Timeline &amp; CVrg Implications</a:t>
                      </a:r>
                    </a:p>
                  </a:txBody>
                  <a:tcPr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0">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Abstract</a:t>
                      </a:r>
                      <a:r>
                        <a:rPr lang="en-US" sz="1000" b="1" baseline="0" dirty="0"/>
                        <a:t> </a:t>
                      </a:r>
                      <a:r>
                        <a:rPr lang="en-US" sz="1000" b="0" strike="noStrike" dirty="0">
                          <a:hlinkClick r:id="rId2"/>
                        </a:rPr>
                        <a:t>2059-LB</a:t>
                      </a:r>
                      <a:r>
                        <a:rPr lang="en-US" sz="1000" b="0" strike="noStrike" dirty="0"/>
                        <a:t>: </a:t>
                      </a:r>
                      <a:r>
                        <a:rPr lang="en-US" sz="1000" b="0" i="1" strike="noStrike" dirty="0"/>
                        <a:t>NA-931, a novel quadruple IGF-1, GLP-1, GIP and glucagon receptor agonist reduces body weight and improve metabolic profile in DIO mice. L.L. Tran.</a:t>
                      </a:r>
                      <a:endParaRPr lang="en-US" sz="1000" b="0" i="1" dirty="0"/>
                    </a:p>
                  </a:txBody>
                  <a:tcPr>
                    <a:lnL>
                      <a:noFill/>
                    </a:lnL>
                    <a:lnR>
                      <a:noFill/>
                    </a:lnR>
                    <a:lnT w="12700" cmpd="sng">
                      <a:noFill/>
                    </a:lnT>
                    <a:lnB>
                      <a:noFill/>
                    </a:lnB>
                    <a:lnTlToBr w="12700" cmpd="sng">
                      <a:noFill/>
                      <a:prstDash val="solid"/>
                    </a:lnTlToBr>
                    <a:lnBlToTr w="12700" cmpd="sng">
                      <a:noFill/>
                      <a:prstDash val="solid"/>
                    </a:lnBlToTr>
                    <a:solidFill>
                      <a:srgbClr val="CCD9E9"/>
                    </a:solidFill>
                  </a:tcPr>
                </a:tc>
                <a:tc hMerge="1">
                  <a:txBody>
                    <a:bodyPr/>
                    <a:lstStyle/>
                    <a:p>
                      <a:endParaRPr lang="en-US"/>
                    </a:p>
                  </a:txBody>
                  <a:tcPr>
                    <a:lnL>
                      <a:noFill/>
                    </a:lnL>
                    <a:lnT w="12700" cmpd="sng">
                      <a:noFill/>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i="1" dirty="0"/>
                    </a:p>
                  </a:txBody>
                  <a:tcPr>
                    <a:lnL>
                      <a:noFill/>
                    </a:lnL>
                    <a:lnR>
                      <a:noFill/>
                    </a:lnR>
                    <a:lnT w="12700" cmpd="sng">
                      <a:noFill/>
                    </a:lnT>
                    <a:lnB>
                      <a:noFill/>
                    </a:lnB>
                    <a:lnTlToBr w="12700" cmpd="sng">
                      <a:noFill/>
                      <a:prstDash val="solid"/>
                    </a:lnTlToBr>
                    <a:lnBlToTr w="12700" cmpd="sng">
                      <a:noFill/>
                      <a:prstDash val="solid"/>
                    </a:lnBlToTr>
                    <a:solidFill>
                      <a:srgbClr val="CCD9E9"/>
                    </a:solidFill>
                  </a:tcPr>
                </a:tc>
                <a:extLst>
                  <a:ext uri="{0D108BD9-81ED-4DB2-BD59-A6C34878D82A}">
                    <a16:rowId xmlns:a16="http://schemas.microsoft.com/office/drawing/2014/main" val="10001"/>
                  </a:ext>
                </a:extLst>
              </a:tr>
              <a:tr h="11887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NA-931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hlinkClick r:id="rId3"/>
                        </a:rPr>
                        <a:t>Biomed Industries</a:t>
                      </a:r>
                      <a:endParaRPr lang="en-US" sz="1000" b="0" i="0" dirty="0">
                        <a:solidFill>
                          <a:schemeClr val="tx1"/>
                        </a:solidFill>
                        <a:latin typeface="+mn-lt"/>
                      </a:endParaRPr>
                    </a:p>
                  </a:txBody>
                  <a:tcPr>
                    <a:lnL>
                      <a:noFill/>
                    </a:lnL>
                    <a:lnR>
                      <a:noFill/>
                    </a:lnR>
                    <a:lnT>
                      <a:noFill/>
                    </a:lnT>
                    <a:lnB>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Phase II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(no record)</a:t>
                      </a:r>
                    </a:p>
                  </a:txBody>
                  <a:tcPr>
                    <a:lnL>
                      <a:noFill/>
                    </a:lnL>
                    <a:lnR>
                      <a:noFill/>
                    </a:lnR>
                    <a:lnT>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Metabolites of IGF-1 with IGF-1, GLP-1, GIP, and glucagon receptor agonist properties</a:t>
                      </a:r>
                    </a:p>
                  </a:txBody>
                  <a:tcPr>
                    <a:lnL>
                      <a:noFill/>
                    </a:lnL>
                    <a:lnR>
                      <a:noFill/>
                    </a:lnR>
                    <a:lnT>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SC or Oral</a:t>
                      </a:r>
                    </a:p>
                  </a:txBody>
                  <a:tcPr>
                    <a:lnL>
                      <a:noFill/>
                    </a:lnL>
                    <a:lnR>
                      <a:noFill/>
                    </a:lnR>
                    <a:lnT>
                      <a:noFill/>
                    </a:lnT>
                    <a:lnB w="12700" cmpd="sng">
                      <a:noFill/>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dirty="0">
                          <a:solidFill>
                            <a:schemeClr val="tx1"/>
                          </a:solidFill>
                          <a:latin typeface="+mn-lt"/>
                        </a:rPr>
                        <a:t>NA-931, along with NA-932 and NA-933 were revealed to be a </a:t>
                      </a:r>
                      <a:r>
                        <a:rPr lang="en-US" sz="1000" b="0" i="1" dirty="0">
                          <a:solidFill>
                            <a:schemeClr val="tx1"/>
                          </a:solidFill>
                          <a:latin typeface="+mn-lt"/>
                        </a:rPr>
                        <a:t>“family of IGF-1 metabolites” </a:t>
                      </a:r>
                      <a:r>
                        <a:rPr lang="en-US" sz="1000" b="0" i="0" dirty="0">
                          <a:solidFill>
                            <a:schemeClr val="tx1"/>
                          </a:solidFill>
                          <a:latin typeface="+mn-lt"/>
                        </a:rPr>
                        <a:t>which have agonist properties targeting IGF-1, GLP-1, GIP, and glucagon.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1" dirty="0">
                          <a:solidFill>
                            <a:schemeClr val="tx1"/>
                          </a:solidFill>
                          <a:latin typeface="+mn-lt"/>
                        </a:rPr>
                        <a:t>In vivo</a:t>
                      </a:r>
                      <a:r>
                        <a:rPr lang="en-US" sz="1000" b="0" i="0" dirty="0">
                          <a:solidFill>
                            <a:schemeClr val="tx1"/>
                          </a:solidFill>
                          <a:latin typeface="+mn-lt"/>
                        </a:rPr>
                        <a:t> experiments using </a:t>
                      </a:r>
                      <a:r>
                        <a:rPr lang="en-US" sz="1000" b="1" i="0" dirty="0">
                          <a:solidFill>
                            <a:schemeClr val="tx1"/>
                          </a:solidFill>
                          <a:latin typeface="+mn-lt"/>
                        </a:rPr>
                        <a:t>diet-induced obese (DIO) mice</a:t>
                      </a:r>
                      <a:r>
                        <a:rPr lang="en-US" sz="1000" b="0" i="0" dirty="0">
                          <a:solidFill>
                            <a:schemeClr val="tx1"/>
                          </a:solidFill>
                          <a:latin typeface="+mn-lt"/>
                        </a:rPr>
                        <a:t> were performed to compare effects of vehicle, tirzepatide (10nmol/kg), NA-931, NA-932, NA-933 (doses undisclosed), or NA-931 + tirzepatide (both 5nmol/kg) were administered SC QD for 14 days (N=8/group) to assess effects on weight change, glucose, and triglycerides.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dirty="0">
                          <a:solidFill>
                            <a:schemeClr val="tx1"/>
                          </a:solidFill>
                          <a:latin typeface="+mn-lt"/>
                        </a:rPr>
                        <a:t>Over 14 days, BW reductions up to 24% vs. baseline were observed with the NA compounds only (NA-931 having greatest effect), while tirzepatide monotreatment resulted in 30% weight loss and 34% for the TZP + NA-931 combination.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dirty="0">
                          <a:solidFill>
                            <a:schemeClr val="tx1"/>
                          </a:solidFill>
                          <a:latin typeface="+mn-lt"/>
                        </a:rPr>
                        <a:t>As noted in the table below, treatment with the TZP + NA-931 combination reduced blood glucose (unclear when assayed, but presumably in association with a glucose tolerance test) to a greater extent than TZP or NA compounds alone. Similarly, greater reductions in plasma and liver triglycerides were achieved with the combination treatment.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0" dirty="0">
                        <a:solidFill>
                          <a:schemeClr val="tx1"/>
                        </a:solidFill>
                        <a:latin typeface="+mn-lt"/>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1" dirty="0">
                        <a:solidFill>
                          <a:schemeClr val="tx1"/>
                        </a:solidFill>
                        <a:latin typeface="+mn-lt"/>
                      </a:endParaRPr>
                    </a:p>
                  </a:txBody>
                  <a:tcPr>
                    <a:lnL>
                      <a:noFill/>
                    </a:lnL>
                    <a:lnR>
                      <a:noFill/>
                    </a:lnR>
                    <a:lnT>
                      <a:noFill/>
                    </a:lnT>
                    <a:lnB w="12700" cmpd="sng">
                      <a:noFill/>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dirty="0">
                          <a:solidFill>
                            <a:schemeClr val="tx1"/>
                          </a:solidFill>
                          <a:latin typeface="+mn-lt"/>
                        </a:rPr>
                        <a:t>Biomed press has been inconsistent about NA-931; the drug was first heralded as a triple agonist (IGF-1, GLP-1 and GIP) in a March 2024 </a:t>
                      </a:r>
                      <a:r>
                        <a:rPr lang="en-US" sz="1000" b="0" i="0" dirty="0">
                          <a:solidFill>
                            <a:schemeClr val="tx1"/>
                          </a:solidFill>
                          <a:latin typeface="+mn-lt"/>
                          <a:hlinkClick r:id="rId4"/>
                        </a:rPr>
                        <a:t>press release</a:t>
                      </a:r>
                      <a:r>
                        <a:rPr lang="en-US" sz="1000" b="0" i="0" dirty="0">
                          <a:solidFill>
                            <a:schemeClr val="tx1"/>
                          </a:solidFill>
                          <a:latin typeface="+mn-lt"/>
                        </a:rPr>
                        <a:t> but was subsequently identified as a quadruple agonist, including for this ADA poster. Phase II information was </a:t>
                      </a:r>
                      <a:r>
                        <a:rPr lang="en-US" sz="1000" b="0" i="0" dirty="0">
                          <a:solidFill>
                            <a:schemeClr val="tx1"/>
                          </a:solidFill>
                          <a:latin typeface="+mn-lt"/>
                          <a:hlinkClick r:id="rId5"/>
                        </a:rPr>
                        <a:t>announced</a:t>
                      </a:r>
                      <a:r>
                        <a:rPr lang="en-US" sz="1000" b="0" i="0" dirty="0">
                          <a:solidFill>
                            <a:schemeClr val="tx1"/>
                          </a:solidFill>
                          <a:latin typeface="+mn-lt"/>
                        </a:rPr>
                        <a:t> as to be presented at AACE 2024 as well as this ADA meeting, but it appears neither abstract was ultimately published, and no trial record for the Phase II study has been located by CVrg.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dirty="0">
                          <a:solidFill>
                            <a:schemeClr val="tx1"/>
                          </a:solidFill>
                          <a:latin typeface="+mn-lt"/>
                        </a:rPr>
                        <a:t>A June 2024 Biomed </a:t>
                      </a:r>
                      <a:r>
                        <a:rPr lang="en-US" sz="1000" b="0" i="0" dirty="0">
                          <a:solidFill>
                            <a:schemeClr val="tx1"/>
                          </a:solidFill>
                          <a:latin typeface="+mn-lt"/>
                          <a:hlinkClick r:id="rId6"/>
                        </a:rPr>
                        <a:t>press release</a:t>
                      </a:r>
                      <a:r>
                        <a:rPr lang="en-US" sz="1000" b="0" i="0" dirty="0">
                          <a:solidFill>
                            <a:schemeClr val="tx1"/>
                          </a:solidFill>
                          <a:latin typeface="+mn-lt"/>
                        </a:rPr>
                        <a:t> noted </a:t>
                      </a:r>
                      <a:r>
                        <a:rPr lang="en-US" sz="1000" b="0" i="1" dirty="0">
                          <a:solidFill>
                            <a:schemeClr val="tx1"/>
                          </a:solidFill>
                          <a:latin typeface="+mn-lt"/>
                        </a:rPr>
                        <a:t>“</a:t>
                      </a:r>
                      <a:r>
                        <a:rPr lang="en-US" sz="1000" b="0" i="1" kern="1200" dirty="0">
                          <a:solidFill>
                            <a:schemeClr val="tx1"/>
                          </a:solidFill>
                          <a:effectLst/>
                          <a:latin typeface="+mn-lt"/>
                          <a:ea typeface="+mn-ea"/>
                          <a:cs typeface="+mn-cs"/>
                        </a:rPr>
                        <a:t>Phase 2B clinical trials of NA-931 will be conducted in 2024” </a:t>
                      </a:r>
                      <a:r>
                        <a:rPr lang="en-US" sz="1000" b="0" i="0" kern="1200" dirty="0">
                          <a:solidFill>
                            <a:schemeClr val="tx1"/>
                          </a:solidFill>
                          <a:effectLst/>
                          <a:latin typeface="+mn-lt"/>
                          <a:ea typeface="+mn-ea"/>
                          <a:cs typeface="+mn-cs"/>
                        </a:rPr>
                        <a:t>but the company </a:t>
                      </a:r>
                      <a:r>
                        <a:rPr lang="en-US" sz="1000" b="0" i="0" kern="1200" dirty="0">
                          <a:solidFill>
                            <a:schemeClr val="tx1"/>
                          </a:solidFill>
                          <a:effectLst/>
                          <a:latin typeface="+mn-lt"/>
                          <a:ea typeface="+mn-ea"/>
                          <a:cs typeface="+mn-cs"/>
                          <a:hlinkClick r:id="rId7"/>
                        </a:rPr>
                        <a:t>pipeline</a:t>
                      </a:r>
                      <a:r>
                        <a:rPr lang="en-US" sz="1000" b="0" i="0" kern="1200" dirty="0">
                          <a:solidFill>
                            <a:schemeClr val="tx1"/>
                          </a:solidFill>
                          <a:effectLst/>
                          <a:latin typeface="+mn-lt"/>
                          <a:ea typeface="+mn-ea"/>
                          <a:cs typeface="+mn-cs"/>
                        </a:rPr>
                        <a:t> details on NA-931 state that the drug is already in Phase IIb and “</a:t>
                      </a:r>
                      <a:r>
                        <a:rPr lang="en-US" sz="1000" b="0" i="1" kern="1200" dirty="0">
                          <a:solidFill>
                            <a:schemeClr val="tx1"/>
                          </a:solidFill>
                          <a:effectLst/>
                          <a:latin typeface="+mn-lt"/>
                          <a:ea typeface="+mn-ea"/>
                          <a:cs typeface="+mn-cs"/>
                        </a:rPr>
                        <a:t>Phase III trials…have been designed to evaluate its safety and efficacy as required by the FDA and other regulators overseas</a:t>
                      </a:r>
                      <a:r>
                        <a:rPr lang="en-US" sz="1000" b="0" i="0" kern="1200" dirty="0">
                          <a:solidFill>
                            <a:schemeClr val="tx1"/>
                          </a:solidFill>
                          <a:effectLst/>
                          <a:latin typeface="+mn-lt"/>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a:solidFill>
                            <a:schemeClr val="tx1"/>
                          </a:solidFill>
                          <a:effectLst/>
                          <a:latin typeface="+mn-lt"/>
                          <a:ea typeface="+mn-ea"/>
                          <a:cs typeface="+mn-cs"/>
                        </a:rPr>
                        <a:t>Inconsistencies about route of administration (company press states NA-931 is oral, but SC forms were used in these preclinical experiments), the formulation of the drug being tested, and the current status of clinical trials will need to be resolved before the potential for this novel therapy can be hypothesized. The poster suggested NA-931 could be promising for the treatment of obesity, T2D, and MASH.</a:t>
                      </a:r>
                      <a:endParaRPr lang="en-US" sz="1000" b="0" i="1" dirty="0">
                        <a:solidFill>
                          <a:schemeClr val="tx1"/>
                        </a:solidFill>
                        <a:latin typeface="+mn-lt"/>
                      </a:endParaRPr>
                    </a:p>
                  </a:txBody>
                  <a:tcPr>
                    <a:lnL>
                      <a:noFill/>
                    </a:lnL>
                    <a:lnR>
                      <a:noFill/>
                    </a:lnR>
                    <a:lnT>
                      <a:noFill/>
                    </a:lnT>
                    <a:lnB w="12700" cmpd="sng">
                      <a:noFill/>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10003"/>
                  </a:ext>
                </a:extLst>
              </a:tr>
            </a:tbl>
          </a:graphicData>
        </a:graphic>
      </p:graphicFrame>
      <p:graphicFrame>
        <p:nvGraphicFramePr>
          <p:cNvPr id="2" name="Table 1">
            <a:extLst>
              <a:ext uri="{FF2B5EF4-FFF2-40B4-BE49-F238E27FC236}">
                <a16:creationId xmlns:a16="http://schemas.microsoft.com/office/drawing/2014/main" id="{4DD8A4E8-ACC3-F8BA-44E4-13F0A90E6E33}"/>
              </a:ext>
            </a:extLst>
          </p:cNvPr>
          <p:cNvGraphicFramePr>
            <a:graphicFrameLocks noGrp="1"/>
          </p:cNvGraphicFramePr>
          <p:nvPr/>
        </p:nvGraphicFramePr>
        <p:xfrm>
          <a:off x="4316423" y="4580496"/>
          <a:ext cx="4208780" cy="905256"/>
        </p:xfrm>
        <a:graphic>
          <a:graphicData uri="http://schemas.openxmlformats.org/drawingml/2006/table">
            <a:tbl>
              <a:tblPr firstRow="1" bandRow="1">
                <a:tableStyleId>{C083E6E3-FA7D-4D7B-A595-EF9225AFEA82}</a:tableStyleId>
              </a:tblPr>
              <a:tblGrid>
                <a:gridCol w="1236980">
                  <a:extLst>
                    <a:ext uri="{9D8B030D-6E8A-4147-A177-3AD203B41FA5}">
                      <a16:colId xmlns:a16="http://schemas.microsoft.com/office/drawing/2014/main" val="20000"/>
                    </a:ext>
                  </a:extLst>
                </a:gridCol>
                <a:gridCol w="538480">
                  <a:extLst>
                    <a:ext uri="{9D8B030D-6E8A-4147-A177-3AD203B41FA5}">
                      <a16:colId xmlns:a16="http://schemas.microsoft.com/office/drawing/2014/main" val="20001"/>
                    </a:ext>
                  </a:extLst>
                </a:gridCol>
                <a:gridCol w="608330">
                  <a:extLst>
                    <a:ext uri="{9D8B030D-6E8A-4147-A177-3AD203B41FA5}">
                      <a16:colId xmlns:a16="http://schemas.microsoft.com/office/drawing/2014/main" val="20002"/>
                    </a:ext>
                  </a:extLst>
                </a:gridCol>
                <a:gridCol w="608330">
                  <a:extLst>
                    <a:ext uri="{9D8B030D-6E8A-4147-A177-3AD203B41FA5}">
                      <a16:colId xmlns:a16="http://schemas.microsoft.com/office/drawing/2014/main" val="20003"/>
                    </a:ext>
                  </a:extLst>
                </a:gridCol>
                <a:gridCol w="608330">
                  <a:extLst>
                    <a:ext uri="{9D8B030D-6E8A-4147-A177-3AD203B41FA5}">
                      <a16:colId xmlns:a16="http://schemas.microsoft.com/office/drawing/2014/main" val="20004"/>
                    </a:ext>
                  </a:extLst>
                </a:gridCol>
                <a:gridCol w="608330">
                  <a:extLst>
                    <a:ext uri="{9D8B030D-6E8A-4147-A177-3AD203B41FA5}">
                      <a16:colId xmlns:a16="http://schemas.microsoft.com/office/drawing/2014/main" val="3346805038"/>
                    </a:ext>
                  </a:extLst>
                </a:gridCol>
              </a:tblGrid>
              <a:tr h="0">
                <a:tc>
                  <a:txBody>
                    <a:bodyPr/>
                    <a:lstStyle/>
                    <a:p>
                      <a:r>
                        <a:rPr lang="en-US" sz="900" dirty="0"/>
                        <a:t>%</a:t>
                      </a:r>
                      <a:r>
                        <a:rPr lang="el-GR" sz="900" dirty="0"/>
                        <a:t>Δ</a:t>
                      </a:r>
                      <a:r>
                        <a:rPr lang="en-US" sz="900" dirty="0"/>
                        <a:t> over 14 days </a:t>
                      </a:r>
                    </a:p>
                    <a:p>
                      <a:r>
                        <a:rPr lang="en-US" sz="900" dirty="0"/>
                        <a:t>vs. vehicle</a:t>
                      </a:r>
                    </a:p>
                  </a:txBody>
                  <a:tcPr marT="27432" marB="27432" anchor="ctr"/>
                </a:tc>
                <a:tc>
                  <a:txBody>
                    <a:bodyPr/>
                    <a:lstStyle/>
                    <a:p>
                      <a:pPr algn="ctr"/>
                      <a:r>
                        <a:rPr lang="en-US" sz="900" dirty="0"/>
                        <a:t>TZP</a:t>
                      </a:r>
                    </a:p>
                  </a:txBody>
                  <a:tcPr marT="27432" marB="27432" anchor="ctr"/>
                </a:tc>
                <a:tc>
                  <a:txBody>
                    <a:bodyPr/>
                    <a:lstStyle/>
                    <a:p>
                      <a:pPr algn="ctr"/>
                      <a:r>
                        <a:rPr lang="en-US" sz="900" dirty="0"/>
                        <a:t>TZP +</a:t>
                      </a:r>
                    </a:p>
                    <a:p>
                      <a:pPr algn="ctr"/>
                      <a:r>
                        <a:rPr lang="en-US" sz="900" dirty="0"/>
                        <a:t>NA-931</a:t>
                      </a:r>
                    </a:p>
                  </a:txBody>
                  <a:tcPr marT="27432" marB="27432" anchor="ctr"/>
                </a:tc>
                <a:tc>
                  <a:txBody>
                    <a:bodyPr/>
                    <a:lstStyle/>
                    <a:p>
                      <a:pPr algn="ctr"/>
                      <a:r>
                        <a:rPr lang="en-US" sz="900" dirty="0"/>
                        <a:t>NA-931</a:t>
                      </a:r>
                    </a:p>
                  </a:txBody>
                  <a:tcPr marT="27432" marB="27432" anchor="ctr"/>
                </a:tc>
                <a:tc>
                  <a:txBody>
                    <a:bodyPr/>
                    <a:lstStyle/>
                    <a:p>
                      <a:pPr algn="ctr"/>
                      <a:r>
                        <a:rPr lang="en-US" sz="900" dirty="0"/>
                        <a:t>NA-932</a:t>
                      </a:r>
                    </a:p>
                  </a:txBody>
                  <a:tcPr marT="27432" marB="27432" anchor="ctr"/>
                </a:tc>
                <a:tc>
                  <a:txBody>
                    <a:bodyPr/>
                    <a:lstStyle/>
                    <a:p>
                      <a:pPr algn="ctr"/>
                      <a:r>
                        <a:rPr lang="en-US" sz="900" dirty="0"/>
                        <a:t>NA-933</a:t>
                      </a:r>
                    </a:p>
                  </a:txBody>
                  <a:tcPr marT="27432" marB="27432" anchor="ctr"/>
                </a:tc>
                <a:extLst>
                  <a:ext uri="{0D108BD9-81ED-4DB2-BD59-A6C34878D82A}">
                    <a16:rowId xmlns:a16="http://schemas.microsoft.com/office/drawing/2014/main" val="10000"/>
                  </a:ext>
                </a:extLst>
              </a:tr>
              <a:tr h="0">
                <a:tc>
                  <a:txBody>
                    <a:bodyPr/>
                    <a:lstStyle/>
                    <a:p>
                      <a:r>
                        <a:rPr lang="en-US" sz="900" dirty="0"/>
                        <a:t>Blood glucose</a:t>
                      </a:r>
                    </a:p>
                  </a:txBody>
                  <a:tcPr marT="27432" marB="27432" anchor="ctr"/>
                </a:tc>
                <a:tc>
                  <a:txBody>
                    <a:bodyPr/>
                    <a:lstStyle/>
                    <a:p>
                      <a:pPr algn="ctr"/>
                      <a:r>
                        <a:rPr lang="en-US" sz="900" dirty="0"/>
                        <a:t>-23.63</a:t>
                      </a:r>
                    </a:p>
                  </a:txBody>
                  <a:tcPr marT="27432" marB="27432" anchor="ctr"/>
                </a:tc>
                <a:tc>
                  <a:txBody>
                    <a:bodyPr/>
                    <a:lstStyle/>
                    <a:p>
                      <a:pPr algn="ctr"/>
                      <a:r>
                        <a:rPr lang="en-US" sz="900" dirty="0"/>
                        <a:t>-29.63</a:t>
                      </a:r>
                    </a:p>
                  </a:txBody>
                  <a:tcPr marT="27432" marB="27432" anchor="ctr"/>
                </a:tc>
                <a:tc>
                  <a:txBody>
                    <a:bodyPr/>
                    <a:lstStyle/>
                    <a:p>
                      <a:pPr algn="ctr"/>
                      <a:r>
                        <a:rPr lang="en-US" sz="900" dirty="0"/>
                        <a:t>-22.86</a:t>
                      </a:r>
                    </a:p>
                  </a:txBody>
                  <a:tcPr marT="27432" marB="27432" anchor="ctr"/>
                </a:tc>
                <a:tc>
                  <a:txBody>
                    <a:bodyPr/>
                    <a:lstStyle/>
                    <a:p>
                      <a:pPr algn="ctr"/>
                      <a:r>
                        <a:rPr lang="en-US" sz="900" dirty="0"/>
                        <a:t>-25.42</a:t>
                      </a:r>
                    </a:p>
                  </a:txBody>
                  <a:tcPr marT="27432" marB="27432" anchor="ctr"/>
                </a:tc>
                <a:tc>
                  <a:txBody>
                    <a:bodyPr/>
                    <a:lstStyle/>
                    <a:p>
                      <a:pPr algn="ctr"/>
                      <a:r>
                        <a:rPr lang="en-US" sz="900" dirty="0"/>
                        <a:t>-24.63</a:t>
                      </a:r>
                    </a:p>
                  </a:txBody>
                  <a:tcPr marT="27432" marB="27432" anchor="ctr"/>
                </a:tc>
                <a:extLst>
                  <a:ext uri="{0D108BD9-81ED-4DB2-BD59-A6C34878D82A}">
                    <a16:rowId xmlns:a16="http://schemas.microsoft.com/office/drawing/2014/main" val="10001"/>
                  </a:ext>
                </a:extLst>
              </a:tr>
              <a:tr h="0">
                <a:tc>
                  <a:txBody>
                    <a:bodyPr/>
                    <a:lstStyle/>
                    <a:p>
                      <a:r>
                        <a:rPr lang="en-US" sz="900" dirty="0"/>
                        <a:t>Plasma triglycerides</a:t>
                      </a:r>
                    </a:p>
                  </a:txBody>
                  <a:tcPr marT="27432" marB="27432" anchor="ctr"/>
                </a:tc>
                <a:tc>
                  <a:txBody>
                    <a:bodyPr/>
                    <a:lstStyle/>
                    <a:p>
                      <a:pPr algn="ctr"/>
                      <a:r>
                        <a:rPr lang="en-US" sz="900" dirty="0"/>
                        <a:t>-30.73</a:t>
                      </a:r>
                    </a:p>
                  </a:txBody>
                  <a:tcPr marT="27432" marB="27432" anchor="ctr"/>
                </a:tc>
                <a:tc>
                  <a:txBody>
                    <a:bodyPr/>
                    <a:lstStyle/>
                    <a:p>
                      <a:pPr algn="ctr"/>
                      <a:r>
                        <a:rPr lang="en-US" sz="900" dirty="0"/>
                        <a:t>-39.84</a:t>
                      </a:r>
                    </a:p>
                  </a:txBody>
                  <a:tcPr marT="27432" marB="27432" anchor="ctr"/>
                </a:tc>
                <a:tc>
                  <a:txBody>
                    <a:bodyPr/>
                    <a:lstStyle/>
                    <a:p>
                      <a:pPr algn="ctr"/>
                      <a:r>
                        <a:rPr lang="en-US" sz="900" dirty="0"/>
                        <a:t>-35.18</a:t>
                      </a:r>
                    </a:p>
                  </a:txBody>
                  <a:tcPr marT="27432" marB="27432" anchor="ctr"/>
                </a:tc>
                <a:tc>
                  <a:txBody>
                    <a:bodyPr/>
                    <a:lstStyle/>
                    <a:p>
                      <a:pPr algn="ctr"/>
                      <a:r>
                        <a:rPr lang="en-US" sz="900" dirty="0"/>
                        <a:t>-34.43</a:t>
                      </a:r>
                    </a:p>
                  </a:txBody>
                  <a:tcPr marT="27432" marB="27432" anchor="ctr"/>
                </a:tc>
                <a:tc>
                  <a:txBody>
                    <a:bodyPr/>
                    <a:lstStyle/>
                    <a:p>
                      <a:pPr algn="ctr"/>
                      <a:r>
                        <a:rPr lang="en-US" sz="900" dirty="0"/>
                        <a:t>-29.47</a:t>
                      </a:r>
                    </a:p>
                  </a:txBody>
                  <a:tcPr marT="27432" marB="27432" anchor="ctr"/>
                </a:tc>
                <a:extLst>
                  <a:ext uri="{0D108BD9-81ED-4DB2-BD59-A6C34878D82A}">
                    <a16:rowId xmlns:a16="http://schemas.microsoft.com/office/drawing/2014/main" val="10002"/>
                  </a:ext>
                </a:extLst>
              </a:tr>
              <a:tr h="154352">
                <a:tc>
                  <a:txBody>
                    <a:bodyPr/>
                    <a:lstStyle/>
                    <a:p>
                      <a:r>
                        <a:rPr lang="en-US" sz="900" dirty="0"/>
                        <a:t>Liver triglycerides</a:t>
                      </a:r>
                    </a:p>
                  </a:txBody>
                  <a:tcPr marT="27432" marB="27432" anchor="ctr"/>
                </a:tc>
                <a:tc>
                  <a:txBody>
                    <a:bodyPr/>
                    <a:lstStyle/>
                    <a:p>
                      <a:pPr algn="ctr"/>
                      <a:r>
                        <a:rPr lang="en-US" sz="900" dirty="0"/>
                        <a:t>-20.58</a:t>
                      </a:r>
                    </a:p>
                  </a:txBody>
                  <a:tcPr marT="27432" marB="27432" anchor="ctr"/>
                </a:tc>
                <a:tc>
                  <a:txBody>
                    <a:bodyPr/>
                    <a:lstStyle/>
                    <a:p>
                      <a:pPr algn="ctr"/>
                      <a:r>
                        <a:rPr lang="en-US" sz="900" dirty="0"/>
                        <a:t>-38.97</a:t>
                      </a:r>
                    </a:p>
                  </a:txBody>
                  <a:tcPr marT="27432" marB="27432" anchor="ctr"/>
                </a:tc>
                <a:tc>
                  <a:txBody>
                    <a:bodyPr/>
                    <a:lstStyle/>
                    <a:p>
                      <a:pPr algn="ctr"/>
                      <a:r>
                        <a:rPr lang="en-US" sz="900" dirty="0"/>
                        <a:t>-28.76</a:t>
                      </a:r>
                    </a:p>
                  </a:txBody>
                  <a:tcPr marT="27432" marB="27432" anchor="ctr"/>
                </a:tc>
                <a:tc>
                  <a:txBody>
                    <a:bodyPr/>
                    <a:lstStyle/>
                    <a:p>
                      <a:pPr algn="ctr"/>
                      <a:r>
                        <a:rPr lang="en-US" sz="900" dirty="0"/>
                        <a:t>-25.42</a:t>
                      </a:r>
                    </a:p>
                  </a:txBody>
                  <a:tcPr marT="27432" marB="27432" anchor="ctr"/>
                </a:tc>
                <a:tc>
                  <a:txBody>
                    <a:bodyPr/>
                    <a:lstStyle/>
                    <a:p>
                      <a:pPr algn="ctr"/>
                      <a:r>
                        <a:rPr lang="en-US" sz="900" dirty="0"/>
                        <a:t>-32.83</a:t>
                      </a:r>
                    </a:p>
                  </a:txBody>
                  <a:tcPr marT="27432" marB="27432"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351086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72D6AD16-175D-489F-BE05-D09863BF96F2}"/>
              </a:ext>
            </a:extLst>
          </p:cNvPr>
          <p:cNvGraphicFramePr>
            <a:graphicFrameLocks noGrp="1"/>
          </p:cNvGraphicFramePr>
          <p:nvPr>
            <p:extLst>
              <p:ext uri="{D42A27DB-BD31-4B8C-83A1-F6EECF244321}">
                <p14:modId xmlns:p14="http://schemas.microsoft.com/office/powerpoint/2010/main" val="2002384769"/>
              </p:ext>
            </p:extLst>
          </p:nvPr>
        </p:nvGraphicFramePr>
        <p:xfrm>
          <a:off x="2663687" y="914400"/>
          <a:ext cx="9147313" cy="5379720"/>
        </p:xfrm>
        <a:graphic>
          <a:graphicData uri="http://schemas.openxmlformats.org/drawingml/2006/table">
            <a:tbl>
              <a:tblPr firstRow="1" bandRow="1">
                <a:tableStyleId>{5C22544A-7EE6-4342-B048-85BDC9FD1C3A}</a:tableStyleId>
              </a:tblPr>
              <a:tblGrid>
                <a:gridCol w="5075583">
                  <a:extLst>
                    <a:ext uri="{9D8B030D-6E8A-4147-A177-3AD203B41FA5}">
                      <a16:colId xmlns:a16="http://schemas.microsoft.com/office/drawing/2014/main" val="20000"/>
                    </a:ext>
                  </a:extLst>
                </a:gridCol>
                <a:gridCol w="4071730">
                  <a:extLst>
                    <a:ext uri="{9D8B030D-6E8A-4147-A177-3AD203B41FA5}">
                      <a16:colId xmlns:a16="http://schemas.microsoft.com/office/drawing/2014/main" val="1229989169"/>
                    </a:ext>
                  </a:extLst>
                </a:gridCol>
              </a:tblGrid>
              <a:tr h="0">
                <a:tc gridSpan="2">
                  <a:txBody>
                    <a:bodyPr/>
                    <a:lstStyle/>
                    <a:p>
                      <a:r>
                        <a:rPr lang="en-GB" sz="900" b="0" i="1" dirty="0">
                          <a:solidFill>
                            <a:schemeClr val="tx1"/>
                          </a:solidFill>
                        </a:rPr>
                        <a:t>Effects of insulin efsitora alfa on frequency and severity of hypoglycemia under conditions of increased hypo risk compared with glargine in T2D</a:t>
                      </a:r>
                      <a:r>
                        <a:rPr lang="en-US" sz="900" b="0" i="1" dirty="0">
                          <a:solidFill>
                            <a:schemeClr val="tx1"/>
                          </a:solidFill>
                        </a:rPr>
                        <a:t>. T. Heise.</a:t>
                      </a:r>
                    </a:p>
                    <a:p>
                      <a:endParaRPr lang="en-US" sz="400" b="1" i="1"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Background</a:t>
                      </a:r>
                      <a:r>
                        <a:rPr lang="en-US" sz="1000" b="0" dirty="0">
                          <a:solidFill>
                            <a:schemeClr val="tx1"/>
                          </a:solidFill>
                        </a:rPr>
                        <a:t>: E</a:t>
                      </a:r>
                      <a:r>
                        <a:rPr lang="en-GB" sz="1000" b="0" i="0" dirty="0">
                          <a:solidFill>
                            <a:schemeClr val="tx1"/>
                          </a:solidFill>
                        </a:rPr>
                        <a:t>fsitora is a novel, once weekly, SC IgG Fc-fusion protein in global </a:t>
                      </a:r>
                      <a:r>
                        <a:rPr lang="en-GB" sz="1000" b="0" i="0" dirty="0">
                          <a:solidFill>
                            <a:schemeClr val="tx1"/>
                          </a:solidFill>
                          <a:hlinkClick r:id="rId2"/>
                        </a:rPr>
                        <a:t>Phase III</a:t>
                      </a:r>
                      <a:r>
                        <a:rPr lang="en-GB" sz="1000" b="0" i="0" dirty="0">
                          <a:solidFill>
                            <a:schemeClr val="tx1"/>
                          </a:solidFill>
                        </a:rPr>
                        <a:t> development for T2D. Efsitora is designed to provide a long-acting basal profile, reduce injection burden, and sync with other once weekly therapies such as Trulicity (dulaglutide) to simplify treatment. The </a:t>
                      </a:r>
                      <a:r>
                        <a:rPr lang="en-GB" sz="1000" b="0" dirty="0">
                          <a:solidFill>
                            <a:schemeClr val="tx1"/>
                          </a:solidFill>
                        </a:rPr>
                        <a:t>impact on hypoglycemia risk was explored in a Phase I study that mimicked hypoglycemia risk situations encountered in daily life including, prolonged fasting for 24 hours ± 40 minutes of exercise the next morning, and after receiving a double dose of study insulin.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20000"/>
                        <a:lumOff val="80000"/>
                      </a:schemeClr>
                    </a:solidFill>
                  </a:tcPr>
                </a:tc>
                <a:tc hMerge="1">
                  <a:txBody>
                    <a:bodyPr/>
                    <a:lstStyle/>
                    <a:p>
                      <a:endParaRPr lang="en-US"/>
                    </a:p>
                  </a:txBody>
                  <a:tcPr/>
                </a:tc>
                <a:extLst>
                  <a:ext uri="{0D108BD9-81ED-4DB2-BD59-A6C34878D82A}">
                    <a16:rowId xmlns:a16="http://schemas.microsoft.com/office/drawing/2014/main" val="882866917"/>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mn-lt"/>
                        </a:rPr>
                        <a:t>Patients &amp; Treatment</a:t>
                      </a:r>
                      <a:r>
                        <a:rPr lang="en-US" sz="1000" dirty="0">
                          <a:latin typeface="+mn-lt"/>
                        </a:rPr>
                        <a:t>: 54 T2D patients (mean baseline age 60 years; 19% female; A1c 7.6%; </a:t>
                      </a:r>
                      <a:r>
                        <a:rPr lang="en-US" sz="1000" dirty="0">
                          <a:solidFill>
                            <a:schemeClr val="tx1"/>
                          </a:solidFill>
                          <a:latin typeface="+mn-lt"/>
                        </a:rPr>
                        <a:t>BMI 30.9kg/m</a:t>
                      </a:r>
                      <a:r>
                        <a:rPr lang="en-US" sz="1000" baseline="30000" dirty="0">
                          <a:solidFill>
                            <a:schemeClr val="tx1"/>
                          </a:solidFill>
                          <a:latin typeface="+mn-lt"/>
                        </a:rPr>
                        <a:t>2</a:t>
                      </a:r>
                      <a:r>
                        <a:rPr lang="en-US" sz="1000" dirty="0">
                          <a:solidFill>
                            <a:schemeClr val="tx1"/>
                          </a:solidFill>
                          <a:latin typeface="+mn-lt"/>
                        </a:rPr>
                        <a:t>; T2D </a:t>
                      </a:r>
                      <a:r>
                        <a:rPr lang="en-US" sz="1000" dirty="0">
                          <a:latin typeface="+mn-lt"/>
                        </a:rPr>
                        <a:t>duration 14.2 years; 13% on degludec; 7.4% detemir; 46.3% glargine U100; 27.8% glargine U300, 5.6% NPH insulin; basal insulin daily dose 29.1U) received efsitora vs. </a:t>
                      </a:r>
                      <a:r>
                        <a:rPr lang="en-US" sz="1000" dirty="0">
                          <a:solidFill>
                            <a:schemeClr val="tx1"/>
                          </a:solidFill>
                          <a:latin typeface="+mn-lt"/>
                        </a:rPr>
                        <a:t>glargine in a 2-period fixed sequence design. </a:t>
                      </a:r>
                      <a:r>
                        <a:rPr lang="en-GB" sz="1000" b="1" dirty="0">
                          <a:solidFill>
                            <a:schemeClr val="tx1"/>
                          </a:solidFill>
                        </a:rPr>
                        <a:t>Primary Endpoints</a:t>
                      </a:r>
                      <a:r>
                        <a:rPr lang="en-GB" sz="1000" dirty="0">
                          <a:solidFill>
                            <a:schemeClr val="tx1"/>
                          </a:solidFill>
                        </a:rPr>
                        <a:t>: Hypoglycemia incidence, glucose nadir and duration of hypoglycemic event, and FBG from self-monitoring</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00"/>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Results</a:t>
                      </a:r>
                      <a:r>
                        <a:rPr lang="en-US" sz="1000" dirty="0"/>
                        <a:t>:</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US"/>
                    </a:p>
                  </a:txBody>
                  <a:tcPr/>
                </a:tc>
                <a:extLst>
                  <a:ext uri="{0D108BD9-81ED-4DB2-BD59-A6C34878D82A}">
                    <a16:rowId xmlns:a16="http://schemas.microsoft.com/office/drawing/2014/main" val="10001"/>
                  </a:ext>
                </a:extLst>
              </a:tr>
              <a:tr h="1372744">
                <a:tc>
                  <a:txBody>
                    <a:bodyPr/>
                    <a:lstStyle/>
                    <a:p>
                      <a:pPr marL="171450" indent="-171450">
                        <a:buFont typeface="Arial" panose="020B0604020202020204" pitchFamily="34" charset="0"/>
                        <a:buChar char="•"/>
                      </a:pPr>
                      <a:r>
                        <a:rPr lang="en-GB" sz="1000" dirty="0">
                          <a:solidFill>
                            <a:schemeClr val="tx1"/>
                          </a:solidFill>
                        </a:rPr>
                        <a:t>TEAEs were more frequent with efsitora (77.6%) vs. insulin glargine (57.4%).</a:t>
                      </a:r>
                    </a:p>
                    <a:p>
                      <a:pPr marL="171450" indent="-171450">
                        <a:buFont typeface="Arial" panose="020B0604020202020204" pitchFamily="34" charset="0"/>
                        <a:buChar char="•"/>
                      </a:pPr>
                      <a:r>
                        <a:rPr lang="en-GB" sz="1000" dirty="0">
                          <a:solidFill>
                            <a:schemeClr val="tx1"/>
                          </a:solidFill>
                        </a:rPr>
                        <a:t>Injection site reactions (erythema, pruritus, and induration) were reported by 6.1% of efsitora treated patients vs. none for insulin glargine.</a:t>
                      </a:r>
                    </a:p>
                    <a:p>
                      <a:pPr marL="171450" indent="-171450">
                        <a:buFont typeface="Arial" panose="020B0604020202020204" pitchFamily="34" charset="0"/>
                        <a:buChar char="•"/>
                      </a:pPr>
                      <a:r>
                        <a:rPr lang="en-GB" sz="1000" dirty="0">
                          <a:solidFill>
                            <a:schemeClr val="tx1"/>
                          </a:solidFill>
                        </a:rPr>
                        <a:t>No clinically significant trends or changes in clinical laboratory evaluations, vital signs, or electrocardiograms were observed.</a:t>
                      </a:r>
                    </a:p>
                    <a:p>
                      <a:pPr marL="171450" indent="-171450">
                        <a:buFont typeface="Arial" panose="020B0604020202020204" pitchFamily="34" charset="0"/>
                        <a:buChar char="•"/>
                      </a:pPr>
                      <a:r>
                        <a:rPr lang="en-GB" sz="1000" dirty="0">
                          <a:solidFill>
                            <a:schemeClr val="tx1"/>
                          </a:solidFill>
                        </a:rPr>
                        <a:t>Mean FBG at start of tests was 6 mg/dL lower with </a:t>
                      </a:r>
                      <a:r>
                        <a:rPr lang="en-GB" sz="1000" b="0" dirty="0">
                          <a:solidFill>
                            <a:schemeClr val="tx1"/>
                          </a:solidFill>
                        </a:rPr>
                        <a:t>prolonged fasting for 24 hours ± 40 minutes of exercise the next morning, </a:t>
                      </a:r>
                      <a:r>
                        <a:rPr lang="en-GB" sz="1000" dirty="0">
                          <a:solidFill>
                            <a:schemeClr val="tx1"/>
                          </a:solidFill>
                        </a:rPr>
                        <a:t>and 10 mg/dL lower </a:t>
                      </a:r>
                      <a:r>
                        <a:rPr lang="en-GB" sz="1000" b="0" dirty="0">
                          <a:solidFill>
                            <a:schemeClr val="tx1"/>
                          </a:solidFill>
                        </a:rPr>
                        <a:t>and after receiving a double dose of </a:t>
                      </a:r>
                      <a:r>
                        <a:rPr lang="en-GB" sz="1000" dirty="0">
                          <a:solidFill>
                            <a:schemeClr val="tx1"/>
                          </a:solidFill>
                        </a:rPr>
                        <a:t>efsitora vs. glargine (d</a:t>
                      </a:r>
                      <a:r>
                        <a:rPr lang="en-GB" sz="1000" i="1" dirty="0">
                          <a:solidFill>
                            <a:schemeClr val="tx1"/>
                          </a:solidFill>
                        </a:rPr>
                        <a:t>ata points from abstract</a:t>
                      </a:r>
                      <a:r>
                        <a:rPr lang="en-GB" sz="1000" dirty="0">
                          <a:solidFill>
                            <a:schemeClr val="tx1"/>
                          </a:solidFill>
                        </a:rPr>
                        <a:t>)</a:t>
                      </a:r>
                    </a:p>
                    <a:p>
                      <a:pPr marL="171450" indent="-171450">
                        <a:buFont typeface="Arial" panose="020B0604020202020204" pitchFamily="34" charset="0"/>
                        <a:buChar char="•"/>
                      </a:pPr>
                      <a:r>
                        <a:rPr lang="en-GB" sz="1000" dirty="0">
                          <a:solidFill>
                            <a:schemeClr val="tx1"/>
                          </a:solidFill>
                        </a:rPr>
                        <a:t>The majority of hypoglycemic events in the provocation periods (</a:t>
                      </a:r>
                      <a:r>
                        <a:rPr lang="en-GB" sz="1000" b="0" dirty="0">
                          <a:solidFill>
                            <a:schemeClr val="tx1"/>
                          </a:solidFill>
                        </a:rPr>
                        <a:t>prolonged fasting for 24 hours ± 40 minutes of exercise the next morning, and after receiving a double dose of study insulin) were L</a:t>
                      </a:r>
                      <a:r>
                        <a:rPr lang="en-GB" sz="1000" dirty="0">
                          <a:solidFill>
                            <a:schemeClr val="tx1"/>
                          </a:solidFill>
                        </a:rPr>
                        <a:t>evel 1 (≥54 to &lt;70 mg/dL), not significantly different under any test condition, and resolved spontaneously or following 15g oral glucose tablets (see table).</a:t>
                      </a:r>
                    </a:p>
                    <a:p>
                      <a:pPr marL="171450" indent="-171450">
                        <a:buFont typeface="Arial" panose="020B0604020202020204" pitchFamily="34" charset="0"/>
                        <a:buChar char="•"/>
                      </a:pPr>
                      <a:r>
                        <a:rPr lang="en-GB" sz="1000" dirty="0">
                          <a:solidFill>
                            <a:schemeClr val="tx1"/>
                          </a:solidFill>
                        </a:rPr>
                        <a:t>Level 2 (&lt;54 mg/dL) hypoglycemia was infrequent in both treatments and all test conditions. </a:t>
                      </a:r>
                    </a:p>
                    <a:p>
                      <a:pPr marL="171450" indent="-171450">
                        <a:buFont typeface="Arial" panose="020B0604020202020204" pitchFamily="34" charset="0"/>
                        <a:buChar char="•"/>
                      </a:pPr>
                      <a:r>
                        <a:rPr lang="en-GB" sz="1000" dirty="0">
                          <a:solidFill>
                            <a:schemeClr val="tx1"/>
                          </a:solidFill>
                        </a:rPr>
                        <a:t>No severe hypoglycemic events occurred</a:t>
                      </a:r>
                    </a:p>
                    <a:p>
                      <a:pPr marL="171450" indent="-171450">
                        <a:buFont typeface="Arial" panose="020B0604020202020204" pitchFamily="34" charset="0"/>
                        <a:buChar char="•"/>
                      </a:pPr>
                      <a:r>
                        <a:rPr lang="en-GB" sz="1000" dirty="0">
                          <a:solidFill>
                            <a:schemeClr val="tx1"/>
                          </a:solidFill>
                        </a:rPr>
                        <a:t>Mean nadir glucose for hypoglycemia was similar between efsitora and glargine and test conditions ranging from 62.8- 66.3 mg/dL. </a:t>
                      </a:r>
                    </a:p>
                    <a:p>
                      <a:pPr marL="171450" indent="-171450">
                        <a:buFont typeface="Arial" panose="020B0604020202020204" pitchFamily="34" charset="0"/>
                        <a:buChar char="•"/>
                      </a:pPr>
                      <a:r>
                        <a:rPr lang="en-GB" sz="1000" dirty="0">
                          <a:solidFill>
                            <a:schemeClr val="tx1"/>
                          </a:solidFill>
                        </a:rPr>
                        <a:t>Duration of hypoglycemic events was also similar between efsitora and glargine ranging from 76.6 to 115.2min depending on the test condition.</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1000" dirty="0">
                        <a:solidFill>
                          <a:schemeClr val="tx1"/>
                        </a:solidFill>
                      </a:endParaRPr>
                    </a:p>
                  </a:txBody>
                  <a:tcPr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92350044"/>
                  </a:ext>
                </a:extLst>
              </a:tr>
              <a:tr h="0">
                <a:tc gridSpan="2">
                  <a:txBody>
                    <a:bodyPr/>
                    <a:lstStyle/>
                    <a:p>
                      <a:pPr marL="0" indent="0">
                        <a:buFont typeface="Arial" panose="020B0604020202020204" pitchFamily="34" charset="0"/>
                        <a:buNone/>
                      </a:pPr>
                      <a:r>
                        <a:rPr lang="en-US" sz="1000" b="1" dirty="0">
                          <a:solidFill>
                            <a:schemeClr val="tx1"/>
                          </a:solidFill>
                        </a:rPr>
                        <a:t>CVrg Implications</a:t>
                      </a:r>
                      <a:r>
                        <a:rPr lang="en-US" sz="1000" b="0" dirty="0">
                          <a:solidFill>
                            <a:schemeClr val="tx1"/>
                          </a:solidFill>
                        </a:rPr>
                        <a:t>: </a:t>
                      </a:r>
                      <a:r>
                        <a:rPr lang="en-GB" sz="1000" dirty="0">
                          <a:solidFill>
                            <a:schemeClr val="tx1"/>
                          </a:solidFill>
                        </a:rPr>
                        <a:t>Weekly insulin has the potential to be transformational in the management of T2D diabetes by dramatically reducing the burden of daily insulin injections and increasing adherence and persistence to treatment. In addition, </a:t>
                      </a:r>
                      <a:r>
                        <a:rPr lang="en-GB" sz="1000" b="0" i="0" kern="1200" dirty="0">
                          <a:solidFill>
                            <a:schemeClr val="dk1"/>
                          </a:solidFill>
                          <a:effectLst/>
                          <a:latin typeface="+mn-lt"/>
                          <a:ea typeface="+mn-ea"/>
                          <a:cs typeface="+mn-cs"/>
                        </a:rPr>
                        <a:t>weekly insulin could be combined with a weekly GLP-1 to create a treatment that would be simpler to use and have the patient benefit of only a single once-weekly injection. </a:t>
                      </a:r>
                      <a:endParaRPr lang="en-US" sz="1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4EC"/>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3" name="Title 2"/>
          <p:cNvSpPr>
            <a:spLocks noGrp="1"/>
          </p:cNvSpPr>
          <p:nvPr>
            <p:ph type="ctrTitle"/>
          </p:nvPr>
        </p:nvSpPr>
        <p:spPr/>
        <p:txBody>
          <a:bodyPr/>
          <a:lstStyle/>
          <a:p>
            <a:r>
              <a:rPr lang="en-US" dirty="0"/>
              <a:t>Insulin: Efsitora alfa similar hypoglycemia risk and severity to glargine in Phase I study</a:t>
            </a:r>
          </a:p>
        </p:txBody>
      </p:sp>
      <p:graphicFrame>
        <p:nvGraphicFramePr>
          <p:cNvPr id="4" name="Table 3"/>
          <p:cNvGraphicFramePr>
            <a:graphicFrameLocks noGrp="1"/>
          </p:cNvGraphicFramePr>
          <p:nvPr>
            <p:extLst>
              <p:ext uri="{D42A27DB-BD31-4B8C-83A1-F6EECF244321}">
                <p14:modId xmlns:p14="http://schemas.microsoft.com/office/powerpoint/2010/main" val="1715015308"/>
              </p:ext>
            </p:extLst>
          </p:nvPr>
        </p:nvGraphicFramePr>
        <p:xfrm>
          <a:off x="384048" y="914400"/>
          <a:ext cx="2194560" cy="467868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2940743716"/>
                    </a:ext>
                  </a:extLst>
                </a:gridCol>
              </a:tblGrid>
              <a:tr h="242614">
                <a:tc>
                  <a:txBody>
                    <a:bodyPr/>
                    <a:lstStyle/>
                    <a:p>
                      <a:r>
                        <a:rPr lang="en-US" sz="1000" b="1" dirty="0">
                          <a:solidFill>
                            <a:schemeClr val="tx1"/>
                          </a:solidFill>
                        </a:rPr>
                        <a:t>Product (MOA)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88286691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efsitora alfa; LY3209590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(Basal insulin)</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en-US" sz="1000" b="1" dirty="0">
                          <a:latin typeface="+mn-lt"/>
                        </a:rPr>
                        <a:t>Company</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3"/>
                        </a:rPr>
                        <a:t>Lilly</a:t>
                      </a:r>
                      <a:endParaRPr lang="en-US" sz="1000"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4786">
                <a:tc>
                  <a:txBody>
                    <a:bodyPr/>
                    <a:lstStyle/>
                    <a:p>
                      <a:r>
                        <a:rPr lang="en-US" sz="1000" b="1" dirty="0">
                          <a:latin typeface="+mn-lt"/>
                        </a:rPr>
                        <a:t>Phase and Trial ID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407347513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Phase I </a:t>
                      </a:r>
                      <a:r>
                        <a:rPr lang="en-US" sz="1000" dirty="0">
                          <a:solidFill>
                            <a:schemeClr val="tx1"/>
                          </a:solidFill>
                          <a:hlinkClick r:id="rId4" tooltip="Current version of study  on ClinicalTrials.gov"/>
                        </a:rPr>
                        <a:t>NCT04957914</a:t>
                      </a:r>
                      <a:endParaRPr lang="en-US" sz="10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Germany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7515929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Indication(s)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24271795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T2D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61053568"/>
                  </a:ext>
                </a:extLst>
              </a:tr>
              <a:tr h="0">
                <a:tc>
                  <a:txBody>
                    <a:bodyPr/>
                    <a:lstStyle/>
                    <a:p>
                      <a:r>
                        <a:rPr lang="en-US" sz="1000" b="1" dirty="0">
                          <a:latin typeface="+mn-lt"/>
                        </a:rPr>
                        <a:t>Abstract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7586671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5"/>
                        </a:rPr>
                        <a:t>818-P</a:t>
                      </a:r>
                      <a:endParaRPr lang="en-US" sz="1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32568609"/>
                  </a:ext>
                </a:extLst>
              </a:tr>
              <a:tr h="182880">
                <a:tc>
                  <a:txBody>
                    <a:bodyPr/>
                    <a:lstStyle/>
                    <a:p>
                      <a:r>
                        <a:rPr lang="en-US" sz="1100" b="1" dirty="0">
                          <a:solidFill>
                            <a:schemeClr val="tx1"/>
                          </a:solidFill>
                        </a:rPr>
                        <a:t>CVrg Brief</a:t>
                      </a:r>
                      <a:r>
                        <a:rPr lang="en-US" sz="1100" b="0" dirty="0">
                          <a:solidFill>
                            <a:schemeClr val="tx1"/>
                          </a:solidFill>
                        </a:rPr>
                        <a:t>:</a:t>
                      </a:r>
                      <a:r>
                        <a:rPr lang="en-US" sz="1100" b="1" dirty="0">
                          <a:solidFill>
                            <a:schemeClr val="tx1"/>
                          </a:solidFill>
                        </a:rPr>
                        <a:t> </a:t>
                      </a:r>
                      <a:r>
                        <a:rPr lang="en-GB" sz="1100" dirty="0">
                          <a:solidFill>
                            <a:schemeClr val="tx1"/>
                          </a:solidFill>
                        </a:rPr>
                        <a:t>Once weekly efsitora did not increase incidence, duration, or severity of hypoglycemia compared with once daily insulin glargine during periods of prolonged fasting, prolonged fasting with exercise, or following double dosing in T2D patients, and </a:t>
                      </a:r>
                      <a:r>
                        <a:rPr lang="en-GB" sz="1100" b="0" i="0" kern="1200" dirty="0">
                          <a:solidFill>
                            <a:schemeClr val="dk1"/>
                          </a:solidFill>
                          <a:effectLst/>
                          <a:latin typeface="+mn-lt"/>
                          <a:ea typeface="+mn-ea"/>
                          <a:cs typeface="+mn-cs"/>
                        </a:rPr>
                        <a:t>may be a viable and safe treatment option for T2D patients</a:t>
                      </a:r>
                      <a:r>
                        <a:rPr lang="en-GB" sz="1100" dirty="0">
                          <a:solidFill>
                            <a:schemeClr val="tx1"/>
                          </a:solidFill>
                        </a:rPr>
                        <a:t>. </a:t>
                      </a:r>
                      <a:endParaRPr lang="en-US" sz="1100" b="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3592350044"/>
                  </a:ext>
                </a:extLst>
              </a:tr>
            </a:tbl>
          </a:graphicData>
        </a:graphic>
      </p:graphicFrame>
      <p:graphicFrame>
        <p:nvGraphicFramePr>
          <p:cNvPr id="5" name="Table 4">
            <a:extLst>
              <a:ext uri="{FF2B5EF4-FFF2-40B4-BE49-F238E27FC236}">
                <a16:creationId xmlns:a16="http://schemas.microsoft.com/office/drawing/2014/main" id="{5739BB21-0285-3ED8-41DA-CAF5071EDB0B}"/>
              </a:ext>
            </a:extLst>
          </p:cNvPr>
          <p:cNvGraphicFramePr>
            <a:graphicFrameLocks noGrp="1"/>
          </p:cNvGraphicFramePr>
          <p:nvPr>
            <p:extLst>
              <p:ext uri="{D42A27DB-BD31-4B8C-83A1-F6EECF244321}">
                <p14:modId xmlns:p14="http://schemas.microsoft.com/office/powerpoint/2010/main" val="742135044"/>
              </p:ext>
            </p:extLst>
          </p:nvPr>
        </p:nvGraphicFramePr>
        <p:xfrm>
          <a:off x="7732492" y="2814727"/>
          <a:ext cx="4075460" cy="2084832"/>
        </p:xfrm>
        <a:graphic>
          <a:graphicData uri="http://schemas.openxmlformats.org/drawingml/2006/table">
            <a:tbl>
              <a:tblPr firstRow="1" bandRow="1">
                <a:tableStyleId>{C083E6E3-FA7D-4D7B-A595-EF9225AFEA82}</a:tableStyleId>
              </a:tblPr>
              <a:tblGrid>
                <a:gridCol w="1548000">
                  <a:extLst>
                    <a:ext uri="{9D8B030D-6E8A-4147-A177-3AD203B41FA5}">
                      <a16:colId xmlns:a16="http://schemas.microsoft.com/office/drawing/2014/main" val="20000"/>
                    </a:ext>
                  </a:extLst>
                </a:gridCol>
                <a:gridCol w="544830">
                  <a:extLst>
                    <a:ext uri="{9D8B030D-6E8A-4147-A177-3AD203B41FA5}">
                      <a16:colId xmlns:a16="http://schemas.microsoft.com/office/drawing/2014/main" val="20001"/>
                    </a:ext>
                  </a:extLst>
                </a:gridCol>
                <a:gridCol w="722630">
                  <a:extLst>
                    <a:ext uri="{9D8B030D-6E8A-4147-A177-3AD203B41FA5}">
                      <a16:colId xmlns:a16="http://schemas.microsoft.com/office/drawing/2014/main" val="20002"/>
                    </a:ext>
                  </a:extLst>
                </a:gridCol>
                <a:gridCol w="540000">
                  <a:extLst>
                    <a:ext uri="{9D8B030D-6E8A-4147-A177-3AD203B41FA5}">
                      <a16:colId xmlns:a16="http://schemas.microsoft.com/office/drawing/2014/main" val="20003"/>
                    </a:ext>
                  </a:extLst>
                </a:gridCol>
                <a:gridCol w="720000">
                  <a:extLst>
                    <a:ext uri="{9D8B030D-6E8A-4147-A177-3AD203B41FA5}">
                      <a16:colId xmlns:a16="http://schemas.microsoft.com/office/drawing/2014/main" val="20004"/>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rPr>
                        <a:t>Level 1 Hypo Events</a:t>
                      </a:r>
                    </a:p>
                  </a:txBody>
                  <a:tcPr marT="27432" marB="27432" anchor="ctr"/>
                </a:tc>
                <a:tc gridSpan="2">
                  <a:txBody>
                    <a:bodyPr/>
                    <a:lstStyle/>
                    <a:p>
                      <a:pPr algn="ctr"/>
                      <a:r>
                        <a:rPr lang="en-US" sz="900" dirty="0"/>
                        <a:t>Efsitora</a:t>
                      </a:r>
                    </a:p>
                  </a:txBody>
                  <a:tcPr marT="27432" marB="27432" anchor="ctr"/>
                </a:tc>
                <a:tc hMerge="1">
                  <a:txBody>
                    <a:bodyPr/>
                    <a:lstStyle/>
                    <a:p>
                      <a:pPr algn="ctr"/>
                      <a:endParaRPr lang="en-US" sz="900" dirty="0"/>
                    </a:p>
                  </a:txBody>
                  <a:tcPr marT="27432" marB="27432" anchor="ctr"/>
                </a:tc>
                <a:tc gridSpan="2">
                  <a:txBody>
                    <a:bodyPr/>
                    <a:lstStyle/>
                    <a:p>
                      <a:pPr algn="ctr"/>
                      <a:r>
                        <a:rPr lang="en-US" sz="900" dirty="0"/>
                        <a:t>Glargine</a:t>
                      </a:r>
                    </a:p>
                  </a:txBody>
                  <a:tcPr marT="27432" marB="27432" anchor="ctr"/>
                </a:tc>
                <a:tc hMerge="1">
                  <a:txBody>
                    <a:bodyPr/>
                    <a:lstStyle/>
                    <a:p>
                      <a:pPr algn="ctr"/>
                      <a:endParaRPr lang="en-US" sz="900" dirty="0"/>
                    </a:p>
                  </a:txBody>
                  <a:tcPr marT="27432" marB="27432" anchor="ctr"/>
                </a:tc>
                <a:extLst>
                  <a:ext uri="{0D108BD9-81ED-4DB2-BD59-A6C34878D82A}">
                    <a16:rowId xmlns:a16="http://schemas.microsoft.com/office/drawing/2014/main" val="327997540"/>
                  </a:ext>
                </a:extLst>
              </a:tr>
              <a:tr h="0">
                <a:tc>
                  <a:txBody>
                    <a:bodyPr/>
                    <a:lstStyle/>
                    <a:p>
                      <a:r>
                        <a:rPr lang="en-US" sz="900" dirty="0"/>
                        <a:t>Provocation</a:t>
                      </a:r>
                      <a:endParaRPr lang="en-US" sz="900" dirty="0">
                        <a:solidFill>
                          <a:srgbClr val="FF0000"/>
                        </a:solidFill>
                      </a:endParaRPr>
                    </a:p>
                  </a:txBody>
                  <a:tcPr marT="27432" marB="27432" anchor="ctr"/>
                </a:tc>
                <a:tc>
                  <a:txBody>
                    <a:bodyPr/>
                    <a:lstStyle/>
                    <a:p>
                      <a:pPr algn="ctr"/>
                      <a:r>
                        <a:rPr lang="en-US" sz="900" dirty="0"/>
                        <a:t>Hypos</a:t>
                      </a:r>
                    </a:p>
                    <a:p>
                      <a:pPr algn="ctr"/>
                      <a:r>
                        <a:rPr lang="en-US" sz="900" dirty="0"/>
                        <a:t>(%pts)</a:t>
                      </a:r>
                    </a:p>
                  </a:txBody>
                  <a:tcPr marT="27432" marB="27432" anchor="ctr"/>
                </a:tc>
                <a:tc>
                  <a:txBody>
                    <a:bodyPr/>
                    <a:lstStyle/>
                    <a:p>
                      <a:pPr algn="ctr"/>
                      <a:r>
                        <a:rPr lang="en-US" sz="900" dirty="0"/>
                        <a:t>Hypo </a:t>
                      </a:r>
                    </a:p>
                    <a:p>
                      <a:pPr algn="ctr"/>
                      <a:r>
                        <a:rPr lang="en-US" sz="900" dirty="0"/>
                        <a:t>events (#)</a:t>
                      </a:r>
                    </a:p>
                  </a:txBody>
                  <a:tcPr marT="27432" marB="27432" anchor="ctr"/>
                </a:tc>
                <a:tc>
                  <a:txBody>
                    <a:bodyPr/>
                    <a:lstStyle/>
                    <a:p>
                      <a:pPr algn="ctr"/>
                      <a:r>
                        <a:rPr lang="en-US" sz="900" dirty="0"/>
                        <a:t>Hypos (%pts)</a:t>
                      </a:r>
                    </a:p>
                  </a:txBody>
                  <a:tcPr marT="27432" marB="27432" anchor="ctr"/>
                </a:tc>
                <a:tc>
                  <a:txBody>
                    <a:bodyPr/>
                    <a:lstStyle/>
                    <a:p>
                      <a:pPr algn="ctr"/>
                      <a:r>
                        <a:rPr lang="en-US" sz="900" dirty="0"/>
                        <a:t>Hypo events (#)</a:t>
                      </a:r>
                    </a:p>
                  </a:txBody>
                  <a:tcPr marT="27432" marB="27432" anchor="ctr"/>
                </a:tc>
                <a:extLst>
                  <a:ext uri="{0D108BD9-81ED-4DB2-BD59-A6C34878D82A}">
                    <a16:rowId xmlns:a16="http://schemas.microsoft.com/office/drawing/2014/main" val="10000"/>
                  </a:ext>
                </a:extLst>
              </a:tr>
              <a:tr h="0">
                <a:tc>
                  <a:txBody>
                    <a:bodyPr/>
                    <a:lstStyle/>
                    <a:p>
                      <a:r>
                        <a:rPr lang="en-GB" sz="900" b="0" dirty="0">
                          <a:solidFill>
                            <a:schemeClr val="tx1"/>
                          </a:solidFill>
                        </a:rPr>
                        <a:t>Prolonged fasting for 24 hours</a:t>
                      </a:r>
                      <a:endParaRPr lang="en-US" sz="900" dirty="0"/>
                    </a:p>
                  </a:txBody>
                  <a:tcPr marT="27432" marB="27432" anchor="ctr"/>
                </a:tc>
                <a:tc>
                  <a:txBody>
                    <a:bodyPr/>
                    <a:lstStyle/>
                    <a:p>
                      <a:pPr algn="ctr"/>
                      <a:r>
                        <a:rPr lang="en-US" sz="900" dirty="0"/>
                        <a:t>44.7</a:t>
                      </a:r>
                    </a:p>
                  </a:txBody>
                  <a:tcPr marT="27432" marB="27432" anchor="ctr"/>
                </a:tc>
                <a:tc>
                  <a:txBody>
                    <a:bodyPr/>
                    <a:lstStyle/>
                    <a:p>
                      <a:pPr algn="ctr"/>
                      <a:r>
                        <a:rPr lang="en-US" sz="900" dirty="0"/>
                        <a:t>38</a:t>
                      </a:r>
                    </a:p>
                  </a:txBody>
                  <a:tcPr marT="27432" marB="27432" anchor="ctr"/>
                </a:tc>
                <a:tc>
                  <a:txBody>
                    <a:bodyPr/>
                    <a:lstStyle/>
                    <a:p>
                      <a:pPr algn="ctr"/>
                      <a:r>
                        <a:rPr lang="en-US" sz="900" dirty="0"/>
                        <a:t>42.6</a:t>
                      </a:r>
                    </a:p>
                  </a:txBody>
                  <a:tcPr marT="27432" marB="27432" anchor="ctr"/>
                </a:tc>
                <a:tc>
                  <a:txBody>
                    <a:bodyPr/>
                    <a:lstStyle/>
                    <a:p>
                      <a:pPr algn="ctr"/>
                      <a:r>
                        <a:rPr lang="en-US" sz="900" dirty="0"/>
                        <a:t>38</a:t>
                      </a:r>
                    </a:p>
                  </a:txBody>
                  <a:tcPr marT="27432" marB="27432" anchor="ctr"/>
                </a:tc>
                <a:extLst>
                  <a:ext uri="{0D108BD9-81ED-4DB2-BD59-A6C34878D82A}">
                    <a16:rowId xmlns:a16="http://schemas.microsoft.com/office/drawing/2014/main" val="10001"/>
                  </a:ext>
                </a:extLst>
              </a:tr>
              <a:tr h="0">
                <a:tc>
                  <a:txBody>
                    <a:bodyPr/>
                    <a:lstStyle/>
                    <a:p>
                      <a:r>
                        <a:rPr lang="en-GB" sz="900" b="0" dirty="0">
                          <a:solidFill>
                            <a:schemeClr val="tx1"/>
                          </a:solidFill>
                        </a:rPr>
                        <a:t>Prolonged fasting for 24 hours ± 40 minutes of exercise the next morning </a:t>
                      </a:r>
                      <a:endParaRPr lang="en-US" sz="900" dirty="0"/>
                    </a:p>
                  </a:txBody>
                  <a:tcPr marT="27432" marB="27432" anchor="ctr"/>
                </a:tc>
                <a:tc>
                  <a:txBody>
                    <a:bodyPr/>
                    <a:lstStyle/>
                    <a:p>
                      <a:pPr algn="ctr"/>
                      <a:r>
                        <a:rPr lang="en-US" sz="900" dirty="0"/>
                        <a:t>65.9</a:t>
                      </a:r>
                    </a:p>
                  </a:txBody>
                  <a:tcPr marT="27432" marB="27432" anchor="ctr"/>
                </a:tc>
                <a:tc>
                  <a:txBody>
                    <a:bodyPr/>
                    <a:lstStyle/>
                    <a:p>
                      <a:pPr algn="ctr"/>
                      <a:r>
                        <a:rPr lang="en-US" sz="900" dirty="0"/>
                        <a:t>53</a:t>
                      </a:r>
                    </a:p>
                  </a:txBody>
                  <a:tcPr marT="27432" marB="27432" anchor="ctr"/>
                </a:tc>
                <a:tc>
                  <a:txBody>
                    <a:bodyPr/>
                    <a:lstStyle/>
                    <a:p>
                      <a:pPr algn="ctr"/>
                      <a:r>
                        <a:rPr lang="en-US" sz="900" dirty="0"/>
                        <a:t>50.0</a:t>
                      </a:r>
                    </a:p>
                  </a:txBody>
                  <a:tcPr marT="27432" marB="27432" anchor="ctr"/>
                </a:tc>
                <a:tc>
                  <a:txBody>
                    <a:bodyPr/>
                    <a:lstStyle/>
                    <a:p>
                      <a:pPr algn="ctr"/>
                      <a:r>
                        <a:rPr lang="en-US" sz="900" dirty="0"/>
                        <a:t>37</a:t>
                      </a:r>
                    </a:p>
                  </a:txBody>
                  <a:tcPr marT="27432" marB="27432" anchor="ctr"/>
                </a:tc>
                <a:extLst>
                  <a:ext uri="{0D108BD9-81ED-4DB2-BD59-A6C34878D82A}">
                    <a16:rowId xmlns:a16="http://schemas.microsoft.com/office/drawing/2014/main" val="10002"/>
                  </a:ext>
                </a:extLst>
              </a:tr>
              <a:tr h="154352">
                <a:tc gridSpan="5">
                  <a:txBody>
                    <a:bodyPr/>
                    <a:lstStyle/>
                    <a:p>
                      <a:r>
                        <a:rPr lang="en-GB" sz="900" b="0" dirty="0">
                          <a:solidFill>
                            <a:schemeClr val="tx1"/>
                          </a:solidFill>
                        </a:rPr>
                        <a:t>Double dose of study insulin</a:t>
                      </a:r>
                      <a:endParaRPr lang="en-US" sz="900" dirty="0"/>
                    </a:p>
                  </a:txBody>
                  <a:tcPr marT="27432" marB="27432" anchor="ctr"/>
                </a:tc>
                <a:tc hMerge="1">
                  <a:txBody>
                    <a:bodyPr/>
                    <a:lstStyle/>
                    <a:p>
                      <a:pPr algn="ctr"/>
                      <a:endParaRPr lang="en-US" sz="900" dirty="0"/>
                    </a:p>
                  </a:txBody>
                  <a:tcPr marT="27432" marB="27432" anchor="ctr"/>
                </a:tc>
                <a:tc hMerge="1">
                  <a:txBody>
                    <a:bodyPr/>
                    <a:lstStyle/>
                    <a:p>
                      <a:pPr algn="ctr"/>
                      <a:endParaRPr lang="en-US" sz="900" dirty="0"/>
                    </a:p>
                  </a:txBody>
                  <a:tcPr marT="27432" marB="27432" anchor="ctr"/>
                </a:tc>
                <a:tc hMerge="1">
                  <a:txBody>
                    <a:bodyPr/>
                    <a:lstStyle/>
                    <a:p>
                      <a:pPr algn="ctr"/>
                      <a:endParaRPr lang="en-US" sz="900" dirty="0"/>
                    </a:p>
                  </a:txBody>
                  <a:tcPr marT="27432" marB="27432" anchor="ctr"/>
                </a:tc>
                <a:tc hMerge="1">
                  <a:txBody>
                    <a:bodyPr/>
                    <a:lstStyle/>
                    <a:p>
                      <a:pPr algn="ctr"/>
                      <a:endParaRPr lang="en-US" sz="900" dirty="0"/>
                    </a:p>
                  </a:txBody>
                  <a:tcPr marT="27432" marB="27432" anchor="ctr"/>
                </a:tc>
                <a:extLst>
                  <a:ext uri="{0D108BD9-81ED-4DB2-BD59-A6C34878D82A}">
                    <a16:rowId xmlns:a16="http://schemas.microsoft.com/office/drawing/2014/main" val="10003"/>
                  </a:ext>
                </a:extLst>
              </a:tr>
              <a:tr h="154352">
                <a:tc>
                  <a:txBody>
                    <a:bodyPr/>
                    <a:lstStyle/>
                    <a:p>
                      <a:r>
                        <a:rPr lang="en-US" sz="900" dirty="0"/>
                        <a:t>0-48hrs</a:t>
                      </a:r>
                    </a:p>
                  </a:txBody>
                  <a:tcPr marT="27432" marB="27432" anchor="ctr">
                    <a:lnB w="12700" cap="flat" cmpd="sng" algn="ctr">
                      <a:noFill/>
                      <a:prstDash val="solid"/>
                      <a:round/>
                      <a:headEnd type="none" w="med" len="med"/>
                      <a:tailEnd type="none" w="med" len="med"/>
                    </a:lnB>
                  </a:tcPr>
                </a:tc>
                <a:tc>
                  <a:txBody>
                    <a:bodyPr/>
                    <a:lstStyle/>
                    <a:p>
                      <a:pPr algn="ctr"/>
                      <a:r>
                        <a:rPr lang="en-US" sz="900" dirty="0"/>
                        <a:t>55.3</a:t>
                      </a:r>
                    </a:p>
                  </a:txBody>
                  <a:tcPr marT="27432" marB="27432" anchor="ctr">
                    <a:lnB w="12700" cap="flat" cmpd="sng" algn="ctr">
                      <a:noFill/>
                      <a:prstDash val="solid"/>
                      <a:round/>
                      <a:headEnd type="none" w="med" len="med"/>
                      <a:tailEnd type="none" w="med" len="med"/>
                    </a:lnB>
                  </a:tcPr>
                </a:tc>
                <a:tc>
                  <a:txBody>
                    <a:bodyPr/>
                    <a:lstStyle/>
                    <a:p>
                      <a:pPr algn="ctr"/>
                      <a:r>
                        <a:rPr lang="en-US" sz="900" dirty="0"/>
                        <a:t>79</a:t>
                      </a:r>
                    </a:p>
                  </a:txBody>
                  <a:tcPr marT="27432" marB="27432" anchor="ctr">
                    <a:lnB w="12700" cap="flat" cmpd="sng" algn="ctr">
                      <a:noFill/>
                      <a:prstDash val="solid"/>
                      <a:round/>
                      <a:headEnd type="none" w="med" len="med"/>
                      <a:tailEnd type="none" w="med" len="med"/>
                    </a:lnB>
                  </a:tcPr>
                </a:tc>
                <a:tc>
                  <a:txBody>
                    <a:bodyPr/>
                    <a:lstStyle/>
                    <a:p>
                      <a:pPr algn="ctr"/>
                      <a:r>
                        <a:rPr lang="en-US" sz="900" dirty="0"/>
                        <a:t>61.7</a:t>
                      </a:r>
                    </a:p>
                  </a:txBody>
                  <a:tcPr marT="27432" marB="27432" anchor="ctr">
                    <a:lnB w="12700" cap="flat" cmpd="sng" algn="ctr">
                      <a:noFill/>
                      <a:prstDash val="solid"/>
                      <a:round/>
                      <a:headEnd type="none" w="med" len="med"/>
                      <a:tailEnd type="none" w="med" len="med"/>
                    </a:lnB>
                  </a:tcPr>
                </a:tc>
                <a:tc>
                  <a:txBody>
                    <a:bodyPr/>
                    <a:lstStyle/>
                    <a:p>
                      <a:pPr algn="ctr"/>
                      <a:r>
                        <a:rPr lang="en-US" sz="900" dirty="0"/>
                        <a:t>62</a:t>
                      </a:r>
                    </a:p>
                  </a:txBody>
                  <a:tcPr marT="27432" marB="27432" anchor="ctr">
                    <a:lnB w="12700" cap="flat" cmpd="sng" algn="ctr">
                      <a:noFill/>
                      <a:prstDash val="solid"/>
                      <a:round/>
                      <a:headEnd type="none" w="med" len="med"/>
                      <a:tailEnd type="none" w="med" len="med"/>
                    </a:lnB>
                  </a:tcPr>
                </a:tc>
                <a:extLst>
                  <a:ext uri="{0D108BD9-81ED-4DB2-BD59-A6C34878D82A}">
                    <a16:rowId xmlns:a16="http://schemas.microsoft.com/office/drawing/2014/main" val="3835911894"/>
                  </a:ext>
                </a:extLst>
              </a:tr>
              <a:tr h="154352">
                <a:tc>
                  <a:txBody>
                    <a:bodyPr/>
                    <a:lstStyle/>
                    <a:p>
                      <a:r>
                        <a:rPr lang="en-US" sz="900" dirty="0"/>
                        <a:t>0-96hrs</a:t>
                      </a:r>
                    </a:p>
                  </a:txBody>
                  <a:tcPr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68.1</a:t>
                      </a:r>
                    </a:p>
                  </a:txBody>
                  <a:tcPr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215</a:t>
                      </a:r>
                    </a:p>
                  </a:txBody>
                  <a:tcPr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a:t>
                      </a:r>
                    </a:p>
                  </a:txBody>
                  <a:tcPr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a:t>
                      </a:r>
                    </a:p>
                  </a:txBody>
                  <a:tcPr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535704485"/>
                  </a:ext>
                </a:extLst>
              </a:tr>
              <a:tr h="154352">
                <a:tc>
                  <a:txBody>
                    <a:bodyPr/>
                    <a:lstStyle/>
                    <a:p>
                      <a:r>
                        <a:rPr lang="en-US" sz="900" dirty="0"/>
                        <a:t>48-96hrs</a:t>
                      </a: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t>66.0</a:t>
                      </a: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t>136</a:t>
                      </a: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t>-</a:t>
                      </a: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dirty="0"/>
                        <a:t>-</a:t>
                      </a: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1658942453"/>
                  </a:ext>
                </a:extLst>
              </a:tr>
            </a:tbl>
          </a:graphicData>
        </a:graphic>
      </p:graphicFrame>
    </p:spTree>
    <p:extLst>
      <p:ext uri="{BB962C8B-B14F-4D97-AF65-F5344CB8AC3E}">
        <p14:creationId xmlns:p14="http://schemas.microsoft.com/office/powerpoint/2010/main" val="312461495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72D6AD16-175D-489F-BE05-D09863BF96F2}"/>
              </a:ext>
            </a:extLst>
          </p:cNvPr>
          <p:cNvGraphicFramePr>
            <a:graphicFrameLocks noGrp="1"/>
          </p:cNvGraphicFramePr>
          <p:nvPr>
            <p:extLst>
              <p:ext uri="{D42A27DB-BD31-4B8C-83A1-F6EECF244321}">
                <p14:modId xmlns:p14="http://schemas.microsoft.com/office/powerpoint/2010/main" val="2595688292"/>
              </p:ext>
            </p:extLst>
          </p:nvPr>
        </p:nvGraphicFramePr>
        <p:xfrm>
          <a:off x="2660639" y="914400"/>
          <a:ext cx="9147313" cy="4831080"/>
        </p:xfrm>
        <a:graphic>
          <a:graphicData uri="http://schemas.openxmlformats.org/drawingml/2006/table">
            <a:tbl>
              <a:tblPr firstRow="1" bandRow="1">
                <a:tableStyleId>{5C22544A-7EE6-4342-B048-85BDC9FD1C3A}</a:tableStyleId>
              </a:tblPr>
              <a:tblGrid>
                <a:gridCol w="4515224">
                  <a:extLst>
                    <a:ext uri="{9D8B030D-6E8A-4147-A177-3AD203B41FA5}">
                      <a16:colId xmlns:a16="http://schemas.microsoft.com/office/drawing/2014/main" val="20000"/>
                    </a:ext>
                  </a:extLst>
                </a:gridCol>
                <a:gridCol w="4632089">
                  <a:extLst>
                    <a:ext uri="{9D8B030D-6E8A-4147-A177-3AD203B41FA5}">
                      <a16:colId xmlns:a16="http://schemas.microsoft.com/office/drawing/2014/main" val="1229989169"/>
                    </a:ext>
                  </a:extLst>
                </a:gridCol>
              </a:tblGrid>
              <a:tr h="0">
                <a:tc gridSpan="2">
                  <a:txBody>
                    <a:bodyPr/>
                    <a:lstStyle/>
                    <a:p>
                      <a:r>
                        <a:rPr lang="en-GB" sz="900" b="0" i="1" dirty="0">
                          <a:solidFill>
                            <a:schemeClr val="tx1"/>
                          </a:solidFill>
                        </a:rPr>
                        <a:t>Evaluation of the pharmacokinetic profile of insulin efsitora alfa administered subcutaneously at different injection sites. </a:t>
                      </a:r>
                      <a:r>
                        <a:rPr lang="en-GB" sz="900" b="0" i="1" kern="1200" dirty="0">
                          <a:solidFill>
                            <a:schemeClr val="tx1"/>
                          </a:solidFill>
                          <a:latin typeface="+mn-lt"/>
                          <a:ea typeface="+mn-ea"/>
                          <a:cs typeface="+mn-cs"/>
                        </a:rPr>
                        <a:t>J.Leohr.</a:t>
                      </a:r>
                    </a:p>
                    <a:p>
                      <a:endParaRPr lang="en-US" sz="400" b="0" i="1"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Background</a:t>
                      </a:r>
                      <a:r>
                        <a:rPr lang="en-US" sz="1000" b="0" dirty="0">
                          <a:solidFill>
                            <a:schemeClr val="tx1"/>
                          </a:solidFill>
                        </a:rPr>
                        <a:t>: </a:t>
                      </a:r>
                      <a:r>
                        <a:rPr lang="en-GB" sz="1000" b="0" dirty="0">
                          <a:solidFill>
                            <a:schemeClr val="tx1"/>
                          </a:solidFill>
                        </a:rPr>
                        <a:t>Injection site preference varies among diabetes patients due to practical and anatomical reasons. A study was conducted to compare the pharmacokinetic profiles of SC efsitora administered in the abdomen, upper arm, or thigh. In addition, absolute bioavailability was determined following IV bolus administration.</a:t>
                      </a:r>
                      <a:endParaRPr lang="en-US" sz="10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20000"/>
                        <a:lumOff val="80000"/>
                      </a:schemeClr>
                    </a:solidFill>
                  </a:tcPr>
                </a:tc>
                <a:tc hMerge="1">
                  <a:txBody>
                    <a:bodyPr/>
                    <a:lstStyle/>
                    <a:p>
                      <a:endParaRPr lang="en-US"/>
                    </a:p>
                  </a:txBody>
                  <a:tcPr/>
                </a:tc>
                <a:extLst>
                  <a:ext uri="{0D108BD9-81ED-4DB2-BD59-A6C34878D82A}">
                    <a16:rowId xmlns:a16="http://schemas.microsoft.com/office/drawing/2014/main" val="882866917"/>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mn-lt"/>
                        </a:rPr>
                        <a:t>Patients &amp; Treatment</a:t>
                      </a:r>
                      <a:r>
                        <a:rPr lang="en-US" sz="1000" dirty="0">
                          <a:latin typeface="+mn-lt"/>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dirty="0">
                          <a:latin typeface="+mn-lt"/>
                        </a:rPr>
                        <a:t>Part A: 156 healthy subjects aged 21-65 years, 30% female, BMI 19-35kg/m</a:t>
                      </a:r>
                      <a:r>
                        <a:rPr lang="en-GB" sz="1000" baseline="30000" dirty="0">
                          <a:latin typeface="+mn-lt"/>
                        </a:rPr>
                        <a:t>2</a:t>
                      </a:r>
                      <a:r>
                        <a:rPr lang="en-GB" sz="1000" dirty="0">
                          <a:latin typeface="+mn-lt"/>
                        </a:rPr>
                        <a:t> received efsitora (SC single 100U dose) administered into the upper arm, or thigh, compared to the abdominal wall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dirty="0">
                          <a:latin typeface="+mn-lt"/>
                        </a:rPr>
                        <a:t>Part B crossover design: 12 healthy subjects aged 21-58 years, 100% male, BMI 20-30kg/m</a:t>
                      </a:r>
                      <a:r>
                        <a:rPr lang="en-GB" sz="1000" baseline="30000" dirty="0">
                          <a:latin typeface="+mn-lt"/>
                        </a:rPr>
                        <a:t>2</a:t>
                      </a:r>
                      <a:r>
                        <a:rPr lang="en-GB" sz="1000" dirty="0">
                          <a:latin typeface="+mn-lt"/>
                        </a:rPr>
                        <a:t> received efsitora (SC single 100U dose) administered into the abdominal wall compared to a 44U IV administration</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00"/>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Results</a:t>
                      </a:r>
                      <a:r>
                        <a:rPr lang="en-US" sz="1000" dirty="0"/>
                        <a:t>:</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US"/>
                    </a:p>
                  </a:txBody>
                  <a:tcPr/>
                </a:tc>
                <a:extLst>
                  <a:ext uri="{0D108BD9-81ED-4DB2-BD59-A6C34878D82A}">
                    <a16:rowId xmlns:a16="http://schemas.microsoft.com/office/drawing/2014/main" val="10001"/>
                  </a:ext>
                </a:extLst>
              </a:tr>
              <a:tr h="1413163">
                <a:tc>
                  <a:txBody>
                    <a:bodyPr/>
                    <a:lstStyle/>
                    <a:p>
                      <a:pPr marL="171450" indent="-171450">
                        <a:spcAft>
                          <a:spcPts val="300"/>
                        </a:spcAft>
                        <a:buFont typeface="Arial" panose="020B0604020202020204" pitchFamily="34" charset="0"/>
                        <a:buChar char="•"/>
                      </a:pPr>
                      <a:r>
                        <a:rPr lang="en-GB" sz="1000" dirty="0">
                          <a:solidFill>
                            <a:schemeClr val="tx1"/>
                          </a:solidFill>
                        </a:rPr>
                        <a:t>Efsitora injected SC into the abdomen, upper arm, or thigh, resulted in no change in exposure. </a:t>
                      </a:r>
                    </a:p>
                    <a:p>
                      <a:pPr marL="171450" indent="-171450">
                        <a:spcAft>
                          <a:spcPts val="300"/>
                        </a:spcAft>
                        <a:buFont typeface="Arial" panose="020B0604020202020204" pitchFamily="34" charset="0"/>
                        <a:buChar char="•"/>
                      </a:pPr>
                      <a:r>
                        <a:rPr lang="en-GB" sz="1000" dirty="0">
                          <a:solidFill>
                            <a:schemeClr val="tx1"/>
                          </a:solidFill>
                        </a:rPr>
                        <a:t>All 90% CIs for the ratios of total efsitora exposure or maximum efsitora concentration of the thigh or upper arm vs. abdomen were contained within 0.80 and 1.25 (see table)</a:t>
                      </a:r>
                    </a:p>
                    <a:p>
                      <a:pPr marL="171450"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1000" dirty="0">
                          <a:solidFill>
                            <a:schemeClr val="tx1"/>
                          </a:solidFill>
                        </a:rPr>
                        <a:t>Efsitora had a bioavailability of 86% when injected into the abdomen.</a:t>
                      </a:r>
                    </a:p>
                    <a:p>
                      <a:pPr marL="171450" indent="-171450">
                        <a:spcAft>
                          <a:spcPts val="300"/>
                        </a:spcAft>
                        <a:buFont typeface="Arial" panose="020B0604020202020204" pitchFamily="34" charset="0"/>
                        <a:buChar char="•"/>
                      </a:pPr>
                      <a:r>
                        <a:rPr lang="en-GB" sz="1000" dirty="0">
                          <a:solidFill>
                            <a:schemeClr val="tx1"/>
                          </a:solidFill>
                        </a:rPr>
                        <a:t>Efsitora was well tolerated when injected SC at different injection sites and via IV bolus.</a:t>
                      </a:r>
                    </a:p>
                    <a:p>
                      <a:pPr marL="171450" indent="-171450">
                        <a:spcAft>
                          <a:spcPts val="300"/>
                        </a:spcAft>
                        <a:buFont typeface="Arial" panose="020B0604020202020204" pitchFamily="34" charset="0"/>
                        <a:buChar char="•"/>
                      </a:pPr>
                      <a:r>
                        <a:rPr lang="en-GB" sz="1000" dirty="0">
                          <a:solidFill>
                            <a:schemeClr val="tx1"/>
                          </a:solidFill>
                        </a:rPr>
                        <a:t>TEAEs and hypoglycemic events were similar between the abdominal wall, thigh, and upper arm injection sites (Part A), and between SC and IV (Part B).</a:t>
                      </a:r>
                    </a:p>
                    <a:p>
                      <a:pPr marL="171450" indent="-171450">
                        <a:spcAft>
                          <a:spcPts val="300"/>
                        </a:spcAft>
                        <a:buFont typeface="Arial" panose="020B0604020202020204" pitchFamily="34" charset="0"/>
                        <a:buChar char="•"/>
                      </a:pPr>
                      <a:r>
                        <a:rPr lang="en-GB" sz="1000" dirty="0">
                          <a:solidFill>
                            <a:schemeClr val="tx1"/>
                          </a:solidFill>
                        </a:rPr>
                        <a:t>The most common TEAEs were cannulation site for blood sampling.</a:t>
                      </a:r>
                    </a:p>
                    <a:p>
                      <a:pPr marL="171450" indent="-171450">
                        <a:spcAft>
                          <a:spcPts val="300"/>
                        </a:spcAft>
                        <a:buFont typeface="Arial" panose="020B0604020202020204" pitchFamily="34" charset="0"/>
                        <a:buChar char="•"/>
                      </a:pPr>
                      <a:r>
                        <a:rPr lang="en-GB" sz="1000" dirty="0">
                          <a:solidFill>
                            <a:schemeClr val="tx1"/>
                          </a:solidFill>
                        </a:rPr>
                        <a:t>The majority of hypoglycemic events were Level 1 in severity and resolved following self-treatment.</a:t>
                      </a:r>
                    </a:p>
                    <a:p>
                      <a:pPr marL="171450" indent="-171450">
                        <a:spcAft>
                          <a:spcPts val="300"/>
                        </a:spcAft>
                        <a:buFont typeface="Arial" panose="020B0604020202020204" pitchFamily="34" charset="0"/>
                        <a:buChar char="•"/>
                      </a:pPr>
                      <a:r>
                        <a:rPr lang="en-GB" sz="1000" dirty="0">
                          <a:solidFill>
                            <a:schemeClr val="tx1"/>
                          </a:solidFill>
                        </a:rPr>
                        <a:t>No clinically relevant changes in vital signs, electrocardiograms, or laboratory values were observed</a:t>
                      </a:r>
                    </a:p>
                    <a:p>
                      <a:pPr marL="171450" indent="-171450">
                        <a:buFont typeface="Arial" panose="020B0604020202020204" pitchFamily="34" charset="0"/>
                        <a:buChar char="•"/>
                      </a:pPr>
                      <a:endParaRPr lang="en-GB" sz="1000"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1000" dirty="0"/>
                    </a:p>
                  </a:txBody>
                  <a:tcPr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92350044"/>
                  </a:ext>
                </a:extLst>
              </a:tr>
            </a:tbl>
          </a:graphicData>
        </a:graphic>
      </p:graphicFrame>
      <p:sp>
        <p:nvSpPr>
          <p:cNvPr id="3" name="Title 2"/>
          <p:cNvSpPr>
            <a:spLocks noGrp="1"/>
          </p:cNvSpPr>
          <p:nvPr>
            <p:ph type="ctrTitle"/>
          </p:nvPr>
        </p:nvSpPr>
        <p:spPr/>
        <p:txBody>
          <a:bodyPr/>
          <a:lstStyle/>
          <a:p>
            <a:r>
              <a:rPr lang="en-US" dirty="0"/>
              <a:t>Insulin: Efsitora alfa exposure similar when injected into the </a:t>
            </a:r>
            <a:r>
              <a:rPr lang="en-GB" dirty="0"/>
              <a:t>abdomen, upper arm, or thigh</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14914313"/>
              </p:ext>
            </p:extLst>
          </p:nvPr>
        </p:nvGraphicFramePr>
        <p:xfrm>
          <a:off x="384048" y="914400"/>
          <a:ext cx="2194560" cy="451104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2940743716"/>
                    </a:ext>
                  </a:extLst>
                </a:gridCol>
              </a:tblGrid>
              <a:tr h="242614">
                <a:tc>
                  <a:txBody>
                    <a:bodyPr/>
                    <a:lstStyle/>
                    <a:p>
                      <a:r>
                        <a:rPr lang="en-US" sz="1000" b="1" dirty="0">
                          <a:solidFill>
                            <a:schemeClr val="tx1"/>
                          </a:solidFill>
                        </a:rPr>
                        <a:t>Product (MOA)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88286691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efsitora alfa; LY3209590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(Basal insulin)</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en-US" sz="1000" b="1" dirty="0">
                          <a:latin typeface="+mn-lt"/>
                        </a:rPr>
                        <a:t>Company</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2"/>
                        </a:rPr>
                        <a:t>Lilly</a:t>
                      </a:r>
                      <a:endParaRPr lang="en-US" sz="1000"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4786">
                <a:tc>
                  <a:txBody>
                    <a:bodyPr/>
                    <a:lstStyle/>
                    <a:p>
                      <a:r>
                        <a:rPr lang="en-US" sz="1000" b="1" dirty="0">
                          <a:latin typeface="+mn-lt"/>
                        </a:rPr>
                        <a:t>Phase and Trial ID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407347513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Phase I </a:t>
                      </a:r>
                      <a:r>
                        <a:rPr lang="en-US" sz="1000" dirty="0">
                          <a:solidFill>
                            <a:schemeClr val="tx1"/>
                          </a:solidFill>
                          <a:hlinkClick r:id="rId3" tooltip="Current version of study  on ClinicalTrials.gov"/>
                        </a:rPr>
                        <a:t>NCT05615532</a:t>
                      </a:r>
                      <a:r>
                        <a:rPr lang="en-US" sz="1000" dirty="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Singapore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7515929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Indication(s)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24271795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T2D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61053568"/>
                  </a:ext>
                </a:extLst>
              </a:tr>
              <a:tr h="0">
                <a:tc>
                  <a:txBody>
                    <a:bodyPr/>
                    <a:lstStyle/>
                    <a:p>
                      <a:r>
                        <a:rPr lang="en-US" sz="1000" b="1" dirty="0">
                          <a:latin typeface="+mn-lt"/>
                        </a:rPr>
                        <a:t>Abstract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7586671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4"/>
                        </a:rPr>
                        <a:t>825-P</a:t>
                      </a:r>
                      <a:endParaRPr lang="en-US" sz="1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32568609"/>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1" dirty="0"/>
                        <a:t>CVrg Implications</a:t>
                      </a:r>
                      <a:r>
                        <a:rPr lang="en-US" sz="1100" b="0" dirty="0"/>
                        <a:t>: Although e</a:t>
                      </a:r>
                      <a:r>
                        <a:rPr lang="en-GB" sz="1100" dirty="0">
                          <a:solidFill>
                            <a:schemeClr val="tx1"/>
                          </a:solidFill>
                        </a:rPr>
                        <a:t>fsitora can be injected SC into the abdomen, upper arm, or thigh without a change in exposure, physicians advise diabetes patients to </a:t>
                      </a:r>
                      <a:r>
                        <a:rPr lang="en-GB" sz="1100" b="0" dirty="0">
                          <a:solidFill>
                            <a:schemeClr val="tx1"/>
                          </a:solidFill>
                        </a:rPr>
                        <a:t>rotate insulin </a:t>
                      </a:r>
                      <a:r>
                        <a:rPr lang="en-GB" sz="1100" b="0" kern="1200" dirty="0">
                          <a:solidFill>
                            <a:schemeClr val="tx1"/>
                          </a:solidFill>
                          <a:latin typeface="+mn-lt"/>
                          <a:ea typeface="+mn-ea"/>
                          <a:cs typeface="+mn-cs"/>
                        </a:rPr>
                        <a:t>injection sites to </a:t>
                      </a:r>
                      <a:r>
                        <a:rPr lang="en-GB" sz="1100" b="0" dirty="0">
                          <a:solidFill>
                            <a:schemeClr val="tx1"/>
                          </a:solidFill>
                        </a:rPr>
                        <a:t>prevent </a:t>
                      </a:r>
                      <a:r>
                        <a:rPr lang="en-GB" sz="1100" b="0" kern="1200" dirty="0">
                          <a:solidFill>
                            <a:schemeClr val="tx1"/>
                          </a:solidFill>
                          <a:latin typeface="+mn-lt"/>
                          <a:ea typeface="+mn-ea"/>
                          <a:cs typeface="+mn-cs"/>
                        </a:rPr>
                        <a:t>lipohypertrophy, which can substantially affect insulin uptake and action.</a:t>
                      </a:r>
                      <a:endParaRPr lang="en-US" sz="1100" b="0" kern="1200" dirty="0">
                        <a:solidFill>
                          <a:schemeClr val="tx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3592350044"/>
                  </a:ext>
                </a:extLst>
              </a:tr>
            </a:tbl>
          </a:graphicData>
        </a:graphic>
      </p:graphicFrame>
      <p:graphicFrame>
        <p:nvGraphicFramePr>
          <p:cNvPr id="5" name="Table 4">
            <a:extLst>
              <a:ext uri="{FF2B5EF4-FFF2-40B4-BE49-F238E27FC236}">
                <a16:creationId xmlns:a16="http://schemas.microsoft.com/office/drawing/2014/main" id="{5739BB21-0285-3ED8-41DA-CAF5071EDB0B}"/>
              </a:ext>
            </a:extLst>
          </p:cNvPr>
          <p:cNvGraphicFramePr>
            <a:graphicFrameLocks noGrp="1"/>
          </p:cNvGraphicFramePr>
          <p:nvPr>
            <p:extLst>
              <p:ext uri="{D42A27DB-BD31-4B8C-83A1-F6EECF244321}">
                <p14:modId xmlns:p14="http://schemas.microsoft.com/office/powerpoint/2010/main" val="3606086467"/>
              </p:ext>
            </p:extLst>
          </p:nvPr>
        </p:nvGraphicFramePr>
        <p:xfrm>
          <a:off x="7412332" y="3076681"/>
          <a:ext cx="4094893" cy="2057400"/>
        </p:xfrm>
        <a:graphic>
          <a:graphicData uri="http://schemas.openxmlformats.org/drawingml/2006/table">
            <a:tbl>
              <a:tblPr firstRow="1" bandRow="1">
                <a:tableStyleId>{C083E6E3-FA7D-4D7B-A595-EF9225AFEA82}</a:tableStyleId>
              </a:tblPr>
              <a:tblGrid>
                <a:gridCol w="906780">
                  <a:extLst>
                    <a:ext uri="{9D8B030D-6E8A-4147-A177-3AD203B41FA5}">
                      <a16:colId xmlns:a16="http://schemas.microsoft.com/office/drawing/2014/main" val="20000"/>
                    </a:ext>
                  </a:extLst>
                </a:gridCol>
                <a:gridCol w="767080">
                  <a:extLst>
                    <a:ext uri="{9D8B030D-6E8A-4147-A177-3AD203B41FA5}">
                      <a16:colId xmlns:a16="http://schemas.microsoft.com/office/drawing/2014/main" val="20001"/>
                    </a:ext>
                  </a:extLst>
                </a:gridCol>
                <a:gridCol w="441033">
                  <a:extLst>
                    <a:ext uri="{9D8B030D-6E8A-4147-A177-3AD203B41FA5}">
                      <a16:colId xmlns:a16="http://schemas.microsoft.com/office/drawing/2014/main" val="20002"/>
                    </a:ext>
                  </a:extLst>
                </a:gridCol>
                <a:gridCol w="756000">
                  <a:extLst>
                    <a:ext uri="{9D8B030D-6E8A-4147-A177-3AD203B41FA5}">
                      <a16:colId xmlns:a16="http://schemas.microsoft.com/office/drawing/2014/main" val="20003"/>
                    </a:ext>
                  </a:extLst>
                </a:gridCol>
                <a:gridCol w="1224000">
                  <a:extLst>
                    <a:ext uri="{9D8B030D-6E8A-4147-A177-3AD203B41FA5}">
                      <a16:colId xmlns:a16="http://schemas.microsoft.com/office/drawing/2014/main" val="20004"/>
                    </a:ext>
                  </a:extLst>
                </a:gridCol>
              </a:tblGrid>
              <a:tr h="0">
                <a:tc>
                  <a:txBody>
                    <a:bodyPr/>
                    <a:lstStyle/>
                    <a:p>
                      <a:r>
                        <a:rPr lang="en-US" sz="900" dirty="0"/>
                        <a:t>Parameter</a:t>
                      </a:r>
                    </a:p>
                  </a:txBody>
                  <a:tcPr marT="27432" marB="27432" anchor="ctr"/>
                </a:tc>
                <a:tc>
                  <a:txBody>
                    <a:bodyPr/>
                    <a:lstStyle/>
                    <a:p>
                      <a:pPr algn="ctr"/>
                      <a:r>
                        <a:rPr lang="en-US" sz="900" dirty="0"/>
                        <a:t>Site</a:t>
                      </a:r>
                    </a:p>
                  </a:txBody>
                  <a:tcPr marT="27432" marB="27432" anchor="ctr"/>
                </a:tc>
                <a:tc>
                  <a:txBody>
                    <a:bodyPr/>
                    <a:lstStyle/>
                    <a:p>
                      <a:pPr algn="ctr"/>
                      <a:r>
                        <a:rPr lang="en-US" sz="900" dirty="0"/>
                        <a:t>N</a:t>
                      </a:r>
                    </a:p>
                  </a:txBody>
                  <a:tcPr marT="27432" marB="27432" anchor="ctr"/>
                </a:tc>
                <a:tc>
                  <a:txBody>
                    <a:bodyPr/>
                    <a:lstStyle/>
                    <a:p>
                      <a:pPr algn="ctr"/>
                      <a:r>
                        <a:rPr lang="en-US" sz="900" dirty="0"/>
                        <a:t>Geometric LSM</a:t>
                      </a:r>
                    </a:p>
                  </a:txBody>
                  <a:tcPr marT="27432" marB="27432" anchor="ctr"/>
                </a:tc>
                <a:tc>
                  <a:txBody>
                    <a:bodyPr/>
                    <a:lstStyle/>
                    <a:p>
                      <a:pPr algn="ctr"/>
                      <a:r>
                        <a:rPr lang="en-GB" sz="900" dirty="0"/>
                        <a:t>Ratio of Geometric Mean (90% CI)</a:t>
                      </a:r>
                      <a:endParaRPr lang="en-US" sz="900" dirty="0"/>
                    </a:p>
                  </a:txBody>
                  <a:tcPr marT="27432" marB="27432" anchor="ctr"/>
                </a:tc>
                <a:extLst>
                  <a:ext uri="{0D108BD9-81ED-4DB2-BD59-A6C34878D82A}">
                    <a16:rowId xmlns:a16="http://schemas.microsoft.com/office/drawing/2014/main" val="10000"/>
                  </a:ext>
                </a:extLst>
              </a:tr>
              <a:tr h="0">
                <a:tc rowSpan="3">
                  <a:txBody>
                    <a:bodyPr/>
                    <a:lstStyle/>
                    <a:p>
                      <a:r>
                        <a:rPr lang="en-US" sz="900" dirty="0"/>
                        <a:t>AUC (0-tlast) </a:t>
                      </a:r>
                    </a:p>
                    <a:p>
                      <a:r>
                        <a:rPr lang="en-US" sz="900" dirty="0"/>
                        <a:t>(pmol*h/L)</a:t>
                      </a:r>
                    </a:p>
                  </a:txBody>
                  <a:tcPr marT="27432" marB="27432" anchor="ctr">
                    <a:solidFill>
                      <a:schemeClr val="accent3">
                        <a:lumMod val="20000"/>
                        <a:lumOff val="80000"/>
                      </a:schemeClr>
                    </a:solidFill>
                  </a:tcPr>
                </a:tc>
                <a:tc>
                  <a:txBody>
                    <a:bodyPr/>
                    <a:lstStyle/>
                    <a:p>
                      <a:pPr algn="ctr"/>
                      <a:r>
                        <a:rPr lang="en-US" sz="900" dirty="0"/>
                        <a:t>Abdomen</a:t>
                      </a:r>
                    </a:p>
                  </a:txBody>
                  <a:tcPr marT="27432" marB="27432" anchor="ctr">
                    <a:solidFill>
                      <a:schemeClr val="accent3">
                        <a:lumMod val="20000"/>
                        <a:lumOff val="80000"/>
                      </a:schemeClr>
                    </a:solidFill>
                  </a:tcPr>
                </a:tc>
                <a:tc>
                  <a:txBody>
                    <a:bodyPr/>
                    <a:lstStyle/>
                    <a:p>
                      <a:pPr algn="ctr"/>
                      <a:r>
                        <a:rPr lang="en-US" sz="900" dirty="0"/>
                        <a:t>52</a:t>
                      </a:r>
                    </a:p>
                  </a:txBody>
                  <a:tcPr marT="27432" marB="27432" anchor="ctr">
                    <a:solidFill>
                      <a:schemeClr val="accent3">
                        <a:lumMod val="20000"/>
                        <a:lumOff val="80000"/>
                      </a:schemeClr>
                    </a:solidFill>
                  </a:tcPr>
                </a:tc>
                <a:tc>
                  <a:txBody>
                    <a:bodyPr/>
                    <a:lstStyle/>
                    <a:p>
                      <a:pPr algn="ctr"/>
                      <a:r>
                        <a:rPr lang="en-US" sz="900" dirty="0"/>
                        <a:t>1,532,749</a:t>
                      </a:r>
                    </a:p>
                  </a:txBody>
                  <a:tcPr marT="27432" marB="27432" anchor="ctr">
                    <a:solidFill>
                      <a:schemeClr val="accent3">
                        <a:lumMod val="20000"/>
                        <a:lumOff val="80000"/>
                      </a:schemeClr>
                    </a:solidFill>
                  </a:tcPr>
                </a:tc>
                <a:tc>
                  <a:txBody>
                    <a:bodyPr/>
                    <a:lstStyle/>
                    <a:p>
                      <a:pPr algn="ctr"/>
                      <a:endParaRPr lang="en-US" sz="900" dirty="0"/>
                    </a:p>
                  </a:txBody>
                  <a:tcPr marT="27432" marB="27432" anchor="ctr">
                    <a:solidFill>
                      <a:schemeClr val="accent3">
                        <a:lumMod val="20000"/>
                        <a:lumOff val="80000"/>
                      </a:schemeClr>
                    </a:solidFill>
                  </a:tcPr>
                </a:tc>
                <a:extLst>
                  <a:ext uri="{0D108BD9-81ED-4DB2-BD59-A6C34878D82A}">
                    <a16:rowId xmlns:a16="http://schemas.microsoft.com/office/drawing/2014/main" val="10001"/>
                  </a:ext>
                </a:extLst>
              </a:tr>
              <a:tr h="0">
                <a:tc vMerge="1">
                  <a:txBody>
                    <a:bodyPr/>
                    <a:lstStyle/>
                    <a:p>
                      <a:endParaRPr lang="en-US" sz="900" dirty="0"/>
                    </a:p>
                  </a:txBody>
                  <a:tcPr marT="27432" marB="27432" anchor="ctr">
                    <a:solidFill>
                      <a:schemeClr val="accent3">
                        <a:lumMod val="20000"/>
                        <a:lumOff val="80000"/>
                      </a:schemeClr>
                    </a:solidFill>
                  </a:tcPr>
                </a:tc>
                <a:tc>
                  <a:txBody>
                    <a:bodyPr/>
                    <a:lstStyle/>
                    <a:p>
                      <a:pPr algn="ctr"/>
                      <a:r>
                        <a:rPr lang="en-US" sz="900" dirty="0"/>
                        <a:t>Thigh</a:t>
                      </a:r>
                    </a:p>
                  </a:txBody>
                  <a:tcPr marT="27432" marB="27432" anchor="ctr">
                    <a:solidFill>
                      <a:schemeClr val="accent3">
                        <a:lumMod val="20000"/>
                        <a:lumOff val="80000"/>
                      </a:schemeClr>
                    </a:solidFill>
                  </a:tcPr>
                </a:tc>
                <a:tc>
                  <a:txBody>
                    <a:bodyPr/>
                    <a:lstStyle/>
                    <a:p>
                      <a:pPr algn="ctr"/>
                      <a:r>
                        <a:rPr lang="en-US" sz="900" dirty="0"/>
                        <a:t>51</a:t>
                      </a:r>
                    </a:p>
                  </a:txBody>
                  <a:tcPr marT="27432" marB="27432" anchor="ctr">
                    <a:solidFill>
                      <a:schemeClr val="accent3">
                        <a:lumMod val="20000"/>
                        <a:lumOff val="80000"/>
                      </a:schemeClr>
                    </a:solidFill>
                  </a:tcPr>
                </a:tc>
                <a:tc>
                  <a:txBody>
                    <a:bodyPr/>
                    <a:lstStyle/>
                    <a:p>
                      <a:pPr algn="ctr"/>
                      <a:r>
                        <a:rPr lang="en-US" sz="900" dirty="0"/>
                        <a:t>1,526,980</a:t>
                      </a:r>
                    </a:p>
                  </a:txBody>
                  <a:tcPr marT="27432" marB="27432" anchor="ctr">
                    <a:solidFill>
                      <a:schemeClr val="accent3">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0.996 (0.903, 1.10)</a:t>
                      </a:r>
                    </a:p>
                  </a:txBody>
                  <a:tcPr marT="27432" marB="27432" anchor="ctr">
                    <a:solidFill>
                      <a:schemeClr val="accent3">
                        <a:lumMod val="20000"/>
                        <a:lumOff val="80000"/>
                      </a:schemeClr>
                    </a:solidFill>
                  </a:tcPr>
                </a:tc>
                <a:extLst>
                  <a:ext uri="{0D108BD9-81ED-4DB2-BD59-A6C34878D82A}">
                    <a16:rowId xmlns:a16="http://schemas.microsoft.com/office/drawing/2014/main" val="10002"/>
                  </a:ext>
                </a:extLst>
              </a:tr>
              <a:tr h="154352">
                <a:tc vMerge="1">
                  <a:txBody>
                    <a:bodyPr/>
                    <a:lstStyle/>
                    <a:p>
                      <a:endParaRPr lang="en-US" sz="900" dirty="0"/>
                    </a:p>
                  </a:txBody>
                  <a:tcPr marT="27432" marB="27432" anchor="ctr">
                    <a:solidFill>
                      <a:schemeClr val="accent3">
                        <a:lumMod val="20000"/>
                        <a:lumOff val="80000"/>
                      </a:schemeClr>
                    </a:solidFill>
                  </a:tcPr>
                </a:tc>
                <a:tc>
                  <a:txBody>
                    <a:bodyPr/>
                    <a:lstStyle/>
                    <a:p>
                      <a:pPr algn="ctr"/>
                      <a:r>
                        <a:rPr lang="en-US" sz="900" dirty="0"/>
                        <a:t>Upper Arm</a:t>
                      </a:r>
                    </a:p>
                  </a:txBody>
                  <a:tcPr marT="27432" marB="27432" anchor="ctr">
                    <a:solidFill>
                      <a:schemeClr val="accent3">
                        <a:lumMod val="20000"/>
                        <a:lumOff val="80000"/>
                      </a:schemeClr>
                    </a:solidFill>
                  </a:tcPr>
                </a:tc>
                <a:tc>
                  <a:txBody>
                    <a:bodyPr/>
                    <a:lstStyle/>
                    <a:p>
                      <a:pPr algn="ctr"/>
                      <a:r>
                        <a:rPr lang="en-US" sz="900" dirty="0"/>
                        <a:t>50</a:t>
                      </a:r>
                    </a:p>
                  </a:txBody>
                  <a:tcPr marT="27432" marB="27432" anchor="ctr">
                    <a:solidFill>
                      <a:schemeClr val="accent3">
                        <a:lumMod val="20000"/>
                        <a:lumOff val="80000"/>
                      </a:schemeClr>
                    </a:solidFill>
                  </a:tcPr>
                </a:tc>
                <a:tc>
                  <a:txBody>
                    <a:bodyPr/>
                    <a:lstStyle/>
                    <a:p>
                      <a:pPr algn="ctr"/>
                      <a:r>
                        <a:rPr lang="en-US" sz="900" dirty="0"/>
                        <a:t>1,681,226</a:t>
                      </a:r>
                    </a:p>
                  </a:txBody>
                  <a:tcPr marT="27432" marB="27432" anchor="ctr">
                    <a:solidFill>
                      <a:schemeClr val="accent3">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1.10 (0.994, 1.21)</a:t>
                      </a:r>
                    </a:p>
                  </a:txBody>
                  <a:tcPr marT="27432" marB="27432" anchor="ctr">
                    <a:solidFill>
                      <a:schemeClr val="accent3">
                        <a:lumMod val="20000"/>
                        <a:lumOff val="80000"/>
                      </a:schemeClr>
                    </a:solidFill>
                  </a:tcPr>
                </a:tc>
                <a:extLst>
                  <a:ext uri="{0D108BD9-81ED-4DB2-BD59-A6C34878D82A}">
                    <a16:rowId xmlns:a16="http://schemas.microsoft.com/office/drawing/2014/main" val="10003"/>
                  </a:ext>
                </a:extLst>
              </a:tr>
              <a:tr h="154352">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AUC (0-∞)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(pmol*h/L)</a:t>
                      </a:r>
                    </a:p>
                    <a:p>
                      <a:endParaRPr lang="en-US" sz="900" dirty="0"/>
                    </a:p>
                  </a:txBody>
                  <a:tcPr marT="27432" marB="27432" anchor="ctr">
                    <a:lnB w="12700" cap="flat" cmpd="sng" algn="ctr">
                      <a:noFill/>
                      <a:prstDash val="solid"/>
                      <a:round/>
                      <a:headEnd type="none" w="med" len="med"/>
                      <a:tailEnd type="none" w="med" len="med"/>
                    </a:lnB>
                    <a:noFill/>
                  </a:tcPr>
                </a:tc>
                <a:tc>
                  <a:txBody>
                    <a:bodyPr/>
                    <a:lstStyle/>
                    <a:p>
                      <a:pPr algn="ctr"/>
                      <a:r>
                        <a:rPr lang="en-US" sz="900" dirty="0"/>
                        <a:t>Abdomen</a:t>
                      </a:r>
                    </a:p>
                  </a:txBody>
                  <a:tcPr marT="27432" marB="27432" anchor="ctr">
                    <a:lnB w="12700" cap="flat" cmpd="sng" algn="ctr">
                      <a:noFill/>
                      <a:prstDash val="solid"/>
                      <a:round/>
                      <a:headEnd type="none" w="med" len="med"/>
                      <a:tailEnd type="none" w="med" len="med"/>
                    </a:lnB>
                    <a:noFill/>
                  </a:tcPr>
                </a:tc>
                <a:tc>
                  <a:txBody>
                    <a:bodyPr/>
                    <a:lstStyle/>
                    <a:p>
                      <a:pPr algn="ctr"/>
                      <a:r>
                        <a:rPr lang="en-US" sz="900" dirty="0"/>
                        <a:t>52</a:t>
                      </a:r>
                    </a:p>
                  </a:txBody>
                  <a:tcPr marT="27432" marB="27432" anchor="ctr">
                    <a:lnB w="12700" cap="flat" cmpd="sng" algn="ctr">
                      <a:noFill/>
                      <a:prstDash val="solid"/>
                      <a:round/>
                      <a:headEnd type="none" w="med" len="med"/>
                      <a:tailEnd type="none" w="med" len="med"/>
                    </a:lnB>
                    <a:noFill/>
                  </a:tcPr>
                </a:tc>
                <a:tc>
                  <a:txBody>
                    <a:bodyPr/>
                    <a:lstStyle/>
                    <a:p>
                      <a:pPr algn="ctr"/>
                      <a:r>
                        <a:rPr lang="en-US" sz="900" dirty="0"/>
                        <a:t>1,778,432</a:t>
                      </a:r>
                    </a:p>
                  </a:txBody>
                  <a:tcPr marT="27432" marB="27432" anchor="ctr">
                    <a:lnB w="12700" cap="flat" cmpd="sng" algn="ctr">
                      <a:noFill/>
                      <a:prstDash val="solid"/>
                      <a:round/>
                      <a:headEnd type="none" w="med" len="med"/>
                      <a:tailEnd type="none" w="med" len="med"/>
                    </a:lnB>
                    <a:noFill/>
                  </a:tcPr>
                </a:tc>
                <a:tc>
                  <a:txBody>
                    <a:bodyPr/>
                    <a:lstStyle/>
                    <a:p>
                      <a:pPr algn="ctr"/>
                      <a:endParaRPr lang="en-US" sz="900" dirty="0"/>
                    </a:p>
                  </a:txBody>
                  <a:tcPr marT="27432" marB="27432" anchor="ctr">
                    <a:lnB w="12700" cap="flat" cmpd="sng" algn="ctr">
                      <a:noFill/>
                      <a:prstDash val="solid"/>
                      <a:round/>
                      <a:headEnd type="none" w="med" len="med"/>
                      <a:tailEnd type="none" w="med" len="med"/>
                    </a:lnB>
                    <a:noFill/>
                  </a:tcPr>
                </a:tc>
                <a:extLst>
                  <a:ext uri="{0D108BD9-81ED-4DB2-BD59-A6C34878D82A}">
                    <a16:rowId xmlns:a16="http://schemas.microsoft.com/office/drawing/2014/main" val="3835911894"/>
                  </a:ext>
                </a:extLst>
              </a:tr>
              <a:tr h="154352">
                <a:tc vMerge="1">
                  <a:txBody>
                    <a:bodyPr/>
                    <a:lstStyle/>
                    <a:p>
                      <a:endParaRPr lang="en-US" sz="900" dirty="0"/>
                    </a:p>
                  </a:txBody>
                  <a:tcPr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900" dirty="0"/>
                        <a:t>Thigh</a:t>
                      </a:r>
                    </a:p>
                  </a:txBody>
                  <a:tcPr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900" dirty="0"/>
                        <a:t>49</a:t>
                      </a:r>
                    </a:p>
                  </a:txBody>
                  <a:tcPr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900" dirty="0"/>
                        <a:t>1,858,161</a:t>
                      </a:r>
                    </a:p>
                  </a:txBody>
                  <a:tcPr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900" dirty="0"/>
                        <a:t>1.04 (0.962, 1.14)</a:t>
                      </a:r>
                    </a:p>
                  </a:txBody>
                  <a:tcPr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92777128"/>
                  </a:ext>
                </a:extLst>
              </a:tr>
              <a:tr h="154352">
                <a:tc vMerge="1">
                  <a:txBody>
                    <a:bodyPr/>
                    <a:lstStyle/>
                    <a:p>
                      <a:endParaRPr lang="en-US" sz="900" dirty="0"/>
                    </a:p>
                  </a:txBody>
                  <a:tcPr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900" dirty="0"/>
                        <a:t>Upper Arm</a:t>
                      </a:r>
                    </a:p>
                  </a:txBody>
                  <a:tcPr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900" dirty="0"/>
                        <a:t>50</a:t>
                      </a:r>
                    </a:p>
                  </a:txBody>
                  <a:tcPr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900" dirty="0">
                          <a:solidFill>
                            <a:schemeClr val="tx1"/>
                          </a:solidFill>
                        </a:rPr>
                        <a:t>1,960,035</a:t>
                      </a:r>
                    </a:p>
                  </a:txBody>
                  <a:tcPr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900" dirty="0"/>
                        <a:t>1.10 (1.01, 1.20)</a:t>
                      </a:r>
                    </a:p>
                  </a:txBody>
                  <a:tcPr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288582900"/>
                  </a:ext>
                </a:extLst>
              </a:tr>
              <a:tr h="154352">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Cmax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(pmol/L)</a:t>
                      </a: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20000"/>
                        <a:lumOff val="80000"/>
                      </a:schemeClr>
                    </a:solidFill>
                  </a:tcPr>
                </a:tc>
                <a:tc>
                  <a:txBody>
                    <a:bodyPr/>
                    <a:lstStyle/>
                    <a:p>
                      <a:pPr algn="ctr"/>
                      <a:r>
                        <a:rPr lang="en-US" sz="900" dirty="0"/>
                        <a:t>Abdomen</a:t>
                      </a:r>
                    </a:p>
                  </a:txBody>
                  <a:tcPr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3">
                        <a:lumMod val="20000"/>
                        <a:lumOff val="80000"/>
                      </a:schemeClr>
                    </a:solidFill>
                  </a:tcPr>
                </a:tc>
                <a:tc>
                  <a:txBody>
                    <a:bodyPr/>
                    <a:lstStyle/>
                    <a:p>
                      <a:pPr algn="ctr"/>
                      <a:r>
                        <a:rPr lang="en-US" sz="900" dirty="0"/>
                        <a:t>52</a:t>
                      </a:r>
                    </a:p>
                  </a:txBody>
                  <a:tcPr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3">
                        <a:lumMod val="20000"/>
                        <a:lumOff val="80000"/>
                      </a:schemeClr>
                    </a:solidFill>
                  </a:tcPr>
                </a:tc>
                <a:tc>
                  <a:txBody>
                    <a:bodyPr/>
                    <a:lstStyle/>
                    <a:p>
                      <a:pPr algn="ctr"/>
                      <a:r>
                        <a:rPr lang="en-US" sz="900" dirty="0"/>
                        <a:t>3,394</a:t>
                      </a:r>
                    </a:p>
                  </a:txBody>
                  <a:tcPr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3">
                        <a:lumMod val="20000"/>
                        <a:lumOff val="80000"/>
                      </a:schemeClr>
                    </a:solidFill>
                  </a:tcPr>
                </a:tc>
                <a:tc>
                  <a:txBody>
                    <a:bodyPr/>
                    <a:lstStyle/>
                    <a:p>
                      <a:pPr algn="ctr"/>
                      <a:endParaRPr lang="en-US" sz="900" dirty="0"/>
                    </a:p>
                  </a:txBody>
                  <a:tcPr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693396803"/>
                  </a:ext>
                </a:extLst>
              </a:tr>
              <a:tr h="154352">
                <a:tc vMerge="1">
                  <a:txBody>
                    <a:bodyPr/>
                    <a:lstStyle/>
                    <a:p>
                      <a:endParaRPr lang="en-US" sz="900" dirty="0"/>
                    </a:p>
                  </a:txBody>
                  <a:tcPr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3">
                        <a:lumMod val="20000"/>
                        <a:lumOff val="80000"/>
                      </a:schemeClr>
                    </a:solidFill>
                  </a:tcPr>
                </a:tc>
                <a:tc>
                  <a:txBody>
                    <a:bodyPr/>
                    <a:lstStyle/>
                    <a:p>
                      <a:pPr algn="ctr"/>
                      <a:r>
                        <a:rPr lang="en-US" sz="900" dirty="0"/>
                        <a:t>Thigh</a:t>
                      </a:r>
                    </a:p>
                  </a:txBody>
                  <a:tcPr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3">
                        <a:lumMod val="20000"/>
                        <a:lumOff val="80000"/>
                      </a:schemeClr>
                    </a:solidFill>
                  </a:tcPr>
                </a:tc>
                <a:tc>
                  <a:txBody>
                    <a:bodyPr/>
                    <a:lstStyle/>
                    <a:p>
                      <a:pPr algn="ctr"/>
                      <a:r>
                        <a:rPr lang="en-US" sz="900" dirty="0"/>
                        <a:t>51</a:t>
                      </a:r>
                    </a:p>
                  </a:txBody>
                  <a:tcPr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3">
                        <a:lumMod val="20000"/>
                        <a:lumOff val="80000"/>
                      </a:schemeClr>
                    </a:solidFill>
                  </a:tcPr>
                </a:tc>
                <a:tc>
                  <a:txBody>
                    <a:bodyPr/>
                    <a:lstStyle/>
                    <a:p>
                      <a:pPr algn="ctr"/>
                      <a:r>
                        <a:rPr lang="en-US" sz="900" dirty="0"/>
                        <a:t>3,097</a:t>
                      </a:r>
                    </a:p>
                  </a:txBody>
                  <a:tcPr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3">
                        <a:lumMod val="20000"/>
                        <a:lumOff val="80000"/>
                      </a:schemeClr>
                    </a:solidFill>
                  </a:tcPr>
                </a:tc>
                <a:tc>
                  <a:txBody>
                    <a:bodyPr/>
                    <a:lstStyle/>
                    <a:p>
                      <a:pPr algn="ctr"/>
                      <a:r>
                        <a:rPr lang="en-US" sz="900" dirty="0"/>
                        <a:t>0.913 (0.840, 0.991)</a:t>
                      </a:r>
                    </a:p>
                  </a:txBody>
                  <a:tcPr marT="27432" marB="27432"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4176799341"/>
                  </a:ext>
                </a:extLst>
              </a:tr>
              <a:tr h="154352">
                <a:tc vMerge="1">
                  <a:txBody>
                    <a:bodyPr/>
                    <a:lstStyle/>
                    <a:p>
                      <a:endParaRPr lang="en-US" sz="900" dirty="0"/>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20000"/>
                        <a:lumOff val="80000"/>
                      </a:schemeClr>
                    </a:solidFill>
                  </a:tcPr>
                </a:tc>
                <a:tc>
                  <a:txBody>
                    <a:bodyPr/>
                    <a:lstStyle/>
                    <a:p>
                      <a:pPr algn="ctr"/>
                      <a:r>
                        <a:rPr lang="en-US" sz="900" dirty="0"/>
                        <a:t>Upper Arm</a:t>
                      </a: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20000"/>
                        <a:lumOff val="80000"/>
                      </a:schemeClr>
                    </a:solidFill>
                  </a:tcPr>
                </a:tc>
                <a:tc>
                  <a:txBody>
                    <a:bodyPr/>
                    <a:lstStyle/>
                    <a:p>
                      <a:pPr algn="ctr"/>
                      <a:r>
                        <a:rPr lang="en-US" sz="900" dirty="0"/>
                        <a:t>50</a:t>
                      </a: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20000"/>
                        <a:lumOff val="80000"/>
                      </a:schemeClr>
                    </a:solidFill>
                  </a:tcPr>
                </a:tc>
                <a:tc>
                  <a:txBody>
                    <a:bodyPr/>
                    <a:lstStyle/>
                    <a:p>
                      <a:pPr algn="ctr"/>
                      <a:r>
                        <a:rPr lang="en-US" sz="900" dirty="0"/>
                        <a:t>3,288</a:t>
                      </a: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20000"/>
                        <a:lumOff val="80000"/>
                      </a:schemeClr>
                    </a:solidFill>
                  </a:tcPr>
                </a:tc>
                <a:tc>
                  <a:txBody>
                    <a:bodyPr/>
                    <a:lstStyle/>
                    <a:p>
                      <a:pPr algn="ctr"/>
                      <a:r>
                        <a:rPr lang="en-US" sz="900" dirty="0"/>
                        <a:t>0.969 (0.891, 1.05)</a:t>
                      </a:r>
                    </a:p>
                  </a:txBody>
                  <a:tcPr marT="27432" marB="27432" anchor="ct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859849554"/>
                  </a:ext>
                </a:extLst>
              </a:tr>
            </a:tbl>
          </a:graphicData>
        </a:graphic>
      </p:graphicFrame>
    </p:spTree>
    <p:extLst>
      <p:ext uri="{BB962C8B-B14F-4D97-AF65-F5344CB8AC3E}">
        <p14:creationId xmlns:p14="http://schemas.microsoft.com/office/powerpoint/2010/main" val="339280308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Insulin: GZR101 (novel basal + IAsp) and GZR4 (ultra-long basal) more potent vs. IDeg or IDegAsp</a:t>
            </a:r>
            <a:endParaRPr lang="en-US" dirty="0">
              <a:solidFill>
                <a:srgbClr val="FF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234994806"/>
              </p:ext>
            </p:extLst>
          </p:nvPr>
        </p:nvGraphicFramePr>
        <p:xfrm>
          <a:off x="382577" y="914400"/>
          <a:ext cx="11433755" cy="5410200"/>
        </p:xfrm>
        <a:graphic>
          <a:graphicData uri="http://schemas.openxmlformats.org/drawingml/2006/table">
            <a:tbl>
              <a:tblPr firstRow="1" bandRow="1">
                <a:tableStyleId>{3B4B98B0-60AC-42C2-AFA5-B58CD77FA1E5}</a:tableStyleId>
              </a:tblPr>
              <a:tblGrid>
                <a:gridCol w="891259">
                  <a:extLst>
                    <a:ext uri="{9D8B030D-6E8A-4147-A177-3AD203B41FA5}">
                      <a16:colId xmlns:a16="http://schemas.microsoft.com/office/drawing/2014/main" val="20000"/>
                    </a:ext>
                  </a:extLst>
                </a:gridCol>
                <a:gridCol w="1124268">
                  <a:extLst>
                    <a:ext uri="{9D8B030D-6E8A-4147-A177-3AD203B41FA5}">
                      <a16:colId xmlns:a16="http://schemas.microsoft.com/office/drawing/2014/main" val="519974293"/>
                    </a:ext>
                  </a:extLst>
                </a:gridCol>
                <a:gridCol w="1371600">
                  <a:extLst>
                    <a:ext uri="{9D8B030D-6E8A-4147-A177-3AD203B41FA5}">
                      <a16:colId xmlns:a16="http://schemas.microsoft.com/office/drawing/2014/main" val="1038042304"/>
                    </a:ext>
                  </a:extLst>
                </a:gridCol>
                <a:gridCol w="500380">
                  <a:extLst>
                    <a:ext uri="{9D8B030D-6E8A-4147-A177-3AD203B41FA5}">
                      <a16:colId xmlns:a16="http://schemas.microsoft.com/office/drawing/2014/main" val="2168651384"/>
                    </a:ext>
                  </a:extLst>
                </a:gridCol>
                <a:gridCol w="5138928">
                  <a:extLst>
                    <a:ext uri="{9D8B030D-6E8A-4147-A177-3AD203B41FA5}">
                      <a16:colId xmlns:a16="http://schemas.microsoft.com/office/drawing/2014/main" val="796046381"/>
                    </a:ext>
                  </a:extLst>
                </a:gridCol>
                <a:gridCol w="2407320">
                  <a:extLst>
                    <a:ext uri="{9D8B030D-6E8A-4147-A177-3AD203B41FA5}">
                      <a16:colId xmlns:a16="http://schemas.microsoft.com/office/drawing/2014/main" val="3557576236"/>
                    </a:ext>
                  </a:extLst>
                </a:gridCol>
              </a:tblGrid>
              <a:tr h="259080">
                <a:tc>
                  <a:txBody>
                    <a:bodyPr/>
                    <a:lstStyle/>
                    <a:p>
                      <a:r>
                        <a:rPr lang="en-US" sz="1000" b="1" dirty="0"/>
                        <a:t>Product/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Company</a:t>
                      </a: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Max Phase</a:t>
                      </a:r>
                    </a:p>
                  </a:txBody>
                  <a:tcPr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MOA</a:t>
                      </a:r>
                    </a:p>
                  </a:txBody>
                  <a:tcPr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ROA</a:t>
                      </a:r>
                    </a:p>
                  </a:txBody>
                  <a:tcPr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Results</a:t>
                      </a:r>
                    </a:p>
                  </a:txBody>
                  <a:tcPr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Dev. Timeline &amp; CVrg Implications</a:t>
                      </a:r>
                    </a:p>
                  </a:txBody>
                  <a:tcPr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0">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Abstract</a:t>
                      </a:r>
                      <a:r>
                        <a:rPr lang="en-US" sz="1000" b="1" baseline="0" dirty="0"/>
                        <a:t> </a:t>
                      </a:r>
                      <a:r>
                        <a:rPr lang="en-US" sz="1000" b="0" baseline="0" dirty="0">
                          <a:hlinkClick r:id="rId2"/>
                        </a:rPr>
                        <a:t>819-P</a:t>
                      </a:r>
                      <a:r>
                        <a:rPr lang="en-US" sz="1000" b="0" baseline="0" dirty="0"/>
                        <a:t>: </a:t>
                      </a:r>
                      <a:r>
                        <a:rPr lang="pt-BR" sz="1000" b="0" i="1" baseline="0" dirty="0"/>
                        <a:t>A novel premix insulin GZR101 for diabetes management. W.Chen.</a:t>
                      </a:r>
                      <a:endParaRPr lang="en-US" sz="1000" b="0" i="1" dirty="0"/>
                    </a:p>
                  </a:txBody>
                  <a:tcPr>
                    <a:lnL>
                      <a:noFill/>
                    </a:lnL>
                    <a:lnR>
                      <a:noFill/>
                    </a:lnR>
                    <a:lnT w="12700" cmpd="sng">
                      <a:noFill/>
                    </a:lnT>
                    <a:lnB>
                      <a:noFill/>
                    </a:lnB>
                    <a:lnTlToBr w="12700" cmpd="sng">
                      <a:noFill/>
                      <a:prstDash val="solid"/>
                    </a:lnTlToBr>
                    <a:lnBlToTr w="12700" cmpd="sng">
                      <a:noFill/>
                      <a:prstDash val="solid"/>
                    </a:lnBlToTr>
                    <a:solidFill>
                      <a:srgbClr val="CCD9E9"/>
                    </a:solidFill>
                  </a:tcPr>
                </a:tc>
                <a:tc hMerge="1">
                  <a:txBody>
                    <a:bodyPr/>
                    <a:lstStyle/>
                    <a:p>
                      <a:endParaRPr lang="en-US"/>
                    </a:p>
                  </a:txBody>
                  <a:tcPr>
                    <a:lnL>
                      <a:noFill/>
                    </a:lnL>
                    <a:lnT w="12700" cmpd="sng">
                      <a:noFill/>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i="1" dirty="0"/>
                    </a:p>
                  </a:txBody>
                  <a:tcPr>
                    <a:lnL>
                      <a:noFill/>
                    </a:lnL>
                    <a:lnR>
                      <a:noFill/>
                    </a:lnR>
                    <a:lnT w="12700" cmpd="sng">
                      <a:noFill/>
                    </a:lnT>
                    <a:lnTlToBr w="12700" cmpd="sng">
                      <a:noFill/>
                      <a:prstDash val="solid"/>
                    </a:lnTlToBr>
                    <a:lnBlToTr w="12700" cmpd="sng">
                      <a:noFill/>
                      <a:prstDash val="solid"/>
                    </a:lnBlToTr>
                    <a:solidFill>
                      <a:srgbClr val="CCD9E9"/>
                    </a:solidFill>
                  </a:tcPr>
                </a:tc>
                <a:extLst>
                  <a:ext uri="{0D108BD9-81ED-4DB2-BD59-A6C34878D82A}">
                    <a16:rowId xmlns:a16="http://schemas.microsoft.com/office/drawing/2014/main" val="10001"/>
                  </a:ext>
                </a:extLst>
              </a:tr>
              <a:tr h="11887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GZR101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hlinkClick r:id="rId3"/>
                        </a:rPr>
                        <a:t>Gan &amp; Lee</a:t>
                      </a:r>
                      <a:endParaRPr lang="en-US" sz="1000" b="0" i="0" dirty="0">
                        <a:solidFill>
                          <a:schemeClr val="tx1"/>
                        </a:solidFill>
                        <a:latin typeface="+mn-lt"/>
                      </a:endParaRPr>
                    </a:p>
                  </a:txBody>
                  <a:tcPr>
                    <a:lnL>
                      <a:noFill/>
                    </a:lnL>
                    <a:lnR>
                      <a:noFill/>
                    </a:lnR>
                    <a:lnT>
                      <a:noFill/>
                    </a:lnT>
                    <a:lnB>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Phase II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a:t>
                      </a:r>
                      <a:r>
                        <a:rPr lang="en-US" sz="1000" b="0" i="0" dirty="0">
                          <a:solidFill>
                            <a:schemeClr val="tx1"/>
                          </a:solidFill>
                          <a:latin typeface="+mn-lt"/>
                          <a:hlinkClick r:id="rId4"/>
                        </a:rPr>
                        <a:t>NCT06199505</a:t>
                      </a:r>
                      <a:r>
                        <a:rPr lang="en-US" sz="1000" b="0" i="0" dirty="0">
                          <a:solidFill>
                            <a:schemeClr val="tx1"/>
                          </a:solidFill>
                          <a:latin typeface="+mn-lt"/>
                        </a:rPr>
                        <a:t>)</a:t>
                      </a:r>
                    </a:p>
                  </a:txBody>
                  <a:tcPr>
                    <a:lnL>
                      <a:noFill/>
                    </a:lnL>
                    <a:lnR>
                      <a:noFill/>
                    </a:lnR>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Premixed dual insulin compound made up of 1:1 long-acting basal insulin (GZR33) and fast-acting insulin aspart (IAsp)</a:t>
                      </a:r>
                    </a:p>
                  </a:txBody>
                  <a:tcPr>
                    <a:lnL>
                      <a:noFill/>
                    </a:lnL>
                    <a:lnR>
                      <a:noFill/>
                    </a:lnR>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SC</a:t>
                      </a:r>
                    </a:p>
                  </a:txBody>
                  <a:tcPr>
                    <a:lnL>
                      <a:noFill/>
                    </a:lnL>
                    <a:lnR>
                      <a:noFill/>
                    </a:lnR>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i="0" dirty="0">
                          <a:solidFill>
                            <a:schemeClr val="tx1"/>
                          </a:solidFill>
                          <a:latin typeface="+mn-lt"/>
                        </a:rPr>
                        <a:t>Preclinical data describing the </a:t>
                      </a:r>
                      <a:r>
                        <a:rPr lang="en-GB" sz="1000" b="0" i="1" dirty="0">
                          <a:solidFill>
                            <a:schemeClr val="tx1"/>
                          </a:solidFill>
                          <a:latin typeface="+mn-lt"/>
                        </a:rPr>
                        <a:t>in vitro</a:t>
                      </a:r>
                      <a:r>
                        <a:rPr lang="en-GB" sz="1000" b="0" i="0" dirty="0">
                          <a:solidFill>
                            <a:schemeClr val="tx1"/>
                          </a:solidFill>
                          <a:latin typeface="+mn-lt"/>
                        </a:rPr>
                        <a:t> binding characteristics of the novel GZR33 to the human insulin receptor revealed strong binding to both isoforms (KD=2,860nM for IR-A and 1,280nM for IR-B). </a:t>
                      </a:r>
                      <a:r>
                        <a:rPr lang="en-GB" sz="1000" b="0" i="0" baseline="0" dirty="0">
                          <a:solidFill>
                            <a:schemeClr val="tx1"/>
                          </a:solidFill>
                          <a:latin typeface="+mn-lt"/>
                        </a:rPr>
                        <a:t>Receptor activation with GZR33 was higher than that of insulin degludec (IDeg) in 0.5% human serum albumin, with </a:t>
                      </a:r>
                      <a:r>
                        <a:rPr lang="en-GB" sz="1000" b="0" i="0" dirty="0">
                          <a:solidFill>
                            <a:schemeClr val="tx1"/>
                          </a:solidFill>
                          <a:latin typeface="+mn-lt"/>
                        </a:rPr>
                        <a:t>EC</a:t>
                      </a:r>
                      <a:r>
                        <a:rPr lang="en-GB" sz="1000" b="0" i="0" baseline="-25000" dirty="0">
                          <a:solidFill>
                            <a:schemeClr val="tx1"/>
                          </a:solidFill>
                          <a:latin typeface="+mn-lt"/>
                        </a:rPr>
                        <a:t>50</a:t>
                      </a:r>
                      <a:r>
                        <a:rPr lang="en-GB" sz="1000" b="0" i="0" baseline="0" dirty="0">
                          <a:solidFill>
                            <a:schemeClr val="tx1"/>
                          </a:solidFill>
                          <a:latin typeface="+mn-lt"/>
                        </a:rPr>
                        <a:t>=370.13nM for IR-A, 477.48 for IR-B.</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i="1" baseline="0" dirty="0">
                          <a:solidFill>
                            <a:schemeClr val="tx1"/>
                          </a:solidFill>
                          <a:latin typeface="+mn-lt"/>
                        </a:rPr>
                        <a:t>In vivo </a:t>
                      </a:r>
                      <a:r>
                        <a:rPr lang="en-GB" sz="1000" b="0" i="0" baseline="0" dirty="0">
                          <a:solidFill>
                            <a:schemeClr val="tx1"/>
                          </a:solidFill>
                          <a:latin typeface="+mn-lt"/>
                        </a:rPr>
                        <a:t>pharmacokinetic studies showed GZR33 had similar T</a:t>
                      </a:r>
                      <a:r>
                        <a:rPr lang="en-GB" sz="1000" b="0" i="0" baseline="-25000" dirty="0">
                          <a:solidFill>
                            <a:schemeClr val="tx1"/>
                          </a:solidFill>
                          <a:latin typeface="+mn-lt"/>
                        </a:rPr>
                        <a:t>max</a:t>
                      </a:r>
                      <a:r>
                        <a:rPr lang="en-GB" sz="1000" b="0" i="0" baseline="0" dirty="0">
                          <a:solidFill>
                            <a:schemeClr val="tx1"/>
                          </a:solidFill>
                          <a:latin typeface="+mn-lt"/>
                        </a:rPr>
                        <a:t> and t</a:t>
                      </a:r>
                      <a:r>
                        <a:rPr lang="en-GB" sz="1000" b="0" i="0" baseline="-25000" dirty="0">
                          <a:solidFill>
                            <a:schemeClr val="tx1"/>
                          </a:solidFill>
                          <a:latin typeface="+mn-lt"/>
                        </a:rPr>
                        <a:t>1/2</a:t>
                      </a:r>
                      <a:r>
                        <a:rPr lang="en-GB" sz="1000" b="0" i="0" baseline="0" dirty="0">
                          <a:solidFill>
                            <a:schemeClr val="tx1"/>
                          </a:solidFill>
                          <a:latin typeface="+mn-lt"/>
                        </a:rPr>
                        <a:t> between </a:t>
                      </a:r>
                      <a:r>
                        <a:rPr lang="en-GB" sz="1000" b="1" i="0" baseline="0" dirty="0">
                          <a:solidFill>
                            <a:schemeClr val="tx1"/>
                          </a:solidFill>
                          <a:latin typeface="+mn-lt"/>
                        </a:rPr>
                        <a:t>rats and dogs </a:t>
                      </a:r>
                      <a:r>
                        <a:rPr lang="en-GB" sz="1000" b="0" i="0" baseline="0" dirty="0">
                          <a:solidFill>
                            <a:schemeClr val="tx1"/>
                          </a:solidFill>
                          <a:latin typeface="+mn-lt"/>
                        </a:rPr>
                        <a:t>(see table), with longer half-life vs. IDeg.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700" b="0" i="0" baseline="0" dirty="0">
                        <a:solidFill>
                          <a:schemeClr val="tx1"/>
                        </a:solidFill>
                        <a:latin typeface="+mn-lt"/>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800" b="0" i="0" baseline="0" dirty="0">
                        <a:solidFill>
                          <a:schemeClr val="tx1"/>
                        </a:solidFill>
                        <a:latin typeface="+mn-lt"/>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000" b="0" i="0" baseline="0" dirty="0">
                        <a:solidFill>
                          <a:schemeClr val="tx1"/>
                        </a:solidFill>
                        <a:latin typeface="+mn-lt"/>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000" b="0" i="0" baseline="0" dirty="0">
                        <a:solidFill>
                          <a:schemeClr val="tx1"/>
                        </a:solidFill>
                        <a:latin typeface="+mn-lt"/>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000" b="0" i="0" baseline="0" dirty="0">
                        <a:solidFill>
                          <a:schemeClr val="tx1"/>
                        </a:solidFill>
                        <a:latin typeface="+mn-lt"/>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000" b="0" i="0" baseline="0" dirty="0">
                        <a:solidFill>
                          <a:schemeClr val="tx1"/>
                        </a:solidFill>
                        <a:latin typeface="+mn-lt"/>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i="0" baseline="0" dirty="0">
                          <a:solidFill>
                            <a:schemeClr val="tx1"/>
                          </a:solidFill>
                          <a:latin typeface="+mn-lt"/>
                        </a:rPr>
                        <a:t>In two different </a:t>
                      </a:r>
                      <a:r>
                        <a:rPr lang="en-GB" sz="1000" b="0" i="1" baseline="0" dirty="0">
                          <a:solidFill>
                            <a:schemeClr val="tx1"/>
                          </a:solidFill>
                          <a:latin typeface="+mn-lt"/>
                        </a:rPr>
                        <a:t>in vivo </a:t>
                      </a:r>
                      <a:r>
                        <a:rPr lang="en-GB" sz="1000" b="0" i="0" baseline="0" dirty="0">
                          <a:solidFill>
                            <a:schemeClr val="tx1"/>
                          </a:solidFill>
                          <a:latin typeface="+mn-lt"/>
                        </a:rPr>
                        <a:t>diabetes models (</a:t>
                      </a:r>
                      <a:r>
                        <a:rPr lang="en-GB" sz="1000" b="1" i="0" baseline="0" dirty="0">
                          <a:solidFill>
                            <a:schemeClr val="tx1"/>
                          </a:solidFill>
                          <a:latin typeface="+mn-lt"/>
                        </a:rPr>
                        <a:t>STZ-induced T1D rats and </a:t>
                      </a:r>
                      <a:r>
                        <a:rPr lang="en-GB" sz="1000" b="1" i="1" baseline="0" dirty="0">
                          <a:solidFill>
                            <a:schemeClr val="tx1"/>
                          </a:solidFill>
                          <a:latin typeface="+mn-lt"/>
                        </a:rPr>
                        <a:t>db/db</a:t>
                      </a:r>
                      <a:r>
                        <a:rPr lang="en-GB" sz="1000" b="1" i="0" baseline="0" dirty="0">
                          <a:solidFill>
                            <a:schemeClr val="tx1"/>
                          </a:solidFill>
                          <a:latin typeface="+mn-lt"/>
                        </a:rPr>
                        <a:t> T2D mice</a:t>
                      </a:r>
                      <a:r>
                        <a:rPr lang="en-GB" sz="1000" b="0" i="0" baseline="0" dirty="0">
                          <a:solidFill>
                            <a:schemeClr val="tx1"/>
                          </a:solidFill>
                          <a:latin typeface="+mn-lt"/>
                        </a:rPr>
                        <a:t>), animals receiving GZR33 Q2D for 28 days had improved glucose tolerance and reduced A1c vs. IDeg, particularly at the higher GZR33 dose (24U/kg in rats, 48U/kg in mice vs. 48U/kg for IDeg; values not disclosed on poster).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i="0" baseline="0" dirty="0">
                          <a:solidFill>
                            <a:schemeClr val="tx1"/>
                          </a:solidFill>
                          <a:latin typeface="+mn-lt"/>
                        </a:rPr>
                        <a:t>Parallel diabetes model experiments were conducted to compare the GZR33 basal + IAsp combination GZR101 to IDegAsp, GZR33 only, or IAsp only, and found A1c levels in both STZ rats and </a:t>
                      </a:r>
                      <a:r>
                        <a:rPr lang="en-GB" sz="1000" b="0" i="1" baseline="0" dirty="0">
                          <a:solidFill>
                            <a:schemeClr val="tx1"/>
                          </a:solidFill>
                          <a:latin typeface="+mn-lt"/>
                        </a:rPr>
                        <a:t>db/db</a:t>
                      </a:r>
                      <a:r>
                        <a:rPr lang="en-GB" sz="1000" b="0" i="0" baseline="0" dirty="0">
                          <a:solidFill>
                            <a:schemeClr val="tx1"/>
                          </a:solidFill>
                          <a:latin typeface="+mn-lt"/>
                        </a:rPr>
                        <a:t> mice were significantly lower for the combination vs. IDegAsp, GZR33, or IAsp (values not disclosed).</a:t>
                      </a:r>
                      <a:endParaRPr lang="en-GB" sz="1000" b="0" i="1" dirty="0">
                        <a:solidFill>
                          <a:schemeClr val="tx1"/>
                        </a:solidFill>
                        <a:latin typeface="+mn-lt"/>
                      </a:endParaRPr>
                    </a:p>
                  </a:txBody>
                  <a:tcPr>
                    <a:lnL>
                      <a:noFill/>
                    </a:lnL>
                    <a:lnR>
                      <a:noFill/>
                    </a:lnR>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i="0" dirty="0">
                          <a:solidFill>
                            <a:schemeClr val="tx1"/>
                          </a:solidFill>
                          <a:latin typeface="+mn-lt"/>
                        </a:rPr>
                        <a:t>The novel basal insulin GZR33 has a C22 fatty diacid side chain linked to desB30 human insulin by a 6 x oligo ethylene glycol linker. Alone, GZR33 was shown to have a longer half-life and improved glucose-lowering abilities than insulin degludec, and when administered in combination with insulin aspart, even better glucose-lowering potential. Accordingly, GZR33 is being developed as a QD premixed insulin product for once-daily dosing, which may simplify treatment and improve compliance.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i="0" dirty="0">
                          <a:solidFill>
                            <a:schemeClr val="tx1"/>
                          </a:solidFill>
                          <a:latin typeface="+mn-lt"/>
                        </a:rPr>
                        <a:t>A Phase II trial in 150 T2D patients was initiated in November 2023 in China comparing GZR101 to IDegAsp and is due to complete in September 2024.</a:t>
                      </a:r>
                    </a:p>
                  </a:txBody>
                  <a:tcPr>
                    <a:lnL>
                      <a:noFill/>
                    </a:lnL>
                    <a:lnR>
                      <a:noFill/>
                    </a:lnR>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10003"/>
                  </a:ext>
                </a:extLst>
              </a:tr>
              <a:tr h="0">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Abstract</a:t>
                      </a:r>
                      <a:r>
                        <a:rPr lang="en-US" sz="1000" b="1" baseline="0" dirty="0"/>
                        <a:t> </a:t>
                      </a:r>
                      <a:r>
                        <a:rPr lang="en-US" sz="1000" b="0" strike="noStrike" dirty="0">
                          <a:hlinkClick r:id="rId5"/>
                        </a:rPr>
                        <a:t>823-P</a:t>
                      </a:r>
                      <a:r>
                        <a:rPr lang="en-US" sz="1000" b="0" strike="noStrike" dirty="0"/>
                        <a:t>: </a:t>
                      </a:r>
                      <a:r>
                        <a:rPr lang="en-US" sz="1000" b="0" i="1" kern="1200" dirty="0">
                          <a:solidFill>
                            <a:schemeClr val="tx1"/>
                          </a:solidFill>
                          <a:effectLst/>
                          <a:latin typeface="+mn-lt"/>
                          <a:ea typeface="+mn-ea"/>
                          <a:cs typeface="+mn-cs"/>
                        </a:rPr>
                        <a:t>Molecular and pharmacological properties of GZR4, a once-weekly insulin analog. W.Xing.</a:t>
                      </a:r>
                    </a:p>
                  </a:txBody>
                  <a:tcPr>
                    <a:lnL>
                      <a:noFill/>
                    </a:lnL>
                    <a:lnR>
                      <a:noFill/>
                    </a:lnR>
                    <a:lnT>
                      <a:noFill/>
                    </a:lnT>
                    <a:lnB>
                      <a:noFill/>
                    </a:lnB>
                    <a:lnTlToBr w="12700" cmpd="sng">
                      <a:noFill/>
                      <a:prstDash val="solid"/>
                    </a:lnTlToBr>
                    <a:lnBlToTr w="12700" cmpd="sng">
                      <a:noFill/>
                      <a:prstDash val="solid"/>
                    </a:lnBlToTr>
                    <a:solidFill>
                      <a:srgbClr val="CCD9E9"/>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tx1"/>
                        </a:solidFill>
                        <a:latin typeface="+mn-lt"/>
                      </a:endParaRPr>
                    </a:p>
                  </a:txBody>
                  <a:tcPr>
                    <a:lnL>
                      <a:noFill/>
                    </a:lnL>
                    <a:lnR>
                      <a:noFill/>
                    </a:lnR>
                    <a:lnTlToBr w="12700" cmpd="sng">
                      <a:noFill/>
                      <a:prstDash val="solid"/>
                    </a:lnTlToBr>
                    <a:lnBlToTr w="12700" cmpd="sng">
                      <a:noFill/>
                      <a:prstDash val="solid"/>
                    </a:lnBlToTr>
                    <a:no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tx1"/>
                        </a:solidFill>
                        <a:latin typeface="+mn-lt"/>
                      </a:endParaRPr>
                    </a:p>
                  </a:txBody>
                  <a:tcPr>
                    <a:lnL>
                      <a:noFill/>
                    </a:lnL>
                    <a:lnR>
                      <a:noFill/>
                    </a:lnR>
                    <a:lnTlToBr w="12700" cmpd="sng">
                      <a:noFill/>
                      <a:prstDash val="solid"/>
                    </a:lnTlToBr>
                    <a:lnBlToTr w="12700" cmpd="sng">
                      <a:noFill/>
                      <a:prstDash val="solid"/>
                    </a:lnBlToTr>
                    <a:no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tx1"/>
                        </a:solidFill>
                        <a:latin typeface="+mn-lt"/>
                      </a:endParaRPr>
                    </a:p>
                  </a:txBody>
                  <a:tcPr>
                    <a:lnL>
                      <a:noFill/>
                    </a:lnL>
                    <a:lnR>
                      <a:noFill/>
                    </a:lnR>
                    <a:lnTlToBr w="12700" cmpd="sng">
                      <a:noFill/>
                      <a:prstDash val="solid"/>
                    </a:lnTlToBr>
                    <a:lnBlToTr w="12700" cmpd="sng">
                      <a:noFill/>
                      <a:prstDash val="solid"/>
                    </a:lnBlToTr>
                    <a:noFill/>
                  </a:tcPr>
                </a:tc>
                <a:tc hMerge="1">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0" dirty="0">
                        <a:solidFill>
                          <a:schemeClr val="tx1"/>
                        </a:solidFill>
                        <a:latin typeface="+mn-lt"/>
                      </a:endParaRPr>
                    </a:p>
                  </a:txBody>
                  <a:tcPr>
                    <a:lnL>
                      <a:noFill/>
                    </a:lnL>
                    <a:lnR>
                      <a:noFill/>
                    </a:lnR>
                    <a:lnTlToBr w="12700" cmpd="sng">
                      <a:noFill/>
                      <a:prstDash val="solid"/>
                    </a:lnTlToBr>
                    <a:lnBlToTr w="12700" cmpd="sng">
                      <a:noFill/>
                      <a:prstDash val="solid"/>
                    </a:lnBlToTr>
                    <a:solidFill>
                      <a:srgbClr val="FEF4EC"/>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i="1" kern="1200" dirty="0">
                        <a:solidFill>
                          <a:schemeClr val="tx1"/>
                        </a:solidFill>
                        <a:effectLst/>
                        <a:latin typeface="+mn-lt"/>
                        <a:ea typeface="+mn-ea"/>
                        <a:cs typeface="+mn-cs"/>
                      </a:endParaRPr>
                    </a:p>
                  </a:txBody>
                  <a:tcPr>
                    <a:lnL>
                      <a:noFill/>
                    </a:lnL>
                    <a:lnR>
                      <a:noFill/>
                    </a:lnR>
                    <a:lnB>
                      <a:noFill/>
                    </a:lnB>
                    <a:lnTlToBr w="12700" cmpd="sng">
                      <a:noFill/>
                      <a:prstDash val="solid"/>
                    </a:lnTlToBr>
                    <a:lnBlToTr w="12700" cmpd="sng">
                      <a:noFill/>
                      <a:prstDash val="solid"/>
                    </a:lnBlToTr>
                    <a:solidFill>
                      <a:srgbClr val="CCD9E9"/>
                    </a:solidFill>
                  </a:tcPr>
                </a:tc>
                <a:extLst>
                  <a:ext uri="{0D108BD9-81ED-4DB2-BD59-A6C34878D82A}">
                    <a16:rowId xmlns:a16="http://schemas.microsoft.com/office/drawing/2014/main" val="1599461279"/>
                  </a:ext>
                </a:extLst>
              </a:tr>
              <a:tr h="11887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GZR4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hlinkClick r:id="rId3"/>
                        </a:rPr>
                        <a:t>Gan &amp; Lee</a:t>
                      </a:r>
                      <a:endParaRPr lang="en-US" sz="1000" b="0" i="0" dirty="0">
                        <a:solidFill>
                          <a:schemeClr val="tx1"/>
                        </a:solidFill>
                        <a:latin typeface="+mn-lt"/>
                      </a:endParaRPr>
                    </a:p>
                  </a:txBody>
                  <a:tcPr>
                    <a:lnL>
                      <a:noFill/>
                    </a:lnL>
                    <a:lnR>
                      <a:noFill/>
                    </a:lnR>
                    <a:lnT>
                      <a:noFill/>
                    </a:lnT>
                    <a:lnB>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Phase II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a:t>
                      </a:r>
                      <a:r>
                        <a:rPr lang="en-US" sz="1000" b="0" i="0" dirty="0">
                          <a:solidFill>
                            <a:schemeClr val="tx1"/>
                          </a:solidFill>
                          <a:latin typeface="+mn-lt"/>
                          <a:hlinkClick r:id="rId6"/>
                        </a:rPr>
                        <a:t>NCT06202079</a:t>
                      </a:r>
                      <a:r>
                        <a:rPr lang="en-US" sz="1000" b="0" i="0" dirty="0">
                          <a:solidFill>
                            <a:schemeClr val="tx1"/>
                          </a:solidFill>
                          <a:latin typeface="+mn-lt"/>
                        </a:rPr>
                        <a:t>)</a:t>
                      </a:r>
                    </a:p>
                  </a:txBody>
                  <a:tcPr>
                    <a:lnL>
                      <a:noFill/>
                    </a:lnL>
                    <a:lnR>
                      <a:noFill/>
                    </a:lnR>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Ultra-long-acting basal insulin</a:t>
                      </a:r>
                    </a:p>
                  </a:txBody>
                  <a:tcPr>
                    <a:lnL>
                      <a:noFill/>
                    </a:lnL>
                    <a:lnR>
                      <a:noFill/>
                    </a:lnR>
                    <a:lnT>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SC</a:t>
                      </a:r>
                    </a:p>
                  </a:txBody>
                  <a:tcPr>
                    <a:lnL>
                      <a:noFill/>
                    </a:lnL>
                    <a:lnR>
                      <a:noFill/>
                    </a:lnR>
                    <a:lnT>
                      <a:noFill/>
                    </a:lnT>
                    <a:lnB w="12700" cmpd="sng">
                      <a:noFill/>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dirty="0">
                          <a:solidFill>
                            <a:schemeClr val="tx1"/>
                          </a:solidFill>
                          <a:latin typeface="+mn-lt"/>
                        </a:rPr>
                        <a:t>This poster described the identification of GZR4 from a screen for modified insulins with high serum albumin binding affinity, but strong activation of insulin receptors.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1" dirty="0">
                          <a:solidFill>
                            <a:schemeClr val="tx1"/>
                          </a:solidFill>
                          <a:latin typeface="+mn-lt"/>
                        </a:rPr>
                        <a:t>In vitro</a:t>
                      </a:r>
                      <a:r>
                        <a:rPr lang="en-US" sz="1000" b="0" i="0" dirty="0">
                          <a:solidFill>
                            <a:schemeClr val="tx1"/>
                          </a:solidFill>
                          <a:latin typeface="+mn-lt"/>
                        </a:rPr>
                        <a:t>, GZR4 showed 7x more potent IR phosphorylation (both A and B) than an equivalent to insulin icodec.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1" dirty="0">
                          <a:solidFill>
                            <a:schemeClr val="tx1"/>
                          </a:solidFill>
                          <a:latin typeface="+mn-lt"/>
                        </a:rPr>
                        <a:t>In vitro</a:t>
                      </a:r>
                      <a:r>
                        <a:rPr lang="en-US" sz="1000" b="0" i="0" dirty="0">
                          <a:solidFill>
                            <a:schemeClr val="tx1"/>
                          </a:solidFill>
                          <a:latin typeface="+mn-lt"/>
                        </a:rPr>
                        <a:t> culture of 3T3-L1 adipocytes with GZR4 stimulated glucose update and lipogenesis similar to human insulin.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dirty="0">
                          <a:solidFill>
                            <a:schemeClr val="tx1"/>
                          </a:solidFill>
                          <a:latin typeface="+mn-lt"/>
                        </a:rPr>
                        <a:t>In </a:t>
                      </a:r>
                      <a:r>
                        <a:rPr lang="en-GB" sz="1000" b="1" i="0" baseline="0" dirty="0">
                          <a:solidFill>
                            <a:schemeClr val="tx1"/>
                          </a:solidFill>
                          <a:latin typeface="+mn-lt"/>
                        </a:rPr>
                        <a:t>STZ-induced T1D rats</a:t>
                      </a:r>
                      <a:r>
                        <a:rPr lang="en-GB" sz="1000" b="0" i="0" baseline="0" dirty="0">
                          <a:solidFill>
                            <a:schemeClr val="tx1"/>
                          </a:solidFill>
                          <a:latin typeface="+mn-lt"/>
                        </a:rPr>
                        <a:t>, GZR4 was 3x more potent than icodec (in </a:t>
                      </a:r>
                      <a:r>
                        <a:rPr lang="en-GB" sz="1000" b="0" i="1" baseline="0" dirty="0">
                          <a:solidFill>
                            <a:schemeClr val="tx1"/>
                          </a:solidFill>
                          <a:latin typeface="+mn-lt"/>
                        </a:rPr>
                        <a:t>db/db</a:t>
                      </a:r>
                      <a:r>
                        <a:rPr lang="en-GB" sz="1000" b="0" i="0" baseline="0" dirty="0">
                          <a:solidFill>
                            <a:schemeClr val="tx1"/>
                          </a:solidFill>
                          <a:latin typeface="+mn-lt"/>
                        </a:rPr>
                        <a:t> T2D mice, 2x more potent) for effects on blood glucose.</a:t>
                      </a:r>
                      <a:endParaRPr lang="en-US" sz="1000" b="0" i="1" dirty="0">
                        <a:solidFill>
                          <a:schemeClr val="tx1"/>
                        </a:solidFill>
                        <a:latin typeface="+mn-lt"/>
                      </a:endParaRPr>
                    </a:p>
                  </a:txBody>
                  <a:tcPr>
                    <a:lnL>
                      <a:noFill/>
                    </a:lnL>
                    <a:lnR>
                      <a:noFill/>
                    </a:lnR>
                    <a:lnT>
                      <a:noFill/>
                    </a:lnT>
                    <a:lnB w="12700" cmpd="sng">
                      <a:noFill/>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dirty="0">
                          <a:solidFill>
                            <a:schemeClr val="tx1"/>
                          </a:solidFill>
                          <a:latin typeface="+mn-lt"/>
                        </a:rPr>
                        <a:t>This poster previewed the possibly more potent effects of GZR4 compared to icodec.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dirty="0">
                          <a:solidFill>
                            <a:schemeClr val="tx1"/>
                          </a:solidFill>
                          <a:latin typeface="+mn-lt"/>
                        </a:rPr>
                        <a:t>The ongoing Phase II trial of GZR4 vs. IDeg in T2D was initiated in August 2023 and is also due to complete in September 2024.</a:t>
                      </a:r>
                    </a:p>
                  </a:txBody>
                  <a:tcPr>
                    <a:lnL>
                      <a:noFill/>
                    </a:lnL>
                    <a:lnR>
                      <a:noFill/>
                    </a:lnR>
                    <a:lnT>
                      <a:noFill/>
                    </a:lnT>
                    <a:lnB w="12700" cmpd="sng">
                      <a:noFill/>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3858988433"/>
                  </a:ext>
                </a:extLst>
              </a:tr>
            </a:tbl>
          </a:graphicData>
        </a:graphic>
      </p:graphicFrame>
      <p:graphicFrame>
        <p:nvGraphicFramePr>
          <p:cNvPr id="5" name="Table 4">
            <a:extLst>
              <a:ext uri="{FF2B5EF4-FFF2-40B4-BE49-F238E27FC236}">
                <a16:creationId xmlns:a16="http://schemas.microsoft.com/office/drawing/2014/main" id="{70CC0EE8-9D04-9D79-66F5-F951E1F6551D}"/>
              </a:ext>
            </a:extLst>
          </p:cNvPr>
          <p:cNvGraphicFramePr>
            <a:graphicFrameLocks noGrp="1"/>
          </p:cNvGraphicFramePr>
          <p:nvPr>
            <p:extLst>
              <p:ext uri="{D42A27DB-BD31-4B8C-83A1-F6EECF244321}">
                <p14:modId xmlns:p14="http://schemas.microsoft.com/office/powerpoint/2010/main" val="390573303"/>
              </p:ext>
            </p:extLst>
          </p:nvPr>
        </p:nvGraphicFramePr>
        <p:xfrm>
          <a:off x="4797070" y="2733774"/>
          <a:ext cx="4072890" cy="737616"/>
        </p:xfrm>
        <a:graphic>
          <a:graphicData uri="http://schemas.openxmlformats.org/drawingml/2006/table">
            <a:tbl>
              <a:tblPr firstRow="1" bandRow="1">
                <a:tableStyleId>{C083E6E3-FA7D-4D7B-A595-EF9225AFEA82}</a:tableStyleId>
              </a:tblPr>
              <a:tblGrid>
                <a:gridCol w="1192530">
                  <a:extLst>
                    <a:ext uri="{9D8B030D-6E8A-4147-A177-3AD203B41FA5}">
                      <a16:colId xmlns:a16="http://schemas.microsoft.com/office/drawing/2014/main" val="20000"/>
                    </a:ext>
                  </a:extLst>
                </a:gridCol>
                <a:gridCol w="697230">
                  <a:extLst>
                    <a:ext uri="{9D8B030D-6E8A-4147-A177-3AD203B41FA5}">
                      <a16:colId xmlns:a16="http://schemas.microsoft.com/office/drawing/2014/main" val="20001"/>
                    </a:ext>
                  </a:extLst>
                </a:gridCol>
                <a:gridCol w="697230">
                  <a:extLst>
                    <a:ext uri="{9D8B030D-6E8A-4147-A177-3AD203B41FA5}">
                      <a16:colId xmlns:a16="http://schemas.microsoft.com/office/drawing/2014/main" val="20002"/>
                    </a:ext>
                  </a:extLst>
                </a:gridCol>
                <a:gridCol w="91440">
                  <a:extLst>
                    <a:ext uri="{9D8B030D-6E8A-4147-A177-3AD203B41FA5}">
                      <a16:colId xmlns:a16="http://schemas.microsoft.com/office/drawing/2014/main" val="918178343"/>
                    </a:ext>
                  </a:extLst>
                </a:gridCol>
                <a:gridCol w="697230">
                  <a:extLst>
                    <a:ext uri="{9D8B030D-6E8A-4147-A177-3AD203B41FA5}">
                      <a16:colId xmlns:a16="http://schemas.microsoft.com/office/drawing/2014/main" val="20004"/>
                    </a:ext>
                  </a:extLst>
                </a:gridCol>
                <a:gridCol w="697230">
                  <a:extLst>
                    <a:ext uri="{9D8B030D-6E8A-4147-A177-3AD203B41FA5}">
                      <a16:colId xmlns:a16="http://schemas.microsoft.com/office/drawing/2014/main" val="2233890447"/>
                    </a:ext>
                  </a:extLst>
                </a:gridCol>
              </a:tblGrid>
              <a:tr h="0">
                <a:tc rowSpan="2">
                  <a:txBody>
                    <a:bodyPr/>
                    <a:lstStyle/>
                    <a:p>
                      <a:r>
                        <a:rPr lang="en-US" sz="850" b="1" dirty="0"/>
                        <a:t>Pharmacokinetics</a:t>
                      </a:r>
                    </a:p>
                  </a:txBody>
                  <a:tcPr marT="27432" marB="27432" anchor="ctr"/>
                </a:tc>
                <a:tc gridSpan="2">
                  <a:txBody>
                    <a:bodyPr/>
                    <a:lstStyle/>
                    <a:p>
                      <a:pPr algn="ctr"/>
                      <a:r>
                        <a:rPr lang="en-US" sz="850" b="1" dirty="0"/>
                        <a:t>rats</a:t>
                      </a:r>
                    </a:p>
                  </a:txBody>
                  <a:tcPr marT="27432" marB="27432" anchor="ctr">
                    <a:lnB w="12700" cap="flat" cmpd="sng" algn="ctr">
                      <a:solidFill>
                        <a:schemeClr val="accent3"/>
                      </a:solidFill>
                      <a:prstDash val="solid"/>
                      <a:round/>
                      <a:headEnd type="none" w="med" len="med"/>
                      <a:tailEnd type="none" w="med" len="med"/>
                    </a:lnB>
                  </a:tcPr>
                </a:tc>
                <a:tc hMerge="1">
                  <a:txBody>
                    <a:bodyPr/>
                    <a:lstStyle/>
                    <a:p>
                      <a:pPr algn="ctr"/>
                      <a:endParaRPr lang="en-US" sz="1000" dirty="0"/>
                    </a:p>
                  </a:txBody>
                  <a:tcPr marT="27432" marB="27432">
                    <a:lnB w="12700" cap="flat" cmpd="sng" algn="ctr">
                      <a:noFill/>
                      <a:prstDash val="solid"/>
                      <a:round/>
                      <a:headEnd type="none" w="med" len="med"/>
                      <a:tailEnd type="none" w="med" len="med"/>
                    </a:lnB>
                  </a:tcPr>
                </a:tc>
                <a:tc>
                  <a:txBody>
                    <a:bodyPr/>
                    <a:lstStyle/>
                    <a:p>
                      <a:pPr algn="ctr"/>
                      <a:endParaRPr lang="en-US" sz="850" b="1" dirty="0"/>
                    </a:p>
                  </a:txBody>
                  <a:tcPr marL="0" marR="0" marT="0" marB="0" anchor="ctr">
                    <a:lnB w="12700" cmpd="sng">
                      <a:noFill/>
                    </a:lnB>
                  </a:tcPr>
                </a:tc>
                <a:tc gridSpan="2">
                  <a:txBody>
                    <a:bodyPr/>
                    <a:lstStyle/>
                    <a:p>
                      <a:pPr algn="ctr"/>
                      <a:r>
                        <a:rPr lang="en-US" sz="850" b="1" dirty="0"/>
                        <a:t>dogs</a:t>
                      </a:r>
                    </a:p>
                  </a:txBody>
                  <a:tcPr marT="27432" marB="27432" anchor="ctr">
                    <a:lnB w="12700" cap="flat" cmpd="sng" algn="ctr">
                      <a:solidFill>
                        <a:schemeClr val="accent3"/>
                      </a:solidFill>
                      <a:prstDash val="solid"/>
                      <a:round/>
                      <a:headEnd type="none" w="med" len="med"/>
                      <a:tailEnd type="none" w="med" len="med"/>
                    </a:lnB>
                  </a:tcPr>
                </a:tc>
                <a:tc hMerge="1">
                  <a:txBody>
                    <a:bodyPr/>
                    <a:lstStyle/>
                    <a:p>
                      <a:pPr algn="ctr"/>
                      <a:endParaRPr lang="en-US" sz="1000" dirty="0"/>
                    </a:p>
                  </a:txBody>
                  <a:tcPr marT="27432" marB="27432">
                    <a:lnB w="12700" cap="flat" cmpd="sng" algn="ctr">
                      <a:noFill/>
                      <a:prstDash val="solid"/>
                      <a:round/>
                      <a:headEnd type="none" w="med" len="med"/>
                      <a:tailEnd type="none" w="med" len="med"/>
                    </a:lnB>
                  </a:tcPr>
                </a:tc>
                <a:extLst>
                  <a:ext uri="{0D108BD9-81ED-4DB2-BD59-A6C34878D82A}">
                    <a16:rowId xmlns:a16="http://schemas.microsoft.com/office/drawing/2014/main" val="428820243"/>
                  </a:ext>
                </a:extLst>
              </a:tr>
              <a:tr h="0">
                <a:tc vMerge="1">
                  <a:txBody>
                    <a:bodyPr/>
                    <a:lstStyle/>
                    <a:p>
                      <a:endParaRPr lang="en-US" sz="1000" b="1" dirty="0"/>
                    </a:p>
                  </a:txBody>
                  <a:tcPr marT="27432" marB="27432">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ctr"/>
                      <a:r>
                        <a:rPr lang="en-US" sz="850" b="1" dirty="0"/>
                        <a:t>IDeg</a:t>
                      </a:r>
                    </a:p>
                  </a:txBody>
                  <a:tcPr marT="27432" marB="27432" anchor="ctr">
                    <a:lnL w="12700" cmpd="sng">
                      <a:noFill/>
                    </a:lnL>
                    <a:lnR>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50" b="1" dirty="0"/>
                        <a:t>GZR33</a:t>
                      </a:r>
                    </a:p>
                  </a:txBody>
                  <a:tcPr marT="27432" marB="27432" anchor="ctr">
                    <a:lnL>
                      <a:noFill/>
                    </a:lnL>
                    <a:lnR>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50" b="1" dirty="0"/>
                    </a:p>
                  </a:txBody>
                  <a:tcPr marL="0" marR="0" marT="0" marB="0" anchor="ctr">
                    <a:lnL>
                      <a:noFill/>
                    </a:lnL>
                    <a:lnR>
                      <a:noFill/>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50" b="1" dirty="0"/>
                        <a:t>IDeg</a:t>
                      </a:r>
                    </a:p>
                  </a:txBody>
                  <a:tcPr marT="27432" marB="27432" anchor="ctr">
                    <a:lnL>
                      <a:noFill/>
                    </a:lnL>
                    <a:lnR>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50" b="1" dirty="0"/>
                        <a:t>GZR33</a:t>
                      </a:r>
                    </a:p>
                  </a:txBody>
                  <a:tcPr marT="27432" marB="27432" anchor="ctr">
                    <a:lnL>
                      <a:noFill/>
                    </a:lnL>
                    <a:lnR>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en-US" sz="850" dirty="0"/>
                        <a:t>t</a:t>
                      </a:r>
                      <a:r>
                        <a:rPr lang="en-US" sz="850" baseline="-25000" dirty="0"/>
                        <a:t>1/2</a:t>
                      </a:r>
                      <a:r>
                        <a:rPr lang="en-US" sz="850" baseline="0" dirty="0"/>
                        <a:t>, mean hours</a:t>
                      </a:r>
                      <a:endParaRPr lang="en-US" sz="850" dirty="0"/>
                    </a:p>
                  </a:txBody>
                  <a:tcPr marT="27432" marB="27432" anchor="ctr">
                    <a:solidFill>
                      <a:srgbClr val="E5ECF4"/>
                    </a:solidFill>
                  </a:tcPr>
                </a:tc>
                <a:tc>
                  <a:txBody>
                    <a:bodyPr/>
                    <a:lstStyle/>
                    <a:p>
                      <a:pPr algn="ctr"/>
                      <a:r>
                        <a:rPr lang="en-US" sz="850" dirty="0"/>
                        <a:t>2.21-2.22</a:t>
                      </a:r>
                    </a:p>
                  </a:txBody>
                  <a:tcPr marT="27432" marB="27432" anchor="ctr">
                    <a:lnT w="12700" cap="flat" cmpd="sng" algn="ctr">
                      <a:solidFill>
                        <a:schemeClr val="accent3"/>
                      </a:solidFill>
                      <a:prstDash val="solid"/>
                      <a:round/>
                      <a:headEnd type="none" w="med" len="med"/>
                      <a:tailEnd type="none" w="med" len="med"/>
                    </a:lnT>
                    <a:solidFill>
                      <a:srgbClr val="E5ECF4"/>
                    </a:solidFill>
                  </a:tcPr>
                </a:tc>
                <a:tc>
                  <a:txBody>
                    <a:bodyPr/>
                    <a:lstStyle/>
                    <a:p>
                      <a:pPr algn="ctr"/>
                      <a:r>
                        <a:rPr lang="en-US" sz="850" dirty="0"/>
                        <a:t>4.19-5.45</a:t>
                      </a:r>
                    </a:p>
                  </a:txBody>
                  <a:tcPr marT="27432" marB="27432" anchor="ctr">
                    <a:lnT w="12700" cap="flat" cmpd="sng" algn="ctr">
                      <a:solidFill>
                        <a:schemeClr val="accent3"/>
                      </a:solidFill>
                      <a:prstDash val="solid"/>
                      <a:round/>
                      <a:headEnd type="none" w="med" len="med"/>
                      <a:tailEnd type="none" w="med" len="med"/>
                    </a:lnT>
                    <a:solidFill>
                      <a:srgbClr val="E5ECF4"/>
                    </a:solidFill>
                  </a:tcPr>
                </a:tc>
                <a:tc>
                  <a:txBody>
                    <a:bodyPr/>
                    <a:lstStyle/>
                    <a:p>
                      <a:pPr algn="ctr"/>
                      <a:endParaRPr lang="en-US" sz="850" dirty="0"/>
                    </a:p>
                  </a:txBody>
                  <a:tcPr marL="0" marR="0" marT="0" marB="0" anchor="ctr">
                    <a:lnT w="12700" cap="flat" cmpd="sng" algn="ctr">
                      <a:solidFill>
                        <a:schemeClr val="accent3"/>
                      </a:solidFill>
                      <a:prstDash val="solid"/>
                      <a:round/>
                      <a:headEnd type="none" w="med" len="med"/>
                      <a:tailEnd type="none" w="med" len="med"/>
                    </a:lnT>
                    <a:solidFill>
                      <a:srgbClr val="E5ECF4"/>
                    </a:solidFill>
                  </a:tcPr>
                </a:tc>
                <a:tc>
                  <a:txBody>
                    <a:bodyPr/>
                    <a:lstStyle/>
                    <a:p>
                      <a:pPr algn="ctr"/>
                      <a:r>
                        <a:rPr lang="en-US" sz="850" dirty="0"/>
                        <a:t>3.25-3.38</a:t>
                      </a:r>
                    </a:p>
                  </a:txBody>
                  <a:tcPr marT="27432" marB="27432" anchor="ctr">
                    <a:lnT w="12700" cap="flat" cmpd="sng" algn="ctr">
                      <a:solidFill>
                        <a:schemeClr val="accent3"/>
                      </a:solidFill>
                      <a:prstDash val="solid"/>
                      <a:round/>
                      <a:headEnd type="none" w="med" len="med"/>
                      <a:tailEnd type="none" w="med" len="med"/>
                    </a:lnT>
                    <a:solidFill>
                      <a:srgbClr val="E5ECF4"/>
                    </a:solidFill>
                  </a:tcPr>
                </a:tc>
                <a:tc>
                  <a:txBody>
                    <a:bodyPr/>
                    <a:lstStyle/>
                    <a:p>
                      <a:pPr algn="ctr"/>
                      <a:r>
                        <a:rPr lang="en-US" sz="850" dirty="0"/>
                        <a:t>6.00-6.79</a:t>
                      </a:r>
                    </a:p>
                  </a:txBody>
                  <a:tcPr marT="27432" marB="27432" anchor="ctr">
                    <a:lnT w="12700" cap="flat" cmpd="sng" algn="ctr">
                      <a:solidFill>
                        <a:schemeClr val="accent3"/>
                      </a:solidFill>
                      <a:prstDash val="solid"/>
                      <a:round/>
                      <a:headEnd type="none" w="med" len="med"/>
                      <a:tailEnd type="none" w="med" len="med"/>
                    </a:lnT>
                    <a:solidFill>
                      <a:srgbClr val="E5ECF4"/>
                    </a:solidFill>
                  </a:tcPr>
                </a:tc>
                <a:extLst>
                  <a:ext uri="{0D108BD9-81ED-4DB2-BD59-A6C34878D82A}">
                    <a16:rowId xmlns:a16="http://schemas.microsoft.com/office/drawing/2014/main" val="10001"/>
                  </a:ext>
                </a:extLst>
              </a:tr>
              <a:tr h="0">
                <a:tc>
                  <a:txBody>
                    <a:bodyPr/>
                    <a:lstStyle/>
                    <a:p>
                      <a:r>
                        <a:rPr lang="en-US" sz="850" dirty="0"/>
                        <a:t>T</a:t>
                      </a:r>
                      <a:r>
                        <a:rPr lang="en-US" sz="850" baseline="-25000" dirty="0"/>
                        <a:t>max</a:t>
                      </a:r>
                      <a:r>
                        <a:rPr lang="en-US" sz="850" baseline="0" dirty="0"/>
                        <a:t>, mean hours</a:t>
                      </a:r>
                      <a:endParaRPr lang="en-US" sz="850" dirty="0"/>
                    </a:p>
                  </a:txBody>
                  <a:tcPr marT="27432" marB="27432" anchor="ctr">
                    <a:noFill/>
                  </a:tcPr>
                </a:tc>
                <a:tc>
                  <a:txBody>
                    <a:bodyPr/>
                    <a:lstStyle/>
                    <a:p>
                      <a:pPr algn="ctr"/>
                      <a:r>
                        <a:rPr lang="en-US" sz="850" dirty="0"/>
                        <a:t>1.50</a:t>
                      </a:r>
                    </a:p>
                  </a:txBody>
                  <a:tcPr marT="27432" marB="27432" anchor="ctr">
                    <a:noFill/>
                  </a:tcPr>
                </a:tc>
                <a:tc>
                  <a:txBody>
                    <a:bodyPr/>
                    <a:lstStyle/>
                    <a:p>
                      <a:pPr algn="ctr"/>
                      <a:r>
                        <a:rPr lang="en-US" sz="850" dirty="0"/>
                        <a:t>2.25-6.20</a:t>
                      </a:r>
                    </a:p>
                  </a:txBody>
                  <a:tcPr marT="27432" marB="27432" anchor="ctr">
                    <a:noFill/>
                  </a:tcPr>
                </a:tc>
                <a:tc>
                  <a:txBody>
                    <a:bodyPr/>
                    <a:lstStyle/>
                    <a:p>
                      <a:pPr algn="ctr"/>
                      <a:endParaRPr lang="en-US" sz="850" dirty="0"/>
                    </a:p>
                  </a:txBody>
                  <a:tcPr marL="0" marR="0" marT="0" marB="0" anchor="ctr">
                    <a:noFill/>
                  </a:tcPr>
                </a:tc>
                <a:tc>
                  <a:txBody>
                    <a:bodyPr/>
                    <a:lstStyle/>
                    <a:p>
                      <a:pPr algn="ctr"/>
                      <a:r>
                        <a:rPr lang="en-US" sz="850" dirty="0"/>
                        <a:t>3.33-4.00</a:t>
                      </a:r>
                    </a:p>
                  </a:txBody>
                  <a:tcPr marT="27432" marB="27432" anchor="ctr">
                    <a:noFill/>
                  </a:tcPr>
                </a:tc>
                <a:tc>
                  <a:txBody>
                    <a:bodyPr/>
                    <a:lstStyle/>
                    <a:p>
                      <a:pPr algn="ctr"/>
                      <a:r>
                        <a:rPr lang="en-US" sz="850" dirty="0"/>
                        <a:t>3.67-5.33</a:t>
                      </a:r>
                    </a:p>
                  </a:txBody>
                  <a:tcPr marT="27432" marB="27432" anchor="c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76512671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Insulin: T1D and T2D patient preferences for features of weekly insulin </a:t>
            </a:r>
          </a:p>
        </p:txBody>
      </p:sp>
      <p:graphicFrame>
        <p:nvGraphicFramePr>
          <p:cNvPr id="4" name="Table 3"/>
          <p:cNvGraphicFramePr>
            <a:graphicFrameLocks noGrp="1"/>
          </p:cNvGraphicFramePr>
          <p:nvPr>
            <p:extLst>
              <p:ext uri="{D42A27DB-BD31-4B8C-83A1-F6EECF244321}">
                <p14:modId xmlns:p14="http://schemas.microsoft.com/office/powerpoint/2010/main" val="3526033844"/>
              </p:ext>
            </p:extLst>
          </p:nvPr>
        </p:nvGraphicFramePr>
        <p:xfrm>
          <a:off x="385434" y="914400"/>
          <a:ext cx="11430000" cy="4816302"/>
        </p:xfrm>
        <a:graphic>
          <a:graphicData uri="http://schemas.openxmlformats.org/drawingml/2006/table">
            <a:tbl>
              <a:tblPr firstRow="1" bandRow="1">
                <a:tableStyleId>{C083E6E3-FA7D-4D7B-A595-EF9225AFEA82}</a:tableStyleId>
              </a:tblPr>
              <a:tblGrid>
                <a:gridCol w="8686800">
                  <a:extLst>
                    <a:ext uri="{9D8B030D-6E8A-4147-A177-3AD203B41FA5}">
                      <a16:colId xmlns:a16="http://schemas.microsoft.com/office/drawing/2014/main" val="20000"/>
                    </a:ext>
                  </a:extLst>
                </a:gridCol>
                <a:gridCol w="2743200">
                  <a:extLst>
                    <a:ext uri="{9D8B030D-6E8A-4147-A177-3AD203B41FA5}">
                      <a16:colId xmlns:a16="http://schemas.microsoft.com/office/drawing/2014/main" val="650864431"/>
                    </a:ext>
                  </a:extLst>
                </a:gridCol>
              </a:tblGrid>
              <a:tr h="151832">
                <a:tc gridSpan="2">
                  <a:txBody>
                    <a:bodyPr/>
                    <a:lstStyle/>
                    <a:p>
                      <a:r>
                        <a:rPr lang="en-US" sz="1000" dirty="0"/>
                        <a:t>Abstract</a:t>
                      </a:r>
                      <a:r>
                        <a:rPr lang="en-US" sz="1000" baseline="0" dirty="0"/>
                        <a:t> </a:t>
                      </a:r>
                      <a:r>
                        <a:rPr lang="en-US" sz="1000" b="0" baseline="0" dirty="0">
                          <a:hlinkClick r:id="rId2"/>
                        </a:rPr>
                        <a:t>831-P</a:t>
                      </a:r>
                      <a:r>
                        <a:rPr lang="en-US" sz="1000" baseline="0" dirty="0"/>
                        <a:t>:</a:t>
                      </a:r>
                      <a:r>
                        <a:rPr lang="en-US" sz="1000" b="0" strike="noStrike" baseline="0" dirty="0"/>
                        <a:t> </a:t>
                      </a:r>
                      <a:r>
                        <a:rPr lang="en-GB" sz="900" b="0" i="1" strike="noStrike" dirty="0"/>
                        <a:t>Preferences of people with T1D for features of weekly insulin. F.Gelsey.</a:t>
                      </a:r>
                      <a:endParaRPr lang="en-US" sz="900" b="0" i="1" dirty="0"/>
                    </a:p>
                  </a:txBody>
                  <a:tcPr>
                    <a:lnL>
                      <a:noFill/>
                    </a:lnL>
                    <a:lnR>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US" sz="1000" b="0" dirty="0"/>
                    </a:p>
                  </a:txBody>
                  <a:tcPr>
                    <a:lnL>
                      <a:noFill/>
                    </a:lnL>
                    <a:lnR>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0"/>
                  </a:ext>
                </a:extLst>
              </a:tr>
              <a:tr h="20951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Methods</a:t>
                      </a:r>
                      <a:r>
                        <a:rPr lang="en-US" sz="1000" b="0" dirty="0">
                          <a:solidFill>
                            <a:schemeClr val="tx1"/>
                          </a:solidFill>
                        </a:rPr>
                        <a:t>:</a:t>
                      </a:r>
                      <a:r>
                        <a:rPr lang="en-US" sz="1000" b="0" baseline="0" dirty="0">
                          <a:solidFill>
                            <a:schemeClr val="tx1"/>
                          </a:solidFill>
                        </a:rPr>
                        <a:t> </a:t>
                      </a:r>
                      <a:r>
                        <a:rPr lang="en-GB" sz="1000" b="0" dirty="0">
                          <a:solidFill>
                            <a:schemeClr val="tx1"/>
                          </a:solidFill>
                        </a:rPr>
                        <a:t>An online survey was administered to 200 </a:t>
                      </a:r>
                      <a:r>
                        <a:rPr lang="en-GB" sz="1000" b="1" dirty="0">
                          <a:solidFill>
                            <a:schemeClr val="tx1"/>
                          </a:solidFill>
                        </a:rPr>
                        <a:t>T1D patients </a:t>
                      </a:r>
                      <a:r>
                        <a:rPr lang="en-GB" sz="1000" b="0" dirty="0">
                          <a:solidFill>
                            <a:schemeClr val="tx1"/>
                          </a:solidFill>
                        </a:rPr>
                        <a:t>(mean baseline age 41 years; A1c 7.6%; 57% female) on basal (100%), prandial (98%), or intermediate or premixed insulin (2%) in the US.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dirty="0">
                          <a:solidFill>
                            <a:schemeClr val="tx1"/>
                          </a:solidFill>
                        </a:rPr>
                        <a:t>The survey included 8 questions offering a choice between experimentally designed pairs of hypothetical, long-acting insulins that varied by 6 attributes: reduction in A1c level after 6 months, daily time in range (TIR), number of serious low blood sugar events, number of nighttime low blood sugar events, weight change over 6 months, and administration frequency.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dirty="0">
                          <a:solidFill>
                            <a:schemeClr val="tx1"/>
                          </a:solidFill>
                        </a:rPr>
                        <a:t>A fixed choice question directly elicited preferences for flexible weekly over daily insulin, holding all other attributes equal. </a:t>
                      </a:r>
                    </a:p>
                    <a:p>
                      <a:endParaRPr lang="en-US" sz="1000" baseline="0" dirty="0"/>
                    </a:p>
                    <a:p>
                      <a:r>
                        <a:rPr lang="en-US" sz="1000" b="1" baseline="0" dirty="0"/>
                        <a:t>Results</a:t>
                      </a:r>
                      <a:r>
                        <a:rPr lang="en-US" sz="1000" b="0" baseline="0" dirty="0"/>
                        <a:t>: </a:t>
                      </a:r>
                    </a:p>
                    <a:p>
                      <a:pPr marL="171450" indent="-171450">
                        <a:spcAft>
                          <a:spcPts val="200"/>
                        </a:spcAft>
                        <a:buFont typeface="Arial" panose="020B0604020202020204" pitchFamily="34" charset="0"/>
                        <a:buChar char="•"/>
                      </a:pPr>
                      <a:r>
                        <a:rPr lang="en-GB" sz="1000" b="0" dirty="0">
                          <a:solidFill>
                            <a:schemeClr val="tx1"/>
                          </a:solidFill>
                        </a:rPr>
                        <a:t>Respondents preferred greater A1c reductions, more TIR, losing vs. gaining 5lbs, flexible weekly to daily insulin, and fewer serious and nighttime hypoglycemic events, ranking </a:t>
                      </a:r>
                      <a:r>
                        <a:rPr lang="en-GB" sz="1000" b="1" dirty="0">
                          <a:solidFill>
                            <a:schemeClr val="tx1"/>
                          </a:solidFill>
                        </a:rPr>
                        <a:t>TIR as the most important attribute</a:t>
                      </a:r>
                      <a:r>
                        <a:rPr lang="en-GB" sz="1000" b="0" dirty="0">
                          <a:solidFill>
                            <a:schemeClr val="tx1"/>
                          </a:solidFill>
                        </a:rPr>
                        <a:t>, followed by equal importance on the number of serious low blood sugar events per month, and weight change. Nighttime low blood sugar events per month ranked fourth, weekly over daily basal administration fifth, and </a:t>
                      </a:r>
                      <a:r>
                        <a:rPr lang="en-GB" sz="1000" b="1" dirty="0">
                          <a:solidFill>
                            <a:schemeClr val="tx1"/>
                          </a:solidFill>
                        </a:rPr>
                        <a:t>A1c reduction was the least important attribute</a:t>
                      </a:r>
                      <a:r>
                        <a:rPr lang="en-GB" sz="1000" b="0" dirty="0">
                          <a:solidFill>
                            <a:schemeClr val="tx1"/>
                          </a:solidFill>
                        </a:rPr>
                        <a:t> in respondents’ decisions. </a:t>
                      </a:r>
                    </a:p>
                    <a:p>
                      <a:pPr marL="171450" indent="-171450">
                        <a:buFont typeface="Arial" panose="020B0604020202020204" pitchFamily="34" charset="0"/>
                        <a:buChar char="•"/>
                      </a:pPr>
                      <a:r>
                        <a:rPr lang="en-GB" sz="1000" b="0" dirty="0">
                          <a:solidFill>
                            <a:schemeClr val="tx1"/>
                          </a:solidFill>
                        </a:rPr>
                        <a:t>In the fixed-choice question, 73% of patients preferred flexible weekly vs. 27% preferring daily dosing for basal insulin.</a:t>
                      </a:r>
                    </a:p>
                  </a:txBody>
                  <a:tcPr>
                    <a:lnT w="12700" cmpd="sng">
                      <a:noFill/>
                    </a:lnT>
                    <a:lnB w="12700" cap="flat" cmpd="sng" algn="ctr">
                      <a:no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CVrg Brief</a:t>
                      </a:r>
                      <a:r>
                        <a:rPr lang="en-US" sz="1000" b="0" dirty="0"/>
                        <a:t>: </a:t>
                      </a:r>
                      <a:r>
                        <a:rPr lang="en-GB" sz="1000" b="0" i="0" u="none" strike="noStrike" kern="1200" baseline="0" dirty="0">
                          <a:solidFill>
                            <a:schemeClr val="tx1"/>
                          </a:solidFill>
                          <a:latin typeface="+mn-lt"/>
                          <a:ea typeface="+mn-ea"/>
                          <a:cs typeface="+mn-cs"/>
                        </a:rPr>
                        <a:t>Overall, T1D patients valued insulin efficacy and reducing treatment-related risks, with nearly three-quarters preferring weekly over daily basal insulin. In the real-world, weekly basal insulin may translate into improved treatment satisfaction and adherence.</a:t>
                      </a:r>
                      <a:endParaRPr lang="en-US" sz="1000" b="0" dirty="0"/>
                    </a:p>
                  </a:txBody>
                  <a:tcPr>
                    <a:lnT w="12700" cmpd="sng">
                      <a:noFill/>
                    </a:lnT>
                    <a:lnB w="12700" cap="flat" cmpd="sng" algn="ctr">
                      <a:noFill/>
                      <a:prstDash val="solid"/>
                      <a:round/>
                      <a:headEnd type="none" w="med" len="med"/>
                      <a:tailEnd type="none" w="med" len="med"/>
                    </a:lnB>
                    <a:solidFill>
                      <a:srgbClr val="FEF4EC"/>
                    </a:solidFill>
                  </a:tcPr>
                </a:tc>
                <a:extLst>
                  <a:ext uri="{0D108BD9-81ED-4DB2-BD59-A6C34878D82A}">
                    <a16:rowId xmlns:a16="http://schemas.microsoft.com/office/drawing/2014/main" val="3649007322"/>
                  </a:ext>
                </a:extLst>
              </a:tr>
              <a:tr h="0">
                <a:tc gridSpan="2">
                  <a:txBody>
                    <a:bodyPr/>
                    <a:lstStyle/>
                    <a:p>
                      <a:r>
                        <a:rPr lang="en-US" sz="1000" b="1" dirty="0"/>
                        <a:t>Abstract</a:t>
                      </a:r>
                      <a:r>
                        <a:rPr lang="en-US" sz="1000" b="1" baseline="0" dirty="0"/>
                        <a:t> </a:t>
                      </a:r>
                      <a:r>
                        <a:rPr lang="en-US" sz="1000" b="0" baseline="0" dirty="0">
                          <a:hlinkClick r:id="rId3"/>
                        </a:rPr>
                        <a:t>832-P</a:t>
                      </a:r>
                      <a:r>
                        <a:rPr lang="en-US" sz="1000" b="1" baseline="0" dirty="0"/>
                        <a:t>:</a:t>
                      </a:r>
                      <a:r>
                        <a:rPr lang="en-US" sz="1000" b="1" strike="noStrike" baseline="0" dirty="0"/>
                        <a:t> </a:t>
                      </a:r>
                      <a:r>
                        <a:rPr lang="en-GB" sz="900" b="0" i="1" strike="noStrike" dirty="0"/>
                        <a:t>Preferences of people with T2D for features of weekly </a:t>
                      </a:r>
                      <a:r>
                        <a:rPr lang="en-GB" sz="900" b="0" i="1" strike="noStrike" kern="1200" dirty="0">
                          <a:solidFill>
                            <a:schemeClr val="tx1"/>
                          </a:solidFill>
                          <a:latin typeface="+mn-lt"/>
                          <a:ea typeface="+mn-ea"/>
                          <a:cs typeface="+mn-cs"/>
                        </a:rPr>
                        <a:t>insulin. F.Gelsey.</a:t>
                      </a:r>
                      <a:endParaRPr lang="en-US" sz="900" b="0" i="1" strike="noStrike" kern="1200" dirty="0">
                        <a:solidFill>
                          <a:schemeClr val="tx1"/>
                        </a:solidFill>
                        <a:latin typeface="+mn-lt"/>
                        <a:ea typeface="+mn-ea"/>
                        <a:cs typeface="+mn-cs"/>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US" sz="1000" b="0" dirty="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2230582">
                <a:tc>
                  <a:txBody>
                    <a:bodyPr/>
                    <a:lstStyle/>
                    <a:p>
                      <a:r>
                        <a:rPr lang="en-US" sz="1000" b="1" dirty="0"/>
                        <a:t>Methods</a:t>
                      </a:r>
                      <a:r>
                        <a:rPr lang="en-US" sz="1000" b="0" dirty="0"/>
                        <a:t>:</a:t>
                      </a:r>
                      <a:r>
                        <a:rPr lang="en-US" sz="1000" b="0" baseline="0" dirty="0"/>
                        <a:t> </a:t>
                      </a:r>
                      <a:r>
                        <a:rPr lang="en-GB" sz="1000" b="0" dirty="0">
                          <a:solidFill>
                            <a:schemeClr val="tx1"/>
                          </a:solidFill>
                        </a:rPr>
                        <a:t>An online survey was administered to 466 </a:t>
                      </a:r>
                      <a:r>
                        <a:rPr lang="en-GB" sz="1000" b="1" dirty="0">
                          <a:solidFill>
                            <a:schemeClr val="tx1"/>
                          </a:solidFill>
                        </a:rPr>
                        <a:t>T2D patients </a:t>
                      </a:r>
                      <a:r>
                        <a:rPr lang="en-GB" sz="1000" b="0" dirty="0">
                          <a:solidFill>
                            <a:schemeClr val="tx1"/>
                          </a:solidFill>
                        </a:rPr>
                        <a:t>(mean baseline age 57 years; A1c 7.5%; 59% female) </a:t>
                      </a:r>
                      <a:r>
                        <a:rPr lang="en-GB" sz="1000" b="0" baseline="0" dirty="0">
                          <a:solidFill>
                            <a:schemeClr val="tx1"/>
                          </a:solidFill>
                        </a:rPr>
                        <a:t>on basal/bolus (33.3%), basal-only (34.3%), or insulin-naïve (32.4%) </a:t>
                      </a:r>
                      <a:r>
                        <a:rPr lang="en-GB" sz="1000" b="0" dirty="0">
                          <a:solidFill>
                            <a:schemeClr val="tx1"/>
                          </a:solidFill>
                        </a:rPr>
                        <a:t>in the US. </a:t>
                      </a:r>
                      <a:endParaRPr lang="en-US" sz="1000" b="0" dirty="0">
                        <a:solidFill>
                          <a:schemeClr val="tx1"/>
                        </a:solidFill>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dirty="0">
                          <a:solidFill>
                            <a:schemeClr val="tx1"/>
                          </a:solidFill>
                        </a:rPr>
                        <a:t>The survey included 8 questions offering a choice between experimentally designed pairs of hypothetical, long-acting insulins that varied by 6 attributes: efficacy, safety, cost, administration, glucose testing, convenience, and frequency of injection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dirty="0">
                          <a:solidFill>
                            <a:schemeClr val="tx1"/>
                          </a:solidFill>
                        </a:rPr>
                        <a:t>A fixed choice question directly elicited preferences for flexible weekly over daily insulin, holding all other attributes equal. </a:t>
                      </a:r>
                    </a:p>
                    <a:p>
                      <a:endParaRPr lang="en-US" sz="1000" baseline="0" dirty="0"/>
                    </a:p>
                    <a:p>
                      <a:r>
                        <a:rPr lang="en-US" sz="1000" b="1" baseline="0" dirty="0"/>
                        <a:t>Results</a:t>
                      </a:r>
                      <a:r>
                        <a:rPr lang="en-US" sz="1000" b="0" baseline="0" dirty="0"/>
                        <a:t>: </a:t>
                      </a:r>
                    </a:p>
                    <a:p>
                      <a:pPr marL="171450" indent="-171450">
                        <a:spcAft>
                          <a:spcPts val="200"/>
                        </a:spcAft>
                        <a:buFont typeface="Arial" panose="020B0604020202020204" pitchFamily="34" charset="0"/>
                        <a:buChar char="•"/>
                      </a:pPr>
                      <a:r>
                        <a:rPr lang="en-GB" sz="1000" b="0" i="0" u="none" strike="noStrike" kern="1200" baseline="0" dirty="0">
                          <a:solidFill>
                            <a:schemeClr val="tx1"/>
                          </a:solidFill>
                          <a:latin typeface="+mn-lt"/>
                          <a:ea typeface="+mn-ea"/>
                          <a:cs typeface="+mn-cs"/>
                        </a:rPr>
                        <a:t>Respondents preferred greater A1c reductions, more TIR, losing vs. gaining 5 pounds, and fewer serious and nighttime hypoglycemic events, ranking </a:t>
                      </a:r>
                      <a:r>
                        <a:rPr lang="en-GB" sz="1000" b="1" i="0" u="none" strike="noStrike" kern="1200" baseline="0" dirty="0">
                          <a:solidFill>
                            <a:schemeClr val="tx1"/>
                          </a:solidFill>
                          <a:latin typeface="+mn-lt"/>
                          <a:ea typeface="+mn-ea"/>
                          <a:cs typeface="+mn-cs"/>
                        </a:rPr>
                        <a:t>weight change due to insulin </a:t>
                      </a:r>
                      <a:r>
                        <a:rPr lang="en-GB" sz="1000" b="1" dirty="0">
                          <a:solidFill>
                            <a:schemeClr val="tx1"/>
                          </a:solidFill>
                        </a:rPr>
                        <a:t>as the most important attribute</a:t>
                      </a:r>
                      <a:r>
                        <a:rPr lang="en-GB" sz="1000" b="0" dirty="0">
                          <a:solidFill>
                            <a:schemeClr val="tx1"/>
                          </a:solidFill>
                        </a:rPr>
                        <a:t>, closely followed by severe hypoglycemia events per year, amount of time spent in optimal blood sugar range each day, and nighttime hypoglycemia events per year. </a:t>
                      </a:r>
                      <a:r>
                        <a:rPr lang="en-GB" sz="1000" b="1" dirty="0">
                          <a:solidFill>
                            <a:schemeClr val="tx1"/>
                          </a:solidFill>
                        </a:rPr>
                        <a:t>Dose frequency was the least important attribute </a:t>
                      </a:r>
                      <a:r>
                        <a:rPr lang="en-GB" sz="1000" b="0" dirty="0">
                          <a:solidFill>
                            <a:schemeClr val="tx1"/>
                          </a:solidFill>
                        </a:rPr>
                        <a:t>ranked in respondents’ decisions.</a:t>
                      </a:r>
                    </a:p>
                    <a:p>
                      <a:pPr marL="171450" indent="-171450">
                        <a:spcAft>
                          <a:spcPts val="200"/>
                        </a:spcAft>
                        <a:buFont typeface="Arial" panose="020B0604020202020204" pitchFamily="34" charset="0"/>
                        <a:buChar char="•"/>
                      </a:pPr>
                      <a:r>
                        <a:rPr lang="en-GB" sz="1000" b="0" baseline="0" dirty="0">
                          <a:solidFill>
                            <a:schemeClr val="tx1"/>
                          </a:solidFill>
                        </a:rPr>
                        <a:t>In the fixed-choice question, 67.6% preferred flexible weekly vs. 32.4% </a:t>
                      </a:r>
                      <a:r>
                        <a:rPr lang="en-GB" sz="1000" b="0" dirty="0">
                          <a:solidFill>
                            <a:schemeClr val="tx1"/>
                          </a:solidFill>
                        </a:rPr>
                        <a:t>preferring daily dosing for basal insulin</a:t>
                      </a:r>
                      <a:r>
                        <a:rPr lang="en-GB" sz="1000" b="0" baseline="0" dirty="0">
                          <a:solidFill>
                            <a:schemeClr val="tx1"/>
                          </a:solidFill>
                        </a:rPr>
                        <a:t>.</a:t>
                      </a:r>
                    </a:p>
                    <a:p>
                      <a:pPr marL="171450" indent="-171450">
                        <a:buFont typeface="Arial" panose="020B0604020202020204" pitchFamily="34" charset="0"/>
                        <a:buChar char="•"/>
                      </a:pPr>
                      <a:r>
                        <a:rPr lang="en-GB" sz="1000" b="0" dirty="0"/>
                        <a:t>Insulin-naïve respondents strongly preferred weekly basal insulin over daily basal insulin than respondents with insulin experience.</a:t>
                      </a:r>
                      <a:endParaRPr lang="en-US" sz="1000" b="0" dirty="0"/>
                    </a:p>
                  </a:txBody>
                  <a:tcPr>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CVrg Brief</a:t>
                      </a:r>
                      <a:r>
                        <a:rPr lang="en-US" sz="1000" b="0" dirty="0"/>
                        <a:t>: </a:t>
                      </a:r>
                      <a:r>
                        <a:rPr lang="en-GB" sz="1000" b="0" baseline="0" dirty="0">
                          <a:solidFill>
                            <a:schemeClr val="tx1"/>
                          </a:solidFill>
                        </a:rPr>
                        <a:t>Overall, T2D patients valued weight change due to insulin and number of serious hypoglycemic events, with two-thirds. </a:t>
                      </a:r>
                      <a:r>
                        <a:rPr lang="en-GB" sz="1000" b="0" i="0" u="none" strike="noStrike" kern="1200" baseline="0" dirty="0">
                          <a:solidFill>
                            <a:schemeClr val="tx1"/>
                          </a:solidFill>
                          <a:latin typeface="+mn-lt"/>
                          <a:ea typeface="+mn-ea"/>
                          <a:cs typeface="+mn-cs"/>
                        </a:rPr>
                        <a:t>preferring weekly over daily basal insulin, al</a:t>
                      </a:r>
                      <a:r>
                        <a:rPr lang="en-GB" sz="1000" b="0" baseline="0" dirty="0">
                          <a:solidFill>
                            <a:schemeClr val="tx1"/>
                          </a:solidFill>
                        </a:rPr>
                        <a:t>though </a:t>
                      </a:r>
                      <a:r>
                        <a:rPr lang="en-GB" sz="1000" b="0" dirty="0">
                          <a:solidFill>
                            <a:schemeClr val="tx1"/>
                          </a:solidFill>
                        </a:rPr>
                        <a:t>respondents </a:t>
                      </a:r>
                      <a:r>
                        <a:rPr lang="en-GB" sz="1000" b="0" dirty="0"/>
                        <a:t>appeared to be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dirty="0"/>
                        <a:t>unwilling to give up improvements in TIR and A1c or to accept more low blood-sugar events to switch to a weekly basal insulin. However dosing flexibility appears to be a crucial attribute for insulin naïve T2D patients.</a:t>
                      </a:r>
                      <a:endParaRPr lang="en-US" sz="1000" b="0" dirty="0"/>
                    </a:p>
                  </a:txBody>
                  <a:tcPr>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625840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0BAC98D9-5323-44CD-A8BA-BB30C053F4C0}"/>
              </a:ext>
            </a:extLst>
          </p:cNvPr>
          <p:cNvGraphicFramePr>
            <a:graphicFrameLocks noGrp="1"/>
          </p:cNvGraphicFramePr>
          <p:nvPr>
            <p:extLst>
              <p:ext uri="{D42A27DB-BD31-4B8C-83A1-F6EECF244321}">
                <p14:modId xmlns:p14="http://schemas.microsoft.com/office/powerpoint/2010/main" val="1459664480"/>
              </p:ext>
            </p:extLst>
          </p:nvPr>
        </p:nvGraphicFramePr>
        <p:xfrm>
          <a:off x="384482" y="914400"/>
          <a:ext cx="11426190" cy="5056632"/>
        </p:xfrm>
        <a:graphic>
          <a:graphicData uri="http://schemas.openxmlformats.org/drawingml/2006/table">
            <a:tbl>
              <a:tblPr firstRow="1" bandRow="1">
                <a:tableStyleId>{5C22544A-7EE6-4342-B048-85BDC9FD1C3A}</a:tableStyleId>
              </a:tblPr>
              <a:tblGrid>
                <a:gridCol w="2491942">
                  <a:extLst>
                    <a:ext uri="{9D8B030D-6E8A-4147-A177-3AD203B41FA5}">
                      <a16:colId xmlns:a16="http://schemas.microsoft.com/office/drawing/2014/main" val="20000"/>
                    </a:ext>
                  </a:extLst>
                </a:gridCol>
                <a:gridCol w="8934248">
                  <a:extLst>
                    <a:ext uri="{9D8B030D-6E8A-4147-A177-3AD203B41FA5}">
                      <a16:colId xmlns:a16="http://schemas.microsoft.com/office/drawing/2014/main" val="2132530127"/>
                    </a:ext>
                  </a:extLst>
                </a:gridCol>
              </a:tblGrid>
              <a:tr h="0">
                <a:tc>
                  <a:txBody>
                    <a:bodyPr/>
                    <a:lstStyle/>
                    <a:p>
                      <a:pPr rtl="0" fontAlgn="b"/>
                      <a:r>
                        <a:rPr lang="en-US" sz="1000" b="1" dirty="0">
                          <a:solidFill>
                            <a:schemeClr val="tx1"/>
                          </a:solidFill>
                          <a:effectLst/>
                          <a:latin typeface="+mn-lt"/>
                          <a:hlinkClick r:id="rId2"/>
                        </a:rPr>
                        <a:t>FLOW</a:t>
                      </a:r>
                      <a:r>
                        <a:rPr lang="en-US" sz="1000" b="1" dirty="0">
                          <a:solidFill>
                            <a:schemeClr val="tx1"/>
                          </a:solidFill>
                          <a:effectLst/>
                          <a:latin typeface="+mn-lt"/>
                        </a:rPr>
                        <a:t> </a:t>
                      </a:r>
                      <a:r>
                        <a:rPr kumimoji="0" lang="en-US" sz="10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a:t>
                      </a:r>
                      <a:r>
                        <a:rPr lang="en-US" sz="1000" b="1" dirty="0">
                          <a:solidFill>
                            <a:schemeClr val="tx1"/>
                          </a:solidFill>
                          <a:effectLst/>
                          <a:latin typeface="+mn-lt"/>
                        </a:rPr>
                        <a:t> semaglutide</a:t>
                      </a:r>
                    </a:p>
                    <a:p>
                      <a:pPr rtl="0" fontAlgn="b"/>
                      <a:r>
                        <a:rPr lang="en-US" sz="1000" b="0" dirty="0">
                          <a:solidFill>
                            <a:schemeClr val="tx1"/>
                          </a:solidFill>
                          <a:effectLst/>
                          <a:latin typeface="+mn-lt"/>
                        </a:rPr>
                        <a:t>(Novo Nordisk)</a:t>
                      </a:r>
                    </a:p>
                  </a:txBody>
                  <a:tcPr anchor="ctr">
                    <a:lnB w="28575" cap="flat" cmpd="sng" algn="ctr">
                      <a:solidFill>
                        <a:schemeClr val="bg1"/>
                      </a:solidFill>
                      <a:prstDash val="solid"/>
                      <a:round/>
                      <a:headEnd type="none" w="med" len="med"/>
                      <a:tailEnd type="none" w="med" len="med"/>
                    </a:lnB>
                    <a:solidFill>
                      <a:srgbClr val="CCD9E9"/>
                    </a:solidFill>
                  </a:tcPr>
                </a:tc>
                <a:tc>
                  <a:txBody>
                    <a:body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kumimoji="0" lang="en-US" sz="1000" b="1"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First definitive evidence of GLP-1 kidney protection</a:t>
                      </a:r>
                      <a:r>
                        <a:rPr kumimoji="0" lang="en-US" sz="1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 </a:t>
                      </a:r>
                      <a:r>
                        <a:rPr kumimoji="0" lang="en-GB" sz="1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Semaglutide reduced risk for major kidney disease events by 24% for patients with T2D and kidney disease.</a:t>
                      </a:r>
                      <a:endParaRPr kumimoji="0" lang="en-US" sz="1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endParaRPr>
                    </a:p>
                  </a:txBody>
                  <a:tcPr marT="64008" marB="64008" anchor="ctr">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883170358"/>
                  </a:ext>
                </a:extLst>
              </a:tr>
              <a:tr h="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chemeClr val="tx1"/>
                          </a:solidFill>
                          <a:effectLst/>
                          <a:uLnTx/>
                          <a:uFillTx/>
                          <a:latin typeface="+mn-lt"/>
                          <a:ea typeface="+mn-ea"/>
                          <a:cs typeface="Arial" panose="020B0604020202020204" pitchFamily="34" charset="0"/>
                          <a:hlinkClick r:id="rId3"/>
                        </a:rPr>
                        <a:t>SELECT</a:t>
                      </a:r>
                      <a:r>
                        <a:rPr kumimoji="0" lang="en-US" sz="1000" b="1"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 </a:t>
                      </a:r>
                      <a:r>
                        <a:rPr kumimoji="0" lang="en-US" sz="10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a:t>
                      </a:r>
                      <a:r>
                        <a:rPr kumimoji="0" lang="en-US" sz="1000" b="1"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 semaglutide</a:t>
                      </a:r>
                    </a:p>
                    <a:p>
                      <a:pPr marL="0" marR="0" lvl="0" indent="0" algn="l" defTabSz="914400" rtl="0" eaLnBrk="1" fontAlgn="b" latinLnBrk="0" hangingPunct="1">
                        <a:lnSpc>
                          <a:spcPct val="100000"/>
                        </a:lnSpc>
                        <a:spcBef>
                          <a:spcPts val="0"/>
                        </a:spcBef>
                        <a:spcAft>
                          <a:spcPts val="0"/>
                        </a:spcAft>
                        <a:buClrTx/>
                        <a:buSzTx/>
                        <a:buFontTx/>
                        <a:buNone/>
                        <a:tabLst/>
                        <a:defRPr/>
                      </a:pPr>
                      <a:r>
                        <a:rPr lang="en-US" sz="1000" b="0" kern="1200" dirty="0">
                          <a:solidFill>
                            <a:schemeClr val="tx1"/>
                          </a:solidFill>
                          <a:effectLst/>
                          <a:latin typeface="+mn-lt"/>
                          <a:ea typeface="+mn-ea"/>
                          <a:cs typeface="+mn-cs"/>
                        </a:rPr>
                        <a:t>(Novo Nordisk)</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CD9E9"/>
                    </a:solidFill>
                  </a:tcPr>
                </a:tc>
                <a:tc>
                  <a:txBody>
                    <a:body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GB" sz="1000" b="1" i="0" kern="1200" dirty="0">
                          <a:solidFill>
                            <a:schemeClr val="dk1"/>
                          </a:solidFill>
                          <a:effectLst/>
                          <a:latin typeface="+mn-lt"/>
                          <a:ea typeface="+mn-ea"/>
                          <a:cs typeface="+mn-cs"/>
                        </a:rPr>
                        <a:t>First time a GLP-1 agonist has reduced CV event risk by 20% in patients </a:t>
                      </a:r>
                      <a:r>
                        <a:rPr lang="en-GB" sz="1000" b="1" i="0" u="sng" kern="1200" dirty="0">
                          <a:solidFill>
                            <a:schemeClr val="dk1"/>
                          </a:solidFill>
                          <a:effectLst/>
                          <a:latin typeface="+mn-lt"/>
                          <a:ea typeface="+mn-ea"/>
                          <a:cs typeface="+mn-cs"/>
                        </a:rPr>
                        <a:t>without</a:t>
                      </a:r>
                      <a:r>
                        <a:rPr lang="en-GB" sz="1000" b="1" i="0" kern="1200" dirty="0">
                          <a:solidFill>
                            <a:schemeClr val="dk1"/>
                          </a:solidFill>
                          <a:effectLst/>
                          <a:latin typeface="+mn-lt"/>
                          <a:ea typeface="+mn-ea"/>
                          <a:cs typeface="+mn-cs"/>
                        </a:rPr>
                        <a:t> T2D but with established CV disease</a:t>
                      </a:r>
                      <a:r>
                        <a:rPr lang="en-GB" sz="1000" b="0" i="0" kern="1200" dirty="0">
                          <a:solidFill>
                            <a:schemeClr val="dk1"/>
                          </a:solidFill>
                          <a:effectLst/>
                          <a:latin typeface="+mn-lt"/>
                          <a:ea typeface="+mn-ea"/>
                          <a:cs typeface="+mn-cs"/>
                        </a:rPr>
                        <a:t>. SELECT also provides the longest duration of follow-up on a weight loss drug; 4-year data with weight maintenance after initial weight loss.</a:t>
                      </a:r>
                    </a:p>
                  </a:txBody>
                  <a:tcPr marT="64008" marB="64008"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347230582"/>
                  </a:ext>
                </a:extLst>
              </a:tr>
              <a:tr h="0">
                <a:tc>
                  <a:txBody>
                    <a:bodyPr/>
                    <a:lstStyle/>
                    <a:p>
                      <a:pPr rtl="0" fontAlgn="b"/>
                      <a:r>
                        <a:rPr lang="en-US" sz="1000" b="1" dirty="0">
                          <a:solidFill>
                            <a:schemeClr val="tx1"/>
                          </a:solidFill>
                          <a:effectLst/>
                          <a:latin typeface="+mn-lt"/>
                          <a:hlinkClick r:id="rId4"/>
                        </a:rPr>
                        <a:t>STEP-HFpEF</a:t>
                      </a:r>
                      <a:r>
                        <a:rPr lang="en-US" sz="1000" b="1" dirty="0">
                          <a:solidFill>
                            <a:schemeClr val="tx1"/>
                          </a:solidFill>
                          <a:effectLst/>
                          <a:latin typeface="+mn-lt"/>
                        </a:rPr>
                        <a:t> </a:t>
                      </a:r>
                      <a:r>
                        <a:rPr kumimoji="0" lang="en-US" sz="10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a:t>
                      </a:r>
                      <a:r>
                        <a:rPr lang="en-US" sz="1000" b="1" dirty="0">
                          <a:solidFill>
                            <a:schemeClr val="tx1"/>
                          </a:solidFill>
                          <a:effectLst/>
                          <a:latin typeface="+mn-lt"/>
                        </a:rPr>
                        <a:t> semaglutide</a:t>
                      </a:r>
                    </a:p>
                    <a:p>
                      <a:pPr marL="0" marR="0" lvl="0" indent="0" algn="l" defTabSz="914400" rtl="0" eaLnBrk="1" fontAlgn="b" latinLnBrk="0" hangingPunct="1">
                        <a:lnSpc>
                          <a:spcPct val="100000"/>
                        </a:lnSpc>
                        <a:spcBef>
                          <a:spcPts val="0"/>
                        </a:spcBef>
                        <a:spcAft>
                          <a:spcPts val="0"/>
                        </a:spcAft>
                        <a:buClrTx/>
                        <a:buSzTx/>
                        <a:buFontTx/>
                        <a:buNone/>
                        <a:tabLst/>
                        <a:defRPr/>
                      </a:pPr>
                      <a:r>
                        <a:rPr lang="en-US" sz="1000" b="0" kern="1200" dirty="0">
                          <a:solidFill>
                            <a:schemeClr val="tx1"/>
                          </a:solidFill>
                          <a:effectLst/>
                          <a:latin typeface="+mn-lt"/>
                          <a:ea typeface="+mn-ea"/>
                          <a:cs typeface="+mn-cs"/>
                        </a:rPr>
                        <a:t>(Novo Nordisk)</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CD9E9"/>
                    </a:solidFill>
                  </a:tcPr>
                </a:tc>
                <a:tc>
                  <a:txBody>
                    <a:body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GB" sz="1000" b="1" i="0" kern="1200" dirty="0">
                          <a:solidFill>
                            <a:schemeClr val="dk1"/>
                          </a:solidFill>
                          <a:effectLst/>
                          <a:latin typeface="+mn-lt"/>
                          <a:ea typeface="+mn-ea"/>
                          <a:cs typeface="+mn-cs"/>
                        </a:rPr>
                        <a:t>First time in a HFpEF patient population with </a:t>
                      </a:r>
                      <a:r>
                        <a:rPr lang="en-GB" sz="1000" b="1" i="0" kern="1200" dirty="0">
                          <a:solidFill>
                            <a:schemeClr val="tx1"/>
                          </a:solidFill>
                          <a:effectLst/>
                          <a:latin typeface="+mn-lt"/>
                          <a:ea typeface="+mn-ea"/>
                          <a:cs typeface="+mn-cs"/>
                        </a:rPr>
                        <a:t>obesity – improvement in symptoms associated with the Kansas City Cardiomyopathy Questionnaire Clinical Summary Score (KCCQ-CSS) and weight loss</a:t>
                      </a:r>
                    </a:p>
                  </a:txBody>
                  <a:tcPr marT="64008" marB="64008"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524540434"/>
                  </a:ext>
                </a:extLst>
              </a:tr>
              <a:tr h="0">
                <a:tc>
                  <a:txBody>
                    <a:bodyPr/>
                    <a:lstStyle/>
                    <a:p>
                      <a:pPr rtl="0" fontAlgn="b"/>
                      <a:r>
                        <a:rPr lang="en-US" sz="1000" b="1" kern="1200" dirty="0">
                          <a:solidFill>
                            <a:schemeClr val="tx1"/>
                          </a:solidFill>
                          <a:effectLst/>
                          <a:latin typeface="+mn-lt"/>
                          <a:ea typeface="+mn-ea"/>
                          <a:cs typeface="+mn-cs"/>
                        </a:rPr>
                        <a:t>Zepbound</a:t>
                      </a:r>
                      <a:r>
                        <a:rPr lang="en-US" sz="1000" b="0" kern="1200" dirty="0">
                          <a:solidFill>
                            <a:schemeClr val="tx1"/>
                          </a:solidFill>
                          <a:effectLst/>
                          <a:latin typeface="+mn-lt"/>
                          <a:ea typeface="+mn-ea"/>
                          <a:cs typeface="+mn-cs"/>
                        </a:rPr>
                        <a:t>; tirzepatide (Lilly)</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CD9E9"/>
                    </a:solidFill>
                  </a:tcPr>
                </a:tc>
                <a:tc>
                  <a:txBody>
                    <a:body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a:solidFill>
                            <a:schemeClr val="tx1"/>
                          </a:solidFill>
                          <a:effectLst/>
                          <a:latin typeface="+mn-lt"/>
                          <a:ea typeface="+mn-ea"/>
                          <a:cs typeface="+mn-cs"/>
                        </a:rPr>
                        <a:t>FDA </a:t>
                      </a:r>
                      <a:r>
                        <a:rPr lang="en-US" sz="1000" b="0" kern="1200" dirty="0">
                          <a:solidFill>
                            <a:schemeClr val="tx1"/>
                          </a:solidFill>
                          <a:effectLst/>
                          <a:latin typeface="+mn-lt"/>
                          <a:ea typeface="+mn-ea"/>
                          <a:cs typeface="+mn-cs"/>
                          <a:hlinkClick r:id="rId5"/>
                        </a:rPr>
                        <a:t>approved for chronic weight management</a:t>
                      </a:r>
                      <a:r>
                        <a:rPr lang="en-US" sz="1000" b="0" kern="1200" dirty="0">
                          <a:solidFill>
                            <a:schemeClr val="tx1"/>
                          </a:solidFill>
                          <a:effectLst/>
                          <a:latin typeface="+mn-lt"/>
                          <a:ea typeface="+mn-ea"/>
                          <a:cs typeface="+mn-cs"/>
                        </a:rPr>
                        <a:t>. </a:t>
                      </a:r>
                      <a:r>
                        <a:rPr lang="en-GB" sz="1000" b="0" kern="1200" baseline="0" dirty="0">
                          <a:solidFill>
                            <a:schemeClr val="tx1"/>
                          </a:solidFill>
                          <a:effectLst/>
                          <a:latin typeface="+mn-lt"/>
                          <a:ea typeface="+mn-ea"/>
                          <a:cs typeface="+mn-cs"/>
                        </a:rPr>
                        <a:t>Approval based on </a:t>
                      </a:r>
                      <a:r>
                        <a:rPr lang="en-GB" sz="1000" b="0" kern="1200" dirty="0">
                          <a:solidFill>
                            <a:schemeClr val="tx1"/>
                          </a:solidFill>
                          <a:effectLst/>
                          <a:latin typeface="+mn-lt"/>
                          <a:ea typeface="+mn-ea"/>
                          <a:cs typeface="+mn-cs"/>
                        </a:rPr>
                        <a:t>results from </a:t>
                      </a:r>
                      <a:r>
                        <a:rPr kumimoji="0" lang="en-US" sz="1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SURMOUNT </a:t>
                      </a:r>
                      <a:r>
                        <a:rPr kumimoji="0" lang="en-US" sz="1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hlinkClick r:id="rId6"/>
                        </a:rPr>
                        <a:t>1</a:t>
                      </a:r>
                      <a:r>
                        <a:rPr kumimoji="0" lang="en-US" sz="1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 &amp; </a:t>
                      </a:r>
                      <a:r>
                        <a:rPr kumimoji="0" lang="en-US" sz="1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hlinkClick r:id="rId7"/>
                        </a:rPr>
                        <a:t>2</a:t>
                      </a:r>
                      <a:endParaRPr kumimoji="0" lang="en-US" sz="1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endParaRPr>
                    </a:p>
                  </a:txBody>
                  <a:tcPr marT="64008" marB="64008"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913463119"/>
                  </a:ext>
                </a:extLst>
              </a:tr>
              <a:tr h="0">
                <a:tc>
                  <a:txBody>
                    <a:bodyPr/>
                    <a:lstStyle/>
                    <a:p>
                      <a:pPr rtl="0" fontAlgn="b"/>
                      <a:r>
                        <a:rPr lang="en-US" sz="1000" b="1" kern="1200" dirty="0">
                          <a:solidFill>
                            <a:schemeClr val="tx1"/>
                          </a:solidFill>
                          <a:effectLst/>
                          <a:latin typeface="+mn-lt"/>
                          <a:ea typeface="+mn-ea"/>
                          <a:cs typeface="+mn-cs"/>
                        </a:rPr>
                        <a:t>Farxiga</a:t>
                      </a:r>
                      <a:r>
                        <a:rPr lang="en-US" sz="1000" b="0" kern="1200" dirty="0">
                          <a:solidFill>
                            <a:schemeClr val="tx1"/>
                          </a:solidFill>
                          <a:effectLst/>
                          <a:latin typeface="+mn-lt"/>
                          <a:ea typeface="+mn-ea"/>
                          <a:cs typeface="+mn-cs"/>
                        </a:rPr>
                        <a:t>; dapagliflozin (AZ)</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CD9E9"/>
                    </a:solidFill>
                  </a:tcPr>
                </a:tc>
                <a:tc>
                  <a:txBody>
                    <a:body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GB" sz="1000" b="0" kern="1200" dirty="0">
                          <a:solidFill>
                            <a:schemeClr val="tx1"/>
                          </a:solidFill>
                          <a:effectLst/>
                          <a:latin typeface="+mn-lt"/>
                          <a:ea typeface="+mn-ea"/>
                          <a:cs typeface="+mn-cs"/>
                          <a:hlinkClick r:id="rId8"/>
                        </a:rPr>
                        <a:t>FDA approved </a:t>
                      </a:r>
                      <a:r>
                        <a:rPr lang="en-GB" sz="1000" b="0" kern="1200" dirty="0">
                          <a:solidFill>
                            <a:schemeClr val="tx1"/>
                          </a:solidFill>
                          <a:effectLst/>
                          <a:latin typeface="+mn-lt"/>
                          <a:ea typeface="+mn-ea"/>
                          <a:cs typeface="+mn-cs"/>
                        </a:rPr>
                        <a:t>to improve glycemic control in </a:t>
                      </a:r>
                      <a:r>
                        <a:rPr lang="en-GB" sz="1000" b="1" kern="1200" dirty="0">
                          <a:solidFill>
                            <a:schemeClr val="tx1"/>
                          </a:solidFill>
                          <a:effectLst/>
                          <a:latin typeface="+mn-lt"/>
                          <a:ea typeface="+mn-ea"/>
                          <a:cs typeface="+mn-cs"/>
                        </a:rPr>
                        <a:t>T2D pediatrics aged ≥10 years</a:t>
                      </a:r>
                      <a:r>
                        <a:rPr lang="en-GB" sz="1000" b="0" kern="1200" dirty="0">
                          <a:solidFill>
                            <a:schemeClr val="tx1"/>
                          </a:solidFill>
                          <a:effectLst/>
                          <a:latin typeface="+mn-lt"/>
                          <a:ea typeface="+mn-ea"/>
                          <a:cs typeface="+mn-cs"/>
                        </a:rPr>
                        <a:t>. </a:t>
                      </a:r>
                      <a:r>
                        <a:rPr lang="en-GB" sz="1000" b="0" kern="1200" baseline="0" dirty="0">
                          <a:solidFill>
                            <a:schemeClr val="tx1"/>
                          </a:solidFill>
                          <a:effectLst/>
                          <a:latin typeface="+mn-lt"/>
                          <a:ea typeface="+mn-ea"/>
                          <a:cs typeface="+mn-cs"/>
                        </a:rPr>
                        <a:t>Approval based on </a:t>
                      </a:r>
                      <a:r>
                        <a:rPr lang="en-GB" sz="1000" b="0" kern="1200" dirty="0">
                          <a:solidFill>
                            <a:schemeClr val="tx1"/>
                          </a:solidFill>
                          <a:effectLst/>
                          <a:latin typeface="+mn-lt"/>
                          <a:ea typeface="+mn-ea"/>
                          <a:cs typeface="+mn-cs"/>
                        </a:rPr>
                        <a:t>results from Phase III trial </a:t>
                      </a:r>
                      <a:r>
                        <a:rPr lang="en-GB" sz="1000" b="0" kern="1200" dirty="0">
                          <a:solidFill>
                            <a:schemeClr val="tx1"/>
                          </a:solidFill>
                          <a:effectLst/>
                          <a:latin typeface="+mn-lt"/>
                          <a:ea typeface="+mn-ea"/>
                          <a:cs typeface="+mn-cs"/>
                          <a:hlinkClick r:id="rId9"/>
                        </a:rPr>
                        <a:t>T2NOW</a:t>
                      </a:r>
                      <a:endParaRPr lang="en-GB" sz="1000" b="0" kern="1200" dirty="0">
                        <a:solidFill>
                          <a:schemeClr val="tx1"/>
                        </a:solidFill>
                        <a:effectLst/>
                        <a:latin typeface="+mn-lt"/>
                        <a:ea typeface="+mn-ea"/>
                        <a:cs typeface="+mn-cs"/>
                      </a:endParaRPr>
                    </a:p>
                  </a:txBody>
                  <a:tcPr marT="64008" marB="64008"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82662914"/>
                  </a:ext>
                </a:extLst>
              </a:tr>
              <a:tr h="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1" kern="1200" dirty="0">
                          <a:solidFill>
                            <a:schemeClr val="tx1"/>
                          </a:solidFill>
                          <a:effectLst/>
                          <a:latin typeface="+mn-lt"/>
                          <a:ea typeface="+mn-ea"/>
                          <a:cs typeface="+mn-cs"/>
                        </a:rPr>
                        <a:t>Jardiance</a:t>
                      </a:r>
                      <a:r>
                        <a:rPr lang="en-US" sz="1000" b="0" kern="1200" dirty="0">
                          <a:solidFill>
                            <a:schemeClr val="tx1"/>
                          </a:solidFill>
                          <a:effectLst/>
                          <a:latin typeface="+mn-lt"/>
                          <a:ea typeface="+mn-ea"/>
                          <a:cs typeface="+mn-cs"/>
                        </a:rPr>
                        <a:t>; empagliflozin &amp; </a:t>
                      </a:r>
                      <a:r>
                        <a:rPr lang="en-US" sz="1000" b="1" kern="1200" dirty="0">
                          <a:solidFill>
                            <a:schemeClr val="tx1"/>
                          </a:solidFill>
                          <a:effectLst/>
                          <a:latin typeface="+mn-lt"/>
                          <a:ea typeface="+mn-ea"/>
                          <a:cs typeface="+mn-cs"/>
                        </a:rPr>
                        <a:t>Synjardy</a:t>
                      </a:r>
                      <a:r>
                        <a:rPr lang="en-US" sz="1000" b="0" kern="1200" dirty="0">
                          <a:solidFill>
                            <a:schemeClr val="tx1"/>
                          </a:solidFill>
                          <a:effectLst/>
                          <a:latin typeface="+mn-lt"/>
                          <a:ea typeface="+mn-ea"/>
                          <a:cs typeface="+mn-cs"/>
                        </a:rPr>
                        <a:t>; empa/met (BI/Lilly)</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CD9E9"/>
                    </a:solidFill>
                  </a:tcPr>
                </a:tc>
                <a:tc>
                  <a:txBody>
                    <a:body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GB" sz="1000" b="0" dirty="0">
                          <a:solidFill>
                            <a:schemeClr val="tx1"/>
                          </a:solidFill>
                          <a:latin typeface="+mn-lt"/>
                          <a:cs typeface="Calibri"/>
                          <a:hlinkClick r:id="rId10"/>
                        </a:rPr>
                        <a:t>FDA approved</a:t>
                      </a:r>
                      <a:r>
                        <a:rPr lang="en-GB" sz="1000" b="0" dirty="0">
                          <a:solidFill>
                            <a:schemeClr val="tx1"/>
                          </a:solidFill>
                          <a:latin typeface="+mn-lt"/>
                          <a:cs typeface="Calibri"/>
                        </a:rPr>
                        <a:t> </a:t>
                      </a:r>
                      <a:r>
                        <a:rPr lang="en-GB" sz="1000" b="1" dirty="0">
                          <a:solidFill>
                            <a:schemeClr val="tx1"/>
                          </a:solidFill>
                          <a:latin typeface="+mn-lt"/>
                          <a:cs typeface="Calibri"/>
                        </a:rPr>
                        <a:t>as adjunct to diet and exercise in T2D </a:t>
                      </a:r>
                      <a:r>
                        <a:rPr lang="en-GB" sz="1000" b="1" kern="1200" dirty="0">
                          <a:solidFill>
                            <a:schemeClr val="tx1"/>
                          </a:solidFill>
                          <a:effectLst/>
                          <a:latin typeface="+mn-lt"/>
                          <a:ea typeface="+mn-ea"/>
                          <a:cs typeface="+mn-cs"/>
                        </a:rPr>
                        <a:t>pediatrics</a:t>
                      </a:r>
                      <a:r>
                        <a:rPr lang="en-GB" sz="1000" b="1" dirty="0">
                          <a:solidFill>
                            <a:schemeClr val="tx1"/>
                          </a:solidFill>
                          <a:latin typeface="+mn-lt"/>
                          <a:cs typeface="Calibri"/>
                        </a:rPr>
                        <a:t> ≥10 years</a:t>
                      </a:r>
                      <a:r>
                        <a:rPr lang="en-GB" sz="1000" b="0" dirty="0">
                          <a:solidFill>
                            <a:schemeClr val="tx1"/>
                          </a:solidFill>
                          <a:latin typeface="+mn-lt"/>
                          <a:cs typeface="Calibri"/>
                        </a:rPr>
                        <a:t>. </a:t>
                      </a:r>
                      <a:r>
                        <a:rPr lang="en-GB" sz="1000" b="0" kern="1200" baseline="0" dirty="0">
                          <a:solidFill>
                            <a:schemeClr val="tx1"/>
                          </a:solidFill>
                          <a:effectLst/>
                          <a:latin typeface="+mn-lt"/>
                          <a:ea typeface="+mn-ea"/>
                          <a:cs typeface="+mn-cs"/>
                        </a:rPr>
                        <a:t>Approval based on </a:t>
                      </a:r>
                      <a:r>
                        <a:rPr lang="en-GB" sz="1000" b="0" kern="1200" dirty="0">
                          <a:solidFill>
                            <a:schemeClr val="tx1"/>
                          </a:solidFill>
                          <a:effectLst/>
                          <a:latin typeface="+mn-lt"/>
                          <a:ea typeface="+mn-ea"/>
                          <a:cs typeface="+mn-cs"/>
                        </a:rPr>
                        <a:t>results from Phase III trial </a:t>
                      </a:r>
                      <a:r>
                        <a:rPr lang="en-GB" sz="1000" b="0" kern="1200" dirty="0">
                          <a:solidFill>
                            <a:schemeClr val="tx1"/>
                          </a:solidFill>
                          <a:effectLst/>
                          <a:latin typeface="+mn-lt"/>
                          <a:ea typeface="+mn-ea"/>
                          <a:cs typeface="+mn-cs"/>
                          <a:hlinkClick r:id="rId11"/>
                        </a:rPr>
                        <a:t>DINAMO</a:t>
                      </a:r>
                      <a:endParaRPr lang="en-GB" sz="1000" b="0" dirty="0">
                        <a:solidFill>
                          <a:schemeClr val="tx1"/>
                        </a:solidFill>
                        <a:latin typeface="+mn-lt"/>
                        <a:cs typeface="Calibri"/>
                      </a:endParaRPr>
                    </a:p>
                  </a:txBody>
                  <a:tcPr marT="64008" marB="64008"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668320402"/>
                  </a:ext>
                </a:extLst>
              </a:tr>
              <a:tr h="0">
                <a:tc>
                  <a:txBody>
                    <a:bodyPr/>
                    <a:lstStyle/>
                    <a:p>
                      <a:pPr rtl="0" fontAlgn="b"/>
                      <a:r>
                        <a:rPr lang="en-US" sz="1000" b="1" kern="1200" dirty="0">
                          <a:solidFill>
                            <a:schemeClr val="tx1"/>
                          </a:solidFill>
                          <a:effectLst/>
                          <a:latin typeface="+mn-lt"/>
                          <a:ea typeface="+mn-ea"/>
                          <a:cs typeface="+mn-cs"/>
                        </a:rPr>
                        <a:t>Awiqli</a:t>
                      </a:r>
                      <a:r>
                        <a:rPr lang="en-US" sz="1000" b="0" kern="1200" dirty="0">
                          <a:solidFill>
                            <a:schemeClr val="tx1"/>
                          </a:solidFill>
                          <a:effectLst/>
                          <a:latin typeface="+mn-lt"/>
                          <a:ea typeface="+mn-ea"/>
                          <a:cs typeface="+mn-cs"/>
                        </a:rPr>
                        <a:t>; icodec</a:t>
                      </a:r>
                      <a:r>
                        <a:rPr kumimoji="0" lang="en-US" sz="10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 (</a:t>
                      </a:r>
                      <a:r>
                        <a:rPr kumimoji="0" lang="en-US" sz="1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Novo Nordisk)</a:t>
                      </a:r>
                      <a:r>
                        <a:rPr lang="en-GB" sz="1000" b="0" dirty="0">
                          <a:latin typeface="+mn-lt"/>
                        </a:rPr>
                        <a:t> </a:t>
                      </a:r>
                      <a:endParaRPr lang="en-US" sz="1000" b="0" kern="1200" dirty="0">
                        <a:solidFill>
                          <a:schemeClr val="bg2">
                            <a:lumMod val="60000"/>
                            <a:lumOff val="40000"/>
                          </a:schemeClr>
                        </a:solidFill>
                        <a:effectLst/>
                        <a:latin typeface="+mn-lt"/>
                        <a:ea typeface="+mn-ea"/>
                        <a:cs typeface="+mn-cs"/>
                      </a:endParaRP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CD9E9"/>
                    </a:solidFill>
                  </a:tcPr>
                </a:tc>
                <a:tc>
                  <a:txBody>
                    <a:body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GB" sz="1000" dirty="0">
                          <a:latin typeface="+mn-lt"/>
                          <a:hlinkClick r:id="rId12"/>
                        </a:rPr>
                        <a:t>World’s first once-weekly basal insulin </a:t>
                      </a:r>
                      <a:r>
                        <a:rPr kumimoji="0" lang="en-US" sz="1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hlinkClick r:id="rId12"/>
                        </a:rPr>
                        <a:t>approved in Canada</a:t>
                      </a:r>
                      <a:r>
                        <a:rPr kumimoji="0" lang="en-US" sz="1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 Icosema QW combination would mean 52 injections vs. 1,460 injections</a:t>
                      </a:r>
                    </a:p>
                  </a:txBody>
                  <a:tcPr marT="64008" marB="64008"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168797109"/>
                  </a:ext>
                </a:extLst>
              </a:tr>
              <a:tr h="0">
                <a:tc>
                  <a:txBody>
                    <a:bodyPr/>
                    <a:lstStyle/>
                    <a:p>
                      <a:pPr rtl="0" fontAlgn="b"/>
                      <a:r>
                        <a:rPr lang="en-US" sz="1000" b="1" kern="1200" dirty="0">
                          <a:solidFill>
                            <a:schemeClr val="tx1"/>
                          </a:solidFill>
                          <a:effectLst/>
                          <a:latin typeface="+mn-lt"/>
                          <a:ea typeface="+mn-ea"/>
                          <a:cs typeface="+mn-cs"/>
                        </a:rPr>
                        <a:t>Tzield</a:t>
                      </a:r>
                      <a:r>
                        <a:rPr lang="en-US" sz="1000" b="0" kern="1200" dirty="0">
                          <a:solidFill>
                            <a:schemeClr val="tx1"/>
                          </a:solidFill>
                          <a:effectLst/>
                          <a:latin typeface="+mn-lt"/>
                          <a:ea typeface="+mn-ea"/>
                          <a:cs typeface="+mn-cs"/>
                        </a:rPr>
                        <a:t>; teplizumab (Provention Bio)</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CD9E9"/>
                    </a:solidFill>
                  </a:tcPr>
                </a:tc>
                <a:tc>
                  <a:txBody>
                    <a:body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hlinkClick r:id="rId13"/>
                        </a:rPr>
                        <a:t>PROTECT</a:t>
                      </a:r>
                      <a:r>
                        <a:rPr kumimoji="0" lang="en-US" sz="1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 – newly diagnosed (≤6 weeks) T1D, evidence of preservation of C-peptide, </a:t>
                      </a:r>
                      <a:r>
                        <a:rPr lang="en-GB" sz="1000" b="0" dirty="0">
                          <a:solidFill>
                            <a:schemeClr val="tx1"/>
                          </a:solidFill>
                        </a:rPr>
                        <a:t>full data set was published in </a:t>
                      </a:r>
                      <a:r>
                        <a:rPr lang="en-GB" sz="1000" b="0" dirty="0"/>
                        <a:t>the </a:t>
                      </a:r>
                      <a:r>
                        <a:rPr lang="en-GB" sz="1000" b="0" i="1" dirty="0">
                          <a:hlinkClick r:id="rId13"/>
                        </a:rPr>
                        <a:t>NEJM</a:t>
                      </a:r>
                      <a:endParaRPr kumimoji="0" lang="en-US" sz="1000" b="0" i="1" u="none" strike="noStrike" kern="1200" cap="none" spc="0" normalizeH="0" baseline="0" noProof="0" dirty="0">
                        <a:ln>
                          <a:noFill/>
                        </a:ln>
                        <a:solidFill>
                          <a:prstClr val="black"/>
                        </a:solidFill>
                        <a:effectLst/>
                        <a:uLnTx/>
                        <a:uFillTx/>
                        <a:latin typeface="+mn-lt"/>
                        <a:ea typeface="+mn-ea"/>
                        <a:cs typeface="Arial" panose="020B0604020202020204" pitchFamily="34" charset="0"/>
                      </a:endParaRPr>
                    </a:p>
                  </a:txBody>
                  <a:tcPr marT="64008" marB="64008"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4062161554"/>
                  </a:ext>
                </a:extLst>
              </a:tr>
              <a:tr h="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1" kern="1200" dirty="0">
                          <a:solidFill>
                            <a:schemeClr val="tx1"/>
                          </a:solidFill>
                          <a:effectLst/>
                          <a:latin typeface="+mn-lt"/>
                          <a:ea typeface="+mn-ea"/>
                          <a:cs typeface="+mn-cs"/>
                        </a:rPr>
                        <a:t>Lantidra</a:t>
                      </a:r>
                      <a:r>
                        <a:rPr lang="en-US" sz="1000" b="0" kern="1200" dirty="0">
                          <a:solidFill>
                            <a:schemeClr val="tx1"/>
                          </a:solidFill>
                          <a:effectLst/>
                          <a:latin typeface="+mn-lt"/>
                          <a:ea typeface="+mn-ea"/>
                          <a:cs typeface="+mn-cs"/>
                        </a:rPr>
                        <a:t>; </a:t>
                      </a:r>
                      <a:r>
                        <a:rPr lang="en-US" sz="1000" kern="1200" dirty="0">
                          <a:effectLst/>
                          <a:latin typeface="+mn-lt"/>
                        </a:rPr>
                        <a:t>donislecel </a:t>
                      </a:r>
                      <a:r>
                        <a:rPr lang="en-US" sz="1000" b="0" kern="1200" dirty="0">
                          <a:solidFill>
                            <a:schemeClr val="tx1"/>
                          </a:solidFill>
                          <a:effectLst/>
                          <a:latin typeface="+mn-lt"/>
                          <a:ea typeface="+mn-ea"/>
                          <a:cs typeface="+mn-cs"/>
                        </a:rPr>
                        <a:t>(CellTrans)</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CD9E9"/>
                    </a:solidFill>
                  </a:tcPr>
                </a:tc>
                <a:tc>
                  <a:txBody>
                    <a:body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FDA </a:t>
                      </a:r>
                      <a:r>
                        <a:rPr kumimoji="0" lang="en-US" sz="1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hlinkClick r:id="rId14"/>
                        </a:rPr>
                        <a:t>approved the first </a:t>
                      </a:r>
                      <a:r>
                        <a:rPr lang="en-US" sz="1000" b="0" kern="1200" dirty="0">
                          <a:solidFill>
                            <a:schemeClr val="tx1"/>
                          </a:solidFill>
                          <a:effectLst/>
                          <a:latin typeface="+mn-lt"/>
                          <a:ea typeface="+mn-ea"/>
                          <a:cs typeface="+mn-cs"/>
                          <a:hlinkClick r:id="rId14"/>
                        </a:rPr>
                        <a:t>allogeneic pancreatic cell therapy </a:t>
                      </a:r>
                      <a:r>
                        <a:rPr kumimoji="0" lang="en-US" sz="1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hlinkClick r:id="rId14"/>
                        </a:rPr>
                        <a:t>to treat T1D</a:t>
                      </a:r>
                      <a:r>
                        <a:rPr kumimoji="0" lang="en-US" sz="1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 unable to reach A1c goal because of repeated severe hypos despite intensive Tx</a:t>
                      </a:r>
                      <a:endParaRPr kumimoji="0" lang="en-US" sz="1000" b="0" i="1" u="none" strike="noStrike" kern="1200" cap="none" spc="0" normalizeH="0" baseline="0" noProof="0" dirty="0">
                        <a:ln>
                          <a:noFill/>
                        </a:ln>
                        <a:solidFill>
                          <a:prstClr val="black"/>
                        </a:solidFill>
                        <a:effectLst/>
                        <a:uLnTx/>
                        <a:uFillTx/>
                        <a:latin typeface="+mn-lt"/>
                        <a:ea typeface="+mn-ea"/>
                        <a:cs typeface="Arial" panose="020B0604020202020204" pitchFamily="34" charset="0"/>
                      </a:endParaRPr>
                    </a:p>
                  </a:txBody>
                  <a:tcPr marT="64008" marB="64008"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4063173050"/>
                  </a:ext>
                </a:extLst>
              </a:tr>
              <a:tr h="0">
                <a:tc>
                  <a:txBody>
                    <a:bodyPr/>
                    <a:lstStyle/>
                    <a:p>
                      <a:pPr rtl="0" fontAlgn="b"/>
                      <a:r>
                        <a:rPr lang="en-US" sz="1000" b="1" kern="1200" dirty="0">
                          <a:solidFill>
                            <a:schemeClr val="tx1"/>
                          </a:solidFill>
                          <a:effectLst/>
                          <a:latin typeface="+mn-lt"/>
                          <a:ea typeface="+mn-ea"/>
                          <a:cs typeface="+mn-cs"/>
                        </a:rPr>
                        <a:t>OTC CGMs </a:t>
                      </a:r>
                      <a:r>
                        <a:rPr lang="en-US" sz="1000" b="0" kern="1200" dirty="0">
                          <a:solidFill>
                            <a:schemeClr val="tx1"/>
                          </a:solidFill>
                          <a:effectLst/>
                          <a:latin typeface="+mn-lt"/>
                          <a:ea typeface="+mn-ea"/>
                          <a:cs typeface="+mn-cs"/>
                        </a:rPr>
                        <a:t>(Abbott, Dexcom)</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CD9E9"/>
                    </a:solidFill>
                  </a:tcPr>
                </a:tc>
                <a:tc>
                  <a:txBody>
                    <a:bodyPr/>
                    <a:lstStyle/>
                    <a:p>
                      <a:pPr marL="171450" indent="-171450">
                        <a:spcAft>
                          <a:spcPts val="600"/>
                        </a:spcAft>
                        <a:buFont typeface="Arial" panose="020B0604020202020204" pitchFamily="34" charset="0"/>
                        <a:buChar char="•"/>
                      </a:pPr>
                      <a:r>
                        <a:rPr kumimoji="0" lang="en-US" sz="1000" b="1"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FDA cleared new OTC CGMs</a:t>
                      </a:r>
                      <a:r>
                        <a:rPr kumimoji="0" lang="en-US" sz="1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 </a:t>
                      </a:r>
                      <a:r>
                        <a:rPr lang="en-GB" sz="1000" b="0" i="0" kern="1200" baseline="0" dirty="0">
                          <a:solidFill>
                            <a:schemeClr val="tx1"/>
                          </a:solidFill>
                          <a:effectLst/>
                          <a:latin typeface="+mn-lt"/>
                          <a:ea typeface="+mn-ea"/>
                          <a:cs typeface="+mn-cs"/>
                        </a:rPr>
                        <a:t>Dexcom received FDA clearance for </a:t>
                      </a:r>
                      <a:r>
                        <a:rPr lang="en-GB" sz="1000" b="0" i="0" kern="1200" baseline="0" dirty="0">
                          <a:solidFill>
                            <a:schemeClr val="tx1"/>
                          </a:solidFill>
                          <a:effectLst/>
                          <a:latin typeface="+mn-lt"/>
                          <a:ea typeface="+mn-ea"/>
                          <a:cs typeface="+mn-cs"/>
                          <a:hlinkClick r:id="rId15"/>
                        </a:rPr>
                        <a:t>Stelo glucose tracker </a:t>
                      </a:r>
                      <a:r>
                        <a:rPr lang="en-GB" sz="1000" b="0" i="0" kern="1200" baseline="0" dirty="0">
                          <a:solidFill>
                            <a:schemeClr val="tx1"/>
                          </a:solidFill>
                          <a:effectLst/>
                          <a:latin typeface="+mn-lt"/>
                          <a:ea typeface="+mn-ea"/>
                          <a:cs typeface="+mn-cs"/>
                        </a:rPr>
                        <a:t>allowing adults who are not on insulin to purchase the “health-focused” system without a prescription. The FDA has also cleared two separate CGMs from Abbott, </a:t>
                      </a:r>
                      <a:r>
                        <a:rPr lang="en-GB" sz="1000" b="0" i="0" kern="1200" baseline="0" dirty="0">
                          <a:solidFill>
                            <a:schemeClr val="tx1"/>
                          </a:solidFill>
                          <a:effectLst/>
                          <a:latin typeface="+mn-lt"/>
                          <a:ea typeface="+mn-ea"/>
                          <a:cs typeface="+mn-cs"/>
                          <a:hlinkClick r:id="rId16"/>
                        </a:rPr>
                        <a:t>Libre Rio and Lingo</a:t>
                      </a:r>
                      <a:r>
                        <a:rPr lang="en-GB" sz="1000" b="0" i="0" kern="1200" baseline="0" dirty="0">
                          <a:solidFill>
                            <a:schemeClr val="tx1"/>
                          </a:solidFill>
                          <a:effectLst/>
                          <a:latin typeface="+mn-lt"/>
                          <a:ea typeface="+mn-ea"/>
                          <a:cs typeface="+mn-cs"/>
                        </a:rPr>
                        <a:t>, both based on FreeStyle Libre.</a:t>
                      </a:r>
                    </a:p>
                  </a:txBody>
                  <a:tcPr marT="64008" marB="64008"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621044696"/>
                  </a:ext>
                </a:extLst>
              </a:tr>
              <a:tr h="0">
                <a:tc>
                  <a:txBody>
                    <a:bodyPr/>
                    <a:lstStyle/>
                    <a:p>
                      <a:pPr rtl="0" fontAlgn="b"/>
                      <a:r>
                        <a:rPr lang="en-US" sz="1000" b="1" kern="1200" dirty="0">
                          <a:solidFill>
                            <a:schemeClr val="tx1"/>
                          </a:solidFill>
                          <a:effectLst/>
                          <a:latin typeface="+mn-lt"/>
                          <a:ea typeface="+mn-ea"/>
                          <a:cs typeface="+mn-cs"/>
                        </a:rPr>
                        <a:t>Eversense</a:t>
                      </a:r>
                      <a:r>
                        <a:rPr lang="en-US" sz="1000" b="0" kern="1200" dirty="0">
                          <a:solidFill>
                            <a:schemeClr val="tx1"/>
                          </a:solidFill>
                          <a:effectLst/>
                          <a:latin typeface="+mn-lt"/>
                          <a:ea typeface="+mn-ea"/>
                          <a:cs typeface="+mn-cs"/>
                        </a:rPr>
                        <a:t> (Senseonics)</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CD9E9"/>
                    </a:solidFill>
                  </a:tcPr>
                </a:tc>
                <a:tc>
                  <a:txBody>
                    <a:body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kumimoji="0" lang="en-US" sz="1000" b="1"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FDA approved world’s first artificial pancreas App for use by T1D patients aged ≥2 years. </a:t>
                      </a:r>
                      <a:r>
                        <a:rPr kumimoji="0" lang="en-US" sz="10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The </a:t>
                      </a:r>
                      <a:r>
                        <a:rPr kumimoji="0" lang="en-GB" sz="1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FDA granted integrated CGM (iCGM) designation to the Eversense CGM. The </a:t>
                      </a:r>
                      <a:r>
                        <a:rPr kumimoji="0" lang="en-GB" sz="1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hlinkClick r:id="rId17"/>
                        </a:rPr>
                        <a:t>first fully implantable CGM </a:t>
                      </a:r>
                      <a:r>
                        <a:rPr kumimoji="0" lang="en-GB" sz="1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can now be integrated with insulin pumps as part of an automated insulin delivery system.</a:t>
                      </a:r>
                      <a:endParaRPr kumimoji="0" lang="en-US" sz="1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endParaRPr>
                    </a:p>
                  </a:txBody>
                  <a:tcPr marT="64008" marB="64008"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587927496"/>
                  </a:ext>
                </a:extLst>
              </a:tr>
              <a:tr h="0">
                <a:tc>
                  <a:txBody>
                    <a:bodyPr/>
                    <a:lstStyle/>
                    <a:p>
                      <a:pPr rtl="0" fontAlgn="b"/>
                      <a:r>
                        <a:rPr lang="en-US" sz="1000" b="1" kern="1200" dirty="0">
                          <a:solidFill>
                            <a:schemeClr val="tx1"/>
                          </a:solidFill>
                          <a:effectLst/>
                          <a:latin typeface="+mn-lt"/>
                          <a:ea typeface="+mn-ea"/>
                          <a:cs typeface="+mn-cs"/>
                        </a:rPr>
                        <a:t>AspyreRx</a:t>
                      </a:r>
                      <a:r>
                        <a:rPr lang="en-US" sz="1000" b="0" kern="1200" dirty="0">
                          <a:solidFill>
                            <a:schemeClr val="tx1"/>
                          </a:solidFill>
                          <a:effectLst/>
                          <a:latin typeface="+mn-lt"/>
                          <a:ea typeface="+mn-ea"/>
                          <a:cs typeface="+mn-cs"/>
                        </a:rPr>
                        <a:t>; BT-001 (Better)</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CD9E9"/>
                    </a:solidFill>
                  </a:tcPr>
                </a:tc>
                <a:tc>
                  <a:txBody>
                    <a:body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The FDA authorized the </a:t>
                      </a:r>
                      <a:r>
                        <a:rPr kumimoji="0" lang="en-US" sz="1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hlinkClick r:id="rId18"/>
                        </a:rPr>
                        <a:t>first digital therapy App </a:t>
                      </a:r>
                      <a:r>
                        <a:rPr kumimoji="0" lang="en-GB" sz="1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indicated to provide cognitive behavioral therapy to T2D patients aged ≥18 years</a:t>
                      </a:r>
                      <a:endParaRPr kumimoji="0" lang="en-US" sz="1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endParaRPr>
                    </a:p>
                  </a:txBody>
                  <a:tcPr marT="64008" marB="64008"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088882289"/>
                  </a:ext>
                </a:extLst>
              </a:tr>
              <a:tr h="0">
                <a:tc>
                  <a:txBody>
                    <a:bodyPr/>
                    <a:lstStyle/>
                    <a:p>
                      <a:pPr rtl="0" fontAlgn="b"/>
                      <a:r>
                        <a:rPr lang="en-US" sz="1000" b="1" kern="1200" dirty="0">
                          <a:solidFill>
                            <a:schemeClr val="tx1"/>
                          </a:solidFill>
                          <a:effectLst/>
                          <a:latin typeface="+mn-lt"/>
                          <a:ea typeface="+mn-ea"/>
                          <a:cs typeface="+mn-cs"/>
                        </a:rPr>
                        <a:t>Liver Updates </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CD9E9"/>
                    </a:solidFill>
                  </a:tcPr>
                </a:tc>
                <a:tc>
                  <a:txBody>
                    <a:bodyPr/>
                    <a:lstStyle/>
                    <a:p>
                      <a:pPr marL="171450" marR="0" lvl="0" indent="-171450" algn="l" defTabSz="914400" rtl="0" eaLnBrk="1" fontAlgn="b" latinLnBrk="0" hangingPunct="1">
                        <a:lnSpc>
                          <a:spcPct val="100000"/>
                        </a:lnSpc>
                        <a:spcBef>
                          <a:spcPts val="0"/>
                        </a:spcBef>
                        <a:spcAft>
                          <a:spcPts val="200"/>
                        </a:spcAft>
                        <a:buClrTx/>
                        <a:buSzTx/>
                        <a:buFont typeface="Arial" panose="020B0604020202020204" pitchFamily="34" charset="0"/>
                        <a:buChar char="•"/>
                        <a:tabLst/>
                        <a:defRPr/>
                      </a:pPr>
                      <a:r>
                        <a:rPr lang="en-US" sz="1000" b="1" kern="1200" dirty="0">
                          <a:solidFill>
                            <a:schemeClr val="tx1"/>
                          </a:solidFill>
                          <a:effectLst/>
                          <a:latin typeface="+mn-lt"/>
                          <a:ea typeface="+mn-ea"/>
                          <a:cs typeface="+mn-cs"/>
                        </a:rPr>
                        <a:t>Rezdiffra (resmetirom): </a:t>
                      </a:r>
                      <a:r>
                        <a:rPr kumimoji="0" lang="en-US" sz="1000" b="1"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First </a:t>
                      </a:r>
                      <a:r>
                        <a:rPr kumimoji="0" lang="en-US" sz="1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hlinkClick r:id="rId19"/>
                        </a:rPr>
                        <a:t>FDA</a:t>
                      </a:r>
                      <a:r>
                        <a:rPr kumimoji="0" lang="en-US" sz="1000" b="1"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 approved drug for MASH </a:t>
                      </a:r>
                      <a:r>
                        <a:rPr lang="en-GB" sz="1000" b="0" i="0" kern="1200" dirty="0">
                          <a:solidFill>
                            <a:schemeClr val="dk1"/>
                          </a:solidFill>
                          <a:effectLst/>
                          <a:latin typeface="+mn-lt"/>
                          <a:ea typeface="+mn-ea"/>
                          <a:cs typeface="+mn-cs"/>
                        </a:rPr>
                        <a:t>with moderate to advanced liver scarring (fibrosis), used along with diet and exercise</a:t>
                      </a:r>
                      <a:endParaRPr kumimoji="0" lang="en-US" sz="1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endParaRPr>
                    </a:p>
                    <a:p>
                      <a:pPr marL="171450" marR="0" lvl="0" indent="-171450" algn="l" defTabSz="914400" rtl="0" eaLnBrk="1" fontAlgn="b" latinLnBrk="0" hangingPunct="1">
                        <a:lnSpc>
                          <a:spcPct val="100000"/>
                        </a:lnSpc>
                        <a:spcBef>
                          <a:spcPts val="0"/>
                        </a:spcBef>
                        <a:spcAft>
                          <a:spcPts val="20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Phase III </a:t>
                      </a:r>
                      <a:r>
                        <a:rPr kumimoji="0" lang="en-US" sz="1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hlinkClick r:id="rId20"/>
                        </a:rPr>
                        <a:t>MAESTRO-NASH</a:t>
                      </a:r>
                      <a:r>
                        <a:rPr kumimoji="0" lang="en-US" sz="1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 (</a:t>
                      </a:r>
                      <a:r>
                        <a:rPr kumimoji="0" lang="en-US" sz="10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Madrigal</a:t>
                      </a:r>
                      <a:r>
                        <a:rPr kumimoji="0" lang="en-US" sz="1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a:t>
                      </a:r>
                      <a:r>
                        <a:rPr lang="en-GB" sz="1000" b="0" i="0" kern="1200" dirty="0">
                          <a:solidFill>
                            <a:schemeClr val="dk1"/>
                          </a:solidFill>
                          <a:effectLst/>
                          <a:latin typeface="+mn-lt"/>
                          <a:ea typeface="+mn-ea"/>
                          <a:cs typeface="+mn-cs"/>
                        </a:rPr>
                        <a:t> resmetirom (80 and 100mg) superior to placebo for </a:t>
                      </a:r>
                      <a:r>
                        <a:rPr lang="en-GB" sz="1000" b="1" i="0" kern="1200" dirty="0">
                          <a:solidFill>
                            <a:schemeClr val="dk1"/>
                          </a:solidFill>
                          <a:effectLst/>
                          <a:latin typeface="+mn-lt"/>
                          <a:ea typeface="+mn-ea"/>
                          <a:cs typeface="+mn-cs"/>
                        </a:rPr>
                        <a:t>MASH resolution and improvement in liver fibrosis</a:t>
                      </a:r>
                      <a:endParaRPr kumimoji="0" lang="en-US" sz="1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endParaRPr>
                    </a:p>
                    <a:p>
                      <a:pPr marL="171450" marR="0" lvl="0" indent="-171450" algn="l" defTabSz="914400" rtl="0" eaLnBrk="1" fontAlgn="b" latinLnBrk="0" hangingPunct="1">
                        <a:lnSpc>
                          <a:spcPct val="100000"/>
                        </a:lnSpc>
                        <a:spcBef>
                          <a:spcPts val="0"/>
                        </a:spcBef>
                        <a:spcAft>
                          <a:spcPts val="20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Phase IIb </a:t>
                      </a:r>
                      <a:r>
                        <a:rPr kumimoji="0" lang="en-US" sz="1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hlinkClick r:id="rId21"/>
                        </a:rPr>
                        <a:t>SYNERGY-NASH</a:t>
                      </a:r>
                      <a:r>
                        <a:rPr kumimoji="0" lang="en-US" sz="1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 (Lilly) </a:t>
                      </a:r>
                      <a:r>
                        <a:rPr lang="en-GB" sz="1000" b="0" i="0" kern="1200" dirty="0">
                          <a:solidFill>
                            <a:schemeClr val="dk1"/>
                          </a:solidFill>
                          <a:effectLst/>
                          <a:latin typeface="+mn-lt"/>
                          <a:ea typeface="+mn-ea"/>
                          <a:cs typeface="+mn-cs"/>
                        </a:rPr>
                        <a:t>tirzepatide more effective than placebo for </a:t>
                      </a:r>
                      <a:r>
                        <a:rPr lang="en-GB" sz="1000" b="1" i="0" kern="1200" dirty="0">
                          <a:solidFill>
                            <a:schemeClr val="dk1"/>
                          </a:solidFill>
                          <a:effectLst/>
                          <a:latin typeface="+mn-lt"/>
                          <a:ea typeface="+mn-ea"/>
                          <a:cs typeface="+mn-cs"/>
                        </a:rPr>
                        <a:t>resolution of MASH without worsening of fibrosis</a:t>
                      </a:r>
                    </a:p>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schemeClr val="dk1"/>
                          </a:solidFill>
                          <a:effectLst/>
                          <a:uLnTx/>
                          <a:uFillTx/>
                          <a:latin typeface="+mn-lt"/>
                          <a:ea typeface="+mn-ea"/>
                          <a:cs typeface="+mn-cs"/>
                        </a:rPr>
                        <a:t>Phase IIb  </a:t>
                      </a:r>
                      <a:r>
                        <a:rPr kumimoji="0" lang="en-GB" sz="1000" b="0" i="0" u="none" strike="noStrike" kern="1200" cap="none" spc="0" normalizeH="0" baseline="0" noProof="0" dirty="0">
                          <a:ln>
                            <a:noFill/>
                          </a:ln>
                          <a:solidFill>
                            <a:schemeClr val="tx1"/>
                          </a:solidFill>
                          <a:effectLst/>
                          <a:uLnTx/>
                          <a:uFillTx/>
                          <a:latin typeface="+mn-lt"/>
                          <a:ea typeface="+mn-ea"/>
                          <a:cs typeface="+mn-cs"/>
                          <a:hlinkClick r:id="rId22"/>
                        </a:rPr>
                        <a:t>NCT04771273</a:t>
                      </a:r>
                      <a:r>
                        <a:rPr kumimoji="0" lang="en-GB" sz="1000" b="0" i="0" u="none" strike="noStrike" kern="1200" cap="none" spc="0" normalizeH="0" baseline="0" noProof="0" dirty="0">
                          <a:ln>
                            <a:noFill/>
                          </a:ln>
                          <a:solidFill>
                            <a:schemeClr val="tx1"/>
                          </a:solidFill>
                          <a:effectLst/>
                          <a:uLnTx/>
                          <a:uFillTx/>
                          <a:latin typeface="+mn-lt"/>
                          <a:ea typeface="+mn-ea"/>
                          <a:cs typeface="+mn-cs"/>
                        </a:rPr>
                        <a:t> (BI) survodutide </a:t>
                      </a:r>
                      <a:r>
                        <a:rPr lang="en-GB" sz="1000" b="0" i="0" kern="1200" dirty="0">
                          <a:solidFill>
                            <a:schemeClr val="tx1"/>
                          </a:solidFill>
                          <a:effectLst/>
                          <a:latin typeface="+mn-lt"/>
                          <a:ea typeface="+mn-ea"/>
                          <a:cs typeface="+mn-cs"/>
                        </a:rPr>
                        <a:t>more effective </a:t>
                      </a:r>
                      <a:r>
                        <a:rPr lang="en-GB" sz="1000" b="0" i="0" kern="1200" dirty="0">
                          <a:solidFill>
                            <a:schemeClr val="dk1"/>
                          </a:solidFill>
                          <a:effectLst/>
                          <a:latin typeface="+mn-lt"/>
                          <a:ea typeface="+mn-ea"/>
                          <a:cs typeface="+mn-cs"/>
                        </a:rPr>
                        <a:t>than placebo for </a:t>
                      </a:r>
                      <a:r>
                        <a:rPr lang="en-GB" sz="1000" b="1" i="0" kern="1200" dirty="0">
                          <a:solidFill>
                            <a:schemeClr val="dk1"/>
                          </a:solidFill>
                          <a:effectLst/>
                          <a:latin typeface="+mn-lt"/>
                          <a:ea typeface="+mn-ea"/>
                          <a:cs typeface="+mn-cs"/>
                        </a:rPr>
                        <a:t>fibrosis improvement and resolution of MASH</a:t>
                      </a:r>
                      <a:endParaRPr kumimoji="0" lang="en-US" sz="1000" b="1" i="0" u="none" strike="noStrike" kern="1200" cap="none" spc="0" normalizeH="0" baseline="0" noProof="0" dirty="0">
                        <a:ln>
                          <a:noFill/>
                        </a:ln>
                        <a:solidFill>
                          <a:schemeClr val="bg2">
                            <a:lumMod val="60000"/>
                            <a:lumOff val="40000"/>
                          </a:schemeClr>
                        </a:solidFill>
                        <a:effectLst/>
                        <a:uLnTx/>
                        <a:uFillTx/>
                        <a:latin typeface="+mn-lt"/>
                        <a:ea typeface="+mn-ea"/>
                        <a:cs typeface="Arial" panose="020B0604020202020204" pitchFamily="34" charset="0"/>
                      </a:endParaRPr>
                    </a:p>
                  </a:txBody>
                  <a:tcPr marT="64008" marB="64008"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251931309"/>
                  </a:ext>
                </a:extLst>
              </a:tr>
            </a:tbl>
          </a:graphicData>
        </a:graphic>
      </p:graphicFrame>
      <p:sp>
        <p:nvSpPr>
          <p:cNvPr id="3" name="Title 2"/>
          <p:cNvSpPr>
            <a:spLocks noGrp="1"/>
          </p:cNvSpPr>
          <p:nvPr>
            <p:ph type="ctrTitle"/>
          </p:nvPr>
        </p:nvSpPr>
        <p:spPr/>
        <p:txBody>
          <a:bodyPr/>
          <a:lstStyle/>
          <a:p>
            <a:r>
              <a:rPr lang="en-GB" dirty="0">
                <a:hlinkClick r:id="rId23"/>
              </a:rPr>
              <a:t>ADA Symposium</a:t>
            </a:r>
            <a:r>
              <a:rPr lang="en-GB" dirty="0"/>
              <a:t>: Major advances and discoveries in diabetes: The year in review by </a:t>
            </a:r>
            <a:r>
              <a:rPr lang="en-US" dirty="0"/>
              <a:t>Vanita Aroda</a:t>
            </a:r>
          </a:p>
        </p:txBody>
      </p:sp>
    </p:spTree>
    <p:extLst>
      <p:ext uri="{BB962C8B-B14F-4D97-AF65-F5344CB8AC3E}">
        <p14:creationId xmlns:p14="http://schemas.microsoft.com/office/powerpoint/2010/main" val="329439851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72D6AD16-175D-489F-BE05-D09863BF96F2}"/>
              </a:ext>
            </a:extLst>
          </p:cNvPr>
          <p:cNvGraphicFramePr>
            <a:graphicFrameLocks noGrp="1"/>
          </p:cNvGraphicFramePr>
          <p:nvPr>
            <p:extLst>
              <p:ext uri="{D42A27DB-BD31-4B8C-83A1-F6EECF244321}">
                <p14:modId xmlns:p14="http://schemas.microsoft.com/office/powerpoint/2010/main" val="362665688"/>
              </p:ext>
            </p:extLst>
          </p:nvPr>
        </p:nvGraphicFramePr>
        <p:xfrm>
          <a:off x="2663687" y="914400"/>
          <a:ext cx="9147313" cy="4754880"/>
        </p:xfrm>
        <a:graphic>
          <a:graphicData uri="http://schemas.openxmlformats.org/drawingml/2006/table">
            <a:tbl>
              <a:tblPr firstRow="1" bandRow="1">
                <a:tableStyleId>{5C22544A-7EE6-4342-B048-85BDC9FD1C3A}</a:tableStyleId>
              </a:tblPr>
              <a:tblGrid>
                <a:gridCol w="3316489">
                  <a:extLst>
                    <a:ext uri="{9D8B030D-6E8A-4147-A177-3AD203B41FA5}">
                      <a16:colId xmlns:a16="http://schemas.microsoft.com/office/drawing/2014/main" val="20000"/>
                    </a:ext>
                  </a:extLst>
                </a:gridCol>
                <a:gridCol w="5830824">
                  <a:extLst>
                    <a:ext uri="{9D8B030D-6E8A-4147-A177-3AD203B41FA5}">
                      <a16:colId xmlns:a16="http://schemas.microsoft.com/office/drawing/2014/main" val="1229989169"/>
                    </a:ext>
                  </a:extLst>
                </a:gridCol>
              </a:tblGrid>
              <a:tr h="0">
                <a:tc gridSpan="2">
                  <a:txBody>
                    <a:bodyPr/>
                    <a:lstStyle/>
                    <a:p>
                      <a:r>
                        <a:rPr lang="en-GB" sz="900" b="0" i="1" kern="1200" dirty="0">
                          <a:solidFill>
                            <a:schemeClr val="tx1"/>
                          </a:solidFill>
                          <a:effectLst/>
                          <a:latin typeface="+mn-lt"/>
                          <a:ea typeface="+mn-ea"/>
                          <a:cs typeface="+mn-cs"/>
                        </a:rPr>
                        <a:t>The effect of combined activin a and myostatin blockade on body composition - A Phase I Trial. D.G.Trotter.</a:t>
                      </a:r>
                    </a:p>
                    <a:p>
                      <a:endParaRPr lang="en-GB" sz="400" b="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Background</a:t>
                      </a:r>
                      <a:r>
                        <a:rPr lang="en-US" sz="1000" b="0" dirty="0">
                          <a:solidFill>
                            <a:schemeClr val="tx1"/>
                          </a:solidFill>
                        </a:rPr>
                        <a:t>: Trevogrumab is a myostatin mAb and garetosmab is an activin A, AB, and AC mAb that are in Phase II development (</a:t>
                      </a:r>
                      <a:r>
                        <a:rPr lang="en-US" sz="1000" b="0" dirty="0">
                          <a:solidFill>
                            <a:schemeClr val="tx1"/>
                          </a:solidFill>
                          <a:hlinkClick r:id="rId2"/>
                        </a:rPr>
                        <a:t>COURAGE</a:t>
                      </a:r>
                      <a:r>
                        <a:rPr lang="en-US" sz="1000" b="0" dirty="0">
                          <a:solidFill>
                            <a:schemeClr val="tx1"/>
                          </a:solidFill>
                        </a:rPr>
                        <a:t>) in combination for the treatment of obesity. Weight loss, in particular with GLP-1 agonists, is associated with loss of muscle mass. Preclinical data suggest proliferation modulators including activin and myostatin are important regulators of muscle mass and addition of anti-myostatin to semaglutide treatment in obese non-human primates showed greater loss of fat mass and less loss of lean mass vs. semaglutide alone at 20 weeks; further addition of anti-activin A to semaglutide and anti-myostatin showed sustained loss of fat mass and increase in muscle mass. Phase I data of trevogrumab and garetosmab, alone or in combination, on body composition in healthy subjects were presented.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20000"/>
                        <a:lumOff val="80000"/>
                      </a:schemeClr>
                    </a:solidFill>
                  </a:tcPr>
                </a:tc>
                <a:tc hMerge="1">
                  <a:txBody>
                    <a:bodyPr/>
                    <a:lstStyle/>
                    <a:p>
                      <a:endParaRPr lang="en-US"/>
                    </a:p>
                  </a:txBody>
                  <a:tcPr/>
                </a:tc>
                <a:extLst>
                  <a:ext uri="{0D108BD9-81ED-4DB2-BD59-A6C34878D82A}">
                    <a16:rowId xmlns:a16="http://schemas.microsoft.com/office/drawing/2014/main" val="882866917"/>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mn-lt"/>
                        </a:rPr>
                        <a:t>Patients &amp; Treatment</a:t>
                      </a:r>
                      <a:r>
                        <a:rPr lang="en-US" sz="1000" dirty="0">
                          <a:latin typeface="+mn-lt"/>
                        </a:rPr>
                        <a:t>: </a:t>
                      </a:r>
                      <a:r>
                        <a:rPr lang="en-US" sz="1000" dirty="0">
                          <a:solidFill>
                            <a:schemeClr val="tx1"/>
                          </a:solidFill>
                          <a:latin typeface="+mn-lt"/>
                        </a:rPr>
                        <a:t>82 </a:t>
                      </a:r>
                      <a:r>
                        <a:rPr lang="en-US" sz="1000" dirty="0">
                          <a:solidFill>
                            <a:schemeClr val="tx1"/>
                          </a:solidFill>
                        </a:rPr>
                        <a:t>healthy subjects including males aged 35-60 years and postmenopausal females aged 45-70 years, BMI 18-32kg/m</a:t>
                      </a:r>
                      <a:r>
                        <a:rPr lang="en-US" sz="1000" baseline="30000" dirty="0">
                          <a:solidFill>
                            <a:schemeClr val="tx1"/>
                          </a:solidFill>
                        </a:rPr>
                        <a:t>2</a:t>
                      </a:r>
                      <a:r>
                        <a:rPr lang="en-US" sz="1000" dirty="0">
                          <a:solidFill>
                            <a:schemeClr val="tx1"/>
                          </a:solidFill>
                        </a:rPr>
                        <a:t> received: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Single dose (females only): </a:t>
                      </a:r>
                      <a:r>
                        <a:rPr lang="en-US" sz="1000" b="0" dirty="0">
                          <a:solidFill>
                            <a:schemeClr val="tx1"/>
                          </a:solidFill>
                        </a:rPr>
                        <a:t>48 females (mean baseline age 58 years, 15% ≥65 years; 92% White; body weight 70kg; BMI 26kg/m</a:t>
                      </a:r>
                      <a:r>
                        <a:rPr lang="en-US" sz="1000" b="0" baseline="30000" dirty="0">
                          <a:solidFill>
                            <a:schemeClr val="tx1"/>
                          </a:solidFill>
                        </a:rPr>
                        <a:t>2</a:t>
                      </a:r>
                      <a:r>
                        <a:rPr lang="en-US" sz="1000" b="0" dirty="0">
                          <a:solidFill>
                            <a:schemeClr val="tx1"/>
                          </a:solidFill>
                        </a:rPr>
                        <a:t>) received </a:t>
                      </a:r>
                      <a:r>
                        <a:rPr lang="en-US" sz="1000" dirty="0">
                          <a:solidFill>
                            <a:schemeClr val="tx1"/>
                          </a:solidFill>
                        </a:rPr>
                        <a:t>trevogrumab (SC 6mg/kg) vs. garetosmab (IV 10 mg/kg) vs. combination trevogrumab (SC 6mg/kg + garetosmab (IV 1, 3, or 10mg/kg) vs. placebo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Multiple doses (efficacy + safety; females only): </a:t>
                      </a:r>
                      <a:r>
                        <a:rPr lang="en-US" sz="1000" b="0" dirty="0">
                          <a:solidFill>
                            <a:schemeClr val="tx1"/>
                          </a:solidFill>
                        </a:rPr>
                        <a:t>12 females (mean baseline age 56 years; 92% White; body weight 69kg; BMI 26kg/m</a:t>
                      </a:r>
                      <a:r>
                        <a:rPr lang="en-US" sz="1000" b="0" baseline="30000" dirty="0">
                          <a:solidFill>
                            <a:schemeClr val="tx1"/>
                          </a:solidFill>
                        </a:rPr>
                        <a:t>2</a:t>
                      </a:r>
                      <a:r>
                        <a:rPr lang="en-US" sz="1000" b="0" dirty="0">
                          <a:solidFill>
                            <a:schemeClr val="tx1"/>
                          </a:solidFill>
                        </a:rPr>
                        <a:t>) received</a:t>
                      </a:r>
                      <a:r>
                        <a:rPr lang="en-US" sz="1000" b="1" dirty="0">
                          <a:solidFill>
                            <a:schemeClr val="tx1"/>
                          </a:solidFill>
                        </a:rPr>
                        <a:t> </a:t>
                      </a:r>
                      <a:r>
                        <a:rPr lang="en-US" sz="1000" dirty="0">
                          <a:solidFill>
                            <a:schemeClr val="tx1"/>
                          </a:solidFill>
                        </a:rPr>
                        <a:t>garetosmab (IV 10mg/kg Q4W – 4 doses) vs. combination trevogrumab (SC 6mg/kg Q2W – 3 doses) + garetosmab (IV 10mg/kg Q2W – 3 doses) vs. placebo for 28 weeks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Multiple doses (safety; males)</a:t>
                      </a:r>
                      <a:r>
                        <a:rPr lang="en-US" sz="1000" dirty="0">
                          <a:solidFill>
                            <a:schemeClr val="tx1"/>
                          </a:solidFill>
                        </a:rPr>
                        <a:t>: 8 males (mean baseline age 49 years; 75% White; body weight 84kg; BMI 26kg/m</a:t>
                      </a:r>
                      <a:r>
                        <a:rPr lang="en-US" sz="1000" baseline="30000" dirty="0">
                          <a:solidFill>
                            <a:schemeClr val="tx1"/>
                          </a:solidFill>
                        </a:rPr>
                        <a:t>2</a:t>
                      </a:r>
                      <a:r>
                        <a:rPr lang="en-US" sz="1000" dirty="0">
                          <a:solidFill>
                            <a:schemeClr val="tx1"/>
                          </a:solidFill>
                        </a:rPr>
                        <a:t>) received garetosmab (IV 10mg/kg Q4W) vs. placebo for 28 weeks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mn-lt"/>
                        </a:rPr>
                        <a:t>Primary Endpoint</a:t>
                      </a:r>
                      <a:r>
                        <a:rPr lang="en-US" sz="1000" b="0" dirty="0">
                          <a:latin typeface="+mn-lt"/>
                        </a:rPr>
                        <a:t>: Safety up to 16 (single dose) and 40 (multiple doses) weeks</a:t>
                      </a:r>
                      <a:endParaRPr lang="en-US" sz="1000" b="1" dirty="0">
                        <a:latin typeface="+mn-lt"/>
                      </a:endParaRP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00"/>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Results</a:t>
                      </a:r>
                      <a:r>
                        <a:rPr lang="en-US" sz="1000" dirty="0"/>
                        <a:t>:</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US"/>
                    </a:p>
                  </a:txBody>
                  <a:tcPr/>
                </a:tc>
                <a:extLst>
                  <a:ext uri="{0D108BD9-81ED-4DB2-BD59-A6C34878D82A}">
                    <a16:rowId xmlns:a16="http://schemas.microsoft.com/office/drawing/2014/main" val="10001"/>
                  </a:ext>
                </a:extLst>
              </a:tr>
              <a:tr h="1413163">
                <a:tc>
                  <a:txBody>
                    <a:bodyPr/>
                    <a:lstStyle/>
                    <a:p>
                      <a:pPr marL="171450" indent="-171450">
                        <a:spcAft>
                          <a:spcPts val="600"/>
                        </a:spcAft>
                        <a:buFont typeface="Arial" panose="020B0604020202020204" pitchFamily="34" charset="0"/>
                        <a:buChar char="•"/>
                      </a:pPr>
                      <a:r>
                        <a:rPr lang="en-US" sz="1000" dirty="0">
                          <a:solidFill>
                            <a:schemeClr val="tx1"/>
                          </a:solidFill>
                        </a:rPr>
                        <a:t>Garetosmab and trevogrumab were generally well-tolerated over an 8-week period.</a:t>
                      </a:r>
                    </a:p>
                    <a:p>
                      <a:pPr marL="171450" indent="-171450">
                        <a:spcAft>
                          <a:spcPts val="600"/>
                        </a:spcAft>
                        <a:buFont typeface="Arial" panose="020B0604020202020204" pitchFamily="34" charset="0"/>
                        <a:buChar char="•"/>
                      </a:pPr>
                      <a:r>
                        <a:rPr lang="en-US" sz="1000" dirty="0">
                          <a:solidFill>
                            <a:schemeClr val="tx1"/>
                          </a:solidFill>
                        </a:rPr>
                        <a:t>8 weeks following a </a:t>
                      </a:r>
                      <a:r>
                        <a:rPr lang="en-US" sz="1000" b="1" dirty="0">
                          <a:solidFill>
                            <a:schemeClr val="tx1"/>
                          </a:solidFill>
                        </a:rPr>
                        <a:t>single dose</a:t>
                      </a:r>
                      <a:r>
                        <a:rPr lang="en-US" sz="1000" dirty="0">
                          <a:solidFill>
                            <a:schemeClr val="tx1"/>
                          </a:solidFill>
                        </a:rPr>
                        <a:t>, no serious TEAEs, deaths, or TEAEs leading to permanent study discontinuation were reported (see table).</a:t>
                      </a:r>
                      <a:br>
                        <a:rPr lang="en-US" sz="1000" dirty="0">
                          <a:solidFill>
                            <a:schemeClr val="tx1"/>
                          </a:solidFill>
                        </a:rPr>
                      </a:br>
                      <a:r>
                        <a:rPr lang="en-US" sz="1000" dirty="0">
                          <a:solidFill>
                            <a:schemeClr val="tx1"/>
                          </a:solidFill>
                        </a:rPr>
                        <a:t>- one patient in the high dose combination group reported an infusion reaction.</a:t>
                      </a:r>
                    </a:p>
                    <a:p>
                      <a:pPr marL="171450" indent="-171450">
                        <a:spcAft>
                          <a:spcPts val="600"/>
                        </a:spcAft>
                        <a:buFont typeface="Arial" panose="020B0604020202020204" pitchFamily="34" charset="0"/>
                        <a:buChar char="•"/>
                      </a:pPr>
                      <a:r>
                        <a:rPr lang="en-US" sz="1000" dirty="0">
                          <a:solidFill>
                            <a:schemeClr val="tx1"/>
                          </a:solidFill>
                        </a:rPr>
                        <a:t>Most commonly reported TEAEs (in ≥20%pts) included headache and muscle spasms.</a:t>
                      </a:r>
                    </a:p>
                    <a:p>
                      <a:pPr marL="171450" indent="-171450">
                        <a:buFont typeface="Arial" panose="020B0604020202020204" pitchFamily="34" charset="0"/>
                        <a:buChar char="•"/>
                      </a:pPr>
                      <a:endParaRPr lang="en-US" sz="1000" dirty="0">
                        <a:solidFill>
                          <a:schemeClr val="tx1"/>
                        </a:solidFill>
                      </a:endParaRPr>
                    </a:p>
                    <a:p>
                      <a:pPr marL="171450" indent="-171450">
                        <a:buFont typeface="Arial" panose="020B0604020202020204" pitchFamily="34" charset="0"/>
                        <a:buChar char="•"/>
                      </a:pPr>
                      <a:endParaRPr lang="en-US" sz="1000"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1000" dirty="0"/>
                    </a:p>
                  </a:txBody>
                  <a:tcPr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92350044"/>
                  </a:ext>
                </a:extLst>
              </a:tr>
            </a:tbl>
          </a:graphicData>
        </a:graphic>
      </p:graphicFrame>
      <p:sp>
        <p:nvSpPr>
          <p:cNvPr id="3" name="Title 2"/>
          <p:cNvSpPr>
            <a:spLocks noGrp="1"/>
          </p:cNvSpPr>
          <p:nvPr>
            <p:ph type="ctrTitle"/>
          </p:nvPr>
        </p:nvSpPr>
        <p:spPr/>
        <p:txBody>
          <a:bodyPr/>
          <a:lstStyle/>
          <a:p>
            <a:r>
              <a:rPr lang="en-US" dirty="0"/>
              <a:t>Other: Trevogrumab/garetosmab combination show ↑muscle mass and ↓fat mass in POC Phase I</a:t>
            </a:r>
          </a:p>
        </p:txBody>
      </p:sp>
      <p:graphicFrame>
        <p:nvGraphicFramePr>
          <p:cNvPr id="4" name="Table 3"/>
          <p:cNvGraphicFramePr>
            <a:graphicFrameLocks noGrp="1"/>
          </p:cNvGraphicFramePr>
          <p:nvPr>
            <p:extLst>
              <p:ext uri="{D42A27DB-BD31-4B8C-83A1-F6EECF244321}">
                <p14:modId xmlns:p14="http://schemas.microsoft.com/office/powerpoint/2010/main" val="2879992503"/>
              </p:ext>
            </p:extLst>
          </p:nvPr>
        </p:nvGraphicFramePr>
        <p:xfrm>
          <a:off x="384048" y="914400"/>
          <a:ext cx="2194560" cy="481584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2940743716"/>
                    </a:ext>
                  </a:extLst>
                </a:gridCol>
              </a:tblGrid>
              <a:tr h="242614">
                <a:tc>
                  <a:txBody>
                    <a:bodyPr/>
                    <a:lstStyle/>
                    <a:p>
                      <a:r>
                        <a:rPr lang="en-US" sz="1000" b="1" dirty="0">
                          <a:solidFill>
                            <a:schemeClr val="tx1"/>
                          </a:solidFill>
                        </a:rPr>
                        <a:t>Product (MOA)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88286691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trevogrumab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(anti-myostatin)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garetosmab</a:t>
                      </a:r>
                      <a:endParaRPr lang="en-US" sz="10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t>(anti-activin A)</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en-US" sz="1000" b="1" dirty="0">
                          <a:latin typeface="+mn-lt"/>
                        </a:rPr>
                        <a:t>Company</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3"/>
                        </a:rPr>
                        <a:t>Regeneron</a:t>
                      </a:r>
                      <a:endParaRPr lang="en-US" sz="1000"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4786">
                <a:tc>
                  <a:txBody>
                    <a:bodyPr/>
                    <a:lstStyle/>
                    <a:p>
                      <a:r>
                        <a:rPr lang="en-US" sz="1000" b="1" dirty="0">
                          <a:latin typeface="+mn-lt"/>
                        </a:rPr>
                        <a:t>Phase and Trial ID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407347513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Phase I </a:t>
                      </a:r>
                      <a:r>
                        <a:rPr lang="en-US" sz="1000" dirty="0">
                          <a:solidFill>
                            <a:schemeClr val="tx1"/>
                          </a:solidFill>
                          <a:hlinkClick r:id="rId4" tooltip="Current version of study  on ClinicalTrials.gov"/>
                        </a:rPr>
                        <a:t>NCT02943239</a:t>
                      </a:r>
                      <a:r>
                        <a:rPr lang="en-US" sz="1000" dirty="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NZ</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7515929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Indication(s)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24271795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OBE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61053568"/>
                  </a:ext>
                </a:extLst>
              </a:tr>
              <a:tr h="0">
                <a:tc>
                  <a:txBody>
                    <a:bodyPr/>
                    <a:lstStyle/>
                    <a:p>
                      <a:r>
                        <a:rPr lang="en-US" sz="1000" b="1" dirty="0">
                          <a:latin typeface="+mn-lt"/>
                        </a:rPr>
                        <a:t>Abstract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7586671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5"/>
                        </a:rPr>
                        <a:t>34-OR</a:t>
                      </a:r>
                      <a:endParaRPr lang="en-US" sz="1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32568609"/>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tx1"/>
                          </a:solidFill>
                        </a:rPr>
                        <a:t>CVrg Brief</a:t>
                      </a:r>
                      <a:r>
                        <a:rPr lang="en-US" sz="1100" b="0" dirty="0">
                          <a:solidFill>
                            <a:schemeClr val="tx1"/>
                          </a:solidFill>
                        </a:rPr>
                        <a:t>:</a:t>
                      </a:r>
                      <a:r>
                        <a:rPr lang="en-US" sz="1100" b="1" dirty="0">
                          <a:solidFill>
                            <a:schemeClr val="tx1"/>
                          </a:solidFill>
                        </a:rPr>
                        <a:t> </a:t>
                      </a:r>
                      <a:r>
                        <a:rPr lang="en-US" sz="1100" b="0" dirty="0">
                          <a:solidFill>
                            <a:schemeClr val="tx1"/>
                          </a:solidFill>
                        </a:rPr>
                        <a:t>In this POC Phase I trial, </a:t>
                      </a:r>
                      <a:r>
                        <a:rPr lang="en-US" sz="1100" b="0" dirty="0"/>
                        <a:t>trevogrumab and garetosmab showed increase in muscle volume accompanied by loss in both total and android fat mass. </a:t>
                      </a:r>
                      <a:r>
                        <a:rPr lang="en-US" sz="1100" b="0" dirty="0">
                          <a:solidFill>
                            <a:schemeClr val="tx1"/>
                          </a:solidFill>
                        </a:rPr>
                        <a:t>Phase II trial </a:t>
                      </a:r>
                      <a:r>
                        <a:rPr lang="en-US" sz="1100" b="0" dirty="0">
                          <a:solidFill>
                            <a:schemeClr val="tx1"/>
                          </a:solidFill>
                          <a:hlinkClick r:id="rId2"/>
                        </a:rPr>
                        <a:t>COURAGE</a:t>
                      </a:r>
                      <a:r>
                        <a:rPr lang="en-US" sz="1100" b="0" dirty="0">
                          <a:solidFill>
                            <a:schemeClr val="tx1"/>
                          </a:solidFill>
                        </a:rPr>
                        <a:t> of trevogrumab/garetosmab in combination with semaglutide remains ongoing with data expected mid 2026.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3592350044"/>
                  </a:ext>
                </a:extLst>
              </a:tr>
            </a:tbl>
          </a:graphicData>
        </a:graphic>
      </p:graphicFrame>
      <p:sp>
        <p:nvSpPr>
          <p:cNvPr id="8" name="TextBox 7">
            <a:extLst>
              <a:ext uri="{FF2B5EF4-FFF2-40B4-BE49-F238E27FC236}">
                <a16:creationId xmlns:a16="http://schemas.microsoft.com/office/drawing/2014/main" id="{67354443-A89C-B94C-89BA-C1E8DF44C52A}"/>
              </a:ext>
            </a:extLst>
          </p:cNvPr>
          <p:cNvSpPr txBox="1"/>
          <p:nvPr/>
        </p:nvSpPr>
        <p:spPr>
          <a:xfrm>
            <a:off x="4957720" y="6062990"/>
            <a:ext cx="764953" cy="246221"/>
          </a:xfrm>
          <a:prstGeom prst="rect">
            <a:avLst/>
          </a:prstGeom>
          <a:noFill/>
        </p:spPr>
        <p:txBody>
          <a:bodyPr wrap="none" rtlCol="0">
            <a:spAutoFit/>
          </a:bodyPr>
          <a:lstStyle/>
          <a:p>
            <a:pPr algn="r"/>
            <a:r>
              <a:rPr lang="en-US" sz="1000" i="1" dirty="0">
                <a:solidFill>
                  <a:prstClr val="black"/>
                </a:solidFill>
              </a:rPr>
              <a:t>Continued</a:t>
            </a:r>
          </a:p>
        </p:txBody>
      </p:sp>
      <p:graphicFrame>
        <p:nvGraphicFramePr>
          <p:cNvPr id="5" name="Table 4">
            <a:extLst>
              <a:ext uri="{FF2B5EF4-FFF2-40B4-BE49-F238E27FC236}">
                <a16:creationId xmlns:a16="http://schemas.microsoft.com/office/drawing/2014/main" id="{5739BB21-0285-3ED8-41DA-CAF5071EDB0B}"/>
              </a:ext>
            </a:extLst>
          </p:cNvPr>
          <p:cNvGraphicFramePr>
            <a:graphicFrameLocks noGrp="1"/>
          </p:cNvGraphicFramePr>
          <p:nvPr/>
        </p:nvGraphicFramePr>
        <p:xfrm>
          <a:off x="5960591" y="3744652"/>
          <a:ext cx="5790883" cy="2441448"/>
        </p:xfrm>
        <a:graphic>
          <a:graphicData uri="http://schemas.openxmlformats.org/drawingml/2006/table">
            <a:tbl>
              <a:tblPr firstRow="1" bandRow="1">
                <a:tableStyleId>{C083E6E3-FA7D-4D7B-A595-EF9225AFEA82}</a:tableStyleId>
              </a:tblPr>
              <a:tblGrid>
                <a:gridCol w="1522730">
                  <a:extLst>
                    <a:ext uri="{9D8B030D-6E8A-4147-A177-3AD203B41FA5}">
                      <a16:colId xmlns:a16="http://schemas.microsoft.com/office/drawing/2014/main" val="20000"/>
                    </a:ext>
                  </a:extLst>
                </a:gridCol>
                <a:gridCol w="614680">
                  <a:extLst>
                    <a:ext uri="{9D8B030D-6E8A-4147-A177-3AD203B41FA5}">
                      <a16:colId xmlns:a16="http://schemas.microsoft.com/office/drawing/2014/main" val="20001"/>
                    </a:ext>
                  </a:extLst>
                </a:gridCol>
                <a:gridCol w="678180">
                  <a:extLst>
                    <a:ext uri="{9D8B030D-6E8A-4147-A177-3AD203B41FA5}">
                      <a16:colId xmlns:a16="http://schemas.microsoft.com/office/drawing/2014/main" val="20002"/>
                    </a:ext>
                  </a:extLst>
                </a:gridCol>
                <a:gridCol w="833755">
                  <a:extLst>
                    <a:ext uri="{9D8B030D-6E8A-4147-A177-3AD203B41FA5}">
                      <a16:colId xmlns:a16="http://schemas.microsoft.com/office/drawing/2014/main" val="20003"/>
                    </a:ext>
                  </a:extLst>
                </a:gridCol>
                <a:gridCol w="833755">
                  <a:extLst>
                    <a:ext uri="{9D8B030D-6E8A-4147-A177-3AD203B41FA5}">
                      <a16:colId xmlns:a16="http://schemas.microsoft.com/office/drawing/2014/main" val="20004"/>
                    </a:ext>
                  </a:extLst>
                </a:gridCol>
                <a:gridCol w="871855">
                  <a:extLst>
                    <a:ext uri="{9D8B030D-6E8A-4147-A177-3AD203B41FA5}">
                      <a16:colId xmlns:a16="http://schemas.microsoft.com/office/drawing/2014/main" val="1223903819"/>
                    </a:ext>
                  </a:extLst>
                </a:gridCol>
                <a:gridCol w="435928">
                  <a:extLst>
                    <a:ext uri="{9D8B030D-6E8A-4147-A177-3AD203B41FA5}">
                      <a16:colId xmlns:a16="http://schemas.microsoft.com/office/drawing/2014/main" val="1363421527"/>
                    </a:ext>
                  </a:extLst>
                </a:gridCol>
              </a:tblGrid>
              <a:tr h="0">
                <a:tc>
                  <a:txBody>
                    <a:bodyPr/>
                    <a:lstStyle/>
                    <a:p>
                      <a:r>
                        <a:rPr lang="en-US" sz="900" dirty="0"/>
                        <a:t>Safety 8 weeks after</a:t>
                      </a:r>
                      <a:br>
                        <a:rPr lang="en-US" sz="900" dirty="0"/>
                      </a:br>
                      <a:r>
                        <a:rPr lang="en-US" sz="900" dirty="0"/>
                        <a:t>single dose (%pts)</a:t>
                      </a:r>
                    </a:p>
                  </a:txBody>
                  <a:tcPr marT="27432" marB="27432" anchor="ctr"/>
                </a:tc>
                <a:tc>
                  <a:txBody>
                    <a:bodyPr/>
                    <a:lstStyle/>
                    <a:p>
                      <a:pPr algn="ctr"/>
                      <a:r>
                        <a:rPr lang="en-US" sz="900" dirty="0"/>
                        <a:t>trev.</a:t>
                      </a:r>
                    </a:p>
                    <a:p>
                      <a:pPr algn="ctr"/>
                      <a:r>
                        <a:rPr lang="en-US" sz="900" dirty="0"/>
                        <a:t>6mg/kg</a:t>
                      </a:r>
                    </a:p>
                  </a:txBody>
                  <a:tcPr marT="27432" marB="27432" anchor="ctr"/>
                </a:tc>
                <a:tc>
                  <a:txBody>
                    <a:bodyPr/>
                    <a:lstStyle/>
                    <a:p>
                      <a:pPr algn="ctr"/>
                      <a:r>
                        <a:rPr lang="en-US" sz="900" dirty="0"/>
                        <a:t>garet.</a:t>
                      </a:r>
                    </a:p>
                    <a:p>
                      <a:pPr algn="ctr"/>
                      <a:r>
                        <a:rPr lang="en-US" sz="900" dirty="0"/>
                        <a:t>10mg/kg</a:t>
                      </a:r>
                    </a:p>
                  </a:txBody>
                  <a:tcPr marT="27432" marB="27432" anchor="ctr"/>
                </a:tc>
                <a:tc>
                  <a:txBody>
                    <a:bodyPr/>
                    <a:lstStyle/>
                    <a:p>
                      <a:pPr algn="ctr"/>
                      <a:r>
                        <a:rPr lang="en-US" sz="900" dirty="0"/>
                        <a:t>trev.+garet.</a:t>
                      </a:r>
                    </a:p>
                    <a:p>
                      <a:pPr algn="ctr"/>
                      <a:r>
                        <a:rPr lang="en-US" sz="900" dirty="0"/>
                        <a:t>6 + 1mg/kg</a:t>
                      </a:r>
                    </a:p>
                  </a:txBody>
                  <a:tcPr marT="27432" marB="27432" anchor="ctr"/>
                </a:tc>
                <a:tc>
                  <a:txBody>
                    <a:bodyPr/>
                    <a:lstStyle/>
                    <a:p>
                      <a:pPr algn="ctr"/>
                      <a:r>
                        <a:rPr lang="en-US" sz="900" dirty="0"/>
                        <a:t>trev.+garet.</a:t>
                      </a:r>
                    </a:p>
                    <a:p>
                      <a:pPr algn="ctr"/>
                      <a:r>
                        <a:rPr lang="en-US" sz="900" dirty="0"/>
                        <a:t>6 + 3mg/kg</a:t>
                      </a:r>
                    </a:p>
                  </a:txBody>
                  <a:tcPr marT="27432" marB="27432" anchor="ctr"/>
                </a:tc>
                <a:tc>
                  <a:txBody>
                    <a:bodyPr/>
                    <a:lstStyle/>
                    <a:p>
                      <a:pPr algn="ctr"/>
                      <a:r>
                        <a:rPr lang="en-US" sz="900" dirty="0"/>
                        <a:t>trev.+garet.</a:t>
                      </a:r>
                    </a:p>
                    <a:p>
                      <a:pPr algn="ctr"/>
                      <a:r>
                        <a:rPr lang="en-US" sz="900" dirty="0"/>
                        <a:t>6 + 10mg/kg</a:t>
                      </a:r>
                    </a:p>
                  </a:txBody>
                  <a:tcPr marT="27432" marB="27432" anchor="ctr"/>
                </a:tc>
                <a:tc>
                  <a:txBody>
                    <a:bodyPr/>
                    <a:lstStyle/>
                    <a:p>
                      <a:pPr algn="ctr"/>
                      <a:r>
                        <a:rPr lang="en-US" sz="900" dirty="0"/>
                        <a:t>pbo</a:t>
                      </a:r>
                    </a:p>
                  </a:txBody>
                  <a:tcPr marT="27432" marB="27432" anchor="ctr"/>
                </a:tc>
                <a:extLst>
                  <a:ext uri="{0D108BD9-81ED-4DB2-BD59-A6C34878D82A}">
                    <a16:rowId xmlns:a16="http://schemas.microsoft.com/office/drawing/2014/main" val="10000"/>
                  </a:ext>
                </a:extLst>
              </a:tr>
              <a:tr h="82429">
                <a:tc>
                  <a:txBody>
                    <a:bodyPr/>
                    <a:lstStyle/>
                    <a:p>
                      <a:r>
                        <a:rPr lang="en-US" sz="900" dirty="0"/>
                        <a:t>N</a:t>
                      </a:r>
                    </a:p>
                  </a:txBody>
                  <a:tcPr marT="27432" marB="27432" anchor="ctr"/>
                </a:tc>
                <a:tc>
                  <a:txBody>
                    <a:bodyPr/>
                    <a:lstStyle/>
                    <a:p>
                      <a:pPr algn="ctr"/>
                      <a:r>
                        <a:rPr lang="en-US" sz="900" dirty="0"/>
                        <a:t>6</a:t>
                      </a:r>
                    </a:p>
                  </a:txBody>
                  <a:tcPr marT="27432" marB="27432" anchor="ctr"/>
                </a:tc>
                <a:tc>
                  <a:txBody>
                    <a:bodyPr/>
                    <a:lstStyle/>
                    <a:p>
                      <a:pPr algn="ctr"/>
                      <a:r>
                        <a:rPr lang="en-US" sz="900" dirty="0"/>
                        <a:t>6</a:t>
                      </a:r>
                    </a:p>
                  </a:txBody>
                  <a:tcPr marT="27432" marB="27432" anchor="ctr"/>
                </a:tc>
                <a:tc>
                  <a:txBody>
                    <a:bodyPr/>
                    <a:lstStyle/>
                    <a:p>
                      <a:pPr algn="ctr"/>
                      <a:r>
                        <a:rPr lang="en-US" sz="900" dirty="0"/>
                        <a:t>6</a:t>
                      </a:r>
                    </a:p>
                  </a:txBody>
                  <a:tcPr marT="27432" marB="27432" anchor="ctr"/>
                </a:tc>
                <a:tc>
                  <a:txBody>
                    <a:bodyPr/>
                    <a:lstStyle/>
                    <a:p>
                      <a:pPr algn="ctr"/>
                      <a:r>
                        <a:rPr lang="en-US" sz="900" dirty="0"/>
                        <a:t>6</a:t>
                      </a:r>
                    </a:p>
                  </a:txBody>
                  <a:tcPr marT="27432" marB="27432" anchor="ctr"/>
                </a:tc>
                <a:tc>
                  <a:txBody>
                    <a:bodyPr/>
                    <a:lstStyle/>
                    <a:p>
                      <a:pPr algn="ctr"/>
                      <a:r>
                        <a:rPr lang="en-US" sz="900" dirty="0"/>
                        <a:t>12</a:t>
                      </a:r>
                    </a:p>
                  </a:txBody>
                  <a:tcPr marT="27432" marB="27432" anchor="ctr"/>
                </a:tc>
                <a:tc>
                  <a:txBody>
                    <a:bodyPr/>
                    <a:lstStyle/>
                    <a:p>
                      <a:pPr algn="ctr"/>
                      <a:r>
                        <a:rPr lang="en-US" sz="900" dirty="0"/>
                        <a:t>12</a:t>
                      </a:r>
                    </a:p>
                  </a:txBody>
                  <a:tcPr marT="27432" marB="27432" anchor="ctr"/>
                </a:tc>
                <a:extLst>
                  <a:ext uri="{0D108BD9-81ED-4DB2-BD59-A6C34878D82A}">
                    <a16:rowId xmlns:a16="http://schemas.microsoft.com/office/drawing/2014/main" val="2238049636"/>
                  </a:ext>
                </a:extLst>
              </a:tr>
              <a:tr h="82429">
                <a:tc>
                  <a:txBody>
                    <a:bodyPr/>
                    <a:lstStyle/>
                    <a:p>
                      <a:r>
                        <a:rPr lang="en-US" sz="900" dirty="0"/>
                        <a:t>≥1 TEAE</a:t>
                      </a:r>
                    </a:p>
                  </a:txBody>
                  <a:tcPr marT="27432" marB="27432" anchor="ctr"/>
                </a:tc>
                <a:tc>
                  <a:txBody>
                    <a:bodyPr/>
                    <a:lstStyle/>
                    <a:p>
                      <a:pPr algn="ctr"/>
                      <a:r>
                        <a:rPr lang="en-US" sz="900" dirty="0"/>
                        <a:t>100.0</a:t>
                      </a:r>
                    </a:p>
                  </a:txBody>
                  <a:tcPr marT="27432" marB="27432" anchor="ctr"/>
                </a:tc>
                <a:tc>
                  <a:txBody>
                    <a:bodyPr/>
                    <a:lstStyle/>
                    <a:p>
                      <a:pPr algn="ctr"/>
                      <a:r>
                        <a:rPr lang="en-US" sz="900" dirty="0"/>
                        <a:t>83.3</a:t>
                      </a:r>
                    </a:p>
                  </a:txBody>
                  <a:tcPr marT="27432" marB="27432" anchor="ctr"/>
                </a:tc>
                <a:tc>
                  <a:txBody>
                    <a:bodyPr/>
                    <a:lstStyle/>
                    <a:p>
                      <a:pPr algn="ctr"/>
                      <a:r>
                        <a:rPr lang="en-US" sz="900" dirty="0"/>
                        <a:t>100.0</a:t>
                      </a:r>
                    </a:p>
                  </a:txBody>
                  <a:tcPr marT="27432" marB="27432" anchor="ctr"/>
                </a:tc>
                <a:tc>
                  <a:txBody>
                    <a:bodyPr/>
                    <a:lstStyle/>
                    <a:p>
                      <a:pPr algn="ctr"/>
                      <a:r>
                        <a:rPr lang="en-US" sz="900" dirty="0"/>
                        <a:t>100.0</a:t>
                      </a:r>
                    </a:p>
                  </a:txBody>
                  <a:tcPr marT="27432" marB="27432" anchor="ctr"/>
                </a:tc>
                <a:tc>
                  <a:txBody>
                    <a:bodyPr/>
                    <a:lstStyle/>
                    <a:p>
                      <a:pPr algn="ctr"/>
                      <a:r>
                        <a:rPr lang="en-US" sz="900" dirty="0"/>
                        <a:t>100.0</a:t>
                      </a:r>
                    </a:p>
                  </a:txBody>
                  <a:tcPr marT="27432" marB="27432" anchor="ctr"/>
                </a:tc>
                <a:tc>
                  <a:txBody>
                    <a:bodyPr/>
                    <a:lstStyle/>
                    <a:p>
                      <a:pPr algn="ctr"/>
                      <a:r>
                        <a:rPr lang="en-US" sz="900" dirty="0"/>
                        <a:t>91.7</a:t>
                      </a:r>
                    </a:p>
                  </a:txBody>
                  <a:tcPr marT="27432" marB="27432" anchor="ctr"/>
                </a:tc>
                <a:extLst>
                  <a:ext uri="{0D108BD9-81ED-4DB2-BD59-A6C34878D82A}">
                    <a16:rowId xmlns:a16="http://schemas.microsoft.com/office/drawing/2014/main" val="3065176284"/>
                  </a:ext>
                </a:extLst>
              </a:tr>
              <a:tr h="0">
                <a:tc>
                  <a:txBody>
                    <a:bodyPr/>
                    <a:lstStyle/>
                    <a:p>
                      <a:r>
                        <a:rPr lang="en-US" sz="900" dirty="0"/>
                        <a:t>Infusion reaction TEAEs</a:t>
                      </a:r>
                    </a:p>
                  </a:txBody>
                  <a:tcPr marT="27432" marB="27432" anchor="ctr"/>
                </a:tc>
                <a:tc>
                  <a:txBody>
                    <a:bodyPr/>
                    <a:lstStyle/>
                    <a:p>
                      <a:pPr algn="ctr"/>
                      <a:r>
                        <a:rPr lang="en-US" sz="900" dirty="0"/>
                        <a:t>0.0</a:t>
                      </a:r>
                    </a:p>
                  </a:txBody>
                  <a:tcPr marT="27432" marB="27432" anchor="ctr"/>
                </a:tc>
                <a:tc>
                  <a:txBody>
                    <a:bodyPr/>
                    <a:lstStyle/>
                    <a:p>
                      <a:pPr algn="ctr"/>
                      <a:r>
                        <a:rPr lang="en-US" sz="900" dirty="0"/>
                        <a:t>0.0</a:t>
                      </a:r>
                    </a:p>
                  </a:txBody>
                  <a:tcPr marT="27432" marB="27432" anchor="ctr"/>
                </a:tc>
                <a:tc>
                  <a:txBody>
                    <a:bodyPr/>
                    <a:lstStyle/>
                    <a:p>
                      <a:pPr algn="ctr"/>
                      <a:r>
                        <a:rPr lang="en-US" sz="900" dirty="0"/>
                        <a:t>0.0</a:t>
                      </a:r>
                    </a:p>
                  </a:txBody>
                  <a:tcPr marT="27432" marB="27432" anchor="ctr"/>
                </a:tc>
                <a:tc>
                  <a:txBody>
                    <a:bodyPr/>
                    <a:lstStyle/>
                    <a:p>
                      <a:pPr algn="ctr"/>
                      <a:r>
                        <a:rPr lang="en-US" sz="900" dirty="0"/>
                        <a:t>0.0</a:t>
                      </a:r>
                    </a:p>
                  </a:txBody>
                  <a:tcPr marT="27432" marB="27432" anchor="ctr"/>
                </a:tc>
                <a:tc>
                  <a:txBody>
                    <a:bodyPr/>
                    <a:lstStyle/>
                    <a:p>
                      <a:pPr algn="ctr"/>
                      <a:r>
                        <a:rPr lang="en-US" sz="900" dirty="0"/>
                        <a:t>8.3</a:t>
                      </a:r>
                    </a:p>
                  </a:txBody>
                  <a:tcPr marT="27432" marB="27432" anchor="ctr"/>
                </a:tc>
                <a:tc>
                  <a:txBody>
                    <a:bodyPr/>
                    <a:lstStyle/>
                    <a:p>
                      <a:pPr algn="ctr"/>
                      <a:r>
                        <a:rPr lang="en-US" sz="900" dirty="0"/>
                        <a:t>0.0</a:t>
                      </a:r>
                    </a:p>
                  </a:txBody>
                  <a:tcPr marT="27432" marB="27432" anchor="ctr"/>
                </a:tc>
                <a:extLst>
                  <a:ext uri="{0D108BD9-81ED-4DB2-BD59-A6C34878D82A}">
                    <a16:rowId xmlns:a16="http://schemas.microsoft.com/office/drawing/2014/main" val="2591642089"/>
                  </a:ext>
                </a:extLst>
              </a:tr>
              <a:tr h="0">
                <a:tc>
                  <a:txBody>
                    <a:bodyPr/>
                    <a:lstStyle/>
                    <a:p>
                      <a:r>
                        <a:rPr lang="en-US" sz="900" dirty="0"/>
                        <a:t>Headache</a:t>
                      </a:r>
                    </a:p>
                  </a:txBody>
                  <a:tcPr marT="27432" marB="27432" anchor="ctr"/>
                </a:tc>
                <a:tc>
                  <a:txBody>
                    <a:bodyPr/>
                    <a:lstStyle/>
                    <a:p>
                      <a:pPr algn="ctr"/>
                      <a:r>
                        <a:rPr lang="en-US" sz="900" dirty="0"/>
                        <a:t>66.7</a:t>
                      </a:r>
                    </a:p>
                  </a:txBody>
                  <a:tcPr marT="27432" marB="27432" anchor="ctr"/>
                </a:tc>
                <a:tc>
                  <a:txBody>
                    <a:bodyPr/>
                    <a:lstStyle/>
                    <a:p>
                      <a:pPr algn="ctr"/>
                      <a:r>
                        <a:rPr lang="en-US" sz="900" dirty="0"/>
                        <a:t>33.3</a:t>
                      </a:r>
                    </a:p>
                  </a:txBody>
                  <a:tcPr marT="27432" marB="27432" anchor="ctr"/>
                </a:tc>
                <a:tc>
                  <a:txBody>
                    <a:bodyPr/>
                    <a:lstStyle/>
                    <a:p>
                      <a:pPr algn="ctr"/>
                      <a:r>
                        <a:rPr lang="en-US" sz="900" dirty="0"/>
                        <a:t>66.7</a:t>
                      </a:r>
                    </a:p>
                  </a:txBody>
                  <a:tcPr marT="27432" marB="27432" anchor="ctr"/>
                </a:tc>
                <a:tc>
                  <a:txBody>
                    <a:bodyPr/>
                    <a:lstStyle/>
                    <a:p>
                      <a:pPr algn="ctr"/>
                      <a:r>
                        <a:rPr lang="en-US" sz="900" dirty="0"/>
                        <a:t>66.7</a:t>
                      </a:r>
                    </a:p>
                  </a:txBody>
                  <a:tcPr marT="27432" marB="27432" anchor="ctr"/>
                </a:tc>
                <a:tc>
                  <a:txBody>
                    <a:bodyPr/>
                    <a:lstStyle/>
                    <a:p>
                      <a:pPr algn="ctr"/>
                      <a:r>
                        <a:rPr lang="en-US" sz="900" dirty="0"/>
                        <a:t>66.7</a:t>
                      </a:r>
                    </a:p>
                  </a:txBody>
                  <a:tcPr marT="27432" marB="27432" anchor="ctr"/>
                </a:tc>
                <a:tc>
                  <a:txBody>
                    <a:bodyPr/>
                    <a:lstStyle/>
                    <a:p>
                      <a:pPr algn="ctr"/>
                      <a:r>
                        <a:rPr lang="en-US" sz="900" dirty="0"/>
                        <a:t>50.0</a:t>
                      </a:r>
                    </a:p>
                  </a:txBody>
                  <a:tcPr marT="27432" marB="27432" anchor="ctr"/>
                </a:tc>
                <a:extLst>
                  <a:ext uri="{0D108BD9-81ED-4DB2-BD59-A6C34878D82A}">
                    <a16:rowId xmlns:a16="http://schemas.microsoft.com/office/drawing/2014/main" val="4177339834"/>
                  </a:ext>
                </a:extLst>
              </a:tr>
              <a:tr h="0">
                <a:tc>
                  <a:txBody>
                    <a:bodyPr/>
                    <a:lstStyle/>
                    <a:p>
                      <a:r>
                        <a:rPr lang="en-US" sz="900" dirty="0"/>
                        <a:t>Muscle spasms</a:t>
                      </a:r>
                    </a:p>
                  </a:txBody>
                  <a:tcPr marT="27432" marB="27432" anchor="ctr"/>
                </a:tc>
                <a:tc>
                  <a:txBody>
                    <a:bodyPr/>
                    <a:lstStyle/>
                    <a:p>
                      <a:pPr algn="ctr"/>
                      <a:r>
                        <a:rPr lang="en-US" sz="900" dirty="0"/>
                        <a:t>0.0</a:t>
                      </a:r>
                    </a:p>
                  </a:txBody>
                  <a:tcPr marT="27432" marB="27432" anchor="ctr"/>
                </a:tc>
                <a:tc>
                  <a:txBody>
                    <a:bodyPr/>
                    <a:lstStyle/>
                    <a:p>
                      <a:pPr algn="ctr"/>
                      <a:r>
                        <a:rPr lang="en-US" sz="900" dirty="0"/>
                        <a:t>0.0</a:t>
                      </a:r>
                    </a:p>
                  </a:txBody>
                  <a:tcPr marT="27432" marB="27432" anchor="ctr"/>
                </a:tc>
                <a:tc>
                  <a:txBody>
                    <a:bodyPr/>
                    <a:lstStyle/>
                    <a:p>
                      <a:pPr algn="ctr"/>
                      <a:r>
                        <a:rPr lang="en-US" sz="900" dirty="0"/>
                        <a:t>66.7</a:t>
                      </a:r>
                    </a:p>
                  </a:txBody>
                  <a:tcPr marT="27432" marB="27432" anchor="ctr"/>
                </a:tc>
                <a:tc>
                  <a:txBody>
                    <a:bodyPr/>
                    <a:lstStyle/>
                    <a:p>
                      <a:pPr algn="ctr"/>
                      <a:r>
                        <a:rPr lang="en-US" sz="900" dirty="0"/>
                        <a:t>50.0</a:t>
                      </a:r>
                    </a:p>
                  </a:txBody>
                  <a:tcPr marT="27432" marB="27432" anchor="ctr"/>
                </a:tc>
                <a:tc>
                  <a:txBody>
                    <a:bodyPr/>
                    <a:lstStyle/>
                    <a:p>
                      <a:pPr algn="ctr"/>
                      <a:r>
                        <a:rPr lang="en-US" sz="900" dirty="0"/>
                        <a:t>58.3</a:t>
                      </a:r>
                    </a:p>
                  </a:txBody>
                  <a:tcPr marT="27432" marB="27432" anchor="ctr"/>
                </a:tc>
                <a:tc>
                  <a:txBody>
                    <a:bodyPr/>
                    <a:lstStyle/>
                    <a:p>
                      <a:pPr algn="ctr"/>
                      <a:r>
                        <a:rPr lang="en-US" sz="900" dirty="0"/>
                        <a:t>0.0</a:t>
                      </a:r>
                    </a:p>
                  </a:txBody>
                  <a:tcPr marT="27432" marB="27432" anchor="ctr"/>
                </a:tc>
                <a:extLst>
                  <a:ext uri="{0D108BD9-81ED-4DB2-BD59-A6C34878D82A}">
                    <a16:rowId xmlns:a16="http://schemas.microsoft.com/office/drawing/2014/main" val="693778200"/>
                  </a:ext>
                </a:extLst>
              </a:tr>
              <a:tr h="0">
                <a:tc>
                  <a:txBody>
                    <a:bodyPr/>
                    <a:lstStyle/>
                    <a:p>
                      <a:r>
                        <a:rPr lang="en-US" sz="900" dirty="0"/>
                        <a:t>Back pain</a:t>
                      </a:r>
                    </a:p>
                  </a:txBody>
                  <a:tcPr marT="27432" marB="27432" anchor="ctr"/>
                </a:tc>
                <a:tc>
                  <a:txBody>
                    <a:bodyPr/>
                    <a:lstStyle/>
                    <a:p>
                      <a:pPr algn="ctr"/>
                      <a:r>
                        <a:rPr lang="en-US" sz="900" dirty="0"/>
                        <a:t>0.0</a:t>
                      </a:r>
                    </a:p>
                  </a:txBody>
                  <a:tcPr marT="27432" marB="27432" anchor="ctr"/>
                </a:tc>
                <a:tc>
                  <a:txBody>
                    <a:bodyPr/>
                    <a:lstStyle/>
                    <a:p>
                      <a:pPr algn="ctr"/>
                      <a:r>
                        <a:rPr lang="en-US" sz="900" dirty="0"/>
                        <a:t>16.7</a:t>
                      </a:r>
                    </a:p>
                  </a:txBody>
                  <a:tcPr marT="27432" marB="27432" anchor="ctr"/>
                </a:tc>
                <a:tc>
                  <a:txBody>
                    <a:bodyPr/>
                    <a:lstStyle/>
                    <a:p>
                      <a:pPr algn="ctr"/>
                      <a:r>
                        <a:rPr lang="en-US" sz="900" dirty="0"/>
                        <a:t>16.7</a:t>
                      </a:r>
                    </a:p>
                  </a:txBody>
                  <a:tcPr marT="27432" marB="27432" anchor="ctr"/>
                </a:tc>
                <a:tc>
                  <a:txBody>
                    <a:bodyPr/>
                    <a:lstStyle/>
                    <a:p>
                      <a:pPr algn="ctr"/>
                      <a:r>
                        <a:rPr lang="en-US" sz="900" dirty="0"/>
                        <a:t>0.0</a:t>
                      </a:r>
                    </a:p>
                  </a:txBody>
                  <a:tcPr marT="27432" marB="27432" anchor="ctr"/>
                </a:tc>
                <a:tc>
                  <a:txBody>
                    <a:bodyPr/>
                    <a:lstStyle/>
                    <a:p>
                      <a:pPr algn="ctr"/>
                      <a:r>
                        <a:rPr lang="en-US" sz="900" dirty="0"/>
                        <a:t>33.3</a:t>
                      </a:r>
                    </a:p>
                  </a:txBody>
                  <a:tcPr marT="27432" marB="27432" anchor="ctr"/>
                </a:tc>
                <a:tc>
                  <a:txBody>
                    <a:bodyPr/>
                    <a:lstStyle/>
                    <a:p>
                      <a:pPr algn="ctr"/>
                      <a:r>
                        <a:rPr lang="en-US" sz="900" dirty="0"/>
                        <a:t>16.7</a:t>
                      </a:r>
                    </a:p>
                  </a:txBody>
                  <a:tcPr marT="27432" marB="27432" anchor="ctr"/>
                </a:tc>
                <a:extLst>
                  <a:ext uri="{0D108BD9-81ED-4DB2-BD59-A6C34878D82A}">
                    <a16:rowId xmlns:a16="http://schemas.microsoft.com/office/drawing/2014/main" val="599274074"/>
                  </a:ext>
                </a:extLst>
              </a:tr>
              <a:tr h="0">
                <a:tc>
                  <a:txBody>
                    <a:bodyPr/>
                    <a:lstStyle/>
                    <a:p>
                      <a:r>
                        <a:rPr lang="en-US" sz="900" dirty="0"/>
                        <a:t>Myalgia</a:t>
                      </a:r>
                    </a:p>
                  </a:txBody>
                  <a:tcPr marT="27432" marB="27432" anchor="ctr"/>
                </a:tc>
                <a:tc>
                  <a:txBody>
                    <a:bodyPr/>
                    <a:lstStyle/>
                    <a:p>
                      <a:pPr algn="ctr"/>
                      <a:r>
                        <a:rPr lang="en-US" sz="900" dirty="0"/>
                        <a:t>16.7</a:t>
                      </a:r>
                    </a:p>
                  </a:txBody>
                  <a:tcPr marT="27432" marB="27432" anchor="ctr"/>
                </a:tc>
                <a:tc>
                  <a:txBody>
                    <a:bodyPr/>
                    <a:lstStyle/>
                    <a:p>
                      <a:pPr algn="ctr"/>
                      <a:r>
                        <a:rPr lang="en-US" sz="900" dirty="0"/>
                        <a:t>0.0</a:t>
                      </a:r>
                    </a:p>
                  </a:txBody>
                  <a:tcPr marT="27432" marB="27432" anchor="ctr"/>
                </a:tc>
                <a:tc>
                  <a:txBody>
                    <a:bodyPr/>
                    <a:lstStyle/>
                    <a:p>
                      <a:pPr algn="ctr"/>
                      <a:r>
                        <a:rPr lang="en-US" sz="900" dirty="0"/>
                        <a:t>0.0</a:t>
                      </a:r>
                    </a:p>
                  </a:txBody>
                  <a:tcPr marT="27432" marB="27432" anchor="ctr"/>
                </a:tc>
                <a:tc>
                  <a:txBody>
                    <a:bodyPr/>
                    <a:lstStyle/>
                    <a:p>
                      <a:pPr algn="ctr"/>
                      <a:r>
                        <a:rPr lang="en-US" sz="900" dirty="0"/>
                        <a:t>33.3</a:t>
                      </a:r>
                    </a:p>
                  </a:txBody>
                  <a:tcPr marT="27432" marB="27432" anchor="ctr"/>
                </a:tc>
                <a:tc>
                  <a:txBody>
                    <a:bodyPr/>
                    <a:lstStyle/>
                    <a:p>
                      <a:pPr algn="ctr"/>
                      <a:r>
                        <a:rPr lang="en-US" sz="900" dirty="0"/>
                        <a:t>16.7</a:t>
                      </a:r>
                    </a:p>
                  </a:txBody>
                  <a:tcPr marT="27432" marB="27432" anchor="ctr"/>
                </a:tc>
                <a:tc>
                  <a:txBody>
                    <a:bodyPr/>
                    <a:lstStyle/>
                    <a:p>
                      <a:pPr algn="ctr"/>
                      <a:r>
                        <a:rPr lang="en-US" sz="900" dirty="0"/>
                        <a:t>16.7</a:t>
                      </a:r>
                    </a:p>
                  </a:txBody>
                  <a:tcPr marT="27432" marB="27432" anchor="ctr"/>
                </a:tc>
                <a:extLst>
                  <a:ext uri="{0D108BD9-81ED-4DB2-BD59-A6C34878D82A}">
                    <a16:rowId xmlns:a16="http://schemas.microsoft.com/office/drawing/2014/main" val="572265599"/>
                  </a:ext>
                </a:extLst>
              </a:tr>
              <a:tr h="0">
                <a:tc>
                  <a:txBody>
                    <a:bodyPr/>
                    <a:lstStyle/>
                    <a:p>
                      <a:r>
                        <a:rPr lang="en-US" sz="900" dirty="0"/>
                        <a:t>Nausea</a:t>
                      </a:r>
                    </a:p>
                  </a:txBody>
                  <a:tcPr marT="27432" marB="27432" anchor="ctr"/>
                </a:tc>
                <a:tc>
                  <a:txBody>
                    <a:bodyPr/>
                    <a:lstStyle/>
                    <a:p>
                      <a:pPr algn="ctr"/>
                      <a:r>
                        <a:rPr lang="en-US" sz="900" dirty="0"/>
                        <a:t>16.7</a:t>
                      </a:r>
                    </a:p>
                  </a:txBody>
                  <a:tcPr marT="27432" marB="27432" anchor="ctr"/>
                </a:tc>
                <a:tc>
                  <a:txBody>
                    <a:bodyPr/>
                    <a:lstStyle/>
                    <a:p>
                      <a:pPr algn="ctr"/>
                      <a:r>
                        <a:rPr lang="en-US" sz="900" dirty="0"/>
                        <a:t>16.7</a:t>
                      </a:r>
                    </a:p>
                  </a:txBody>
                  <a:tcPr marT="27432" marB="27432" anchor="ctr"/>
                </a:tc>
                <a:tc>
                  <a:txBody>
                    <a:bodyPr/>
                    <a:lstStyle/>
                    <a:p>
                      <a:pPr algn="ctr"/>
                      <a:r>
                        <a:rPr lang="en-US" sz="900" dirty="0"/>
                        <a:t>33.3</a:t>
                      </a:r>
                    </a:p>
                  </a:txBody>
                  <a:tcPr marT="27432" marB="27432" anchor="ctr"/>
                </a:tc>
                <a:tc>
                  <a:txBody>
                    <a:bodyPr/>
                    <a:lstStyle/>
                    <a:p>
                      <a:pPr algn="ctr"/>
                      <a:r>
                        <a:rPr lang="en-US" sz="900" dirty="0"/>
                        <a:t>16.7</a:t>
                      </a:r>
                    </a:p>
                  </a:txBody>
                  <a:tcPr marT="27432" marB="27432" anchor="ctr"/>
                </a:tc>
                <a:tc>
                  <a:txBody>
                    <a:bodyPr/>
                    <a:lstStyle/>
                    <a:p>
                      <a:pPr algn="ctr"/>
                      <a:r>
                        <a:rPr lang="en-US" sz="900" dirty="0"/>
                        <a:t>33.3</a:t>
                      </a:r>
                    </a:p>
                  </a:txBody>
                  <a:tcPr marT="27432" marB="27432" anchor="ctr"/>
                </a:tc>
                <a:tc>
                  <a:txBody>
                    <a:bodyPr/>
                    <a:lstStyle/>
                    <a:p>
                      <a:pPr algn="ctr"/>
                      <a:r>
                        <a:rPr lang="en-US" sz="900" dirty="0"/>
                        <a:t>16.7</a:t>
                      </a:r>
                    </a:p>
                  </a:txBody>
                  <a:tcPr marT="27432" marB="27432" anchor="ctr"/>
                </a:tc>
                <a:extLst>
                  <a:ext uri="{0D108BD9-81ED-4DB2-BD59-A6C34878D82A}">
                    <a16:rowId xmlns:a16="http://schemas.microsoft.com/office/drawing/2014/main" val="3989249887"/>
                  </a:ext>
                </a:extLst>
              </a:tr>
              <a:tr h="0">
                <a:tc>
                  <a:txBody>
                    <a:bodyPr/>
                    <a:lstStyle/>
                    <a:p>
                      <a:r>
                        <a:rPr lang="en-US" sz="900" dirty="0"/>
                        <a:t>Mouth ulceration</a:t>
                      </a:r>
                    </a:p>
                  </a:txBody>
                  <a:tcPr marT="27432" marB="27432" anchor="ctr"/>
                </a:tc>
                <a:tc>
                  <a:txBody>
                    <a:bodyPr/>
                    <a:lstStyle/>
                    <a:p>
                      <a:pPr algn="ctr"/>
                      <a:r>
                        <a:rPr lang="en-US" sz="900" dirty="0"/>
                        <a:t>0.0</a:t>
                      </a:r>
                    </a:p>
                  </a:txBody>
                  <a:tcPr marT="27432" marB="27432" anchor="ctr"/>
                </a:tc>
                <a:tc>
                  <a:txBody>
                    <a:bodyPr/>
                    <a:lstStyle/>
                    <a:p>
                      <a:pPr algn="ctr"/>
                      <a:r>
                        <a:rPr lang="en-US" sz="900" dirty="0"/>
                        <a:t>0.0</a:t>
                      </a:r>
                    </a:p>
                  </a:txBody>
                  <a:tcPr marT="27432" marB="27432" anchor="ctr"/>
                </a:tc>
                <a:tc>
                  <a:txBody>
                    <a:bodyPr/>
                    <a:lstStyle/>
                    <a:p>
                      <a:pPr algn="ctr"/>
                      <a:r>
                        <a:rPr lang="en-US" sz="900" dirty="0"/>
                        <a:t>0.0</a:t>
                      </a:r>
                    </a:p>
                  </a:txBody>
                  <a:tcPr marT="27432" marB="27432" anchor="ctr"/>
                </a:tc>
                <a:tc>
                  <a:txBody>
                    <a:bodyPr/>
                    <a:lstStyle/>
                    <a:p>
                      <a:pPr algn="ctr"/>
                      <a:r>
                        <a:rPr lang="en-US" sz="900" dirty="0"/>
                        <a:t>50.0</a:t>
                      </a:r>
                    </a:p>
                  </a:txBody>
                  <a:tcPr marT="27432" marB="27432" anchor="ctr"/>
                </a:tc>
                <a:tc>
                  <a:txBody>
                    <a:bodyPr/>
                    <a:lstStyle/>
                    <a:p>
                      <a:pPr algn="ctr"/>
                      <a:r>
                        <a:rPr lang="en-US" sz="900" dirty="0"/>
                        <a:t>25.0</a:t>
                      </a:r>
                    </a:p>
                  </a:txBody>
                  <a:tcPr marT="27432" marB="27432" anchor="ctr"/>
                </a:tc>
                <a:tc>
                  <a:txBody>
                    <a:bodyPr/>
                    <a:lstStyle/>
                    <a:p>
                      <a:pPr algn="ctr"/>
                      <a:r>
                        <a:rPr lang="en-US" sz="900" dirty="0"/>
                        <a:t>0.0</a:t>
                      </a:r>
                    </a:p>
                  </a:txBody>
                  <a:tcPr marT="27432" marB="27432" anchor="ctr"/>
                </a:tc>
                <a:extLst>
                  <a:ext uri="{0D108BD9-81ED-4DB2-BD59-A6C34878D82A}">
                    <a16:rowId xmlns:a16="http://schemas.microsoft.com/office/drawing/2014/main" val="581369654"/>
                  </a:ext>
                </a:extLst>
              </a:tr>
              <a:tr h="0">
                <a:tc>
                  <a:txBody>
                    <a:bodyPr/>
                    <a:lstStyle/>
                    <a:p>
                      <a:r>
                        <a:rPr lang="en-US" sz="900" dirty="0"/>
                        <a:t>Upper resp. tract infection</a:t>
                      </a:r>
                    </a:p>
                  </a:txBody>
                  <a:tcPr marT="27432" marB="27432" anchor="ctr"/>
                </a:tc>
                <a:tc>
                  <a:txBody>
                    <a:bodyPr/>
                    <a:lstStyle/>
                    <a:p>
                      <a:pPr algn="ctr"/>
                      <a:r>
                        <a:rPr lang="en-US" sz="900" dirty="0"/>
                        <a:t>33.3</a:t>
                      </a:r>
                    </a:p>
                  </a:txBody>
                  <a:tcPr marT="27432" marB="27432" anchor="ctr"/>
                </a:tc>
                <a:tc>
                  <a:txBody>
                    <a:bodyPr/>
                    <a:lstStyle/>
                    <a:p>
                      <a:pPr algn="ctr"/>
                      <a:r>
                        <a:rPr lang="en-US" sz="900" dirty="0"/>
                        <a:t>33.3</a:t>
                      </a:r>
                    </a:p>
                  </a:txBody>
                  <a:tcPr marT="27432" marB="27432" anchor="ctr"/>
                </a:tc>
                <a:tc>
                  <a:txBody>
                    <a:bodyPr/>
                    <a:lstStyle/>
                    <a:p>
                      <a:pPr algn="ctr"/>
                      <a:r>
                        <a:rPr lang="en-US" sz="900" dirty="0"/>
                        <a:t>16.7</a:t>
                      </a:r>
                    </a:p>
                  </a:txBody>
                  <a:tcPr marT="27432" marB="27432" anchor="ctr"/>
                </a:tc>
                <a:tc>
                  <a:txBody>
                    <a:bodyPr/>
                    <a:lstStyle/>
                    <a:p>
                      <a:pPr algn="ctr"/>
                      <a:r>
                        <a:rPr lang="en-US" sz="900" dirty="0"/>
                        <a:t>0.0</a:t>
                      </a:r>
                    </a:p>
                  </a:txBody>
                  <a:tcPr marT="27432" marB="27432" anchor="ctr"/>
                </a:tc>
                <a:tc>
                  <a:txBody>
                    <a:bodyPr/>
                    <a:lstStyle/>
                    <a:p>
                      <a:pPr algn="ctr"/>
                      <a:r>
                        <a:rPr lang="en-US" sz="900" dirty="0"/>
                        <a:t>33.3</a:t>
                      </a:r>
                    </a:p>
                  </a:txBody>
                  <a:tcPr marT="27432" marB="27432" anchor="ctr"/>
                </a:tc>
                <a:tc>
                  <a:txBody>
                    <a:bodyPr/>
                    <a:lstStyle/>
                    <a:p>
                      <a:pPr algn="ctr"/>
                      <a:r>
                        <a:rPr lang="en-US" sz="900" dirty="0"/>
                        <a:t>16.7</a:t>
                      </a:r>
                    </a:p>
                  </a:txBody>
                  <a:tcPr marT="27432" marB="27432" anchor="ctr"/>
                </a:tc>
                <a:extLst>
                  <a:ext uri="{0D108BD9-81ED-4DB2-BD59-A6C34878D82A}">
                    <a16:rowId xmlns:a16="http://schemas.microsoft.com/office/drawing/2014/main" val="2559645119"/>
                  </a:ext>
                </a:extLst>
              </a:tr>
              <a:tr h="0">
                <a:tc>
                  <a:txBody>
                    <a:bodyPr/>
                    <a:lstStyle/>
                    <a:p>
                      <a:r>
                        <a:rPr lang="en-US" sz="900" dirty="0"/>
                        <a:t>UTI</a:t>
                      </a:r>
                    </a:p>
                  </a:txBody>
                  <a:tcPr marT="27432" marB="27432" anchor="ctr"/>
                </a:tc>
                <a:tc>
                  <a:txBody>
                    <a:bodyPr/>
                    <a:lstStyle/>
                    <a:p>
                      <a:pPr algn="ctr"/>
                      <a:r>
                        <a:rPr lang="en-US" sz="900" dirty="0"/>
                        <a:t>0.0</a:t>
                      </a:r>
                    </a:p>
                  </a:txBody>
                  <a:tcPr marT="27432" marB="27432" anchor="ctr"/>
                </a:tc>
                <a:tc>
                  <a:txBody>
                    <a:bodyPr/>
                    <a:lstStyle/>
                    <a:p>
                      <a:pPr algn="ctr"/>
                      <a:r>
                        <a:rPr lang="en-US" sz="900" dirty="0"/>
                        <a:t>0.0</a:t>
                      </a:r>
                    </a:p>
                  </a:txBody>
                  <a:tcPr marT="27432" marB="27432" anchor="ctr"/>
                </a:tc>
                <a:tc>
                  <a:txBody>
                    <a:bodyPr/>
                    <a:lstStyle/>
                    <a:p>
                      <a:pPr algn="ctr"/>
                      <a:r>
                        <a:rPr lang="en-US" sz="900" dirty="0"/>
                        <a:t>0.0</a:t>
                      </a:r>
                    </a:p>
                  </a:txBody>
                  <a:tcPr marT="27432" marB="27432" anchor="ctr"/>
                </a:tc>
                <a:tc>
                  <a:txBody>
                    <a:bodyPr/>
                    <a:lstStyle/>
                    <a:p>
                      <a:pPr algn="ctr"/>
                      <a:r>
                        <a:rPr lang="en-US" sz="900" dirty="0"/>
                        <a:t>0.0</a:t>
                      </a:r>
                    </a:p>
                  </a:txBody>
                  <a:tcPr marT="27432" marB="27432" anchor="ctr"/>
                </a:tc>
                <a:tc>
                  <a:txBody>
                    <a:bodyPr/>
                    <a:lstStyle/>
                    <a:p>
                      <a:pPr algn="ctr"/>
                      <a:r>
                        <a:rPr lang="en-US" sz="900" dirty="0"/>
                        <a:t>25.0</a:t>
                      </a:r>
                    </a:p>
                  </a:txBody>
                  <a:tcPr marT="27432" marB="27432" anchor="ctr"/>
                </a:tc>
                <a:tc>
                  <a:txBody>
                    <a:bodyPr/>
                    <a:lstStyle/>
                    <a:p>
                      <a:pPr algn="ctr"/>
                      <a:r>
                        <a:rPr lang="en-US" sz="900" dirty="0"/>
                        <a:t>0.0</a:t>
                      </a:r>
                    </a:p>
                  </a:txBody>
                  <a:tcPr marT="27432" marB="27432" anchor="ctr"/>
                </a:tc>
                <a:extLst>
                  <a:ext uri="{0D108BD9-81ED-4DB2-BD59-A6C34878D82A}">
                    <a16:rowId xmlns:a16="http://schemas.microsoft.com/office/drawing/2014/main" val="4146963553"/>
                  </a:ext>
                </a:extLst>
              </a:tr>
            </a:tbl>
          </a:graphicData>
        </a:graphic>
      </p:graphicFrame>
    </p:spTree>
    <p:extLst>
      <p:ext uri="{BB962C8B-B14F-4D97-AF65-F5344CB8AC3E}">
        <p14:creationId xmlns:p14="http://schemas.microsoft.com/office/powerpoint/2010/main" val="371353285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72D6AD16-175D-489F-BE05-D09863BF96F2}"/>
              </a:ext>
            </a:extLst>
          </p:cNvPr>
          <p:cNvGraphicFramePr>
            <a:graphicFrameLocks noGrp="1"/>
          </p:cNvGraphicFramePr>
          <p:nvPr>
            <p:extLst>
              <p:ext uri="{D42A27DB-BD31-4B8C-83A1-F6EECF244321}">
                <p14:modId xmlns:p14="http://schemas.microsoft.com/office/powerpoint/2010/main" val="1402778118"/>
              </p:ext>
            </p:extLst>
          </p:nvPr>
        </p:nvGraphicFramePr>
        <p:xfrm>
          <a:off x="372535" y="914400"/>
          <a:ext cx="11430000" cy="5017008"/>
        </p:xfrm>
        <a:graphic>
          <a:graphicData uri="http://schemas.openxmlformats.org/drawingml/2006/table">
            <a:tbl>
              <a:tblPr firstRow="1" bandRow="1">
                <a:tableStyleId>{5C22544A-7EE6-4342-B048-85BDC9FD1C3A}</a:tableStyleId>
              </a:tblPr>
              <a:tblGrid>
                <a:gridCol w="5918537">
                  <a:extLst>
                    <a:ext uri="{9D8B030D-6E8A-4147-A177-3AD203B41FA5}">
                      <a16:colId xmlns:a16="http://schemas.microsoft.com/office/drawing/2014/main" val="20000"/>
                    </a:ext>
                  </a:extLst>
                </a:gridCol>
                <a:gridCol w="5511463">
                  <a:extLst>
                    <a:ext uri="{9D8B030D-6E8A-4147-A177-3AD203B41FA5}">
                      <a16:colId xmlns:a16="http://schemas.microsoft.com/office/drawing/2014/main" val="1229989169"/>
                    </a:ext>
                  </a:extLst>
                </a:gridCol>
              </a:tblGrid>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Results, continued</a:t>
                      </a:r>
                      <a:r>
                        <a:rPr lang="en-US" sz="1000" b="0" dirty="0">
                          <a:solidFill>
                            <a:schemeClr val="tx1"/>
                          </a:solidFill>
                        </a:rPr>
                        <a:t>:</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US"/>
                    </a:p>
                  </a:txBody>
                  <a:tcPr/>
                </a:tc>
                <a:extLst>
                  <a:ext uri="{0D108BD9-81ED-4DB2-BD59-A6C34878D82A}">
                    <a16:rowId xmlns:a16="http://schemas.microsoft.com/office/drawing/2014/main" val="10001"/>
                  </a:ext>
                </a:extLst>
              </a:tr>
              <a:tr h="3843528">
                <a:tc>
                  <a:txBody>
                    <a:bodyPr/>
                    <a:lstStyle/>
                    <a:p>
                      <a:pPr marL="171450" indent="-171450">
                        <a:spcAft>
                          <a:spcPts val="600"/>
                        </a:spcAft>
                        <a:buFont typeface="Arial" panose="020B0604020202020204" pitchFamily="34" charset="0"/>
                        <a:buChar char="•"/>
                      </a:pPr>
                      <a:r>
                        <a:rPr lang="en-US" sz="1000" dirty="0">
                          <a:solidFill>
                            <a:schemeClr val="tx1"/>
                          </a:solidFill>
                        </a:rPr>
                        <a:t>Following </a:t>
                      </a:r>
                      <a:r>
                        <a:rPr lang="en-US" sz="1000" b="1" dirty="0">
                          <a:solidFill>
                            <a:schemeClr val="tx1"/>
                          </a:solidFill>
                        </a:rPr>
                        <a:t>multiple dosing</a:t>
                      </a:r>
                      <a:r>
                        <a:rPr lang="en-US" sz="1000" dirty="0">
                          <a:solidFill>
                            <a:schemeClr val="tx1"/>
                          </a:solidFill>
                        </a:rPr>
                        <a:t>, one patient (F: trevogrumab 6mg/kg + garetosmab 10mg) reported a serious TEAE, and one patient (garetosmab 10mg/kg) permanently discontinued study drug due to TEAEs (see table below).</a:t>
                      </a:r>
                      <a:br>
                        <a:rPr lang="en-US" sz="1000" dirty="0">
                          <a:solidFill>
                            <a:schemeClr val="tx1"/>
                          </a:solidFill>
                        </a:rPr>
                      </a:br>
                      <a:r>
                        <a:rPr lang="en-US" sz="1000" dirty="0">
                          <a:solidFill>
                            <a:schemeClr val="tx1"/>
                          </a:solidFill>
                        </a:rPr>
                        <a:t>- no deaths were reported.</a:t>
                      </a:r>
                    </a:p>
                    <a:p>
                      <a:pPr marL="171450" indent="-171450">
                        <a:buFont typeface="Arial" panose="020B0604020202020204" pitchFamily="34" charset="0"/>
                        <a:buChar char="•"/>
                      </a:pPr>
                      <a:endParaRPr lang="en-US" sz="1000" dirty="0"/>
                    </a:p>
                  </a:txBody>
                  <a:tcPr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171450" indent="-171450">
                        <a:spcAft>
                          <a:spcPts val="600"/>
                        </a:spcAft>
                        <a:buFont typeface="Arial" panose="020B0604020202020204" pitchFamily="34" charset="0"/>
                        <a:buChar char="•"/>
                      </a:pPr>
                      <a:r>
                        <a:rPr lang="en-US" sz="1000" dirty="0">
                          <a:solidFill>
                            <a:schemeClr val="tx1"/>
                          </a:solidFill>
                        </a:rPr>
                        <a:t>Following a </a:t>
                      </a:r>
                      <a:r>
                        <a:rPr lang="en-US" sz="1000" b="1" dirty="0">
                          <a:solidFill>
                            <a:schemeClr val="tx1"/>
                          </a:solidFill>
                        </a:rPr>
                        <a:t>single dose</a:t>
                      </a:r>
                      <a:r>
                        <a:rPr lang="en-US" sz="1000" b="0" dirty="0">
                          <a:solidFill>
                            <a:schemeClr val="tx1"/>
                          </a:solidFill>
                        </a:rPr>
                        <a:t>, </a:t>
                      </a:r>
                      <a:r>
                        <a:rPr lang="en-US" sz="1000" dirty="0">
                          <a:solidFill>
                            <a:schemeClr val="tx1"/>
                          </a:solidFill>
                        </a:rPr>
                        <a:t>thigh muscle volume (TMV) significantly increased across all active doses by up to 7.7% (data from abstract) </a:t>
                      </a:r>
                      <a:r>
                        <a:rPr lang="en-US" sz="1000" dirty="0">
                          <a:solidFill>
                            <a:sysClr val="windowText" lastClr="000000"/>
                          </a:solidFill>
                        </a:rPr>
                        <a:t>vs. placebo.</a:t>
                      </a:r>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000" dirty="0">
                          <a:solidFill>
                            <a:sysClr val="windowText" lastClr="000000"/>
                          </a:solidFill>
                        </a:rPr>
                        <a:t>Total fat mass and android fat mass (AFM) </a:t>
                      </a:r>
                      <a:r>
                        <a:rPr lang="en-US" sz="1000" dirty="0">
                          <a:solidFill>
                            <a:schemeClr val="tx1"/>
                          </a:solidFill>
                        </a:rPr>
                        <a:t>significantly decreased with trevogrumab + </a:t>
                      </a:r>
                      <a:r>
                        <a:rPr lang="en-US" sz="1000" dirty="0">
                          <a:solidFill>
                            <a:sysClr val="windowText" lastClr="000000"/>
                          </a:solidFill>
                        </a:rPr>
                        <a:t>garetosmab combination (6mg/kg + 10mg/kg) vs. placebo at 4 and 8 weeks </a:t>
                      </a:r>
                      <a:r>
                        <a:rPr lang="en-US" sz="1000" dirty="0">
                          <a:solidFill>
                            <a:schemeClr val="tx1"/>
                          </a:solidFill>
                        </a:rPr>
                        <a:t>(-4.6 and -6.7%, respectively at 8 weeks - data from abstract) </a:t>
                      </a:r>
                      <a:r>
                        <a:rPr lang="en-US" sz="1000" dirty="0">
                          <a:solidFill>
                            <a:sysClr val="windowText" lastClr="000000"/>
                          </a:solidFill>
                        </a:rPr>
                        <a:t>.</a:t>
                      </a:r>
                    </a:p>
                    <a:p>
                      <a:pPr marL="171450" indent="-171450">
                        <a:spcAft>
                          <a:spcPts val="600"/>
                        </a:spcAft>
                        <a:buFont typeface="Arial" panose="020B0604020202020204" pitchFamily="34" charset="0"/>
                        <a:buChar char="•"/>
                      </a:pPr>
                      <a:r>
                        <a:rPr lang="en-US" sz="1000" dirty="0">
                          <a:solidFill>
                            <a:sysClr val="windowText" lastClr="000000"/>
                          </a:solidFill>
                        </a:rPr>
                        <a:t>At 12 weeks after multiple-dose treatment, TMV initially increased after three doses of trevogrumab + garetosmab combination but then decreased to similar levels as placebo by end of 28-week follow-up.</a:t>
                      </a:r>
                    </a:p>
                    <a:p>
                      <a:pPr marL="171450" indent="-171450">
                        <a:spcAft>
                          <a:spcPts val="600"/>
                        </a:spcAft>
                        <a:buFont typeface="Arial" panose="020B0604020202020204" pitchFamily="34" charset="0"/>
                        <a:buChar char="•"/>
                      </a:pPr>
                      <a:r>
                        <a:rPr lang="en-US" sz="1000" dirty="0">
                          <a:solidFill>
                            <a:sysClr val="windowText" lastClr="000000"/>
                          </a:solidFill>
                        </a:rPr>
                        <a:t>AFM and visceral fat mass significantly decreased with trevogrumab + garetosmab combination at 12 weeks and continued to decrease at 28-week follow-up</a:t>
                      </a:r>
                      <a:r>
                        <a:rPr lang="en-US" sz="1000" dirty="0">
                          <a:solidFill>
                            <a:schemeClr val="tx1"/>
                          </a:solidFill>
                        </a:rPr>
                        <a:t>.</a:t>
                      </a:r>
                    </a:p>
                    <a:p>
                      <a:endParaRPr lang="en-US" sz="1000" dirty="0"/>
                    </a:p>
                  </a:txBody>
                  <a:tcPr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92350044"/>
                  </a:ext>
                </a:extLst>
              </a:tr>
              <a:tr h="277823">
                <a:tc gridSpan="2">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sz="1000" b="1" dirty="0"/>
                        <a:t>CVrg Implications</a:t>
                      </a:r>
                      <a:r>
                        <a:rPr lang="en-US" sz="1000" b="0" dirty="0"/>
                        <a:t>: These first clinical data presented on the combination of anti-myostatin trevogrumab and activin-blockade garetosmab showed the combination was generally well-tolerated and elicited increase in muscle volume accompanied by loss in both total and android fat mass. Interestingly, following multiple dosing, no further increase in muscle mass was observed following the final dose, whereas reductions in fat continued 28 weeks post dosing.</a:t>
                      </a:r>
                    </a:p>
                    <a:p>
                      <a:r>
                        <a:rPr lang="en-US" sz="1000" b="0" dirty="0">
                          <a:solidFill>
                            <a:schemeClr val="tx1"/>
                          </a:solidFill>
                        </a:rPr>
                        <a:t>The Phase II trial </a:t>
                      </a:r>
                      <a:r>
                        <a:rPr lang="en-US" sz="1000" b="0" dirty="0">
                          <a:solidFill>
                            <a:schemeClr val="tx1"/>
                          </a:solidFill>
                          <a:hlinkClick r:id="rId2"/>
                        </a:rPr>
                        <a:t>COURAGE</a:t>
                      </a:r>
                      <a:r>
                        <a:rPr lang="en-US" sz="1000" b="0" dirty="0">
                          <a:solidFill>
                            <a:schemeClr val="tx1"/>
                          </a:solidFill>
                        </a:rPr>
                        <a:t> of trevogrumab and garetosmab in combination with GLP-1 agonist semaglutide in 624 nondiabetic healthy subjects and patients with obesity remains ongoing. Completion is expected June 2026, with data expected mid 2026.</a:t>
                      </a:r>
                    </a:p>
                  </a:txBody>
                  <a:tcPr>
                    <a:lnT w="12700" cmpd="sng">
                      <a:noFill/>
                    </a:lnT>
                    <a:solidFill>
                      <a:srgbClr val="FEF4EC"/>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3" name="Title 2"/>
          <p:cNvSpPr>
            <a:spLocks noGrp="1"/>
          </p:cNvSpPr>
          <p:nvPr>
            <p:ph type="ctrTitle"/>
          </p:nvPr>
        </p:nvSpPr>
        <p:spPr/>
        <p:txBody>
          <a:bodyPr/>
          <a:lstStyle/>
          <a:p>
            <a:r>
              <a:rPr lang="en-US" dirty="0"/>
              <a:t>Trevogrumab/garetosmab (2 of 2)</a:t>
            </a:r>
          </a:p>
        </p:txBody>
      </p:sp>
      <p:graphicFrame>
        <p:nvGraphicFramePr>
          <p:cNvPr id="4" name="Table 3">
            <a:extLst>
              <a:ext uri="{FF2B5EF4-FFF2-40B4-BE49-F238E27FC236}">
                <a16:creationId xmlns:a16="http://schemas.microsoft.com/office/drawing/2014/main" id="{F8C95E81-D1F4-0912-C917-6B930BD1A967}"/>
              </a:ext>
            </a:extLst>
          </p:cNvPr>
          <p:cNvGraphicFramePr>
            <a:graphicFrameLocks noGrp="1"/>
          </p:cNvGraphicFramePr>
          <p:nvPr/>
        </p:nvGraphicFramePr>
        <p:xfrm>
          <a:off x="567854" y="1920240"/>
          <a:ext cx="5201285" cy="3017520"/>
        </p:xfrm>
        <a:graphic>
          <a:graphicData uri="http://schemas.openxmlformats.org/drawingml/2006/table">
            <a:tbl>
              <a:tblPr firstRow="1" bandRow="1">
                <a:tableStyleId>{C083E6E3-FA7D-4D7B-A595-EF9225AFEA82}</a:tableStyleId>
              </a:tblPr>
              <a:tblGrid>
                <a:gridCol w="1522730">
                  <a:extLst>
                    <a:ext uri="{9D8B030D-6E8A-4147-A177-3AD203B41FA5}">
                      <a16:colId xmlns:a16="http://schemas.microsoft.com/office/drawing/2014/main" val="20000"/>
                    </a:ext>
                  </a:extLst>
                </a:gridCol>
                <a:gridCol w="678180">
                  <a:extLst>
                    <a:ext uri="{9D8B030D-6E8A-4147-A177-3AD203B41FA5}">
                      <a16:colId xmlns:a16="http://schemas.microsoft.com/office/drawing/2014/main" val="20001"/>
                    </a:ext>
                  </a:extLst>
                </a:gridCol>
                <a:gridCol w="500380">
                  <a:extLst>
                    <a:ext uri="{9D8B030D-6E8A-4147-A177-3AD203B41FA5}">
                      <a16:colId xmlns:a16="http://schemas.microsoft.com/office/drawing/2014/main" val="20002"/>
                    </a:ext>
                  </a:extLst>
                </a:gridCol>
                <a:gridCol w="897255">
                  <a:extLst>
                    <a:ext uri="{9D8B030D-6E8A-4147-A177-3AD203B41FA5}">
                      <a16:colId xmlns:a16="http://schemas.microsoft.com/office/drawing/2014/main" val="20003"/>
                    </a:ext>
                  </a:extLst>
                </a:gridCol>
                <a:gridCol w="500380">
                  <a:extLst>
                    <a:ext uri="{9D8B030D-6E8A-4147-A177-3AD203B41FA5}">
                      <a16:colId xmlns:a16="http://schemas.microsoft.com/office/drawing/2014/main" val="20004"/>
                    </a:ext>
                  </a:extLst>
                </a:gridCol>
                <a:gridCol w="678180">
                  <a:extLst>
                    <a:ext uri="{9D8B030D-6E8A-4147-A177-3AD203B41FA5}">
                      <a16:colId xmlns:a16="http://schemas.microsoft.com/office/drawing/2014/main" val="1223903819"/>
                    </a:ext>
                  </a:extLst>
                </a:gridCol>
                <a:gridCol w="424180">
                  <a:extLst>
                    <a:ext uri="{9D8B030D-6E8A-4147-A177-3AD203B41FA5}">
                      <a16:colId xmlns:a16="http://schemas.microsoft.com/office/drawing/2014/main" val="3825349758"/>
                    </a:ext>
                  </a:extLst>
                </a:gridCol>
              </a:tblGrid>
              <a:tr h="0">
                <a:tc rowSpan="2">
                  <a:txBody>
                    <a:bodyPr/>
                    <a:lstStyle/>
                    <a:p>
                      <a:r>
                        <a:rPr lang="en-US" sz="900" dirty="0"/>
                        <a:t>Safety after</a:t>
                      </a:r>
                      <a:br>
                        <a:rPr lang="en-US" sz="900" dirty="0"/>
                      </a:br>
                      <a:r>
                        <a:rPr lang="en-US" sz="900" dirty="0"/>
                        <a:t>multiple doses (%pts)</a:t>
                      </a:r>
                    </a:p>
                  </a:txBody>
                  <a:tcPr marT="27432" marB="27432" anchor="ctr">
                    <a:lnB w="12700" cap="flat" cmpd="sng" algn="ctr">
                      <a:solidFill>
                        <a:schemeClr val="accent3"/>
                      </a:solidFill>
                      <a:prstDash val="solid"/>
                      <a:round/>
                      <a:headEnd type="none" w="med" len="med"/>
                      <a:tailEnd type="none" w="med" len="med"/>
                    </a:lnB>
                  </a:tcPr>
                </a:tc>
                <a:tc gridSpan="4">
                  <a:txBody>
                    <a:bodyPr/>
                    <a:lstStyle/>
                    <a:p>
                      <a:pPr algn="ctr"/>
                      <a:r>
                        <a:rPr lang="en-US" sz="900" dirty="0"/>
                        <a:t>Females</a:t>
                      </a:r>
                    </a:p>
                  </a:txBody>
                  <a:tcPr marT="27432" marB="27432" anchor="ctr">
                    <a:lnB w="12700" cmpd="sng">
                      <a:noFill/>
                    </a:lnB>
                  </a:tcPr>
                </a:tc>
                <a:tc hMerge="1">
                  <a:txBody>
                    <a:bodyPr/>
                    <a:lstStyle/>
                    <a:p>
                      <a:pPr algn="ctr"/>
                      <a:endParaRPr lang="en-US" sz="900" dirty="0"/>
                    </a:p>
                  </a:txBody>
                  <a:tcPr marT="27432" marB="27432" anchor="ctr">
                    <a:lnB w="12700" cmpd="sng">
                      <a:noFill/>
                    </a:lnB>
                  </a:tcPr>
                </a:tc>
                <a:tc hMerge="1">
                  <a:txBody>
                    <a:bodyPr/>
                    <a:lstStyle/>
                    <a:p>
                      <a:pPr algn="ctr"/>
                      <a:endParaRPr lang="en-US" sz="900" dirty="0"/>
                    </a:p>
                  </a:txBody>
                  <a:tcPr marT="27432" marB="27432" anchor="ctr">
                    <a:lnB w="12700" cmpd="sng">
                      <a:noFill/>
                    </a:lnB>
                  </a:tcPr>
                </a:tc>
                <a:tc hMerge="1">
                  <a:txBody>
                    <a:bodyPr/>
                    <a:lstStyle/>
                    <a:p>
                      <a:pPr algn="ctr"/>
                      <a:endParaRPr lang="en-US" sz="900" dirty="0"/>
                    </a:p>
                  </a:txBody>
                  <a:tcPr marT="27432" marB="27432" anchor="ctr">
                    <a:lnB w="12700" cmpd="sng">
                      <a:noFill/>
                    </a:lnB>
                  </a:tcPr>
                </a:tc>
                <a:tc gridSpan="2">
                  <a:txBody>
                    <a:bodyPr/>
                    <a:lstStyle/>
                    <a:p>
                      <a:pPr algn="ctr"/>
                      <a:r>
                        <a:rPr lang="en-US" sz="900" dirty="0"/>
                        <a:t>Males</a:t>
                      </a:r>
                    </a:p>
                  </a:txBody>
                  <a:tcPr marT="27432" marB="27432" anchor="ctr">
                    <a:lnB w="12700" cmpd="sng">
                      <a:noFill/>
                    </a:lnB>
                  </a:tcPr>
                </a:tc>
                <a:tc hMerge="1">
                  <a:txBody>
                    <a:bodyPr/>
                    <a:lstStyle/>
                    <a:p>
                      <a:endParaRPr lang="en-US"/>
                    </a:p>
                  </a:txBody>
                  <a:tcPr/>
                </a:tc>
                <a:extLst>
                  <a:ext uri="{0D108BD9-81ED-4DB2-BD59-A6C34878D82A}">
                    <a16:rowId xmlns:a16="http://schemas.microsoft.com/office/drawing/2014/main" val="10000"/>
                  </a:ext>
                </a:extLst>
              </a:tr>
              <a:tr h="0">
                <a:tc vMerge="1">
                  <a:txBody>
                    <a:bodyPr/>
                    <a:lstStyle/>
                    <a:p>
                      <a:endParaRPr lang="en-US" sz="900" dirty="0"/>
                    </a:p>
                  </a:txBody>
                  <a:tcPr marT="27432" marB="27432" anchor="ctr">
                    <a:lnL>
                      <a:noFill/>
                    </a:lnL>
                    <a:lnR>
                      <a:noFill/>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t>garet.</a:t>
                      </a:r>
                    </a:p>
                    <a:p>
                      <a:pPr algn="ctr"/>
                      <a:r>
                        <a:rPr lang="en-US" sz="900" b="1" dirty="0"/>
                        <a:t>10mg/kg</a:t>
                      </a:r>
                    </a:p>
                  </a:txBody>
                  <a:tcPr marT="27432" marB="27432" anchor="ctr">
                    <a:lnL>
                      <a:noFill/>
                    </a:lnL>
                    <a:lnR>
                      <a:noFill/>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t>pbo</a:t>
                      </a:r>
                    </a:p>
                  </a:txBody>
                  <a:tcPr marT="27432" marB="27432" anchor="ctr">
                    <a:lnL>
                      <a:noFill/>
                    </a:lnL>
                    <a:lnR>
                      <a:noFill/>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t>trev. + garet.</a:t>
                      </a:r>
                    </a:p>
                    <a:p>
                      <a:pPr algn="ctr"/>
                      <a:r>
                        <a:rPr lang="en-US" sz="900" b="1" dirty="0"/>
                        <a:t>6 + 10mg/kg</a:t>
                      </a:r>
                    </a:p>
                  </a:txBody>
                  <a:tcPr marT="27432" marB="27432" anchor="ctr">
                    <a:lnL>
                      <a:noFill/>
                    </a:lnL>
                    <a:lnR>
                      <a:noFill/>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t>pbo</a:t>
                      </a:r>
                    </a:p>
                  </a:txBody>
                  <a:tcPr marT="27432" marB="27432" anchor="ctr">
                    <a:lnL>
                      <a:noFill/>
                    </a:lnL>
                    <a:lnR>
                      <a:noFill/>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t>garet.</a:t>
                      </a:r>
                    </a:p>
                    <a:p>
                      <a:pPr algn="ctr"/>
                      <a:r>
                        <a:rPr lang="en-US" sz="900" b="1" dirty="0"/>
                        <a:t>10mg/kg</a:t>
                      </a:r>
                    </a:p>
                  </a:txBody>
                  <a:tcPr marT="27432" marB="27432" anchor="ctr">
                    <a:lnL>
                      <a:noFill/>
                    </a:lnL>
                    <a:lnR>
                      <a:noFill/>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t>pbo</a:t>
                      </a:r>
                    </a:p>
                  </a:txBody>
                  <a:tcPr marT="27432" marB="27432" anchor="ctr">
                    <a:lnL>
                      <a:noFill/>
                    </a:lnL>
                    <a:lnR>
                      <a:noFill/>
                    </a:lnR>
                    <a:lnT w="12700" cmpd="sng">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95657716"/>
                  </a:ext>
                </a:extLst>
              </a:tr>
              <a:tr h="82429">
                <a:tc>
                  <a:txBody>
                    <a:bodyPr/>
                    <a:lstStyle/>
                    <a:p>
                      <a:r>
                        <a:rPr lang="en-US" sz="900" dirty="0"/>
                        <a:t>N</a:t>
                      </a:r>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6</a:t>
                      </a:r>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2</a:t>
                      </a:r>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6</a:t>
                      </a:r>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6</a:t>
                      </a:r>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8</a:t>
                      </a:r>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900" dirty="0"/>
                        <a:t>8</a:t>
                      </a:r>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013442454"/>
                  </a:ext>
                </a:extLst>
              </a:tr>
              <a:tr h="82429">
                <a:tc>
                  <a:txBody>
                    <a:bodyPr/>
                    <a:lstStyle/>
                    <a:p>
                      <a:r>
                        <a:rPr lang="en-US" sz="900" dirty="0"/>
                        <a:t>≥1 TEAE</a:t>
                      </a:r>
                    </a:p>
                  </a:txBody>
                  <a:tcPr marT="27432" marB="27432"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900" dirty="0"/>
                        <a:t>100.0</a:t>
                      </a:r>
                    </a:p>
                  </a:txBody>
                  <a:tcPr marT="27432" marB="27432"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900" dirty="0"/>
                        <a:t>100.0</a:t>
                      </a:r>
                    </a:p>
                  </a:txBody>
                  <a:tcPr marT="27432" marB="27432"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900" dirty="0"/>
                        <a:t>100.0</a:t>
                      </a:r>
                    </a:p>
                  </a:txBody>
                  <a:tcPr marT="27432" marB="27432"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900" dirty="0"/>
                        <a:t>100.0</a:t>
                      </a:r>
                    </a:p>
                  </a:txBody>
                  <a:tcPr marT="27432" marB="27432"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900" dirty="0"/>
                        <a:t>62.5</a:t>
                      </a:r>
                    </a:p>
                  </a:txBody>
                  <a:tcPr marT="27432" marB="27432"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900" dirty="0"/>
                        <a:t>75.0</a:t>
                      </a:r>
                    </a:p>
                  </a:txBody>
                  <a:tcPr marT="27432" marB="27432"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3065176284"/>
                  </a:ext>
                </a:extLst>
              </a:tr>
              <a:tr h="0">
                <a:tc>
                  <a:txBody>
                    <a:bodyPr/>
                    <a:lstStyle/>
                    <a:p>
                      <a:r>
                        <a:rPr lang="en-US" sz="900" dirty="0"/>
                        <a:t>Serious TEAEs</a:t>
                      </a:r>
                    </a:p>
                  </a:txBody>
                  <a:tcPr marT="27432" marB="27432"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900" dirty="0"/>
                        <a:t>16.7</a:t>
                      </a:r>
                    </a:p>
                  </a:txBody>
                  <a:tcPr marT="27432" marB="27432"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900" dirty="0"/>
                        <a:t>0.0</a:t>
                      </a:r>
                    </a:p>
                  </a:txBody>
                  <a:tcPr marT="27432" marB="27432"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900" dirty="0"/>
                        <a:t>0.0</a:t>
                      </a:r>
                    </a:p>
                  </a:txBody>
                  <a:tcPr marT="27432" marB="27432"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900" dirty="0"/>
                        <a:t>0.0</a:t>
                      </a:r>
                    </a:p>
                  </a:txBody>
                  <a:tcPr marT="27432" marB="27432"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900" dirty="0"/>
                        <a:t>0.0</a:t>
                      </a:r>
                    </a:p>
                  </a:txBody>
                  <a:tcPr marT="27432" marB="27432"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900" dirty="0"/>
                        <a:t>0.0</a:t>
                      </a:r>
                    </a:p>
                  </a:txBody>
                  <a:tcPr marT="27432" marB="27432"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591642089"/>
                  </a:ext>
                </a:extLst>
              </a:tr>
              <a:tr h="0">
                <a:tc>
                  <a:txBody>
                    <a:bodyPr/>
                    <a:lstStyle/>
                    <a:p>
                      <a:r>
                        <a:rPr lang="en-US" sz="900" dirty="0"/>
                        <a:t>Upper resp. tract infection</a:t>
                      </a:r>
                    </a:p>
                  </a:txBody>
                  <a:tcPr marT="27432" marB="27432" anchor="ctr">
                    <a:lnT>
                      <a:noFill/>
                    </a:lnT>
                  </a:tcPr>
                </a:tc>
                <a:tc>
                  <a:txBody>
                    <a:bodyPr/>
                    <a:lstStyle/>
                    <a:p>
                      <a:pPr algn="ctr"/>
                      <a:r>
                        <a:rPr lang="en-US" sz="900" dirty="0"/>
                        <a:t>16.7</a:t>
                      </a:r>
                    </a:p>
                  </a:txBody>
                  <a:tcPr marT="27432" marB="27432" anchor="ctr">
                    <a:lnT>
                      <a:noFill/>
                    </a:lnT>
                  </a:tcPr>
                </a:tc>
                <a:tc>
                  <a:txBody>
                    <a:bodyPr/>
                    <a:lstStyle/>
                    <a:p>
                      <a:pPr algn="ctr"/>
                      <a:r>
                        <a:rPr lang="en-US" sz="900" dirty="0"/>
                        <a:t>50.0</a:t>
                      </a:r>
                    </a:p>
                  </a:txBody>
                  <a:tcPr marT="27432" marB="27432" anchor="ctr">
                    <a:lnT>
                      <a:noFill/>
                    </a:lnT>
                  </a:tcPr>
                </a:tc>
                <a:tc>
                  <a:txBody>
                    <a:bodyPr/>
                    <a:lstStyle/>
                    <a:p>
                      <a:pPr algn="ctr"/>
                      <a:r>
                        <a:rPr lang="en-US" sz="900" dirty="0"/>
                        <a:t>66.7</a:t>
                      </a:r>
                    </a:p>
                  </a:txBody>
                  <a:tcPr marT="27432" marB="27432" anchor="ctr">
                    <a:lnT>
                      <a:noFill/>
                    </a:lnT>
                  </a:tcPr>
                </a:tc>
                <a:tc>
                  <a:txBody>
                    <a:bodyPr/>
                    <a:lstStyle/>
                    <a:p>
                      <a:pPr algn="ctr"/>
                      <a:r>
                        <a:rPr lang="en-US" sz="900" dirty="0"/>
                        <a:t>33.3</a:t>
                      </a:r>
                    </a:p>
                  </a:txBody>
                  <a:tcPr marT="27432" marB="27432" anchor="ctr">
                    <a:lnT>
                      <a:noFill/>
                    </a:lnT>
                  </a:tcPr>
                </a:tc>
                <a:tc>
                  <a:txBody>
                    <a:bodyPr/>
                    <a:lstStyle/>
                    <a:p>
                      <a:pPr algn="ctr"/>
                      <a:r>
                        <a:rPr lang="en-US" sz="900" dirty="0"/>
                        <a:t>0.0</a:t>
                      </a:r>
                    </a:p>
                  </a:txBody>
                  <a:tcPr marT="27432" marB="27432" anchor="ctr">
                    <a:lnT>
                      <a:noFill/>
                    </a:lnT>
                  </a:tcPr>
                </a:tc>
                <a:tc>
                  <a:txBody>
                    <a:bodyPr/>
                    <a:lstStyle/>
                    <a:p>
                      <a:pPr algn="ctr"/>
                      <a:r>
                        <a:rPr lang="en-US" sz="900" dirty="0"/>
                        <a:t>25.0</a:t>
                      </a:r>
                    </a:p>
                  </a:txBody>
                  <a:tcPr marT="27432" marB="27432" anchor="ctr">
                    <a:lnT>
                      <a:noFill/>
                    </a:lnT>
                  </a:tcPr>
                </a:tc>
                <a:extLst>
                  <a:ext uri="{0D108BD9-81ED-4DB2-BD59-A6C34878D82A}">
                    <a16:rowId xmlns:a16="http://schemas.microsoft.com/office/drawing/2014/main" val="4177339834"/>
                  </a:ext>
                </a:extLst>
              </a:tr>
              <a:tr h="0">
                <a:tc>
                  <a:txBody>
                    <a:bodyPr/>
                    <a:lstStyle/>
                    <a:p>
                      <a:r>
                        <a:rPr lang="en-US" sz="900" dirty="0"/>
                        <a:t>Aphthous ulcer</a:t>
                      </a:r>
                    </a:p>
                  </a:txBody>
                  <a:tcPr marT="27432" marB="27432" anchor="ctr"/>
                </a:tc>
                <a:tc>
                  <a:txBody>
                    <a:bodyPr/>
                    <a:lstStyle/>
                    <a:p>
                      <a:pPr algn="ctr"/>
                      <a:r>
                        <a:rPr lang="en-US" sz="900" dirty="0"/>
                        <a:t>50.0</a:t>
                      </a:r>
                    </a:p>
                  </a:txBody>
                  <a:tcPr marT="27432" marB="27432" anchor="ctr"/>
                </a:tc>
                <a:tc>
                  <a:txBody>
                    <a:bodyPr/>
                    <a:lstStyle/>
                    <a:p>
                      <a:pPr algn="ctr"/>
                      <a:r>
                        <a:rPr lang="en-US" sz="900" dirty="0"/>
                        <a:t>0.0</a:t>
                      </a:r>
                    </a:p>
                  </a:txBody>
                  <a:tcPr marT="27432" marB="27432" anchor="ctr"/>
                </a:tc>
                <a:tc>
                  <a:txBody>
                    <a:bodyPr/>
                    <a:lstStyle/>
                    <a:p>
                      <a:pPr algn="ctr"/>
                      <a:r>
                        <a:rPr lang="en-US" sz="900" dirty="0"/>
                        <a:t>16.7</a:t>
                      </a:r>
                    </a:p>
                  </a:txBody>
                  <a:tcPr marT="27432" marB="27432" anchor="ctr"/>
                </a:tc>
                <a:tc>
                  <a:txBody>
                    <a:bodyPr/>
                    <a:lstStyle/>
                    <a:p>
                      <a:pPr algn="ctr"/>
                      <a:r>
                        <a:rPr lang="en-US" sz="900" dirty="0"/>
                        <a:t>0.0</a:t>
                      </a:r>
                    </a:p>
                  </a:txBody>
                  <a:tcPr marT="27432" marB="27432" anchor="ctr"/>
                </a:tc>
                <a:tc>
                  <a:txBody>
                    <a:bodyPr/>
                    <a:lstStyle/>
                    <a:p>
                      <a:pPr algn="ctr"/>
                      <a:r>
                        <a:rPr lang="en-US" sz="900" dirty="0"/>
                        <a:t>12.5</a:t>
                      </a:r>
                    </a:p>
                  </a:txBody>
                  <a:tcPr marT="27432" marB="27432" anchor="ctr"/>
                </a:tc>
                <a:tc>
                  <a:txBody>
                    <a:bodyPr/>
                    <a:lstStyle/>
                    <a:p>
                      <a:pPr algn="ctr"/>
                      <a:r>
                        <a:rPr lang="en-US" sz="900" dirty="0"/>
                        <a:t>0.0</a:t>
                      </a:r>
                    </a:p>
                  </a:txBody>
                  <a:tcPr marT="27432" marB="27432" anchor="ctr"/>
                </a:tc>
                <a:extLst>
                  <a:ext uri="{0D108BD9-81ED-4DB2-BD59-A6C34878D82A}">
                    <a16:rowId xmlns:a16="http://schemas.microsoft.com/office/drawing/2014/main" val="1668597740"/>
                  </a:ext>
                </a:extLst>
              </a:tr>
              <a:tr h="0">
                <a:tc>
                  <a:txBody>
                    <a:bodyPr/>
                    <a:lstStyle/>
                    <a:p>
                      <a:r>
                        <a:rPr lang="en-US" sz="900" dirty="0"/>
                        <a:t>Diarrhea</a:t>
                      </a:r>
                    </a:p>
                  </a:txBody>
                  <a:tcPr marT="27432" marB="27432" anchor="ctr"/>
                </a:tc>
                <a:tc>
                  <a:txBody>
                    <a:bodyPr/>
                    <a:lstStyle/>
                    <a:p>
                      <a:pPr algn="ctr"/>
                      <a:r>
                        <a:rPr lang="en-US" sz="900" dirty="0"/>
                        <a:t>16.7</a:t>
                      </a:r>
                    </a:p>
                  </a:txBody>
                  <a:tcPr marT="27432" marB="27432" anchor="ctr"/>
                </a:tc>
                <a:tc>
                  <a:txBody>
                    <a:bodyPr/>
                    <a:lstStyle/>
                    <a:p>
                      <a:pPr algn="ctr"/>
                      <a:r>
                        <a:rPr lang="en-US" sz="900" dirty="0"/>
                        <a:t>0.0</a:t>
                      </a:r>
                    </a:p>
                  </a:txBody>
                  <a:tcPr marT="27432" marB="27432" anchor="ctr"/>
                </a:tc>
                <a:tc>
                  <a:txBody>
                    <a:bodyPr/>
                    <a:lstStyle/>
                    <a:p>
                      <a:pPr algn="ctr"/>
                      <a:r>
                        <a:rPr lang="en-US" sz="900" dirty="0"/>
                        <a:t>33.3</a:t>
                      </a:r>
                    </a:p>
                  </a:txBody>
                  <a:tcPr marT="27432" marB="27432" anchor="ctr"/>
                </a:tc>
                <a:tc>
                  <a:txBody>
                    <a:bodyPr/>
                    <a:lstStyle/>
                    <a:p>
                      <a:pPr algn="ctr"/>
                      <a:r>
                        <a:rPr lang="en-US" sz="900" dirty="0"/>
                        <a:t>0.0</a:t>
                      </a:r>
                    </a:p>
                  </a:txBody>
                  <a:tcPr marT="27432" marB="27432" anchor="ctr"/>
                </a:tc>
                <a:tc>
                  <a:txBody>
                    <a:bodyPr/>
                    <a:lstStyle/>
                    <a:p>
                      <a:pPr algn="ctr"/>
                      <a:r>
                        <a:rPr lang="en-US" sz="900" dirty="0"/>
                        <a:t>0.0</a:t>
                      </a:r>
                    </a:p>
                  </a:txBody>
                  <a:tcPr marT="27432" marB="27432" anchor="ctr"/>
                </a:tc>
                <a:tc>
                  <a:txBody>
                    <a:bodyPr/>
                    <a:lstStyle/>
                    <a:p>
                      <a:pPr algn="ctr"/>
                      <a:r>
                        <a:rPr lang="en-US" sz="900" dirty="0"/>
                        <a:t>0.0</a:t>
                      </a:r>
                    </a:p>
                  </a:txBody>
                  <a:tcPr marT="27432" marB="27432" anchor="ctr"/>
                </a:tc>
                <a:extLst>
                  <a:ext uri="{0D108BD9-81ED-4DB2-BD59-A6C34878D82A}">
                    <a16:rowId xmlns:a16="http://schemas.microsoft.com/office/drawing/2014/main" val="3164309336"/>
                  </a:ext>
                </a:extLst>
              </a:tr>
              <a:tr h="0">
                <a:tc>
                  <a:txBody>
                    <a:bodyPr/>
                    <a:lstStyle/>
                    <a:p>
                      <a:r>
                        <a:rPr lang="en-US" sz="900" dirty="0"/>
                        <a:t>Muscle spasms</a:t>
                      </a:r>
                    </a:p>
                  </a:txBody>
                  <a:tcPr marT="27432" marB="27432" anchor="ctr"/>
                </a:tc>
                <a:tc>
                  <a:txBody>
                    <a:bodyPr/>
                    <a:lstStyle/>
                    <a:p>
                      <a:pPr algn="ctr"/>
                      <a:r>
                        <a:rPr lang="en-US" sz="900" dirty="0"/>
                        <a:t>50.0</a:t>
                      </a:r>
                    </a:p>
                  </a:txBody>
                  <a:tcPr marT="27432" marB="27432" anchor="ctr"/>
                </a:tc>
                <a:tc>
                  <a:txBody>
                    <a:bodyPr/>
                    <a:lstStyle/>
                    <a:p>
                      <a:pPr algn="ctr"/>
                      <a:r>
                        <a:rPr lang="en-US" sz="900" dirty="0"/>
                        <a:t>50.0</a:t>
                      </a:r>
                    </a:p>
                  </a:txBody>
                  <a:tcPr marT="27432" marB="27432" anchor="ctr"/>
                </a:tc>
                <a:tc>
                  <a:txBody>
                    <a:bodyPr/>
                    <a:lstStyle/>
                    <a:p>
                      <a:pPr algn="ctr"/>
                      <a:r>
                        <a:rPr lang="en-US" sz="900" dirty="0"/>
                        <a:t>66.7</a:t>
                      </a:r>
                    </a:p>
                  </a:txBody>
                  <a:tcPr marT="27432" marB="27432" anchor="ctr"/>
                </a:tc>
                <a:tc>
                  <a:txBody>
                    <a:bodyPr/>
                    <a:lstStyle/>
                    <a:p>
                      <a:pPr algn="ctr"/>
                      <a:r>
                        <a:rPr lang="en-US" sz="900" dirty="0"/>
                        <a:t>16.7</a:t>
                      </a:r>
                    </a:p>
                  </a:txBody>
                  <a:tcPr marT="27432" marB="27432" anchor="ctr"/>
                </a:tc>
                <a:tc>
                  <a:txBody>
                    <a:bodyPr/>
                    <a:lstStyle/>
                    <a:p>
                      <a:pPr algn="ctr"/>
                      <a:r>
                        <a:rPr lang="en-US" sz="900" dirty="0"/>
                        <a:t>0.0</a:t>
                      </a:r>
                    </a:p>
                  </a:txBody>
                  <a:tcPr marT="27432" marB="27432" anchor="ctr"/>
                </a:tc>
                <a:tc>
                  <a:txBody>
                    <a:bodyPr/>
                    <a:lstStyle/>
                    <a:p>
                      <a:pPr algn="ctr"/>
                      <a:r>
                        <a:rPr lang="en-US" sz="900" dirty="0"/>
                        <a:t>0.0</a:t>
                      </a:r>
                    </a:p>
                  </a:txBody>
                  <a:tcPr marT="27432" marB="27432" anchor="ctr"/>
                </a:tc>
                <a:extLst>
                  <a:ext uri="{0D108BD9-81ED-4DB2-BD59-A6C34878D82A}">
                    <a16:rowId xmlns:a16="http://schemas.microsoft.com/office/drawing/2014/main" val="693778200"/>
                  </a:ext>
                </a:extLst>
              </a:tr>
              <a:tr h="0">
                <a:tc>
                  <a:txBody>
                    <a:bodyPr/>
                    <a:lstStyle/>
                    <a:p>
                      <a:r>
                        <a:rPr lang="en-US" sz="900" dirty="0"/>
                        <a:t>Back pain</a:t>
                      </a:r>
                    </a:p>
                  </a:txBody>
                  <a:tcPr marT="27432" marB="27432" anchor="ctr"/>
                </a:tc>
                <a:tc>
                  <a:txBody>
                    <a:bodyPr/>
                    <a:lstStyle/>
                    <a:p>
                      <a:pPr algn="ctr"/>
                      <a:r>
                        <a:rPr lang="en-US" sz="900" dirty="0"/>
                        <a:t>0.0</a:t>
                      </a:r>
                    </a:p>
                  </a:txBody>
                  <a:tcPr marT="27432" marB="27432" anchor="ctr"/>
                </a:tc>
                <a:tc>
                  <a:txBody>
                    <a:bodyPr/>
                    <a:lstStyle/>
                    <a:p>
                      <a:pPr algn="ctr"/>
                      <a:r>
                        <a:rPr lang="en-US" sz="900" dirty="0"/>
                        <a:t>50.0</a:t>
                      </a:r>
                    </a:p>
                  </a:txBody>
                  <a:tcPr marT="27432" marB="27432" anchor="ctr"/>
                </a:tc>
                <a:tc>
                  <a:txBody>
                    <a:bodyPr/>
                    <a:lstStyle/>
                    <a:p>
                      <a:pPr algn="ctr"/>
                      <a:r>
                        <a:rPr lang="en-US" sz="900" dirty="0"/>
                        <a:t>16.7</a:t>
                      </a:r>
                    </a:p>
                  </a:txBody>
                  <a:tcPr marT="27432" marB="27432" anchor="ctr"/>
                </a:tc>
                <a:tc>
                  <a:txBody>
                    <a:bodyPr/>
                    <a:lstStyle/>
                    <a:p>
                      <a:pPr algn="ctr"/>
                      <a:r>
                        <a:rPr lang="en-US" sz="900" dirty="0"/>
                        <a:t>33.3</a:t>
                      </a:r>
                    </a:p>
                  </a:txBody>
                  <a:tcPr marT="27432" marB="27432" anchor="ctr"/>
                </a:tc>
                <a:tc>
                  <a:txBody>
                    <a:bodyPr/>
                    <a:lstStyle/>
                    <a:p>
                      <a:pPr algn="ctr"/>
                      <a:r>
                        <a:rPr lang="en-US" sz="900" dirty="0"/>
                        <a:t>0.0</a:t>
                      </a:r>
                    </a:p>
                  </a:txBody>
                  <a:tcPr marT="27432" marB="27432" anchor="ctr"/>
                </a:tc>
                <a:tc>
                  <a:txBody>
                    <a:bodyPr/>
                    <a:lstStyle/>
                    <a:p>
                      <a:pPr algn="ctr"/>
                      <a:r>
                        <a:rPr lang="en-US" sz="900" dirty="0"/>
                        <a:t>12.5</a:t>
                      </a:r>
                    </a:p>
                  </a:txBody>
                  <a:tcPr marT="27432" marB="27432" anchor="ctr"/>
                </a:tc>
                <a:extLst>
                  <a:ext uri="{0D108BD9-81ED-4DB2-BD59-A6C34878D82A}">
                    <a16:rowId xmlns:a16="http://schemas.microsoft.com/office/drawing/2014/main" val="2386765324"/>
                  </a:ext>
                </a:extLst>
              </a:tr>
              <a:tr h="0">
                <a:tc>
                  <a:txBody>
                    <a:bodyPr/>
                    <a:lstStyle/>
                    <a:p>
                      <a:r>
                        <a:rPr lang="en-US" sz="900" dirty="0"/>
                        <a:t>Headache</a:t>
                      </a:r>
                    </a:p>
                  </a:txBody>
                  <a:tcPr marT="27432" marB="27432" anchor="ctr"/>
                </a:tc>
                <a:tc>
                  <a:txBody>
                    <a:bodyPr/>
                    <a:lstStyle/>
                    <a:p>
                      <a:pPr algn="ctr"/>
                      <a:r>
                        <a:rPr lang="en-US" sz="900" dirty="0"/>
                        <a:t>33.3</a:t>
                      </a:r>
                    </a:p>
                  </a:txBody>
                  <a:tcPr marT="27432" marB="27432" anchor="ctr"/>
                </a:tc>
                <a:tc>
                  <a:txBody>
                    <a:bodyPr/>
                    <a:lstStyle/>
                    <a:p>
                      <a:pPr algn="ctr"/>
                      <a:r>
                        <a:rPr lang="en-US" sz="900" dirty="0"/>
                        <a:t>50.0</a:t>
                      </a:r>
                    </a:p>
                  </a:txBody>
                  <a:tcPr marT="27432" marB="27432" anchor="ctr"/>
                </a:tc>
                <a:tc>
                  <a:txBody>
                    <a:bodyPr/>
                    <a:lstStyle/>
                    <a:p>
                      <a:pPr algn="ctr"/>
                      <a:r>
                        <a:rPr lang="en-US" sz="900" dirty="0"/>
                        <a:t>33.3</a:t>
                      </a:r>
                    </a:p>
                  </a:txBody>
                  <a:tcPr marT="27432" marB="27432" anchor="ctr"/>
                </a:tc>
                <a:tc>
                  <a:txBody>
                    <a:bodyPr/>
                    <a:lstStyle/>
                    <a:p>
                      <a:pPr algn="ctr"/>
                      <a:r>
                        <a:rPr lang="en-US" sz="900" dirty="0"/>
                        <a:t>83.3</a:t>
                      </a:r>
                    </a:p>
                  </a:txBody>
                  <a:tcPr marT="27432" marB="27432" anchor="ctr"/>
                </a:tc>
                <a:tc>
                  <a:txBody>
                    <a:bodyPr/>
                    <a:lstStyle/>
                    <a:p>
                      <a:pPr algn="ctr"/>
                      <a:r>
                        <a:rPr lang="en-US" sz="900" dirty="0"/>
                        <a:t>50.0</a:t>
                      </a:r>
                    </a:p>
                  </a:txBody>
                  <a:tcPr marT="27432" marB="27432" anchor="ctr"/>
                </a:tc>
                <a:tc>
                  <a:txBody>
                    <a:bodyPr/>
                    <a:lstStyle/>
                    <a:p>
                      <a:pPr algn="ctr"/>
                      <a:r>
                        <a:rPr lang="en-US" sz="900" dirty="0"/>
                        <a:t>0.0</a:t>
                      </a:r>
                    </a:p>
                  </a:txBody>
                  <a:tcPr marT="27432" marB="27432" anchor="ctr"/>
                </a:tc>
                <a:extLst>
                  <a:ext uri="{0D108BD9-81ED-4DB2-BD59-A6C34878D82A}">
                    <a16:rowId xmlns:a16="http://schemas.microsoft.com/office/drawing/2014/main" val="1091911627"/>
                  </a:ext>
                </a:extLst>
              </a:tr>
              <a:tr h="0">
                <a:tc>
                  <a:txBody>
                    <a:bodyPr/>
                    <a:lstStyle/>
                    <a:p>
                      <a:r>
                        <a:rPr lang="en-US" sz="900" dirty="0"/>
                        <a:t>Cough</a:t>
                      </a:r>
                    </a:p>
                  </a:txBody>
                  <a:tcPr marT="27432" marB="27432" anchor="ctr"/>
                </a:tc>
                <a:tc>
                  <a:txBody>
                    <a:bodyPr/>
                    <a:lstStyle/>
                    <a:p>
                      <a:pPr algn="ctr"/>
                      <a:r>
                        <a:rPr lang="en-US" sz="900" dirty="0"/>
                        <a:t>0.0</a:t>
                      </a:r>
                    </a:p>
                  </a:txBody>
                  <a:tcPr marT="27432" marB="27432" anchor="ctr"/>
                </a:tc>
                <a:tc>
                  <a:txBody>
                    <a:bodyPr/>
                    <a:lstStyle/>
                    <a:p>
                      <a:pPr algn="ctr"/>
                      <a:r>
                        <a:rPr lang="en-US" sz="900" dirty="0"/>
                        <a:t>50.0</a:t>
                      </a:r>
                    </a:p>
                  </a:txBody>
                  <a:tcPr marT="27432" marB="27432" anchor="ctr"/>
                </a:tc>
                <a:tc>
                  <a:txBody>
                    <a:bodyPr/>
                    <a:lstStyle/>
                    <a:p>
                      <a:pPr algn="ctr"/>
                      <a:r>
                        <a:rPr lang="en-US" sz="900" dirty="0"/>
                        <a:t>0.0</a:t>
                      </a:r>
                    </a:p>
                  </a:txBody>
                  <a:tcPr marT="27432" marB="27432" anchor="ctr"/>
                </a:tc>
                <a:tc>
                  <a:txBody>
                    <a:bodyPr/>
                    <a:lstStyle/>
                    <a:p>
                      <a:pPr algn="ctr"/>
                      <a:r>
                        <a:rPr lang="en-US" sz="900" dirty="0"/>
                        <a:t>33.3</a:t>
                      </a:r>
                    </a:p>
                  </a:txBody>
                  <a:tcPr marT="27432" marB="27432" anchor="ctr"/>
                </a:tc>
                <a:tc>
                  <a:txBody>
                    <a:bodyPr/>
                    <a:lstStyle/>
                    <a:p>
                      <a:pPr algn="ctr"/>
                      <a:r>
                        <a:rPr lang="en-US" sz="900" dirty="0"/>
                        <a:t>12.5</a:t>
                      </a:r>
                    </a:p>
                  </a:txBody>
                  <a:tcPr marT="27432" marB="27432" anchor="ctr"/>
                </a:tc>
                <a:tc>
                  <a:txBody>
                    <a:bodyPr/>
                    <a:lstStyle/>
                    <a:p>
                      <a:pPr algn="ctr"/>
                      <a:r>
                        <a:rPr lang="en-US" sz="900" dirty="0"/>
                        <a:t>0.0</a:t>
                      </a:r>
                    </a:p>
                  </a:txBody>
                  <a:tcPr marT="27432" marB="27432" anchor="ctr"/>
                </a:tc>
                <a:extLst>
                  <a:ext uri="{0D108BD9-81ED-4DB2-BD59-A6C34878D82A}">
                    <a16:rowId xmlns:a16="http://schemas.microsoft.com/office/drawing/2014/main" val="599274074"/>
                  </a:ext>
                </a:extLst>
              </a:tr>
              <a:tr h="0">
                <a:tc>
                  <a:txBody>
                    <a:bodyPr/>
                    <a:lstStyle/>
                    <a:p>
                      <a:r>
                        <a:rPr lang="en-US" sz="900" dirty="0"/>
                        <a:t>Nasal congestion</a:t>
                      </a:r>
                    </a:p>
                  </a:txBody>
                  <a:tcPr marT="27432" marB="27432" anchor="ctr"/>
                </a:tc>
                <a:tc>
                  <a:txBody>
                    <a:bodyPr/>
                    <a:lstStyle/>
                    <a:p>
                      <a:pPr algn="ctr"/>
                      <a:r>
                        <a:rPr lang="en-US" sz="900" dirty="0"/>
                        <a:t>0.0</a:t>
                      </a:r>
                    </a:p>
                  </a:txBody>
                  <a:tcPr marT="27432" marB="27432" anchor="ctr"/>
                </a:tc>
                <a:tc>
                  <a:txBody>
                    <a:bodyPr/>
                    <a:lstStyle/>
                    <a:p>
                      <a:pPr algn="ctr"/>
                      <a:r>
                        <a:rPr lang="en-US" sz="900" dirty="0"/>
                        <a:t>100.0</a:t>
                      </a:r>
                    </a:p>
                  </a:txBody>
                  <a:tcPr marT="27432" marB="27432" anchor="ctr"/>
                </a:tc>
                <a:tc>
                  <a:txBody>
                    <a:bodyPr/>
                    <a:lstStyle/>
                    <a:p>
                      <a:pPr algn="ctr"/>
                      <a:r>
                        <a:rPr lang="en-US" sz="900" dirty="0"/>
                        <a:t>0.0</a:t>
                      </a:r>
                    </a:p>
                  </a:txBody>
                  <a:tcPr marT="27432" marB="27432" anchor="ctr"/>
                </a:tc>
                <a:tc>
                  <a:txBody>
                    <a:bodyPr/>
                    <a:lstStyle/>
                    <a:p>
                      <a:pPr algn="ctr"/>
                      <a:r>
                        <a:rPr lang="en-US" sz="900" dirty="0"/>
                        <a:t>33.3</a:t>
                      </a:r>
                    </a:p>
                  </a:txBody>
                  <a:tcPr marT="27432" marB="27432" anchor="ctr"/>
                </a:tc>
                <a:tc>
                  <a:txBody>
                    <a:bodyPr/>
                    <a:lstStyle/>
                    <a:p>
                      <a:pPr algn="ctr"/>
                      <a:r>
                        <a:rPr lang="en-US" sz="900" dirty="0"/>
                        <a:t>0.0</a:t>
                      </a:r>
                    </a:p>
                  </a:txBody>
                  <a:tcPr marT="27432" marB="27432" anchor="ctr"/>
                </a:tc>
                <a:tc>
                  <a:txBody>
                    <a:bodyPr/>
                    <a:lstStyle/>
                    <a:p>
                      <a:pPr algn="ctr"/>
                      <a:r>
                        <a:rPr lang="en-US" sz="900" dirty="0"/>
                        <a:t>0.0</a:t>
                      </a:r>
                    </a:p>
                  </a:txBody>
                  <a:tcPr marT="27432" marB="27432" anchor="ctr"/>
                </a:tc>
                <a:extLst>
                  <a:ext uri="{0D108BD9-81ED-4DB2-BD59-A6C34878D82A}">
                    <a16:rowId xmlns:a16="http://schemas.microsoft.com/office/drawing/2014/main" val="572265599"/>
                  </a:ext>
                </a:extLst>
              </a:tr>
              <a:tr h="0">
                <a:tc>
                  <a:txBody>
                    <a:bodyPr/>
                    <a:lstStyle/>
                    <a:p>
                      <a:r>
                        <a:rPr lang="en-US" sz="900" dirty="0"/>
                        <a:t>Madarosis</a:t>
                      </a:r>
                    </a:p>
                  </a:txBody>
                  <a:tcPr marT="27432" marB="27432" anchor="ctr"/>
                </a:tc>
                <a:tc>
                  <a:txBody>
                    <a:bodyPr/>
                    <a:lstStyle/>
                    <a:p>
                      <a:pPr algn="ctr"/>
                      <a:r>
                        <a:rPr lang="en-US" sz="900" dirty="0"/>
                        <a:t>0.0</a:t>
                      </a:r>
                    </a:p>
                  </a:txBody>
                  <a:tcPr marT="27432" marB="27432" anchor="ctr"/>
                </a:tc>
                <a:tc>
                  <a:txBody>
                    <a:bodyPr/>
                    <a:lstStyle/>
                    <a:p>
                      <a:pPr algn="ctr"/>
                      <a:r>
                        <a:rPr lang="en-US" sz="900" dirty="0"/>
                        <a:t>0.0</a:t>
                      </a:r>
                    </a:p>
                  </a:txBody>
                  <a:tcPr marT="27432" marB="27432" anchor="ctr"/>
                </a:tc>
                <a:tc>
                  <a:txBody>
                    <a:bodyPr/>
                    <a:lstStyle/>
                    <a:p>
                      <a:pPr algn="ctr"/>
                      <a:r>
                        <a:rPr lang="en-US" sz="900" dirty="0"/>
                        <a:t>33.3</a:t>
                      </a:r>
                    </a:p>
                  </a:txBody>
                  <a:tcPr marT="27432" marB="27432" anchor="ctr"/>
                </a:tc>
                <a:tc>
                  <a:txBody>
                    <a:bodyPr/>
                    <a:lstStyle/>
                    <a:p>
                      <a:pPr algn="ctr"/>
                      <a:r>
                        <a:rPr lang="en-US" sz="900" dirty="0"/>
                        <a:t>0.0</a:t>
                      </a:r>
                    </a:p>
                  </a:txBody>
                  <a:tcPr marT="27432" marB="27432" anchor="ctr"/>
                </a:tc>
                <a:tc>
                  <a:txBody>
                    <a:bodyPr/>
                    <a:lstStyle/>
                    <a:p>
                      <a:pPr algn="ctr"/>
                      <a:r>
                        <a:rPr lang="en-US" sz="900" dirty="0"/>
                        <a:t>0.0</a:t>
                      </a:r>
                    </a:p>
                  </a:txBody>
                  <a:tcPr marT="27432" marB="27432" anchor="ctr"/>
                </a:tc>
                <a:tc>
                  <a:txBody>
                    <a:bodyPr/>
                    <a:lstStyle/>
                    <a:p>
                      <a:pPr algn="ctr"/>
                      <a:r>
                        <a:rPr lang="en-US" sz="900" dirty="0"/>
                        <a:t>0.0</a:t>
                      </a:r>
                    </a:p>
                  </a:txBody>
                  <a:tcPr marT="27432" marB="27432" anchor="ctr"/>
                </a:tc>
                <a:extLst>
                  <a:ext uri="{0D108BD9-81ED-4DB2-BD59-A6C34878D82A}">
                    <a16:rowId xmlns:a16="http://schemas.microsoft.com/office/drawing/2014/main" val="3989249887"/>
                  </a:ext>
                </a:extLst>
              </a:tr>
              <a:tr h="0">
                <a:tc>
                  <a:txBody>
                    <a:bodyPr/>
                    <a:lstStyle/>
                    <a:p>
                      <a:r>
                        <a:rPr lang="en-US" sz="900" dirty="0"/>
                        <a:t>Fatigue</a:t>
                      </a:r>
                    </a:p>
                  </a:txBody>
                  <a:tcPr marT="27432" marB="27432" anchor="ctr"/>
                </a:tc>
                <a:tc>
                  <a:txBody>
                    <a:bodyPr/>
                    <a:lstStyle/>
                    <a:p>
                      <a:pPr algn="ctr"/>
                      <a:r>
                        <a:rPr lang="en-US" sz="900" dirty="0"/>
                        <a:t>16.7</a:t>
                      </a:r>
                    </a:p>
                  </a:txBody>
                  <a:tcPr marT="27432" marB="27432" anchor="ctr"/>
                </a:tc>
                <a:tc>
                  <a:txBody>
                    <a:bodyPr/>
                    <a:lstStyle/>
                    <a:p>
                      <a:pPr algn="ctr"/>
                      <a:r>
                        <a:rPr lang="en-US" sz="900" dirty="0"/>
                        <a:t>0.0</a:t>
                      </a:r>
                    </a:p>
                  </a:txBody>
                  <a:tcPr marT="27432" marB="27432" anchor="ctr"/>
                </a:tc>
                <a:tc>
                  <a:txBody>
                    <a:bodyPr/>
                    <a:lstStyle/>
                    <a:p>
                      <a:pPr algn="ctr"/>
                      <a:r>
                        <a:rPr lang="en-US" sz="900" dirty="0"/>
                        <a:t>33.3</a:t>
                      </a:r>
                    </a:p>
                  </a:txBody>
                  <a:tcPr marT="27432" marB="27432" anchor="ctr"/>
                </a:tc>
                <a:tc>
                  <a:txBody>
                    <a:bodyPr/>
                    <a:lstStyle/>
                    <a:p>
                      <a:pPr algn="ctr"/>
                      <a:r>
                        <a:rPr lang="en-US" sz="900" dirty="0"/>
                        <a:t>0.0</a:t>
                      </a:r>
                    </a:p>
                  </a:txBody>
                  <a:tcPr marT="27432" marB="27432" anchor="ctr"/>
                </a:tc>
                <a:tc>
                  <a:txBody>
                    <a:bodyPr/>
                    <a:lstStyle/>
                    <a:p>
                      <a:pPr algn="ctr"/>
                      <a:r>
                        <a:rPr lang="en-US" sz="900" dirty="0"/>
                        <a:t>0.0</a:t>
                      </a:r>
                    </a:p>
                  </a:txBody>
                  <a:tcPr marT="27432" marB="27432" anchor="ctr"/>
                </a:tc>
                <a:tc>
                  <a:txBody>
                    <a:bodyPr/>
                    <a:lstStyle/>
                    <a:p>
                      <a:pPr algn="ctr"/>
                      <a:r>
                        <a:rPr lang="en-US" sz="900" dirty="0"/>
                        <a:t>12.5</a:t>
                      </a:r>
                    </a:p>
                  </a:txBody>
                  <a:tcPr marT="27432" marB="27432" anchor="ctr"/>
                </a:tc>
                <a:extLst>
                  <a:ext uri="{0D108BD9-81ED-4DB2-BD59-A6C34878D82A}">
                    <a16:rowId xmlns:a16="http://schemas.microsoft.com/office/drawing/2014/main" val="581369654"/>
                  </a:ext>
                </a:extLst>
              </a:tr>
            </a:tbl>
          </a:graphicData>
        </a:graphic>
      </p:graphicFrame>
    </p:spTree>
    <p:extLst>
      <p:ext uri="{BB962C8B-B14F-4D97-AF65-F5344CB8AC3E}">
        <p14:creationId xmlns:p14="http://schemas.microsoft.com/office/powerpoint/2010/main" val="364896435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Other: Proliferation modulators show preservation of muscle mass with weight loss</a:t>
            </a:r>
          </a:p>
        </p:txBody>
      </p:sp>
      <p:graphicFrame>
        <p:nvGraphicFramePr>
          <p:cNvPr id="4" name="Table 3"/>
          <p:cNvGraphicFramePr>
            <a:graphicFrameLocks noGrp="1"/>
          </p:cNvGraphicFramePr>
          <p:nvPr>
            <p:extLst>
              <p:ext uri="{D42A27DB-BD31-4B8C-83A1-F6EECF244321}">
                <p14:modId xmlns:p14="http://schemas.microsoft.com/office/powerpoint/2010/main" val="1719656873"/>
              </p:ext>
            </p:extLst>
          </p:nvPr>
        </p:nvGraphicFramePr>
        <p:xfrm>
          <a:off x="385434" y="914400"/>
          <a:ext cx="11430000" cy="5090160"/>
        </p:xfrm>
        <a:graphic>
          <a:graphicData uri="http://schemas.openxmlformats.org/drawingml/2006/table">
            <a:tbl>
              <a:tblPr firstRow="1" bandRow="1">
                <a:tableStyleId>{C083E6E3-FA7D-4D7B-A595-EF9225AFEA82}</a:tableStyleId>
              </a:tblPr>
              <a:tblGrid>
                <a:gridCol w="8686800">
                  <a:extLst>
                    <a:ext uri="{9D8B030D-6E8A-4147-A177-3AD203B41FA5}">
                      <a16:colId xmlns:a16="http://schemas.microsoft.com/office/drawing/2014/main" val="20000"/>
                    </a:ext>
                  </a:extLst>
                </a:gridCol>
                <a:gridCol w="2743200">
                  <a:extLst>
                    <a:ext uri="{9D8B030D-6E8A-4147-A177-3AD203B41FA5}">
                      <a16:colId xmlns:a16="http://schemas.microsoft.com/office/drawing/2014/main" val="650864431"/>
                    </a:ext>
                  </a:extLst>
                </a:gridCol>
              </a:tblGrid>
              <a:tr h="151832">
                <a:tc gridSpan="2">
                  <a:txBody>
                    <a:bodyPr/>
                    <a:lstStyle/>
                    <a:p>
                      <a:r>
                        <a:rPr lang="en-US" sz="1000" b="1" dirty="0"/>
                        <a:t>Abstract</a:t>
                      </a:r>
                      <a:r>
                        <a:rPr lang="en-US" sz="1000" b="1" baseline="0" dirty="0"/>
                        <a:t> </a:t>
                      </a:r>
                      <a:r>
                        <a:rPr lang="en-US" sz="1000" b="0" baseline="0" dirty="0">
                          <a:hlinkClick r:id="rId2"/>
                        </a:rPr>
                        <a:t>298-OR</a:t>
                      </a:r>
                      <a:r>
                        <a:rPr lang="en-US" sz="1000" b="1" baseline="0" dirty="0"/>
                        <a:t> </a:t>
                      </a:r>
                      <a:r>
                        <a:rPr lang="en-GB" sz="1000" b="0" i="1" strike="noStrike" dirty="0"/>
                        <a:t>Precision-engineered activin and GDF ligand trap HS235 - A novel lean mass–preserving treatment for obesity. M.O'Connor.</a:t>
                      </a:r>
                      <a:endParaRPr lang="en-US" sz="1000" b="0" i="1" dirty="0"/>
                    </a:p>
                  </a:txBody>
                  <a:tcPr>
                    <a:lnL>
                      <a:noFill/>
                    </a:lnL>
                    <a:lnR>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US" sz="1000" b="0" dirty="0"/>
                    </a:p>
                  </a:txBody>
                  <a:tcPr>
                    <a:lnL>
                      <a:noFill/>
                    </a:lnL>
                    <a:lnR>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0"/>
                  </a:ext>
                </a:extLst>
              </a:tr>
              <a:tr h="1920240">
                <a:tc>
                  <a:txBody>
                    <a:bodyPr/>
                    <a:lstStyle/>
                    <a:p>
                      <a:r>
                        <a:rPr lang="en-GB" sz="1000" b="1" strike="noStrike" baseline="0" dirty="0">
                          <a:solidFill>
                            <a:schemeClr val="tx1"/>
                          </a:solidFill>
                        </a:rPr>
                        <a:t>Methods</a:t>
                      </a:r>
                      <a:r>
                        <a:rPr lang="en-GB" sz="1000" b="0" strike="noStrike" baseline="0" dirty="0">
                          <a:solidFill>
                            <a:schemeClr val="tx1"/>
                          </a:solidFill>
                        </a:rPr>
                        <a:t>:</a:t>
                      </a:r>
                    </a:p>
                    <a:p>
                      <a:pPr marL="171450" indent="-171450">
                        <a:buFont typeface="Arial" panose="020B0604020202020204" pitchFamily="34" charset="0"/>
                        <a:buChar char="•"/>
                      </a:pPr>
                      <a:r>
                        <a:rPr lang="en-GB" sz="1000" b="1" strike="noStrike" baseline="0" dirty="0">
                          <a:solidFill>
                            <a:schemeClr val="tx1"/>
                          </a:solidFill>
                        </a:rPr>
                        <a:t>Mice</a:t>
                      </a:r>
                      <a:r>
                        <a:rPr lang="en-GB" sz="1000" b="0" strike="noStrike" baseline="0" dirty="0">
                          <a:solidFill>
                            <a:schemeClr val="tx1"/>
                          </a:solidFill>
                        </a:rPr>
                        <a:t> </a:t>
                      </a:r>
                      <a:r>
                        <a:rPr lang="en-GB" sz="1000" b="1" strike="noStrike" baseline="0" dirty="0">
                          <a:solidFill>
                            <a:schemeClr val="tx1"/>
                          </a:solidFill>
                        </a:rPr>
                        <a:t>fed HFD + L-NAME </a:t>
                      </a:r>
                      <a:r>
                        <a:rPr lang="en-GB" sz="1000" b="0" strike="noStrike" baseline="0" dirty="0">
                          <a:solidFill>
                            <a:schemeClr val="tx1"/>
                          </a:solidFill>
                        </a:rPr>
                        <a:t>to induce obesity and HFpEF for 10 weeks received HS235 (SC) vs. vehicle vs. lean control on chow for 4 weeks</a:t>
                      </a:r>
                    </a:p>
                    <a:p>
                      <a:pPr marL="171450" indent="-171450">
                        <a:buFont typeface="Arial" panose="020B0604020202020204" pitchFamily="34" charset="0"/>
                        <a:buChar char="•"/>
                      </a:pPr>
                      <a:r>
                        <a:rPr lang="en-GB" sz="1000" b="1" strike="noStrike" baseline="0" dirty="0">
                          <a:solidFill>
                            <a:schemeClr val="tx1"/>
                          </a:solidFill>
                        </a:rPr>
                        <a:t>DIO mice </a:t>
                      </a:r>
                      <a:r>
                        <a:rPr lang="en-GB" sz="1000" b="0" strike="noStrike" baseline="0" dirty="0">
                          <a:solidFill>
                            <a:schemeClr val="tx1"/>
                          </a:solidFill>
                        </a:rPr>
                        <a:t>received HS235 ± tirzepatide vs. tirzepatide vs. vehicle for 21 days; HS235 animals were calorie matched to tirzepatide</a:t>
                      </a:r>
                    </a:p>
                    <a:p>
                      <a:pPr marL="0" indent="0">
                        <a:buFont typeface="Arial" panose="020B0604020202020204" pitchFamily="34" charset="0"/>
                        <a:buNone/>
                      </a:pPr>
                      <a:endParaRPr lang="en-GB" sz="1000" b="0" strike="noStrike" baseline="0" dirty="0">
                        <a:solidFill>
                          <a:schemeClr val="tx1"/>
                        </a:solidFill>
                      </a:endParaRPr>
                    </a:p>
                    <a:p>
                      <a:r>
                        <a:rPr lang="en-US" sz="1000" b="1" baseline="0" dirty="0"/>
                        <a:t>Results</a:t>
                      </a:r>
                      <a:r>
                        <a:rPr lang="en-US" sz="1000" b="0" baseline="0" dirty="0"/>
                        <a:t>: </a:t>
                      </a:r>
                    </a:p>
                    <a:p>
                      <a:pPr marL="171450" indent="-171450">
                        <a:buFont typeface="Arial" panose="020B0604020202020204" pitchFamily="34" charset="0"/>
                        <a:buChar char="•"/>
                      </a:pPr>
                      <a:r>
                        <a:rPr lang="en-US" sz="1000" b="0" baseline="0" dirty="0"/>
                        <a:t>In </a:t>
                      </a:r>
                      <a:r>
                        <a:rPr lang="en-US" sz="1000" b="1" baseline="0" dirty="0"/>
                        <a:t>obese HFpEF mice</a:t>
                      </a:r>
                      <a:r>
                        <a:rPr lang="en-US" sz="1000" b="0" baseline="0" dirty="0"/>
                        <a:t>, HS235 significantly decreased fat mass (from subcutaneous and visceral fat) and increased muscle mass to levels greater than control animals.</a:t>
                      </a:r>
                    </a:p>
                    <a:p>
                      <a:pPr marL="171450" indent="-171450">
                        <a:buFont typeface="Arial" panose="020B0604020202020204" pitchFamily="34" charset="0"/>
                        <a:buChar char="•"/>
                      </a:pPr>
                      <a:r>
                        <a:rPr lang="en-US" sz="1000" b="0" baseline="0" dirty="0"/>
                        <a:t>Left ventricle systolic blood pressure (LVSP) and left ventricle end-diastolic pressure (LVEDP) significantly increased with HFD + L-NAME, which was reverted by HS235 treatment.</a:t>
                      </a:r>
                    </a:p>
                    <a:p>
                      <a:pPr marL="171450" indent="-171450">
                        <a:buFont typeface="Arial" panose="020B0604020202020204" pitchFamily="34" charset="0"/>
                        <a:buChar char="•"/>
                      </a:pPr>
                      <a:r>
                        <a:rPr lang="en-US" sz="1000" b="0" baseline="0" dirty="0"/>
                        <a:t>Exercise tolerance measured as total exercise time and distance was significantly reduced in the mouse model and restored with HS235.</a:t>
                      </a:r>
                    </a:p>
                    <a:p>
                      <a:pPr marL="171450" indent="-171450">
                        <a:buFont typeface="Arial" panose="020B0604020202020204" pitchFamily="34" charset="0"/>
                        <a:buChar char="•"/>
                      </a:pPr>
                      <a:r>
                        <a:rPr lang="en-US" sz="1000" b="0" baseline="0" dirty="0"/>
                        <a:t>In </a:t>
                      </a:r>
                      <a:r>
                        <a:rPr lang="en-US" sz="1000" b="1" baseline="0" dirty="0"/>
                        <a:t>DIO mice</a:t>
                      </a:r>
                      <a:r>
                        <a:rPr lang="en-US" sz="1000" b="0" baseline="0" dirty="0"/>
                        <a:t>, tirzepatide elicited a ~-15% loss of lean mass at 21 days, which was mitigated by combination therapy with HS235.</a:t>
                      </a:r>
                      <a:br>
                        <a:rPr lang="en-US" sz="1000" b="0" baseline="0" dirty="0"/>
                      </a:br>
                      <a:r>
                        <a:rPr lang="en-US" sz="1000" b="0" baseline="0" dirty="0"/>
                        <a:t>- HS235 alone showed a slight increase in lean mass vs. vehicle.</a:t>
                      </a:r>
                    </a:p>
                    <a:p>
                      <a:pPr marL="171450" indent="-171450">
                        <a:buFont typeface="Arial" panose="020B0604020202020204" pitchFamily="34" charset="0"/>
                        <a:buChar char="•"/>
                      </a:pPr>
                      <a:r>
                        <a:rPr lang="en-US" sz="1000" b="0" baseline="0" dirty="0"/>
                        <a:t>Tirzepatide elicited a ~40% reduction in fat mass which was augmented by addition of HS235 to ~-60%; HS235 alone reduced fat mass by ~30%.</a:t>
                      </a:r>
                    </a:p>
                    <a:p>
                      <a:pPr marL="171450" indent="-171450">
                        <a:buFont typeface="Arial" panose="020B0604020202020204" pitchFamily="34" charset="0"/>
                        <a:buChar char="•"/>
                      </a:pPr>
                      <a:r>
                        <a:rPr lang="en-US" sz="1000" b="0" baseline="0" dirty="0"/>
                        <a:t>HS235 reverted exercise tolerance to levels of lean controls.</a:t>
                      </a:r>
                    </a:p>
                  </a:txBody>
                  <a:tcPr>
                    <a:lnT w="12700" cmpd="sng">
                      <a:noFill/>
                    </a:lnT>
                    <a:lnB w="12700" cap="flat" cmpd="sng" algn="ctr">
                      <a:no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CVrg Implications</a:t>
                      </a:r>
                      <a:r>
                        <a:rPr lang="en-US" sz="1000" b="0" dirty="0"/>
                        <a:t>: </a:t>
                      </a:r>
                      <a:r>
                        <a:rPr lang="en-US" sz="1000" b="0" dirty="0">
                          <a:solidFill>
                            <a:schemeClr val="tx1"/>
                          </a:solidFill>
                        </a:rPr>
                        <a:t>HS235 is an activin and GDF ligand trap in preclinical development with </a:t>
                      </a:r>
                      <a:r>
                        <a:rPr lang="en-US" sz="1000" b="0" dirty="0">
                          <a:solidFill>
                            <a:schemeClr val="tx1"/>
                          </a:solidFill>
                          <a:hlinkClick r:id="rId3"/>
                        </a:rPr>
                        <a:t>35Pharma</a:t>
                      </a:r>
                      <a:r>
                        <a:rPr lang="en-US" sz="1000" b="0" dirty="0">
                          <a:solidFill>
                            <a:schemeClr val="tx1"/>
                          </a:solidFill>
                        </a:rPr>
                        <a:t>. Preclinical data from a murine model of obesity and HFpEF showed improved cardiac function and lower left ventricle pressures with HS235 and restoration of exercise tolerance. HS235 dosed with tirzepatide showed synergistic effects on fat-selective weight loss preserving muscle mass and thus restoring exercise tolerance. No details regarding future development plans were disclosed.</a:t>
                      </a:r>
                      <a:endParaRPr lang="en-US" sz="1000" b="0" dirty="0"/>
                    </a:p>
                  </a:txBody>
                  <a:tcPr>
                    <a:lnT w="12700" cmpd="sng">
                      <a:noFill/>
                    </a:lnT>
                    <a:lnB w="12700" cap="flat" cmpd="sng" algn="ctr">
                      <a:noFill/>
                      <a:prstDash val="solid"/>
                      <a:round/>
                      <a:headEnd type="none" w="med" len="med"/>
                      <a:tailEnd type="none" w="med" len="med"/>
                    </a:lnB>
                    <a:solidFill>
                      <a:srgbClr val="FEF4EC"/>
                    </a:solidFill>
                  </a:tcPr>
                </a:tc>
                <a:extLst>
                  <a:ext uri="{0D108BD9-81ED-4DB2-BD59-A6C34878D82A}">
                    <a16:rowId xmlns:a16="http://schemas.microsoft.com/office/drawing/2014/main" val="3649007322"/>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Abstract</a:t>
                      </a:r>
                      <a:r>
                        <a:rPr lang="en-US" sz="1000" b="1" baseline="0" dirty="0"/>
                        <a:t> </a:t>
                      </a:r>
                      <a:r>
                        <a:rPr lang="en-US" sz="1000" b="0" baseline="0" dirty="0">
                          <a:hlinkClick r:id="rId4"/>
                        </a:rPr>
                        <a:t>302-OR</a:t>
                      </a:r>
                      <a:r>
                        <a:rPr lang="en-US" sz="1000" b="1" baseline="0" dirty="0"/>
                        <a:t> </a:t>
                      </a:r>
                      <a:r>
                        <a:rPr lang="en-US" sz="1000" b="0" i="1" strike="noStrike" dirty="0"/>
                        <a:t>The anti-myostatin antibody SRK-439 promotes healthy body composition in combination with GLP-1 agonists in a mouse model of obesity. M.A.Fulham.</a:t>
                      </a:r>
                      <a:endParaRPr lang="en-US" sz="1000" b="0" i="1" dirty="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US" sz="1000" b="0" dirty="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2230582">
                <a:tc>
                  <a:txBody>
                    <a:bodyPr/>
                    <a:lstStyle/>
                    <a:p>
                      <a:r>
                        <a:rPr lang="en-GB" sz="1000" b="1" strike="noStrike" baseline="0" dirty="0">
                          <a:solidFill>
                            <a:schemeClr val="tx1"/>
                          </a:solidFill>
                        </a:rPr>
                        <a:t>Methods</a:t>
                      </a:r>
                      <a:r>
                        <a:rPr lang="en-GB" sz="1000" b="0" strike="noStrike" baseline="0" dirty="0">
                          <a:solidFill>
                            <a:schemeClr val="tx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1" strike="noStrike" baseline="0" dirty="0">
                          <a:solidFill>
                            <a:schemeClr val="tx1"/>
                          </a:solidFill>
                        </a:rPr>
                        <a:t>DIO mice </a:t>
                      </a:r>
                      <a:r>
                        <a:rPr lang="en-GB" sz="1000" b="0" strike="noStrike" baseline="0" dirty="0">
                          <a:solidFill>
                            <a:schemeClr val="tx1"/>
                          </a:solidFill>
                        </a:rPr>
                        <a:t>(60% HFD) were switched to HFD 45% for 7 days and then</a:t>
                      </a:r>
                      <a:r>
                        <a:rPr lang="en-GB" sz="1000" b="1" strike="noStrike" baseline="0" dirty="0">
                          <a:solidFill>
                            <a:schemeClr val="tx1"/>
                          </a:solidFill>
                        </a:rPr>
                        <a:t> </a:t>
                      </a:r>
                      <a:r>
                        <a:rPr lang="en-GB" sz="1000" b="0" strike="noStrike" baseline="0" dirty="0">
                          <a:solidFill>
                            <a:schemeClr val="tx1"/>
                          </a:solidFill>
                        </a:rPr>
                        <a:t>received semaglutide (SC 0.04mg/kg QD) vs. vehicle for the first 28 days ± SRK-439 (SC 10mg/kg QW) for 56 days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000" b="0" strike="noStrike" baseline="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1" baseline="0" dirty="0"/>
                        <a:t>Results</a:t>
                      </a:r>
                      <a:r>
                        <a:rPr lang="en-US" sz="1000" b="0" baseline="0" dirty="0"/>
                        <a:t>: </a:t>
                      </a:r>
                    </a:p>
                    <a:p>
                      <a:pPr marL="171450" indent="-171450">
                        <a:buFont typeface="Arial" panose="020B0604020202020204" pitchFamily="34" charset="0"/>
                        <a:buChar char="•"/>
                      </a:pPr>
                      <a:r>
                        <a:rPr lang="en-US" sz="1000" b="0" baseline="0" dirty="0"/>
                        <a:t>At 28 days, semaglutide alone or in combination with SRK-439 elicited weight loss vs. vehicle, and mice in both groups regained weight upon withdrawal of semaglutide treatment.</a:t>
                      </a:r>
                    </a:p>
                    <a:p>
                      <a:pPr marL="171450" indent="-171450">
                        <a:buFont typeface="Arial" panose="020B0604020202020204" pitchFamily="34" charset="0"/>
                        <a:buChar char="•"/>
                      </a:pPr>
                      <a:r>
                        <a:rPr lang="en-US" sz="1000" b="0" baseline="0" dirty="0"/>
                        <a:t>Semaglutide-treated animals lost lean mass at 28 days vs. vehicle which reverted to baseline at 56 days upon withdrawal of semaglutide.</a:t>
                      </a:r>
                      <a:br>
                        <a:rPr lang="en-US" sz="1000" b="0" baseline="0" dirty="0"/>
                      </a:br>
                      <a:r>
                        <a:rPr lang="en-US" sz="1000" b="0" baseline="0" dirty="0"/>
                        <a:t>- combination treatment with SRK-439 mitigated loss of lean mass, and upon withdrawal of semaglutide animals gained lean mass vs. vehicle to similar levels as lean chow fed animals.</a:t>
                      </a:r>
                      <a:br>
                        <a:rPr lang="en-US" sz="1000" b="0" baseline="0" dirty="0"/>
                      </a:br>
                      <a:r>
                        <a:rPr lang="en-US" sz="1000" b="0" baseline="0" dirty="0"/>
                        <a:t>- gastrocnemius weight was significantly increased in semaglutide + SRK-439-treated animals to levels greater than lean chow fed animals.</a:t>
                      </a:r>
                    </a:p>
                    <a:p>
                      <a:pPr marL="171450" indent="-171450">
                        <a:buFont typeface="Arial" panose="020B0604020202020204" pitchFamily="34" charset="0"/>
                        <a:buChar char="•"/>
                      </a:pPr>
                      <a:r>
                        <a:rPr lang="en-US" sz="1000" b="0" baseline="0" dirty="0"/>
                        <a:t>While semaglutide-treated animals regained fat mass upon withdrawal of treatment, combination with SRK-439 attenuated regain of fat mass.</a:t>
                      </a:r>
                    </a:p>
                    <a:p>
                      <a:pPr marL="171450" indent="-171450">
                        <a:buFont typeface="Arial" panose="020B0604020202020204" pitchFamily="34" charset="0"/>
                        <a:buChar char="•"/>
                      </a:pPr>
                      <a:r>
                        <a:rPr lang="en-US" sz="1000" b="0" baseline="0" dirty="0"/>
                        <a:t>Combination treatment with SRK-439 improved body composition reducing size of adipose tissue depots.</a:t>
                      </a:r>
                    </a:p>
                    <a:p>
                      <a:pPr marL="171450" indent="-171450">
                        <a:buFont typeface="Arial" panose="020B0604020202020204" pitchFamily="34" charset="0"/>
                        <a:buChar char="•"/>
                      </a:pPr>
                      <a:r>
                        <a:rPr lang="en-US" sz="1000" b="0" baseline="0" dirty="0"/>
                        <a:t>Combination treatment with SRK-439 reduced fasting leptin levels vs. vehicle and semaglutide alone, confirming reduction of adiposity.</a:t>
                      </a:r>
                    </a:p>
                    <a:p>
                      <a:pPr marL="171450" indent="-171450">
                        <a:buFont typeface="Arial" panose="020B0604020202020204" pitchFamily="34" charset="0"/>
                        <a:buChar char="•"/>
                      </a:pPr>
                      <a:endParaRPr lang="en-US" sz="1000" b="0" baseline="0" dirty="0"/>
                    </a:p>
                  </a:txBody>
                  <a:tcPr>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CVrg Implications</a:t>
                      </a:r>
                      <a:r>
                        <a:rPr lang="en-US" sz="1000" b="0" dirty="0"/>
                        <a:t>: SRK-439 is a myostatin inhibitor in preclinical development with </a:t>
                      </a:r>
                      <a:r>
                        <a:rPr lang="en-US" sz="1000" b="0" dirty="0">
                          <a:hlinkClick r:id="rId5"/>
                        </a:rPr>
                        <a:t>Scholar Rock</a:t>
                      </a:r>
                      <a:r>
                        <a:rPr lang="en-US" sz="1000" b="0" dirty="0"/>
                        <a:t> for the treatment of obesity in patients in GLP-1 therapy. These data demonstrated the ability of SRK-439 to mitigate GLP-1 induced loss of lean mass and attenuated regain of fat mass upon withdrawal of GLP-1 agonist semaglutide in a mouse model of obesity. In </a:t>
                      </a:r>
                      <a:r>
                        <a:rPr lang="en-US" sz="1000" b="0" dirty="0">
                          <a:hlinkClick r:id="rId6"/>
                        </a:rPr>
                        <a:t>May 2024</a:t>
                      </a:r>
                      <a:r>
                        <a:rPr lang="en-US" sz="1000" b="0" dirty="0"/>
                        <a:t>, Scholar Rock initiated Phase II proof-of-concept trial EMBRAZE (no NCT# yet) of in-house myostatin inhibitor apitegromab, and insights from this trial expected mid-2025 will inform future development of SRK-439.</a:t>
                      </a:r>
                    </a:p>
                  </a:txBody>
                  <a:tcPr>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77275959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Other: Taldefgrobep alfa, reduced fat mass and increased lean mass in DIO mouse model</a:t>
            </a:r>
            <a:endParaRPr lang="en-US" dirty="0">
              <a:solidFill>
                <a:srgbClr val="FF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374474355"/>
              </p:ext>
            </p:extLst>
          </p:nvPr>
        </p:nvGraphicFramePr>
        <p:xfrm>
          <a:off x="382577" y="914400"/>
          <a:ext cx="11430000" cy="2560320"/>
        </p:xfrm>
        <a:graphic>
          <a:graphicData uri="http://schemas.openxmlformats.org/drawingml/2006/table">
            <a:tbl>
              <a:tblPr firstRow="1" bandRow="1">
                <a:tableStyleId>{3B4B98B0-60AC-42C2-AFA5-B58CD77FA1E5}</a:tableStyleId>
              </a:tblPr>
              <a:tblGrid>
                <a:gridCol w="914400">
                  <a:extLst>
                    <a:ext uri="{9D8B030D-6E8A-4147-A177-3AD203B41FA5}">
                      <a16:colId xmlns:a16="http://schemas.microsoft.com/office/drawing/2014/main" val="20000"/>
                    </a:ext>
                  </a:extLst>
                </a:gridCol>
                <a:gridCol w="1188720">
                  <a:extLst>
                    <a:ext uri="{9D8B030D-6E8A-4147-A177-3AD203B41FA5}">
                      <a16:colId xmlns:a16="http://schemas.microsoft.com/office/drawing/2014/main" val="519974293"/>
                    </a:ext>
                  </a:extLst>
                </a:gridCol>
                <a:gridCol w="1371600">
                  <a:extLst>
                    <a:ext uri="{9D8B030D-6E8A-4147-A177-3AD203B41FA5}">
                      <a16:colId xmlns:a16="http://schemas.microsoft.com/office/drawing/2014/main" val="1038042304"/>
                    </a:ext>
                  </a:extLst>
                </a:gridCol>
                <a:gridCol w="640080">
                  <a:extLst>
                    <a:ext uri="{9D8B030D-6E8A-4147-A177-3AD203B41FA5}">
                      <a16:colId xmlns:a16="http://schemas.microsoft.com/office/drawing/2014/main" val="2168651384"/>
                    </a:ext>
                  </a:extLst>
                </a:gridCol>
                <a:gridCol w="4683945">
                  <a:extLst>
                    <a:ext uri="{9D8B030D-6E8A-4147-A177-3AD203B41FA5}">
                      <a16:colId xmlns:a16="http://schemas.microsoft.com/office/drawing/2014/main" val="796046381"/>
                    </a:ext>
                  </a:extLst>
                </a:gridCol>
                <a:gridCol w="2631255">
                  <a:extLst>
                    <a:ext uri="{9D8B030D-6E8A-4147-A177-3AD203B41FA5}">
                      <a16:colId xmlns:a16="http://schemas.microsoft.com/office/drawing/2014/main" val="555384244"/>
                    </a:ext>
                  </a:extLst>
                </a:gridCol>
              </a:tblGrid>
              <a:tr h="259080">
                <a:tc>
                  <a:txBody>
                    <a:bodyPr/>
                    <a:lstStyle/>
                    <a:p>
                      <a:r>
                        <a:rPr lang="en-US" sz="1000" b="1" dirty="0"/>
                        <a:t>Product/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Company</a:t>
                      </a: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Max Phase</a:t>
                      </a:r>
                    </a:p>
                  </a:txBody>
                  <a:tcPr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MOA</a:t>
                      </a:r>
                    </a:p>
                  </a:txBody>
                  <a:tcPr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ROA</a:t>
                      </a:r>
                    </a:p>
                  </a:txBody>
                  <a:tcPr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Results</a:t>
                      </a:r>
                    </a:p>
                  </a:txBody>
                  <a:tcPr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Dev. Timeline &amp; CVrg Implications</a:t>
                      </a:r>
                    </a:p>
                  </a:txBody>
                  <a:tcPr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0">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i="0" kern="1200" dirty="0">
                          <a:solidFill>
                            <a:schemeClr val="tx1"/>
                          </a:solidFill>
                          <a:effectLst/>
                          <a:latin typeface="+mn-lt"/>
                          <a:ea typeface="+mn-ea"/>
                          <a:cs typeface="+mn-cs"/>
                        </a:rPr>
                        <a:t>Abstract</a:t>
                      </a:r>
                      <a:r>
                        <a:rPr lang="en-US" sz="1000" b="0" i="1" kern="1200" dirty="0">
                          <a:solidFill>
                            <a:schemeClr val="tx1"/>
                          </a:solidFill>
                          <a:effectLst/>
                          <a:latin typeface="+mn-lt"/>
                          <a:ea typeface="+mn-ea"/>
                          <a:cs typeface="+mn-cs"/>
                        </a:rPr>
                        <a:t> </a:t>
                      </a:r>
                      <a:r>
                        <a:rPr lang="en-US" sz="1000" b="0" i="0" kern="1200" dirty="0">
                          <a:solidFill>
                            <a:schemeClr val="tx1"/>
                          </a:solidFill>
                          <a:effectLst/>
                          <a:latin typeface="+mn-lt"/>
                          <a:ea typeface="+mn-ea"/>
                          <a:cs typeface="+mn-cs"/>
                          <a:hlinkClick r:id="rId2"/>
                        </a:rPr>
                        <a:t>2053-LB</a:t>
                      </a:r>
                      <a:r>
                        <a:rPr lang="en-US" sz="1000" b="0" i="1" kern="1200" dirty="0">
                          <a:solidFill>
                            <a:schemeClr val="tx1"/>
                          </a:solidFill>
                          <a:effectLst/>
                          <a:latin typeface="+mn-lt"/>
                          <a:ea typeface="+mn-ea"/>
                          <a:cs typeface="+mn-cs"/>
                        </a:rPr>
                        <a:t>: </a:t>
                      </a:r>
                      <a:r>
                        <a:rPr lang="en-GB" sz="1000" b="0" i="1" kern="1200" dirty="0">
                          <a:solidFill>
                            <a:schemeClr val="tx1"/>
                          </a:solidFill>
                          <a:effectLst/>
                          <a:latin typeface="+mn-lt"/>
                          <a:ea typeface="+mn-ea"/>
                          <a:cs typeface="+mn-cs"/>
                        </a:rPr>
                        <a:t>Taldefgrobep alfa improves body composition as monotherapy and in combination with semaglutide in a DIO mouse model. C.Bechtold.</a:t>
                      </a:r>
                      <a:endParaRPr lang="en-US" sz="1000" b="0" i="1" kern="1200" dirty="0">
                        <a:solidFill>
                          <a:schemeClr val="tx1"/>
                        </a:solidFill>
                        <a:effectLst/>
                        <a:latin typeface="+mn-lt"/>
                        <a:ea typeface="+mn-ea"/>
                        <a:cs typeface="+mn-cs"/>
                      </a:endParaRPr>
                    </a:p>
                  </a:txBody>
                  <a:tcPr>
                    <a:lnL>
                      <a:noFill/>
                    </a:lnL>
                    <a:lnR>
                      <a:noFill/>
                    </a:lnR>
                    <a:lnT>
                      <a:noFill/>
                    </a:lnT>
                    <a:lnB>
                      <a:noFill/>
                    </a:lnB>
                    <a:lnTlToBr w="12700" cmpd="sng">
                      <a:noFill/>
                      <a:prstDash val="solid"/>
                    </a:lnTlToBr>
                    <a:lnBlToTr w="12700" cmpd="sng">
                      <a:noFill/>
                      <a:prstDash val="solid"/>
                    </a:lnBlToTr>
                    <a:solidFill>
                      <a:srgbClr val="CCD9E9"/>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tx1"/>
                        </a:solidFill>
                        <a:latin typeface="+mn-lt"/>
                      </a:endParaRPr>
                    </a:p>
                  </a:txBody>
                  <a:tcPr>
                    <a:lnL>
                      <a:noFill/>
                    </a:lnL>
                    <a:lnR>
                      <a:noFill/>
                    </a:lnR>
                    <a:lnTlToBr w="12700" cmpd="sng">
                      <a:noFill/>
                      <a:prstDash val="solid"/>
                    </a:lnTlToBr>
                    <a:lnBlToTr w="12700" cmpd="sng">
                      <a:noFill/>
                      <a:prstDash val="solid"/>
                    </a:lnBlToTr>
                    <a:no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tx1"/>
                        </a:solidFill>
                        <a:latin typeface="+mn-lt"/>
                      </a:endParaRPr>
                    </a:p>
                  </a:txBody>
                  <a:tcPr>
                    <a:lnL>
                      <a:noFill/>
                    </a:lnL>
                    <a:lnR>
                      <a:noFill/>
                    </a:lnR>
                    <a:lnTlToBr w="12700" cmpd="sng">
                      <a:noFill/>
                      <a:prstDash val="solid"/>
                    </a:lnTlToBr>
                    <a:lnBlToTr w="12700" cmpd="sng">
                      <a:noFill/>
                      <a:prstDash val="solid"/>
                    </a:lnBlToTr>
                    <a:no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tx1"/>
                        </a:solidFill>
                        <a:latin typeface="+mn-lt"/>
                      </a:endParaRPr>
                    </a:p>
                  </a:txBody>
                  <a:tcPr>
                    <a:lnL>
                      <a:noFill/>
                    </a:lnL>
                    <a:lnR>
                      <a:noFill/>
                    </a:lnR>
                    <a:lnTlToBr w="12700" cmpd="sng">
                      <a:noFill/>
                      <a:prstDash val="solid"/>
                    </a:lnTlToBr>
                    <a:lnBlToTr w="12700" cmpd="sng">
                      <a:noFill/>
                      <a:prstDash val="solid"/>
                    </a:lnBlToTr>
                    <a:noFill/>
                  </a:tcPr>
                </a:tc>
                <a:tc hMerge="1">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0" dirty="0">
                        <a:solidFill>
                          <a:schemeClr val="tx1"/>
                        </a:solidFill>
                        <a:latin typeface="+mn-lt"/>
                      </a:endParaRPr>
                    </a:p>
                  </a:txBody>
                  <a:tcPr>
                    <a:lnL>
                      <a:noFill/>
                    </a:lnL>
                    <a:lnR>
                      <a:noFill/>
                    </a:lnR>
                    <a:lnTlToBr w="12700" cmpd="sng">
                      <a:noFill/>
                      <a:prstDash val="solid"/>
                    </a:lnTlToBr>
                    <a:lnBlToTr w="12700" cmpd="sng">
                      <a:noFill/>
                      <a:prstDash val="solid"/>
                    </a:lnBlToTr>
                    <a:solidFill>
                      <a:srgbClr val="FEF4EC"/>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i="1" kern="1200" dirty="0">
                        <a:solidFill>
                          <a:schemeClr val="tx1"/>
                        </a:solidFill>
                        <a:effectLst/>
                        <a:latin typeface="+mn-lt"/>
                        <a:ea typeface="+mn-ea"/>
                        <a:cs typeface="+mn-cs"/>
                      </a:endParaRPr>
                    </a:p>
                  </a:txBody>
                  <a:tcPr>
                    <a:lnL>
                      <a:noFill/>
                    </a:lnL>
                    <a:lnR>
                      <a:noFill/>
                    </a:lnR>
                    <a:lnT>
                      <a:noFill/>
                    </a:lnT>
                    <a:lnB>
                      <a:noFill/>
                    </a:lnB>
                    <a:lnTlToBr w="12700" cmpd="sng">
                      <a:noFill/>
                      <a:prstDash val="solid"/>
                    </a:lnTlToBr>
                    <a:lnBlToTr w="12700" cmpd="sng">
                      <a:noFill/>
                      <a:prstDash val="solid"/>
                    </a:lnBlToTr>
                    <a:solidFill>
                      <a:srgbClr val="CCD9E9"/>
                    </a:solidFill>
                  </a:tcPr>
                </a:tc>
                <a:extLst>
                  <a:ext uri="{0D108BD9-81ED-4DB2-BD59-A6C34878D82A}">
                    <a16:rowId xmlns:a16="http://schemas.microsoft.com/office/drawing/2014/main" val="1599461279"/>
                  </a:ext>
                </a:extLst>
              </a:tr>
              <a:tr h="11887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kern="1200" dirty="0">
                          <a:solidFill>
                            <a:schemeClr val="tx1"/>
                          </a:solidFill>
                          <a:latin typeface="+mn-lt"/>
                          <a:ea typeface="+mn-ea"/>
                          <a:cs typeface="+mn-cs"/>
                        </a:rPr>
                        <a:t>taldefgrobep alfa</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kern="1200" dirty="0">
                          <a:solidFill>
                            <a:schemeClr val="tx1"/>
                          </a:solidFill>
                          <a:latin typeface="+mn-lt"/>
                          <a:ea typeface="+mn-ea"/>
                          <a:cs typeface="+mn-cs"/>
                          <a:hlinkClick r:id="rId3"/>
                        </a:rPr>
                        <a:t>(Biohaven</a:t>
                      </a:r>
                      <a:r>
                        <a:rPr lang="en-GB" sz="1000" b="0" i="0" kern="1200" dirty="0">
                          <a:solidFill>
                            <a:schemeClr val="tx1"/>
                          </a:solidFill>
                          <a:latin typeface="+mn-lt"/>
                          <a:ea typeface="+mn-ea"/>
                          <a:cs typeface="+mn-cs"/>
                        </a:rPr>
                        <a:t>)</a:t>
                      </a:r>
                      <a:endParaRPr lang="en-US" sz="1000" b="0" i="0" kern="1200" dirty="0">
                        <a:solidFill>
                          <a:schemeClr val="tx1"/>
                        </a:solidFill>
                        <a:latin typeface="+mn-lt"/>
                        <a:ea typeface="+mn-ea"/>
                        <a:cs typeface="+mn-cs"/>
                      </a:endParaRPr>
                    </a:p>
                  </a:txBody>
                  <a:tcPr>
                    <a:lnL>
                      <a:noFill/>
                    </a:lnL>
                    <a:lnR>
                      <a:noFill/>
                    </a:lnR>
                    <a:lnT>
                      <a:noFill/>
                    </a:lnT>
                    <a:lnB>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kern="1200" dirty="0">
                          <a:solidFill>
                            <a:schemeClr val="tx1"/>
                          </a:solidFill>
                          <a:latin typeface="+mn-lt"/>
                          <a:ea typeface="+mn-ea"/>
                          <a:cs typeface="+mn-cs"/>
                          <a:hlinkClick r:id="rId4"/>
                        </a:rPr>
                        <a:t>Phase I </a:t>
                      </a:r>
                      <a:r>
                        <a:rPr lang="en-US" sz="1000" b="0" i="0" kern="1200" dirty="0">
                          <a:solidFill>
                            <a:schemeClr val="tx1"/>
                          </a:solidFill>
                          <a:latin typeface="+mn-lt"/>
                          <a:ea typeface="+mn-ea"/>
                          <a:cs typeface="+mn-cs"/>
                        </a:rPr>
                        <a:t>for obesity</a:t>
                      </a:r>
                    </a:p>
                  </a:txBody>
                  <a:tcPr>
                    <a:lnL>
                      <a:noFill/>
                    </a:lnL>
                    <a:lnR>
                      <a:noFill/>
                    </a:lnR>
                    <a:lnT>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kern="1200" dirty="0">
                          <a:solidFill>
                            <a:schemeClr val="tx1"/>
                          </a:solidFill>
                          <a:latin typeface="+mn-lt"/>
                          <a:ea typeface="+mn-ea"/>
                          <a:cs typeface="+mn-cs"/>
                        </a:rPr>
                        <a:t>Myostatin inhibitor</a:t>
                      </a:r>
                    </a:p>
                  </a:txBody>
                  <a:tcPr>
                    <a:lnL>
                      <a:noFill/>
                    </a:lnL>
                    <a:lnR>
                      <a:noFill/>
                    </a:lnR>
                    <a:lnT>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chemeClr val="tx1"/>
                        </a:solidFill>
                        <a:latin typeface="+mn-lt"/>
                        <a:ea typeface="+mn-ea"/>
                        <a:cs typeface="+mn-cs"/>
                      </a:endParaRPr>
                    </a:p>
                  </a:txBody>
                  <a:tcPr>
                    <a:lnL>
                      <a:noFill/>
                    </a:lnL>
                    <a:lnR>
                      <a:noFill/>
                    </a:lnR>
                    <a:lnT>
                      <a:noFill/>
                    </a:lnT>
                    <a:lnB w="12700" cmpd="sng">
                      <a:noFill/>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i="0" dirty="0">
                          <a:solidFill>
                            <a:schemeClr val="tx1"/>
                          </a:solidFill>
                          <a:latin typeface="+mn-lt"/>
                        </a:rPr>
                        <a:t>C57BL/6J male mice received a HFD for 13 weeks prior to treatment with taldefgrobep (100mg/kg BIW), semaglutide (20 or 40µg/kg QD), taldefgrobep (100 mg/kg BIW) with semaglutide (20 or 40µg/kg QD), or vehicle for 4 wks.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dirty="0">
                          <a:solidFill>
                            <a:schemeClr val="tx1"/>
                          </a:solidFill>
                          <a:latin typeface="+mn-lt"/>
                        </a:rPr>
                        <a:t>Significant and larger improvements in total body fat mass and total body lean mass with taldefgrobep monotherapy (-26% and 15%, respectively) vs. semaglutide </a:t>
                      </a:r>
                      <a:r>
                        <a:rPr lang="en-GB" sz="1000" b="0" i="0" dirty="0">
                          <a:solidFill>
                            <a:schemeClr val="tx1"/>
                          </a:solidFill>
                          <a:latin typeface="+mn-lt"/>
                        </a:rPr>
                        <a:t>40µg/kg monotherapy (-12% and 0%) and vehicle (6% and 7%)</a:t>
                      </a:r>
                      <a:endParaRPr lang="en-US" sz="1000" b="0" i="0" dirty="0">
                        <a:solidFill>
                          <a:schemeClr val="tx1"/>
                        </a:solidFill>
                        <a:latin typeface="+mn-lt"/>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dirty="0">
                          <a:solidFill>
                            <a:schemeClr val="tx1"/>
                          </a:solidFill>
                          <a:latin typeface="+mn-lt"/>
                        </a:rPr>
                        <a:t>Dual taldefgrobep and semaglutide resulted in greater reductions in fat mass (t/s </a:t>
                      </a:r>
                      <a:r>
                        <a:rPr lang="en-GB" sz="1000" b="0" i="0" dirty="0">
                          <a:solidFill>
                            <a:schemeClr val="tx1"/>
                          </a:solidFill>
                          <a:latin typeface="+mn-lt"/>
                        </a:rPr>
                        <a:t>40µg/kg: </a:t>
                      </a:r>
                      <a:r>
                        <a:rPr lang="en-US" sz="1000" b="0" i="0" dirty="0">
                          <a:solidFill>
                            <a:schemeClr val="tx1"/>
                          </a:solidFill>
                          <a:latin typeface="+mn-lt"/>
                        </a:rPr>
                        <a:t>-32%) vs. either monotherapy with similar (13%) changes in lean mass vs. taldefgrobep.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i="0" dirty="0">
                          <a:solidFill>
                            <a:schemeClr val="tx1"/>
                          </a:solidFill>
                          <a:latin typeface="+mn-lt"/>
                        </a:rPr>
                        <a:t>Taldefgrobep monotherapy reduced total body weight by 3.5% (-6.7% vs. vehicle), which was increased to -7.6% (-10.8% vs. vehicle) with dual treatment with semaglutide 40µg/kg.</a:t>
                      </a:r>
                    </a:p>
                  </a:txBody>
                  <a:tcPr>
                    <a:lnL>
                      <a:noFill/>
                    </a:lnL>
                    <a:lnR>
                      <a:noFill/>
                    </a:lnR>
                    <a:lnT>
                      <a:noFill/>
                    </a:lnT>
                    <a:lnB w="12700" cmpd="sng">
                      <a:noFill/>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dirty="0">
                          <a:solidFill>
                            <a:schemeClr val="tx1"/>
                          </a:solidFill>
                          <a:latin typeface="+mn-lt"/>
                        </a:rPr>
                        <a:t>Biohaven licensed taldefgrobep from BMS in 2022 and holds global development and commercialization rights.</a:t>
                      </a:r>
                      <a:endParaRPr lang="en-GB" sz="1000" b="0" i="0" dirty="0">
                        <a:solidFill>
                          <a:schemeClr val="tx1"/>
                        </a:solidFill>
                        <a:latin typeface="+mn-lt"/>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i="0" dirty="0">
                          <a:solidFill>
                            <a:schemeClr val="tx1"/>
                          </a:solidFill>
                          <a:latin typeface="+mn-lt"/>
                        </a:rPr>
                        <a:t>The poster presenters concluded that these results support development as a monotherapy and as a combination therapy with semaglutide to yield an additive effect on fat loss while promoting lean mass gain.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i="0" dirty="0">
                          <a:solidFill>
                            <a:schemeClr val="tx1"/>
                          </a:solidFill>
                          <a:latin typeface="+mn-lt"/>
                        </a:rPr>
                        <a:t>Biohaven </a:t>
                      </a:r>
                      <a:r>
                        <a:rPr lang="en-GB" sz="1000" b="0" i="0" dirty="0">
                          <a:solidFill>
                            <a:schemeClr val="tx1"/>
                          </a:solidFill>
                          <a:latin typeface="+mn-lt"/>
                          <a:hlinkClick r:id="rId5"/>
                        </a:rPr>
                        <a:t>expects</a:t>
                      </a:r>
                      <a:r>
                        <a:rPr lang="en-GB" sz="1000" b="0" i="0" dirty="0">
                          <a:solidFill>
                            <a:schemeClr val="tx1"/>
                          </a:solidFill>
                          <a:latin typeface="+mn-lt"/>
                        </a:rPr>
                        <a:t> to initiate an obesity Phase II trial in 2H 2024.</a:t>
                      </a:r>
                    </a:p>
                  </a:txBody>
                  <a:tcPr>
                    <a:lnL>
                      <a:noFill/>
                    </a:lnL>
                    <a:lnR>
                      <a:noFill/>
                    </a:lnR>
                    <a:lnT>
                      <a:noFill/>
                    </a:lnT>
                    <a:lnB w="12700" cmpd="sng">
                      <a:noFill/>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3858988433"/>
                  </a:ext>
                </a:extLst>
              </a:tr>
            </a:tbl>
          </a:graphicData>
        </a:graphic>
      </p:graphicFrame>
    </p:spTree>
    <p:extLst>
      <p:ext uri="{BB962C8B-B14F-4D97-AF65-F5344CB8AC3E}">
        <p14:creationId xmlns:p14="http://schemas.microsoft.com/office/powerpoint/2010/main" val="128639035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Other: FIH data for </a:t>
            </a:r>
            <a:r>
              <a:rPr lang="el-GR" dirty="0"/>
              <a:t>β2-</a:t>
            </a:r>
            <a:r>
              <a:rPr lang="en-US" dirty="0"/>
              <a:t>adrenergic receptor agonist, ATR-258</a:t>
            </a:r>
          </a:p>
        </p:txBody>
      </p:sp>
      <p:graphicFrame>
        <p:nvGraphicFramePr>
          <p:cNvPr id="4" name="Table 3"/>
          <p:cNvGraphicFramePr>
            <a:graphicFrameLocks noGrp="1"/>
          </p:cNvGraphicFramePr>
          <p:nvPr>
            <p:extLst>
              <p:ext uri="{D42A27DB-BD31-4B8C-83A1-F6EECF244321}">
                <p14:modId xmlns:p14="http://schemas.microsoft.com/office/powerpoint/2010/main" val="2593357081"/>
              </p:ext>
            </p:extLst>
          </p:nvPr>
        </p:nvGraphicFramePr>
        <p:xfrm>
          <a:off x="382577" y="914400"/>
          <a:ext cx="11430000" cy="2103120"/>
        </p:xfrm>
        <a:graphic>
          <a:graphicData uri="http://schemas.openxmlformats.org/drawingml/2006/table">
            <a:tbl>
              <a:tblPr firstRow="1" bandRow="1">
                <a:tableStyleId>{3B4B98B0-60AC-42C2-AFA5-B58CD77FA1E5}</a:tableStyleId>
              </a:tblPr>
              <a:tblGrid>
                <a:gridCol w="1463040">
                  <a:extLst>
                    <a:ext uri="{9D8B030D-6E8A-4147-A177-3AD203B41FA5}">
                      <a16:colId xmlns:a16="http://schemas.microsoft.com/office/drawing/2014/main" val="20000"/>
                    </a:ext>
                  </a:extLst>
                </a:gridCol>
                <a:gridCol w="1188720">
                  <a:extLst>
                    <a:ext uri="{9D8B030D-6E8A-4147-A177-3AD203B41FA5}">
                      <a16:colId xmlns:a16="http://schemas.microsoft.com/office/drawing/2014/main" val="519974293"/>
                    </a:ext>
                  </a:extLst>
                </a:gridCol>
                <a:gridCol w="1371600">
                  <a:extLst>
                    <a:ext uri="{9D8B030D-6E8A-4147-A177-3AD203B41FA5}">
                      <a16:colId xmlns:a16="http://schemas.microsoft.com/office/drawing/2014/main" val="1038042304"/>
                    </a:ext>
                  </a:extLst>
                </a:gridCol>
                <a:gridCol w="914400">
                  <a:extLst>
                    <a:ext uri="{9D8B030D-6E8A-4147-A177-3AD203B41FA5}">
                      <a16:colId xmlns:a16="http://schemas.microsoft.com/office/drawing/2014/main" val="2168651384"/>
                    </a:ext>
                  </a:extLst>
                </a:gridCol>
                <a:gridCol w="3665043">
                  <a:extLst>
                    <a:ext uri="{9D8B030D-6E8A-4147-A177-3AD203B41FA5}">
                      <a16:colId xmlns:a16="http://schemas.microsoft.com/office/drawing/2014/main" val="796046381"/>
                    </a:ext>
                  </a:extLst>
                </a:gridCol>
                <a:gridCol w="2827197">
                  <a:extLst>
                    <a:ext uri="{9D8B030D-6E8A-4147-A177-3AD203B41FA5}">
                      <a16:colId xmlns:a16="http://schemas.microsoft.com/office/drawing/2014/main" val="4021945892"/>
                    </a:ext>
                  </a:extLst>
                </a:gridCol>
              </a:tblGrid>
              <a:tr h="259080">
                <a:tc>
                  <a:txBody>
                    <a:bodyPr/>
                    <a:lstStyle/>
                    <a:p>
                      <a:r>
                        <a:rPr lang="en-US" sz="1000" b="1" dirty="0"/>
                        <a:t>Product/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Company</a:t>
                      </a: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Max Phase</a:t>
                      </a:r>
                    </a:p>
                  </a:txBody>
                  <a:tcPr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MOA</a:t>
                      </a:r>
                    </a:p>
                  </a:txBody>
                  <a:tcPr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ROA</a:t>
                      </a:r>
                    </a:p>
                  </a:txBody>
                  <a:tcPr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Results</a:t>
                      </a:r>
                    </a:p>
                  </a:txBody>
                  <a:tcPr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Dev. Timeline &amp; CVrg Implications</a:t>
                      </a:r>
                    </a:p>
                  </a:txBody>
                  <a:tcPr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0">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Abstract</a:t>
                      </a:r>
                      <a:r>
                        <a:rPr lang="en-US" sz="1000" b="1" baseline="0" dirty="0"/>
                        <a:t> </a:t>
                      </a:r>
                      <a:r>
                        <a:rPr lang="en-US" sz="1000" b="0" baseline="0" dirty="0">
                          <a:hlinkClick r:id="rId2"/>
                        </a:rPr>
                        <a:t>1883-LB</a:t>
                      </a:r>
                      <a:r>
                        <a:rPr lang="en-US" sz="1000" b="0" baseline="0" dirty="0"/>
                        <a:t>: </a:t>
                      </a:r>
                      <a:r>
                        <a:rPr lang="en-GB" sz="1000" b="0" i="1" kern="1200" dirty="0">
                          <a:solidFill>
                            <a:schemeClr val="tx1"/>
                          </a:solidFill>
                          <a:effectLst/>
                          <a:latin typeface="+mn-lt"/>
                          <a:ea typeface="+mn-ea"/>
                          <a:cs typeface="+mn-cs"/>
                        </a:rPr>
                        <a:t>ATR-258 is a precision modulator of ß2-AR signaling that improves glucose homeostasis and is safe in humans. J.M.A DeJong.</a:t>
                      </a:r>
                      <a:endParaRPr lang="en-US" sz="1000" b="0" i="1" dirty="0"/>
                    </a:p>
                  </a:txBody>
                  <a:tcPr>
                    <a:lnL>
                      <a:noFill/>
                    </a:lnL>
                    <a:lnR>
                      <a:noFill/>
                    </a:lnR>
                    <a:lnT w="12700" cmpd="sng">
                      <a:noFill/>
                    </a:lnT>
                    <a:lnB>
                      <a:noFill/>
                    </a:lnB>
                    <a:lnTlToBr w="12700" cmpd="sng">
                      <a:noFill/>
                      <a:prstDash val="solid"/>
                    </a:lnTlToBr>
                    <a:lnBlToTr w="12700" cmpd="sng">
                      <a:noFill/>
                      <a:prstDash val="solid"/>
                    </a:lnBlToTr>
                    <a:solidFill>
                      <a:srgbClr val="CCD9E9"/>
                    </a:solidFill>
                  </a:tcPr>
                </a:tc>
                <a:tc hMerge="1">
                  <a:txBody>
                    <a:bodyPr/>
                    <a:lstStyle/>
                    <a:p>
                      <a:endParaRPr lang="en-US"/>
                    </a:p>
                  </a:txBody>
                  <a:tcPr>
                    <a:lnL>
                      <a:noFill/>
                    </a:lnL>
                    <a:lnT w="12700" cmpd="sng">
                      <a:noFill/>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i="1" dirty="0"/>
                    </a:p>
                  </a:txBody>
                  <a:tcPr>
                    <a:lnL>
                      <a:noFill/>
                    </a:lnL>
                    <a:lnR>
                      <a:noFill/>
                    </a:lnR>
                    <a:lnT w="12700" cmpd="sng">
                      <a:noFill/>
                    </a:lnT>
                    <a:lnTlToBr w="12700" cmpd="sng">
                      <a:noFill/>
                      <a:prstDash val="solid"/>
                    </a:lnTlToBr>
                    <a:lnBlToTr w="12700" cmpd="sng">
                      <a:noFill/>
                      <a:prstDash val="solid"/>
                    </a:lnBlToTr>
                    <a:solidFill>
                      <a:srgbClr val="CCD9E9"/>
                    </a:solidFill>
                  </a:tcPr>
                </a:tc>
                <a:extLst>
                  <a:ext uri="{0D108BD9-81ED-4DB2-BD59-A6C34878D82A}">
                    <a16:rowId xmlns:a16="http://schemas.microsoft.com/office/drawing/2014/main" val="10001"/>
                  </a:ext>
                </a:extLst>
              </a:tr>
              <a:tr h="11887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ATR-258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u="none" strike="noStrike" cap="none" normalizeH="0" baseline="0" dirty="0">
                          <a:ln>
                            <a:noFill/>
                          </a:ln>
                          <a:effectLst/>
                          <a:latin typeface="+mn-lt"/>
                          <a:hlinkClick r:id="rId3"/>
                        </a:rPr>
                        <a:t>Atrogi</a:t>
                      </a:r>
                      <a:r>
                        <a:rPr kumimoji="0" lang="en-GB" sz="1000" u="none" strike="noStrike" cap="none" normalizeH="0" baseline="0" dirty="0">
                          <a:ln>
                            <a:noFill/>
                          </a:ln>
                          <a:effectLst/>
                          <a:latin typeface="+mn-lt"/>
                        </a:rPr>
                        <a:t> </a:t>
                      </a:r>
                      <a:endParaRPr lang="en-US" sz="1000" b="0" i="0" dirty="0">
                        <a:solidFill>
                          <a:schemeClr val="tx1"/>
                        </a:solidFill>
                        <a:latin typeface="+mn-lt"/>
                      </a:endParaRPr>
                    </a:p>
                  </a:txBody>
                  <a:tcPr>
                    <a:lnL>
                      <a:noFill/>
                    </a:lnL>
                    <a:lnR>
                      <a:noFill/>
                    </a:lnR>
                    <a:lnT>
                      <a:noFill/>
                    </a:lnT>
                    <a:lnB>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Phase 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hlinkClick r:id="rId4"/>
                        </a:rPr>
                        <a:t>NCT06432673</a:t>
                      </a:r>
                      <a:endParaRPr lang="en-US" sz="1000" b="0" i="0" dirty="0">
                        <a:solidFill>
                          <a:schemeClr val="tx1"/>
                        </a:solidFill>
                        <a:latin typeface="+mn-lt"/>
                      </a:endParaRPr>
                    </a:p>
                  </a:txBody>
                  <a:tcPr>
                    <a:lnL>
                      <a:noFill/>
                    </a:lnL>
                    <a:lnR>
                      <a:noFill/>
                    </a:lnR>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000" b="0" i="0" kern="1200" dirty="0">
                          <a:solidFill>
                            <a:schemeClr val="tx1"/>
                          </a:solidFill>
                          <a:effectLst/>
                          <a:latin typeface="+mn-lt"/>
                          <a:ea typeface="+mn-ea"/>
                          <a:cs typeface="+mn-cs"/>
                        </a:rPr>
                        <a:t>β</a:t>
                      </a:r>
                      <a:r>
                        <a:rPr lang="en-GB" sz="1000" b="0" i="0" kern="1200" dirty="0">
                          <a:solidFill>
                            <a:schemeClr val="tx1"/>
                          </a:solidFill>
                          <a:effectLst/>
                          <a:latin typeface="+mn-lt"/>
                          <a:ea typeface="+mn-ea"/>
                          <a:cs typeface="+mn-cs"/>
                        </a:rPr>
                        <a:t>2-adrenergic receptor agonist</a:t>
                      </a:r>
                      <a:endParaRPr lang="en-US" sz="1000" dirty="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i="0" dirty="0">
                        <a:solidFill>
                          <a:schemeClr val="tx1"/>
                        </a:solidFill>
                        <a:latin typeface="+mn-lt"/>
                      </a:endParaRPr>
                    </a:p>
                  </a:txBody>
                  <a:tcPr>
                    <a:lnL>
                      <a:noFill/>
                    </a:lnL>
                    <a:lnR>
                      <a:noFill/>
                    </a:lnR>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tx1"/>
                          </a:solidFill>
                          <a:latin typeface="+mn-lt"/>
                        </a:rPr>
                        <a:t>oral</a:t>
                      </a:r>
                    </a:p>
                  </a:txBody>
                  <a:tcPr>
                    <a:lnL>
                      <a:noFill/>
                    </a:lnL>
                    <a:lnR>
                      <a:noFill/>
                    </a:lnR>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i="0" dirty="0">
                          <a:solidFill>
                            <a:schemeClr val="tx1"/>
                          </a:solidFill>
                          <a:latin typeface="+mn-lt"/>
                        </a:rPr>
                        <a:t>ATR-258 resulted in reduced cAMP activation and β-arrestin recruitment while maintaining maximal glucose uptake.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i="0" dirty="0">
                          <a:solidFill>
                            <a:schemeClr val="tx1"/>
                          </a:solidFill>
                          <a:latin typeface="+mn-lt"/>
                        </a:rPr>
                        <a:t>ATR-258 improved body weight, body composition, glucose metabolism, and insulin sensitivity in DIO mice.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i="0" dirty="0">
                          <a:solidFill>
                            <a:schemeClr val="tx1"/>
                          </a:solidFill>
                          <a:latin typeface="+mn-lt"/>
                        </a:rPr>
                        <a:t>FIH: ATR-258 (2.5mg QD) was safe and well tolerated in healthy subjects and T2D patients up to 28 days.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i="0" dirty="0">
                          <a:solidFill>
                            <a:schemeClr val="tx1"/>
                          </a:solidFill>
                          <a:latin typeface="+mn-lt"/>
                        </a:rPr>
                        <a:t>ATR-258 is showing early potential as a new class of adrenergic agonists to treat T2D.</a:t>
                      </a:r>
                      <a:endParaRPr lang="en-US" sz="1000" b="0" i="0" dirty="0">
                        <a:solidFill>
                          <a:schemeClr val="tx1"/>
                        </a:solidFill>
                        <a:latin typeface="+mn-lt"/>
                      </a:endParaRPr>
                    </a:p>
                  </a:txBody>
                  <a:tcPr>
                    <a:lnL>
                      <a:noFill/>
                    </a:lnL>
                    <a:lnR>
                      <a:noFill/>
                    </a:lnR>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i="0" dirty="0">
                          <a:solidFill>
                            <a:schemeClr val="tx1"/>
                          </a:solidFill>
                          <a:latin typeface="+mn-lt"/>
                        </a:rPr>
                        <a:t>According to the poster, preparations for Phase II are ongoing.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i="0" dirty="0">
                          <a:solidFill>
                            <a:schemeClr val="tx1"/>
                          </a:solidFill>
                          <a:latin typeface="+mn-lt"/>
                        </a:rPr>
                        <a:t>The Swedish Phase I trial </a:t>
                      </a:r>
                      <a:r>
                        <a:rPr lang="en-GB" sz="1000" b="0" i="0" dirty="0">
                          <a:solidFill>
                            <a:schemeClr val="tx1"/>
                          </a:solidFill>
                          <a:latin typeface="+mn-lt"/>
                          <a:hlinkClick r:id="rId4"/>
                        </a:rPr>
                        <a:t>Attractive 2</a:t>
                      </a:r>
                      <a:r>
                        <a:rPr lang="en-GB" sz="1000" b="0" i="0" dirty="0">
                          <a:solidFill>
                            <a:schemeClr val="tx1"/>
                          </a:solidFill>
                          <a:latin typeface="+mn-lt"/>
                        </a:rPr>
                        <a:t> is anticipated to complete mid-2024. The trial is </a:t>
                      </a:r>
                      <a:r>
                        <a:rPr lang="en-GB" sz="1000" b="0" i="0" kern="1200" dirty="0">
                          <a:solidFill>
                            <a:schemeClr val="tx1"/>
                          </a:solidFill>
                          <a:effectLst/>
                          <a:latin typeface="+mn-lt"/>
                          <a:ea typeface="+mn-ea"/>
                          <a:cs typeface="+mn-cs"/>
                        </a:rPr>
                        <a:t>assessing PK of a capsule vs. oral solution formulation, both given as single doses to 21 healthy volunteers. </a:t>
                      </a:r>
                      <a:endParaRPr lang="en-GB" sz="1000" b="0" i="0" dirty="0">
                        <a:solidFill>
                          <a:schemeClr val="tx1"/>
                        </a:solidFill>
                        <a:latin typeface="+mn-lt"/>
                      </a:endParaRPr>
                    </a:p>
                  </a:txBody>
                  <a:tcPr>
                    <a:lnL>
                      <a:noFill/>
                    </a:lnL>
                    <a:lnR>
                      <a:noFill/>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4613004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Other: MLX-0871, oral AMPK agonist, promising </a:t>
            </a:r>
            <a:r>
              <a:rPr lang="en-US" i="1" dirty="0"/>
              <a:t>in-vitro </a:t>
            </a:r>
            <a:r>
              <a:rPr lang="en-US" dirty="0"/>
              <a:t>activity, efficacious in </a:t>
            </a:r>
            <a:r>
              <a:rPr lang="en-US" i="1" dirty="0"/>
              <a:t>db/db </a:t>
            </a:r>
            <a:r>
              <a:rPr lang="en-US" dirty="0"/>
              <a:t>&amp; </a:t>
            </a:r>
            <a:r>
              <a:rPr lang="en-US" i="1" dirty="0"/>
              <a:t>ob/ob </a:t>
            </a:r>
            <a:r>
              <a:rPr lang="en-US" dirty="0"/>
              <a:t>mice</a:t>
            </a:r>
          </a:p>
        </p:txBody>
      </p:sp>
      <p:graphicFrame>
        <p:nvGraphicFramePr>
          <p:cNvPr id="4" name="Table 3"/>
          <p:cNvGraphicFramePr>
            <a:graphicFrameLocks noGrp="1"/>
          </p:cNvGraphicFramePr>
          <p:nvPr>
            <p:extLst>
              <p:ext uri="{D42A27DB-BD31-4B8C-83A1-F6EECF244321}">
                <p14:modId xmlns:p14="http://schemas.microsoft.com/office/powerpoint/2010/main" val="1384655269"/>
              </p:ext>
            </p:extLst>
          </p:nvPr>
        </p:nvGraphicFramePr>
        <p:xfrm>
          <a:off x="381000" y="914400"/>
          <a:ext cx="11430000" cy="2626419"/>
        </p:xfrm>
        <a:graphic>
          <a:graphicData uri="http://schemas.openxmlformats.org/drawingml/2006/table">
            <a:tbl>
              <a:tblPr firstRow="1" bandRow="1">
                <a:tableStyleId>{3B4B98B0-60AC-42C2-AFA5-B58CD77FA1E5}</a:tableStyleId>
              </a:tblPr>
              <a:tblGrid>
                <a:gridCol w="9182878">
                  <a:extLst>
                    <a:ext uri="{9D8B030D-6E8A-4147-A177-3AD203B41FA5}">
                      <a16:colId xmlns:a16="http://schemas.microsoft.com/office/drawing/2014/main" val="20000"/>
                    </a:ext>
                  </a:extLst>
                </a:gridCol>
                <a:gridCol w="2247122">
                  <a:extLst>
                    <a:ext uri="{9D8B030D-6E8A-4147-A177-3AD203B41FA5}">
                      <a16:colId xmlns:a16="http://schemas.microsoft.com/office/drawing/2014/main" val="20002"/>
                    </a:ext>
                  </a:extLst>
                </a:gridCol>
              </a:tblGrid>
              <a:tr h="248979">
                <a:tc gridSpan="2">
                  <a:txBody>
                    <a:bodyPr/>
                    <a:lstStyle/>
                    <a:p>
                      <a:r>
                        <a:rPr lang="en-US" sz="1000" b="1" dirty="0"/>
                        <a:t>Abstract</a:t>
                      </a:r>
                      <a:r>
                        <a:rPr lang="en-US" sz="1000" b="0" strike="noStrike" baseline="0" dirty="0"/>
                        <a:t> </a:t>
                      </a:r>
                      <a:r>
                        <a:rPr lang="en-US" sz="1000" b="0" strike="noStrike" baseline="0" dirty="0">
                          <a:hlinkClick r:id="rId2"/>
                        </a:rPr>
                        <a:t>1145-P</a:t>
                      </a:r>
                      <a:r>
                        <a:rPr lang="en-US" sz="1000" b="0" strike="noStrike" baseline="0" dirty="0"/>
                        <a:t>: </a:t>
                      </a:r>
                      <a:r>
                        <a:rPr lang="en-US" sz="1000" b="0" i="1" strike="noStrike" baseline="0" dirty="0"/>
                        <a:t>Development of MLX-0871, a potent, isoform-selective, orally available AMPK activator, displays efficacy in obese and T2D models. H.Vankayalapati. </a:t>
                      </a:r>
                      <a:endParaRPr lang="en-US" sz="1000" b="1" i="1" dirty="0"/>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US" sz="1100" dirty="0">
                        <a:solidFill>
                          <a:schemeClr val="tx1"/>
                        </a:solidFill>
                      </a:endParaRPr>
                    </a:p>
                  </a:txBody>
                  <a:tcPr>
                    <a:solidFill>
                      <a:schemeClr val="tx2"/>
                    </a:solidFill>
                  </a:tcPr>
                </a:tc>
                <a:extLst>
                  <a:ext uri="{0D108BD9-81ED-4DB2-BD59-A6C34878D82A}">
                    <a16:rowId xmlns:a16="http://schemas.microsoft.com/office/drawing/2014/main" val="10001"/>
                  </a:ext>
                </a:extLst>
              </a:tr>
              <a:tr h="1942888">
                <a:tc>
                  <a:txBody>
                    <a:bodyPr/>
                    <a:lstStyle/>
                    <a:p>
                      <a:r>
                        <a:rPr lang="en-US" sz="1000" b="1" dirty="0"/>
                        <a:t>Methods</a:t>
                      </a:r>
                      <a:r>
                        <a:rPr lang="en-US" sz="1000" b="0" dirty="0"/>
                        <a:t>:</a:t>
                      </a:r>
                      <a:r>
                        <a:rPr lang="en-US" sz="1000" b="0" baseline="0" dirty="0"/>
                        <a:t> 12 isoforms of AMPK in activation mode using radiometric HotSpot assay. Glucose uptake and Western Blot cell-based assays in human skeletal muscle, upper arm, white pre-adipocyte, abdomen, and hepatocyte cells. </a:t>
                      </a:r>
                      <a:r>
                        <a:rPr lang="en-US" sz="1000" b="0" baseline="0" dirty="0">
                          <a:solidFill>
                            <a:schemeClr val="tx1"/>
                          </a:solidFill>
                        </a:rPr>
                        <a:t>db/db and DIO C57B/6 </a:t>
                      </a:r>
                      <a:r>
                        <a:rPr lang="en-US" sz="1000" b="1" baseline="0" dirty="0">
                          <a:solidFill>
                            <a:schemeClr val="tx1"/>
                          </a:solidFill>
                        </a:rPr>
                        <a:t>mice</a:t>
                      </a:r>
                      <a:r>
                        <a:rPr lang="en-US" sz="1000" b="0" baseline="0" dirty="0">
                          <a:solidFill>
                            <a:schemeClr val="tx1"/>
                          </a:solidFill>
                        </a:rPr>
                        <a:t> were randomized to MLX0871 (PO QD 30 or 50mg/kg) vs. vehicle.</a:t>
                      </a:r>
                    </a:p>
                    <a:p>
                      <a:endParaRPr lang="en-US" sz="1000" baseline="0" dirty="0"/>
                    </a:p>
                    <a:p>
                      <a:r>
                        <a:rPr lang="en-US" sz="1000" b="1" baseline="0" dirty="0"/>
                        <a:t>Results</a:t>
                      </a:r>
                      <a:r>
                        <a:rPr lang="en-US" sz="1000" b="0" baseline="0" dirty="0"/>
                        <a:t>: </a:t>
                      </a:r>
                    </a:p>
                    <a:p>
                      <a:pPr marL="171450" indent="-171450">
                        <a:buFont typeface="Arial" panose="020B0604020202020204" pitchFamily="34" charset="0"/>
                        <a:buChar char="•"/>
                      </a:pPr>
                      <a:r>
                        <a:rPr lang="en-US" sz="1000" b="1" i="1" dirty="0"/>
                        <a:t>In vitro</a:t>
                      </a:r>
                      <a:r>
                        <a:rPr lang="en-US" sz="1000" b="0" dirty="0"/>
                        <a:t>, MLX-0871 demonstrated isoform-specific selectivity for </a:t>
                      </a:r>
                      <a:r>
                        <a:rPr lang="el-GR" sz="1000" b="0" dirty="0"/>
                        <a:t>α</a:t>
                      </a:r>
                      <a:r>
                        <a:rPr lang="en-US" sz="1000" b="0" dirty="0"/>
                        <a:t>2/</a:t>
                      </a:r>
                      <a:r>
                        <a:rPr lang="el-GR" sz="1000" b="0" dirty="0"/>
                        <a:t>β</a:t>
                      </a:r>
                      <a:r>
                        <a:rPr lang="en-US" sz="1000" b="0" dirty="0"/>
                        <a:t>1/</a:t>
                      </a:r>
                      <a:r>
                        <a:rPr lang="el-GR" sz="1000" b="0" dirty="0"/>
                        <a:t>γ</a:t>
                      </a:r>
                      <a:r>
                        <a:rPr lang="en-US" sz="1000" b="0" dirty="0"/>
                        <a:t>2 and </a:t>
                      </a:r>
                      <a:r>
                        <a:rPr lang="el-GR" sz="1000" b="0" dirty="0"/>
                        <a:t>α</a:t>
                      </a:r>
                      <a:r>
                        <a:rPr lang="en-US" sz="1000" b="0" dirty="0"/>
                        <a:t>2/</a:t>
                      </a:r>
                      <a:r>
                        <a:rPr lang="el-GR" sz="1000" b="0" dirty="0"/>
                        <a:t>β</a:t>
                      </a:r>
                      <a:r>
                        <a:rPr lang="en-US" sz="1000" b="0" dirty="0"/>
                        <a:t>1/</a:t>
                      </a:r>
                      <a:r>
                        <a:rPr lang="el-GR" sz="1000" b="0" dirty="0"/>
                        <a:t>γ</a:t>
                      </a:r>
                      <a:r>
                        <a:rPr lang="en-US" sz="1000" b="0" dirty="0"/>
                        <a:t>3 (AC</a:t>
                      </a:r>
                      <a:r>
                        <a:rPr lang="en-US" sz="1000" b="0" baseline="-25000" dirty="0"/>
                        <a:t>50</a:t>
                      </a:r>
                      <a:r>
                        <a:rPr lang="en-US" sz="1000" b="0" dirty="0"/>
                        <a:t> 5.08 and 5.29nM, respectively).</a:t>
                      </a:r>
                    </a:p>
                    <a:p>
                      <a:pPr marL="171450" indent="-171450">
                        <a:buFont typeface="Arial" panose="020B0604020202020204" pitchFamily="34" charset="0"/>
                        <a:buChar char="•"/>
                      </a:pPr>
                      <a:r>
                        <a:rPr lang="en-US" sz="1000" b="0" dirty="0"/>
                        <a:t>MLX-0871 dose-dependently activated insulin in human hepatocyte (glucose assay only), SKMC, and pre-adipose cells as shown by glucose uptake and phosphorylation of AMPK, Raptor, and ACC. </a:t>
                      </a:r>
                    </a:p>
                    <a:p>
                      <a:pPr marL="171450" indent="-171450">
                        <a:buFont typeface="Arial" panose="020B0604020202020204" pitchFamily="34" charset="0"/>
                        <a:buChar char="•"/>
                      </a:pPr>
                      <a:r>
                        <a:rPr lang="en-US" sz="1000" b="0" i="1" dirty="0"/>
                        <a:t>In vitro </a:t>
                      </a:r>
                      <a:r>
                        <a:rPr lang="en-US" sz="1000" b="0" dirty="0"/>
                        <a:t>ADME suggested a favorable profile in P450 isozyme inhibition profiling, low µM hERG activity, and no significant off target toxicity in Eurofins/Cerep safety 78 panel assay.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dirty="0">
                          <a:solidFill>
                            <a:schemeClr val="tx1"/>
                          </a:solidFill>
                        </a:rPr>
                        <a:t>Tmax of 1.0hr, AUClast 3,562ng.h/mL, and T1/2 4.0hr in male SA </a:t>
                      </a:r>
                      <a:r>
                        <a:rPr lang="en-GB" sz="1000" b="1" dirty="0">
                          <a:solidFill>
                            <a:schemeClr val="tx1"/>
                          </a:solidFill>
                        </a:rPr>
                        <a:t>mice </a:t>
                      </a:r>
                      <a:r>
                        <a:rPr lang="en-GB" sz="1000" dirty="0">
                          <a:solidFill>
                            <a:schemeClr val="tx1"/>
                          </a:solidFill>
                        </a:rPr>
                        <a:t>with PO MLX-0871.</a:t>
                      </a:r>
                      <a:endParaRPr lang="en-US" sz="1000" b="0" dirty="0"/>
                    </a:p>
                    <a:p>
                      <a:pPr marL="171450" indent="-171450">
                        <a:buFont typeface="Arial" panose="020B0604020202020204" pitchFamily="34" charset="0"/>
                        <a:buChar char="•"/>
                      </a:pPr>
                      <a:r>
                        <a:rPr lang="en-US" sz="1000" b="0" dirty="0"/>
                        <a:t>MLX-0871 showed dose-dependent decreases in fasting blood glucose levels on days 21 ,28 and 36 in </a:t>
                      </a:r>
                      <a:r>
                        <a:rPr lang="en-US" sz="1000" b="1" i="1" dirty="0"/>
                        <a:t>db/db </a:t>
                      </a:r>
                      <a:r>
                        <a:rPr lang="en-US" sz="1000" b="1" dirty="0"/>
                        <a:t>mice</a:t>
                      </a:r>
                      <a:r>
                        <a:rPr lang="en-US" sz="1000" b="0" dirty="0"/>
                        <a:t>. </a:t>
                      </a:r>
                    </a:p>
                    <a:p>
                      <a:pPr marL="350838" lvl="1" indent="-171450">
                        <a:buFont typeface="Arial" panose="020B0604020202020204" pitchFamily="34" charset="0"/>
                        <a:buChar char="•"/>
                      </a:pPr>
                      <a:r>
                        <a:rPr lang="en-US" sz="1000" b="0" dirty="0"/>
                        <a:t>Significant decrease on all days with 30mg/kg and on days 21 and 28 with 50mg/kg, but no effect on fed plasma glucose on day 14 in </a:t>
                      </a:r>
                      <a:r>
                        <a:rPr lang="en-US" sz="1000" b="0" i="1" dirty="0"/>
                        <a:t>db/db </a:t>
                      </a:r>
                      <a:r>
                        <a:rPr lang="en-US" sz="1000" b="0" dirty="0"/>
                        <a:t>mice.</a:t>
                      </a:r>
                    </a:p>
                    <a:p>
                      <a:pPr marL="171450" lvl="0" indent="-171450">
                        <a:buFont typeface="Arial" panose="020B0604020202020204" pitchFamily="34" charset="0"/>
                        <a:buChar char="•"/>
                      </a:pPr>
                      <a:r>
                        <a:rPr lang="en-GB" sz="1000" dirty="0">
                          <a:solidFill>
                            <a:schemeClr val="tx1"/>
                          </a:solidFill>
                        </a:rPr>
                        <a:t>High-dose MLX-0871 reduced plasma glucose vs. vehicle in a day 21 glucose tolerance test, with an AUC of 14% in </a:t>
                      </a:r>
                      <a:r>
                        <a:rPr lang="en-GB" sz="1000" i="1" dirty="0">
                          <a:solidFill>
                            <a:schemeClr val="tx1"/>
                          </a:solidFill>
                        </a:rPr>
                        <a:t>db/db </a:t>
                      </a:r>
                      <a:r>
                        <a:rPr lang="en-GB" sz="1000" b="0" dirty="0">
                          <a:solidFill>
                            <a:schemeClr val="tx1"/>
                          </a:solidFill>
                        </a:rPr>
                        <a:t>mice</a:t>
                      </a:r>
                      <a:r>
                        <a:rPr lang="en-GB" sz="1000" dirty="0">
                          <a:solidFill>
                            <a:schemeClr val="tx1"/>
                          </a:solidFill>
                        </a:rPr>
                        <a:t>.</a:t>
                      </a:r>
                    </a:p>
                    <a:p>
                      <a:pPr marL="171450" lvl="0" indent="-171450">
                        <a:buFont typeface="Arial" panose="020B0604020202020204" pitchFamily="34" charset="0"/>
                        <a:buChar char="•"/>
                      </a:pPr>
                      <a:r>
                        <a:rPr lang="en-GB" sz="1000" b="0" dirty="0">
                          <a:solidFill>
                            <a:schemeClr val="tx1"/>
                          </a:solidFill>
                        </a:rPr>
                        <a:t>Trends towards benefit in day 14 fed blood glucose levels and relative liver weight and epididymal fat with MLX-0871 in </a:t>
                      </a:r>
                      <a:r>
                        <a:rPr lang="en-GB" sz="1000" b="1" dirty="0">
                          <a:solidFill>
                            <a:schemeClr val="tx1"/>
                          </a:solidFill>
                        </a:rPr>
                        <a:t>DIO</a:t>
                      </a:r>
                      <a:r>
                        <a:rPr lang="en-GB" sz="1000" b="0" dirty="0">
                          <a:solidFill>
                            <a:schemeClr val="tx1"/>
                          </a:solidFill>
                        </a:rPr>
                        <a:t> </a:t>
                      </a:r>
                      <a:r>
                        <a:rPr lang="en-GB" sz="1000" b="1" dirty="0">
                          <a:solidFill>
                            <a:schemeClr val="tx1"/>
                          </a:solidFill>
                        </a:rPr>
                        <a:t>mice</a:t>
                      </a:r>
                      <a:r>
                        <a:rPr lang="en-GB" sz="1000" b="0" dirty="0">
                          <a:solidFill>
                            <a:schemeClr val="tx1"/>
                          </a:solidFill>
                        </a:rPr>
                        <a:t>.</a:t>
                      </a:r>
                      <a:endParaRPr lang="en-US" sz="1000" b="0" dirty="0"/>
                    </a:p>
                  </a:txBody>
                  <a:tcPr>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1000" b="1" dirty="0"/>
                        <a:t>CVrg Implications</a:t>
                      </a:r>
                      <a:r>
                        <a:rPr lang="en-US" sz="1000" b="0" dirty="0"/>
                        <a:t>: </a:t>
                      </a:r>
                      <a:r>
                        <a:rPr lang="en-US" sz="1000" b="0" dirty="0">
                          <a:solidFill>
                            <a:schemeClr val="tx1"/>
                          </a:solidFill>
                        </a:rPr>
                        <a:t>MLX-0871 is listed on the Biolexis pipeline as a first-in-class agent with Phase I trials anticipated in Q1 2025. MLX-0871 is highly selective towards the </a:t>
                      </a:r>
                      <a:r>
                        <a:rPr lang="el-GR" sz="1000" b="0" dirty="0"/>
                        <a:t>α</a:t>
                      </a:r>
                      <a:r>
                        <a:rPr lang="en-US" sz="1000" b="0" dirty="0"/>
                        <a:t>2/</a:t>
                      </a:r>
                      <a:r>
                        <a:rPr lang="el-GR" sz="1000" b="0" dirty="0"/>
                        <a:t>β</a:t>
                      </a:r>
                      <a:r>
                        <a:rPr lang="en-US" sz="1000" b="0" dirty="0"/>
                        <a:t>1/</a:t>
                      </a:r>
                      <a:r>
                        <a:rPr lang="el-GR" sz="1000" b="0" dirty="0"/>
                        <a:t>γ</a:t>
                      </a:r>
                      <a:r>
                        <a:rPr lang="en-US" sz="1000" b="0" dirty="0"/>
                        <a:t>2 and </a:t>
                      </a:r>
                      <a:r>
                        <a:rPr lang="el-GR" sz="1000" b="0" dirty="0"/>
                        <a:t>α</a:t>
                      </a:r>
                      <a:r>
                        <a:rPr lang="en-US" sz="1000" b="0" dirty="0"/>
                        <a:t>2/</a:t>
                      </a:r>
                      <a:r>
                        <a:rPr lang="el-GR" sz="1000" b="0" dirty="0"/>
                        <a:t>β</a:t>
                      </a:r>
                      <a:r>
                        <a:rPr lang="en-US" sz="1000" b="0" dirty="0"/>
                        <a:t>1/</a:t>
                      </a:r>
                      <a:r>
                        <a:rPr lang="el-GR" sz="1000" b="0" dirty="0"/>
                        <a:t>γ</a:t>
                      </a:r>
                      <a:r>
                        <a:rPr lang="en-US" sz="1000" b="0" dirty="0"/>
                        <a:t>3 AMPK isoforms, lacking any detectable interaction with the 10 other isoforms tested </a:t>
                      </a:r>
                      <a:r>
                        <a:rPr lang="en-US" sz="1000" b="0" i="1" dirty="0"/>
                        <a:t>in-vitro</a:t>
                      </a:r>
                      <a:r>
                        <a:rPr lang="en-US" sz="1000" b="0" dirty="0"/>
                        <a:t>. Strong results in db/db mice coupled with favorable </a:t>
                      </a:r>
                      <a:r>
                        <a:rPr lang="en-US" sz="1000" b="0" i="1" dirty="0"/>
                        <a:t>in vitro </a:t>
                      </a:r>
                      <a:r>
                        <a:rPr lang="en-US" sz="1000" b="0" dirty="0"/>
                        <a:t>safety and PK results support continued development of this small molecule AMPK agonist.</a:t>
                      </a:r>
                      <a:endParaRPr lang="en-US" sz="1000" dirty="0"/>
                    </a:p>
                  </a:txBody>
                  <a:tcPr>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99588863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72D6AD16-175D-489F-BE05-D09863BF96F2}"/>
              </a:ext>
            </a:extLst>
          </p:cNvPr>
          <p:cNvGraphicFramePr>
            <a:graphicFrameLocks noGrp="1"/>
          </p:cNvGraphicFramePr>
          <p:nvPr/>
        </p:nvGraphicFramePr>
        <p:xfrm>
          <a:off x="2663687" y="914400"/>
          <a:ext cx="9147313" cy="5341889"/>
        </p:xfrm>
        <a:graphic>
          <a:graphicData uri="http://schemas.openxmlformats.org/drawingml/2006/table">
            <a:tbl>
              <a:tblPr firstRow="1" bandRow="1">
                <a:tableStyleId>{5C22544A-7EE6-4342-B048-85BDC9FD1C3A}</a:tableStyleId>
              </a:tblPr>
              <a:tblGrid>
                <a:gridCol w="4364642">
                  <a:extLst>
                    <a:ext uri="{9D8B030D-6E8A-4147-A177-3AD203B41FA5}">
                      <a16:colId xmlns:a16="http://schemas.microsoft.com/office/drawing/2014/main" val="20000"/>
                    </a:ext>
                  </a:extLst>
                </a:gridCol>
                <a:gridCol w="4782671">
                  <a:extLst>
                    <a:ext uri="{9D8B030D-6E8A-4147-A177-3AD203B41FA5}">
                      <a16:colId xmlns:a16="http://schemas.microsoft.com/office/drawing/2014/main" val="1229989169"/>
                    </a:ext>
                  </a:extLst>
                </a:gridCol>
              </a:tblGrid>
              <a:tr h="0">
                <a:tc gridSpan="2">
                  <a:txBody>
                    <a:bodyPr/>
                    <a:lstStyle/>
                    <a:p>
                      <a:r>
                        <a:rPr lang="en-US" sz="900" b="0" i="1" dirty="0">
                          <a:solidFill>
                            <a:schemeClr val="tx1"/>
                          </a:solidFill>
                        </a:rPr>
                        <a:t>Novel once-weekly amylin analog petrelintide (ZP8396) is well tolerated with improved GI tolerability after multiple dosing. M.B.Olsen.</a:t>
                      </a:r>
                    </a:p>
                    <a:p>
                      <a:endParaRPr lang="en-US" sz="400" b="1" i="1" dirty="0">
                        <a:solidFill>
                          <a:schemeClr val="tx1"/>
                        </a:solidFill>
                      </a:endParaRPr>
                    </a:p>
                    <a:p>
                      <a:r>
                        <a:rPr lang="en-US" sz="1000" b="1" dirty="0">
                          <a:solidFill>
                            <a:schemeClr val="tx1"/>
                          </a:solidFill>
                        </a:rPr>
                        <a:t>Background</a:t>
                      </a:r>
                      <a:r>
                        <a:rPr lang="en-US" sz="1000" b="0" dirty="0">
                          <a:solidFill>
                            <a:schemeClr val="tx1"/>
                          </a:solidFill>
                        </a:rPr>
                        <a:t>: </a:t>
                      </a:r>
                      <a:r>
                        <a:rPr lang="en-GB" sz="1000" b="0" dirty="0">
                          <a:solidFill>
                            <a:schemeClr val="tx1"/>
                          </a:solidFill>
                        </a:rPr>
                        <a:t>Petrelintide is a long-acting amylin analog in Phase I development for obesity and preclinical development for T2D at Zealand. Petrelintide is designed to allow for coformulation with other anti-obesity drugs including GLP-1 and GIP. Topline data from a first in human Phase Ia single ascending dose (SAD) study with petrelintide administered IV and SC in healthy volunteers were published in </a:t>
                      </a:r>
                      <a:r>
                        <a:rPr lang="en-GB" sz="1000" b="0" dirty="0">
                          <a:solidFill>
                            <a:schemeClr val="tx1"/>
                          </a:solidFill>
                          <a:hlinkClick r:id="rId2"/>
                        </a:rPr>
                        <a:t>March 2023</a:t>
                      </a:r>
                      <a:r>
                        <a:rPr lang="en-GB" sz="1000" b="0" dirty="0">
                          <a:solidFill>
                            <a:schemeClr val="tx1"/>
                          </a:solidFill>
                        </a:rPr>
                        <a:t>, with AE data presented at ADA 2023, and data from the multiple ascending dose (MAD) part of the study were presented at ADA 2024.</a:t>
                      </a:r>
                      <a:endParaRPr lang="en-US" sz="1000"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20000"/>
                        <a:lumOff val="80000"/>
                      </a:schemeClr>
                    </a:solidFill>
                  </a:tcPr>
                </a:tc>
                <a:tc hMerge="1">
                  <a:txBody>
                    <a:bodyPr/>
                    <a:lstStyle/>
                    <a:p>
                      <a:endParaRPr lang="en-US"/>
                    </a:p>
                  </a:txBody>
                  <a:tcPr/>
                </a:tc>
                <a:extLst>
                  <a:ext uri="{0D108BD9-81ED-4DB2-BD59-A6C34878D82A}">
                    <a16:rowId xmlns:a16="http://schemas.microsoft.com/office/drawing/2014/main" val="882866917"/>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mn-lt"/>
                        </a:rPr>
                        <a:t>Patients &amp; Treatment</a:t>
                      </a:r>
                      <a:r>
                        <a:rPr lang="en-US" sz="1000" dirty="0">
                          <a:latin typeface="+mn-l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lumMod val="75000"/>
                            </a:schemeClr>
                          </a:solidFill>
                          <a:latin typeface="+mn-lt"/>
                        </a:rPr>
                        <a:t>SAD: </a:t>
                      </a:r>
                      <a:r>
                        <a:rPr lang="en-GB" sz="1000" dirty="0">
                          <a:solidFill>
                            <a:schemeClr val="bg1">
                              <a:lumMod val="75000"/>
                            </a:schemeClr>
                          </a:solidFill>
                        </a:rPr>
                        <a:t>56 males (mean baseline age 38 years; BMI 25.6kg/m</a:t>
                      </a:r>
                      <a:r>
                        <a:rPr lang="en-GB" sz="1000" baseline="30000" dirty="0">
                          <a:solidFill>
                            <a:schemeClr val="bg1">
                              <a:lumMod val="75000"/>
                            </a:schemeClr>
                          </a:solidFill>
                        </a:rPr>
                        <a:t>2</a:t>
                      </a:r>
                      <a:r>
                        <a:rPr lang="en-GB" sz="1000" dirty="0">
                          <a:solidFill>
                            <a:schemeClr val="bg1">
                              <a:lumMod val="75000"/>
                            </a:schemeClr>
                          </a:solidFill>
                        </a:rPr>
                        <a:t>) received petrelintide (SC single dose 0.04, 0.08, 0.16, 0.35, 0.70, 1.40, or 2.40mg) vs. placebo</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a:latin typeface="+mn-lt"/>
                        </a:rPr>
                        <a:t>MAD: 20 males (mean baseline age 32 years; </a:t>
                      </a:r>
                      <a:r>
                        <a:rPr lang="en-GB" sz="1000" dirty="0">
                          <a:solidFill>
                            <a:schemeClr val="tx1"/>
                          </a:solidFill>
                        </a:rPr>
                        <a:t>BMI 25.4kg/m</a:t>
                      </a:r>
                      <a:r>
                        <a:rPr lang="en-GB" sz="1000" baseline="30000" dirty="0">
                          <a:solidFill>
                            <a:schemeClr val="tx1"/>
                          </a:solidFill>
                        </a:rPr>
                        <a:t>2</a:t>
                      </a:r>
                      <a:r>
                        <a:rPr lang="en-GB" sz="1000" dirty="0">
                          <a:solidFill>
                            <a:schemeClr val="tx1"/>
                          </a:solidFill>
                        </a:rPr>
                        <a:t>) received petrelintide (SC 0.6 or 1.2mg) vs. placebo; no dose-escalation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1" dirty="0">
                          <a:solidFill>
                            <a:schemeClr val="tx1"/>
                          </a:solidFill>
                          <a:latin typeface="+mn-lt"/>
                        </a:rPr>
                        <a:t>Primary Endpoint</a:t>
                      </a:r>
                      <a:r>
                        <a:rPr lang="en-GB" sz="1000" b="0" dirty="0">
                          <a:solidFill>
                            <a:schemeClr val="tx1"/>
                          </a:solidFill>
                          <a:latin typeface="+mn-lt"/>
                        </a:rPr>
                        <a:t>: safety</a:t>
                      </a:r>
                      <a:endParaRPr lang="en-US" sz="1000" b="1" dirty="0">
                        <a:solidFill>
                          <a:schemeClr val="tx1"/>
                        </a:solidFill>
                        <a:latin typeface="+mn-lt"/>
                      </a:endParaRP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00"/>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Results</a:t>
                      </a:r>
                      <a:r>
                        <a:rPr lang="en-US" sz="1000" dirty="0"/>
                        <a:t>:</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US"/>
                    </a:p>
                  </a:txBody>
                  <a:tcPr/>
                </a:tc>
                <a:extLst>
                  <a:ext uri="{0D108BD9-81ED-4DB2-BD59-A6C34878D82A}">
                    <a16:rowId xmlns:a16="http://schemas.microsoft.com/office/drawing/2014/main" val="10001"/>
                  </a:ext>
                </a:extLst>
              </a:tr>
              <a:tr h="1413163">
                <a:tc>
                  <a:txBody>
                    <a:bodyPr/>
                    <a:lstStyle/>
                    <a:p>
                      <a:pPr marL="171450" indent="-171450">
                        <a:spcAft>
                          <a:spcPts val="600"/>
                        </a:spcAft>
                        <a:buFont typeface="Arial" panose="020B0604020202020204" pitchFamily="34" charset="0"/>
                        <a:buChar char="•"/>
                      </a:pPr>
                      <a:r>
                        <a:rPr lang="en-US" sz="1000" dirty="0"/>
                        <a:t>Multiple dosing of petrelintide showed dose-proportionate exposure similar to findings with single ascending doses (</a:t>
                      </a:r>
                      <a:r>
                        <a:rPr lang="en-US" sz="1000" dirty="0">
                          <a:hlinkClick r:id="rId3"/>
                        </a:rPr>
                        <a:t>see</a:t>
                      </a:r>
                      <a:r>
                        <a:rPr lang="en-US" sz="1000" dirty="0"/>
                        <a:t> CVrg’s ADA 2023 Conference report for details).</a:t>
                      </a:r>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GB" sz="1000" dirty="0"/>
                        <a:t>One week following a single dose, petrelintide elicited dose-dependent body weight reductions up to -4.2% from baseline (see table below).</a:t>
                      </a:r>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GB" sz="1000" dirty="0"/>
                        <a:t>At 6 weeks following multiple doses, petrelintide showed weight loss of up to -5.3% from baseline in subjects with normal BMI which did not appear dose-related.</a:t>
                      </a:r>
                    </a:p>
                    <a:p>
                      <a:pPr marL="171450" indent="-171450">
                        <a:buFont typeface="Arial" panose="020B0604020202020204" pitchFamily="34" charset="0"/>
                        <a:buChar char="•"/>
                      </a:pPr>
                      <a:endParaRPr lang="en-US" sz="1000"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171450" indent="-171450">
                        <a:spcAft>
                          <a:spcPts val="600"/>
                        </a:spcAft>
                        <a:buFont typeface="Arial" panose="020B0604020202020204" pitchFamily="34" charset="0"/>
                        <a:buChar char="•"/>
                      </a:pPr>
                      <a:r>
                        <a:rPr lang="en-US" sz="1000" dirty="0"/>
                        <a:t>Petrelintide was well-tolerated with GI tolerability improving upon multiple dosing following gradual increase in exposure (see table below).</a:t>
                      </a:r>
                    </a:p>
                  </a:txBody>
                  <a:tcPr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92350044"/>
                  </a:ext>
                </a:extLst>
              </a:tr>
              <a:tr h="1806209">
                <a:tc gridSpan="2">
                  <a:txBody>
                    <a:bodyPr/>
                    <a:lstStyle/>
                    <a:p>
                      <a:pPr marL="0" indent="0">
                        <a:buFont typeface="Arial" panose="020B0604020202020204" pitchFamily="34" charset="0"/>
                        <a:buNone/>
                      </a:pPr>
                      <a:endParaRPr lang="en-US" sz="1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sz="1100" dirty="0"/>
                    </a:p>
                  </a:txBody>
                  <a:tcPr>
                    <a:solidFill>
                      <a:schemeClr val="accent6">
                        <a:lumMod val="40000"/>
                        <a:lumOff val="60000"/>
                      </a:schemeClr>
                    </a:solidFill>
                  </a:tcPr>
                </a:tc>
                <a:extLst>
                  <a:ext uri="{0D108BD9-81ED-4DB2-BD59-A6C34878D82A}">
                    <a16:rowId xmlns:a16="http://schemas.microsoft.com/office/drawing/2014/main" val="1601392873"/>
                  </a:ext>
                </a:extLst>
              </a:tr>
            </a:tbl>
          </a:graphicData>
        </a:graphic>
      </p:graphicFrame>
      <p:sp>
        <p:nvSpPr>
          <p:cNvPr id="3" name="Title 2"/>
          <p:cNvSpPr>
            <a:spLocks noGrp="1"/>
          </p:cNvSpPr>
          <p:nvPr>
            <p:ph type="ctrTitle"/>
          </p:nvPr>
        </p:nvSpPr>
        <p:spPr/>
        <p:txBody>
          <a:bodyPr/>
          <a:lstStyle/>
          <a:p>
            <a:r>
              <a:rPr lang="en-US" dirty="0"/>
              <a:t>Other: Petrelintide, weight loss of up to -5.3% at 6 weeks; GI- tolerability improved with multiple dosing</a:t>
            </a:r>
          </a:p>
        </p:txBody>
      </p:sp>
      <p:graphicFrame>
        <p:nvGraphicFramePr>
          <p:cNvPr id="4" name="Table 3"/>
          <p:cNvGraphicFramePr>
            <a:graphicFrameLocks noGrp="1"/>
          </p:cNvGraphicFramePr>
          <p:nvPr/>
        </p:nvGraphicFramePr>
        <p:xfrm>
          <a:off x="384048" y="914400"/>
          <a:ext cx="2194560" cy="501396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2940743716"/>
                    </a:ext>
                  </a:extLst>
                </a:gridCol>
              </a:tblGrid>
              <a:tr h="242614">
                <a:tc>
                  <a:txBody>
                    <a:bodyPr/>
                    <a:lstStyle/>
                    <a:p>
                      <a:r>
                        <a:rPr lang="en-US" sz="1000" b="1" dirty="0">
                          <a:solidFill>
                            <a:schemeClr val="tx1"/>
                          </a:solidFill>
                        </a:rPr>
                        <a:t>Product (MOA)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88286691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petrelintide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(amylin analog)</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en-US" sz="1000" b="1" dirty="0">
                          <a:latin typeface="+mn-lt"/>
                        </a:rPr>
                        <a:t>Company</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4"/>
                        </a:rPr>
                        <a:t>Zealand</a:t>
                      </a:r>
                      <a:endParaRPr lang="en-US" sz="1000"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4786">
                <a:tc>
                  <a:txBody>
                    <a:bodyPr/>
                    <a:lstStyle/>
                    <a:p>
                      <a:r>
                        <a:rPr lang="en-US" sz="1000" b="1" dirty="0">
                          <a:latin typeface="+mn-lt"/>
                        </a:rPr>
                        <a:t>Phase and Trial ID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407347513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Phase Ib </a:t>
                      </a:r>
                      <a:r>
                        <a:rPr lang="en-US" sz="1000" dirty="0">
                          <a:solidFill>
                            <a:schemeClr val="tx1"/>
                          </a:solidFill>
                          <a:hlinkClick r:id="rId5" tooltip="Current version of study  on ClinicalTrials.gov"/>
                        </a:rPr>
                        <a:t>NCT05096598</a:t>
                      </a:r>
                      <a:endParaRPr lang="en-US" sz="10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Germany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7515929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Indication(s)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24271795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OBE,T2D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61053568"/>
                  </a:ext>
                </a:extLst>
              </a:tr>
              <a:tr h="0">
                <a:tc>
                  <a:txBody>
                    <a:bodyPr/>
                    <a:lstStyle/>
                    <a:p>
                      <a:r>
                        <a:rPr lang="en-US" sz="1000" b="1" dirty="0">
                          <a:latin typeface="+mn-lt"/>
                        </a:rPr>
                        <a:t>Abstract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7586671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6"/>
                        </a:rPr>
                        <a:t>1668-P</a:t>
                      </a:r>
                      <a:endParaRPr lang="en-US" sz="1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32568609"/>
                  </a:ext>
                </a:extLst>
              </a:tr>
              <a:tr h="182880">
                <a:tc>
                  <a:txBody>
                    <a:bodyPr/>
                    <a:lstStyle/>
                    <a:p>
                      <a:r>
                        <a:rPr lang="en-US" sz="1100" b="1" dirty="0">
                          <a:solidFill>
                            <a:schemeClr val="tx1"/>
                          </a:solidFill>
                        </a:rPr>
                        <a:t>CVrg Implications</a:t>
                      </a:r>
                      <a:r>
                        <a:rPr lang="en-US" sz="1100" b="0" dirty="0">
                          <a:solidFill>
                            <a:schemeClr val="tx1"/>
                          </a:solidFill>
                        </a:rPr>
                        <a:t>:</a:t>
                      </a:r>
                      <a:r>
                        <a:rPr lang="en-US" sz="1100" b="1" dirty="0">
                          <a:solidFill>
                            <a:schemeClr val="tx1"/>
                          </a:solidFill>
                        </a:rPr>
                        <a:t> </a:t>
                      </a:r>
                      <a:r>
                        <a:rPr lang="en-US" sz="1100" b="0" dirty="0">
                          <a:solidFill>
                            <a:schemeClr val="tx1"/>
                          </a:solidFill>
                        </a:rPr>
                        <a:t>MAD of petrelintide showed weight loss of up to -5.3% at 6 weeks in non-obese subjects. </a:t>
                      </a:r>
                      <a:r>
                        <a:rPr lang="en-US" sz="1100" dirty="0"/>
                        <a:t>GI tolerability improving upon multiple dosing following gradually increase in exposure. Higher doses are being explored for further efficacy (</a:t>
                      </a:r>
                      <a:r>
                        <a:rPr lang="en-US" sz="1100" dirty="0">
                          <a:hlinkClick r:id="rId3"/>
                        </a:rPr>
                        <a:t>see</a:t>
                      </a:r>
                      <a:r>
                        <a:rPr lang="en-US" sz="1100" dirty="0"/>
                        <a:t> CVrg’s June 2024 sentinel report) and a Phase IIb trial in &gt;400 non-diabetic patients with obesity is </a:t>
                      </a:r>
                      <a:r>
                        <a:rPr lang="en-US" sz="1100" dirty="0">
                          <a:hlinkClick r:id="rId7"/>
                        </a:rPr>
                        <a:t>planned</a:t>
                      </a:r>
                      <a:r>
                        <a:rPr lang="en-US" sz="1100" dirty="0"/>
                        <a:t> for 2H 2024.</a:t>
                      </a:r>
                      <a:endParaRPr lang="en-US" sz="1100" b="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3592350044"/>
                  </a:ext>
                </a:extLst>
              </a:tr>
            </a:tbl>
          </a:graphicData>
        </a:graphic>
      </p:graphicFrame>
      <p:graphicFrame>
        <p:nvGraphicFramePr>
          <p:cNvPr id="6" name="Table 5">
            <a:extLst>
              <a:ext uri="{FF2B5EF4-FFF2-40B4-BE49-F238E27FC236}">
                <a16:creationId xmlns:a16="http://schemas.microsoft.com/office/drawing/2014/main" id="{BF2F517B-9764-EF70-C634-13D26576FE0E}"/>
              </a:ext>
            </a:extLst>
          </p:cNvPr>
          <p:cNvGraphicFramePr>
            <a:graphicFrameLocks noGrp="1"/>
          </p:cNvGraphicFramePr>
          <p:nvPr/>
        </p:nvGraphicFramePr>
        <p:xfrm>
          <a:off x="3068559" y="4325650"/>
          <a:ext cx="3153532" cy="384048"/>
        </p:xfrm>
        <a:graphic>
          <a:graphicData uri="http://schemas.openxmlformats.org/drawingml/2006/table">
            <a:tbl>
              <a:tblPr firstRow="1" bandRow="1">
                <a:tableStyleId>{C083E6E3-FA7D-4D7B-A595-EF9225AFEA82}</a:tableStyleId>
              </a:tblPr>
              <a:tblGrid>
                <a:gridCol w="1214611">
                  <a:extLst>
                    <a:ext uri="{9D8B030D-6E8A-4147-A177-3AD203B41FA5}">
                      <a16:colId xmlns:a16="http://schemas.microsoft.com/office/drawing/2014/main" val="20000"/>
                    </a:ext>
                  </a:extLst>
                </a:gridCol>
                <a:gridCol w="646307">
                  <a:extLst>
                    <a:ext uri="{9D8B030D-6E8A-4147-A177-3AD203B41FA5}">
                      <a16:colId xmlns:a16="http://schemas.microsoft.com/office/drawing/2014/main" val="20002"/>
                    </a:ext>
                  </a:extLst>
                </a:gridCol>
                <a:gridCol w="646307">
                  <a:extLst>
                    <a:ext uri="{9D8B030D-6E8A-4147-A177-3AD203B41FA5}">
                      <a16:colId xmlns:a16="http://schemas.microsoft.com/office/drawing/2014/main" val="20003"/>
                    </a:ext>
                  </a:extLst>
                </a:gridCol>
                <a:gridCol w="646307">
                  <a:extLst>
                    <a:ext uri="{9D8B030D-6E8A-4147-A177-3AD203B41FA5}">
                      <a16:colId xmlns:a16="http://schemas.microsoft.com/office/drawing/2014/main" val="20004"/>
                    </a:ext>
                  </a:extLst>
                </a:gridCol>
              </a:tblGrid>
              <a:tr h="0">
                <a:tc>
                  <a:txBody>
                    <a:bodyPr/>
                    <a:lstStyle/>
                    <a:p>
                      <a:r>
                        <a:rPr lang="en-US" sz="900" dirty="0"/>
                        <a:t>At 1 week (SAD)</a:t>
                      </a:r>
                    </a:p>
                  </a:txBody>
                  <a:tcPr marT="27432" marB="27432"/>
                </a:tc>
                <a:tc>
                  <a:txBody>
                    <a:bodyPr/>
                    <a:lstStyle/>
                    <a:p>
                      <a:pPr algn="ctr"/>
                      <a:r>
                        <a:rPr lang="en-US" sz="900" dirty="0"/>
                        <a:t>1.4mg</a:t>
                      </a:r>
                    </a:p>
                  </a:txBody>
                  <a:tcPr marT="27432" marB="27432"/>
                </a:tc>
                <a:tc>
                  <a:txBody>
                    <a:bodyPr/>
                    <a:lstStyle/>
                    <a:p>
                      <a:pPr algn="ctr"/>
                      <a:r>
                        <a:rPr lang="en-US" sz="900" dirty="0"/>
                        <a:t>2.4mg</a:t>
                      </a:r>
                    </a:p>
                  </a:txBody>
                  <a:tcPr marT="27432" marB="27432"/>
                </a:tc>
                <a:tc>
                  <a:txBody>
                    <a:bodyPr/>
                    <a:lstStyle/>
                    <a:p>
                      <a:pPr algn="ctr"/>
                      <a:r>
                        <a:rPr lang="en-US" sz="900" dirty="0"/>
                        <a:t>placebo</a:t>
                      </a:r>
                    </a:p>
                  </a:txBody>
                  <a:tcPr marT="27432" marB="27432"/>
                </a:tc>
                <a:extLst>
                  <a:ext uri="{0D108BD9-81ED-4DB2-BD59-A6C34878D82A}">
                    <a16:rowId xmlns:a16="http://schemas.microsoft.com/office/drawing/2014/main" val="10000"/>
                  </a:ext>
                </a:extLst>
              </a:tr>
              <a:tr h="0">
                <a:tc>
                  <a:txBody>
                    <a:bodyPr/>
                    <a:lstStyle/>
                    <a:p>
                      <a:r>
                        <a:rPr lang="en-US" sz="900" dirty="0"/>
                        <a:t>∆Body weight (%)</a:t>
                      </a:r>
                    </a:p>
                  </a:txBody>
                  <a:tcPr marT="27432" marB="27432"/>
                </a:tc>
                <a:tc>
                  <a:txBody>
                    <a:bodyPr/>
                    <a:lstStyle/>
                    <a:p>
                      <a:pPr algn="ctr"/>
                      <a:r>
                        <a:rPr lang="en-US" sz="900" dirty="0"/>
                        <a:t>-3.6</a:t>
                      </a:r>
                    </a:p>
                  </a:txBody>
                  <a:tcPr marT="27432" marB="27432"/>
                </a:tc>
                <a:tc>
                  <a:txBody>
                    <a:bodyPr/>
                    <a:lstStyle/>
                    <a:p>
                      <a:pPr algn="ctr"/>
                      <a:r>
                        <a:rPr lang="en-US" sz="900" dirty="0"/>
                        <a:t>-4.2</a:t>
                      </a:r>
                    </a:p>
                  </a:txBody>
                  <a:tcPr marT="27432" marB="274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-0.6</a:t>
                      </a:r>
                    </a:p>
                  </a:txBody>
                  <a:tcPr marT="27432" marB="27432"/>
                </a:tc>
                <a:extLst>
                  <a:ext uri="{0D108BD9-81ED-4DB2-BD59-A6C34878D82A}">
                    <a16:rowId xmlns:a16="http://schemas.microsoft.com/office/drawing/2014/main" val="10001"/>
                  </a:ext>
                </a:extLst>
              </a:tr>
            </a:tbl>
          </a:graphicData>
        </a:graphic>
      </p:graphicFrame>
      <p:graphicFrame>
        <p:nvGraphicFramePr>
          <p:cNvPr id="7" name="Table 6">
            <a:extLst>
              <a:ext uri="{FF2B5EF4-FFF2-40B4-BE49-F238E27FC236}">
                <a16:creationId xmlns:a16="http://schemas.microsoft.com/office/drawing/2014/main" id="{CDADCBC0-8463-A06C-7E21-C9E4FBE4D3B0}"/>
              </a:ext>
            </a:extLst>
          </p:cNvPr>
          <p:cNvGraphicFramePr>
            <a:graphicFrameLocks noGrp="1"/>
          </p:cNvGraphicFramePr>
          <p:nvPr/>
        </p:nvGraphicFramePr>
        <p:xfrm>
          <a:off x="3056965" y="4791994"/>
          <a:ext cx="3153532" cy="384048"/>
        </p:xfrm>
        <a:graphic>
          <a:graphicData uri="http://schemas.openxmlformats.org/drawingml/2006/table">
            <a:tbl>
              <a:tblPr firstRow="1" bandRow="1">
                <a:tableStyleId>{C083E6E3-FA7D-4D7B-A595-EF9225AFEA82}</a:tableStyleId>
              </a:tblPr>
              <a:tblGrid>
                <a:gridCol w="1214611">
                  <a:extLst>
                    <a:ext uri="{9D8B030D-6E8A-4147-A177-3AD203B41FA5}">
                      <a16:colId xmlns:a16="http://schemas.microsoft.com/office/drawing/2014/main" val="20000"/>
                    </a:ext>
                  </a:extLst>
                </a:gridCol>
                <a:gridCol w="646307">
                  <a:extLst>
                    <a:ext uri="{9D8B030D-6E8A-4147-A177-3AD203B41FA5}">
                      <a16:colId xmlns:a16="http://schemas.microsoft.com/office/drawing/2014/main" val="20001"/>
                    </a:ext>
                  </a:extLst>
                </a:gridCol>
                <a:gridCol w="646307">
                  <a:extLst>
                    <a:ext uri="{9D8B030D-6E8A-4147-A177-3AD203B41FA5}">
                      <a16:colId xmlns:a16="http://schemas.microsoft.com/office/drawing/2014/main" val="20002"/>
                    </a:ext>
                  </a:extLst>
                </a:gridCol>
                <a:gridCol w="646307">
                  <a:extLst>
                    <a:ext uri="{9D8B030D-6E8A-4147-A177-3AD203B41FA5}">
                      <a16:colId xmlns:a16="http://schemas.microsoft.com/office/drawing/2014/main" val="20004"/>
                    </a:ext>
                  </a:extLst>
                </a:gridCol>
              </a:tblGrid>
              <a:tr h="0">
                <a:tc>
                  <a:txBody>
                    <a:bodyPr/>
                    <a:lstStyle/>
                    <a:p>
                      <a:r>
                        <a:rPr lang="en-US" sz="900" dirty="0"/>
                        <a:t>At 6 weeks (MAD)</a:t>
                      </a:r>
                    </a:p>
                  </a:txBody>
                  <a:tcPr marT="27432" marB="27432"/>
                </a:tc>
                <a:tc>
                  <a:txBody>
                    <a:bodyPr/>
                    <a:lstStyle/>
                    <a:p>
                      <a:pPr algn="ctr"/>
                      <a:r>
                        <a:rPr lang="en-US" sz="900" dirty="0"/>
                        <a:t>0.6mg</a:t>
                      </a:r>
                    </a:p>
                  </a:txBody>
                  <a:tcPr marT="27432" marB="27432"/>
                </a:tc>
                <a:tc>
                  <a:txBody>
                    <a:bodyPr/>
                    <a:lstStyle/>
                    <a:p>
                      <a:pPr algn="ctr"/>
                      <a:r>
                        <a:rPr lang="en-US" sz="900" dirty="0"/>
                        <a:t>1.2mg</a:t>
                      </a:r>
                    </a:p>
                  </a:txBody>
                  <a:tcPr marT="27432" marB="27432"/>
                </a:tc>
                <a:tc>
                  <a:txBody>
                    <a:bodyPr/>
                    <a:lstStyle/>
                    <a:p>
                      <a:pPr algn="ctr"/>
                      <a:r>
                        <a:rPr lang="en-US" sz="900" dirty="0"/>
                        <a:t>placebo</a:t>
                      </a:r>
                    </a:p>
                  </a:txBody>
                  <a:tcPr marT="27432" marB="27432"/>
                </a:tc>
                <a:extLst>
                  <a:ext uri="{0D108BD9-81ED-4DB2-BD59-A6C34878D82A}">
                    <a16:rowId xmlns:a16="http://schemas.microsoft.com/office/drawing/2014/main" val="10000"/>
                  </a:ext>
                </a:extLst>
              </a:tr>
              <a:tr h="0">
                <a:tc>
                  <a:txBody>
                    <a:bodyPr/>
                    <a:lstStyle/>
                    <a:p>
                      <a:r>
                        <a:rPr lang="en-US" sz="900" dirty="0"/>
                        <a:t>∆Body weight (%)</a:t>
                      </a:r>
                    </a:p>
                  </a:txBody>
                  <a:tcPr marT="27432" marB="27432"/>
                </a:tc>
                <a:tc>
                  <a:txBody>
                    <a:bodyPr/>
                    <a:lstStyle/>
                    <a:p>
                      <a:pPr algn="ctr"/>
                      <a:r>
                        <a:rPr lang="en-US" sz="900" dirty="0"/>
                        <a:t>-5.1</a:t>
                      </a:r>
                    </a:p>
                  </a:txBody>
                  <a:tcPr marT="27432" marB="27432"/>
                </a:tc>
                <a:tc>
                  <a:txBody>
                    <a:bodyPr/>
                    <a:lstStyle/>
                    <a:p>
                      <a:pPr algn="ctr"/>
                      <a:r>
                        <a:rPr lang="en-US" sz="900" dirty="0"/>
                        <a:t>-5.3</a:t>
                      </a:r>
                    </a:p>
                  </a:txBody>
                  <a:tcPr marT="27432" marB="274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-0.4</a:t>
                      </a:r>
                    </a:p>
                  </a:txBody>
                  <a:tcPr marT="27432" marB="27432"/>
                </a:tc>
                <a:extLst>
                  <a:ext uri="{0D108BD9-81ED-4DB2-BD59-A6C34878D82A}">
                    <a16:rowId xmlns:a16="http://schemas.microsoft.com/office/drawing/2014/main" val="10001"/>
                  </a:ext>
                </a:extLst>
              </a:tr>
            </a:tbl>
          </a:graphicData>
        </a:graphic>
      </p:graphicFrame>
      <p:graphicFrame>
        <p:nvGraphicFramePr>
          <p:cNvPr id="11" name="Table 10">
            <a:extLst>
              <a:ext uri="{FF2B5EF4-FFF2-40B4-BE49-F238E27FC236}">
                <a16:creationId xmlns:a16="http://schemas.microsoft.com/office/drawing/2014/main" id="{AC86057A-F004-1D9A-5BDF-7AEB0F5BC217}"/>
              </a:ext>
            </a:extLst>
          </p:cNvPr>
          <p:cNvGraphicFramePr>
            <a:graphicFrameLocks noGrp="1"/>
          </p:cNvGraphicFramePr>
          <p:nvPr>
            <p:extLst>
              <p:ext uri="{D42A27DB-BD31-4B8C-83A1-F6EECF244321}">
                <p14:modId xmlns:p14="http://schemas.microsoft.com/office/powerpoint/2010/main" val="713672341"/>
              </p:ext>
            </p:extLst>
          </p:nvPr>
        </p:nvGraphicFramePr>
        <p:xfrm>
          <a:off x="7237343" y="3255802"/>
          <a:ext cx="4360596" cy="2523744"/>
        </p:xfrm>
        <a:graphic>
          <a:graphicData uri="http://schemas.openxmlformats.org/drawingml/2006/table">
            <a:tbl>
              <a:tblPr firstRow="1" bandRow="1">
                <a:tableStyleId>{C083E6E3-FA7D-4D7B-A595-EF9225AFEA82}</a:tableStyleId>
              </a:tblPr>
              <a:tblGrid>
                <a:gridCol w="1706880">
                  <a:extLst>
                    <a:ext uri="{9D8B030D-6E8A-4147-A177-3AD203B41FA5}">
                      <a16:colId xmlns:a16="http://schemas.microsoft.com/office/drawing/2014/main" val="20000"/>
                    </a:ext>
                  </a:extLst>
                </a:gridCol>
                <a:gridCol w="442286">
                  <a:extLst>
                    <a:ext uri="{9D8B030D-6E8A-4147-A177-3AD203B41FA5}">
                      <a16:colId xmlns:a16="http://schemas.microsoft.com/office/drawing/2014/main" val="20001"/>
                    </a:ext>
                  </a:extLst>
                </a:gridCol>
                <a:gridCol w="442286">
                  <a:extLst>
                    <a:ext uri="{9D8B030D-6E8A-4147-A177-3AD203B41FA5}">
                      <a16:colId xmlns:a16="http://schemas.microsoft.com/office/drawing/2014/main" val="60715515"/>
                    </a:ext>
                  </a:extLst>
                </a:gridCol>
                <a:gridCol w="442286">
                  <a:extLst>
                    <a:ext uri="{9D8B030D-6E8A-4147-A177-3AD203B41FA5}">
                      <a16:colId xmlns:a16="http://schemas.microsoft.com/office/drawing/2014/main" val="84080389"/>
                    </a:ext>
                  </a:extLst>
                </a:gridCol>
                <a:gridCol w="442286">
                  <a:extLst>
                    <a:ext uri="{9D8B030D-6E8A-4147-A177-3AD203B41FA5}">
                      <a16:colId xmlns:a16="http://schemas.microsoft.com/office/drawing/2014/main" val="3969784646"/>
                    </a:ext>
                  </a:extLst>
                </a:gridCol>
                <a:gridCol w="442286">
                  <a:extLst>
                    <a:ext uri="{9D8B030D-6E8A-4147-A177-3AD203B41FA5}">
                      <a16:colId xmlns:a16="http://schemas.microsoft.com/office/drawing/2014/main" val="1630493667"/>
                    </a:ext>
                  </a:extLst>
                </a:gridCol>
                <a:gridCol w="442286">
                  <a:extLst>
                    <a:ext uri="{9D8B030D-6E8A-4147-A177-3AD203B41FA5}">
                      <a16:colId xmlns:a16="http://schemas.microsoft.com/office/drawing/2014/main" val="20002"/>
                    </a:ext>
                  </a:extLst>
                </a:gridCol>
              </a:tblGrid>
              <a:tr h="0">
                <a:tc rowSpan="2">
                  <a:txBody>
                    <a:bodyPr/>
                    <a:lstStyle/>
                    <a:p>
                      <a:r>
                        <a:rPr lang="en-US" sz="900" dirty="0"/>
                        <a:t>Safety (%pts)</a:t>
                      </a:r>
                    </a:p>
                  </a:txBody>
                  <a:tcPr marT="27432" marB="27432"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gridSpan="3">
                  <a:txBody>
                    <a:bodyPr/>
                    <a:lstStyle/>
                    <a:p>
                      <a:pPr algn="ctr"/>
                      <a:r>
                        <a:rPr lang="en-US" sz="900" b="1" dirty="0"/>
                        <a:t>SAD</a:t>
                      </a:r>
                    </a:p>
                  </a:txBody>
                  <a:tcPr marT="27432" marB="27432">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algn="ctr"/>
                      <a:endParaRPr lang="en-US" sz="900" b="1" dirty="0"/>
                    </a:p>
                  </a:txBody>
                  <a:tcPr marT="27432" marB="27432">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algn="ctr"/>
                      <a:endParaRPr lang="en-US" sz="900" b="1" dirty="0"/>
                    </a:p>
                  </a:txBody>
                  <a:tcPr marT="27432" marB="27432">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3">
                  <a:txBody>
                    <a:bodyPr/>
                    <a:lstStyle/>
                    <a:p>
                      <a:pPr algn="ctr"/>
                      <a:r>
                        <a:rPr lang="en-US" sz="900" b="1" dirty="0"/>
                        <a:t>MAD</a:t>
                      </a:r>
                    </a:p>
                  </a:txBody>
                  <a:tcPr marT="27432" marB="27432">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algn="ctr"/>
                      <a:endParaRPr lang="en-US" sz="900" b="1" dirty="0"/>
                    </a:p>
                  </a:txBody>
                  <a:tcPr marT="27432" marB="27432">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algn="ctr"/>
                      <a:endParaRPr lang="en-US" sz="900" b="1" dirty="0"/>
                    </a:p>
                  </a:txBody>
                  <a:tcPr marT="27432" marB="27432">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421615351"/>
                  </a:ext>
                </a:extLst>
              </a:tr>
              <a:tr h="0">
                <a:tc vMerge="1">
                  <a:txBody>
                    <a:bodyPr/>
                    <a:lstStyle/>
                    <a:p>
                      <a:endParaRPr lang="en-US" sz="900" dirty="0"/>
                    </a:p>
                  </a:txBody>
                  <a:tcPr marT="27432" marB="27432">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US" sz="900" b="1" dirty="0"/>
                        <a:t>1.4</a:t>
                      </a:r>
                    </a:p>
                  </a:txBody>
                  <a:tcPr marT="27432" marB="27432">
                    <a:lnL w="12700" cmpd="sng">
                      <a:noFill/>
                    </a:lnL>
                    <a:lnR>
                      <a:noFill/>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t>2.4</a:t>
                      </a:r>
                    </a:p>
                  </a:txBody>
                  <a:tcPr marT="27432" marB="27432">
                    <a:lnL>
                      <a:noFill/>
                    </a:lnL>
                    <a:lnR>
                      <a:noFill/>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t>pbo</a:t>
                      </a:r>
                    </a:p>
                  </a:txBody>
                  <a:tcPr marT="27432" marB="27432">
                    <a:lnL>
                      <a:noFill/>
                    </a:lnL>
                    <a:lnR w="12700" cap="flat" cmpd="sng" algn="ctr">
                      <a:solidFill>
                        <a:schemeClr val="accent3"/>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t>0.6</a:t>
                      </a:r>
                    </a:p>
                  </a:txBody>
                  <a:tcPr marT="27432" marB="27432">
                    <a:lnL w="12700" cap="flat" cmpd="sng" algn="ctr">
                      <a:solidFill>
                        <a:schemeClr val="accent3"/>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t>1.2</a:t>
                      </a:r>
                    </a:p>
                  </a:txBody>
                  <a:tcPr marT="27432" marB="27432">
                    <a:lnL>
                      <a:noFill/>
                    </a:lnL>
                    <a:lnR>
                      <a:noFill/>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t>pbo</a:t>
                      </a:r>
                    </a:p>
                  </a:txBody>
                  <a:tcPr marT="27432" marB="27432">
                    <a:lnL>
                      <a:noFill/>
                    </a:lnL>
                    <a:lnR>
                      <a:noFill/>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49669108"/>
                  </a:ext>
                </a:extLst>
              </a:tr>
              <a:tr h="0">
                <a:tc>
                  <a:txBody>
                    <a:bodyPr/>
                    <a:lstStyle/>
                    <a:p>
                      <a:r>
                        <a:rPr lang="en-US" sz="900" dirty="0"/>
                        <a:t>N</a:t>
                      </a:r>
                    </a:p>
                  </a:txBody>
                  <a:tcPr marT="27432" marB="27432">
                    <a:lnT w="12700" cap="flat" cmpd="sng" algn="ctr">
                      <a:solidFill>
                        <a:schemeClr val="accent3"/>
                      </a:solidFill>
                      <a:prstDash val="solid"/>
                      <a:round/>
                      <a:headEnd type="none" w="med" len="med"/>
                      <a:tailEnd type="none" w="med" len="med"/>
                    </a:lnT>
                    <a:solidFill>
                      <a:srgbClr val="E5ECF4"/>
                    </a:solidFill>
                  </a:tcPr>
                </a:tc>
                <a:tc>
                  <a:txBody>
                    <a:bodyPr/>
                    <a:lstStyle/>
                    <a:p>
                      <a:pPr algn="ctr"/>
                      <a:r>
                        <a:rPr lang="en-US" sz="900" dirty="0"/>
                        <a:t>6</a:t>
                      </a:r>
                    </a:p>
                  </a:txBody>
                  <a:tcPr marT="27432" marB="27432">
                    <a:lnT w="12700" cap="flat" cmpd="sng" algn="ctr">
                      <a:solidFill>
                        <a:schemeClr val="accent3"/>
                      </a:solidFill>
                      <a:prstDash val="solid"/>
                      <a:round/>
                      <a:headEnd type="none" w="med" len="med"/>
                      <a:tailEnd type="none" w="med" len="med"/>
                    </a:lnT>
                    <a:solidFill>
                      <a:srgbClr val="E5ECF4"/>
                    </a:solidFill>
                  </a:tcPr>
                </a:tc>
                <a:tc>
                  <a:txBody>
                    <a:bodyPr/>
                    <a:lstStyle/>
                    <a:p>
                      <a:pPr algn="ctr"/>
                      <a:r>
                        <a:rPr lang="en-US" sz="900" dirty="0"/>
                        <a:t>6</a:t>
                      </a:r>
                    </a:p>
                  </a:txBody>
                  <a:tcPr marT="27432" marB="27432">
                    <a:lnT w="12700" cap="flat" cmpd="sng" algn="ctr">
                      <a:solidFill>
                        <a:schemeClr val="accent3"/>
                      </a:solidFill>
                      <a:prstDash val="solid"/>
                      <a:round/>
                      <a:headEnd type="none" w="med" len="med"/>
                      <a:tailEnd type="none" w="med" len="med"/>
                    </a:lnT>
                    <a:solidFill>
                      <a:srgbClr val="E5ECF4"/>
                    </a:solidFill>
                  </a:tcPr>
                </a:tc>
                <a:tc>
                  <a:txBody>
                    <a:bodyPr/>
                    <a:lstStyle/>
                    <a:p>
                      <a:pPr algn="ctr"/>
                      <a:r>
                        <a:rPr lang="en-US" sz="900" dirty="0"/>
                        <a:t>14</a:t>
                      </a:r>
                    </a:p>
                  </a:txBody>
                  <a:tcPr marT="27432" marB="27432">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rgbClr val="E5ECF4"/>
                    </a:solidFill>
                  </a:tcPr>
                </a:tc>
                <a:tc>
                  <a:txBody>
                    <a:bodyPr/>
                    <a:lstStyle/>
                    <a:p>
                      <a:pPr algn="ctr"/>
                      <a:r>
                        <a:rPr lang="en-US" sz="900" dirty="0"/>
                        <a:t>7</a:t>
                      </a:r>
                    </a:p>
                  </a:txBody>
                  <a:tcPr marT="27432" marB="27432">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solidFill>
                      <a:srgbClr val="E5ECF4"/>
                    </a:solidFill>
                  </a:tcPr>
                </a:tc>
                <a:tc>
                  <a:txBody>
                    <a:bodyPr/>
                    <a:lstStyle/>
                    <a:p>
                      <a:pPr algn="ctr"/>
                      <a:r>
                        <a:rPr lang="en-US" sz="900" dirty="0"/>
                        <a:t>7</a:t>
                      </a:r>
                    </a:p>
                  </a:txBody>
                  <a:tcPr marT="27432" marB="27432">
                    <a:lnT w="12700" cap="flat" cmpd="sng" algn="ctr">
                      <a:solidFill>
                        <a:schemeClr val="accent3"/>
                      </a:solidFill>
                      <a:prstDash val="solid"/>
                      <a:round/>
                      <a:headEnd type="none" w="med" len="med"/>
                      <a:tailEnd type="none" w="med" len="med"/>
                    </a:lnT>
                    <a:solidFill>
                      <a:srgbClr val="E5ECF4"/>
                    </a:solidFill>
                  </a:tcPr>
                </a:tc>
                <a:tc>
                  <a:txBody>
                    <a:bodyPr/>
                    <a:lstStyle/>
                    <a:p>
                      <a:pPr algn="ctr"/>
                      <a:r>
                        <a:rPr lang="en-US" sz="900" dirty="0"/>
                        <a:t>6</a:t>
                      </a:r>
                    </a:p>
                  </a:txBody>
                  <a:tcPr marT="27432" marB="27432">
                    <a:lnT w="12700" cap="flat" cmpd="sng" algn="ctr">
                      <a:solidFill>
                        <a:schemeClr val="accent3"/>
                      </a:solidFill>
                      <a:prstDash val="solid"/>
                      <a:round/>
                      <a:headEnd type="none" w="med" len="med"/>
                      <a:tailEnd type="none" w="med" len="med"/>
                    </a:lnT>
                    <a:solidFill>
                      <a:srgbClr val="E5ECF4"/>
                    </a:solidFill>
                  </a:tcPr>
                </a:tc>
                <a:extLst>
                  <a:ext uri="{0D108BD9-81ED-4DB2-BD59-A6C34878D82A}">
                    <a16:rowId xmlns:a16="http://schemas.microsoft.com/office/drawing/2014/main" val="2956252164"/>
                  </a:ext>
                </a:extLst>
              </a:tr>
              <a:tr h="0">
                <a:tc>
                  <a:txBody>
                    <a:bodyPr/>
                    <a:lstStyle/>
                    <a:p>
                      <a:r>
                        <a:rPr lang="en-US" sz="900" dirty="0"/>
                        <a:t>GI AEs</a:t>
                      </a:r>
                    </a:p>
                    <a:p>
                      <a:r>
                        <a:rPr lang="en-US" sz="900" dirty="0"/>
                        <a:t>     mild</a:t>
                      </a:r>
                    </a:p>
                    <a:p>
                      <a:r>
                        <a:rPr lang="en-US" sz="900" dirty="0"/>
                        <a:t>     moderate</a:t>
                      </a:r>
                    </a:p>
                    <a:p>
                      <a:r>
                        <a:rPr lang="en-US" sz="900" dirty="0"/>
                        <a:t>     severe</a:t>
                      </a:r>
                    </a:p>
                  </a:txBody>
                  <a:tcPr marT="27432" marB="27432">
                    <a:noFill/>
                  </a:tcPr>
                </a:tc>
                <a:tc>
                  <a:txBody>
                    <a:bodyPr/>
                    <a:lstStyle/>
                    <a:p>
                      <a:pPr algn="ctr"/>
                      <a:r>
                        <a:rPr lang="en-US" sz="900" dirty="0"/>
                        <a:t>83</a:t>
                      </a:r>
                    </a:p>
                    <a:p>
                      <a:pPr algn="ctr"/>
                      <a:r>
                        <a:rPr lang="en-US" sz="900" dirty="0"/>
                        <a:t>67</a:t>
                      </a:r>
                    </a:p>
                    <a:p>
                      <a:pPr algn="ctr"/>
                      <a:r>
                        <a:rPr lang="en-US" sz="900" dirty="0"/>
                        <a:t>50</a:t>
                      </a:r>
                    </a:p>
                    <a:p>
                      <a:pPr algn="ctr"/>
                      <a:r>
                        <a:rPr lang="en-US" sz="900" dirty="0"/>
                        <a:t>0</a:t>
                      </a:r>
                    </a:p>
                  </a:txBody>
                  <a:tcPr marT="27432" marB="27432">
                    <a:noFill/>
                  </a:tcPr>
                </a:tc>
                <a:tc>
                  <a:txBody>
                    <a:bodyPr/>
                    <a:lstStyle/>
                    <a:p>
                      <a:pPr algn="ctr"/>
                      <a:r>
                        <a:rPr lang="en-US" sz="900" dirty="0"/>
                        <a:t>83</a:t>
                      </a:r>
                    </a:p>
                    <a:p>
                      <a:pPr algn="ctr"/>
                      <a:r>
                        <a:rPr lang="en-US" sz="900" dirty="0"/>
                        <a:t>33</a:t>
                      </a:r>
                    </a:p>
                    <a:p>
                      <a:pPr algn="ctr"/>
                      <a:r>
                        <a:rPr lang="en-US" sz="900" dirty="0"/>
                        <a:t>67</a:t>
                      </a:r>
                    </a:p>
                    <a:p>
                      <a:pPr algn="ctr"/>
                      <a:r>
                        <a:rPr lang="en-US" sz="900" dirty="0"/>
                        <a:t>0</a:t>
                      </a:r>
                    </a:p>
                  </a:txBody>
                  <a:tcPr marT="27432" marB="27432">
                    <a:noFill/>
                  </a:tcPr>
                </a:tc>
                <a:tc>
                  <a:txBody>
                    <a:bodyPr/>
                    <a:lstStyle/>
                    <a:p>
                      <a:pPr algn="ctr"/>
                      <a:r>
                        <a:rPr lang="en-US" sz="900" dirty="0"/>
                        <a:t>0</a:t>
                      </a:r>
                    </a:p>
                    <a:p>
                      <a:pPr algn="ctr"/>
                      <a:r>
                        <a:rPr lang="en-US" sz="900" dirty="0"/>
                        <a:t>0</a:t>
                      </a:r>
                    </a:p>
                    <a:p>
                      <a:pPr algn="ctr"/>
                      <a:r>
                        <a:rPr lang="en-US" sz="900" dirty="0"/>
                        <a:t>0</a:t>
                      </a:r>
                    </a:p>
                    <a:p>
                      <a:pPr algn="ctr"/>
                      <a:r>
                        <a:rPr lang="en-US" sz="900" dirty="0"/>
                        <a:t>0</a:t>
                      </a:r>
                    </a:p>
                  </a:txBody>
                  <a:tcPr marT="27432" marB="27432">
                    <a:lnR w="12700" cap="flat" cmpd="sng" algn="ctr">
                      <a:solidFill>
                        <a:schemeClr val="accent3"/>
                      </a:solidFill>
                      <a:prstDash val="solid"/>
                      <a:round/>
                      <a:headEnd type="none" w="med" len="med"/>
                      <a:tailEnd type="none" w="med" len="med"/>
                    </a:lnR>
                    <a:noFill/>
                  </a:tcPr>
                </a:tc>
                <a:tc>
                  <a:txBody>
                    <a:bodyPr/>
                    <a:lstStyle/>
                    <a:p>
                      <a:pPr algn="ctr"/>
                      <a:r>
                        <a:rPr lang="en-US" sz="900" dirty="0"/>
                        <a:t>29</a:t>
                      </a:r>
                    </a:p>
                    <a:p>
                      <a:pPr algn="ctr"/>
                      <a:r>
                        <a:rPr lang="en-US" sz="900" dirty="0"/>
                        <a:t>29</a:t>
                      </a:r>
                    </a:p>
                    <a:p>
                      <a:pPr algn="ctr"/>
                      <a:r>
                        <a:rPr lang="en-US" sz="900" dirty="0"/>
                        <a:t>0</a:t>
                      </a:r>
                    </a:p>
                    <a:p>
                      <a:pPr algn="ctr"/>
                      <a:r>
                        <a:rPr lang="en-US" sz="900" dirty="0"/>
                        <a:t>0</a:t>
                      </a:r>
                    </a:p>
                  </a:txBody>
                  <a:tcPr marT="27432" marB="27432">
                    <a:lnL w="12700" cap="flat" cmpd="sng" algn="ctr">
                      <a:solidFill>
                        <a:schemeClr val="accent3"/>
                      </a:solidFill>
                      <a:prstDash val="solid"/>
                      <a:round/>
                      <a:headEnd type="none" w="med" len="med"/>
                      <a:tailEnd type="none" w="med" len="med"/>
                    </a:lnL>
                    <a:noFill/>
                  </a:tcPr>
                </a:tc>
                <a:tc>
                  <a:txBody>
                    <a:bodyPr/>
                    <a:lstStyle/>
                    <a:p>
                      <a:pPr algn="ctr"/>
                      <a:r>
                        <a:rPr lang="en-US" sz="900" dirty="0"/>
                        <a:t>71</a:t>
                      </a:r>
                    </a:p>
                    <a:p>
                      <a:pPr algn="ctr"/>
                      <a:r>
                        <a:rPr lang="en-US" sz="900" dirty="0"/>
                        <a:t>71</a:t>
                      </a:r>
                    </a:p>
                    <a:p>
                      <a:pPr algn="ctr"/>
                      <a:r>
                        <a:rPr lang="en-US" sz="900" dirty="0"/>
                        <a:t>0</a:t>
                      </a:r>
                    </a:p>
                    <a:p>
                      <a:pPr algn="ctr"/>
                      <a:r>
                        <a:rPr lang="en-US" sz="900" dirty="0"/>
                        <a:t>0</a:t>
                      </a:r>
                    </a:p>
                  </a:txBody>
                  <a:tcPr marT="27432" marB="27432">
                    <a:noFill/>
                  </a:tcPr>
                </a:tc>
                <a:tc>
                  <a:txBody>
                    <a:bodyPr/>
                    <a:lstStyle/>
                    <a:p>
                      <a:pPr algn="ctr"/>
                      <a:r>
                        <a:rPr lang="en-US" sz="900" dirty="0"/>
                        <a:t>50</a:t>
                      </a:r>
                    </a:p>
                    <a:p>
                      <a:pPr algn="ctr"/>
                      <a:r>
                        <a:rPr lang="en-US" sz="900" dirty="0"/>
                        <a:t>50</a:t>
                      </a:r>
                    </a:p>
                    <a:p>
                      <a:pPr algn="ctr"/>
                      <a:r>
                        <a:rPr lang="en-US" sz="900" dirty="0"/>
                        <a:t>17</a:t>
                      </a:r>
                    </a:p>
                    <a:p>
                      <a:pPr algn="ctr"/>
                      <a:r>
                        <a:rPr lang="en-US" sz="900" dirty="0"/>
                        <a:t>0</a:t>
                      </a:r>
                    </a:p>
                  </a:txBody>
                  <a:tcPr marT="27432" marB="27432">
                    <a:noFill/>
                  </a:tcPr>
                </a:tc>
                <a:extLst>
                  <a:ext uri="{0D108BD9-81ED-4DB2-BD59-A6C34878D82A}">
                    <a16:rowId xmlns:a16="http://schemas.microsoft.com/office/drawing/2014/main" val="10002"/>
                  </a:ext>
                </a:extLst>
              </a:tr>
              <a:tr h="154352">
                <a:tc>
                  <a:txBody>
                    <a:bodyPr/>
                    <a:lstStyle/>
                    <a:p>
                      <a:r>
                        <a:rPr lang="en-US" sz="900" dirty="0"/>
                        <a:t>   Nausea</a:t>
                      </a:r>
                    </a:p>
                  </a:txBody>
                  <a:tcPr marT="27432" marB="27432">
                    <a:solidFill>
                      <a:srgbClr val="E5ECF4"/>
                    </a:solidFill>
                  </a:tcPr>
                </a:tc>
                <a:tc>
                  <a:txBody>
                    <a:bodyPr/>
                    <a:lstStyle/>
                    <a:p>
                      <a:pPr algn="ctr"/>
                      <a:r>
                        <a:rPr lang="en-US" sz="900" dirty="0"/>
                        <a:t>67</a:t>
                      </a:r>
                    </a:p>
                  </a:txBody>
                  <a:tcPr marT="27432" marB="27432">
                    <a:solidFill>
                      <a:srgbClr val="E5ECF4"/>
                    </a:solidFill>
                  </a:tcPr>
                </a:tc>
                <a:tc>
                  <a:txBody>
                    <a:bodyPr/>
                    <a:lstStyle/>
                    <a:p>
                      <a:pPr algn="ctr"/>
                      <a:r>
                        <a:rPr lang="en-US" sz="900" dirty="0"/>
                        <a:t>83</a:t>
                      </a:r>
                    </a:p>
                  </a:txBody>
                  <a:tcPr marT="27432" marB="27432">
                    <a:solidFill>
                      <a:srgbClr val="E5ECF4"/>
                    </a:solidFill>
                  </a:tcPr>
                </a:tc>
                <a:tc>
                  <a:txBody>
                    <a:bodyPr/>
                    <a:lstStyle/>
                    <a:p>
                      <a:pPr algn="ctr"/>
                      <a:r>
                        <a:rPr lang="en-US" sz="900" dirty="0"/>
                        <a:t>0</a:t>
                      </a:r>
                    </a:p>
                  </a:txBody>
                  <a:tcPr marT="27432" marB="27432">
                    <a:lnR w="12700" cap="flat" cmpd="sng" algn="ctr">
                      <a:solidFill>
                        <a:schemeClr val="accent3"/>
                      </a:solidFill>
                      <a:prstDash val="solid"/>
                      <a:round/>
                      <a:headEnd type="none" w="med" len="med"/>
                      <a:tailEnd type="none" w="med" len="med"/>
                    </a:lnR>
                    <a:solidFill>
                      <a:srgbClr val="E5ECF4"/>
                    </a:solidFill>
                  </a:tcPr>
                </a:tc>
                <a:tc>
                  <a:txBody>
                    <a:bodyPr/>
                    <a:lstStyle/>
                    <a:p>
                      <a:pPr algn="ctr"/>
                      <a:r>
                        <a:rPr lang="en-US" sz="900" dirty="0"/>
                        <a:t>14</a:t>
                      </a:r>
                    </a:p>
                  </a:txBody>
                  <a:tcPr marT="27432" marB="27432">
                    <a:lnL w="12700" cap="flat" cmpd="sng" algn="ctr">
                      <a:solidFill>
                        <a:schemeClr val="accent3"/>
                      </a:solidFill>
                      <a:prstDash val="solid"/>
                      <a:round/>
                      <a:headEnd type="none" w="med" len="med"/>
                      <a:tailEnd type="none" w="med" len="med"/>
                    </a:lnL>
                    <a:solidFill>
                      <a:srgbClr val="E5ECF4"/>
                    </a:solidFill>
                  </a:tcPr>
                </a:tc>
                <a:tc>
                  <a:txBody>
                    <a:bodyPr/>
                    <a:lstStyle/>
                    <a:p>
                      <a:pPr algn="ctr"/>
                      <a:r>
                        <a:rPr lang="en-US" sz="900" dirty="0"/>
                        <a:t>29</a:t>
                      </a:r>
                    </a:p>
                  </a:txBody>
                  <a:tcPr marT="27432" marB="27432">
                    <a:solidFill>
                      <a:srgbClr val="E5ECF4"/>
                    </a:solidFill>
                  </a:tcPr>
                </a:tc>
                <a:tc>
                  <a:txBody>
                    <a:bodyPr/>
                    <a:lstStyle/>
                    <a:p>
                      <a:pPr algn="ctr"/>
                      <a:r>
                        <a:rPr lang="en-US" sz="900" dirty="0"/>
                        <a:t>33</a:t>
                      </a:r>
                    </a:p>
                  </a:txBody>
                  <a:tcPr marT="27432" marB="27432">
                    <a:solidFill>
                      <a:srgbClr val="E5ECF4"/>
                    </a:solidFill>
                  </a:tcPr>
                </a:tc>
                <a:extLst>
                  <a:ext uri="{0D108BD9-81ED-4DB2-BD59-A6C34878D82A}">
                    <a16:rowId xmlns:a16="http://schemas.microsoft.com/office/drawing/2014/main" val="10003"/>
                  </a:ext>
                </a:extLst>
              </a:tr>
              <a:tr h="154352">
                <a:tc>
                  <a:txBody>
                    <a:bodyPr/>
                    <a:lstStyle/>
                    <a:p>
                      <a:r>
                        <a:rPr lang="en-US" sz="900" dirty="0"/>
                        <a:t>   Abdominal pain</a:t>
                      </a:r>
                    </a:p>
                  </a:txBody>
                  <a:tcPr marT="27432" marB="27432">
                    <a:noFill/>
                  </a:tcPr>
                </a:tc>
                <a:tc>
                  <a:txBody>
                    <a:bodyPr/>
                    <a:lstStyle/>
                    <a:p>
                      <a:pPr algn="ctr"/>
                      <a:r>
                        <a:rPr lang="en-US" sz="900" dirty="0"/>
                        <a:t>0</a:t>
                      </a:r>
                    </a:p>
                  </a:txBody>
                  <a:tcPr marT="27432" marB="27432">
                    <a:noFill/>
                  </a:tcPr>
                </a:tc>
                <a:tc>
                  <a:txBody>
                    <a:bodyPr/>
                    <a:lstStyle/>
                    <a:p>
                      <a:pPr algn="ctr"/>
                      <a:r>
                        <a:rPr lang="en-US" sz="900" dirty="0"/>
                        <a:t>0</a:t>
                      </a:r>
                    </a:p>
                  </a:txBody>
                  <a:tcPr marT="27432" marB="27432">
                    <a:noFill/>
                  </a:tcPr>
                </a:tc>
                <a:tc>
                  <a:txBody>
                    <a:bodyPr/>
                    <a:lstStyle/>
                    <a:p>
                      <a:pPr algn="ctr"/>
                      <a:r>
                        <a:rPr lang="en-US" sz="900" dirty="0"/>
                        <a:t>0</a:t>
                      </a:r>
                    </a:p>
                  </a:txBody>
                  <a:tcPr marT="27432" marB="27432">
                    <a:lnR w="12700" cap="flat" cmpd="sng" algn="ctr">
                      <a:solidFill>
                        <a:schemeClr val="accent3"/>
                      </a:solidFill>
                      <a:prstDash val="solid"/>
                      <a:round/>
                      <a:headEnd type="none" w="med" len="med"/>
                      <a:tailEnd type="none" w="med" len="med"/>
                    </a:lnR>
                    <a:noFill/>
                  </a:tcPr>
                </a:tc>
                <a:tc>
                  <a:txBody>
                    <a:bodyPr/>
                    <a:lstStyle/>
                    <a:p>
                      <a:pPr algn="ctr"/>
                      <a:r>
                        <a:rPr lang="en-US" sz="900" dirty="0"/>
                        <a:t>14</a:t>
                      </a:r>
                    </a:p>
                  </a:txBody>
                  <a:tcPr marT="27432" marB="27432">
                    <a:lnL w="12700" cap="flat" cmpd="sng" algn="ctr">
                      <a:solidFill>
                        <a:schemeClr val="accent3"/>
                      </a:solidFill>
                      <a:prstDash val="solid"/>
                      <a:round/>
                      <a:headEnd type="none" w="med" len="med"/>
                      <a:tailEnd type="none" w="med" len="med"/>
                    </a:lnL>
                    <a:noFill/>
                  </a:tcPr>
                </a:tc>
                <a:tc>
                  <a:txBody>
                    <a:bodyPr/>
                    <a:lstStyle/>
                    <a:p>
                      <a:pPr algn="ctr"/>
                      <a:r>
                        <a:rPr lang="en-US" sz="900" dirty="0"/>
                        <a:t>14</a:t>
                      </a:r>
                    </a:p>
                  </a:txBody>
                  <a:tcPr marT="27432" marB="27432">
                    <a:noFill/>
                  </a:tcPr>
                </a:tc>
                <a:tc>
                  <a:txBody>
                    <a:bodyPr/>
                    <a:lstStyle/>
                    <a:p>
                      <a:pPr algn="ctr"/>
                      <a:r>
                        <a:rPr lang="en-US" sz="900" dirty="0"/>
                        <a:t>17</a:t>
                      </a:r>
                    </a:p>
                  </a:txBody>
                  <a:tcPr marT="27432" marB="27432">
                    <a:noFill/>
                  </a:tcPr>
                </a:tc>
                <a:extLst>
                  <a:ext uri="{0D108BD9-81ED-4DB2-BD59-A6C34878D82A}">
                    <a16:rowId xmlns:a16="http://schemas.microsoft.com/office/drawing/2014/main" val="2000353179"/>
                  </a:ext>
                </a:extLst>
              </a:tr>
              <a:tr h="154352">
                <a:tc>
                  <a:txBody>
                    <a:bodyPr/>
                    <a:lstStyle/>
                    <a:p>
                      <a:r>
                        <a:rPr lang="en-US" sz="900" dirty="0"/>
                        <a:t>   Vomiting</a:t>
                      </a:r>
                    </a:p>
                  </a:txBody>
                  <a:tcPr marT="27432" marB="27432">
                    <a:solidFill>
                      <a:srgbClr val="E5ECF4"/>
                    </a:solidFill>
                  </a:tcPr>
                </a:tc>
                <a:tc>
                  <a:txBody>
                    <a:bodyPr/>
                    <a:lstStyle/>
                    <a:p>
                      <a:pPr algn="ctr"/>
                      <a:r>
                        <a:rPr lang="en-US" sz="900" dirty="0"/>
                        <a:t>17</a:t>
                      </a:r>
                    </a:p>
                  </a:txBody>
                  <a:tcPr marT="27432" marB="27432">
                    <a:solidFill>
                      <a:srgbClr val="E5ECF4"/>
                    </a:solidFill>
                  </a:tcPr>
                </a:tc>
                <a:tc>
                  <a:txBody>
                    <a:bodyPr/>
                    <a:lstStyle/>
                    <a:p>
                      <a:pPr algn="ctr"/>
                      <a:r>
                        <a:rPr lang="en-US" sz="900" dirty="0"/>
                        <a:t>67</a:t>
                      </a:r>
                    </a:p>
                  </a:txBody>
                  <a:tcPr marT="27432" marB="27432">
                    <a:solidFill>
                      <a:srgbClr val="E5ECF4"/>
                    </a:solidFill>
                  </a:tcPr>
                </a:tc>
                <a:tc>
                  <a:txBody>
                    <a:bodyPr/>
                    <a:lstStyle/>
                    <a:p>
                      <a:pPr algn="ctr"/>
                      <a:r>
                        <a:rPr lang="en-US" sz="900" dirty="0"/>
                        <a:t>0</a:t>
                      </a:r>
                    </a:p>
                  </a:txBody>
                  <a:tcPr marT="27432" marB="27432">
                    <a:lnR w="12700" cap="flat" cmpd="sng" algn="ctr">
                      <a:solidFill>
                        <a:schemeClr val="accent3"/>
                      </a:solidFill>
                      <a:prstDash val="solid"/>
                      <a:round/>
                      <a:headEnd type="none" w="med" len="med"/>
                      <a:tailEnd type="none" w="med" len="med"/>
                    </a:lnR>
                    <a:solidFill>
                      <a:srgbClr val="E5ECF4"/>
                    </a:solidFill>
                  </a:tcPr>
                </a:tc>
                <a:tc>
                  <a:txBody>
                    <a:bodyPr/>
                    <a:lstStyle/>
                    <a:p>
                      <a:pPr algn="ctr"/>
                      <a:r>
                        <a:rPr lang="en-US" sz="900" dirty="0"/>
                        <a:t>14</a:t>
                      </a:r>
                    </a:p>
                  </a:txBody>
                  <a:tcPr marT="27432" marB="27432">
                    <a:lnL w="12700" cap="flat" cmpd="sng" algn="ctr">
                      <a:solidFill>
                        <a:schemeClr val="accent3"/>
                      </a:solidFill>
                      <a:prstDash val="solid"/>
                      <a:round/>
                      <a:headEnd type="none" w="med" len="med"/>
                      <a:tailEnd type="none" w="med" len="med"/>
                    </a:lnL>
                    <a:solidFill>
                      <a:srgbClr val="E5ECF4"/>
                    </a:solidFill>
                  </a:tcPr>
                </a:tc>
                <a:tc>
                  <a:txBody>
                    <a:bodyPr/>
                    <a:lstStyle/>
                    <a:p>
                      <a:pPr algn="ctr"/>
                      <a:r>
                        <a:rPr lang="en-US" sz="900" dirty="0"/>
                        <a:t>0</a:t>
                      </a:r>
                    </a:p>
                  </a:txBody>
                  <a:tcPr marT="27432" marB="27432">
                    <a:solidFill>
                      <a:srgbClr val="E5ECF4"/>
                    </a:solidFill>
                  </a:tcPr>
                </a:tc>
                <a:tc>
                  <a:txBody>
                    <a:bodyPr/>
                    <a:lstStyle/>
                    <a:p>
                      <a:pPr algn="ctr"/>
                      <a:r>
                        <a:rPr lang="en-US" sz="900" dirty="0"/>
                        <a:t>17</a:t>
                      </a:r>
                    </a:p>
                  </a:txBody>
                  <a:tcPr marT="27432" marB="27432">
                    <a:solidFill>
                      <a:srgbClr val="E5ECF4"/>
                    </a:solidFill>
                  </a:tcPr>
                </a:tc>
                <a:extLst>
                  <a:ext uri="{0D108BD9-81ED-4DB2-BD59-A6C34878D82A}">
                    <a16:rowId xmlns:a16="http://schemas.microsoft.com/office/drawing/2014/main" val="383452624"/>
                  </a:ext>
                </a:extLst>
              </a:tr>
              <a:tr h="154352">
                <a:tc>
                  <a:txBody>
                    <a:bodyPr/>
                    <a:lstStyle/>
                    <a:p>
                      <a:r>
                        <a:rPr lang="en-US" sz="900" dirty="0"/>
                        <a:t>Metabolism/nutrition disorders</a:t>
                      </a:r>
                    </a:p>
                  </a:txBody>
                  <a:tcPr marT="27432" marB="27432">
                    <a:noFill/>
                  </a:tcPr>
                </a:tc>
                <a:tc>
                  <a:txBody>
                    <a:bodyPr/>
                    <a:lstStyle/>
                    <a:p>
                      <a:pPr algn="ctr"/>
                      <a:r>
                        <a:rPr lang="en-US" sz="900" dirty="0"/>
                        <a:t>83</a:t>
                      </a:r>
                    </a:p>
                  </a:txBody>
                  <a:tcPr marT="27432" marB="27432">
                    <a:noFill/>
                  </a:tcPr>
                </a:tc>
                <a:tc>
                  <a:txBody>
                    <a:bodyPr/>
                    <a:lstStyle/>
                    <a:p>
                      <a:pPr algn="ctr"/>
                      <a:r>
                        <a:rPr lang="en-US" sz="900" dirty="0"/>
                        <a:t>100</a:t>
                      </a:r>
                    </a:p>
                  </a:txBody>
                  <a:tcPr marT="27432" marB="27432">
                    <a:noFill/>
                  </a:tcPr>
                </a:tc>
                <a:tc>
                  <a:txBody>
                    <a:bodyPr/>
                    <a:lstStyle/>
                    <a:p>
                      <a:pPr algn="ctr"/>
                      <a:r>
                        <a:rPr lang="en-US" sz="900" dirty="0"/>
                        <a:t>0</a:t>
                      </a:r>
                    </a:p>
                  </a:txBody>
                  <a:tcPr marT="27432" marB="27432">
                    <a:lnR w="12700" cap="flat" cmpd="sng" algn="ctr">
                      <a:solidFill>
                        <a:schemeClr val="accent3"/>
                      </a:solidFill>
                      <a:prstDash val="solid"/>
                      <a:round/>
                      <a:headEnd type="none" w="med" len="med"/>
                      <a:tailEnd type="none" w="med" len="med"/>
                    </a:lnR>
                    <a:noFill/>
                  </a:tcPr>
                </a:tc>
                <a:tc>
                  <a:txBody>
                    <a:bodyPr/>
                    <a:lstStyle/>
                    <a:p>
                      <a:pPr algn="ctr"/>
                      <a:r>
                        <a:rPr lang="en-US" sz="900" dirty="0"/>
                        <a:t>86</a:t>
                      </a:r>
                    </a:p>
                  </a:txBody>
                  <a:tcPr marT="27432" marB="27432">
                    <a:lnL w="12700" cap="flat" cmpd="sng" algn="ctr">
                      <a:solidFill>
                        <a:schemeClr val="accent3"/>
                      </a:solidFill>
                      <a:prstDash val="solid"/>
                      <a:round/>
                      <a:headEnd type="none" w="med" len="med"/>
                      <a:tailEnd type="none" w="med" len="med"/>
                    </a:lnL>
                    <a:noFill/>
                  </a:tcPr>
                </a:tc>
                <a:tc>
                  <a:txBody>
                    <a:bodyPr/>
                    <a:lstStyle/>
                    <a:p>
                      <a:pPr algn="ctr"/>
                      <a:r>
                        <a:rPr lang="en-US" sz="900" dirty="0"/>
                        <a:t>86</a:t>
                      </a:r>
                    </a:p>
                  </a:txBody>
                  <a:tcPr marT="27432" marB="27432">
                    <a:noFill/>
                  </a:tcPr>
                </a:tc>
                <a:tc>
                  <a:txBody>
                    <a:bodyPr/>
                    <a:lstStyle/>
                    <a:p>
                      <a:pPr algn="ctr"/>
                      <a:r>
                        <a:rPr lang="en-US" sz="900" dirty="0"/>
                        <a:t>17</a:t>
                      </a:r>
                    </a:p>
                  </a:txBody>
                  <a:tcPr marT="27432" marB="27432">
                    <a:noFill/>
                  </a:tcPr>
                </a:tc>
                <a:extLst>
                  <a:ext uri="{0D108BD9-81ED-4DB2-BD59-A6C34878D82A}">
                    <a16:rowId xmlns:a16="http://schemas.microsoft.com/office/drawing/2014/main" val="371509336"/>
                  </a:ext>
                </a:extLst>
              </a:tr>
              <a:tr h="154352">
                <a:tc>
                  <a:txBody>
                    <a:bodyPr/>
                    <a:lstStyle/>
                    <a:p>
                      <a:r>
                        <a:rPr lang="en-US" sz="900" dirty="0"/>
                        <a:t>   Decreased appetite</a:t>
                      </a:r>
                    </a:p>
                  </a:txBody>
                  <a:tcPr marT="27432" marB="27432">
                    <a:solidFill>
                      <a:srgbClr val="E5ECF4"/>
                    </a:solidFill>
                  </a:tcPr>
                </a:tc>
                <a:tc>
                  <a:txBody>
                    <a:bodyPr/>
                    <a:lstStyle/>
                    <a:p>
                      <a:pPr algn="ctr"/>
                      <a:r>
                        <a:rPr lang="en-US" sz="900" dirty="0"/>
                        <a:t>83</a:t>
                      </a:r>
                    </a:p>
                  </a:txBody>
                  <a:tcPr marT="27432" marB="27432">
                    <a:solidFill>
                      <a:srgbClr val="E5ECF4"/>
                    </a:solidFill>
                  </a:tcPr>
                </a:tc>
                <a:tc>
                  <a:txBody>
                    <a:bodyPr/>
                    <a:lstStyle/>
                    <a:p>
                      <a:pPr algn="ctr"/>
                      <a:r>
                        <a:rPr lang="en-US" sz="900" dirty="0"/>
                        <a:t>100</a:t>
                      </a:r>
                    </a:p>
                  </a:txBody>
                  <a:tcPr marT="27432" marB="27432">
                    <a:solidFill>
                      <a:srgbClr val="E5ECF4"/>
                    </a:solidFill>
                  </a:tcPr>
                </a:tc>
                <a:tc>
                  <a:txBody>
                    <a:bodyPr/>
                    <a:lstStyle/>
                    <a:p>
                      <a:pPr algn="ctr"/>
                      <a:r>
                        <a:rPr lang="en-US" sz="900" dirty="0"/>
                        <a:t>0</a:t>
                      </a:r>
                    </a:p>
                  </a:txBody>
                  <a:tcPr marT="27432" marB="27432">
                    <a:lnR w="12700" cap="flat" cmpd="sng" algn="ctr">
                      <a:solidFill>
                        <a:schemeClr val="accent3"/>
                      </a:solidFill>
                      <a:prstDash val="solid"/>
                      <a:round/>
                      <a:headEnd type="none" w="med" len="med"/>
                      <a:tailEnd type="none" w="med" len="med"/>
                    </a:lnR>
                    <a:solidFill>
                      <a:srgbClr val="E5ECF4"/>
                    </a:solidFill>
                  </a:tcPr>
                </a:tc>
                <a:tc>
                  <a:txBody>
                    <a:bodyPr/>
                    <a:lstStyle/>
                    <a:p>
                      <a:pPr algn="ctr"/>
                      <a:r>
                        <a:rPr lang="en-US" sz="900" dirty="0"/>
                        <a:t>71</a:t>
                      </a:r>
                    </a:p>
                  </a:txBody>
                  <a:tcPr marT="27432" marB="27432">
                    <a:lnL w="12700" cap="flat" cmpd="sng" algn="ctr">
                      <a:solidFill>
                        <a:schemeClr val="accent3"/>
                      </a:solidFill>
                      <a:prstDash val="solid"/>
                      <a:round/>
                      <a:headEnd type="none" w="med" len="med"/>
                      <a:tailEnd type="none" w="med" len="med"/>
                    </a:lnL>
                    <a:solidFill>
                      <a:srgbClr val="E5ECF4"/>
                    </a:solidFill>
                  </a:tcPr>
                </a:tc>
                <a:tc>
                  <a:txBody>
                    <a:bodyPr/>
                    <a:lstStyle/>
                    <a:p>
                      <a:pPr algn="ctr"/>
                      <a:r>
                        <a:rPr lang="en-US" sz="900" dirty="0"/>
                        <a:t>57</a:t>
                      </a:r>
                    </a:p>
                  </a:txBody>
                  <a:tcPr marT="27432" marB="27432">
                    <a:solidFill>
                      <a:srgbClr val="E5ECF4"/>
                    </a:solidFill>
                  </a:tcPr>
                </a:tc>
                <a:tc>
                  <a:txBody>
                    <a:bodyPr/>
                    <a:lstStyle/>
                    <a:p>
                      <a:pPr algn="ctr"/>
                      <a:r>
                        <a:rPr lang="en-US" sz="900" dirty="0"/>
                        <a:t>0</a:t>
                      </a:r>
                    </a:p>
                  </a:txBody>
                  <a:tcPr marT="27432" marB="27432">
                    <a:solidFill>
                      <a:srgbClr val="E5ECF4"/>
                    </a:solidFill>
                  </a:tcPr>
                </a:tc>
                <a:extLst>
                  <a:ext uri="{0D108BD9-81ED-4DB2-BD59-A6C34878D82A}">
                    <a16:rowId xmlns:a16="http://schemas.microsoft.com/office/drawing/2014/main" val="2787366463"/>
                  </a:ext>
                </a:extLst>
              </a:tr>
              <a:tr h="154352">
                <a:tc>
                  <a:txBody>
                    <a:bodyPr/>
                    <a:lstStyle/>
                    <a:p>
                      <a:r>
                        <a:rPr lang="en-US" sz="900" dirty="0"/>
                        <a:t>   Early satiety</a:t>
                      </a:r>
                    </a:p>
                  </a:txBody>
                  <a:tcPr marT="27432" marB="27432">
                    <a:noFill/>
                  </a:tcPr>
                </a:tc>
                <a:tc>
                  <a:txBody>
                    <a:bodyPr/>
                    <a:lstStyle/>
                    <a:p>
                      <a:pPr algn="ctr"/>
                      <a:r>
                        <a:rPr lang="en-US" sz="900" dirty="0"/>
                        <a:t>0</a:t>
                      </a:r>
                    </a:p>
                  </a:txBody>
                  <a:tcPr marT="27432" marB="27432">
                    <a:noFill/>
                  </a:tcPr>
                </a:tc>
                <a:tc>
                  <a:txBody>
                    <a:bodyPr/>
                    <a:lstStyle/>
                    <a:p>
                      <a:pPr algn="ctr"/>
                      <a:r>
                        <a:rPr lang="en-US" sz="900" dirty="0"/>
                        <a:t>33</a:t>
                      </a:r>
                    </a:p>
                  </a:txBody>
                  <a:tcPr marT="27432" marB="27432">
                    <a:noFill/>
                  </a:tcPr>
                </a:tc>
                <a:tc>
                  <a:txBody>
                    <a:bodyPr/>
                    <a:lstStyle/>
                    <a:p>
                      <a:pPr algn="ctr"/>
                      <a:r>
                        <a:rPr lang="en-US" sz="900" dirty="0"/>
                        <a:t>0</a:t>
                      </a:r>
                    </a:p>
                  </a:txBody>
                  <a:tcPr marT="27432" marB="27432">
                    <a:lnR w="12700" cap="flat" cmpd="sng" algn="ctr">
                      <a:solidFill>
                        <a:schemeClr val="accent3"/>
                      </a:solidFill>
                      <a:prstDash val="solid"/>
                      <a:round/>
                      <a:headEnd type="none" w="med" len="med"/>
                      <a:tailEnd type="none" w="med" len="med"/>
                    </a:lnR>
                    <a:noFill/>
                  </a:tcPr>
                </a:tc>
                <a:tc>
                  <a:txBody>
                    <a:bodyPr/>
                    <a:lstStyle/>
                    <a:p>
                      <a:pPr algn="ctr"/>
                      <a:r>
                        <a:rPr lang="en-US" sz="900" dirty="0"/>
                        <a:t>29</a:t>
                      </a:r>
                    </a:p>
                  </a:txBody>
                  <a:tcPr marT="27432" marB="27432">
                    <a:lnL w="12700" cap="flat" cmpd="sng" algn="ctr">
                      <a:solidFill>
                        <a:schemeClr val="accent3"/>
                      </a:solidFill>
                      <a:prstDash val="solid"/>
                      <a:round/>
                      <a:headEnd type="none" w="med" len="med"/>
                      <a:tailEnd type="none" w="med" len="med"/>
                    </a:lnL>
                    <a:noFill/>
                  </a:tcPr>
                </a:tc>
                <a:tc>
                  <a:txBody>
                    <a:bodyPr/>
                    <a:lstStyle/>
                    <a:p>
                      <a:pPr algn="ctr"/>
                      <a:r>
                        <a:rPr lang="en-US" sz="900" dirty="0"/>
                        <a:t>14</a:t>
                      </a:r>
                    </a:p>
                  </a:txBody>
                  <a:tcPr marT="27432" marB="27432">
                    <a:noFill/>
                  </a:tcPr>
                </a:tc>
                <a:tc>
                  <a:txBody>
                    <a:bodyPr/>
                    <a:lstStyle/>
                    <a:p>
                      <a:pPr algn="ctr"/>
                      <a:r>
                        <a:rPr lang="en-US" sz="900" dirty="0"/>
                        <a:t>17</a:t>
                      </a:r>
                    </a:p>
                  </a:txBody>
                  <a:tcPr marT="27432" marB="27432">
                    <a:noFill/>
                  </a:tcPr>
                </a:tc>
                <a:extLst>
                  <a:ext uri="{0D108BD9-81ED-4DB2-BD59-A6C34878D82A}">
                    <a16:rowId xmlns:a16="http://schemas.microsoft.com/office/drawing/2014/main" val="2725495099"/>
                  </a:ext>
                </a:extLst>
              </a:tr>
              <a:tr h="0">
                <a:tc>
                  <a:txBody>
                    <a:bodyPr/>
                    <a:lstStyle/>
                    <a:p>
                      <a:r>
                        <a:rPr lang="en-US" sz="900" dirty="0"/>
                        <a:t>   Food aversion</a:t>
                      </a:r>
                    </a:p>
                  </a:txBody>
                  <a:tcPr marT="27432" marB="27432">
                    <a:solidFill>
                      <a:srgbClr val="E5ECF4"/>
                    </a:solidFill>
                  </a:tcPr>
                </a:tc>
                <a:tc>
                  <a:txBody>
                    <a:bodyPr/>
                    <a:lstStyle/>
                    <a:p>
                      <a:pPr algn="ctr"/>
                      <a:r>
                        <a:rPr lang="en-US" sz="900" dirty="0"/>
                        <a:t>0</a:t>
                      </a:r>
                    </a:p>
                  </a:txBody>
                  <a:tcPr marT="27432" marB="27432">
                    <a:solidFill>
                      <a:srgbClr val="E5ECF4"/>
                    </a:solidFill>
                  </a:tcPr>
                </a:tc>
                <a:tc>
                  <a:txBody>
                    <a:bodyPr/>
                    <a:lstStyle/>
                    <a:p>
                      <a:pPr algn="ctr"/>
                      <a:r>
                        <a:rPr lang="en-US" sz="900" dirty="0"/>
                        <a:t>0</a:t>
                      </a:r>
                    </a:p>
                  </a:txBody>
                  <a:tcPr marT="27432" marB="27432">
                    <a:solidFill>
                      <a:srgbClr val="E5ECF4"/>
                    </a:solidFill>
                  </a:tcPr>
                </a:tc>
                <a:tc>
                  <a:txBody>
                    <a:bodyPr/>
                    <a:lstStyle/>
                    <a:p>
                      <a:pPr algn="ctr"/>
                      <a:r>
                        <a:rPr lang="en-US" sz="900" dirty="0"/>
                        <a:t>0</a:t>
                      </a:r>
                    </a:p>
                  </a:txBody>
                  <a:tcPr marT="27432" marB="27432">
                    <a:lnR w="12700" cap="flat" cmpd="sng" algn="ctr">
                      <a:solidFill>
                        <a:schemeClr val="accent3"/>
                      </a:solidFill>
                      <a:prstDash val="solid"/>
                      <a:round/>
                      <a:headEnd type="none" w="med" len="med"/>
                      <a:tailEnd type="none" w="med" len="med"/>
                    </a:lnR>
                    <a:solidFill>
                      <a:srgbClr val="E5ECF4"/>
                    </a:solidFill>
                  </a:tcPr>
                </a:tc>
                <a:tc>
                  <a:txBody>
                    <a:bodyPr/>
                    <a:lstStyle/>
                    <a:p>
                      <a:pPr algn="ctr"/>
                      <a:r>
                        <a:rPr lang="en-US" sz="900" dirty="0"/>
                        <a:t>14</a:t>
                      </a:r>
                    </a:p>
                  </a:txBody>
                  <a:tcPr marT="27432" marB="27432">
                    <a:lnL w="12700" cap="flat" cmpd="sng" algn="ctr">
                      <a:solidFill>
                        <a:schemeClr val="accent3"/>
                      </a:solidFill>
                      <a:prstDash val="solid"/>
                      <a:round/>
                      <a:headEnd type="none" w="med" len="med"/>
                      <a:tailEnd type="none" w="med" len="med"/>
                    </a:lnL>
                    <a:solidFill>
                      <a:srgbClr val="E5ECF4"/>
                    </a:solidFill>
                  </a:tcPr>
                </a:tc>
                <a:tc>
                  <a:txBody>
                    <a:bodyPr/>
                    <a:lstStyle/>
                    <a:p>
                      <a:pPr algn="ctr"/>
                      <a:r>
                        <a:rPr lang="en-US" sz="900" dirty="0"/>
                        <a:t>29</a:t>
                      </a:r>
                    </a:p>
                  </a:txBody>
                  <a:tcPr marT="27432" marB="27432">
                    <a:solidFill>
                      <a:srgbClr val="E5ECF4"/>
                    </a:solidFill>
                  </a:tcPr>
                </a:tc>
                <a:tc>
                  <a:txBody>
                    <a:bodyPr/>
                    <a:lstStyle/>
                    <a:p>
                      <a:pPr algn="ctr"/>
                      <a:r>
                        <a:rPr lang="en-US" sz="900" dirty="0"/>
                        <a:t>0</a:t>
                      </a:r>
                    </a:p>
                  </a:txBody>
                  <a:tcPr marT="27432" marB="27432">
                    <a:solidFill>
                      <a:srgbClr val="E5ECF4"/>
                    </a:solidFill>
                  </a:tcPr>
                </a:tc>
                <a:extLst>
                  <a:ext uri="{0D108BD9-81ED-4DB2-BD59-A6C34878D82A}">
                    <a16:rowId xmlns:a16="http://schemas.microsoft.com/office/drawing/2014/main" val="938547837"/>
                  </a:ext>
                </a:extLst>
              </a:tr>
            </a:tbl>
          </a:graphicData>
        </a:graphic>
      </p:graphicFrame>
    </p:spTree>
    <p:extLst>
      <p:ext uri="{BB962C8B-B14F-4D97-AF65-F5344CB8AC3E}">
        <p14:creationId xmlns:p14="http://schemas.microsoft.com/office/powerpoint/2010/main" val="354533235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Other: Petrelintide selectively reduces intake of HFD but not chow; ↓fat mass and preserves lean mass</a:t>
            </a:r>
          </a:p>
        </p:txBody>
      </p:sp>
      <p:graphicFrame>
        <p:nvGraphicFramePr>
          <p:cNvPr id="4" name="Table 3"/>
          <p:cNvGraphicFramePr>
            <a:graphicFrameLocks noGrp="1"/>
          </p:cNvGraphicFramePr>
          <p:nvPr>
            <p:extLst>
              <p:ext uri="{D42A27DB-BD31-4B8C-83A1-F6EECF244321}">
                <p14:modId xmlns:p14="http://schemas.microsoft.com/office/powerpoint/2010/main" val="2082222731"/>
              </p:ext>
            </p:extLst>
          </p:nvPr>
        </p:nvGraphicFramePr>
        <p:xfrm>
          <a:off x="385434" y="914400"/>
          <a:ext cx="11430001" cy="5235552"/>
        </p:xfrm>
        <a:graphic>
          <a:graphicData uri="http://schemas.openxmlformats.org/drawingml/2006/table">
            <a:tbl>
              <a:tblPr firstRow="1" bandRow="1">
                <a:tableStyleId>{C083E6E3-FA7D-4D7B-A595-EF9225AFEA82}</a:tableStyleId>
              </a:tblPr>
              <a:tblGrid>
                <a:gridCol w="4598553">
                  <a:extLst>
                    <a:ext uri="{9D8B030D-6E8A-4147-A177-3AD203B41FA5}">
                      <a16:colId xmlns:a16="http://schemas.microsoft.com/office/drawing/2014/main" val="20000"/>
                    </a:ext>
                  </a:extLst>
                </a:gridCol>
                <a:gridCol w="4598553">
                  <a:extLst>
                    <a:ext uri="{9D8B030D-6E8A-4147-A177-3AD203B41FA5}">
                      <a16:colId xmlns:a16="http://schemas.microsoft.com/office/drawing/2014/main" val="941209733"/>
                    </a:ext>
                  </a:extLst>
                </a:gridCol>
                <a:gridCol w="2232895">
                  <a:extLst>
                    <a:ext uri="{9D8B030D-6E8A-4147-A177-3AD203B41FA5}">
                      <a16:colId xmlns:a16="http://schemas.microsoft.com/office/drawing/2014/main" val="1159134641"/>
                    </a:ext>
                  </a:extLst>
                </a:gridCol>
              </a:tblGrid>
              <a:tr h="151832">
                <a:tc gridSpan="3">
                  <a:txBody>
                    <a:bodyPr/>
                    <a:lstStyle/>
                    <a:p>
                      <a:r>
                        <a:rPr lang="en-US" sz="1000" dirty="0"/>
                        <a:t>Abstract</a:t>
                      </a:r>
                      <a:r>
                        <a:rPr lang="en-US" sz="1000" baseline="0" dirty="0"/>
                        <a:t> </a:t>
                      </a:r>
                      <a:r>
                        <a:rPr lang="en-US" sz="1000" b="0" strike="noStrike" dirty="0">
                          <a:hlinkClick r:id="rId2"/>
                        </a:rPr>
                        <a:t>1661-P</a:t>
                      </a:r>
                      <a:r>
                        <a:rPr lang="en-US" sz="1000" b="0" strike="noStrike" dirty="0"/>
                        <a:t>: </a:t>
                      </a:r>
                      <a:r>
                        <a:rPr lang="en-US" sz="1000" b="0" i="1" strike="noStrike" dirty="0"/>
                        <a:t>Petrelintide (ZP8396) selectively reduces intake of high-fat diet in DIO rats</a:t>
                      </a:r>
                      <a:r>
                        <a:rPr lang="en-US" sz="1000" b="0" strike="noStrike" dirty="0"/>
                        <a:t>. </a:t>
                      </a:r>
                      <a:r>
                        <a:rPr lang="en-US" sz="1000" b="0" i="1" strike="noStrike" dirty="0"/>
                        <a:t>B.Vestergaard.</a:t>
                      </a:r>
                      <a:endParaRPr lang="en-US" sz="1000" b="0" i="1" dirty="0"/>
                    </a:p>
                  </a:txBody>
                  <a:tcPr>
                    <a:lnL>
                      <a:noFill/>
                    </a:lnL>
                    <a:lnR>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US"/>
                    </a:p>
                  </a:txBody>
                  <a:tcPr/>
                </a:tc>
                <a:tc hMerge="1">
                  <a:txBody>
                    <a:bodyPr/>
                    <a:lstStyle/>
                    <a:p>
                      <a:endParaRPr lang="en-US" sz="1000" b="0" i="1" dirty="0"/>
                    </a:p>
                  </a:txBody>
                  <a:tcPr>
                    <a:lnL>
                      <a:noFill/>
                    </a:lnL>
                    <a:lnR>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0"/>
                  </a:ext>
                </a:extLst>
              </a:tr>
              <a:tr h="1258645">
                <a:tc gridSpan="2">
                  <a:txBody>
                    <a:bodyPr/>
                    <a:lstStyle/>
                    <a:p>
                      <a:r>
                        <a:rPr lang="en-US" sz="1000" b="1" dirty="0"/>
                        <a:t>Methods</a:t>
                      </a:r>
                      <a:r>
                        <a:rPr lang="en-US" sz="1000" b="0" dirty="0"/>
                        <a:t>:</a:t>
                      </a:r>
                      <a:r>
                        <a:rPr lang="en-US" sz="1000" b="0" baseline="0" dirty="0"/>
                        <a:t> </a:t>
                      </a:r>
                      <a:r>
                        <a:rPr lang="en-US" sz="1000" b="1" baseline="0" dirty="0"/>
                        <a:t>DIO rats</a:t>
                      </a:r>
                      <a:r>
                        <a:rPr lang="en-US" sz="1000" b="0" baseline="0" dirty="0"/>
                        <a:t> were given </a:t>
                      </a:r>
                      <a:r>
                        <a:rPr lang="en-US" sz="1000" b="0" i="1" baseline="0" dirty="0"/>
                        <a:t>ad libitum</a:t>
                      </a:r>
                      <a:r>
                        <a:rPr lang="en-US" sz="1000" b="0" i="0" baseline="0" dirty="0"/>
                        <a:t> access to standard chow diet and HFD and received liraglutide (SC 5nmol/kg BID) vs. petrelintide (SC 2nmol/kg Q2D or 10nmol/kg Q4D) vs. vehicle for 30 days</a:t>
                      </a:r>
                      <a:endParaRPr lang="en-US" sz="1000" b="0" dirty="0"/>
                    </a:p>
                    <a:p>
                      <a:r>
                        <a:rPr lang="en-US" sz="1000" b="1" baseline="0" dirty="0"/>
                        <a:t>Results</a:t>
                      </a:r>
                      <a:r>
                        <a:rPr lang="en-US" sz="1000" b="0" baseline="0" dirty="0"/>
                        <a:t>: </a:t>
                      </a:r>
                    </a:p>
                    <a:p>
                      <a:pPr marL="171450" indent="-171450">
                        <a:buFont typeface="Arial" panose="020B0604020202020204" pitchFamily="34" charset="0"/>
                        <a:buChar char="•"/>
                      </a:pPr>
                      <a:r>
                        <a:rPr lang="en-US" sz="1000" b="0" dirty="0"/>
                        <a:t>Petrelintide showed significant dose-dependent weight loss vs. vehicle that was greater compared to liraglutide (see left figure).</a:t>
                      </a:r>
                    </a:p>
                    <a:p>
                      <a:pPr marL="171450" indent="-171450">
                        <a:buFont typeface="Arial" panose="020B0604020202020204" pitchFamily="34" charset="0"/>
                        <a:buChar char="•"/>
                      </a:pPr>
                      <a:r>
                        <a:rPr lang="en-US" sz="1000" b="0" dirty="0"/>
                        <a:t>Petrelintide significantly reduced total cumulative food intake on HFD vs. vehicle; liraglutide showed no effect on HFD intake (see right figure).</a:t>
                      </a:r>
                    </a:p>
                    <a:p>
                      <a:pPr marL="171450" indent="-171450">
                        <a:buFont typeface="Arial" panose="020B0604020202020204" pitchFamily="34" charset="0"/>
                        <a:buChar char="•"/>
                      </a:pPr>
                      <a:r>
                        <a:rPr lang="en-US" sz="1000" b="0" dirty="0"/>
                        <a:t>No change in total cumulative intake of chow was observed in any active treatment groups vs. vehicle.</a:t>
                      </a:r>
                    </a:p>
                  </a:txBody>
                  <a:tcPr>
                    <a:lnT w="12700" cmpd="sng">
                      <a:noFill/>
                    </a:lnT>
                    <a:lnB w="12700" cap="flat" cmpd="sng" algn="ctr">
                      <a:noFill/>
                      <a:prstDash val="solid"/>
                      <a:round/>
                      <a:headEnd type="none" w="med" len="med"/>
                      <a:tailEnd type="none" w="med" len="med"/>
                    </a:lnB>
                    <a:noFill/>
                  </a:tcPr>
                </a:tc>
                <a:tc hMerge="1">
                  <a:txBody>
                    <a:bodyPr/>
                    <a:lstStyle/>
                    <a:p>
                      <a:pPr marL="171450" indent="-171450">
                        <a:buFont typeface="Arial" panose="020B0604020202020204" pitchFamily="34" charset="0"/>
                        <a:buChar char="•"/>
                      </a:pPr>
                      <a:endParaRPr lang="en-US" sz="1000" b="0" dirty="0"/>
                    </a:p>
                  </a:txBody>
                  <a:tcPr>
                    <a:lnT w="12700" cmpd="sng">
                      <a:noFill/>
                    </a:lnT>
                    <a:lnB w="12700" cap="flat" cmpd="sng" algn="ctr">
                      <a:noFill/>
                      <a:prstDash val="solid"/>
                      <a:round/>
                      <a:headEnd type="none" w="med" len="med"/>
                      <a:tailEnd type="none" w="med" len="med"/>
                    </a:lnB>
                    <a:noFill/>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CVrg Implications</a:t>
                      </a:r>
                      <a:r>
                        <a:rPr lang="en-US" sz="1000" b="0" dirty="0"/>
                        <a:t>: In a rat model of obesity where animals were allowed </a:t>
                      </a:r>
                      <a:r>
                        <a:rPr lang="en-US" sz="1000" b="0" i="1" dirty="0"/>
                        <a:t>ad lib</a:t>
                      </a:r>
                      <a:r>
                        <a:rPr lang="en-US" sz="1000" b="0" i="0" dirty="0"/>
                        <a:t> access to chow and HFD</a:t>
                      </a:r>
                      <a:r>
                        <a:rPr lang="en-US" sz="1000" b="0" dirty="0"/>
                        <a:t>, petrelintide reduced food intake and body weight mainly by reducing intake of high fat diet. These data suggest petrelintide could help address overconsumption of highly palatable foods in humans.</a:t>
                      </a:r>
                    </a:p>
                  </a:txBody>
                  <a:tcPr>
                    <a:lnT w="12700" cmpd="sng">
                      <a:noFill/>
                    </a:lnT>
                    <a:lnB w="12700" cap="flat" cmpd="sng" algn="ctr">
                      <a:noFill/>
                      <a:prstDash val="solid"/>
                      <a:round/>
                      <a:headEnd type="none" w="med" len="med"/>
                      <a:tailEnd type="none" w="med" len="med"/>
                    </a:lnB>
                    <a:solidFill>
                      <a:srgbClr val="FEF4EC"/>
                    </a:solidFill>
                  </a:tcPr>
                </a:tc>
                <a:extLst>
                  <a:ext uri="{0D108BD9-81ED-4DB2-BD59-A6C34878D82A}">
                    <a16:rowId xmlns:a16="http://schemas.microsoft.com/office/drawing/2014/main" val="3649007322"/>
                  </a:ext>
                </a:extLst>
              </a:tr>
              <a:tr h="1258645">
                <a:tc>
                  <a:txBody>
                    <a:bodyPr/>
                    <a:lstStyle/>
                    <a:p>
                      <a:pPr marL="171450" indent="-171450">
                        <a:buFont typeface="Arial" panose="020B0604020202020204" pitchFamily="34" charset="0"/>
                        <a:buChar char="•"/>
                      </a:pPr>
                      <a:endParaRPr lang="en-US" sz="1000" b="0" dirty="0"/>
                    </a:p>
                  </a:txBody>
                  <a:tcPr>
                    <a:lnT w="12700" cmpd="sng">
                      <a:noFill/>
                    </a:lnT>
                    <a:lnB w="12700" cap="flat" cmpd="sng" algn="ctr">
                      <a:noFill/>
                      <a:prstDash val="solid"/>
                      <a:round/>
                      <a:headEnd type="none" w="med" len="med"/>
                      <a:tailEnd type="none" w="med" len="med"/>
                    </a:lnB>
                    <a:noFill/>
                  </a:tcPr>
                </a:tc>
                <a:tc>
                  <a:txBody>
                    <a:bodyPr/>
                    <a:lstStyle/>
                    <a:p>
                      <a:pPr marL="171450" indent="-171450">
                        <a:buFont typeface="Arial" panose="020B0604020202020204" pitchFamily="34" charset="0"/>
                        <a:buChar char="•"/>
                      </a:pPr>
                      <a:endParaRPr lang="en-US" sz="1000" b="0" dirty="0"/>
                    </a:p>
                  </a:txBody>
                  <a:tcPr>
                    <a:lnT w="12700" cmpd="sng">
                      <a:noFill/>
                    </a:lnT>
                    <a:lnB w="12700" cap="flat" cmpd="sng" algn="ctr">
                      <a:no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2382182457"/>
                  </a:ext>
                </a:extLst>
              </a:tr>
              <a:tr h="0">
                <a:tc gridSpan="3">
                  <a:txBody>
                    <a:bodyPr/>
                    <a:lstStyle/>
                    <a:p>
                      <a:r>
                        <a:rPr lang="en-US" sz="1000" b="1" dirty="0"/>
                        <a:t>Abstract</a:t>
                      </a:r>
                      <a:r>
                        <a:rPr lang="en-US" sz="1000" b="1" baseline="0" dirty="0"/>
                        <a:t> #</a:t>
                      </a:r>
                      <a:r>
                        <a:rPr lang="en-US" sz="1000" b="1" strike="noStrike" baseline="0" dirty="0"/>
                        <a:t> </a:t>
                      </a:r>
                      <a:r>
                        <a:rPr lang="en-US" sz="1000" b="0" strike="noStrike" dirty="0">
                          <a:hlinkClick r:id="rId3"/>
                        </a:rPr>
                        <a:t>1662-P</a:t>
                      </a:r>
                      <a:r>
                        <a:rPr lang="en-US" sz="1000" b="0" strike="noStrike" dirty="0"/>
                        <a:t> </a:t>
                      </a:r>
                      <a:r>
                        <a:rPr lang="en-US" sz="1000" b="0" i="1" strike="noStrike" dirty="0"/>
                        <a:t>Petrelintide (ZP8396) significantly reduces fat mass while preserving lean mass in DIO rats. B.Vestergaard.</a:t>
                      </a:r>
                      <a:endParaRPr lang="en-US" sz="1000" b="0" i="1" dirty="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US"/>
                    </a:p>
                  </a:txBody>
                  <a:tcPr/>
                </a:tc>
                <a:tc hMerge="1">
                  <a:txBody>
                    <a:bodyPr/>
                    <a:lstStyle/>
                    <a:p>
                      <a:endParaRPr lang="en-US" sz="1000" b="0" i="1" dirty="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2230582">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Methods</a:t>
                      </a:r>
                      <a:r>
                        <a:rPr lang="en-US" sz="1000" b="0" dirty="0"/>
                        <a:t>:</a:t>
                      </a:r>
                      <a:r>
                        <a:rPr lang="en-US" sz="1000" b="0" baseline="0" dirty="0"/>
                        <a:t> See above</a:t>
                      </a:r>
                    </a:p>
                    <a:p>
                      <a:r>
                        <a:rPr lang="en-US" sz="1000" b="1" baseline="0" dirty="0"/>
                        <a:t>Results</a:t>
                      </a:r>
                      <a:r>
                        <a:rPr lang="en-US" sz="1000" b="0" baseline="0" dirty="0"/>
                        <a:t>: </a:t>
                      </a:r>
                    </a:p>
                    <a:p>
                      <a:pPr marL="171450" indent="-171450">
                        <a:buFont typeface="Arial" panose="020B0604020202020204" pitchFamily="34" charset="0"/>
                        <a:buChar char="•"/>
                      </a:pPr>
                      <a:r>
                        <a:rPr lang="en-US" sz="1000" b="0" dirty="0"/>
                        <a:t>As described above, petrelintide elicited significant dose-dependent weight loss v. vehicle.</a:t>
                      </a:r>
                    </a:p>
                    <a:p>
                      <a:pPr marL="171450" indent="-171450">
                        <a:buFont typeface="Arial" panose="020B0604020202020204" pitchFamily="34" charset="0"/>
                        <a:buChar char="•"/>
                      </a:pPr>
                      <a:r>
                        <a:rPr lang="en-US" sz="1000" b="0" dirty="0"/>
                        <a:t>Petrelintide resulted in significant preservation of lean mass vs. vehicle, whereas liraglutide did not (see left figure).</a:t>
                      </a:r>
                    </a:p>
                    <a:p>
                      <a:pPr marL="171450" indent="-171450">
                        <a:buFont typeface="Arial" panose="020B0604020202020204" pitchFamily="34" charset="0"/>
                        <a:buChar char="•"/>
                      </a:pPr>
                      <a:r>
                        <a:rPr lang="en-US" sz="1000" b="0" dirty="0"/>
                        <a:t>Petrelintide elicited significant reductions in fat mass vs. vehicle, whereas liraglutide did not (see right figure).</a:t>
                      </a:r>
                    </a:p>
                  </a:txBody>
                  <a:tcPr>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CVrg Implications</a:t>
                      </a:r>
                      <a:r>
                        <a:rPr lang="en-US" sz="1000" b="0" dirty="0"/>
                        <a:t>: In a rat model of obesity where animals were allowed </a:t>
                      </a:r>
                      <a:r>
                        <a:rPr lang="en-US" sz="1000" b="0" i="1" dirty="0"/>
                        <a:t>ad lib</a:t>
                      </a:r>
                      <a:r>
                        <a:rPr lang="en-US" sz="1000" b="0" i="0" dirty="0"/>
                        <a:t> access to chow and HFD</a:t>
                      </a:r>
                      <a:r>
                        <a:rPr lang="en-US" sz="1000" b="0" dirty="0"/>
                        <a:t>, petrelintide showed preferential loss of fat mass and preservation of lean mass. These data suggest petrelintide could help mitigate loss of lean mass associated with weight loss (in particular with GLP-1 based therapies) in humans.</a:t>
                      </a:r>
                    </a:p>
                  </a:txBody>
                  <a:tcPr>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10002"/>
                  </a:ext>
                </a:extLst>
              </a:tr>
            </a:tbl>
          </a:graphicData>
        </a:graphic>
      </p:graphicFrame>
      <p:grpSp>
        <p:nvGrpSpPr>
          <p:cNvPr id="19" name="Group 18">
            <a:extLst>
              <a:ext uri="{FF2B5EF4-FFF2-40B4-BE49-F238E27FC236}">
                <a16:creationId xmlns:a16="http://schemas.microsoft.com/office/drawing/2014/main" id="{6775A8E8-805E-82C3-65BB-F60AB99352D5}"/>
              </a:ext>
            </a:extLst>
          </p:cNvPr>
          <p:cNvGrpSpPr/>
          <p:nvPr/>
        </p:nvGrpSpPr>
        <p:grpSpPr>
          <a:xfrm>
            <a:off x="602794" y="2109367"/>
            <a:ext cx="5770029" cy="1593879"/>
            <a:chOff x="459358" y="2109367"/>
            <a:chExt cx="5770029" cy="1593879"/>
          </a:xfrm>
        </p:grpSpPr>
        <p:grpSp>
          <p:nvGrpSpPr>
            <p:cNvPr id="16" name="Group 15">
              <a:extLst>
                <a:ext uri="{FF2B5EF4-FFF2-40B4-BE49-F238E27FC236}">
                  <a16:creationId xmlns:a16="http://schemas.microsoft.com/office/drawing/2014/main" id="{529CDD4A-A8DD-0C36-493B-8D5D2B24E7D9}"/>
                </a:ext>
              </a:extLst>
            </p:cNvPr>
            <p:cNvGrpSpPr/>
            <p:nvPr/>
          </p:nvGrpSpPr>
          <p:grpSpPr>
            <a:xfrm>
              <a:off x="459358" y="2109367"/>
              <a:ext cx="5770029" cy="1593879"/>
              <a:chOff x="459358" y="2109367"/>
              <a:chExt cx="5770029" cy="1593879"/>
            </a:xfrm>
          </p:grpSpPr>
          <p:pic>
            <p:nvPicPr>
              <p:cNvPr id="10" name="Picture 9">
                <a:extLst>
                  <a:ext uri="{FF2B5EF4-FFF2-40B4-BE49-F238E27FC236}">
                    <a16:creationId xmlns:a16="http://schemas.microsoft.com/office/drawing/2014/main" id="{5E1065FE-9A11-B8A0-340E-B59AADEA112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669067" y="2109367"/>
                <a:ext cx="2560320" cy="1470823"/>
              </a:xfrm>
              <a:prstGeom prst="rect">
                <a:avLst/>
              </a:prstGeom>
            </p:spPr>
          </p:pic>
          <p:grpSp>
            <p:nvGrpSpPr>
              <p:cNvPr id="14" name="Group 13">
                <a:extLst>
                  <a:ext uri="{FF2B5EF4-FFF2-40B4-BE49-F238E27FC236}">
                    <a16:creationId xmlns:a16="http://schemas.microsoft.com/office/drawing/2014/main" id="{E23D2836-F171-BD65-2ED1-FA75771F5BAC}"/>
                  </a:ext>
                </a:extLst>
              </p:cNvPr>
              <p:cNvGrpSpPr/>
              <p:nvPr/>
            </p:nvGrpSpPr>
            <p:grpSpPr>
              <a:xfrm>
                <a:off x="459358" y="2109368"/>
                <a:ext cx="2560320" cy="1470823"/>
                <a:chOff x="459358" y="2163158"/>
                <a:chExt cx="2560320" cy="1470823"/>
              </a:xfrm>
            </p:grpSpPr>
            <p:pic>
              <p:nvPicPr>
                <p:cNvPr id="8" name="Picture 7">
                  <a:extLst>
                    <a:ext uri="{FF2B5EF4-FFF2-40B4-BE49-F238E27FC236}">
                      <a16:creationId xmlns:a16="http://schemas.microsoft.com/office/drawing/2014/main" id="{C348AB12-9027-FCF6-BC41-A32E7D6622DC}"/>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59358" y="2163158"/>
                  <a:ext cx="2560320" cy="1470823"/>
                </a:xfrm>
                <a:prstGeom prst="rect">
                  <a:avLst/>
                </a:prstGeom>
              </p:spPr>
            </p:pic>
            <p:sp>
              <p:nvSpPr>
                <p:cNvPr id="11" name="TextBox 10">
                  <a:extLst>
                    <a:ext uri="{FF2B5EF4-FFF2-40B4-BE49-F238E27FC236}">
                      <a16:creationId xmlns:a16="http://schemas.microsoft.com/office/drawing/2014/main" id="{E814BED4-E0EA-8DAA-A007-40DAF9E01195}"/>
                    </a:ext>
                  </a:extLst>
                </p:cNvPr>
                <p:cNvSpPr txBox="1"/>
                <p:nvPr/>
              </p:nvSpPr>
              <p:spPr>
                <a:xfrm>
                  <a:off x="2061879" y="2776736"/>
                  <a:ext cx="229550" cy="230832"/>
                </a:xfrm>
                <a:prstGeom prst="rect">
                  <a:avLst/>
                </a:prstGeom>
                <a:noFill/>
              </p:spPr>
              <p:txBody>
                <a:bodyPr wrap="none" rtlCol="0">
                  <a:spAutoFit/>
                </a:bodyPr>
                <a:lstStyle/>
                <a:p>
                  <a:r>
                    <a:rPr lang="en-US" sz="900" dirty="0"/>
                    <a:t>*</a:t>
                  </a:r>
                </a:p>
              </p:txBody>
            </p:sp>
            <p:sp>
              <p:nvSpPr>
                <p:cNvPr id="12" name="TextBox 11">
                  <a:extLst>
                    <a:ext uri="{FF2B5EF4-FFF2-40B4-BE49-F238E27FC236}">
                      <a16:creationId xmlns:a16="http://schemas.microsoft.com/office/drawing/2014/main" id="{50834576-2238-48D8-239A-F506EB3DE698}"/>
                    </a:ext>
                  </a:extLst>
                </p:cNvPr>
                <p:cNvSpPr txBox="1"/>
                <p:nvPr/>
              </p:nvSpPr>
              <p:spPr>
                <a:xfrm>
                  <a:off x="963948" y="2999945"/>
                  <a:ext cx="319318" cy="230832"/>
                </a:xfrm>
                <a:prstGeom prst="rect">
                  <a:avLst/>
                </a:prstGeom>
                <a:noFill/>
              </p:spPr>
              <p:txBody>
                <a:bodyPr wrap="none" rtlCol="0">
                  <a:spAutoFit/>
                </a:bodyPr>
                <a:lstStyle/>
                <a:p>
                  <a:r>
                    <a:rPr lang="en-US" sz="900" dirty="0"/>
                    <a:t>***</a:t>
                  </a:r>
                </a:p>
              </p:txBody>
            </p:sp>
            <p:sp>
              <p:nvSpPr>
                <p:cNvPr id="13" name="TextBox 12">
                  <a:extLst>
                    <a:ext uri="{FF2B5EF4-FFF2-40B4-BE49-F238E27FC236}">
                      <a16:creationId xmlns:a16="http://schemas.microsoft.com/office/drawing/2014/main" id="{82A00AA3-46DA-027E-2F10-F1526A972181}"/>
                    </a:ext>
                  </a:extLst>
                </p:cNvPr>
                <p:cNvSpPr txBox="1"/>
                <p:nvPr/>
              </p:nvSpPr>
              <p:spPr>
                <a:xfrm>
                  <a:off x="1476892" y="3217202"/>
                  <a:ext cx="319318" cy="230832"/>
                </a:xfrm>
                <a:prstGeom prst="rect">
                  <a:avLst/>
                </a:prstGeom>
                <a:noFill/>
              </p:spPr>
              <p:txBody>
                <a:bodyPr wrap="none" rtlCol="0">
                  <a:spAutoFit/>
                </a:bodyPr>
                <a:lstStyle/>
                <a:p>
                  <a:r>
                    <a:rPr lang="en-US" sz="900" dirty="0"/>
                    <a:t>***</a:t>
                  </a:r>
                </a:p>
              </p:txBody>
            </p:sp>
          </p:grpSp>
          <p:sp>
            <p:nvSpPr>
              <p:cNvPr id="15" name="TextBox 14">
                <a:extLst>
                  <a:ext uri="{FF2B5EF4-FFF2-40B4-BE49-F238E27FC236}">
                    <a16:creationId xmlns:a16="http://schemas.microsoft.com/office/drawing/2014/main" id="{1AF35BEC-3EF6-E6FF-4F37-7FCDA79E2819}"/>
                  </a:ext>
                </a:extLst>
              </p:cNvPr>
              <p:cNvSpPr txBox="1"/>
              <p:nvPr/>
            </p:nvSpPr>
            <p:spPr>
              <a:xfrm>
                <a:off x="459358" y="3518580"/>
                <a:ext cx="1794081" cy="184666"/>
              </a:xfrm>
              <a:prstGeom prst="rect">
                <a:avLst/>
              </a:prstGeom>
              <a:noFill/>
            </p:spPr>
            <p:txBody>
              <a:bodyPr wrap="none" rtlCol="0">
                <a:spAutoFit/>
              </a:bodyPr>
              <a:lstStyle/>
              <a:p>
                <a:r>
                  <a:rPr lang="en-US" sz="600" dirty="0"/>
                  <a:t>*P&lt;0.05, **P&lt;0.001, ***P&lt;0.0001 vs. vehicle***</a:t>
                </a:r>
              </a:p>
            </p:txBody>
          </p:sp>
        </p:grpSp>
        <p:sp>
          <p:nvSpPr>
            <p:cNvPr id="17" name="TextBox 16">
              <a:extLst>
                <a:ext uri="{FF2B5EF4-FFF2-40B4-BE49-F238E27FC236}">
                  <a16:creationId xmlns:a16="http://schemas.microsoft.com/office/drawing/2014/main" id="{2D69237F-6F93-944E-D465-49D0ED11A14A}"/>
                </a:ext>
              </a:extLst>
            </p:cNvPr>
            <p:cNvSpPr txBox="1"/>
            <p:nvPr/>
          </p:nvSpPr>
          <p:spPr>
            <a:xfrm>
              <a:off x="4689666" y="2417241"/>
              <a:ext cx="319318" cy="230832"/>
            </a:xfrm>
            <a:prstGeom prst="rect">
              <a:avLst/>
            </a:prstGeom>
            <a:noFill/>
          </p:spPr>
          <p:txBody>
            <a:bodyPr wrap="none" rtlCol="0">
              <a:spAutoFit/>
            </a:bodyPr>
            <a:lstStyle/>
            <a:p>
              <a:r>
                <a:rPr lang="en-US" sz="900" dirty="0"/>
                <a:t>***</a:t>
              </a:r>
            </a:p>
          </p:txBody>
        </p:sp>
        <p:sp>
          <p:nvSpPr>
            <p:cNvPr id="18" name="TextBox 17">
              <a:extLst>
                <a:ext uri="{FF2B5EF4-FFF2-40B4-BE49-F238E27FC236}">
                  <a16:creationId xmlns:a16="http://schemas.microsoft.com/office/drawing/2014/main" id="{3FA886B9-24AE-8819-F689-F1F5892957EA}"/>
                </a:ext>
              </a:extLst>
            </p:cNvPr>
            <p:cNvSpPr txBox="1"/>
            <p:nvPr/>
          </p:nvSpPr>
          <p:spPr>
            <a:xfrm>
              <a:off x="4188983" y="2364249"/>
              <a:ext cx="274434" cy="230832"/>
            </a:xfrm>
            <a:prstGeom prst="rect">
              <a:avLst/>
            </a:prstGeom>
            <a:noFill/>
          </p:spPr>
          <p:txBody>
            <a:bodyPr wrap="none" rtlCol="0">
              <a:spAutoFit/>
            </a:bodyPr>
            <a:lstStyle/>
            <a:p>
              <a:r>
                <a:rPr lang="en-US" sz="900" dirty="0"/>
                <a:t>**</a:t>
              </a:r>
            </a:p>
          </p:txBody>
        </p:sp>
      </p:grpSp>
      <p:grpSp>
        <p:nvGrpSpPr>
          <p:cNvPr id="28" name="Group 27">
            <a:extLst>
              <a:ext uri="{FF2B5EF4-FFF2-40B4-BE49-F238E27FC236}">
                <a16:creationId xmlns:a16="http://schemas.microsoft.com/office/drawing/2014/main" id="{981E49E8-CC64-9642-92F8-8EC63A091451}"/>
              </a:ext>
            </a:extLst>
          </p:cNvPr>
          <p:cNvGrpSpPr/>
          <p:nvPr/>
        </p:nvGrpSpPr>
        <p:grpSpPr>
          <a:xfrm>
            <a:off x="602794" y="4757229"/>
            <a:ext cx="4425022" cy="1599571"/>
            <a:chOff x="602794" y="4757229"/>
            <a:chExt cx="4425022" cy="1599571"/>
          </a:xfrm>
        </p:grpSpPr>
        <p:grpSp>
          <p:nvGrpSpPr>
            <p:cNvPr id="25" name="Group 24">
              <a:extLst>
                <a:ext uri="{FF2B5EF4-FFF2-40B4-BE49-F238E27FC236}">
                  <a16:creationId xmlns:a16="http://schemas.microsoft.com/office/drawing/2014/main" id="{45D251F4-32F0-D52D-D871-618C80AEDE37}"/>
                </a:ext>
              </a:extLst>
            </p:cNvPr>
            <p:cNvGrpSpPr/>
            <p:nvPr/>
          </p:nvGrpSpPr>
          <p:grpSpPr>
            <a:xfrm>
              <a:off x="602794" y="4757229"/>
              <a:ext cx="2617012" cy="1599571"/>
              <a:chOff x="602794" y="4757229"/>
              <a:chExt cx="2617012" cy="1599571"/>
            </a:xfrm>
          </p:grpSpPr>
          <p:pic>
            <p:nvPicPr>
              <p:cNvPr id="20" name="Picture 19">
                <a:extLst>
                  <a:ext uri="{FF2B5EF4-FFF2-40B4-BE49-F238E27FC236}">
                    <a16:creationId xmlns:a16="http://schemas.microsoft.com/office/drawing/2014/main" id="{709102A9-FAF0-F9D2-4D65-98CC87417AE4}"/>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59486" y="4757229"/>
                <a:ext cx="2560320" cy="1470823"/>
              </a:xfrm>
              <a:prstGeom prst="rect">
                <a:avLst/>
              </a:prstGeom>
            </p:spPr>
          </p:pic>
          <p:sp>
            <p:nvSpPr>
              <p:cNvPr id="22" name="TextBox 21">
                <a:extLst>
                  <a:ext uri="{FF2B5EF4-FFF2-40B4-BE49-F238E27FC236}">
                    <a16:creationId xmlns:a16="http://schemas.microsoft.com/office/drawing/2014/main" id="{6D037A60-1EF5-B340-F391-7E7110C6C436}"/>
                  </a:ext>
                </a:extLst>
              </p:cNvPr>
              <p:cNvSpPr txBox="1"/>
              <p:nvPr/>
            </p:nvSpPr>
            <p:spPr>
              <a:xfrm>
                <a:off x="1648537" y="4934287"/>
                <a:ext cx="319318" cy="230832"/>
              </a:xfrm>
              <a:prstGeom prst="rect">
                <a:avLst/>
              </a:prstGeom>
              <a:noFill/>
            </p:spPr>
            <p:txBody>
              <a:bodyPr wrap="none" rtlCol="0">
                <a:spAutoFit/>
              </a:bodyPr>
              <a:lstStyle/>
              <a:p>
                <a:r>
                  <a:rPr lang="en-US" sz="900" dirty="0"/>
                  <a:t>***</a:t>
                </a:r>
              </a:p>
            </p:txBody>
          </p:sp>
          <p:sp>
            <p:nvSpPr>
              <p:cNvPr id="23" name="TextBox 22">
                <a:extLst>
                  <a:ext uri="{FF2B5EF4-FFF2-40B4-BE49-F238E27FC236}">
                    <a16:creationId xmlns:a16="http://schemas.microsoft.com/office/drawing/2014/main" id="{7818C256-9E6A-38E1-2F66-FF0D59B60719}"/>
                  </a:ext>
                </a:extLst>
              </p:cNvPr>
              <p:cNvSpPr txBox="1"/>
              <p:nvPr/>
            </p:nvSpPr>
            <p:spPr>
              <a:xfrm>
                <a:off x="1143303" y="5465745"/>
                <a:ext cx="274434" cy="230832"/>
              </a:xfrm>
              <a:prstGeom prst="rect">
                <a:avLst/>
              </a:prstGeom>
              <a:noFill/>
            </p:spPr>
            <p:txBody>
              <a:bodyPr wrap="none" rtlCol="0">
                <a:spAutoFit/>
              </a:bodyPr>
              <a:lstStyle/>
              <a:p>
                <a:r>
                  <a:rPr lang="en-US" sz="900" dirty="0"/>
                  <a:t>**</a:t>
                </a:r>
              </a:p>
            </p:txBody>
          </p:sp>
          <p:sp>
            <p:nvSpPr>
              <p:cNvPr id="24" name="TextBox 23">
                <a:extLst>
                  <a:ext uri="{FF2B5EF4-FFF2-40B4-BE49-F238E27FC236}">
                    <a16:creationId xmlns:a16="http://schemas.microsoft.com/office/drawing/2014/main" id="{F87C1467-BD5B-5FBD-DF67-869666333C23}"/>
                  </a:ext>
                </a:extLst>
              </p:cNvPr>
              <p:cNvSpPr txBox="1"/>
              <p:nvPr/>
            </p:nvSpPr>
            <p:spPr>
              <a:xfrm>
                <a:off x="602794" y="6172134"/>
                <a:ext cx="1794081" cy="184666"/>
              </a:xfrm>
              <a:prstGeom prst="rect">
                <a:avLst/>
              </a:prstGeom>
              <a:noFill/>
            </p:spPr>
            <p:txBody>
              <a:bodyPr wrap="none" rtlCol="0">
                <a:spAutoFit/>
              </a:bodyPr>
              <a:lstStyle/>
              <a:p>
                <a:r>
                  <a:rPr lang="en-US" sz="600" dirty="0"/>
                  <a:t>*P&lt;0.05, **P&lt;0.001, ***P&lt;0.0001 vs. vehicle***</a:t>
                </a:r>
              </a:p>
            </p:txBody>
          </p:sp>
        </p:grpSp>
        <p:sp>
          <p:nvSpPr>
            <p:cNvPr id="26" name="TextBox 25">
              <a:extLst>
                <a:ext uri="{FF2B5EF4-FFF2-40B4-BE49-F238E27FC236}">
                  <a16:creationId xmlns:a16="http://schemas.microsoft.com/office/drawing/2014/main" id="{AE8D4281-39EA-ED2F-2825-C2600F6641BA}"/>
                </a:ext>
              </a:extLst>
            </p:cNvPr>
            <p:cNvSpPr txBox="1"/>
            <p:nvPr/>
          </p:nvSpPr>
          <p:spPr>
            <a:xfrm>
              <a:off x="4708498" y="5880784"/>
              <a:ext cx="319318" cy="230832"/>
            </a:xfrm>
            <a:prstGeom prst="rect">
              <a:avLst/>
            </a:prstGeom>
            <a:noFill/>
          </p:spPr>
          <p:txBody>
            <a:bodyPr wrap="none" rtlCol="0">
              <a:spAutoFit/>
            </a:bodyPr>
            <a:lstStyle/>
            <a:p>
              <a:r>
                <a:rPr lang="en-US" sz="900" dirty="0"/>
                <a:t>***</a:t>
              </a:r>
            </a:p>
          </p:txBody>
        </p:sp>
        <p:sp>
          <p:nvSpPr>
            <p:cNvPr id="27" name="TextBox 26">
              <a:extLst>
                <a:ext uri="{FF2B5EF4-FFF2-40B4-BE49-F238E27FC236}">
                  <a16:creationId xmlns:a16="http://schemas.microsoft.com/office/drawing/2014/main" id="{CA41124E-0F13-8E88-9611-0D175C576D00}"/>
                </a:ext>
              </a:extLst>
            </p:cNvPr>
            <p:cNvSpPr txBox="1"/>
            <p:nvPr/>
          </p:nvSpPr>
          <p:spPr>
            <a:xfrm>
              <a:off x="4176212" y="5826397"/>
              <a:ext cx="319318" cy="230832"/>
            </a:xfrm>
            <a:prstGeom prst="rect">
              <a:avLst/>
            </a:prstGeom>
            <a:noFill/>
          </p:spPr>
          <p:txBody>
            <a:bodyPr wrap="none" rtlCol="0">
              <a:spAutoFit/>
            </a:bodyPr>
            <a:lstStyle/>
            <a:p>
              <a:r>
                <a:rPr lang="en-US" sz="900" dirty="0"/>
                <a:t>***</a:t>
              </a:r>
            </a:p>
          </p:txBody>
        </p:sp>
      </p:grpSp>
      <p:pic>
        <p:nvPicPr>
          <p:cNvPr id="2" name="Picture 1">
            <a:extLst>
              <a:ext uri="{FF2B5EF4-FFF2-40B4-BE49-F238E27FC236}">
                <a16:creationId xmlns:a16="http://schemas.microsoft.com/office/drawing/2014/main" id="{335C4A4F-BB94-FDC2-91E1-8B048F96B04F}"/>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712601" y="4784218"/>
            <a:ext cx="2560320" cy="1470822"/>
          </a:xfrm>
          <a:prstGeom prst="rect">
            <a:avLst/>
          </a:prstGeom>
        </p:spPr>
      </p:pic>
    </p:spTree>
    <p:extLst>
      <p:ext uri="{BB962C8B-B14F-4D97-AF65-F5344CB8AC3E}">
        <p14:creationId xmlns:p14="http://schemas.microsoft.com/office/powerpoint/2010/main" val="222613925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Other: Early amylin analog shows promise in combination with GLP-1 ecnoglutide</a:t>
            </a:r>
          </a:p>
        </p:txBody>
      </p:sp>
      <p:graphicFrame>
        <p:nvGraphicFramePr>
          <p:cNvPr id="4" name="Table 3"/>
          <p:cNvGraphicFramePr>
            <a:graphicFrameLocks noGrp="1"/>
          </p:cNvGraphicFramePr>
          <p:nvPr>
            <p:extLst>
              <p:ext uri="{D42A27DB-BD31-4B8C-83A1-F6EECF244321}">
                <p14:modId xmlns:p14="http://schemas.microsoft.com/office/powerpoint/2010/main" val="1360972867"/>
              </p:ext>
            </p:extLst>
          </p:nvPr>
        </p:nvGraphicFramePr>
        <p:xfrm>
          <a:off x="385434" y="1722066"/>
          <a:ext cx="11430000" cy="4053840"/>
        </p:xfrm>
        <a:graphic>
          <a:graphicData uri="http://schemas.openxmlformats.org/drawingml/2006/table">
            <a:tbl>
              <a:tblPr firstRow="1" bandRow="1">
                <a:tableStyleId>{C083E6E3-FA7D-4D7B-A595-EF9225AFEA82}</a:tableStyleId>
              </a:tblPr>
              <a:tblGrid>
                <a:gridCol w="11430000">
                  <a:extLst>
                    <a:ext uri="{9D8B030D-6E8A-4147-A177-3AD203B41FA5}">
                      <a16:colId xmlns:a16="http://schemas.microsoft.com/office/drawing/2014/main" val="20000"/>
                    </a:ext>
                  </a:extLst>
                </a:gridCol>
              </a:tblGrid>
              <a:tr h="274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Abstract</a:t>
                      </a:r>
                      <a:r>
                        <a:rPr lang="en-US" sz="1000" b="1" baseline="0" dirty="0"/>
                        <a:t> </a:t>
                      </a:r>
                      <a:r>
                        <a:rPr lang="en-US" sz="1000" b="0" baseline="0" dirty="0">
                          <a:hlinkClick r:id="rId2"/>
                        </a:rPr>
                        <a:t>789-P</a:t>
                      </a:r>
                      <a:r>
                        <a:rPr lang="en-US" sz="1000" b="0" baseline="0" dirty="0"/>
                        <a:t>:</a:t>
                      </a:r>
                      <a:r>
                        <a:rPr lang="en-US" sz="1000" b="0" i="1" baseline="0" dirty="0"/>
                        <a:t> </a:t>
                      </a:r>
                      <a:r>
                        <a:rPr lang="en-US" sz="1000" b="0" i="1" u="none" strike="noStrike" kern="1200" dirty="0">
                          <a:solidFill>
                            <a:schemeClr val="tx1"/>
                          </a:solidFill>
                          <a:effectLst/>
                          <a:latin typeface="+mn-lt"/>
                          <a:ea typeface="+mn-ea"/>
                          <a:cs typeface="+mn-cs"/>
                        </a:rPr>
                        <a:t>Discovery of a novel, long-acting amylin receptor agonist for body weight control. </a:t>
                      </a:r>
                      <a:r>
                        <a:rPr lang="en-US" sz="1000" b="0" i="1" baseline="0" dirty="0"/>
                        <a:t>M.Fenaux.</a:t>
                      </a:r>
                      <a:endParaRPr lang="en-US" sz="1000" b="0" i="1" dirty="0"/>
                    </a:p>
                  </a:txBody>
                  <a:tcPr>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225025202"/>
                  </a:ext>
                </a:extLst>
              </a:tr>
              <a:tr h="12362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b="1" strike="noStrike" baseline="0" dirty="0">
                          <a:solidFill>
                            <a:schemeClr val="tx1"/>
                          </a:solidFill>
                        </a:rPr>
                        <a:t>Methods</a:t>
                      </a:r>
                      <a:r>
                        <a:rPr lang="en-GB" sz="1000" b="0" strike="noStrike" baseline="0" dirty="0">
                          <a:solidFill>
                            <a:schemeClr val="tx1"/>
                          </a:solidFill>
                        </a:rPr>
                        <a:t>: Amylin analogs (Compound [Cmpd] C-I) were designed and assessed in CHO-K1 CRE reporter </a:t>
                      </a:r>
                      <a:r>
                        <a:rPr lang="en-GB" sz="1000" b="1" strike="noStrike" baseline="0" dirty="0">
                          <a:solidFill>
                            <a:schemeClr val="tx1"/>
                          </a:solidFill>
                        </a:rPr>
                        <a:t>cells</a:t>
                      </a:r>
                      <a:r>
                        <a:rPr lang="en-GB" sz="1000" b="0" strike="noStrike" baseline="0" dirty="0">
                          <a:solidFill>
                            <a:schemeClr val="tx1"/>
                          </a:solidFill>
                        </a:rPr>
                        <a:t> vs. cagrilintide (Novo Nordisk).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1" strike="noStrike" baseline="0" dirty="0">
                          <a:solidFill>
                            <a:schemeClr val="tx1"/>
                          </a:solidFill>
                        </a:rPr>
                        <a:t>SD rats </a:t>
                      </a:r>
                      <a:r>
                        <a:rPr lang="en-GB" sz="1000" b="0" strike="noStrike" baseline="0" dirty="0">
                          <a:solidFill>
                            <a:schemeClr val="tx1"/>
                          </a:solidFill>
                        </a:rPr>
                        <a:t>received Cmpd C, D, E, F, G, H, I vs. cagrilintide (all 30nmol/kg single dose) vs. vehicle.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1" strike="noStrike" baseline="0" dirty="0">
                          <a:solidFill>
                            <a:schemeClr val="tx1"/>
                          </a:solidFill>
                        </a:rPr>
                        <a:t>DIO rats</a:t>
                      </a:r>
                      <a:r>
                        <a:rPr lang="en-GB" sz="1000" b="0" strike="noStrike" baseline="0" dirty="0">
                          <a:solidFill>
                            <a:schemeClr val="tx1"/>
                          </a:solidFill>
                        </a:rPr>
                        <a:t> received Cmpd C vs. cagrilintide (both 10nmol/kg QD) vs. vehicle for 10 days.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1" strike="noStrike" baseline="0" dirty="0">
                          <a:solidFill>
                            <a:schemeClr val="tx1"/>
                          </a:solidFill>
                        </a:rPr>
                        <a:t>Cynomolgus monkeys</a:t>
                      </a:r>
                      <a:r>
                        <a:rPr lang="en-GB" sz="1000" b="0" strike="noStrike" baseline="0" dirty="0">
                          <a:solidFill>
                            <a:schemeClr val="tx1"/>
                          </a:solidFill>
                        </a:rPr>
                        <a:t> received Cmpd C vs. cagrilintide (both 0.1mg/kg single dose) vs. vehicle.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000" b="1" strike="noStrike" baseline="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1" strike="noStrike" baseline="0" dirty="0">
                          <a:solidFill>
                            <a:schemeClr val="tx1"/>
                          </a:solidFill>
                        </a:rPr>
                        <a:t>Results</a:t>
                      </a:r>
                      <a:r>
                        <a:rPr lang="en-GB" sz="1000" b="0" strike="noStrike" baseline="0" dirty="0">
                          <a:solidFill>
                            <a:schemeClr val="tx1"/>
                          </a:solidFill>
                        </a:rPr>
                        <a:t>: </a:t>
                      </a:r>
                    </a:p>
                    <a:p>
                      <a:pPr marL="171450" indent="-171450">
                        <a:buFont typeface="Arial" panose="020B0604020202020204" pitchFamily="34" charset="0"/>
                        <a:buChar char="•"/>
                      </a:pPr>
                      <a:r>
                        <a:rPr lang="en-GB" sz="1000" b="0" strike="noStrike" baseline="0" dirty="0">
                          <a:solidFill>
                            <a:schemeClr val="tx1"/>
                          </a:solidFill>
                        </a:rPr>
                        <a:t>Cmpd C activated amylin and calcitonin receptors with similar potency vs. cagrilintide.</a:t>
                      </a:r>
                    </a:p>
                    <a:p>
                      <a:pPr marL="171450" indent="-171450">
                        <a:buFont typeface="Arial" panose="020B0604020202020204" pitchFamily="34" charset="0"/>
                        <a:buChar char="•"/>
                      </a:pPr>
                      <a:r>
                        <a:rPr lang="en-GB" sz="1000" b="0" strike="noStrike" baseline="0" dirty="0">
                          <a:solidFill>
                            <a:schemeClr val="tx1"/>
                          </a:solidFill>
                        </a:rPr>
                        <a:t>In </a:t>
                      </a:r>
                      <a:r>
                        <a:rPr lang="en-GB" sz="1000" b="1" strike="noStrike" baseline="0" dirty="0">
                          <a:solidFill>
                            <a:schemeClr val="tx1"/>
                          </a:solidFill>
                        </a:rPr>
                        <a:t>SD rats</a:t>
                      </a:r>
                      <a:r>
                        <a:rPr lang="en-GB" sz="1000" b="0" strike="noStrike" baseline="0" dirty="0">
                          <a:solidFill>
                            <a:schemeClr val="tx1"/>
                          </a:solidFill>
                        </a:rPr>
                        <a:t>, Cmpd C single dose elicited weight loss of -7.4% at 48h vs. -6.3% for cagrilintide.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strike="noStrike" baseline="0" dirty="0">
                          <a:solidFill>
                            <a:schemeClr val="tx1"/>
                          </a:solidFill>
                        </a:rPr>
                        <a:t>In </a:t>
                      </a:r>
                      <a:r>
                        <a:rPr lang="en-GB" sz="1000" b="1" strike="noStrike" baseline="0" dirty="0">
                          <a:solidFill>
                            <a:schemeClr val="tx1"/>
                          </a:solidFill>
                        </a:rPr>
                        <a:t>DIO rats</a:t>
                      </a:r>
                      <a:r>
                        <a:rPr lang="en-GB" sz="1000" b="0" strike="noStrike" baseline="0" dirty="0">
                          <a:solidFill>
                            <a:schemeClr val="tx1"/>
                          </a:solidFill>
                        </a:rPr>
                        <a:t>, Cmpd C markedly reduced body weight at 11 days vs. vehicle to similar levels vs. cagrilintide (-8.2 vs. -7.6%, respectively).</a:t>
                      </a:r>
                    </a:p>
                    <a:p>
                      <a:pPr marL="171450" indent="-171450">
                        <a:buFont typeface="Arial" panose="020B0604020202020204" pitchFamily="34" charset="0"/>
                        <a:buChar char="•"/>
                      </a:pPr>
                      <a:r>
                        <a:rPr lang="en-GB" sz="1000" b="0" strike="noStrike" baseline="0" dirty="0">
                          <a:solidFill>
                            <a:schemeClr val="tx1"/>
                          </a:solidFill>
                        </a:rPr>
                        <a:t>PK of Cmpd C in </a:t>
                      </a:r>
                      <a:r>
                        <a:rPr lang="en-GB" sz="1000" b="1" strike="noStrike" baseline="0" dirty="0">
                          <a:solidFill>
                            <a:schemeClr val="tx1"/>
                          </a:solidFill>
                        </a:rPr>
                        <a:t>cynomolgus monkeys</a:t>
                      </a:r>
                      <a:r>
                        <a:rPr lang="en-GB" sz="1000" b="0" strike="noStrike" baseline="0" dirty="0">
                          <a:solidFill>
                            <a:schemeClr val="tx1"/>
                          </a:solidFill>
                        </a:rPr>
                        <a:t> was comparable to cagrilintide (t</a:t>
                      </a:r>
                      <a:r>
                        <a:rPr lang="en-GB" sz="1000" b="0" strike="noStrike" baseline="-25000" dirty="0">
                          <a:solidFill>
                            <a:schemeClr val="tx1"/>
                          </a:solidFill>
                        </a:rPr>
                        <a:t>1/2</a:t>
                      </a:r>
                      <a:r>
                        <a:rPr lang="en-GB" sz="1000" b="0" strike="noStrike" baseline="0" dirty="0">
                          <a:solidFill>
                            <a:schemeClr val="tx1"/>
                          </a:solidFill>
                        </a:rPr>
                        <a:t> 102 vs. 93h; T</a:t>
                      </a:r>
                      <a:r>
                        <a:rPr lang="en-GB" sz="1000" b="0" strike="noStrike" baseline="-25000" dirty="0">
                          <a:solidFill>
                            <a:schemeClr val="tx1"/>
                          </a:solidFill>
                        </a:rPr>
                        <a:t>max</a:t>
                      </a:r>
                      <a:r>
                        <a:rPr lang="en-GB" sz="1000" b="0" strike="noStrike" baseline="0" dirty="0">
                          <a:solidFill>
                            <a:schemeClr val="tx1"/>
                          </a:solidFill>
                        </a:rPr>
                        <a:t> 8 vs. 24h; C</a:t>
                      </a:r>
                      <a:r>
                        <a:rPr lang="en-GB" sz="1000" b="0" strike="noStrike" baseline="-25000" dirty="0">
                          <a:solidFill>
                            <a:schemeClr val="tx1"/>
                          </a:solidFill>
                        </a:rPr>
                        <a:t>max</a:t>
                      </a:r>
                      <a:r>
                        <a:rPr lang="en-GB" sz="1000" b="0" strike="noStrike" baseline="0" dirty="0">
                          <a:solidFill>
                            <a:schemeClr val="tx1"/>
                          </a:solidFill>
                        </a:rPr>
                        <a:t> 1,410 vs. 1,122ng/mL; AUC</a:t>
                      </a:r>
                      <a:r>
                        <a:rPr lang="en-GB" sz="1000" b="0" strike="noStrike" baseline="-25000" dirty="0">
                          <a:solidFill>
                            <a:schemeClr val="tx1"/>
                          </a:solidFill>
                        </a:rPr>
                        <a:t>0-inf</a:t>
                      </a:r>
                      <a:r>
                        <a:rPr lang="en-GB" sz="1000" b="0" strike="noStrike" baseline="0" dirty="0">
                          <a:solidFill>
                            <a:schemeClr val="tx1"/>
                          </a:solidFill>
                        </a:rPr>
                        <a:t> 203K vs. 184K h*ng/mL).</a:t>
                      </a:r>
                    </a:p>
                    <a:p>
                      <a:pPr marL="171450" indent="-171450">
                        <a:buFont typeface="Arial" panose="020B0604020202020204" pitchFamily="34" charset="0"/>
                        <a:buChar char="•"/>
                      </a:pPr>
                      <a:r>
                        <a:rPr lang="en-GB" sz="1000" b="0" strike="noStrike" baseline="0" dirty="0">
                          <a:solidFill>
                            <a:schemeClr val="tx1"/>
                          </a:solidFill>
                        </a:rPr>
                        <a:t>Cmpd C showed superior thermostability when maintained at 40º for up to 20 days in pH 7.4 buffer with 4.3% degradation at 20 days vs. 44.8% degradation of cagrilintide at 10 days.</a:t>
                      </a:r>
                    </a:p>
                  </a:txBody>
                  <a:tcPr>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0888529"/>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Abstract</a:t>
                      </a:r>
                      <a:r>
                        <a:rPr lang="en-US" sz="1000" b="1" baseline="0" dirty="0"/>
                        <a:t> </a:t>
                      </a:r>
                      <a:r>
                        <a:rPr lang="en-US" sz="1000" b="0" baseline="0" dirty="0">
                          <a:hlinkClick r:id="rId3"/>
                        </a:rPr>
                        <a:t>788-P</a:t>
                      </a:r>
                      <a:r>
                        <a:rPr lang="en-US" sz="1000" b="0" baseline="0" dirty="0"/>
                        <a:t>: S</a:t>
                      </a:r>
                      <a:r>
                        <a:rPr lang="en-US" sz="1000" b="0" i="1" baseline="0" dirty="0"/>
                        <a:t>ynergistic body weight reduction of GLP-1 analog ecnoglutide and amylin analogs in preclinical animal models. M.Fenaux.</a:t>
                      </a:r>
                      <a:endParaRPr lang="en-US" sz="1000" b="0" i="1" dirty="0"/>
                    </a:p>
                  </a:txBody>
                  <a:tcPr>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927646048"/>
                  </a:ext>
                </a:extLst>
              </a:tr>
              <a:tr h="15544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Methods</a:t>
                      </a:r>
                      <a:r>
                        <a:rPr lang="en-US" sz="1000" b="0" dirty="0"/>
                        <a:t>:</a:t>
                      </a:r>
                      <a:r>
                        <a:rPr lang="en-US" sz="1000" b="0" baseline="0" dirty="0"/>
                        <a:t> </a:t>
                      </a:r>
                      <a:r>
                        <a:rPr lang="en-GB" sz="1000" b="0" strike="noStrike" baseline="0" dirty="0">
                          <a:solidFill>
                            <a:schemeClr val="tx1"/>
                          </a:solidFill>
                        </a:rPr>
                        <a:t>Amylin analogs (Compound [Cmpd] A, B, and E</a:t>
                      </a:r>
                      <a:r>
                        <a:rPr lang="en-GB" sz="1000" b="0" strike="noStrike" baseline="30000" dirty="0">
                          <a:solidFill>
                            <a:schemeClr val="tx1"/>
                          </a:solidFill>
                        </a:rPr>
                        <a:t>2</a:t>
                      </a:r>
                      <a:r>
                        <a:rPr lang="en-GB" sz="1000" b="0" strike="noStrike" baseline="0" dirty="0">
                          <a:solidFill>
                            <a:schemeClr val="tx1"/>
                          </a:solidFill>
                        </a:rPr>
                        <a:t>) were designed and assessed in CHO-K1 CRE reporter </a:t>
                      </a:r>
                      <a:r>
                        <a:rPr lang="en-GB" sz="1000" b="1" strike="noStrike" baseline="0" dirty="0">
                          <a:solidFill>
                            <a:schemeClr val="tx1"/>
                          </a:solidFill>
                        </a:rPr>
                        <a:t>cells</a:t>
                      </a:r>
                      <a:r>
                        <a:rPr lang="en-GB" sz="1000" b="0" strike="noStrike" baseline="0" dirty="0">
                          <a:solidFill>
                            <a:schemeClr val="tx1"/>
                          </a:solidFill>
                        </a:rPr>
                        <a:t> vs. cagrilintide (Novo Nordisk).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1" strike="noStrike" baseline="0" dirty="0">
                          <a:solidFill>
                            <a:schemeClr val="tx1"/>
                          </a:solidFill>
                        </a:rPr>
                        <a:t>SD rats </a:t>
                      </a:r>
                      <a:r>
                        <a:rPr lang="en-GB" sz="1000" b="0" strike="noStrike" baseline="0" dirty="0">
                          <a:solidFill>
                            <a:schemeClr val="tx1"/>
                          </a:solidFill>
                        </a:rPr>
                        <a:t>received single dose ecnoglutide SC ± Cmpd A vs. Cmpd A (all 3nmol/kg) vs. vehicle.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1" strike="noStrike" baseline="0" dirty="0">
                          <a:solidFill>
                            <a:schemeClr val="tx1"/>
                          </a:solidFill>
                        </a:rPr>
                        <a:t>DIO mice </a:t>
                      </a:r>
                      <a:r>
                        <a:rPr lang="en-GB" sz="1000" b="0" strike="noStrike" baseline="0" dirty="0">
                          <a:solidFill>
                            <a:schemeClr val="tx1"/>
                          </a:solidFill>
                        </a:rPr>
                        <a:t>received ecnoglutide SC ± Cmpd B vs. Cmpd B (all 3nmol/kg) vs. vehicle for 21 days.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1" strike="noStrike" baseline="0" dirty="0">
                          <a:solidFill>
                            <a:schemeClr val="tx1"/>
                          </a:solidFill>
                        </a:rPr>
                        <a:t>DIO rats</a:t>
                      </a:r>
                      <a:r>
                        <a:rPr lang="en-GB" sz="1000" b="0" strike="noStrike" baseline="0" dirty="0">
                          <a:solidFill>
                            <a:schemeClr val="tx1"/>
                          </a:solidFill>
                        </a:rPr>
                        <a:t> received ecnoglutide SC ± Cmpd E</a:t>
                      </a:r>
                      <a:r>
                        <a:rPr lang="en-GB" sz="1000" b="0" strike="noStrike" baseline="30000" dirty="0">
                          <a:solidFill>
                            <a:schemeClr val="tx1"/>
                          </a:solidFill>
                        </a:rPr>
                        <a:t>2</a:t>
                      </a:r>
                      <a:r>
                        <a:rPr lang="en-GB" sz="1000" b="0" strike="noStrike" baseline="0" dirty="0">
                          <a:solidFill>
                            <a:schemeClr val="tx1"/>
                          </a:solidFill>
                        </a:rPr>
                        <a:t> vs. Cmpd E</a:t>
                      </a:r>
                      <a:r>
                        <a:rPr lang="en-GB" sz="1000" b="0" strike="noStrike" baseline="30000" dirty="0">
                          <a:solidFill>
                            <a:schemeClr val="tx1"/>
                          </a:solidFill>
                        </a:rPr>
                        <a:t>2</a:t>
                      </a:r>
                      <a:r>
                        <a:rPr lang="en-GB" sz="1000" b="0" strike="noStrike" baseline="0" dirty="0">
                          <a:solidFill>
                            <a:schemeClr val="tx1"/>
                          </a:solidFill>
                        </a:rPr>
                        <a:t> vs. CagriSema vs. vehicle for 20 days.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baseline="0" dirty="0"/>
                    </a:p>
                    <a:p>
                      <a:r>
                        <a:rPr lang="en-US" sz="1000" b="1" baseline="0" dirty="0"/>
                        <a:t>Results</a:t>
                      </a:r>
                      <a:r>
                        <a:rPr lang="en-US" sz="1000" b="0" baseline="0" dirty="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strike="noStrike" baseline="0" dirty="0">
                          <a:solidFill>
                            <a:schemeClr val="tx1"/>
                          </a:solidFill>
                        </a:rPr>
                        <a:t>Cmpd A, B, and E</a:t>
                      </a:r>
                      <a:r>
                        <a:rPr lang="en-GB" sz="1000" b="0" strike="noStrike" baseline="30000" dirty="0">
                          <a:solidFill>
                            <a:schemeClr val="tx1"/>
                          </a:solidFill>
                        </a:rPr>
                        <a:t>2</a:t>
                      </a:r>
                      <a:r>
                        <a:rPr lang="en-GB" sz="1000" b="0" strike="noStrike" baseline="0" dirty="0">
                          <a:solidFill>
                            <a:schemeClr val="tx1"/>
                          </a:solidFill>
                        </a:rPr>
                        <a:t> activated amylin and calcitonin receptors with similar potency vs. cagrilintide.</a:t>
                      </a:r>
                      <a:endParaRPr lang="en-US" sz="1000" b="0" strike="noStrike" baseline="0" dirty="0">
                        <a:solidFill>
                          <a:schemeClr val="tx1"/>
                        </a:solidFill>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strike="noStrike" baseline="0" dirty="0">
                          <a:solidFill>
                            <a:schemeClr val="tx1"/>
                          </a:solidFill>
                        </a:rPr>
                        <a:t>In </a:t>
                      </a:r>
                      <a:r>
                        <a:rPr lang="en-GB" sz="1000" b="1" strike="noStrike" baseline="0" dirty="0">
                          <a:solidFill>
                            <a:schemeClr val="tx1"/>
                          </a:solidFill>
                        </a:rPr>
                        <a:t>SD rats</a:t>
                      </a:r>
                      <a:r>
                        <a:rPr lang="en-GB" sz="1000" b="0" strike="noStrike" baseline="0" dirty="0">
                          <a:solidFill>
                            <a:schemeClr val="tx1"/>
                          </a:solidFill>
                        </a:rPr>
                        <a:t>, single dose ecnoglutide SC ± Cmpd A combination elicited synergistic weight loss of -7.7% at 24h vs. -1.1 and -3.6% for ecnoglutide and Cmpd A alone.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strike="noStrike" baseline="0" dirty="0">
                          <a:solidFill>
                            <a:schemeClr val="tx1"/>
                          </a:solidFill>
                        </a:rPr>
                        <a:t>In </a:t>
                      </a:r>
                      <a:r>
                        <a:rPr lang="en-GB" sz="1000" b="1" strike="noStrike" baseline="0" dirty="0">
                          <a:solidFill>
                            <a:schemeClr val="tx1"/>
                          </a:solidFill>
                        </a:rPr>
                        <a:t>DIO mice</a:t>
                      </a:r>
                      <a:r>
                        <a:rPr lang="en-GB" sz="1000" b="0" strike="noStrike" baseline="0" dirty="0">
                          <a:solidFill>
                            <a:schemeClr val="tx1"/>
                          </a:solidFill>
                        </a:rPr>
                        <a:t>, ecnoglutide SC ± Cmpd B combination elicited synergistic weight loss of -19.7% on day 22 vs. -15.3 and -1.2% for ecnoglutide and Cmpd B alone.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strike="noStrike" baseline="0" dirty="0">
                          <a:solidFill>
                            <a:schemeClr val="tx1"/>
                          </a:solidFill>
                        </a:rPr>
                        <a:t>In </a:t>
                      </a:r>
                      <a:r>
                        <a:rPr lang="en-GB" sz="1000" b="1" strike="noStrike" baseline="0" dirty="0">
                          <a:solidFill>
                            <a:schemeClr val="tx1"/>
                          </a:solidFill>
                        </a:rPr>
                        <a:t>DIO rats</a:t>
                      </a:r>
                      <a:r>
                        <a:rPr lang="en-GB" sz="1000" b="0" strike="noStrike" baseline="0" dirty="0">
                          <a:solidFill>
                            <a:schemeClr val="tx1"/>
                          </a:solidFill>
                        </a:rPr>
                        <a:t>, ecnoglutide SC ± Cmpd E combination showed greater weight loss of up to -13.9% at 21 days vs. ~5-6% for ecnoglutide and Cmpd E alone and ~-11% for CagriSema.</a:t>
                      </a:r>
                      <a:br>
                        <a:rPr lang="en-GB" sz="1000" b="0" strike="noStrike" baseline="0" dirty="0">
                          <a:solidFill>
                            <a:schemeClr val="tx1"/>
                          </a:solidFill>
                        </a:rPr>
                      </a:br>
                      <a:r>
                        <a:rPr lang="en-GB" sz="1000" b="0" strike="noStrike" baseline="0" dirty="0">
                          <a:solidFill>
                            <a:schemeClr val="tx1"/>
                          </a:solidFill>
                        </a:rPr>
                        <a:t>- combination reduced cumulative food intake to similar levels as CagriSema, and more than ecnoglutide or Cmpd E alone.</a:t>
                      </a:r>
                    </a:p>
                  </a:txBody>
                  <a:tcPr>
                    <a:lnL>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06595233"/>
                  </a:ext>
                </a:extLst>
              </a:tr>
            </a:tbl>
          </a:graphicData>
        </a:graphic>
      </p:graphicFrame>
      <p:sp>
        <p:nvSpPr>
          <p:cNvPr id="6" name="TextBox 5">
            <a:extLst>
              <a:ext uri="{FF2B5EF4-FFF2-40B4-BE49-F238E27FC236}">
                <a16:creationId xmlns:a16="http://schemas.microsoft.com/office/drawing/2014/main" id="{D6C458FD-0FFA-D856-72ED-8E7FA8543B44}"/>
              </a:ext>
            </a:extLst>
          </p:cNvPr>
          <p:cNvSpPr txBox="1"/>
          <p:nvPr/>
        </p:nvSpPr>
        <p:spPr>
          <a:xfrm>
            <a:off x="384048" y="914400"/>
            <a:ext cx="11430000" cy="769441"/>
          </a:xfrm>
          <a:prstGeom prst="rect">
            <a:avLst/>
          </a:prstGeom>
          <a:solidFill>
            <a:srgbClr val="FEF4EC"/>
          </a:solidFill>
        </p:spPr>
        <p:txBody>
          <a:bodyPr wrap="square" rtlCol="0">
            <a:spAutoFit/>
          </a:bodyPr>
          <a:lstStyle/>
          <a:p>
            <a:r>
              <a:rPr lang="en-US" sz="1100" b="1" dirty="0"/>
              <a:t>CVrg Implications</a:t>
            </a:r>
            <a:r>
              <a:rPr lang="en-US" sz="1100" dirty="0"/>
              <a:t>: Sciwind is developing a portfolio of products targeting obesity, T2D, and MASH including GLP-1 agonist ecnoglutide (SC and oral), GLP-1+GIP combination, and a range of assets with undisclosed targets. Early amylin agonists showed better thermostability compared to Novo Nordisk’s cagrilintide and combination with in-house Phase III GLP-1 agonist ecnoglutide showed greater than additive weight loss in rodent models. </a:t>
            </a:r>
            <a:r>
              <a:rPr lang="en-GB" sz="1100" dirty="0"/>
              <a:t>Potential f</a:t>
            </a:r>
            <a:r>
              <a:rPr lang="en-GB" sz="1100" b="0" strike="noStrike" baseline="0" dirty="0">
                <a:solidFill>
                  <a:schemeClr val="tx1"/>
                </a:solidFill>
              </a:rPr>
              <a:t>ormulation of GLP-1 and amylin in a single vial instead of a dual chamber pen (used for CagriSema) could improve ease of use and reduce cost.</a:t>
            </a:r>
          </a:p>
        </p:txBody>
      </p:sp>
    </p:spTree>
    <p:extLst>
      <p:ext uri="{BB962C8B-B14F-4D97-AF65-F5344CB8AC3E}">
        <p14:creationId xmlns:p14="http://schemas.microsoft.com/office/powerpoint/2010/main" val="40825074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72D6AD16-175D-489F-BE05-D09863BF96F2}"/>
              </a:ext>
            </a:extLst>
          </p:cNvPr>
          <p:cNvGraphicFramePr>
            <a:graphicFrameLocks noGrp="1"/>
          </p:cNvGraphicFramePr>
          <p:nvPr>
            <p:extLst>
              <p:ext uri="{D42A27DB-BD31-4B8C-83A1-F6EECF244321}">
                <p14:modId xmlns:p14="http://schemas.microsoft.com/office/powerpoint/2010/main" val="2717616342"/>
              </p:ext>
            </p:extLst>
          </p:nvPr>
        </p:nvGraphicFramePr>
        <p:xfrm>
          <a:off x="2663687" y="914400"/>
          <a:ext cx="9147313" cy="5388356"/>
        </p:xfrm>
        <a:graphic>
          <a:graphicData uri="http://schemas.openxmlformats.org/drawingml/2006/table">
            <a:tbl>
              <a:tblPr firstRow="1" bandRow="1">
                <a:tableStyleId>{5C22544A-7EE6-4342-B048-85BDC9FD1C3A}</a:tableStyleId>
              </a:tblPr>
              <a:tblGrid>
                <a:gridCol w="6424654">
                  <a:extLst>
                    <a:ext uri="{9D8B030D-6E8A-4147-A177-3AD203B41FA5}">
                      <a16:colId xmlns:a16="http://schemas.microsoft.com/office/drawing/2014/main" val="20000"/>
                    </a:ext>
                  </a:extLst>
                </a:gridCol>
                <a:gridCol w="2722659">
                  <a:extLst>
                    <a:ext uri="{9D8B030D-6E8A-4147-A177-3AD203B41FA5}">
                      <a16:colId xmlns:a16="http://schemas.microsoft.com/office/drawing/2014/main" val="1229989169"/>
                    </a:ext>
                  </a:extLst>
                </a:gridCol>
              </a:tblGrid>
              <a:tr h="0">
                <a:tc gridSpan="2">
                  <a:txBody>
                    <a:bodyPr/>
                    <a:lstStyle/>
                    <a:p>
                      <a:r>
                        <a:rPr lang="en-GB" sz="900" b="0" i="1" dirty="0">
                          <a:solidFill>
                            <a:schemeClr val="tx1"/>
                          </a:solidFill>
                        </a:rPr>
                        <a:t>The apelin receptor agonist azelaprag increases weight loss in DIO mice on incretin agonists and restores body composition and muscle function to that of lean controls.</a:t>
                      </a:r>
                      <a:r>
                        <a:rPr lang="en-US" sz="900" b="0" i="1" dirty="0">
                          <a:solidFill>
                            <a:schemeClr val="tx1"/>
                          </a:solidFill>
                        </a:rPr>
                        <a:t> P.Rubin.</a:t>
                      </a:r>
                    </a:p>
                    <a:p>
                      <a:endParaRPr lang="en-US" sz="400" b="1" i="1" dirty="0">
                        <a:solidFill>
                          <a:schemeClr val="tx1"/>
                        </a:solidFill>
                      </a:endParaRPr>
                    </a:p>
                    <a:p>
                      <a:r>
                        <a:rPr lang="en-US" sz="1000" b="1" dirty="0">
                          <a:solidFill>
                            <a:schemeClr val="tx1"/>
                          </a:solidFill>
                        </a:rPr>
                        <a:t>Background</a:t>
                      </a:r>
                      <a:r>
                        <a:rPr lang="en-US" sz="1000" b="0" dirty="0">
                          <a:solidFill>
                            <a:schemeClr val="tx1"/>
                          </a:solidFill>
                        </a:rPr>
                        <a:t>: Azelaprag is an apelin receptor agonist in Phase I development for the treatment of obesity co-administered with GLP-1 based therapies. Apelin is released in response to exercise and regulates a broad range of physiological processes including increased mitochondrial function, vasodilation, and angiogenesis. Plasma apelin levels are reduced in aging and muscle wasting conditions. Preclinical and Phase I data in models of obesity and muscle wasting were presented at ADA 2024.</a:t>
                      </a:r>
                    </a:p>
                  </a:txBody>
                  <a:tcPr marR="73152">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20000"/>
                        <a:lumOff val="80000"/>
                      </a:schemeClr>
                    </a:solidFill>
                  </a:tcPr>
                </a:tc>
                <a:tc hMerge="1">
                  <a:txBody>
                    <a:bodyPr/>
                    <a:lstStyle/>
                    <a:p>
                      <a:endParaRPr lang="en-US"/>
                    </a:p>
                  </a:txBody>
                  <a:tcPr/>
                </a:tc>
                <a:extLst>
                  <a:ext uri="{0D108BD9-81ED-4DB2-BD59-A6C34878D82A}">
                    <a16:rowId xmlns:a16="http://schemas.microsoft.com/office/drawing/2014/main" val="882866917"/>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mn-lt"/>
                        </a:rPr>
                        <a:t>Patients &amp; Treatment</a:t>
                      </a:r>
                      <a:r>
                        <a:rPr lang="en-US" sz="1000" dirty="0">
                          <a:latin typeface="+mn-lt"/>
                        </a:rPr>
                        <a:t>: 21 healthy subjects aged ≥65 years received azelaprag (IV 240mg QD) vs. placebo while on ten days bed rest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Animals &amp; Treatment</a:t>
                      </a:r>
                      <a:r>
                        <a:rPr lang="en-US" sz="1000" b="0" dirty="0"/>
                        <a:t>:</a:t>
                      </a:r>
                      <a:r>
                        <a:rPr lang="en-US" sz="1000" b="0" baseline="0" dirty="0"/>
                        <a:t> </a:t>
                      </a:r>
                      <a:r>
                        <a:rPr lang="en-US" sz="1000" b="1" baseline="0" dirty="0"/>
                        <a:t>Apelin KO mice</a:t>
                      </a:r>
                      <a:r>
                        <a:rPr lang="en-US" sz="1000" b="0" baseline="0" dirty="0"/>
                        <a:t> and transgenic mice overexpressing apelin were assessed to describe apelin’s role in metabolism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baseline="0" dirty="0"/>
                        <a:t>HFD fed (</a:t>
                      </a:r>
                      <a:r>
                        <a:rPr lang="en-US" sz="1000" b="1" baseline="0" dirty="0"/>
                        <a:t>DIO</a:t>
                      </a:r>
                      <a:r>
                        <a:rPr lang="en-US" sz="1000" b="0" baseline="0" dirty="0"/>
                        <a:t>) </a:t>
                      </a:r>
                      <a:r>
                        <a:rPr lang="en-US" sz="1000" b="1" baseline="0" dirty="0"/>
                        <a:t>mice</a:t>
                      </a:r>
                      <a:r>
                        <a:rPr lang="en-US" sz="1000" b="0" baseline="0" dirty="0"/>
                        <a:t> received azelaprag (0.275 or 1.1g/L) ± tirzepatide (10nmol/kg) vs. tirzepatide (10nmol/kg) vs. semaglutide (30nmol/kg) ± azelaprag (1.1g/L) vs. vehicle for 20 days</a:t>
                      </a:r>
                      <a:endParaRPr lang="en-US" sz="1000" baseline="0" dirty="0"/>
                    </a:p>
                  </a:txBody>
                  <a:tcPr marT="27432" marB="27432">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00"/>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Results</a:t>
                      </a:r>
                      <a:r>
                        <a:rPr lang="en-US" sz="1000" dirty="0"/>
                        <a:t>:</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endParaRPr lang="en-US"/>
                    </a:p>
                  </a:txBody>
                  <a:tcPr/>
                </a:tc>
                <a:extLst>
                  <a:ext uri="{0D108BD9-81ED-4DB2-BD59-A6C34878D82A}">
                    <a16:rowId xmlns:a16="http://schemas.microsoft.com/office/drawing/2014/main" val="10001"/>
                  </a:ext>
                </a:extLst>
              </a:tr>
              <a:tr h="1413163">
                <a:tc>
                  <a:txBody>
                    <a:bodyPr/>
                    <a:lstStyle/>
                    <a:p>
                      <a:pPr marL="171450" indent="-171450">
                        <a:spcAft>
                          <a:spcPts val="0"/>
                        </a:spcAft>
                        <a:buFont typeface="Arial" panose="020B0604020202020204" pitchFamily="34" charset="0"/>
                        <a:buChar char="•"/>
                      </a:pPr>
                      <a:r>
                        <a:rPr lang="en-US" sz="1000" b="0" baseline="0" dirty="0"/>
                        <a:t>In </a:t>
                      </a:r>
                      <a:r>
                        <a:rPr lang="en-US" sz="1000" b="1" baseline="0" dirty="0"/>
                        <a:t>Phase Ib</a:t>
                      </a:r>
                      <a:r>
                        <a:rPr lang="en-US" sz="1000" b="0" baseline="0" dirty="0"/>
                        <a:t>, azelaprag significantly reduced the impact of 10 days bed rest on thigh circumference, muscle thickness, and muscle cross-sectional area vs. placebo (see table).</a:t>
                      </a:r>
                    </a:p>
                    <a:p>
                      <a:pPr marL="171450" indent="-171450">
                        <a:spcAft>
                          <a:spcPts val="0"/>
                        </a:spcAft>
                        <a:buFont typeface="Arial" panose="020B0604020202020204" pitchFamily="34" charset="0"/>
                        <a:buChar char="•"/>
                      </a:pPr>
                      <a:r>
                        <a:rPr lang="en-US" sz="1000" b="0" baseline="0" dirty="0"/>
                        <a:t>Ten days of bed rest induced abnormal muscle density by echo due to fat infiltration in 8 of 10 placebo-treated subjects which was mitigated by azelaprag where 1 of 11 subjects developed abnormal muscle density (one azelaprag-treated subject had abnormal muscle density at baseline).</a:t>
                      </a:r>
                    </a:p>
                    <a:p>
                      <a:pPr marL="171450" indent="-171450">
                        <a:spcAft>
                          <a:spcPts val="0"/>
                        </a:spcAft>
                        <a:buFont typeface="Arial" panose="020B0604020202020204" pitchFamily="34" charset="0"/>
                        <a:buChar char="•"/>
                      </a:pPr>
                      <a:r>
                        <a:rPr lang="en-US" sz="1000" b="0" baseline="0" dirty="0"/>
                        <a:t>In vastus lateralis muscle biopsies, azelaprag elicited significantly higher muscle protein synthesis across a range of proteins vs. placebo (P&lt;0.005).</a:t>
                      </a:r>
                    </a:p>
                    <a:p>
                      <a:pPr marL="171450" indent="-171450">
                        <a:spcAft>
                          <a:spcPts val="200"/>
                        </a:spcAft>
                        <a:buFont typeface="Arial" panose="020B0604020202020204" pitchFamily="34" charset="0"/>
                        <a:buChar char="•"/>
                      </a:pPr>
                      <a:r>
                        <a:rPr lang="en-US" sz="1000" b="0" baseline="0" dirty="0"/>
                        <a:t>Azelaprag elicited significant changes of undisclosed markers in the serum proteome, similar to changes seen with endurance training indicating preservation of resting energy expenditure and VO</a:t>
                      </a:r>
                      <a:r>
                        <a:rPr lang="en-US" sz="1000" b="0" baseline="-25000" dirty="0"/>
                        <a:t>2max</a:t>
                      </a:r>
                      <a:r>
                        <a:rPr lang="en-US" sz="1000" b="0" baseline="0" dirty="0"/>
                        <a:t> vs. placebo.</a:t>
                      </a:r>
                    </a:p>
                  </a:txBody>
                  <a:tcPr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1000" dirty="0"/>
                    </a:p>
                  </a:txBody>
                  <a:tcPr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92350044"/>
                  </a:ext>
                </a:extLst>
              </a:tr>
              <a:tr h="0">
                <a:tc gridSpan="2">
                  <a:txBody>
                    <a:bodyPr/>
                    <a:lstStyle/>
                    <a:p>
                      <a:pPr marL="171450" indent="-171450">
                        <a:spcAft>
                          <a:spcPts val="200"/>
                        </a:spcAft>
                        <a:buFont typeface="Arial" panose="020B0604020202020204" pitchFamily="34" charset="0"/>
                        <a:buChar char="•"/>
                      </a:pPr>
                      <a:r>
                        <a:rPr lang="en-US" sz="1000" b="1" baseline="0" dirty="0"/>
                        <a:t>Apelin </a:t>
                      </a:r>
                      <a:r>
                        <a:rPr lang="en-US" sz="1000" b="1" baseline="0" dirty="0">
                          <a:solidFill>
                            <a:schemeClr val="tx1"/>
                          </a:solidFill>
                        </a:rPr>
                        <a:t>knockout mice </a:t>
                      </a:r>
                      <a:r>
                        <a:rPr lang="en-US" sz="1000" b="0" baseline="0" dirty="0">
                          <a:solidFill>
                            <a:schemeClr val="tx1"/>
                          </a:solidFill>
                        </a:rPr>
                        <a:t>showed significant increases in visceral fat and lower insulin sensitivity vs. wildtype.</a:t>
                      </a:r>
                    </a:p>
                    <a:p>
                      <a:pPr marL="171450" indent="-171450">
                        <a:spcAft>
                          <a:spcPts val="100"/>
                        </a:spcAft>
                        <a:buFont typeface="Arial" panose="020B0604020202020204" pitchFamily="34" charset="0"/>
                        <a:buChar char="•"/>
                      </a:pPr>
                      <a:r>
                        <a:rPr lang="en-US" sz="1000" b="0" baseline="0" dirty="0">
                          <a:solidFill>
                            <a:schemeClr val="tx1"/>
                          </a:solidFill>
                        </a:rPr>
                        <a:t>Transgenic </a:t>
                      </a:r>
                      <a:r>
                        <a:rPr lang="en-US" sz="1000" b="1" baseline="0" dirty="0">
                          <a:solidFill>
                            <a:schemeClr val="tx1"/>
                          </a:solidFill>
                        </a:rPr>
                        <a:t>mice overexpressing apelin</a:t>
                      </a:r>
                      <a:r>
                        <a:rPr lang="en-US" sz="1000" b="0" baseline="0" dirty="0">
                          <a:solidFill>
                            <a:schemeClr val="tx1"/>
                          </a:solidFill>
                        </a:rPr>
                        <a:t> gained less weight on HFD and had higher basal metabolic rate with no impact on food intake vs. wildtype.</a:t>
                      </a:r>
                    </a:p>
                    <a:p>
                      <a:pPr marL="171450" indent="-171450">
                        <a:spcAft>
                          <a:spcPts val="100"/>
                        </a:spcAft>
                        <a:buFont typeface="Arial" panose="020B0604020202020204" pitchFamily="34" charset="0"/>
                        <a:buChar char="•"/>
                      </a:pPr>
                      <a:r>
                        <a:rPr lang="en-US" sz="1000" b="0" baseline="0" dirty="0">
                          <a:solidFill>
                            <a:schemeClr val="tx1"/>
                          </a:solidFill>
                        </a:rPr>
                        <a:t>In </a:t>
                      </a:r>
                      <a:r>
                        <a:rPr lang="en-US" sz="1000" b="1" baseline="0" dirty="0">
                          <a:solidFill>
                            <a:schemeClr val="tx1"/>
                          </a:solidFill>
                        </a:rPr>
                        <a:t>DIO mice</a:t>
                      </a:r>
                      <a:r>
                        <a:rPr lang="en-US" sz="1000" b="0" baseline="0" dirty="0">
                          <a:solidFill>
                            <a:schemeClr val="tx1"/>
                          </a:solidFill>
                        </a:rPr>
                        <a:t>, azelaprag showed an additive dose-dependent increase in weight loss of up to ~-40% when combined with tirzepatide or semaglutide.</a:t>
                      </a:r>
                    </a:p>
                    <a:p>
                      <a:pPr marL="171450" indent="-171450">
                        <a:spcAft>
                          <a:spcPts val="100"/>
                        </a:spcAft>
                        <a:buFont typeface="Arial" panose="020B0604020202020204" pitchFamily="34" charset="0"/>
                        <a:buChar char="•"/>
                      </a:pPr>
                      <a:r>
                        <a:rPr lang="en-US" sz="1000" b="0" baseline="0" dirty="0">
                          <a:solidFill>
                            <a:schemeClr val="tx1"/>
                          </a:solidFill>
                        </a:rPr>
                        <a:t>Combination of tirzepatide + azelaprag improved body composition towards that of lean controls with increased lean body mass and reduced fat mass vs. vehicle; interestingly, azelaprag alone showed no effect on body composition.</a:t>
                      </a:r>
                    </a:p>
                    <a:p>
                      <a:pPr marL="171450" indent="-171450">
                        <a:spcAft>
                          <a:spcPts val="100"/>
                        </a:spcAft>
                        <a:buFont typeface="Arial" panose="020B0604020202020204" pitchFamily="34" charset="0"/>
                        <a:buChar char="•"/>
                      </a:pPr>
                      <a:r>
                        <a:rPr lang="en-US" sz="1000" b="0" baseline="0" dirty="0"/>
                        <a:t>In a grid hang test to assess muscle function, mice receiving tirzepatide alone or with low dose azelaprag had a reduction in muscle function while tirzepatide + azelaprag high doses showed full restoration of muscle function compared to lean controls.</a:t>
                      </a:r>
                    </a:p>
                  </a:txBody>
                  <a:tcPr marT="0" marB="27432">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sz="1100" dirty="0"/>
                    </a:p>
                  </a:txBody>
                  <a:tcPr>
                    <a:solidFill>
                      <a:schemeClr val="accent6">
                        <a:lumMod val="40000"/>
                        <a:lumOff val="60000"/>
                      </a:schemeClr>
                    </a:solidFill>
                  </a:tcPr>
                </a:tc>
                <a:extLst>
                  <a:ext uri="{0D108BD9-81ED-4DB2-BD59-A6C34878D82A}">
                    <a16:rowId xmlns:a16="http://schemas.microsoft.com/office/drawing/2014/main" val="1601392873"/>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CVrg Implications</a:t>
                      </a:r>
                      <a:r>
                        <a:rPr lang="en-US" sz="1000" b="0" dirty="0"/>
                        <a:t>: In this Phase Ib trial, apelin receptor agonist azelaprag preserved muscle mass and increased protein synthesis </a:t>
                      </a:r>
                      <a:r>
                        <a:rPr lang="en-US" sz="1000" b="0" dirty="0">
                          <a:solidFill>
                            <a:schemeClr val="tx1"/>
                          </a:solidFill>
                        </a:rPr>
                        <a:t>during bed rest, eliciting changes in similar to those seen with endurance exercise. Insight to the mechanism was explored in rodent models, where azelaprag in addition to incretin therapies tirzepatide or semaglutide showed additive weight loss accompanied by improvements in body composition and muscle function. Interestingly, azelaprag alone showed no effect on body composition. The </a:t>
                      </a:r>
                      <a:r>
                        <a:rPr lang="en-US" sz="1000" b="0" dirty="0"/>
                        <a:t>Phase II trial </a:t>
                      </a:r>
                      <a:r>
                        <a:rPr lang="en-US" sz="1000" b="0" dirty="0">
                          <a:hlinkClick r:id="rId2"/>
                        </a:rPr>
                        <a:t>STRIDE</a:t>
                      </a:r>
                      <a:r>
                        <a:rPr lang="en-US" sz="1000" b="0" dirty="0"/>
                        <a:t> of azelaprag (oral 300mg QD or BID) alone and in combination with tirzepatide (SC 5mg QW) evaluating change in body weight as well as metabolic markers, QoL, and body composition at 24 and 38 weeks in non-diabetic non-MASH patients aged ≥55 years is planned tor mid-2024.</a:t>
                      </a:r>
                      <a:endParaRPr lang="en-US" sz="1000" b="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4EC"/>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3" name="Title 2"/>
          <p:cNvSpPr>
            <a:spLocks noGrp="1"/>
          </p:cNvSpPr>
          <p:nvPr>
            <p:ph type="ctrTitle"/>
          </p:nvPr>
        </p:nvSpPr>
        <p:spPr/>
        <p:txBody>
          <a:bodyPr/>
          <a:lstStyle/>
          <a:p>
            <a:r>
              <a:rPr lang="en-US" dirty="0"/>
              <a:t>Other: Azelaprag ↑WL with GLP-1 + GLP-1/GIP and improved body composition and muscle function</a:t>
            </a:r>
            <a:endParaRPr lang="en-US" dirty="0">
              <a:solidFill>
                <a:srgbClr val="00B050"/>
              </a:solidFill>
            </a:endParaRPr>
          </a:p>
        </p:txBody>
      </p:sp>
      <p:graphicFrame>
        <p:nvGraphicFramePr>
          <p:cNvPr id="4" name="Table 3"/>
          <p:cNvGraphicFramePr>
            <a:graphicFrameLocks noGrp="1"/>
          </p:cNvGraphicFramePr>
          <p:nvPr/>
        </p:nvGraphicFramePr>
        <p:xfrm>
          <a:off x="384048" y="914400"/>
          <a:ext cx="2194560" cy="434340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2940743716"/>
                    </a:ext>
                  </a:extLst>
                </a:gridCol>
              </a:tblGrid>
              <a:tr h="242614">
                <a:tc>
                  <a:txBody>
                    <a:bodyPr/>
                    <a:lstStyle/>
                    <a:p>
                      <a:r>
                        <a:rPr lang="en-US" sz="1000" b="1" dirty="0">
                          <a:solidFill>
                            <a:schemeClr val="tx1"/>
                          </a:solidFill>
                        </a:rPr>
                        <a:t>Product (MOA)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88286691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azelaprag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(apelin receptor agonist)</a:t>
                      </a:r>
                    </a:p>
                  </a:txBody>
                  <a:tcPr>
                    <a:lnL w="12700" cmpd="sng">
                      <a:noFill/>
                    </a:lnL>
                    <a:lnR w="12700" cmpd="sng">
                      <a:noFill/>
                    </a:lnR>
                    <a:lnT w="381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en-US" sz="1000" b="1" dirty="0">
                          <a:latin typeface="+mn-lt"/>
                        </a:rPr>
                        <a:t>Company</a:t>
                      </a:r>
                    </a:p>
                  </a:txBody>
                  <a:tcP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hlinkClick r:id="rId3"/>
                        </a:rPr>
                        <a:t>BioAge</a:t>
                      </a:r>
                      <a:endParaRPr lang="en-US" sz="1000"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4786">
                <a:tc>
                  <a:txBody>
                    <a:bodyPr/>
                    <a:lstStyle/>
                    <a:p>
                      <a:r>
                        <a:rPr lang="en-US" sz="1000" b="1" dirty="0">
                          <a:latin typeface="+mn-lt"/>
                        </a:rPr>
                        <a:t>Phase and Trial ID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407347513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Phase Ib no NCT#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Location undisclosed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7515929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Indication(s)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24271795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OBE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61053568"/>
                  </a:ext>
                </a:extLst>
              </a:tr>
              <a:tr h="0">
                <a:tc>
                  <a:txBody>
                    <a:bodyPr/>
                    <a:lstStyle/>
                    <a:p>
                      <a:r>
                        <a:rPr lang="en-US" sz="1000" b="1" dirty="0">
                          <a:latin typeface="+mn-lt"/>
                        </a:rPr>
                        <a:t>Abstract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7586671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chemeClr val="tx1"/>
                          </a:solidFill>
                          <a:hlinkClick r:id="rId4"/>
                        </a:rPr>
                        <a:t>118-OR</a:t>
                      </a:r>
                      <a:endParaRPr lang="en-US" sz="1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32568609"/>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t>CVrg Brief</a:t>
                      </a:r>
                      <a:r>
                        <a:rPr lang="en-US" sz="1100" b="0" dirty="0"/>
                        <a:t>: Apelin agonist </a:t>
                      </a:r>
                      <a:r>
                        <a:rPr lang="en-US" sz="1100" b="0" dirty="0">
                          <a:solidFill>
                            <a:schemeClr val="tx1"/>
                          </a:solidFill>
                        </a:rPr>
                        <a:t>azelaprag augmented weight loss with semaglutide and tirzepatide and improved body composition and muscle function. Phase II trial STRIDE of azelaprag in older non-diabetic/non-MASH patients is planned to start mid 2024.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4EC"/>
                    </a:solidFill>
                  </a:tcPr>
                </a:tc>
                <a:extLst>
                  <a:ext uri="{0D108BD9-81ED-4DB2-BD59-A6C34878D82A}">
                    <a16:rowId xmlns:a16="http://schemas.microsoft.com/office/drawing/2014/main" val="3592350044"/>
                  </a:ext>
                </a:extLst>
              </a:tr>
            </a:tbl>
          </a:graphicData>
        </a:graphic>
      </p:graphicFrame>
      <p:graphicFrame>
        <p:nvGraphicFramePr>
          <p:cNvPr id="5" name="Table 4">
            <a:extLst>
              <a:ext uri="{FF2B5EF4-FFF2-40B4-BE49-F238E27FC236}">
                <a16:creationId xmlns:a16="http://schemas.microsoft.com/office/drawing/2014/main" id="{5739BB21-0285-3ED8-41DA-CAF5071EDB0B}"/>
              </a:ext>
            </a:extLst>
          </p:cNvPr>
          <p:cNvGraphicFramePr>
            <a:graphicFrameLocks noGrp="1"/>
          </p:cNvGraphicFramePr>
          <p:nvPr/>
        </p:nvGraphicFramePr>
        <p:xfrm>
          <a:off x="8999982" y="2920243"/>
          <a:ext cx="2807970" cy="1136904"/>
        </p:xfrm>
        <a:graphic>
          <a:graphicData uri="http://schemas.openxmlformats.org/drawingml/2006/table">
            <a:tbl>
              <a:tblPr firstRow="1" bandRow="1">
                <a:tableStyleId>{C083E6E3-FA7D-4D7B-A595-EF9225AFEA82}</a:tableStyleId>
              </a:tblPr>
              <a:tblGrid>
                <a:gridCol w="1548130">
                  <a:extLst>
                    <a:ext uri="{9D8B030D-6E8A-4147-A177-3AD203B41FA5}">
                      <a16:colId xmlns:a16="http://schemas.microsoft.com/office/drawing/2014/main" val="20000"/>
                    </a:ext>
                  </a:extLst>
                </a:gridCol>
                <a:gridCol w="721360">
                  <a:extLst>
                    <a:ext uri="{9D8B030D-6E8A-4147-A177-3AD203B41FA5}">
                      <a16:colId xmlns:a16="http://schemas.microsoft.com/office/drawing/2014/main" val="20003"/>
                    </a:ext>
                  </a:extLst>
                </a:gridCol>
                <a:gridCol w="538480">
                  <a:extLst>
                    <a:ext uri="{9D8B030D-6E8A-4147-A177-3AD203B41FA5}">
                      <a16:colId xmlns:a16="http://schemas.microsoft.com/office/drawing/2014/main" val="20004"/>
                    </a:ext>
                  </a:extLst>
                </a:gridCol>
              </a:tblGrid>
              <a:tr h="0">
                <a:tc>
                  <a:txBody>
                    <a:bodyPr/>
                    <a:lstStyle/>
                    <a:p>
                      <a:r>
                        <a:rPr lang="en-US" sz="900" dirty="0"/>
                        <a:t>At 10 days</a:t>
                      </a:r>
                    </a:p>
                  </a:txBody>
                  <a:tcPr marT="27432" marB="27432" anchor="ctr"/>
                </a:tc>
                <a:tc>
                  <a:txBody>
                    <a:bodyPr/>
                    <a:lstStyle/>
                    <a:p>
                      <a:pPr algn="ctr"/>
                      <a:r>
                        <a:rPr lang="en-US" sz="900" dirty="0"/>
                        <a:t>azelaprag</a:t>
                      </a:r>
                    </a:p>
                  </a:txBody>
                  <a:tcPr marT="27432" marB="27432" anchor="ctr"/>
                </a:tc>
                <a:tc>
                  <a:txBody>
                    <a:bodyPr/>
                    <a:lstStyle/>
                    <a:p>
                      <a:pPr algn="ctr"/>
                      <a:r>
                        <a:rPr lang="en-US" sz="900" dirty="0"/>
                        <a:t>pbo</a:t>
                      </a:r>
                    </a:p>
                  </a:txBody>
                  <a:tcPr marT="27432" marB="27432" anchor="ctr"/>
                </a:tc>
                <a:extLst>
                  <a:ext uri="{0D108BD9-81ED-4DB2-BD59-A6C34878D82A}">
                    <a16:rowId xmlns:a16="http://schemas.microsoft.com/office/drawing/2014/main" val="10000"/>
                  </a:ext>
                </a:extLst>
              </a:tr>
              <a:tr h="0">
                <a:tc>
                  <a:txBody>
                    <a:bodyPr/>
                    <a:lstStyle/>
                    <a:p>
                      <a:r>
                        <a:rPr lang="en-US" sz="900" dirty="0"/>
                        <a:t>N</a:t>
                      </a:r>
                    </a:p>
                  </a:txBody>
                  <a:tcPr marT="27432" marB="27432" anchor="ctr"/>
                </a:tc>
                <a:tc>
                  <a:txBody>
                    <a:bodyPr/>
                    <a:lstStyle/>
                    <a:p>
                      <a:pPr algn="ctr"/>
                      <a:r>
                        <a:rPr lang="en-US" sz="900" dirty="0"/>
                        <a:t>11</a:t>
                      </a:r>
                    </a:p>
                  </a:txBody>
                  <a:tcPr marT="27432" marB="27432" anchor="ctr"/>
                </a:tc>
                <a:tc>
                  <a:txBody>
                    <a:bodyPr/>
                    <a:lstStyle/>
                    <a:p>
                      <a:pPr algn="ctr"/>
                      <a:r>
                        <a:rPr lang="en-US" sz="900" dirty="0"/>
                        <a:t>10</a:t>
                      </a:r>
                    </a:p>
                  </a:txBody>
                  <a:tcPr marT="27432" marB="27432" anchor="ctr"/>
                </a:tc>
                <a:extLst>
                  <a:ext uri="{0D108BD9-81ED-4DB2-BD59-A6C34878D82A}">
                    <a16:rowId xmlns:a16="http://schemas.microsoft.com/office/drawing/2014/main" val="10001"/>
                  </a:ext>
                </a:extLst>
              </a:tr>
              <a:tr h="0">
                <a:tc>
                  <a:txBody>
                    <a:bodyPr/>
                    <a:lstStyle/>
                    <a:p>
                      <a:r>
                        <a:rPr lang="el-GR" sz="900" dirty="0"/>
                        <a:t>Δ</a:t>
                      </a:r>
                      <a:r>
                        <a:rPr lang="en-US" sz="900" dirty="0"/>
                        <a:t>Thigh circumference (%)</a:t>
                      </a:r>
                    </a:p>
                  </a:txBody>
                  <a:tcPr marT="27432" marB="27432" anchor="ctr"/>
                </a:tc>
                <a:tc>
                  <a:txBody>
                    <a:bodyPr/>
                    <a:lstStyle/>
                    <a:p>
                      <a:pPr algn="ctr"/>
                      <a:r>
                        <a:rPr lang="en-US" sz="900" dirty="0"/>
                        <a:t>+0.84***</a:t>
                      </a:r>
                    </a:p>
                  </a:txBody>
                  <a:tcPr marT="27432" marB="27432" anchor="ctr"/>
                </a:tc>
                <a:tc>
                  <a:txBody>
                    <a:bodyPr/>
                    <a:lstStyle/>
                    <a:p>
                      <a:pPr algn="ctr"/>
                      <a:r>
                        <a:rPr lang="en-US" sz="900" dirty="0"/>
                        <a:t>-6.44</a:t>
                      </a:r>
                    </a:p>
                  </a:txBody>
                  <a:tcPr marT="27432" marB="27432" anchor="ctr"/>
                </a:tc>
                <a:extLst>
                  <a:ext uri="{0D108BD9-81ED-4DB2-BD59-A6C34878D82A}">
                    <a16:rowId xmlns:a16="http://schemas.microsoft.com/office/drawing/2014/main" val="10002"/>
                  </a:ext>
                </a:extLst>
              </a:tr>
              <a:tr h="154352">
                <a:tc>
                  <a:txBody>
                    <a:bodyPr/>
                    <a:lstStyle/>
                    <a:p>
                      <a:r>
                        <a:rPr lang="el-GR" sz="900" dirty="0"/>
                        <a:t>Δ</a:t>
                      </a:r>
                      <a:r>
                        <a:rPr lang="en-US" sz="900" dirty="0"/>
                        <a:t>AP diameter (%)</a:t>
                      </a:r>
                    </a:p>
                  </a:txBody>
                  <a:tcPr marT="27432" marB="27432" anchor="ctr"/>
                </a:tc>
                <a:tc>
                  <a:txBody>
                    <a:bodyPr/>
                    <a:lstStyle/>
                    <a:p>
                      <a:pPr algn="ctr"/>
                      <a:r>
                        <a:rPr lang="en-US" sz="900" dirty="0"/>
                        <a:t>-5.66**</a:t>
                      </a:r>
                    </a:p>
                  </a:txBody>
                  <a:tcPr marT="27432" marB="27432" anchor="ctr"/>
                </a:tc>
                <a:tc>
                  <a:txBody>
                    <a:bodyPr/>
                    <a:lstStyle/>
                    <a:p>
                      <a:pPr algn="ctr"/>
                      <a:r>
                        <a:rPr lang="en-US" sz="900" dirty="0"/>
                        <a:t>-21.18</a:t>
                      </a:r>
                    </a:p>
                  </a:txBody>
                  <a:tcPr marT="27432" marB="27432" anchor="ctr"/>
                </a:tc>
                <a:extLst>
                  <a:ext uri="{0D108BD9-81ED-4DB2-BD59-A6C34878D82A}">
                    <a16:rowId xmlns:a16="http://schemas.microsoft.com/office/drawing/2014/main" val="10003"/>
                  </a:ext>
                </a:extLst>
              </a:tr>
              <a:tr h="154352">
                <a:tc>
                  <a:txBody>
                    <a:bodyPr/>
                    <a:lstStyle/>
                    <a:p>
                      <a:r>
                        <a:rPr lang="el-GR" sz="900" dirty="0"/>
                        <a:t>Δ</a:t>
                      </a:r>
                      <a:r>
                        <a:rPr lang="en-US" sz="900" dirty="0"/>
                        <a:t>Cross-sectional area (%)</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-8.04*</a:t>
                      </a:r>
                    </a:p>
                  </a:txBody>
                  <a:tcPr marT="27432" marB="27432" anchor="ctr">
                    <a:lnB w="12700" cap="flat" cmpd="sng" algn="ctr">
                      <a:solidFill>
                        <a:schemeClr val="accent3"/>
                      </a:solidFill>
                      <a:prstDash val="solid"/>
                      <a:round/>
                      <a:headEnd type="none" w="med" len="med"/>
                      <a:tailEnd type="none" w="med" len="med"/>
                    </a:lnB>
                  </a:tcPr>
                </a:tc>
                <a:tc>
                  <a:txBody>
                    <a:bodyPr/>
                    <a:lstStyle/>
                    <a:p>
                      <a:pPr algn="ctr"/>
                      <a:r>
                        <a:rPr lang="en-US" sz="900" dirty="0"/>
                        <a:t>-19.47</a:t>
                      </a:r>
                    </a:p>
                  </a:txBody>
                  <a:tcPr marT="27432" marB="27432" anchor="ctr">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3835911894"/>
                  </a:ext>
                </a:extLst>
              </a:tr>
              <a:tr h="154352">
                <a:tc gridSpan="3">
                  <a:txBody>
                    <a:bodyPr/>
                    <a:lstStyle/>
                    <a:p>
                      <a:r>
                        <a:rPr lang="en-US" sz="800" dirty="0"/>
                        <a:t>*P&lt;0.05, **P&lt;0.01, ***P&lt;0.001 vs. placebo</a:t>
                      </a:r>
                    </a:p>
                  </a:txBody>
                  <a:tcPr marT="27432" marB="27432" anchor="ct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000" dirty="0"/>
                    </a:p>
                  </a:txBody>
                  <a:tcPr marT="27432" marB="27432">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983658322"/>
                  </a:ext>
                </a:extLst>
              </a:tr>
            </a:tbl>
          </a:graphicData>
        </a:graphic>
      </p:graphicFrame>
    </p:spTree>
    <p:extLst>
      <p:ext uri="{BB962C8B-B14F-4D97-AF65-F5344CB8AC3E}">
        <p14:creationId xmlns:p14="http://schemas.microsoft.com/office/powerpoint/2010/main" val="1614234844"/>
      </p:ext>
    </p:extLst>
  </p:cSld>
  <p:clrMapOvr>
    <a:masterClrMapping/>
  </p:clrMapOvr>
</p:sld>
</file>

<file path=ppt/theme/theme1.xml><?xml version="1.0" encoding="utf-8"?>
<a:theme xmlns:a="http://schemas.openxmlformats.org/drawingml/2006/main" name="CVrg Conference PPT theme">
  <a:themeElements>
    <a:clrScheme name="Custom 8">
      <a:dk1>
        <a:sysClr val="windowText" lastClr="000000"/>
      </a:dk1>
      <a:lt1>
        <a:sysClr val="window" lastClr="FFFFFF"/>
      </a:lt1>
      <a:dk2>
        <a:srgbClr val="DFE7EB"/>
      </a:dk2>
      <a:lt2>
        <a:srgbClr val="B30717"/>
      </a:lt2>
      <a:accent1>
        <a:srgbClr val="204A78"/>
      </a:accent1>
      <a:accent2>
        <a:srgbClr val="A7CBE0"/>
      </a:accent2>
      <a:accent3>
        <a:srgbClr val="7FA1C7"/>
      </a:accent3>
      <a:accent4>
        <a:srgbClr val="8064A2"/>
      </a:accent4>
      <a:accent5>
        <a:srgbClr val="4BACC6"/>
      </a:accent5>
      <a:accent6>
        <a:srgbClr val="F79646"/>
      </a:accent6>
      <a:hlink>
        <a:srgbClr val="232AC6"/>
      </a:hlink>
      <a:folHlink>
        <a:srgbClr val="232AC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Vrg Background">
  <a:themeElements>
    <a:clrScheme name="CVrg Theme 12-28-21">
      <a:dk1>
        <a:srgbClr val="000000"/>
      </a:dk1>
      <a:lt1>
        <a:srgbClr val="FFFFFF"/>
      </a:lt1>
      <a:dk2>
        <a:srgbClr val="DFE7EB"/>
      </a:dk2>
      <a:lt2>
        <a:srgbClr val="B30717"/>
      </a:lt2>
      <a:accent1>
        <a:srgbClr val="204A78"/>
      </a:accent1>
      <a:accent2>
        <a:srgbClr val="A7CBE0"/>
      </a:accent2>
      <a:accent3>
        <a:srgbClr val="7FA1C7"/>
      </a:accent3>
      <a:accent4>
        <a:srgbClr val="8064A2"/>
      </a:accent4>
      <a:accent5>
        <a:srgbClr val="4BACC6"/>
      </a:accent5>
      <a:accent6>
        <a:srgbClr val="F79646"/>
      </a:accent6>
      <a:hlink>
        <a:srgbClr val="204978"/>
      </a:hlink>
      <a:folHlink>
        <a:srgbClr val="20497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2_Office Theme">
  <a:themeElements>
    <a:clrScheme name="CVrg Theme 12-28-21">
      <a:dk1>
        <a:srgbClr val="000000"/>
      </a:dk1>
      <a:lt1>
        <a:srgbClr val="FFFFFF"/>
      </a:lt1>
      <a:dk2>
        <a:srgbClr val="DFE7EB"/>
      </a:dk2>
      <a:lt2>
        <a:srgbClr val="B30717"/>
      </a:lt2>
      <a:accent1>
        <a:srgbClr val="204A78"/>
      </a:accent1>
      <a:accent2>
        <a:srgbClr val="A7CBE0"/>
      </a:accent2>
      <a:accent3>
        <a:srgbClr val="7FA1C7"/>
      </a:accent3>
      <a:accent4>
        <a:srgbClr val="8064A2"/>
      </a:accent4>
      <a:accent5>
        <a:srgbClr val="4BACC6"/>
      </a:accent5>
      <a:accent6>
        <a:srgbClr val="F79646"/>
      </a:accent6>
      <a:hlink>
        <a:srgbClr val="204978"/>
      </a:hlink>
      <a:folHlink>
        <a:srgbClr val="20497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NCrg-CONF-W-ASCO" id="{A6D3C03F-9BBF-9B46-8CD0-E5DD7F5427E3}" vid="{FFB1290A-032C-AA4D-9D5D-138AFC565E1C}"/>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CVrg Sentinel 2017 theme</Template>
  <TotalTime>13483</TotalTime>
  <Words>61130</Words>
  <Application>Microsoft Office PowerPoint</Application>
  <PresentationFormat>Widescreen</PresentationFormat>
  <Paragraphs>8651</Paragraphs>
  <Slides>116</Slides>
  <Notes>3</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116</vt:i4>
      </vt:variant>
    </vt:vector>
  </HeadingPairs>
  <TitlesOfParts>
    <vt:vector size="129" baseType="lpstr">
      <vt:lpstr>Aptos</vt:lpstr>
      <vt:lpstr>Aptos Display</vt:lpstr>
      <vt:lpstr>arial</vt:lpstr>
      <vt:lpstr>arial</vt:lpstr>
      <vt:lpstr>Calibri</vt:lpstr>
      <vt:lpstr>Courier New</vt:lpstr>
      <vt:lpstr>Open Sans</vt:lpstr>
      <vt:lpstr>Symbol</vt:lpstr>
      <vt:lpstr>Wingdings</vt:lpstr>
      <vt:lpstr>CVrg Conference PPT theme</vt:lpstr>
      <vt:lpstr>CVrg Background</vt:lpstr>
      <vt:lpstr>1_Office Theme</vt:lpstr>
      <vt:lpstr>2_Office Theme</vt:lpstr>
      <vt:lpstr>PowerPoint Presentation</vt:lpstr>
      <vt:lpstr>Table of Contents</vt:lpstr>
      <vt:lpstr>Table of Contents</vt:lpstr>
      <vt:lpstr>Table of Contents</vt:lpstr>
      <vt:lpstr>Table of Contents</vt:lpstr>
      <vt:lpstr>Table of Contents</vt:lpstr>
      <vt:lpstr>Methodology</vt:lpstr>
      <vt:lpstr>Executive Summary</vt:lpstr>
      <vt:lpstr>ADA Symposium: Major advances and discoveries in diabetes: The year in review by Vanita Aroda</vt:lpstr>
      <vt:lpstr>Summary of novel Preclinical assets presented at ADA 2024 included in this report</vt:lpstr>
      <vt:lpstr>Summary of novel Phase I assets presented at ADA 2024 included in this report</vt:lpstr>
      <vt:lpstr>GLP-1: FLOW, Semaglutide, significant renal, MACE, &amp; all-cause death benefits consistent with SGLT-2i</vt:lpstr>
      <vt:lpstr>FLOW (2 of 3)</vt:lpstr>
      <vt:lpstr>FLOW (3 of 3)</vt:lpstr>
      <vt:lpstr>GLP-1: SELECT, Semaglutide SC CV benefits consistent irrespective of A1c, HF status, &amp; inflammation</vt:lpstr>
      <vt:lpstr>SELECT (2 of 3)</vt:lpstr>
      <vt:lpstr>SELECT (3 of 3)</vt:lpstr>
      <vt:lpstr>GLP-1: STEP HFpEF program, Semaglutide effects in obese HFpEF by A1c, NTproBNP, sex, NYHA class </vt:lpstr>
      <vt:lpstr>STEP-HFpEF &amp; STEP-HFpEF DM (2 of 3)</vt:lpstr>
      <vt:lpstr>STEP-HFpEF &amp; STEP-HFpEF DM (3 of 3)</vt:lpstr>
      <vt:lpstr>GLP-1: STRIDE, Semaglutide trial in T2D/PAD enrolled well-treated patients with high CVD burden</vt:lpstr>
      <vt:lpstr>GLP-1: Semaglutide SC Tx in overweight/obese ASCVD pts estimated to prevent 500K MACE over 10yr</vt:lpstr>
      <vt:lpstr>GLP-1: Semaglutide SC reduced A1c (~2.5%) by 2nd year follow-up irrespective of maintenance dose </vt:lpstr>
      <vt:lpstr>GLP-1 vs. GLP-1/GIP: Tirzepatide better at reducing weight, fasting glucose, and A1c vs. semaglutide</vt:lpstr>
      <vt:lpstr>GLP-1: 63% persistence, 49% adherence to QW agonists in real-world T2D/ASCVD patients in the US</vt:lpstr>
      <vt:lpstr>GLP-1: Retrospective analysis shows GLP-1RA ↓ healthcare utilization &amp; all-cause mortality in CKD pts</vt:lpstr>
      <vt:lpstr>GLP-1: Suicide/self-harm no increased risk vs. SGLT-2 or DPP-4</vt:lpstr>
      <vt:lpstr>GLP-1: GZR18 shows weight loss of up to -18.6% with QW dosing</vt:lpstr>
      <vt:lpstr>GLP-1: Semaglutide QM, PT403 (Peptron) and IVL3021 (Inventage/Yuhan) show suitability for QM doses </vt:lpstr>
      <vt:lpstr>GLP-1: Semaglutide QM, AdoGel (Adocia) and semaglutide depot (Mapi), favorable preclinical results</vt:lpstr>
      <vt:lpstr>GLP-1: ZT002 single dose elicits 2kg weight loss sustained at 71 days</vt:lpstr>
      <vt:lpstr>Oral GLP-1: Semaglutide oral consistently reduced A1c and BW in T2D Chinese pts across BL subgps</vt:lpstr>
      <vt:lpstr>Oral GLP-1: Orforglipron post-hoc, β-cell Fx &amp; insulin sensitivity biomarkers improved vs. pbo &amp; dula</vt:lpstr>
      <vt:lpstr>Orforglipron (2 of 2)</vt:lpstr>
      <vt:lpstr>Oral GLP-1: Ecnoglutide, A1c  2.43%, 35.2% of pts normoglycemic, 43.7% of pts weight loss ≥5% </vt:lpstr>
      <vt:lpstr>Oral GLP-1: Ecnoglutide shows -6.8% WL at 6 weeks, high GI AE rate</vt:lpstr>
      <vt:lpstr>Oral GLP-1: GSBR-1290 favorable safety and tolerability in T2D patients and patients with obesity</vt:lpstr>
      <vt:lpstr>Oral GLP-1: GS-4571 improves BW, glucose tolerance, and ↓food intake in preclinical models</vt:lpstr>
      <vt:lpstr>Oral GLP-1: MLX-7006, potent in-vitro activity, reduced FBG in db/db mice</vt:lpstr>
      <vt:lpstr>Oral GLP-1: Next-gen small molecule RG6652 has beneficial preclin effects on glucose, BW, food intake</vt:lpstr>
      <vt:lpstr>Gene Tx GLP-1: Single dose show sustained WL and glucose control in obesity/T2D mouse models</vt:lpstr>
      <vt:lpstr>GLP-1/GIP: SURMOUNT-OSA, tirzepatide effective treatment for OSA</vt:lpstr>
      <vt:lpstr>SURMOUNT-OSA (2 of 4)</vt:lpstr>
      <vt:lpstr>SURMOUNT-OSA (3 of 4)</vt:lpstr>
      <vt:lpstr>SURMOUNT-OSA (4 of 4)</vt:lpstr>
      <vt:lpstr>GLP-1/GIP: SURMOUNT-2 post-hoc, TZP reduced BW and A1c regardless of beta cell function and IR</vt:lpstr>
      <vt:lpstr>SURMOUNT-2 beta cell function and IR (2 of 3)</vt:lpstr>
      <vt:lpstr>SURMOUNT-2 beta cell function and IR (3 of 3)</vt:lpstr>
      <vt:lpstr>GLP-1/GIP: SURMOUNT-2: post-hoc, more TZP-pts achieve composite endpoints of BP/non-HDL-C/A1c</vt:lpstr>
      <vt:lpstr>GLP-1/GIP: SURMOUNT-2: post-hoc, AHMs do not affect tirzepatide WL efficacy </vt:lpstr>
      <vt:lpstr>GLP-1/GIP: SURMOUNT-2: post-hoc, pts with greatest WL showed greatest improvement in HRQoL </vt:lpstr>
      <vt:lpstr>GLP-1/GIP: SURMOUNT-2: post-hoc, TZP ↓ albuminuria without affecting eGFR in T2D + obesity</vt:lpstr>
      <vt:lpstr>GLP-1/GIP: SURMOUNT-1, -2: post-hoc, WL difference btw T2D/non-T2D not due to BL characteristics</vt:lpstr>
      <vt:lpstr>SURMOUNT-1, -2: (2 of 2)</vt:lpstr>
      <vt:lpstr>GLP-1/GIP: SURMOUNT-3: post-hoc, tirzepatide improved mental health and psychosocial function </vt:lpstr>
      <vt:lpstr>GLP-1/GIP: SURMOUNT-4 exit interviews reveal benefit beyond WL – most would take TZP in the future</vt:lpstr>
      <vt:lpstr>SURMOUNT-4 (2 of 2)</vt:lpstr>
      <vt:lpstr>GLP-1/GIP: SURMOUNT-CN follow-up, TZP shows sustained CVM benefit despite partial weight regain</vt:lpstr>
      <vt:lpstr>GLP-1/GIP: SURPASS 1-6: post-hoc, tirzepatide, age, BMI, weight loss, and gender impact PROs</vt:lpstr>
      <vt:lpstr>GLP-1/GIP: SURPASS 5&amp;6 post-hoc, tirzepatide sig &amp; consistent  A1c &amp; weight across BL subgroups</vt:lpstr>
      <vt:lpstr>GLP-1/GIP: SURPASS 6 post-hoc, almost ¼ tirzepatide treated patients regresses insulin dose&lt;10U/day</vt:lpstr>
      <vt:lpstr>GLP-1/GIP: Tirzepatide, uptake 2-3-fold steeper than any other GLP-1 during first 18 months on market</vt:lpstr>
      <vt:lpstr>GLP-1/GIP: TZP, RW effectiveness showed -12.7% WL and 73.7% Tx persistence at 6 months</vt:lpstr>
      <vt:lpstr>TZP RW (2 of 2)</vt:lpstr>
      <vt:lpstr>GLP-1/GIP: HRS9531 shows WL of up to -16.8% at 24 weeks with encouraging safety profile</vt:lpstr>
      <vt:lpstr>HRS9531 (2 of 2)</vt:lpstr>
      <vt:lpstr>GLP-1/GIP: HS-20094, Phase II POC study in T2D confirms safety with favorable PK profile</vt:lpstr>
      <vt:lpstr>GLP-1/GIP: BGM0504 well tolerated with favorable PK profile and body weight loss</vt:lpstr>
      <vt:lpstr>GLP-1/GLP-2: Single dose PG-102 has favorable safety, PK/PD in Phase I; better preclin glucose effects</vt:lpstr>
      <vt:lpstr>GLP-1/FGF21: ZT003, synergistic activity on WL, glucose control, lipids, and liver histology</vt:lpstr>
      <vt:lpstr>GLP-1/GRA: GLORY-1: mazdutide shows weight loss of up to -14.8% in Chinese adults</vt:lpstr>
      <vt:lpstr>GLORY-1 (2 of 2)</vt:lpstr>
      <vt:lpstr>GLP-1/GRA: GLORY-1: post-hoc, mazdutide ↓liver fat up to ~80%, resolution of MASLD in &gt;75%pts</vt:lpstr>
      <vt:lpstr>GLP-1/GRA: Mazdutide (9mg) showed robust weight loss in Chinese adults</vt:lpstr>
      <vt:lpstr>GLP-1/GRA: MOMENTUM, pemvidutide shows significant WL mainly from fat, ↓atherogenic lipids </vt:lpstr>
      <vt:lpstr>MOMENTUM (2 of 2)</vt:lpstr>
      <vt:lpstr>GLP-1/GRA: Pemvidutide improves atherogenic lipids and pro-inflammatory lipid species</vt:lpstr>
      <vt:lpstr>GLP-1/GRA: Survodutide impacts food choice in hamster model of obesity</vt:lpstr>
      <vt:lpstr>GLP-1/GRA: DA-1726 shows potent weight loss with preservation of muscle mass in rodents</vt:lpstr>
      <vt:lpstr>GLP-1/GIP/GRA: Retatrutide improves HOMA2- β in T2D and HOMA2-IR in both T2D and obesity </vt:lpstr>
      <vt:lpstr>GLP-1/GIP/GRA: Retatrutide shows renal benefits in T2D and obesity Phase II studies</vt:lpstr>
      <vt:lpstr>GLP-1/GIP/GRA: post-hoc, retatrutide improves circulation lipidomic profile in obesity</vt:lpstr>
      <vt:lpstr>GLP-1/GIP/GRA: HM15275, novel preclinical data in obesity, CKD, and Heart Failure</vt:lpstr>
      <vt:lpstr>GLP-1/GIP/amylin/calcitonin: Novel tetra-peptide RA, superior efficacy vs. fixed dose dual agonists</vt:lpstr>
      <vt:lpstr>GLP-1/GIP/GRA/IGF-1: Adjunct quad agonist improved BW loss, TG in obese mice vs. tirzepatide only</vt:lpstr>
      <vt:lpstr>Insulin: Efsitora alfa similar hypoglycemia risk and severity to glargine in Phase I study</vt:lpstr>
      <vt:lpstr>Insulin: Efsitora alfa exposure similar when injected into the abdomen, upper arm, or thigh</vt:lpstr>
      <vt:lpstr>Insulin: GZR101 (novel basal + IAsp) and GZR4 (ultra-long basal) more potent vs. IDeg or IDegAsp</vt:lpstr>
      <vt:lpstr>Insulin: T1D and T2D patient preferences for features of weekly insulin </vt:lpstr>
      <vt:lpstr>Other: Trevogrumab/garetosmab combination show ↑muscle mass and ↓fat mass in POC Phase I</vt:lpstr>
      <vt:lpstr>Trevogrumab/garetosmab (2 of 2)</vt:lpstr>
      <vt:lpstr>Other: Proliferation modulators show preservation of muscle mass with weight loss</vt:lpstr>
      <vt:lpstr>Other: Taldefgrobep alfa, reduced fat mass and increased lean mass in DIO mouse model</vt:lpstr>
      <vt:lpstr>Other: FIH data for β2-adrenergic receptor agonist, ATR-258</vt:lpstr>
      <vt:lpstr>Other: MLX-0871, oral AMPK agonist, promising in-vitro activity, efficacious in db/db &amp; ob/ob mice</vt:lpstr>
      <vt:lpstr>Other: Petrelintide, weight loss of up to -5.3% at 6 weeks; GI- tolerability improved with multiple dosing</vt:lpstr>
      <vt:lpstr>Other: Petrelintide selectively reduces intake of HFD but not chow; ↓fat mass and preserves lean mass</vt:lpstr>
      <vt:lpstr>Other: Early amylin analog shows promise in combination with GLP-1 ecnoglutide</vt:lpstr>
      <vt:lpstr>Other: Azelaprag ↑WL with GLP-1 + GLP-1/GIP and improved body composition and muscle function</vt:lpstr>
      <vt:lpstr>Other: OR51T1 agonist, potential obesity target which reduces weight gain wo food intake effect</vt:lpstr>
      <vt:lpstr>Other: HTD1801, sign. dose-dependent improvements in key parameters regardless of baseline A1c</vt:lpstr>
      <vt:lpstr>Other: Novel lipid modulators in development for obesity</vt:lpstr>
      <vt:lpstr>Other: Menin inhibitor ziftomenib, T2D not lead indication, but development warranted</vt:lpstr>
      <vt:lpstr>Other: TLC-6740 Phase I data show favorable PK, safety, &amp; improved metabolism in healthy subjects </vt:lpstr>
      <vt:lpstr>TLC-6740 (2 of 2)</vt:lpstr>
      <vt:lpstr>Other: OrsoBio’s novel therapies TLC-6740 &amp; TLC-3595 show preclinical synergies with incretin Tx</vt:lpstr>
      <vt:lpstr>Other: TERN-501, additive loss of fat mass with GLP-1 with preservation of lean mass</vt:lpstr>
      <vt:lpstr>Device: Omnipod 5 use in T2D pts increased TIR by nearly 5 hours, with no increase in hypoglycemia</vt:lpstr>
      <vt:lpstr>Device: CGM use in T2D associated with A1c improvement independent of anti-diabetes drugs used</vt:lpstr>
      <vt:lpstr>Device: G6 &amp; G7 Sensor use resulted in 0.5% GMI reduction and a 17% increase in TIR in T2D patients </vt:lpstr>
      <vt:lpstr>Glossary of Acronyms (1 of 4) (1 of 3)</vt:lpstr>
      <vt:lpstr>Glossary of Acronyms (2 of 4)</vt:lpstr>
      <vt:lpstr>Glossary of Acronyms (3 of 4)</vt:lpstr>
      <vt:lpstr>Glossary of Acronyms (4 of 4)</vt:lpstr>
      <vt:lpstr>Copyright</vt:lpstr>
      <vt:lpstr>CardioVascular Resource Group</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CVrg Conference™: ADA 2024</dc:title>
  <dc:subject/>
  <dc:creator>CardioVascular Resource Group</dc:creator>
  <cp:keywords/>
  <dc:description/>
  <cp:lastModifiedBy>Kathleen Farber</cp:lastModifiedBy>
  <cp:revision>540</cp:revision>
  <dcterms:created xsi:type="dcterms:W3CDTF">2015-03-12T17:50:23Z</dcterms:created>
  <dcterms:modified xsi:type="dcterms:W3CDTF">2024-07-03T13:03:20Z</dcterms:modified>
  <cp:category/>
</cp:coreProperties>
</file>