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 id="2147483730" r:id="rId2"/>
  </p:sldMasterIdLst>
  <p:notesMasterIdLst>
    <p:notesMasterId r:id="rId17"/>
  </p:notesMasterIdLst>
  <p:sldIdLst>
    <p:sldId id="322" r:id="rId3"/>
    <p:sldId id="403" r:id="rId4"/>
    <p:sldId id="388" r:id="rId5"/>
    <p:sldId id="406" r:id="rId6"/>
    <p:sldId id="842" r:id="rId7"/>
    <p:sldId id="843" r:id="rId8"/>
    <p:sldId id="407" r:id="rId9"/>
    <p:sldId id="841" r:id="rId10"/>
    <p:sldId id="739" r:id="rId11"/>
    <p:sldId id="838" r:id="rId12"/>
    <p:sldId id="392" r:id="rId13"/>
    <p:sldId id="836" r:id="rId14"/>
    <p:sldId id="266" r:id="rId15"/>
    <p:sldId id="16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Vrg Sentinel™ : MASH February 2024" id="{5D55270D-B973-4332-95A0-54F1BC2FA9F3}">
          <p14:sldIdLst>
            <p14:sldId id="322"/>
            <p14:sldId id="403"/>
            <p14:sldId id="388"/>
            <p14:sldId id="406"/>
            <p14:sldId id="842"/>
            <p14:sldId id="843"/>
            <p14:sldId id="407"/>
            <p14:sldId id="841"/>
            <p14:sldId id="739"/>
            <p14:sldId id="838"/>
            <p14:sldId id="392"/>
            <p14:sldId id="836"/>
            <p14:sldId id="266"/>
            <p14:sldId id="1659"/>
          </p14:sldIdLst>
        </p14:section>
      </p14:sectionLst>
    </p:ext>
    <p:ext uri="{EFAFB233-063F-42B5-8137-9DF3F51BA10A}">
      <p15:sldGuideLst xmlns:p15="http://schemas.microsoft.com/office/powerpoint/2012/main">
        <p15:guide id="1" orient="horz" pos="4224" userDrawn="1">
          <p15:clr>
            <a:srgbClr val="A4A3A4"/>
          </p15:clr>
        </p15:guide>
        <p15:guide id="2" pos="7440"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z Poyner" initials="LP" lastIdx="7" clrIdx="0">
    <p:extLst>
      <p:ext uri="{19B8F6BF-5375-455C-9EA6-DF929625EA0E}">
        <p15:presenceInfo xmlns:p15="http://schemas.microsoft.com/office/powerpoint/2012/main" userId="S::lpoyner@cv-rg.com::3a699006-b2f8-460b-99cb-34547fa343d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FAB985"/>
    <a:srgbClr val="FCD5B5"/>
    <a:srgbClr val="FBC79D"/>
    <a:srgbClr val="3071B5"/>
    <a:srgbClr val="D7E5F4"/>
    <a:srgbClr val="9ABEE4"/>
    <a:srgbClr val="367DC9"/>
    <a:srgbClr val="A6BED8"/>
    <a:srgbClr val="95B2D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7" autoAdjust="0"/>
    <p:restoredTop sz="96449" autoAdjust="0"/>
  </p:normalViewPr>
  <p:slideViewPr>
    <p:cSldViewPr snapToGrid="0" snapToObjects="1" showGuides="1">
      <p:cViewPr varScale="1">
        <p:scale>
          <a:sx n="82" d="100"/>
          <a:sy n="82" d="100"/>
        </p:scale>
        <p:origin x="547" y="72"/>
      </p:cViewPr>
      <p:guideLst>
        <p:guide orient="horz" pos="4224"/>
        <p:guide pos="7440"/>
        <p:guide pos="3840"/>
      </p:guideLst>
    </p:cSldViewPr>
  </p:slideViewPr>
  <p:notesTextViewPr>
    <p:cViewPr>
      <p:scale>
        <a:sx n="3" d="2"/>
        <a:sy n="3" d="2"/>
      </p:scale>
      <p:origin x="0" y="0"/>
    </p:cViewPr>
  </p:notesTextViewPr>
  <p:sorterViewPr>
    <p:cViewPr varScale="1">
      <p:scale>
        <a:sx n="100" d="100"/>
        <a:sy n="100" d="100"/>
      </p:scale>
      <p:origin x="0" y="-8122"/>
    </p:cViewPr>
  </p:sorterViewPr>
  <p:notesViewPr>
    <p:cSldViewPr snapToGrid="0" snapToObjects="1">
      <p:cViewPr varScale="1">
        <p:scale>
          <a:sx n="71" d="100"/>
          <a:sy n="71" d="100"/>
        </p:scale>
        <p:origin x="21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2CA34-C1C6-4427-941C-AC88834C072A}" type="datetimeFigureOut">
              <a:rPr lang="en-US" smtClean="0"/>
              <a:pPr/>
              <a:t>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E09F0-7256-49BF-9A55-274C3202F4B5}" type="slidenum">
              <a:rPr lang="en-US" smtClean="0"/>
              <a:pPr/>
              <a:t>‹#›</a:t>
            </a:fld>
            <a:endParaRPr lang="en-US" dirty="0"/>
          </a:p>
        </p:txBody>
      </p:sp>
    </p:spTree>
    <p:extLst>
      <p:ext uri="{BB962C8B-B14F-4D97-AF65-F5344CB8AC3E}">
        <p14:creationId xmlns:p14="http://schemas.microsoft.com/office/powerpoint/2010/main" val="1477391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87A30C-C5F3-804B-840D-B1920BAADAFF}" type="slidenum">
              <a:rPr lang="en-US" smtClean="0"/>
              <a:t>13</a:t>
            </a:fld>
            <a:endParaRPr lang="en-US" dirty="0"/>
          </a:p>
        </p:txBody>
      </p:sp>
    </p:spTree>
    <p:extLst>
      <p:ext uri="{BB962C8B-B14F-4D97-AF65-F5344CB8AC3E}">
        <p14:creationId xmlns:p14="http://schemas.microsoft.com/office/powerpoint/2010/main" val="285952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8.xml.rels><?xml version="1.0" encoding="UTF-8" standalone="yes"?>
<Relationships xmlns="http://schemas.openxmlformats.org/package/2006/relationships"><Relationship Id="rId3" Type="http://schemas.openxmlformats.org/officeDocument/2006/relationships/hyperlink" Target="mailto:mash@cv-rg.com"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Januar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901E3A-48E8-A55F-182D-0CB1D21FC4FE}"/>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DA03A16B-1151-C704-D9CD-E6B546600970}"/>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3" name="Footer Placeholder 4">
            <a:extLst>
              <a:ext uri="{FF2B5EF4-FFF2-40B4-BE49-F238E27FC236}">
                <a16:creationId xmlns:a16="http://schemas.microsoft.com/office/drawing/2014/main" id="{297115FB-5AC3-EB4A-9786-64F6101269FD}"/>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February 2024</a:t>
            </a:r>
          </a:p>
        </p:txBody>
      </p:sp>
      <p:sp>
        <p:nvSpPr>
          <p:cNvPr id="14" name="Footer Placeholder 4">
            <a:extLst>
              <a:ext uri="{FF2B5EF4-FFF2-40B4-BE49-F238E27FC236}">
                <a16:creationId xmlns:a16="http://schemas.microsoft.com/office/drawing/2014/main" id="{1D19F8BE-BC42-F946-9851-BDF030C21289}"/>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7" name="Footer Placeholder 4">
            <a:extLst>
              <a:ext uri="{FF2B5EF4-FFF2-40B4-BE49-F238E27FC236}">
                <a16:creationId xmlns:a16="http://schemas.microsoft.com/office/drawing/2014/main" id="{3308D158-4421-DE47-BF4E-F40720E5CB71}"/>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0BE7A600-9F8E-9C48-A368-EE88F9F43F8E}"/>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D131E2D8-448B-DC43-A7F0-3CC03740CB6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B048FFC3-E8E9-9D4D-AAA7-821122F6C0A7}"/>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3639937720"/>
      </p:ext>
    </p:extLst>
  </p:cSld>
  <p:clrMapOvr>
    <a:masterClrMapping/>
  </p:clrMapOvr>
  <p:extLst>
    <p:ext uri="{DCECCB84-F9BA-43D5-87BE-67443E8EF086}">
      <p15:sldGuideLst xmlns:p15="http://schemas.microsoft.com/office/powerpoint/2012/main">
        <p15:guide id="0" orient="horz" pos="4248" userDrawn="1">
          <p15:clr>
            <a:srgbClr val="FBAE40"/>
          </p15:clr>
        </p15:guide>
        <p15:guide id="2" orient="horz" pos="120" userDrawn="1">
          <p15:clr>
            <a:srgbClr val="FBAE40"/>
          </p15:clr>
        </p15:guide>
        <p15:guide id="3" pos="7440" userDrawn="1">
          <p15:clr>
            <a:srgbClr val="FBAE40"/>
          </p15:clr>
        </p15:guide>
        <p15:guide id="4" pos="2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ctober">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6A2DC5-3894-F928-F325-ED36A60D73A7}"/>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F4E380A6-1278-ED71-82B0-E366DED80233}"/>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3" name="Footer Placeholder 4">
            <a:extLst>
              <a:ext uri="{FF2B5EF4-FFF2-40B4-BE49-F238E27FC236}">
                <a16:creationId xmlns:a16="http://schemas.microsoft.com/office/drawing/2014/main" id="{FBF20C4E-16E0-654D-9768-28D67E48D73B}"/>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October 2024</a:t>
            </a:r>
          </a:p>
        </p:txBody>
      </p:sp>
      <p:sp>
        <p:nvSpPr>
          <p:cNvPr id="14" name="Footer Placeholder 4">
            <a:extLst>
              <a:ext uri="{FF2B5EF4-FFF2-40B4-BE49-F238E27FC236}">
                <a16:creationId xmlns:a16="http://schemas.microsoft.com/office/drawing/2014/main" id="{7C6E587C-4424-C145-B50B-012A578013FD}"/>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7" name="Footer Placeholder 4">
            <a:extLst>
              <a:ext uri="{FF2B5EF4-FFF2-40B4-BE49-F238E27FC236}">
                <a16:creationId xmlns:a16="http://schemas.microsoft.com/office/drawing/2014/main" id="{71C73806-01AF-3849-AF56-ED6B6E0DCB9E}"/>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F51EDAD5-5706-9347-BA5B-23AF4B70EE68}"/>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AB11CC13-B1FF-2042-B615-471FDE521726}"/>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E892D335-A62D-EA44-87C6-884C9BC51FF4}"/>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27797905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ovember">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80F9B1-23A9-D994-418F-FBFA6259507C}"/>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62A56E9E-203C-6D0B-522C-13AA766B2FC3}"/>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6793978F-7B8F-834E-835A-9A6677365B22}"/>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November 2024</a:t>
            </a:r>
          </a:p>
        </p:txBody>
      </p:sp>
      <p:sp>
        <p:nvSpPr>
          <p:cNvPr id="13" name="Footer Placeholder 4">
            <a:extLst>
              <a:ext uri="{FF2B5EF4-FFF2-40B4-BE49-F238E27FC236}">
                <a16:creationId xmlns:a16="http://schemas.microsoft.com/office/drawing/2014/main" id="{CD66A6A7-AA4B-1741-B22D-F0A4499ACD8E}"/>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B588C81A-3815-BB46-BD00-1115FF968A9B}"/>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C668807A-17B9-5147-A734-5FEF09D9524D}"/>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83FD9D73-AE79-6748-A00B-A345F217C73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CFB91C89-AF3E-3048-BE42-64F1066144CA}"/>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37542895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cember">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757AB9-E940-6B9B-D30C-9C20071A876D}"/>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FBD56295-8471-1562-DB21-3B38E65A59E9}"/>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6793978F-7B8F-834E-835A-9A6677365B22}"/>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December 2024</a:t>
            </a:r>
          </a:p>
        </p:txBody>
      </p:sp>
      <p:sp>
        <p:nvSpPr>
          <p:cNvPr id="13" name="Footer Placeholder 4">
            <a:extLst>
              <a:ext uri="{FF2B5EF4-FFF2-40B4-BE49-F238E27FC236}">
                <a16:creationId xmlns:a16="http://schemas.microsoft.com/office/drawing/2014/main" id="{CD66A6A7-AA4B-1741-B22D-F0A4499ACD8E}"/>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B588C81A-3815-BB46-BD00-1115FF968A9B}"/>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C668807A-17B9-5147-A734-5FEF09D9524D}"/>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83FD9D73-AE79-6748-A00B-A345F217C73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CFB91C89-AF3E-3048-BE42-64F1066144CA}"/>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41785545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ack Pag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159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pyright Page 2024">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1A02154-0CA7-F640-9E59-BC327E9CDE36}"/>
              </a:ext>
            </a:extLst>
          </p:cNvPr>
          <p:cNvPicPr>
            <a:picLocks/>
          </p:cNvPicPr>
          <p:nvPr userDrawn="1"/>
        </p:nvPicPr>
        <p:blipFill>
          <a:blip r:embed="rId2">
            <a:alphaModFix amt="85000"/>
          </a:blip>
          <a:srcRect/>
          <a:stretch/>
        </p:blipFill>
        <p:spPr>
          <a:xfrm>
            <a:off x="0" y="0"/>
            <a:ext cx="12195539" cy="6867144"/>
          </a:xfrm>
          <a:prstGeom prst="rect">
            <a:avLst/>
          </a:prstGeom>
        </p:spPr>
      </p:pic>
    </p:spTree>
    <p:extLst>
      <p:ext uri="{BB962C8B-B14F-4D97-AF65-F5344CB8AC3E}">
        <p14:creationId xmlns:p14="http://schemas.microsoft.com/office/powerpoint/2010/main" val="127242735"/>
      </p:ext>
    </p:extLst>
  </p:cSld>
  <p:clrMapOvr>
    <a:masterClrMapping/>
  </p:clrMapOvr>
  <p:extLst>
    <p:ext uri="{DCECCB84-F9BA-43D5-87BE-67443E8EF086}">
      <p15:sldGuideLst xmlns:p15="http://schemas.microsoft.com/office/powerpoint/2012/main">
        <p15:guide id="1" pos="240">
          <p15:clr>
            <a:srgbClr val="FBAE40"/>
          </p15:clr>
        </p15:guide>
        <p15:guide id="2" pos="3840">
          <p15:clr>
            <a:srgbClr val="FBAE40"/>
          </p15:clr>
        </p15:guide>
        <p15:guide id="3" orient="horz" pos="288">
          <p15:clr>
            <a:srgbClr val="FBAE40"/>
          </p15:clr>
        </p15:guide>
        <p15:guide id="4" pos="7440">
          <p15:clr>
            <a:srgbClr val="FBAE40"/>
          </p15:clr>
        </p15:guide>
        <p15:guide id="5" orient="horz" pos="4176">
          <p15:clr>
            <a:srgbClr val="FBAE40"/>
          </p15:clr>
        </p15:guide>
        <p15:guide id="6" orient="horz" pos="40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V Sentinel Cover_Feb">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Feb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206322"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a:solidFill>
                  <a:srgbClr val="002060"/>
                </a:solidFill>
              </a:rPr>
              <a:t>Updated Monthly</a:t>
            </a:r>
          </a:p>
        </p:txBody>
      </p:sp>
      <p:sp>
        <p:nvSpPr>
          <p:cNvPr id="4" name="TextBox 3">
            <a:extLst>
              <a:ext uri="{FF2B5EF4-FFF2-40B4-BE49-F238E27FC236}">
                <a16:creationId xmlns:a16="http://schemas.microsoft.com/office/drawing/2014/main" id="{BA66248D-3DC4-73F6-79EB-DA8F3F5D0C41}"/>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a:solidFill>
                  <a:srgbClr val="000000"/>
                </a:solidFill>
                <a:effectLst/>
                <a:latin typeface="Arial" panose="020B0604020202020204" pitchFamily="34" charset="0"/>
              </a:rPr>
              <a:t>Liz Poyner, Ph.D.</a:t>
            </a:r>
            <a:endParaRPr lang="en-US" sz="1100" spc="30" baseline="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AC84D88-0483-2831-53C1-8B9CA64A2CB4}"/>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a:solidFill>
                  <a:srgbClr val="000000"/>
                </a:solidFill>
                <a:effectLst/>
                <a:latin typeface="Arial" panose="020B0604020202020204" pitchFamily="34" charset="0"/>
              </a:rPr>
              <a:t>Senior Director</a:t>
            </a:r>
            <a:endParaRPr lang="en-US" sz="1100" b="0" spc="30" baseline="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0FD85127-6A87-8479-B70D-DD53DE16579F}"/>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a:solidFill>
                  <a:srgbClr val="000000"/>
                </a:solidFill>
                <a:effectLst/>
                <a:latin typeface="Arial" panose="020B0604020202020204" pitchFamily="34" charset="0"/>
              </a:rPr>
              <a:t>Nina Brandt, Ph.D.</a:t>
            </a:r>
            <a:endParaRPr lang="en-US" sz="1100" spc="30" baseline="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9C9081E3-DC8E-9DE1-A295-2430C6C36D12}"/>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a:solidFill>
                  <a:srgbClr val="000000"/>
                </a:solidFill>
                <a:effectLst/>
                <a:latin typeface="Arial" panose="020B0604020202020204" pitchFamily="34" charset="0"/>
              </a:rPr>
              <a:t>Senior Director</a:t>
            </a:r>
            <a:endParaRPr lang="en-US" sz="1100" b="0" spc="30" baseline="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1DFB56A1-A023-F78E-5498-B0158475C0ED}"/>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5" name="Picture 14">
            <a:extLst>
              <a:ext uri="{FF2B5EF4-FFF2-40B4-BE49-F238E27FC236}">
                <a16:creationId xmlns:a16="http://schemas.microsoft.com/office/drawing/2014/main" id="{C030FCA9-03B0-C0E1-7E8A-118F7899A7A3}"/>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1928706654"/>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and Content LOW RE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50C69E-3B58-8591-AD8E-E1681B1761F6}"/>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2113" y="1052"/>
            <a:ext cx="12198096" cy="2022416"/>
          </a:xfrm>
          <a:prstGeom prst="rect">
            <a:avLst/>
          </a:prstGeom>
        </p:spPr>
      </p:pic>
      <p:sp>
        <p:nvSpPr>
          <p:cNvPr id="2" name="Holder 2"/>
          <p:cNvSpPr>
            <a:spLocks noGrp="1"/>
          </p:cNvSpPr>
          <p:nvPr>
            <p:ph type="title"/>
          </p:nvPr>
        </p:nvSpPr>
        <p:spPr>
          <a:xfrm>
            <a:off x="381000" y="497668"/>
            <a:ext cx="11353800" cy="615553"/>
          </a:xfrm>
          <a:prstGeom prst="rect">
            <a:avLst/>
          </a:prstGeom>
        </p:spPr>
        <p:txBody>
          <a:bodyPr lIns="0" tIns="0" rIns="0" bIns="0"/>
          <a:lstStyle>
            <a:lvl1pPr>
              <a:defRPr sz="4000" b="0" i="0" baseline="0">
                <a:solidFill>
                  <a:schemeClr val="accent1"/>
                </a:solidFill>
                <a:latin typeface="Arial" panose="020B0604020202020204" pitchFamily="34" charset="0"/>
                <a:cs typeface="Futura Std Light"/>
              </a:defRPr>
            </a:lvl1pPr>
          </a:lstStyle>
          <a:p>
            <a:endParaRPr/>
          </a:p>
        </p:txBody>
      </p:sp>
    </p:spTree>
    <p:extLst>
      <p:ext uri="{BB962C8B-B14F-4D97-AF65-F5344CB8AC3E}">
        <p14:creationId xmlns:p14="http://schemas.microsoft.com/office/powerpoint/2010/main" val="2520822572"/>
      </p:ext>
    </p:extLst>
  </p:cSld>
  <p:clrMapOvr>
    <a:masterClrMapping/>
  </p:clrMapOvr>
  <p:extLst>
    <p:ext uri="{DCECCB84-F9BA-43D5-87BE-67443E8EF086}">
      <p15:sldGuideLst xmlns:p15="http://schemas.microsoft.com/office/powerpoint/2012/main">
        <p15:guide id="1" pos="240">
          <p15:clr>
            <a:srgbClr val="FBAE40"/>
          </p15:clr>
        </p15:guide>
        <p15:guide id="2" pos="7440">
          <p15:clr>
            <a:srgbClr val="FBAE40"/>
          </p15:clr>
        </p15:guide>
        <p15:guide id="3" orient="horz" pos="11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ebruar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491BC0-4386-BDEA-EDC9-D69B13D73160}"/>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29A14340-6389-296D-2CEE-C733350D2ABC}"/>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87B94AC2-846A-0644-B803-A0203A9235D4}"/>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February 2024</a:t>
            </a:r>
          </a:p>
        </p:txBody>
      </p:sp>
      <p:sp>
        <p:nvSpPr>
          <p:cNvPr id="13" name="Footer Placeholder 4">
            <a:extLst>
              <a:ext uri="{FF2B5EF4-FFF2-40B4-BE49-F238E27FC236}">
                <a16:creationId xmlns:a16="http://schemas.microsoft.com/office/drawing/2014/main" id="{CCE43548-42AF-394B-8D17-7D2702106C06}"/>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92BA4ADB-A78A-5749-9D54-273345AFBAA0}"/>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AD65D8F8-24EA-F24A-BD75-26F2F8D81D69}"/>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FAC68481-B8A4-1D4E-960B-009D92730E2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6752E343-6E97-7243-860C-2679348B0B06}"/>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34064140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rch">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F55766-EB9C-3BD6-1409-76E1484E2B64}"/>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70ED6370-D8EE-FC5D-FB3B-518ABB4FB1B4}"/>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3" name="Footer Placeholder 4">
            <a:extLst>
              <a:ext uri="{FF2B5EF4-FFF2-40B4-BE49-F238E27FC236}">
                <a16:creationId xmlns:a16="http://schemas.microsoft.com/office/drawing/2014/main" id="{0ADADEF8-41C4-8249-ABA5-92CF5F1485C7}"/>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March 2024</a:t>
            </a:r>
          </a:p>
        </p:txBody>
      </p:sp>
      <p:sp>
        <p:nvSpPr>
          <p:cNvPr id="14" name="Footer Placeholder 4">
            <a:extLst>
              <a:ext uri="{FF2B5EF4-FFF2-40B4-BE49-F238E27FC236}">
                <a16:creationId xmlns:a16="http://schemas.microsoft.com/office/drawing/2014/main" id="{35992933-6E59-2244-B8AF-4109B51A3E4E}"/>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7" name="Footer Placeholder 4">
            <a:extLst>
              <a:ext uri="{FF2B5EF4-FFF2-40B4-BE49-F238E27FC236}">
                <a16:creationId xmlns:a16="http://schemas.microsoft.com/office/drawing/2014/main" id="{4A58394B-1422-4446-B421-4EFFC9F60C9F}"/>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1A638D35-CE16-8E47-8483-486851F0FC32}"/>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8A4D57C1-6DAA-634B-94A9-76E496FD6A36}"/>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89950687-6400-3D49-A85F-1352C87AF383}"/>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5823375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pril">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C82E1D-1BC4-A831-C8CA-694B1A36878C}"/>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A78D49EA-CEA5-D275-7E46-5C236A6F5DC3}"/>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C1C1D0E4-6EE2-D747-9C86-8C8C577DD89C}"/>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April 2024</a:t>
            </a:r>
          </a:p>
        </p:txBody>
      </p:sp>
      <p:sp>
        <p:nvSpPr>
          <p:cNvPr id="13" name="Footer Placeholder 4">
            <a:extLst>
              <a:ext uri="{FF2B5EF4-FFF2-40B4-BE49-F238E27FC236}">
                <a16:creationId xmlns:a16="http://schemas.microsoft.com/office/drawing/2014/main" id="{8FAEA3B9-DCE4-7146-BC80-89D11CB133FF}"/>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F6E5164E-1766-3E41-8361-61AC55140A45}"/>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6" name="Footer Placeholder 4">
            <a:extLst>
              <a:ext uri="{FF2B5EF4-FFF2-40B4-BE49-F238E27FC236}">
                <a16:creationId xmlns:a16="http://schemas.microsoft.com/office/drawing/2014/main" id="{590F428E-1B4D-8948-B9B4-FDD2677B15B2}"/>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9C04F8FA-3A97-6540-8EBE-BA48CD4121F6}"/>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D923B7A9-57ED-3F41-98F7-A846B7D83F34}"/>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28655562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761868-434A-9F02-8726-0CC4038A4705}"/>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3F71F9A6-C4C5-F3F5-3D4A-1AC626620CA7}"/>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ACEF2E8D-FA0D-0E41-B67C-F85E3B986AE4}"/>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May 2024</a:t>
            </a:r>
          </a:p>
        </p:txBody>
      </p:sp>
      <p:sp>
        <p:nvSpPr>
          <p:cNvPr id="13" name="Footer Placeholder 4">
            <a:extLst>
              <a:ext uri="{FF2B5EF4-FFF2-40B4-BE49-F238E27FC236}">
                <a16:creationId xmlns:a16="http://schemas.microsoft.com/office/drawing/2014/main" id="{15162686-5C5A-7447-82DC-468522A6B1C2}"/>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7D65225E-BB32-7A45-9920-FDA044A67500}"/>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05AFC558-BA81-A546-A35F-343D17521643}"/>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60C2B86D-695C-2F41-9680-EF2A2075F67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6C3C56D6-AD05-F143-BE1D-D29D2CC0B56E}"/>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9877345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Jun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0E3AF0-70DA-D045-887C-5AD2E3BD290E}"/>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DD310CE8-54C1-7142-0064-736808A81D14}"/>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939E91C9-E607-1246-BF6F-8E6893586458}"/>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June 2024</a:t>
            </a:r>
          </a:p>
        </p:txBody>
      </p:sp>
      <p:sp>
        <p:nvSpPr>
          <p:cNvPr id="13" name="Footer Placeholder 4">
            <a:extLst>
              <a:ext uri="{FF2B5EF4-FFF2-40B4-BE49-F238E27FC236}">
                <a16:creationId xmlns:a16="http://schemas.microsoft.com/office/drawing/2014/main" id="{C856B216-FB4A-864E-8380-EC933614C712}"/>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E227D5E2-02F7-B84F-A28F-3DA3BE15991B}"/>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23D76108-BABC-B341-A446-12386EBAD147}"/>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FCD962FA-DF8E-044E-B704-B284ADCF227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9CC1FF53-FA65-1D4D-A085-2F0FBFDDF190}"/>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24911894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l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E5B08F-4085-0633-900C-2B7EB6E1D0FD}"/>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DADBF7DE-612B-1377-5A13-62EB2E390D23}"/>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7AAE54D4-03E7-3740-BE07-82BBA164080B}"/>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July 2024</a:t>
            </a:r>
          </a:p>
        </p:txBody>
      </p:sp>
      <p:sp>
        <p:nvSpPr>
          <p:cNvPr id="13" name="Footer Placeholder 4">
            <a:extLst>
              <a:ext uri="{FF2B5EF4-FFF2-40B4-BE49-F238E27FC236}">
                <a16:creationId xmlns:a16="http://schemas.microsoft.com/office/drawing/2014/main" id="{ED61EA18-7BB3-C54E-AB66-3B5BA25CEB58}"/>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EB41597E-6916-294D-B4C2-CAE5BD67CAB0}"/>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E53FD5DC-B2A3-FF45-8A3B-D06202D8671D}"/>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FE80D9F6-E690-BA4A-9053-A7832DDF79B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274FB021-6B24-A64B-A738-0BABC447E42F}"/>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40597869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ugus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44D54C-388D-BD8E-ACDB-0DF2F87BDC35}"/>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sp>
        <p:nvSpPr>
          <p:cNvPr id="11" name="Footer Placeholder 4">
            <a:extLst>
              <a:ext uri="{FF2B5EF4-FFF2-40B4-BE49-F238E27FC236}">
                <a16:creationId xmlns:a16="http://schemas.microsoft.com/office/drawing/2014/main" id="{9C663889-8A73-7D4B-8458-3C5758087BF9}"/>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August 2024</a:t>
            </a:r>
          </a:p>
        </p:txBody>
      </p:sp>
      <p:sp>
        <p:nvSpPr>
          <p:cNvPr id="13" name="Footer Placeholder 4">
            <a:extLst>
              <a:ext uri="{FF2B5EF4-FFF2-40B4-BE49-F238E27FC236}">
                <a16:creationId xmlns:a16="http://schemas.microsoft.com/office/drawing/2014/main" id="{DF7434E5-8342-C742-86E7-02BC942BDD50}"/>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1EFF62D8-D2A4-B847-A53F-D14FD38D691D}"/>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3">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F454928E-539B-0449-A77C-7B59D6CE0B56}"/>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CD8DFB19-D7C9-CD42-A395-62622082486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5935FE39-528F-054F-A045-6028132319CE}"/>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pic>
        <p:nvPicPr>
          <p:cNvPr id="3" name="Picture 2">
            <a:extLst>
              <a:ext uri="{FF2B5EF4-FFF2-40B4-BE49-F238E27FC236}">
                <a16:creationId xmlns:a16="http://schemas.microsoft.com/office/drawing/2014/main" id="{1AE694B4-E954-2735-408B-137603021CB2}"/>
              </a:ext>
            </a:extLst>
          </p:cNvPr>
          <p:cNvPicPr>
            <a:picLocks noChangeAspect="1"/>
          </p:cNvPicPr>
          <p:nvPr userDrawn="1"/>
        </p:nvPicPr>
        <p:blipFill>
          <a:blip r:embed="rId5"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Tree>
    <p:extLst>
      <p:ext uri="{BB962C8B-B14F-4D97-AF65-F5344CB8AC3E}">
        <p14:creationId xmlns:p14="http://schemas.microsoft.com/office/powerpoint/2010/main" val="943853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ptember">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E84DA0-2E71-2AA2-6DCD-86BDCBBA2331}"/>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4D617425-F596-3F0B-60DA-2BDE92B23E22}"/>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9E64DDE3-3ED7-A748-A5BB-1C219029487B}"/>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September 2024</a:t>
            </a:r>
          </a:p>
        </p:txBody>
      </p:sp>
      <p:sp>
        <p:nvSpPr>
          <p:cNvPr id="13" name="Footer Placeholder 4">
            <a:extLst>
              <a:ext uri="{FF2B5EF4-FFF2-40B4-BE49-F238E27FC236}">
                <a16:creationId xmlns:a16="http://schemas.microsoft.com/office/drawing/2014/main" id="{7ABF23C4-7552-254D-85C4-AE22D31DB009}"/>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CC7629E7-C7F0-D94A-B1ED-6AF82CD4F343}"/>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FC5CEE5E-E6EA-724A-9E10-1BD5BB47E7D3}"/>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08AD4049-ADCD-E84B-9593-83709EA4076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BA98DF20-FCBD-C24E-AA4A-632DE5998318}"/>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750674487"/>
      </p:ext>
    </p:extLst>
  </p:cSld>
  <p:clrMapOvr>
    <a:masterClrMapping/>
  </p:clrMapOvr>
  <p:extLst>
    <p:ext uri="{DCECCB84-F9BA-43D5-87BE-67443E8EF086}">
      <p15:sldGuideLst xmlns:p15="http://schemas.microsoft.com/office/powerpoint/2012/main">
        <p15:guide id="1" orient="horz" pos="144" userDrawn="1">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67188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27" r:id="rId12"/>
    <p:sldLayoutId id="2147483696" r:id="rId13"/>
    <p:sldLayoutId id="2147483728" r:id="rId14"/>
    <p:sldLayoutId id="2147483729" r:id="rId15"/>
  </p:sldLayoutIdLst>
  <p:hf hdr="0" ftr="0" dt="0"/>
  <p:txStyles>
    <p:titleStyle>
      <a:lvl1pPr algn="ctr" rtl="0" eaLnBrk="1" fontAlgn="base" hangingPunct="1">
        <a:spcBef>
          <a:spcPct val="0"/>
        </a:spcBef>
        <a:spcAft>
          <a:spcPct val="0"/>
        </a:spcAft>
        <a:defRPr sz="4400" kern="1200">
          <a:solidFill>
            <a:schemeClr val="tx1"/>
          </a:solidFill>
          <a:latin typeface="+mj-lt"/>
          <a:ea typeface="Calibri"/>
          <a:cs typeface="Calibri"/>
        </a:defRPr>
      </a:lvl1pPr>
      <a:lvl2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Calibri"/>
          <a:cs typeface="Calibri"/>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Calibri"/>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Calibri"/>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Calibri"/>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Calibri"/>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68C389-3BF8-5A4B-AE6C-248425559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58241B-29FF-BF4A-8395-B4C2D1CA0A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95EC9F-0F7A-5E45-B33B-E5C8177DE1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CA4F1-5ABB-244E-B8C9-8AB62D3308A1}" type="datetimeFigureOut">
              <a:t>3/1/2024</a:t>
            </a:fld>
            <a:endParaRPr lang="en-US" dirty="0"/>
          </a:p>
        </p:txBody>
      </p:sp>
      <p:sp>
        <p:nvSpPr>
          <p:cNvPr id="5" name="Footer Placeholder 4">
            <a:extLst>
              <a:ext uri="{FF2B5EF4-FFF2-40B4-BE49-F238E27FC236}">
                <a16:creationId xmlns:a16="http://schemas.microsoft.com/office/drawing/2014/main" id="{AB569220-0675-1A4E-B83A-C87D9E6414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F152AF1-6F30-084C-9B9A-422240837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27B30B-EF91-C349-A63C-E5FD9D244523}" type="slidenum">
              <a:t>‹#›</a:t>
            </a:fld>
            <a:endParaRPr lang="en-US" dirty="0"/>
          </a:p>
        </p:txBody>
      </p:sp>
    </p:spTree>
    <p:extLst>
      <p:ext uri="{BB962C8B-B14F-4D97-AF65-F5344CB8AC3E}">
        <p14:creationId xmlns:p14="http://schemas.microsoft.com/office/powerpoint/2010/main" val="2697245383"/>
      </p:ext>
    </p:extLst>
  </p:cSld>
  <p:clrMap bg1="lt1" tx1="dk1" bg2="lt2" tx2="dk2" accent1="accent1" accent2="accent2" accent3="accent3" accent4="accent4" accent5="accent5" accent6="accent6" hlink="hlink" folHlink="folHlink"/>
  <p:sldLayoutIdLst>
    <p:sldLayoutId id="214748373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hyperlink" Target="https://clinicaltrials.gov/study/NCT05232071"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inventivapharma.com/wp-content/uploads/2024/02/Inventiva-PR-Full-Year-2023-Revenue-et-Cash-EN-02-15-2024-final.pdf" TargetMode="External"/><Relationship Id="rId2" Type="http://schemas.openxmlformats.org/officeDocument/2006/relationships/hyperlink" Target="https://clinicaltrials.gov/study/NCT04849728"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ir.vikingtherapeutics.com/corporatepresentation" TargetMode="External"/><Relationship Id="rId2" Type="http://schemas.openxmlformats.org/officeDocument/2006/relationships/hyperlink" Target="https://ir.vikingtherapeutics.com/2024-02-07-Viking-Therapeutics-Reports-Fourth-Quarter-and-Year-End-2023-Financial-Results-and-Provides-Corporate-Updat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6.xml"/><Relationship Id="rId6" Type="http://schemas.openxmlformats.org/officeDocument/2006/relationships/hyperlink" Target="https://cv-rg.com/" TargetMode="External"/><Relationship Id="rId5" Type="http://schemas.openxmlformats.org/officeDocument/2006/relationships/hyperlink" Target="mailto:clientservices@cv-rg.com" TargetMode="Externa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clinicaltrialsregister.eu/ctr-search/search" TargetMode="External"/><Relationship Id="rId2" Type="http://schemas.openxmlformats.org/officeDocument/2006/relationships/hyperlink" Target="http://clinicaltrials.gov/ct2/search" TargetMode="External"/><Relationship Id="rId1" Type="http://schemas.openxmlformats.org/officeDocument/2006/relationships/slideLayout" Target="../slideLayouts/slideLayout1.xml"/><Relationship Id="rId4" Type="http://schemas.openxmlformats.org/officeDocument/2006/relationships/hyperlink" Target="http://www.umin.ac.jp/ct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astrazeneca.com/investor-relations/full-year-and-q4-2023-results-event.html" TargetMode="External"/><Relationship Id="rId2" Type="http://schemas.openxmlformats.org/officeDocument/2006/relationships/hyperlink" Target="https://www.clinicaltrials.gov/study/NCT06138795"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clinicaltrials.gov/study/NCT04971785"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novonordisk.com/content/dam/Denmark/HQ/investors/irmaterial/investor_presentations/2020/20200323_Q1%202020%20roadshow%20presentation_final.pdf" TargetMode="External"/><Relationship Id="rId2" Type="http://schemas.openxmlformats.org/officeDocument/2006/relationships/hyperlink" Target="https://clinicaltrials.gov/study/NCT04771273" TargetMode="External"/><Relationship Id="rId1" Type="http://schemas.openxmlformats.org/officeDocument/2006/relationships/slideLayout" Target="../slideLayouts/slideLayout1.xml"/><Relationship Id="rId4" Type="http://schemas.openxmlformats.org/officeDocument/2006/relationships/hyperlink" Target="https://www.boehringer-ingelheim.com/human-health/metabolic-diseases/survodutide-top-line-results-mash-fibrosi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clinicaltrials.gov/ct2/show/NCT04881760" TargetMode="External"/><Relationship Id="rId2" Type="http://schemas.openxmlformats.org/officeDocument/2006/relationships/hyperlink" Target="https://clinicaltrials.gov/study/NCT04166773" TargetMode="External"/><Relationship Id="rId1" Type="http://schemas.openxmlformats.org/officeDocument/2006/relationships/slideLayout" Target="../slideLayouts/slideLayout1.xml"/><Relationship Id="rId4" Type="http://schemas.openxmlformats.org/officeDocument/2006/relationships/hyperlink" Target="https://investor.lilly.com/static-files/ecfe166b-dd40-45df-afd7-ddb81fe2cb33"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clinicaltrials.gov/study/NCT05519475"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poxelpharma.com/en_us/investors/news-events/press-releases/detail/262/poxel-reports-cash-and-revenue-for-the-full-year-2023-and" TargetMode="External"/><Relationship Id="rId2" Type="http://schemas.openxmlformats.org/officeDocument/2006/relationships/hyperlink" Target="https://clinicaltrials.gov/study/NCT04321343"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093E8-C074-6783-F7BC-E1094D2A23AC}"/>
            </a:ext>
          </a:extLst>
        </p:cNvPr>
        <p:cNvGrpSpPr/>
        <p:nvPr/>
      </p:nvGrpSpPr>
      <p:grpSpPr>
        <a:xfrm>
          <a:off x="0" y="0"/>
          <a:ext cx="0" cy="0"/>
          <a:chOff x="0" y="0"/>
          <a:chExt cx="0" cy="0"/>
        </a:xfrm>
      </p:grpSpPr>
      <p:sp>
        <p:nvSpPr>
          <p:cNvPr id="8" name="Text Placeholder 7">
            <a:extLst>
              <a:ext uri="{FF2B5EF4-FFF2-40B4-BE49-F238E27FC236}">
                <a16:creationId xmlns:a16="http://schemas.microsoft.com/office/drawing/2014/main" id="{4C1B2957-8949-B367-ED7B-27AA86653716}"/>
              </a:ext>
            </a:extLst>
          </p:cNvPr>
          <p:cNvSpPr>
            <a:spLocks noGrp="1"/>
          </p:cNvSpPr>
          <p:nvPr>
            <p:ph type="body" sz="quarter" idx="16"/>
          </p:nvPr>
        </p:nvSpPr>
        <p:spPr/>
        <p:txBody>
          <a:bodyPr/>
          <a:lstStyle/>
          <a:p>
            <a:r>
              <a:rPr lang="en-US" b="0" i="0">
                <a:effectLst/>
                <a:latin typeface="Arial" panose="020B0604020202020204" pitchFamily="34" charset="0"/>
              </a:rPr>
              <a:t>MASH</a:t>
            </a:r>
            <a:endParaRPr lang="en-US"/>
          </a:p>
        </p:txBody>
      </p:sp>
    </p:spTree>
    <p:extLst>
      <p:ext uri="{BB962C8B-B14F-4D97-AF65-F5344CB8AC3E}">
        <p14:creationId xmlns:p14="http://schemas.microsoft.com/office/powerpoint/2010/main" val="1575039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80E1-7430-6F07-62F8-56194DC2B9BD}"/>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BA06684-8162-A502-D02B-EF995A731E5B}"/>
              </a:ext>
            </a:extLst>
          </p:cNvPr>
          <p:cNvGraphicFramePr>
            <a:graphicFrameLocks noGrp="1"/>
          </p:cNvGraphicFramePr>
          <p:nvPr>
            <p:extLst>
              <p:ext uri="{D42A27DB-BD31-4B8C-83A1-F6EECF244321}">
                <p14:modId xmlns:p14="http://schemas.microsoft.com/office/powerpoint/2010/main" val="3529837465"/>
              </p:ext>
            </p:extLst>
          </p:nvPr>
        </p:nvGraphicFramePr>
        <p:xfrm>
          <a:off x="384363" y="548640"/>
          <a:ext cx="11430000" cy="259994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7315200">
                  <a:extLst>
                    <a:ext uri="{9D8B030D-6E8A-4147-A177-3AD203B41FA5}">
                      <a16:colId xmlns:a16="http://schemas.microsoft.com/office/drawing/2014/main" val="20002"/>
                    </a:ext>
                  </a:extLst>
                </a:gridCol>
              </a:tblGrid>
              <a:tr h="457200">
                <a:tc gridSpan="3">
                  <a:txBody>
                    <a:bodyPr/>
                    <a:lstStyle/>
                    <a:p>
                      <a:pPr algn="ctr"/>
                      <a:r>
                        <a:rPr lang="en-US" sz="2300" b="0" spc="20" dirty="0">
                          <a:solidFill>
                            <a:schemeClr val="bg1"/>
                          </a:solidFill>
                        </a:rPr>
                        <a:t>PPAR Modulators</a:t>
                      </a:r>
                      <a:r>
                        <a:rPr lang="en-US" sz="2300" b="0" spc="20" baseline="0" dirty="0">
                          <a:solidFill>
                            <a:schemeClr val="bg1"/>
                          </a:solidFill>
                        </a:rPr>
                        <a:t>: Clinical Trial Updates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 Information</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3">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Lanifibranor/empagliflozin, Inventiva completes enrollment and delays completion of Phase II trial LEGEND in MASH + T2D by 12m</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lanifibranor</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(Inventiva)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PPAR pan agonist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t>Jardiance; empagliflozin</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a:t>(BI/Lilly)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a:t>SGLT-2 inhibitor</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Enrollment Completed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Completion Delayed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LEGEND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II – US, EU</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2" tooltip="Current version of study on ClinicalTrials.gov"/>
                        </a:rPr>
                        <a:t>NCT05232071</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June 2022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1° Completion: March 2024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(was Nov. 2023)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Completion: Dec. 2024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(was Dec. 2023)</a:t>
                      </a:r>
                      <a:endParaRPr kumimoji="0" lang="en-US" sz="1000" u="none" strike="noStrike" cap="none" normalizeH="0" baseline="0" dirty="0">
                        <a:ln>
                          <a:noFill/>
                        </a:ln>
                        <a:solidFill>
                          <a:schemeClr val="accent3">
                            <a:lumMod val="75000"/>
                          </a:schemeClr>
                        </a:solidFill>
                        <a:effectLst/>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a:t>
                      </a:r>
                      <a:r>
                        <a:rPr kumimoji="0" lang="en-US" sz="1000" u="none" strike="noStrike" cap="none" normalizeH="0" baseline="0" dirty="0">
                          <a:ln>
                            <a:noFill/>
                          </a:ln>
                          <a:solidFill>
                            <a:schemeClr val="accent3">
                              <a:lumMod val="75000"/>
                            </a:schemeClr>
                          </a:solidFill>
                          <a:effectLst/>
                        </a:rPr>
                        <a:t>42</a:t>
                      </a:r>
                      <a:r>
                        <a:rPr kumimoji="0" lang="en-US" sz="1000" u="none" strike="noStrike" cap="none" normalizeH="0" baseline="0" dirty="0">
                          <a:ln>
                            <a:noFill/>
                          </a:ln>
                          <a:effectLst/>
                        </a:rPr>
                        <a:t> (was 63) patients with non-cirrhotic MASH and T2D aged ≥18 years, cT1 ≥875ms, liver fat ≥10%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A1c 7-10% treated with diet alone and/or DDP4 inhibitor, BMI ≤45kg/m</a:t>
                      </a:r>
                      <a:r>
                        <a:rPr kumimoji="0" lang="en-US" sz="1000" u="none" strike="noStrike" cap="none" normalizeH="0" baseline="30000" dirty="0">
                          <a:ln>
                            <a:noFill/>
                          </a:ln>
                          <a:effectLst/>
                        </a:rPr>
                        <a:t>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lanifibranor (oral 800mg QD) ± empagliflozin (oral 10mg QD) vs. placebo for 24 weeks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a:t>
                      </a:r>
                      <a:r>
                        <a:rPr kumimoji="0" lang="en-US" sz="1000" u="none" strike="noStrike" cap="none" normalizeH="0" baseline="0" dirty="0">
                          <a:ln>
                            <a:noFill/>
                          </a:ln>
                          <a:effectLst/>
                        </a:rPr>
                        <a:t>: change in A1c from baseline at 24 weeks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a:t>
                      </a:r>
                      <a:r>
                        <a:rPr kumimoji="0" lang="en-US" sz="1000" u="none" strike="noStrike" cap="none" normalizeH="0" baseline="0" dirty="0">
                          <a:ln>
                            <a:noFill/>
                          </a:ln>
                          <a:solidFill>
                            <a:schemeClr val="tx1"/>
                          </a:solidFill>
                          <a:effectLst/>
                        </a:rPr>
                        <a:t>No reason was disclosed for the delay to completion. Publication </a:t>
                      </a:r>
                      <a:r>
                        <a:rPr kumimoji="0" lang="en-US" sz="1000" u="none" strike="noStrike" cap="none" normalizeH="0" baseline="0" dirty="0">
                          <a:ln>
                            <a:noFill/>
                          </a:ln>
                          <a:effectLst/>
                        </a:rPr>
                        <a:t>of topline data are expected in 1Q 2024.</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64003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22399770"/>
              </p:ext>
            </p:extLst>
          </p:nvPr>
        </p:nvGraphicFramePr>
        <p:xfrm>
          <a:off x="384363" y="548640"/>
          <a:ext cx="11430000" cy="464210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9601200">
                  <a:extLst>
                    <a:ext uri="{9D8B030D-6E8A-4147-A177-3AD203B41FA5}">
                      <a16:colId xmlns:a16="http://schemas.microsoft.com/office/drawing/2014/main" val="20001"/>
                    </a:ext>
                  </a:extLst>
                </a:gridCol>
              </a:tblGrid>
              <a:tr h="457200">
                <a:tc gridSpan="2">
                  <a:txBody>
                    <a:bodyPr/>
                    <a:lstStyle/>
                    <a:p>
                      <a:pPr algn="ctr"/>
                      <a:r>
                        <a:rPr lang="en-US" sz="2300" b="0" spc="20" dirty="0">
                          <a:solidFill>
                            <a:schemeClr val="bg1"/>
                          </a:solidFill>
                        </a:rPr>
                        <a:t>PPAR Modulators</a:t>
                      </a:r>
                      <a:r>
                        <a:rPr lang="en-US" sz="2300" b="0" spc="20" baseline="0" dirty="0">
                          <a:solidFill>
                            <a:schemeClr val="bg1"/>
                          </a:solidFill>
                        </a:rPr>
                        <a:t>: Drug Development News</a:t>
                      </a:r>
                      <a:endParaRPr lang="en-US" sz="2300" b="0" spc="20" dirty="0">
                        <a:solidFill>
                          <a:schemeClr val="bg1"/>
                        </a:solidFill>
                      </a:endParaRPr>
                    </a:p>
                  </a:txBody>
                  <a:tcPr marT="36576" marB="36576"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12700" cmpd="sng">
                      <a:noFill/>
                    </a:lnT>
                    <a:lnB>
                      <a:noFill/>
                    </a:lnB>
                    <a:lnTlToBr w="12700" cmpd="sng">
                      <a:noFill/>
                      <a:prstDash val="solid"/>
                    </a:lnTlToBr>
                    <a:lnBlToTr w="12700" cmpd="sng">
                      <a:noFill/>
                      <a:prstDash val="solid"/>
                    </a:lnBlToTr>
                  </a:tcPr>
                </a:tc>
                <a:tc>
                  <a:txBody>
                    <a:bodyPr/>
                    <a:lstStyle/>
                    <a:p>
                      <a:r>
                        <a:rPr lang="en-US" sz="1000" b="1" dirty="0"/>
                        <a:t>News</a:t>
                      </a:r>
                    </a:p>
                  </a:txBody>
                  <a:tcPr marT="36576" marB="36576">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2">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Lanifibranor, Inventiva pauses screening/randomization in NATiV3 due to liver-related AE in one patient</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lanifibranor</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(Inventiva)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PPAR pan agonist</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a:spcAft>
                          <a:spcPts val="600"/>
                        </a:spcAft>
                      </a:pPr>
                      <a:r>
                        <a:rPr lang="en-US" sz="1000" b="0" i="0" kern="1200" baseline="0" dirty="0">
                          <a:solidFill>
                            <a:schemeClr val="tx1"/>
                          </a:solidFill>
                          <a:effectLst/>
                          <a:latin typeface="+mn-lt"/>
                          <a:ea typeface="+mn-ea"/>
                          <a:cs typeface="+mn-cs"/>
                        </a:rPr>
                        <a:t>In a preliminary presentation of 2023 financial results, Inventiva provided an update on Phase III trial </a:t>
                      </a:r>
                      <a:r>
                        <a:rPr lang="en-US" sz="1000" b="0" i="0" kern="1200" baseline="0" dirty="0">
                          <a:solidFill>
                            <a:schemeClr val="tx1"/>
                          </a:solidFill>
                          <a:effectLst/>
                          <a:latin typeface="+mn-lt"/>
                          <a:ea typeface="+mn-ea"/>
                          <a:cs typeface="+mn-cs"/>
                          <a:hlinkClick r:id="rId2"/>
                        </a:rPr>
                        <a:t>NATiV3</a:t>
                      </a:r>
                      <a:r>
                        <a:rPr lang="en-US" sz="1000" b="0" i="0" kern="1200" baseline="0" dirty="0">
                          <a:solidFill>
                            <a:schemeClr val="tx1"/>
                          </a:solidFill>
                          <a:effectLst/>
                          <a:latin typeface="+mn-lt"/>
                          <a:ea typeface="+mn-ea"/>
                          <a:cs typeface="+mn-cs"/>
                        </a:rPr>
                        <a:t> of lanifibranor. Following a routine visit during the NATiV3 trial, an AE of liver tests was reported in an enrolled patient. The event has been assessed as a treatment-related suspected unexpected serious adverse reaction (SUSAR). Study drug was discontinued for this patient and liver tests which are being closely followed at the clinical site are improving - the patient has been asymptomatic throughout the period of observation. Additional lab tests and a liver biopsy performed after study drug discontinuation provided results compatible with autoimmune hepatitis. This patient was enrolled in September 2022 with a histological diagnosis of MASH F2; however, an earlier diagnostic analysis had raised a suspicion of autoimmune hepatitis dating back to June 2022.</a:t>
                      </a:r>
                    </a:p>
                    <a:p>
                      <a:pPr>
                        <a:spcAft>
                          <a:spcPts val="600"/>
                        </a:spcAft>
                      </a:pPr>
                      <a:r>
                        <a:rPr lang="en-US" sz="1000" b="0" i="0" kern="1200" baseline="0" dirty="0">
                          <a:solidFill>
                            <a:schemeClr val="tx1"/>
                          </a:solidFill>
                          <a:effectLst/>
                          <a:latin typeface="+mn-lt"/>
                          <a:ea typeface="+mn-ea"/>
                          <a:cs typeface="+mn-cs"/>
                        </a:rPr>
                        <a:t>The SUSAR was reported to all regulatory authorities and reviewed by the DMC in conjunction with other milder cases of elevation of aminotransferases among patients enrolled in the trial. The DMC subsequently recommended that the NATiV3 trial can continue with the following modifications:</a:t>
                      </a:r>
                    </a:p>
                    <a:p>
                      <a:pPr marL="171450" indent="-171450">
                        <a:spcAft>
                          <a:spcPts val="600"/>
                        </a:spcAft>
                        <a:buFont typeface="Arial" panose="020B0604020202020204" pitchFamily="34" charset="0"/>
                        <a:buChar char="•"/>
                      </a:pPr>
                      <a:r>
                        <a:rPr lang="en-US" sz="1000" b="0" i="0" kern="1200" baseline="0" dirty="0">
                          <a:solidFill>
                            <a:schemeClr val="tx1"/>
                          </a:solidFill>
                          <a:effectLst/>
                          <a:latin typeface="+mn-lt"/>
                          <a:ea typeface="+mn-ea"/>
                          <a:cs typeface="+mn-cs"/>
                        </a:rPr>
                        <a:t>liver monitoring every 6 weeks for each patient</a:t>
                      </a:r>
                    </a:p>
                    <a:p>
                      <a:pPr marL="171450" indent="-171450">
                        <a:spcAft>
                          <a:spcPts val="600"/>
                        </a:spcAft>
                        <a:buFont typeface="Arial" panose="020B0604020202020204" pitchFamily="34" charset="0"/>
                        <a:buChar char="•"/>
                      </a:pPr>
                      <a:r>
                        <a:rPr lang="en-US" sz="1000" b="0" i="0" kern="1200" baseline="0" dirty="0">
                          <a:solidFill>
                            <a:schemeClr val="tx1"/>
                          </a:solidFill>
                          <a:effectLst/>
                          <a:latin typeface="+mn-lt"/>
                          <a:ea typeface="+mn-ea"/>
                          <a:cs typeface="+mn-cs"/>
                        </a:rPr>
                        <a:t>amendment to the protocol to exclude newly screened patients diagnosed or with a predisposition to autoimmune liver or thyroid disease.</a:t>
                      </a:r>
                    </a:p>
                    <a:p>
                      <a:pPr>
                        <a:spcAft>
                          <a:spcPts val="600"/>
                        </a:spcAft>
                      </a:pPr>
                      <a:r>
                        <a:rPr lang="en-US" sz="1000" b="0" i="0" kern="1200" baseline="0" dirty="0">
                          <a:solidFill>
                            <a:schemeClr val="tx1"/>
                          </a:solidFill>
                          <a:effectLst/>
                          <a:latin typeface="+mn-lt"/>
                          <a:ea typeface="+mn-ea"/>
                          <a:cs typeface="+mn-cs"/>
                        </a:rPr>
                        <a:t>Following review of the data by the DMC, Inventiva decided to voluntarily pause screening and randomization to implement the DMC recommendations. Patients currently enrolled are continuing to receive treatment under the new liver monitoring schedule recommended by the DMC. The Company is working to make the appropriate amendments to the study protocol and the informed consent form in line with the DMC recommendations and plans to resume screening and randomization in 4-6 weeks. </a:t>
                      </a:r>
                    </a:p>
                    <a:p>
                      <a:pPr>
                        <a:spcAft>
                          <a:spcPts val="600"/>
                        </a:spcAft>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a:t>
                      </a:r>
                      <a:r>
                        <a:rPr lang="en-US" sz="1000" b="0" i="0" kern="1200" baseline="0" dirty="0">
                          <a:solidFill>
                            <a:schemeClr val="tx1"/>
                          </a:solidFill>
                          <a:effectLst/>
                          <a:latin typeface="+mn-lt"/>
                          <a:ea typeface="+mn-ea"/>
                          <a:cs typeface="+mn-cs"/>
                        </a:rPr>
                        <a:t>This SUSAR is the first reported in all clinical trials with lanifibranor. Prior to this voluntary pause, Inventiva was on track to complete screening by the end of 1Q 2024 with &gt;550 patients in screening and 913 patients randomized in the NATiV3 clinical trial, including 731 in the main cohort. Inventiva expects that the screening and randomization pause may extend the last patient first visit timeline for NATiV3 trial to 1H 2024.</a:t>
                      </a:r>
                    </a:p>
                    <a:p>
                      <a:pPr marL="0" marR="0" lvl="0" indent="0" algn="l" defTabSz="914400" rtl="0" eaLnBrk="1" fontAlgn="base" latinLnBrk="0" hangingPunct="1">
                        <a:lnSpc>
                          <a:spcPct val="100000"/>
                        </a:lnSpc>
                        <a:spcBef>
                          <a:spcPct val="0"/>
                        </a:spcBef>
                        <a:spcAft>
                          <a:spcPts val="600"/>
                        </a:spcAft>
                        <a:buClrTx/>
                        <a:buSzTx/>
                        <a:buFontTx/>
                        <a:buNone/>
                        <a:tabLst/>
                        <a:defRPr/>
                      </a:pPr>
                      <a:r>
                        <a:rPr lang="en-US" sz="1000" b="0" i="0" kern="1200" baseline="0" dirty="0">
                          <a:solidFill>
                            <a:schemeClr val="tx1"/>
                          </a:solidFill>
                          <a:effectLst/>
                          <a:latin typeface="+mn-lt"/>
                          <a:ea typeface="+mn-ea"/>
                          <a:cs typeface="+mn-cs"/>
                        </a:rPr>
                        <a:t>Pivotal Phase III trial NATiV3 was initiated in July 2021 and is evaluating efficacy on histology endpoints at 72 weeks. An outcomes-driven Phase III trial in NASH F4 is planned to support full approval.</a:t>
                      </a:r>
                    </a:p>
                    <a:p>
                      <a:pPr marL="0" indent="0">
                        <a:spcAft>
                          <a:spcPts val="600"/>
                        </a:spcAft>
                        <a:buFont typeface="Arial"/>
                        <a:buNone/>
                      </a:pPr>
                      <a:r>
                        <a:rPr lang="en-GB" sz="900" b="1" i="0" baseline="0" dirty="0">
                          <a:solidFill>
                            <a:schemeClr val="tx1"/>
                          </a:solidFill>
                          <a:latin typeface="+mn-lt"/>
                          <a:cs typeface="Calibri"/>
                        </a:rPr>
                        <a:t>Source:</a:t>
                      </a:r>
                      <a:r>
                        <a:rPr lang="en-GB" sz="900" b="0" i="0" baseline="0" dirty="0">
                          <a:solidFill>
                            <a:schemeClr val="tx1"/>
                          </a:solidFill>
                          <a:latin typeface="+mn-lt"/>
                          <a:cs typeface="Calibri"/>
                        </a:rPr>
                        <a:t> </a:t>
                      </a:r>
                      <a:r>
                        <a:rPr lang="en-GB" sz="900" b="0" i="0" baseline="0" dirty="0">
                          <a:solidFill>
                            <a:schemeClr val="tx1"/>
                          </a:solidFill>
                          <a:latin typeface="+mn-lt"/>
                          <a:cs typeface="Calibri"/>
                          <a:hlinkClick r:id="rId3"/>
                        </a:rPr>
                        <a:t>Inventiva press release</a:t>
                      </a:r>
                      <a:endParaRPr lang="en-GB" sz="900" b="0" i="0" baseline="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86657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E6E559C-A760-4F1F-BCBE-5D4E0B35F968}"/>
              </a:ext>
            </a:extLst>
          </p:cNvPr>
          <p:cNvGraphicFramePr>
            <a:graphicFrameLocks noGrp="1"/>
          </p:cNvGraphicFramePr>
          <p:nvPr>
            <p:extLst>
              <p:ext uri="{D42A27DB-BD31-4B8C-83A1-F6EECF244321}">
                <p14:modId xmlns:p14="http://schemas.microsoft.com/office/powerpoint/2010/main" val="2711477151"/>
              </p:ext>
            </p:extLst>
          </p:nvPr>
        </p:nvGraphicFramePr>
        <p:xfrm>
          <a:off x="384363" y="548640"/>
          <a:ext cx="11430000" cy="1117850"/>
        </p:xfrm>
        <a:graphic>
          <a:graphicData uri="http://schemas.openxmlformats.org/drawingml/2006/table">
            <a:tbl>
              <a:tblPr firstRow="1" bandRow="1">
                <a:tableStyleId>{C083E6E3-FA7D-4D7B-A595-EF9225AFEA82}</a:tableStyleId>
              </a:tblPr>
              <a:tblGrid>
                <a:gridCol w="1022451">
                  <a:extLst>
                    <a:ext uri="{9D8B030D-6E8A-4147-A177-3AD203B41FA5}">
                      <a16:colId xmlns:a16="http://schemas.microsoft.com/office/drawing/2014/main" val="20000"/>
                    </a:ext>
                  </a:extLst>
                </a:gridCol>
                <a:gridCol w="9364446">
                  <a:extLst>
                    <a:ext uri="{9D8B030D-6E8A-4147-A177-3AD203B41FA5}">
                      <a16:colId xmlns:a16="http://schemas.microsoft.com/office/drawing/2014/main" val="738745220"/>
                    </a:ext>
                  </a:extLst>
                </a:gridCol>
                <a:gridCol w="1043103">
                  <a:extLst>
                    <a:ext uri="{9D8B030D-6E8A-4147-A177-3AD203B41FA5}">
                      <a16:colId xmlns:a16="http://schemas.microsoft.com/office/drawing/2014/main" val="2431808804"/>
                    </a:ext>
                  </a:extLst>
                </a:gridCol>
              </a:tblGrid>
              <a:tr h="457200">
                <a:tc gridSpan="3">
                  <a:txBody>
                    <a:bodyPr/>
                    <a:lstStyle/>
                    <a:p>
                      <a:pPr algn="ctr"/>
                      <a:r>
                        <a:rPr lang="en-US" sz="2300" b="0" spc="20" dirty="0">
                          <a:solidFill>
                            <a:schemeClr val="bg1"/>
                          </a:solidFill>
                        </a:rPr>
                        <a:t>Earnings (4Q/2H 2023) and Investor Updates</a:t>
                      </a:r>
                      <a:r>
                        <a:rPr lang="en-US" sz="2300" b="0" spc="20" baseline="0" dirty="0">
                          <a:solidFill>
                            <a:schemeClr val="bg1"/>
                          </a:solidFill>
                        </a:rPr>
                        <a:t>: Company News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pPr algn="ctr"/>
                      <a:endParaRPr lang="en-US" sz="2400" b="0" dirty="0">
                        <a:solidFill>
                          <a:schemeClr val="bg1"/>
                        </a:solidFill>
                      </a:endParaRPr>
                    </a:p>
                  </a:txBody>
                  <a:tcPr marT="36576" marB="36576">
                    <a:gradFill>
                      <a:gsLst>
                        <a:gs pos="15000">
                          <a:schemeClr val="accent1"/>
                        </a:gs>
                        <a:gs pos="100000">
                          <a:schemeClr val="accent1">
                            <a:lumMod val="60000"/>
                            <a:lumOff val="40000"/>
                          </a:schemeClr>
                        </a:gs>
                      </a:gsLst>
                      <a:lin ang="5400000" scaled="0"/>
                    </a:gradFill>
                  </a:tcPr>
                </a:tc>
                <a:extLst>
                  <a:ext uri="{0D108BD9-81ED-4DB2-BD59-A6C34878D82A}">
                    <a16:rowId xmlns:a16="http://schemas.microsoft.com/office/drawing/2014/main" val="10000"/>
                  </a:ext>
                </a:extLst>
              </a:tr>
              <a:tr h="417576">
                <a:tc>
                  <a:txBody>
                    <a:bodyPr/>
                    <a:lstStyle/>
                    <a:p>
                      <a:pPr>
                        <a:spcAft>
                          <a:spcPts val="600"/>
                        </a:spcAft>
                      </a:pPr>
                      <a:r>
                        <a:rPr lang="en-GB" sz="1000" b="0" i="0" dirty="0">
                          <a:solidFill>
                            <a:schemeClr val="tx1"/>
                          </a:solidFill>
                          <a:latin typeface="+mn-lt"/>
                          <a:cs typeface="Calibri"/>
                          <a:hlinkClick r:id="rId2"/>
                        </a:rPr>
                        <a:t>Viking</a:t>
                      </a:r>
                      <a:endParaRPr lang="en-GB" sz="1000" b="0" i="0" dirty="0">
                        <a:solidFill>
                          <a:schemeClr val="tx1"/>
                        </a:solidFill>
                        <a:latin typeface="+mn-lt"/>
                        <a:cs typeface="Calibri"/>
                      </a:endParaRPr>
                    </a:p>
                  </a:txBody>
                  <a:tcPr marT="36576" marB="36576" anchor="ctr">
                    <a:lnL>
                      <a:noFill/>
                    </a:lnL>
                    <a:lnR>
                      <a:noFill/>
                    </a:lnR>
                    <a:lnT>
                      <a:noFill/>
                    </a:lnT>
                    <a:lnB>
                      <a:noFill/>
                    </a:lnB>
                    <a:lnTlToBr w="12700" cmpd="sng">
                      <a:noFill/>
                      <a:prstDash val="solid"/>
                    </a:lnTlToBr>
                    <a:lnBlToTr w="12700" cmpd="sng">
                      <a:noFill/>
                      <a:prstDash val="solid"/>
                    </a:lnBlToTr>
                  </a:tcPr>
                </a:tc>
                <a:tc>
                  <a:txBody>
                    <a:bodyPr/>
                    <a:lstStyle/>
                    <a:p>
                      <a:pPr marL="0" indent="0">
                        <a:spcAft>
                          <a:spcPts val="300"/>
                        </a:spcAft>
                        <a:buFont typeface="Arial" panose="020B0604020202020204" pitchFamily="34" charset="0"/>
                        <a:buNone/>
                      </a:pPr>
                      <a:r>
                        <a:rPr lang="en-US" sz="1000" b="0" i="0" kern="1200" dirty="0">
                          <a:solidFill>
                            <a:schemeClr val="tx1"/>
                          </a:solidFill>
                          <a:effectLst/>
                          <a:latin typeface="+mn-lt"/>
                          <a:ea typeface="+mn-ea"/>
                          <a:cs typeface="+mn-cs"/>
                        </a:rPr>
                        <a:t>Phase IIb VOYAGE of </a:t>
                      </a:r>
                      <a:r>
                        <a:rPr lang="en-US" sz="1000" b="1" i="0" kern="1200" dirty="0">
                          <a:solidFill>
                            <a:schemeClr val="tx1"/>
                          </a:solidFill>
                          <a:effectLst/>
                          <a:latin typeface="+mn-lt"/>
                          <a:ea typeface="+mn-ea"/>
                          <a:cs typeface="+mn-cs"/>
                        </a:rPr>
                        <a:t>VK2809</a:t>
                      </a:r>
                      <a:r>
                        <a:rPr lang="en-US" sz="1000" b="0" i="0" kern="1200" dirty="0">
                          <a:solidFill>
                            <a:schemeClr val="tx1"/>
                          </a:solidFill>
                          <a:effectLst/>
                          <a:latin typeface="+mn-lt"/>
                          <a:ea typeface="+mn-ea"/>
                          <a:cs typeface="+mn-cs"/>
                        </a:rPr>
                        <a:t>; histology data expected in 1H 2024</a:t>
                      </a:r>
                    </a:p>
                  </a:txBody>
                  <a:tcPr marT="36576" marB="36576"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000" b="0" i="1" dirty="0">
                          <a:solidFill>
                            <a:schemeClr val="tx1"/>
                          </a:solidFill>
                          <a:latin typeface="+mn-lt"/>
                          <a:cs typeface="Calibri"/>
                          <a:hlinkClick r:id="rId3"/>
                        </a:rPr>
                        <a:t>Investor presentation</a:t>
                      </a:r>
                      <a:endParaRPr lang="en-GB" sz="1000" b="0" i="1" dirty="0">
                        <a:solidFill>
                          <a:schemeClr val="tx1"/>
                        </a:solidFill>
                        <a:latin typeface="+mn-lt"/>
                        <a:cs typeface="Calibri"/>
                      </a:endParaRPr>
                    </a:p>
                  </a:txBody>
                  <a:tcPr marT="36576" marB="36576"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8974194"/>
                  </a:ext>
                </a:extLst>
              </a:tr>
              <a:tr h="243074">
                <a:tc gridSpan="3">
                  <a:txBody>
                    <a:bodyPr/>
                    <a:lstStyle/>
                    <a:p>
                      <a:pPr>
                        <a:spcAft>
                          <a:spcPts val="600"/>
                        </a:spcAft>
                      </a:pPr>
                      <a:r>
                        <a:rPr lang="en-GB" sz="800" b="0" i="1" dirty="0">
                          <a:solidFill>
                            <a:schemeClr val="tx1"/>
                          </a:solidFill>
                          <a:latin typeface="+mn-lt"/>
                          <a:cs typeface="Calibri"/>
                        </a:rPr>
                        <a:t>*Updates include new information contained in company earnings calls from February 2024 not already discussed in other slides; slides and transcripts are linked when available</a:t>
                      </a:r>
                    </a:p>
                  </a:txBody>
                  <a:tcPr marT="36576" marB="36576" anchor="ctr">
                    <a:lnL>
                      <a:noFill/>
                    </a:lnL>
                    <a:lnR>
                      <a:noFill/>
                    </a:lnR>
                    <a:lnT>
                      <a:noFill/>
                    </a:lnT>
                    <a:lnB w="12700" cmpd="sng">
                      <a:noFill/>
                    </a:lnB>
                    <a:lnTlToBr w="12700" cmpd="sng">
                      <a:noFill/>
                      <a:prstDash val="solid"/>
                    </a:lnTlToBr>
                    <a:lnBlToTr w="12700" cmpd="sng">
                      <a:noFill/>
                      <a:prstDash val="solid"/>
                    </a:lnBlToTr>
                  </a:tcPr>
                </a:tc>
                <a:tc hMerge="1">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b="0" i="0" dirty="0">
                        <a:solidFill>
                          <a:schemeClr val="tx1"/>
                        </a:solidFill>
                        <a:latin typeface="+mn-lt"/>
                        <a:cs typeface="Calibri"/>
                      </a:endParaRPr>
                    </a:p>
                  </a:txBody>
                  <a:tcPr marT="36576" marB="36576"/>
                </a:tc>
                <a:tc hMerge="1">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b="0" i="0" dirty="0">
                        <a:solidFill>
                          <a:schemeClr val="tx1"/>
                        </a:solidFill>
                        <a:latin typeface="+mn-lt"/>
                        <a:cs typeface="Calibri"/>
                      </a:endParaRPr>
                    </a:p>
                  </a:txBody>
                  <a:tcPr marT="36576" marB="36576"/>
                </a:tc>
                <a:extLst>
                  <a:ext uri="{0D108BD9-81ED-4DB2-BD59-A6C34878D82A}">
                    <a16:rowId xmlns:a16="http://schemas.microsoft.com/office/drawing/2014/main" val="1817398524"/>
                  </a:ext>
                </a:extLst>
              </a:tr>
            </a:tbl>
          </a:graphicData>
        </a:graphic>
      </p:graphicFrame>
    </p:spTree>
    <p:extLst>
      <p:ext uri="{BB962C8B-B14F-4D97-AF65-F5344CB8AC3E}">
        <p14:creationId xmlns:p14="http://schemas.microsoft.com/office/powerpoint/2010/main" val="3598024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VRGLogo_PMS187.eps">
            <a:extLst>
              <a:ext uri="{FF2B5EF4-FFF2-40B4-BE49-F238E27FC236}">
                <a16:creationId xmlns:a16="http://schemas.microsoft.com/office/drawing/2014/main" id="{7F7F62A7-9D89-3A4C-A153-E80BA16F6250}"/>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168695" y="4908535"/>
            <a:ext cx="3854610" cy="1239520"/>
          </a:xfrm>
          <a:prstGeom prst="rect">
            <a:avLst/>
          </a:prstGeom>
        </p:spPr>
      </p:pic>
      <p:sp>
        <p:nvSpPr>
          <p:cNvPr id="54" name="Content Placeholder 2">
            <a:extLst>
              <a:ext uri="{FF2B5EF4-FFF2-40B4-BE49-F238E27FC236}">
                <a16:creationId xmlns:a16="http://schemas.microsoft.com/office/drawing/2014/main" id="{8CCC91DE-6A6A-2341-BFDF-169D5C49E826}"/>
              </a:ext>
            </a:extLst>
          </p:cNvPr>
          <p:cNvSpPr txBox="1">
            <a:spLocks/>
          </p:cNvSpPr>
          <p:nvPr/>
        </p:nvSpPr>
        <p:spPr>
          <a:xfrm>
            <a:off x="381000" y="1254138"/>
            <a:ext cx="11430000" cy="4351338"/>
          </a:xfrm>
        </p:spPr>
        <p:txBody>
          <a:bodyPr lIns="0" tIns="0" rIns="0" bIns="0">
            <a:normAutofit/>
          </a:bodyPr>
          <a:lstStyle>
            <a:lvl1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Calibri"/>
              </a:defRPr>
            </a:lvl1pPr>
            <a:lvl2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mn-cs"/>
              </a:defRPr>
            </a:lvl2pPr>
            <a:lvl3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mn-cs"/>
              </a:defRPr>
            </a:lvl3pPr>
            <a:lvl4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mn-cs"/>
              </a:defRPr>
            </a:lvl4pPr>
            <a:lvl5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r>
              <a:rPr lang="en-US" dirty="0">
                <a:sym typeface="Symbol"/>
              </a:rPr>
              <a:t></a:t>
            </a:r>
            <a:r>
              <a:rPr lang="en-US" dirty="0"/>
              <a:t>2024 CardioVascular Resource Group, LLC. All rights reserved, CardioVascular Resource Group, LLC, 3647 Evergreen Drive, Palo Alto, CA 94303.</a:t>
            </a:r>
            <a:endParaRPr lang="en-GB" dirty="0"/>
          </a:p>
          <a:p>
            <a:pPr defTabSz="914400"/>
            <a:r>
              <a:rPr lang="en-US" dirty="0"/>
              <a:t>No part of this publication may be stored in a database or retrieval system, without prior permission of CardioVascular Resource Group, LLC. Creation of a database in electronic or structured manual form by downloading and storing all or any part of the pages from this material is prohibited.</a:t>
            </a:r>
            <a:endParaRPr lang="en-GB" dirty="0"/>
          </a:p>
          <a:p>
            <a:pPr defTabSz="914400"/>
            <a:r>
              <a:rPr lang="en-US" dirty="0"/>
              <a:t>Information contained herein is based on sources considered reliable but is neither all-inclusive nor guaranteed. Quantitative market information and analyses reflect CardioVascular Resource Group’s judgment at the time of publication and are subject to change. CardioVascular Resource Group, LLC hereby excludes any warranty, express or implied, as to the quality, accuracy, timeliness, completeness, performance, fitness for a particular purpose of the contents.</a:t>
            </a:r>
            <a:endParaRPr lang="en-GB" dirty="0"/>
          </a:p>
          <a:p>
            <a:pPr defTabSz="914400"/>
            <a:r>
              <a:rPr lang="en-US" dirty="0"/>
              <a:t>Subscriber agrees that CardioVascular Resource Group owns all right, title, and interest in the proprietary method, data, analysis, and study findings contained in Obesity, 2024 including print and electronic formats.</a:t>
            </a:r>
            <a:endParaRPr lang="en-GB" dirty="0"/>
          </a:p>
          <a:p>
            <a:pPr defTabSz="914400"/>
            <a:r>
              <a:rPr lang="en-US" dirty="0"/>
              <a:t>CardioVascular Resource Group grants subscribers a nonexclusive, nontransferable license for internal access to Obesity, 2024. Each user must be an employee of a subscriber unless CardioVascular Resource Group agrees otherwise in writing. The subscriber shall not transfer or disclose the report, or any portion thereof, in any form, to any third party (including disclosure to consultants, business partners, and government agencies) without CardioVascular Resource Group’s prior written consent.</a:t>
            </a:r>
            <a:endParaRPr lang="en-GB" dirty="0"/>
          </a:p>
          <a:p>
            <a:pPr defTabSz="914400"/>
            <a:r>
              <a:rPr lang="en-US" dirty="0"/>
              <a:t>Additional licenses may be obtained by contacting CardioVascular Resource Group, LLC. at 3647 Evergreen Drive, Palo Alto, CA 94303. Telephone: 650-856-7434.</a:t>
            </a:r>
          </a:p>
        </p:txBody>
      </p:sp>
      <p:sp>
        <p:nvSpPr>
          <p:cNvPr id="64" name="TextBox 63">
            <a:extLst>
              <a:ext uri="{FF2B5EF4-FFF2-40B4-BE49-F238E27FC236}">
                <a16:creationId xmlns:a16="http://schemas.microsoft.com/office/drawing/2014/main" id="{2ED473FF-6427-1143-BBD2-8D30A076CEC8}"/>
              </a:ext>
            </a:extLst>
          </p:cNvPr>
          <p:cNvSpPr txBox="1"/>
          <p:nvPr/>
        </p:nvSpPr>
        <p:spPr>
          <a:xfrm>
            <a:off x="5948516" y="1671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89431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CA772F3C-64E0-2947-94EE-E292162940F4}"/>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4854756" y="3284910"/>
            <a:ext cx="3857164" cy="2938175"/>
          </a:xfrm>
          <a:prstGeom prst="rect">
            <a:avLst/>
          </a:prstGeom>
        </p:spPr>
      </p:pic>
      <p:sp>
        <p:nvSpPr>
          <p:cNvPr id="8" name="object 8"/>
          <p:cNvSpPr txBox="1"/>
          <p:nvPr/>
        </p:nvSpPr>
        <p:spPr>
          <a:xfrm>
            <a:off x="6807200" y="1238317"/>
            <a:ext cx="5003800" cy="590483"/>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10000"/>
              </a:lnSpc>
              <a:spcBef>
                <a:spcPts val="100"/>
              </a:spcBef>
              <a:spcAft>
                <a:spcPts val="0"/>
              </a:spcAft>
              <a:buClrTx/>
              <a:buSzTx/>
              <a:buFontTx/>
              <a:buNone/>
              <a:tabLst/>
              <a:defRPr/>
            </a:pPr>
            <a:r>
              <a:rPr kumimoji="0" sz="870" b="1" i="0" u="none" strike="noStrike" kern="800" cap="none" spc="30" normalizeH="0" baseline="0" noProof="0" dirty="0">
                <a:ln>
                  <a:noFill/>
                </a:ln>
                <a:solidFill>
                  <a:srgbClr val="000000">
                    <a:lumMod val="75000"/>
                    <a:lumOff val="25000"/>
                  </a:srgbClr>
                </a:solidFill>
                <a:effectLst/>
                <a:uLnTx/>
                <a:uFillTx/>
                <a:latin typeface="Arial" panose="020B0604020202020204" pitchFamily="34" charset="0"/>
                <a:ea typeface="+mn-ea"/>
                <a:cs typeface="Arial" panose="020B0604020202020204" pitchFamily="34" charset="0"/>
              </a:rPr>
              <a:t>CardioVascular Resource Group </a:t>
            </a:r>
            <a:r>
              <a:rPr kumimoji="0" lang="en-US" sz="870" b="0" i="0" u="none" strike="noStrike" kern="800" cap="none" spc="30" normalizeH="0" baseline="0" noProof="0" dirty="0">
                <a:ln>
                  <a:noFill/>
                </a:ln>
                <a:solidFill>
                  <a:srgbClr val="000000">
                    <a:lumMod val="75000"/>
                    <a:lumOff val="25000"/>
                  </a:srgbClr>
                </a:solidFill>
                <a:effectLst/>
                <a:uLnTx/>
                <a:uFillTx/>
                <a:latin typeface="Arial" panose="020B0604020202020204" pitchFamily="34" charset="0"/>
                <a:ea typeface="+mn-ea"/>
                <a:cs typeface="Arial" panose="020B0604020202020204" pitchFamily="34" charset="0"/>
              </a:rPr>
              <a:t>is an inspired team of senior consultants dedicated to delivering best-in-class, detailed reports analyzing cardiovascular drug and device markets with the most reliable, accurate and comprehensive information available to support key stakeholders and decision makers from early development to global market teams.</a:t>
            </a:r>
            <a:endParaRPr kumimoji="0" sz="870" b="0" i="0" u="none" strike="noStrike" kern="800" cap="none" spc="30" normalizeH="0" baseline="0" noProof="0" dirty="0">
              <a:ln>
                <a:noFill/>
              </a:ln>
              <a:solidFill>
                <a:srgbClr val="000000">
                  <a:lumMod val="75000"/>
                  <a:lumOff val="25000"/>
                </a:srgbClr>
              </a:solidFill>
              <a:effectLst/>
              <a:uLnTx/>
              <a:uFillTx/>
              <a:latin typeface="Arial" panose="020B0604020202020204" pitchFamily="34" charset="0"/>
              <a:ea typeface="+mn-ea"/>
              <a:cs typeface="Arial" panose="020B0604020202020204" pitchFamily="34" charset="0"/>
            </a:endParaRPr>
          </a:p>
        </p:txBody>
      </p:sp>
      <p:sp>
        <p:nvSpPr>
          <p:cNvPr id="9" name="object 9"/>
          <p:cNvSpPr/>
          <p:nvPr/>
        </p:nvSpPr>
        <p:spPr>
          <a:xfrm>
            <a:off x="385447" y="3532351"/>
            <a:ext cx="4256890" cy="45719"/>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object 10"/>
          <p:cNvSpPr/>
          <p:nvPr/>
        </p:nvSpPr>
        <p:spPr>
          <a:xfrm>
            <a:off x="385446" y="4658762"/>
            <a:ext cx="4256891" cy="55000"/>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object 11"/>
          <p:cNvSpPr txBox="1"/>
          <p:nvPr/>
        </p:nvSpPr>
        <p:spPr>
          <a:xfrm>
            <a:off x="3140511" y="3339311"/>
            <a:ext cx="1501001"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sz="9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monthly updates</a:t>
            </a:r>
          </a:p>
        </p:txBody>
      </p:sp>
      <p:sp>
        <p:nvSpPr>
          <p:cNvPr id="12" name="object 12"/>
          <p:cNvSpPr txBox="1"/>
          <p:nvPr/>
        </p:nvSpPr>
        <p:spPr>
          <a:xfrm>
            <a:off x="372747" y="3582327"/>
            <a:ext cx="4275970" cy="662297"/>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20000"/>
              </a:lnSpc>
              <a:spcBef>
                <a:spcPts val="100"/>
              </a:spcBef>
              <a:spcAft>
                <a:spcPts val="0"/>
              </a:spcAft>
              <a:buClrTx/>
              <a:buSzTx/>
              <a:buFontTx/>
              <a:buNone/>
              <a:tabLst/>
              <a:defRPr/>
            </a:pPr>
            <a:r>
              <a:rPr kumimoji="0" lang="en-US" sz="900" b="0" i="0" u="none" strike="noStrike" kern="900" cap="none" spc="10" normalizeH="0" baseline="0" noProof="0" dirty="0">
                <a:ln>
                  <a:noFill/>
                </a:ln>
                <a:solidFill>
                  <a:srgbClr val="323031"/>
                </a:solidFill>
                <a:effectLst/>
                <a:uLnTx/>
                <a:uFillTx/>
                <a:latin typeface="Arial" panose="020B0604020202020204" pitchFamily="34" charset="0"/>
                <a:ea typeface="+mn-ea"/>
                <a:cs typeface="Arial" panose="020B0604020202020204" pitchFamily="34" charset="0"/>
              </a:rPr>
              <a:t>CVrg continuously monitors how new scientific, clinical, regulatory and market developments are changing the commercial potential of cardio-metabolic assets. This monthly report updates to alert and fully inform our subscribers about what is happening in the marketplace and how it might affect their products.</a:t>
            </a:r>
            <a:endParaRPr kumimoji="0" sz="900" b="0" i="0" u="none" strike="noStrike" kern="900" cap="none" spc="1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object 13"/>
          <p:cNvSpPr txBox="1"/>
          <p:nvPr/>
        </p:nvSpPr>
        <p:spPr>
          <a:xfrm>
            <a:off x="372746" y="4408572"/>
            <a:ext cx="1767839"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a:t>
            </a:r>
            <a:r>
              <a:rPr kumimoji="0" sz="1400" b="0" i="0" u="none" strike="noStrike" kern="1200" cap="none" spc="-3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V</a:t>
            </a: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r</a:t>
            </a:r>
            <a:r>
              <a:rPr kumimoji="0"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Conference</a:t>
            </a:r>
            <a:r>
              <a:rPr kumimoji="0" sz="825"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sz="825" b="0" i="0" u="none" strike="noStrike" kern="1200" cap="none" spc="0"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14" name="object 14"/>
          <p:cNvSpPr txBox="1"/>
          <p:nvPr/>
        </p:nvSpPr>
        <p:spPr>
          <a:xfrm>
            <a:off x="3250584" y="4465722"/>
            <a:ext cx="1390729"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sz="9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congress reports</a:t>
            </a:r>
          </a:p>
        </p:txBody>
      </p:sp>
      <p:sp>
        <p:nvSpPr>
          <p:cNvPr id="15" name="object 15"/>
          <p:cNvSpPr txBox="1"/>
          <p:nvPr/>
        </p:nvSpPr>
        <p:spPr>
          <a:xfrm>
            <a:off x="372746" y="4713762"/>
            <a:ext cx="4268567" cy="994696"/>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20000"/>
              </a:lnSpc>
              <a:spcBef>
                <a:spcPts val="100"/>
              </a:spcBef>
              <a:spcAft>
                <a:spcPts val="0"/>
              </a:spcAft>
              <a:buClrTx/>
              <a:buSzTx/>
              <a:buFontTx/>
              <a:buNone/>
              <a:tabLst/>
              <a:defRPr/>
            </a:pPr>
            <a:r>
              <a:rPr kumimoji="0" lang="en-US" sz="900" b="0" i="0" u="none" strike="noStrike" kern="900" cap="none" spc="10" normalizeH="0" baseline="0" noProof="0" dirty="0">
                <a:ln>
                  <a:noFill/>
                </a:ln>
                <a:solidFill>
                  <a:srgbClr val="323031"/>
                </a:solidFill>
                <a:effectLst/>
                <a:uLnTx/>
                <a:uFillTx/>
                <a:latin typeface="Arial" panose="020B0604020202020204" pitchFamily="34" charset="0"/>
                <a:ea typeface="+mn-ea"/>
                <a:cs typeface="Arial" panose="020B0604020202020204" pitchFamily="34" charset="0"/>
              </a:rPr>
              <a:t>CVrg keeps abreast of cutting-edge clinical data by attending cardio-metabolic congresses such as ACC, HF-ESC, ATS, ERA, EASL, ADA, ESC, ERS, EASD, ASN, AASLD, AHA and ASH. Our experts carefully analyze the new data presented as well as how they are received by other attendees. We then deliver incisive, presentation-style reports informing subscribers about what’s new, what’s important, and why.</a:t>
            </a:r>
          </a:p>
        </p:txBody>
      </p:sp>
      <p:sp>
        <p:nvSpPr>
          <p:cNvPr id="16" name="object 16"/>
          <p:cNvSpPr/>
          <p:nvPr/>
        </p:nvSpPr>
        <p:spPr>
          <a:xfrm>
            <a:off x="7546312" y="3534687"/>
            <a:ext cx="4264688" cy="45719"/>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9" name="object 19"/>
          <p:cNvSpPr txBox="1"/>
          <p:nvPr/>
        </p:nvSpPr>
        <p:spPr>
          <a:xfrm>
            <a:off x="10500190" y="3339312"/>
            <a:ext cx="1309738"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sz="900" b="0" i="0" u="none" strike="noStrike" kern="1200" cap="none" spc="2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primary research</a:t>
            </a:r>
          </a:p>
        </p:txBody>
      </p:sp>
      <p:sp>
        <p:nvSpPr>
          <p:cNvPr id="20" name="object 20"/>
          <p:cNvSpPr txBox="1"/>
          <p:nvPr/>
        </p:nvSpPr>
        <p:spPr>
          <a:xfrm>
            <a:off x="7546312" y="3579960"/>
            <a:ext cx="4264688" cy="828497"/>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20000"/>
              </a:lnSpc>
              <a:spcBef>
                <a:spcPts val="100"/>
              </a:spcBef>
              <a:spcAft>
                <a:spcPts val="0"/>
              </a:spcAft>
              <a:buClrTx/>
              <a:buSzTx/>
              <a:buFontTx/>
              <a:buNone/>
              <a:tabLst/>
              <a:defRPr/>
            </a:pPr>
            <a:r>
              <a:rPr kumimoji="0" lang="en-US" sz="900" b="0" i="0" u="none" strike="noStrike" kern="900" cap="none" spc="10" normalizeH="0" baseline="0" noProof="0" dirty="0">
                <a:ln>
                  <a:noFill/>
                </a:ln>
                <a:solidFill>
                  <a:srgbClr val="323031"/>
                </a:solidFill>
                <a:effectLst/>
                <a:uLnTx/>
                <a:uFillTx/>
                <a:latin typeface="Arial" panose="020B0604020202020204" pitchFamily="34" charset="0"/>
                <a:ea typeface="+mn-ea"/>
                <a:cs typeface="Arial" panose="020B0604020202020204" pitchFamily="34" charset="0"/>
              </a:rPr>
              <a:t>CVrg experts conduct research in several disease areas using their critical eyes to evaluate emerging trends, pipelines products, and implications for the field. Clients may review and make suggestions to our discussion guides and receive detailed reports and presentations focused on answering the most pressing issues they face today. Not conducted in all areas.</a:t>
            </a:r>
            <a:endParaRPr kumimoji="0" sz="900" b="0" i="0" u="none" strike="noStrike" kern="900" cap="none" spc="1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4" name="object 34"/>
          <p:cNvSpPr/>
          <p:nvPr/>
        </p:nvSpPr>
        <p:spPr>
          <a:xfrm>
            <a:off x="393700" y="2623220"/>
            <a:ext cx="11417300" cy="45719"/>
          </a:xfrm>
          <a:custGeom>
            <a:avLst/>
            <a:gdLst/>
            <a:ahLst/>
            <a:cxnLst/>
            <a:rect l="l" t="t" r="r" b="b"/>
            <a:pathLst>
              <a:path w="8232140">
                <a:moveTo>
                  <a:pt x="0" y="0"/>
                </a:moveTo>
                <a:lnTo>
                  <a:pt x="8231835"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6" name="object 36"/>
          <p:cNvSpPr txBox="1"/>
          <p:nvPr/>
        </p:nvSpPr>
        <p:spPr>
          <a:xfrm>
            <a:off x="381001" y="2673195"/>
            <a:ext cx="11429999" cy="501676"/>
          </a:xfrm>
          <a:prstGeom prst="rect">
            <a:avLst/>
          </a:prstGeom>
        </p:spPr>
        <p:txBody>
          <a:bodyPr vert="horz" wrap="square" lIns="0" tIns="12700" rIns="0" bIns="0" rtlCol="0">
            <a:spAutoFit/>
          </a:bodyPr>
          <a:lstStyle/>
          <a:p>
            <a:pPr marL="9144" marR="0" lvl="0" indent="0" algn="just" defTabSz="914400" rtl="0" eaLnBrk="1" fontAlgn="auto" latinLnBrk="0" hangingPunct="1">
              <a:lnSpc>
                <a:spcPct val="120000"/>
              </a:lnSpc>
              <a:spcBef>
                <a:spcPts val="0"/>
              </a:spcBef>
              <a:spcAft>
                <a:spcPts val="0"/>
              </a:spcAft>
              <a:buClrTx/>
              <a:buSzTx/>
              <a:buFontTx/>
              <a:buNone/>
              <a:tabLst/>
              <a:defRPr/>
            </a:pPr>
            <a:r>
              <a:rPr kumimoji="0" lang="en-US" sz="900" b="0" i="0" u="none" strike="noStrike" kern="900" cap="none" spc="1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rPr>
              <a:t>Each of CVrg’s cutting-edge market analysis reports provides a highly granular assessment of new product development, emerging trends, unmet needs, epidemiology, current treatment, and market landscapes. KOL comments, SWOTs, trial tracking, launch estimations and target patient populations are included for products ≥Ph 2 along with regional coverage of USA, EU5, and Japan. Updated quarterly and enhanced by expert analysis, this is a “go to” report that’s evergreen throughout the year.</a:t>
            </a:r>
          </a:p>
        </p:txBody>
      </p:sp>
      <p:sp>
        <p:nvSpPr>
          <p:cNvPr id="37" name="object 37"/>
          <p:cNvSpPr txBox="1">
            <a:spLocks noGrp="1"/>
          </p:cNvSpPr>
          <p:nvPr>
            <p:ph type="title"/>
          </p:nvPr>
        </p:nvSpPr>
        <p:spPr/>
        <p:txBody>
          <a:bodyPr/>
          <a:lstStyle/>
          <a:p>
            <a:r>
              <a:rPr lang="en-US" dirty="0"/>
              <a:t>CardioVascular Resource Group</a:t>
            </a:r>
          </a:p>
        </p:txBody>
      </p:sp>
      <p:pic>
        <p:nvPicPr>
          <p:cNvPr id="45" name="Picture 44">
            <a:extLst>
              <a:ext uri="{FF2B5EF4-FFF2-40B4-BE49-F238E27FC236}">
                <a16:creationId xmlns:a16="http://schemas.microsoft.com/office/drawing/2014/main" id="{78237099-CC46-F445-89F5-A168F4BC7B5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60648" y="502920"/>
            <a:ext cx="1608017" cy="536006"/>
          </a:xfrm>
          <a:prstGeom prst="rect">
            <a:avLst/>
          </a:prstGeom>
        </p:spPr>
      </p:pic>
      <p:sp>
        <p:nvSpPr>
          <p:cNvPr id="57" name="bk object 19">
            <a:extLst>
              <a:ext uri="{FF2B5EF4-FFF2-40B4-BE49-F238E27FC236}">
                <a16:creationId xmlns:a16="http://schemas.microsoft.com/office/drawing/2014/main" id="{8F0531D8-B1CB-F54C-B805-194832924C04}"/>
              </a:ext>
            </a:extLst>
          </p:cNvPr>
          <p:cNvSpPr/>
          <p:nvPr/>
        </p:nvSpPr>
        <p:spPr>
          <a:xfrm>
            <a:off x="0" y="1927015"/>
            <a:ext cx="12198096" cy="301625"/>
          </a:xfrm>
          <a:custGeom>
            <a:avLst/>
            <a:gdLst/>
            <a:ahLst/>
            <a:cxnLst/>
            <a:rect l="l" t="t" r="r" b="b"/>
            <a:pathLst>
              <a:path w="12192000" h="301625">
                <a:moveTo>
                  <a:pt x="0" y="301332"/>
                </a:moveTo>
                <a:lnTo>
                  <a:pt x="12191695" y="301332"/>
                </a:lnTo>
                <a:lnTo>
                  <a:pt x="12191695" y="0"/>
                </a:lnTo>
                <a:lnTo>
                  <a:pt x="0" y="0"/>
                </a:lnTo>
                <a:lnTo>
                  <a:pt x="0" y="301332"/>
                </a:lnTo>
                <a:close/>
              </a:path>
            </a:pathLst>
          </a:custGeom>
          <a:solidFill>
            <a:schemeClr val="accent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204A78"/>
              </a:solidFill>
              <a:effectLst/>
              <a:uLnTx/>
              <a:uFillTx/>
              <a:latin typeface="Calibri"/>
              <a:ea typeface="+mn-ea"/>
              <a:cs typeface="+mn-cs"/>
            </a:endParaRPr>
          </a:p>
        </p:txBody>
      </p:sp>
      <p:sp>
        <p:nvSpPr>
          <p:cNvPr id="2" name="object 2"/>
          <p:cNvSpPr txBox="1"/>
          <p:nvPr/>
        </p:nvSpPr>
        <p:spPr>
          <a:xfrm>
            <a:off x="381000" y="1985931"/>
            <a:ext cx="11430000" cy="166712"/>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000" b="1" i="0" u="none" strike="noStrike" kern="1200" cap="none" spc="0" normalizeH="0" baseline="0" noProof="0" dirty="0">
                <a:ln>
                  <a:noFill/>
                </a:ln>
                <a:solidFill>
                  <a:srgbClr val="C6E4F7"/>
                </a:solidFill>
                <a:effectLst/>
                <a:uLnTx/>
                <a:uFillTx/>
                <a:latin typeface="Arial" panose="020B0604020202020204" pitchFamily="34" charset="0"/>
                <a:ea typeface="+mn-ea"/>
                <a:cs typeface="+mn-cs"/>
              </a:rPr>
              <a:t>RESEARCH AREAS</a:t>
            </a: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CARDIOVASCULAR         </a:t>
            </a:r>
            <a:r>
              <a:rPr kumimoji="0" lang="en-US" sz="1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ACS         AF / SPAF         DYS / ATH         HF         PAD         PH         VT              </a:t>
            </a: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METABOLIC         </a:t>
            </a:r>
            <a:r>
              <a:rPr kumimoji="0" lang="en-US" sz="1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CKD          MASH         OBE         T1D         T2D</a:t>
            </a:r>
          </a:p>
        </p:txBody>
      </p:sp>
      <p:sp>
        <p:nvSpPr>
          <p:cNvPr id="40" name="object 13">
            <a:extLst>
              <a:ext uri="{FF2B5EF4-FFF2-40B4-BE49-F238E27FC236}">
                <a16:creationId xmlns:a16="http://schemas.microsoft.com/office/drawing/2014/main" id="{D3B0E65D-1B9C-7C46-9963-AE81209BBBF3}"/>
              </a:ext>
            </a:extLst>
          </p:cNvPr>
          <p:cNvSpPr txBox="1"/>
          <p:nvPr/>
        </p:nvSpPr>
        <p:spPr>
          <a:xfrm>
            <a:off x="7546312" y="3280688"/>
            <a:ext cx="1767839"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CVr</a:t>
            </a:r>
            <a:r>
              <a:rPr kumimoji="0" lang="en-US"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lang="en-US"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Insights</a:t>
            </a:r>
            <a:r>
              <a:rPr kumimoji="0" lang="en-US" sz="825"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sz="825" b="0" i="0" u="none" strike="noStrike" kern="1200" cap="none" spc="0"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2" name="object 13">
            <a:extLst>
              <a:ext uri="{FF2B5EF4-FFF2-40B4-BE49-F238E27FC236}">
                <a16:creationId xmlns:a16="http://schemas.microsoft.com/office/drawing/2014/main" id="{D894DC93-0E9C-4E4D-ADCC-8D8AE72A714E}"/>
              </a:ext>
            </a:extLst>
          </p:cNvPr>
          <p:cNvSpPr txBox="1"/>
          <p:nvPr/>
        </p:nvSpPr>
        <p:spPr>
          <a:xfrm>
            <a:off x="372746" y="3280688"/>
            <a:ext cx="1767839"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a:t>
            </a:r>
            <a:r>
              <a:rPr kumimoji="0" sz="1400" b="0" i="0" u="none" strike="noStrike" kern="1200" cap="none" spc="-3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V</a:t>
            </a: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r</a:t>
            </a:r>
            <a:r>
              <a:rPr kumimoji="0"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Sentinel</a:t>
            </a:r>
            <a:r>
              <a:rPr kumimoji="0" sz="825"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sz="825" b="0" i="0" u="none" strike="noStrike" kern="1200" cap="none" spc="0"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3" name="object 13">
            <a:extLst>
              <a:ext uri="{FF2B5EF4-FFF2-40B4-BE49-F238E27FC236}">
                <a16:creationId xmlns:a16="http://schemas.microsoft.com/office/drawing/2014/main" id="{1B42440B-92A9-E343-86B4-0AFBD6E5FBD8}"/>
              </a:ext>
            </a:extLst>
          </p:cNvPr>
          <p:cNvSpPr txBox="1"/>
          <p:nvPr/>
        </p:nvSpPr>
        <p:spPr>
          <a:xfrm>
            <a:off x="381000" y="2361684"/>
            <a:ext cx="4060190" cy="228268"/>
          </a:xfrm>
          <a:prstGeom prst="rect">
            <a:avLst/>
          </a:prstGeom>
        </p:spPr>
        <p:txBody>
          <a:bodyPr vert="horz" wrap="square" lIns="0" tIns="12700" rIns="0" bIns="0" rtlCol="0">
            <a:spAutoFit/>
          </a:bodyPr>
          <a:lstStyle/>
          <a:p>
            <a:pPr marL="15875" marR="0" lvl="0" indent="0" algn="l" defTabSz="914400" rtl="0" eaLnBrk="1" fontAlgn="auto" latinLnBrk="0" hangingPunct="1">
              <a:lnSpc>
                <a:spcPct val="100000"/>
              </a:lnSpc>
              <a:spcBef>
                <a:spcPts val="735"/>
              </a:spcBef>
              <a:spcAft>
                <a:spcPts val="0"/>
              </a:spcAft>
              <a:buClrTx/>
              <a:buSzTx/>
              <a:buFontTx/>
              <a:buNone/>
              <a:tabLst/>
              <a:defRPr/>
            </a:pP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CVr</a:t>
            </a:r>
            <a:r>
              <a:rPr kumimoji="0" lang="en-US"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lang="en-US"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Marke</a:t>
            </a:r>
            <a:r>
              <a:rPr kumimoji="0" lang="en-US"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t</a:t>
            </a:r>
            <a:r>
              <a:rPr kumimoji="0" lang="en-US"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Strategies</a:t>
            </a:r>
            <a:r>
              <a:rPr kumimoji="0" lang="en-US" sz="800"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lang="en-US" sz="95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39" name="object 10">
            <a:extLst>
              <a:ext uri="{FF2B5EF4-FFF2-40B4-BE49-F238E27FC236}">
                <a16:creationId xmlns:a16="http://schemas.microsoft.com/office/drawing/2014/main" id="{171D275A-F54C-C04F-8D94-A052F0E4A80E}"/>
              </a:ext>
            </a:extLst>
          </p:cNvPr>
          <p:cNvSpPr/>
          <p:nvPr/>
        </p:nvSpPr>
        <p:spPr>
          <a:xfrm flipV="1">
            <a:off x="8711920" y="4798954"/>
            <a:ext cx="3074950" cy="76946"/>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1" name="object 13">
            <a:extLst>
              <a:ext uri="{FF2B5EF4-FFF2-40B4-BE49-F238E27FC236}">
                <a16:creationId xmlns:a16="http://schemas.microsoft.com/office/drawing/2014/main" id="{1E42AA15-F5EF-6747-9B0C-F06AA138952D}"/>
              </a:ext>
            </a:extLst>
          </p:cNvPr>
          <p:cNvSpPr txBox="1"/>
          <p:nvPr/>
        </p:nvSpPr>
        <p:spPr>
          <a:xfrm>
            <a:off x="8711657" y="4590482"/>
            <a:ext cx="1832054"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a:t>
            </a:r>
            <a:r>
              <a:rPr kumimoji="0" sz="1400" b="0" i="0" u="none" strike="noStrike" kern="1200" cap="none" spc="-3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V</a:t>
            </a: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r</a:t>
            </a:r>
            <a:r>
              <a:rPr kumimoji="0"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Advisory</a:t>
            </a:r>
            <a:r>
              <a:rPr kumimoji="0" sz="825"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sz="825" b="0" i="0" u="none" strike="noStrike" kern="1200" cap="none" spc="0"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4" name="object 14">
            <a:extLst>
              <a:ext uri="{FF2B5EF4-FFF2-40B4-BE49-F238E27FC236}">
                <a16:creationId xmlns:a16="http://schemas.microsoft.com/office/drawing/2014/main" id="{5A8EB8EA-34D4-7D45-B379-88FAE8A034EE}"/>
              </a:ext>
            </a:extLst>
          </p:cNvPr>
          <p:cNvSpPr txBox="1"/>
          <p:nvPr/>
        </p:nvSpPr>
        <p:spPr>
          <a:xfrm>
            <a:off x="9048592" y="4647632"/>
            <a:ext cx="2750575"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answers to your ad hoc inquiries</a:t>
            </a:r>
            <a:endParaRPr kumimoji="0" sz="9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7" name="object 15">
            <a:extLst>
              <a:ext uri="{FF2B5EF4-FFF2-40B4-BE49-F238E27FC236}">
                <a16:creationId xmlns:a16="http://schemas.microsoft.com/office/drawing/2014/main" id="{E3FB6221-DE7C-C14A-B778-68D1B8220D73}"/>
              </a:ext>
            </a:extLst>
          </p:cNvPr>
          <p:cNvSpPr txBox="1"/>
          <p:nvPr/>
        </p:nvSpPr>
        <p:spPr>
          <a:xfrm>
            <a:off x="8711920" y="4928400"/>
            <a:ext cx="3087649" cy="828497"/>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20000"/>
              </a:lnSpc>
              <a:spcBef>
                <a:spcPts val="100"/>
              </a:spcBef>
              <a:spcAft>
                <a:spcPts val="0"/>
              </a:spcAft>
              <a:buClrTx/>
              <a:buSzTx/>
              <a:buFontTx/>
              <a:buNone/>
              <a:tabLst/>
              <a:defRPr/>
            </a:pPr>
            <a:r>
              <a:rPr kumimoji="0" lang="en-US" sz="900" b="0" i="0" u="none" strike="noStrike" kern="900" cap="none" spc="10" normalizeH="0" baseline="0" noProof="0" dirty="0">
                <a:ln>
                  <a:noFill/>
                </a:ln>
                <a:solidFill>
                  <a:srgbClr val="323031"/>
                </a:solidFill>
                <a:effectLst/>
                <a:uLnTx/>
                <a:uFillTx/>
                <a:latin typeface="Arial" panose="020B0604020202020204" pitchFamily="34" charset="0"/>
                <a:ea typeface="+mn-ea"/>
                <a:cs typeface="Arial" panose="020B0604020202020204" pitchFamily="34" charset="0"/>
              </a:rPr>
              <a:t>CVrg is uniquely positioned to deliver quick, thorough and reliable answers to non-proprietary questions in the cardio-metabolic drug markets. We put our best methodologies and efforts behind each inquiry so clients receive the most accurate insight possible within a given timeframe.</a:t>
            </a:r>
            <a:endParaRPr kumimoji="0" lang="en-US" sz="900" b="0" i="0" u="none" strike="noStrike" kern="900" cap="none" spc="1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2" name="object 23">
            <a:extLst>
              <a:ext uri="{FF2B5EF4-FFF2-40B4-BE49-F238E27FC236}">
                <a16:creationId xmlns:a16="http://schemas.microsoft.com/office/drawing/2014/main" id="{D1ED2D64-E032-C043-BE64-DB5BF7CF3F64}"/>
              </a:ext>
            </a:extLst>
          </p:cNvPr>
          <p:cNvSpPr txBox="1"/>
          <p:nvPr/>
        </p:nvSpPr>
        <p:spPr>
          <a:xfrm>
            <a:off x="6533985" y="6322063"/>
            <a:ext cx="5275943" cy="593047"/>
          </a:xfrm>
          <a:prstGeom prst="rect">
            <a:avLst/>
          </a:prstGeom>
        </p:spPr>
        <p:txBody>
          <a:bodyPr vert="horz" wrap="square" lIns="0" tIns="9144" rIns="0" bIns="0" rtlCol="0">
            <a:spAutoFit/>
          </a:bodyPr>
          <a:lstStyle/>
          <a:p>
            <a:pPr marL="12700" marR="0" lvl="0" indent="0" algn="r" defTabSz="914400" rtl="0" eaLnBrk="1" fontAlgn="auto" latinLnBrk="0" hangingPunct="1">
              <a:lnSpc>
                <a:spcPts val="1500"/>
              </a:lnSpc>
              <a:spcBef>
                <a:spcPts val="100"/>
              </a:spcBef>
              <a:spcAft>
                <a:spcPts val="0"/>
              </a:spcAft>
              <a:buClrTx/>
              <a:buSzTx/>
              <a:buFontTx/>
              <a:buNone/>
              <a:tabLst/>
              <a:defRPr/>
            </a:pPr>
            <a:r>
              <a:rPr kumimoji="0" lang="en-US" sz="14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Visit: </a:t>
            </a:r>
            <a:r>
              <a:rPr kumimoji="0" lang="en-US"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cv-rg.com</a:t>
            </a:r>
            <a:endParaRPr kumimoji="0" lang="en-US" sz="14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a:p>
            <a:pPr marL="12700" marR="0" lvl="0" indent="0" algn="r" defTabSz="914400" rtl="0" eaLnBrk="1" fontAlgn="auto" latinLnBrk="0" hangingPunct="1">
              <a:lnSpc>
                <a:spcPts val="1500"/>
              </a:lnSpc>
              <a:spcBef>
                <a:spcPts val="10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Copyright 2024 BioPharma Resource Groups, LLC  All rights reserved. V013124</a:t>
            </a:r>
          </a:p>
          <a:p>
            <a:pPr marL="12700" marR="0" lvl="0" indent="0" algn="r" defTabSz="914400" rtl="0" eaLnBrk="1" fontAlgn="auto" latinLnBrk="0" hangingPunct="1">
              <a:lnSpc>
                <a:spcPts val="1500"/>
              </a:lnSpc>
              <a:spcBef>
                <a:spcPts val="100"/>
              </a:spcBef>
              <a:spcAft>
                <a:spcPts val="0"/>
              </a:spcAft>
              <a:buClrTx/>
              <a:buSzTx/>
              <a:buFontTx/>
              <a:buNone/>
              <a:tabLst/>
              <a:defRPr/>
            </a:pPr>
            <a:endParaRPr kumimoji="0" lang="en-US" sz="1000" b="1"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 name="object 19">
            <a:extLst>
              <a:ext uri="{FF2B5EF4-FFF2-40B4-BE49-F238E27FC236}">
                <a16:creationId xmlns:a16="http://schemas.microsoft.com/office/drawing/2014/main" id="{437DABD5-364E-6D7F-8367-E41660E6F175}"/>
              </a:ext>
            </a:extLst>
          </p:cNvPr>
          <p:cNvSpPr txBox="1"/>
          <p:nvPr/>
        </p:nvSpPr>
        <p:spPr>
          <a:xfrm>
            <a:off x="10500190" y="2444868"/>
            <a:ext cx="1309738"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2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quarterly updates</a:t>
            </a:r>
            <a:endParaRPr kumimoji="0" sz="900" b="0" i="0" u="none" strike="noStrike" kern="1200" cap="none" spc="2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F51EAE08-8A16-E0A0-DAE7-EC3C701816EC}"/>
              </a:ext>
            </a:extLst>
          </p:cNvPr>
          <p:cNvSpPr txBox="1"/>
          <p:nvPr/>
        </p:nvSpPr>
        <p:spPr>
          <a:xfrm>
            <a:off x="302741" y="5782190"/>
            <a:ext cx="434597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Pricing and Information: </a:t>
            </a:r>
            <a:r>
              <a:rPr kumimoji="0" lang="en-US" sz="9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clientservices@cv-rg.com</a:t>
            </a:r>
            <a:endParaRPr kumimoji="0" lang="en-US" sz="900" b="0" i="0" u="sng"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grpSp>
        <p:nvGrpSpPr>
          <p:cNvPr id="6" name="Group 5">
            <a:extLst>
              <a:ext uri="{FF2B5EF4-FFF2-40B4-BE49-F238E27FC236}">
                <a16:creationId xmlns:a16="http://schemas.microsoft.com/office/drawing/2014/main" id="{CEE47527-C676-27B4-F116-26BB996142F5}"/>
              </a:ext>
            </a:extLst>
          </p:cNvPr>
          <p:cNvGrpSpPr/>
          <p:nvPr/>
        </p:nvGrpSpPr>
        <p:grpSpPr>
          <a:xfrm>
            <a:off x="384273" y="6099328"/>
            <a:ext cx="2169307" cy="621251"/>
            <a:chOff x="7997524" y="6104680"/>
            <a:chExt cx="2169307" cy="621251"/>
          </a:xfrm>
        </p:grpSpPr>
        <p:pic>
          <p:nvPicPr>
            <p:cNvPr id="30" name="Picture 29">
              <a:extLst>
                <a:ext uri="{FF2B5EF4-FFF2-40B4-BE49-F238E27FC236}">
                  <a16:creationId xmlns:a16="http://schemas.microsoft.com/office/drawing/2014/main" id="{57A1DAF5-3F33-3D4A-8800-292D6529A83B}"/>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7997524" y="6104680"/>
              <a:ext cx="554984" cy="621251"/>
            </a:xfrm>
            <a:prstGeom prst="rect">
              <a:avLst/>
            </a:prstGeom>
          </p:spPr>
        </p:pic>
        <p:sp>
          <p:nvSpPr>
            <p:cNvPr id="28" name="object 23">
              <a:extLst>
                <a:ext uri="{FF2B5EF4-FFF2-40B4-BE49-F238E27FC236}">
                  <a16:creationId xmlns:a16="http://schemas.microsoft.com/office/drawing/2014/main" id="{29252071-E06D-004F-8B70-87D4F51FC2E3}"/>
                </a:ext>
              </a:extLst>
            </p:cNvPr>
            <p:cNvSpPr txBox="1"/>
            <p:nvPr/>
          </p:nvSpPr>
          <p:spPr>
            <a:xfrm>
              <a:off x="8624256" y="6125753"/>
              <a:ext cx="1542575" cy="330796"/>
            </a:xfrm>
            <a:prstGeom prst="rect">
              <a:avLst/>
            </a:prstGeom>
          </p:spPr>
          <p:txBody>
            <a:bodyPr vert="horz" wrap="square" lIns="0" tIns="12700" rIns="0" bIns="0" rtlCol="0">
              <a:spAutoFit/>
            </a:bodyPr>
            <a:lstStyle/>
            <a:p>
              <a:pPr marL="0" marR="0" lvl="0" indent="0" algn="l" defTabSz="914400" rtl="0" eaLnBrk="1" fontAlgn="auto" latinLnBrk="0" hangingPunct="1">
                <a:lnSpc>
                  <a:spcPts val="128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Brooke Blackwelder</a:t>
              </a:r>
            </a:p>
            <a:p>
              <a:pPr marL="0" marR="0" lvl="0" indent="0" algn="l" defTabSz="914400" rtl="0" eaLnBrk="1" fontAlgn="auto" latinLnBrk="0" hangingPunct="1">
                <a:lnSpc>
                  <a:spcPts val="128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231F20"/>
                  </a:solidFill>
                  <a:effectLst/>
                  <a:uLnTx/>
                  <a:uFillTx/>
                  <a:latin typeface="Arial" panose="020B0604020202020204" pitchFamily="34" charset="0"/>
                  <a:ea typeface="+mn-ea"/>
                  <a:cs typeface="Arial" panose="020B0604020202020204" pitchFamily="34" charset="0"/>
                </a:rPr>
                <a:t>(541) 977-1516</a:t>
              </a:r>
              <a:endPar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5" name="object 10">
            <a:extLst>
              <a:ext uri="{FF2B5EF4-FFF2-40B4-BE49-F238E27FC236}">
                <a16:creationId xmlns:a16="http://schemas.microsoft.com/office/drawing/2014/main" id="{A460491F-36AE-42C7-B1C4-D6D0421FFCCB}"/>
              </a:ext>
            </a:extLst>
          </p:cNvPr>
          <p:cNvSpPr/>
          <p:nvPr/>
        </p:nvSpPr>
        <p:spPr>
          <a:xfrm>
            <a:off x="382375" y="5994323"/>
            <a:ext cx="3506794" cy="126078"/>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7" name="Rectangle 26">
            <a:hlinkClick r:id="rId5"/>
            <a:extLst>
              <a:ext uri="{FF2B5EF4-FFF2-40B4-BE49-F238E27FC236}">
                <a16:creationId xmlns:a16="http://schemas.microsoft.com/office/drawing/2014/main" id="{8057DA2A-14D0-D968-74F1-2FE64BA85F6C}"/>
              </a:ext>
            </a:extLst>
          </p:cNvPr>
          <p:cNvSpPr/>
          <p:nvPr/>
        </p:nvSpPr>
        <p:spPr>
          <a:xfrm>
            <a:off x="1724891" y="5875252"/>
            <a:ext cx="1415620" cy="15885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5" name="Rectangle 34">
            <a:hlinkClick r:id="rId6"/>
            <a:extLst>
              <a:ext uri="{FF2B5EF4-FFF2-40B4-BE49-F238E27FC236}">
                <a16:creationId xmlns:a16="http://schemas.microsoft.com/office/drawing/2014/main" id="{B217F02F-6CD4-D35A-29E7-7DB743CC2F7F}"/>
              </a:ext>
            </a:extLst>
          </p:cNvPr>
          <p:cNvSpPr/>
          <p:nvPr/>
        </p:nvSpPr>
        <p:spPr>
          <a:xfrm>
            <a:off x="10403224" y="6315519"/>
            <a:ext cx="1415620" cy="15885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43981E86-49A5-2AE8-EC02-849418893A14}"/>
              </a:ext>
            </a:extLst>
          </p:cNvPr>
          <p:cNvGrpSpPr/>
          <p:nvPr/>
        </p:nvGrpSpPr>
        <p:grpSpPr>
          <a:xfrm>
            <a:off x="2396252" y="6099328"/>
            <a:ext cx="2071518" cy="621250"/>
            <a:chOff x="3197713" y="6104680"/>
            <a:chExt cx="2071518" cy="621250"/>
          </a:xfrm>
        </p:grpSpPr>
        <p:pic>
          <p:nvPicPr>
            <p:cNvPr id="25" name="Picture 24">
              <a:extLst>
                <a:ext uri="{FF2B5EF4-FFF2-40B4-BE49-F238E27FC236}">
                  <a16:creationId xmlns:a16="http://schemas.microsoft.com/office/drawing/2014/main" id="{7F28BCD9-A448-BE7D-DEB1-339BA61186B6}"/>
                </a:ext>
              </a:extLst>
            </p:cNvPr>
            <p:cNvPicPr>
              <a:picLocks noChangeAspect="1"/>
            </p:cNvPicPr>
            <p:nvPr/>
          </p:nvPicPr>
          <p:blipFill>
            <a:blip r:embed="rId7" cstate="screen">
              <a:extLst>
                <a:ext uri="{28A0092B-C50C-407E-A947-70E740481C1C}">
                  <a14:useLocalDpi xmlns:a14="http://schemas.microsoft.com/office/drawing/2010/main"/>
                </a:ext>
              </a:extLst>
            </a:blip>
            <a:srcRect/>
            <a:stretch/>
          </p:blipFill>
          <p:spPr>
            <a:xfrm>
              <a:off x="3197713" y="6104680"/>
              <a:ext cx="554983" cy="621250"/>
            </a:xfrm>
            <a:prstGeom prst="rect">
              <a:avLst/>
            </a:prstGeom>
          </p:spPr>
        </p:pic>
        <p:sp>
          <p:nvSpPr>
            <p:cNvPr id="26" name="object 23">
              <a:extLst>
                <a:ext uri="{FF2B5EF4-FFF2-40B4-BE49-F238E27FC236}">
                  <a16:creationId xmlns:a16="http://schemas.microsoft.com/office/drawing/2014/main" id="{0ED8E768-5DCB-A176-8B72-9A2DE74C3CB3}"/>
                </a:ext>
              </a:extLst>
            </p:cNvPr>
            <p:cNvSpPr txBox="1"/>
            <p:nvPr/>
          </p:nvSpPr>
          <p:spPr>
            <a:xfrm>
              <a:off x="3824445" y="6125753"/>
              <a:ext cx="1444786" cy="330796"/>
            </a:xfrm>
            <a:prstGeom prst="rect">
              <a:avLst/>
            </a:prstGeom>
          </p:spPr>
          <p:txBody>
            <a:bodyPr vert="horz" wrap="square" lIns="0" tIns="12700" rIns="0" bIns="0" rtlCol="0">
              <a:spAutoFit/>
            </a:bodyPr>
            <a:lstStyle/>
            <a:p>
              <a:pPr marL="0" marR="0" lvl="0" indent="0" algn="l" defTabSz="914400" rtl="0" eaLnBrk="1" fontAlgn="auto" latinLnBrk="0" hangingPunct="1">
                <a:lnSpc>
                  <a:spcPts val="128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1E4B78"/>
                  </a:solidFill>
                  <a:effectLst/>
                  <a:uLnTx/>
                  <a:uFillTx/>
                  <a:latin typeface="Arial" panose="020B0604020202020204" pitchFamily="34" charset="0"/>
                  <a:ea typeface="+mn-ea"/>
                  <a:cs typeface="+mn-cs"/>
                </a:rPr>
                <a:t>Kathleen Farber </a:t>
              </a:r>
              <a:endParaRPr kumimoji="0" lang="en-US" sz="900" b="0" i="0" u="none" strike="noStrike" kern="1200" cap="none" spc="0" normalizeH="0" baseline="0" noProof="0" dirty="0">
                <a:ln>
                  <a:noFill/>
                </a:ln>
                <a:solidFill>
                  <a:srgbClr val="1E4B78"/>
                </a:solidFill>
                <a:effectLst/>
                <a:uLnTx/>
                <a:uFillTx/>
                <a:latin typeface="Arial" panose="020B0604020202020204" pitchFamily="34" charset="0"/>
                <a:ea typeface="+mn-ea"/>
                <a:cs typeface="+mn-cs"/>
              </a:endParaRPr>
            </a:p>
            <a:p>
              <a:pPr marL="0" marR="0" lvl="0" indent="0" algn="just" defTabSz="914400" rtl="0" eaLnBrk="1" fontAlgn="auto" latinLnBrk="0" hangingPunct="1">
                <a:lnSpc>
                  <a:spcPts val="128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(920) 365-9853</a:t>
              </a:r>
            </a:p>
          </p:txBody>
        </p:sp>
      </p:grpSp>
    </p:spTree>
    <p:extLst>
      <p:ext uri="{BB962C8B-B14F-4D97-AF65-F5344CB8AC3E}">
        <p14:creationId xmlns:p14="http://schemas.microsoft.com/office/powerpoint/2010/main" val="1124486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29413159"/>
              </p:ext>
            </p:extLst>
          </p:nvPr>
        </p:nvGraphicFramePr>
        <p:xfrm>
          <a:off x="384048" y="548640"/>
          <a:ext cx="11429999" cy="3832860"/>
        </p:xfrm>
        <a:graphic>
          <a:graphicData uri="http://schemas.openxmlformats.org/drawingml/2006/table">
            <a:tbl>
              <a:tblPr firstRow="1" bandRow="1">
                <a:tableStyleId>{2D5ABB26-0587-4C30-8999-92F81FD0307C}</a:tableStyleId>
              </a:tblPr>
              <a:tblGrid>
                <a:gridCol w="2768600">
                  <a:extLst>
                    <a:ext uri="{9D8B030D-6E8A-4147-A177-3AD203B41FA5}">
                      <a16:colId xmlns:a16="http://schemas.microsoft.com/office/drawing/2014/main" val="20000"/>
                    </a:ext>
                  </a:extLst>
                </a:gridCol>
                <a:gridCol w="8293820">
                  <a:extLst>
                    <a:ext uri="{9D8B030D-6E8A-4147-A177-3AD203B41FA5}">
                      <a16:colId xmlns:a16="http://schemas.microsoft.com/office/drawing/2014/main" val="20001"/>
                    </a:ext>
                  </a:extLst>
                </a:gridCol>
                <a:gridCol w="367579">
                  <a:extLst>
                    <a:ext uri="{9D8B030D-6E8A-4147-A177-3AD203B41FA5}">
                      <a16:colId xmlns:a16="http://schemas.microsoft.com/office/drawing/2014/main" val="20002"/>
                    </a:ext>
                  </a:extLst>
                </a:gridCol>
              </a:tblGrid>
              <a:tr h="457200">
                <a:tc gridSpan="3">
                  <a:txBody>
                    <a:bodyPr/>
                    <a:lstStyle/>
                    <a:p>
                      <a:pPr algn="ctr"/>
                      <a:r>
                        <a:rPr lang="en-US" sz="2300" spc="20" baseline="0" dirty="0">
                          <a:solidFill>
                            <a:schemeClr val="bg1"/>
                          </a:solidFill>
                          <a:latin typeface="+mj-lt"/>
                        </a:rPr>
                        <a:t>Table of Contents</a:t>
                      </a:r>
                    </a:p>
                  </a:txBody>
                  <a:tcPr marT="36576" marB="36576" anchor="ctr">
                    <a:lnL w="12700" cap="flat" cmpd="sng" algn="ctr">
                      <a:noFill/>
                      <a:prstDash val="solid"/>
                      <a:round/>
                      <a:headEnd type="none" w="med" len="med"/>
                      <a:tailEnd type="none" w="med" len="me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sz="1200" dirty="0"/>
                    </a:p>
                  </a:txBody>
                  <a:tcPr marL="45720" marR="45720" marB="0" anchor="b">
                    <a:lnT w="38100" cap="flat" cmpd="sng" algn="ctr">
                      <a:solidFill>
                        <a:schemeClr val="bg1"/>
                      </a:solidFill>
                      <a:prstDash val="solid"/>
                      <a:round/>
                      <a:headEnd type="none" w="med" len="med"/>
                      <a:tailEnd type="none" w="med" len="med"/>
                    </a:lnT>
                    <a:noFill/>
                  </a:tcPr>
                </a:tc>
                <a:tc hMerge="1">
                  <a:txBody>
                    <a:bodyPr/>
                    <a:lstStyle/>
                    <a:p>
                      <a:pPr algn="r"/>
                      <a:endParaRPr lang="en-US" sz="1100" dirty="0"/>
                    </a:p>
                  </a:txBody>
                  <a:tcPr marL="45720" marR="45720" marB="0" anchor="b">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val="10000"/>
                  </a:ext>
                </a:extLst>
              </a:tr>
              <a:tr h="0">
                <a:tc gridSpan="3">
                  <a:txBody>
                    <a:bodyPr/>
                    <a:lstStyle/>
                    <a:p>
                      <a:pPr algn="ctr"/>
                      <a:endParaRPr lang="en-US" sz="600" dirty="0">
                        <a:latin typeface="+mj-lt"/>
                      </a:endParaRPr>
                    </a:p>
                  </a:txBody>
                  <a:tcPr marL="45720" marR="45720" marB="0" anchor="b">
                    <a:lnL w="12700" cap="flat" cmpd="sng" algn="ctr">
                      <a:noFill/>
                      <a:prstDash val="solid"/>
                      <a:round/>
                      <a:headEnd type="none" w="med" len="med"/>
                      <a:tailEnd type="none" w="med" len="med"/>
                    </a:lnL>
                    <a:lnR>
                      <a:noFill/>
                    </a:lnR>
                    <a:lnT w="3175" cap="flat" cmpd="sng" algn="ctr">
                      <a:noFill/>
                      <a:prstDash val="solid"/>
                      <a:round/>
                      <a:headEnd type="none" w="med" len="med"/>
                      <a:tailEnd type="none" w="med" len="med"/>
                    </a:lnT>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Anti-fibrotic/Anti-inflammatory Agents</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latin typeface="+mn-lt"/>
                          <a:ea typeface="Calibri"/>
                          <a:cs typeface="Calibri"/>
                        </a:rPr>
                        <a:t>AZD2389 (AZ) in Phase I development for MASH</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4</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02"/>
                  </a:ext>
                </a:extLst>
              </a:tr>
              <a:tr h="0">
                <a:tc>
                  <a:txBody>
                    <a:bodyPr/>
                    <a:lstStyle/>
                    <a:p>
                      <a:pPr marL="0" indent="0">
                        <a:lnSpc>
                          <a:spcPts val="1125"/>
                        </a:lnSpc>
                        <a:buFontTx/>
                        <a:buNone/>
                      </a:pPr>
                      <a:endParaRPr lang="en-US" sz="1000" dirty="0">
                        <a:solidFill>
                          <a:schemeClr val="accent3">
                            <a:lumMod val="75000"/>
                          </a:schemeClr>
                        </a:solidFill>
                      </a:endParaRPr>
                    </a:p>
                  </a:txBody>
                  <a:tcPr marL="45720" marR="45720" marT="13716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noFill/>
                  </a:tcPr>
                </a:tc>
                <a:tc>
                  <a:txBody>
                    <a:bodyPr/>
                    <a:lstStyle/>
                    <a:p>
                      <a:pPr marL="0" indent="0">
                        <a:lnSpc>
                          <a:spcPts val="1125"/>
                        </a:lnSpc>
                        <a:buFontTx/>
                        <a:buNone/>
                      </a:pPr>
                      <a:endParaRPr lang="en-US" sz="1000" dirty="0"/>
                    </a:p>
                  </a:txBody>
                  <a:tcPr marL="45720" marR="45720" marT="137160" marB="0" anchor="ctr">
                    <a:lnT w="9525" cap="flat" cmpd="sng" algn="ctr">
                      <a:solidFill>
                        <a:schemeClr val="tx2">
                          <a:lumMod val="75000"/>
                        </a:schemeClr>
                      </a:solidFill>
                      <a:prstDash val="dot"/>
                      <a:round/>
                      <a:headEnd type="none" w="med" len="med"/>
                      <a:tailEnd type="none" w="med" len="med"/>
                    </a:lnT>
                    <a:noFill/>
                  </a:tcPr>
                </a:tc>
                <a:tc>
                  <a:txBody>
                    <a:bodyPr/>
                    <a:lstStyle/>
                    <a:p>
                      <a:pPr algn="r">
                        <a:lnSpc>
                          <a:spcPts val="1125"/>
                        </a:lnSpc>
                      </a:pPr>
                      <a:endParaRPr lang="en-US" sz="1000" dirty="0">
                        <a:solidFill>
                          <a:schemeClr val="tx1"/>
                        </a:solidFill>
                      </a:endParaRPr>
                    </a:p>
                  </a:txBody>
                  <a:tcPr marL="45720" marR="45720" marT="13716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noFill/>
                  </a:tcPr>
                </a:tc>
                <a:extLst>
                  <a:ext uri="{0D108BD9-81ED-4DB2-BD59-A6C34878D82A}">
                    <a16:rowId xmlns:a16="http://schemas.microsoft.com/office/drawing/2014/main" val="10005"/>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Combinations/Multi-MOA</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GB" sz="1000" dirty="0">
                          <a:latin typeface="+mn-lt"/>
                          <a:ea typeface="Calibri"/>
                          <a:cs typeface="Calibri"/>
                        </a:rPr>
                        <a:t>Semaglutide/cilofexor/firsocostat, Novo Nordisk/Gilead removes MASH endpoint of Phase IIb combination trial in NASH F4</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5</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06"/>
                  </a:ext>
                </a:extLst>
              </a:tr>
              <a:tr h="0">
                <a:tc>
                  <a:txBody>
                    <a:bodyPr/>
                    <a:lstStyle/>
                    <a:p>
                      <a:pPr marL="0" indent="0">
                        <a:lnSpc>
                          <a:spcPts val="1125"/>
                        </a:lnSpc>
                        <a:buFontTx/>
                        <a:buNone/>
                      </a:pPr>
                      <a:endParaRPr lang="en-US" sz="1000" dirty="0">
                        <a:solidFill>
                          <a:schemeClr val="accent3">
                            <a:lumMod val="75000"/>
                          </a:schemeClr>
                        </a:solidFill>
                      </a:endParaRPr>
                    </a:p>
                  </a:txBody>
                  <a:tcPr marL="45720" marR="45720" marT="13716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noFill/>
                  </a:tcPr>
                </a:tc>
                <a:tc>
                  <a:txBody>
                    <a:bodyPr/>
                    <a:lstStyle/>
                    <a:p>
                      <a:pPr marL="0" indent="0">
                        <a:lnSpc>
                          <a:spcPts val="1125"/>
                        </a:lnSpc>
                        <a:buFontTx/>
                        <a:buNone/>
                      </a:pPr>
                      <a:endParaRPr lang="en-US" sz="1000" dirty="0"/>
                    </a:p>
                  </a:txBody>
                  <a:tcPr marL="45720" marR="45720" marT="137160" marB="0" anchor="ctr">
                    <a:lnT w="9525" cap="flat" cmpd="sng" algn="ctr">
                      <a:solidFill>
                        <a:schemeClr val="tx2">
                          <a:lumMod val="75000"/>
                        </a:schemeClr>
                      </a:solidFill>
                      <a:prstDash val="dot"/>
                      <a:round/>
                      <a:headEnd type="none" w="med" len="med"/>
                      <a:tailEnd type="none" w="med" len="med"/>
                    </a:lnT>
                    <a:noFill/>
                  </a:tcPr>
                </a:tc>
                <a:tc>
                  <a:txBody>
                    <a:bodyPr/>
                    <a:lstStyle/>
                    <a:p>
                      <a:pPr algn="r">
                        <a:lnSpc>
                          <a:spcPts val="1125"/>
                        </a:lnSpc>
                      </a:pPr>
                      <a:endParaRPr lang="en-US" sz="1000" dirty="0">
                        <a:solidFill>
                          <a:schemeClr val="tx1"/>
                        </a:solidFill>
                      </a:endParaRPr>
                    </a:p>
                  </a:txBody>
                  <a:tcPr marL="45720" marR="45720" marT="13716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noFill/>
                  </a:tcPr>
                </a:tc>
                <a:extLst>
                  <a:ext uri="{0D108BD9-81ED-4DB2-BD59-A6C34878D82A}">
                    <a16:rowId xmlns:a16="http://schemas.microsoft.com/office/drawing/2014/main" val="10009"/>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Incretin Combinations</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latin typeface="+mn-lt"/>
                          <a:ea typeface="Calibri"/>
                          <a:cs typeface="Calibri"/>
                        </a:rPr>
                        <a:t>Survodutide (BI/Zealand) shows impressive histological improvements in Phase IIb</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6</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latin typeface="+mn-lt"/>
                          <a:ea typeface="Calibri"/>
                          <a:cs typeface="Calibri"/>
                        </a:rPr>
                        <a:t>Tirzepatide (Lilly) meets primary histology endpoint in Phase IIb SYNERGY-NASH</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7</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11"/>
                  </a:ext>
                </a:extLst>
              </a:tr>
              <a:tr h="0">
                <a:tc>
                  <a:txBody>
                    <a:bodyPr/>
                    <a:lstStyle/>
                    <a:p>
                      <a:pPr marL="0" indent="0">
                        <a:lnSpc>
                          <a:spcPts val="1125"/>
                        </a:lnSpc>
                        <a:buFontTx/>
                        <a:buNone/>
                      </a:pPr>
                      <a:endParaRPr lang="en-US" sz="1000" dirty="0">
                        <a:solidFill>
                          <a:schemeClr val="accent3">
                            <a:lumMod val="75000"/>
                          </a:schemeClr>
                        </a:solidFill>
                      </a:endParaRPr>
                    </a:p>
                  </a:txBody>
                  <a:tcPr marL="45720" marR="45720" marT="13716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noFill/>
                  </a:tcPr>
                </a:tc>
                <a:tc>
                  <a:txBody>
                    <a:bodyPr/>
                    <a:lstStyle/>
                    <a:p>
                      <a:pPr marL="0" indent="0">
                        <a:lnSpc>
                          <a:spcPts val="1125"/>
                        </a:lnSpc>
                        <a:buFontTx/>
                        <a:buNone/>
                      </a:pPr>
                      <a:endParaRPr lang="en-US" sz="1000" dirty="0"/>
                    </a:p>
                  </a:txBody>
                  <a:tcPr marL="45720" marR="45720" marT="137160" marB="0" anchor="ctr">
                    <a:lnT w="9525" cap="flat" cmpd="sng" algn="ctr">
                      <a:solidFill>
                        <a:schemeClr val="tx2">
                          <a:lumMod val="75000"/>
                        </a:schemeClr>
                      </a:solidFill>
                      <a:prstDash val="dot"/>
                      <a:round/>
                      <a:headEnd type="none" w="med" len="med"/>
                      <a:tailEnd type="none" w="med" len="med"/>
                    </a:lnT>
                    <a:noFill/>
                  </a:tcPr>
                </a:tc>
                <a:tc>
                  <a:txBody>
                    <a:bodyPr/>
                    <a:lstStyle/>
                    <a:p>
                      <a:pPr algn="r">
                        <a:lnSpc>
                          <a:spcPts val="1125"/>
                        </a:lnSpc>
                      </a:pPr>
                      <a:endParaRPr lang="en-US" sz="1000" dirty="0">
                        <a:solidFill>
                          <a:schemeClr val="tx1"/>
                        </a:solidFill>
                      </a:endParaRPr>
                    </a:p>
                  </a:txBody>
                  <a:tcPr marL="45720" marR="45720" marT="13716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noFill/>
                  </a:tcPr>
                </a:tc>
                <a:extLst>
                  <a:ext uri="{0D108BD9-81ED-4DB2-BD59-A6C34878D82A}">
                    <a16:rowId xmlns:a16="http://schemas.microsoft.com/office/drawing/2014/main" val="10013"/>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Lipid Modulators</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latin typeface="+mn-lt"/>
                          <a:ea typeface="Calibri"/>
                          <a:cs typeface="Calibri"/>
                        </a:rPr>
                        <a:t>ALN-HSD, Regeneron reduces N and number of arms, delays completion of Phase IIb NASHGEN-2 by 9 months</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8</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14"/>
                  </a:ext>
                </a:extLst>
              </a:tr>
              <a:tr h="0">
                <a:tc>
                  <a:txBody>
                    <a:bodyPr/>
                    <a:lstStyle/>
                    <a:p>
                      <a:pPr marL="0" indent="0">
                        <a:lnSpc>
                          <a:spcPts val="1125"/>
                        </a:lnSpc>
                        <a:buFontTx/>
                        <a:buNone/>
                      </a:pPr>
                      <a:endParaRPr lang="en-US" sz="1000" dirty="0">
                        <a:solidFill>
                          <a:schemeClr val="accent3">
                            <a:lumMod val="75000"/>
                          </a:schemeClr>
                        </a:solidFill>
                      </a:endParaRPr>
                    </a:p>
                  </a:txBody>
                  <a:tcPr marL="45720" marR="45720" marT="13716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noFill/>
                  </a:tcPr>
                </a:tc>
                <a:tc>
                  <a:txBody>
                    <a:bodyPr/>
                    <a:lstStyle/>
                    <a:p>
                      <a:pPr marL="0" indent="0">
                        <a:lnSpc>
                          <a:spcPts val="1125"/>
                        </a:lnSpc>
                        <a:buFontTx/>
                        <a:buNone/>
                      </a:pPr>
                      <a:endParaRPr lang="en-US" sz="1000" dirty="0"/>
                    </a:p>
                  </a:txBody>
                  <a:tcPr marL="45720" marR="45720" marT="137160" marB="0" anchor="ctr">
                    <a:lnT w="9525" cap="flat" cmpd="sng" algn="ctr">
                      <a:solidFill>
                        <a:schemeClr val="tx2">
                          <a:lumMod val="75000"/>
                        </a:schemeClr>
                      </a:solidFill>
                      <a:prstDash val="dot"/>
                      <a:round/>
                      <a:headEnd type="none" w="med" len="med"/>
                      <a:tailEnd type="none" w="med" len="med"/>
                    </a:lnT>
                    <a:noFill/>
                  </a:tcPr>
                </a:tc>
                <a:tc>
                  <a:txBody>
                    <a:bodyPr/>
                    <a:lstStyle/>
                    <a:p>
                      <a:pPr algn="r">
                        <a:lnSpc>
                          <a:spcPts val="1125"/>
                        </a:lnSpc>
                      </a:pPr>
                      <a:endParaRPr lang="en-US" sz="1000" dirty="0">
                        <a:solidFill>
                          <a:schemeClr val="tx1"/>
                        </a:solidFill>
                      </a:endParaRPr>
                    </a:p>
                  </a:txBody>
                  <a:tcPr marL="45720" marR="45720" marT="13716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noFill/>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PPAR Modulators</a:t>
                      </a: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US" sz="1000" dirty="0">
                          <a:latin typeface="+mn-lt"/>
                          <a:ea typeface="Calibri"/>
                          <a:cs typeface="Calibri"/>
                        </a:rPr>
                        <a:t>PXL065, Poxel hopes to finalize financing to progress development by end of 1Q 2024</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9</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793321384"/>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b="1"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latin typeface="+mn-lt"/>
                          <a:ea typeface="Calibri"/>
                          <a:cs typeface="Calibri"/>
                        </a:rPr>
                        <a:t>Lanifibranor/empagliflozin, Inventiva completes enrollment and delays completion of Phase II trial LEGEND in MASH + T2D by 12m</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10</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2416075663"/>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b="1"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latin typeface="+mn-lt"/>
                          <a:ea typeface="Calibri"/>
                          <a:cs typeface="Calibri"/>
                        </a:rPr>
                        <a:t>Lanifibranor, Inventiva pauses screening/randomization in NATiV3 due to liver-related AE in one patient</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11</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2700819853"/>
                  </a:ext>
                </a:extLst>
              </a:tr>
              <a:tr h="0">
                <a:tc>
                  <a:txBody>
                    <a:bodyPr/>
                    <a:lstStyle/>
                    <a:p>
                      <a:pPr>
                        <a:lnSpc>
                          <a:spcPts val="1125"/>
                        </a:lnSpc>
                      </a:pPr>
                      <a:endParaRPr lang="en-US" sz="1000" dirty="0">
                        <a:solidFill>
                          <a:schemeClr val="accent3">
                            <a:lumMod val="75000"/>
                          </a:schemeClr>
                        </a:solidFill>
                      </a:endParaRPr>
                    </a:p>
                  </a:txBody>
                  <a:tcPr marL="45720" marR="45720" marT="13716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a:lnSpc>
                          <a:spcPts val="1125"/>
                        </a:lnSpc>
                      </a:pPr>
                      <a:endParaRPr lang="en-US" sz="1000" dirty="0"/>
                    </a:p>
                  </a:txBody>
                  <a:tcPr marL="45720" marR="45720" marT="137160" marB="0" anchor="ctr">
                    <a:lnT w="9525" cap="flat" cmpd="sng" algn="ctr">
                      <a:solidFill>
                        <a:schemeClr val="tx2">
                          <a:lumMod val="75000"/>
                        </a:schemeClr>
                      </a:solid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algn="r">
                        <a:lnSpc>
                          <a:spcPts val="1125"/>
                        </a:lnSpc>
                      </a:pPr>
                      <a:endParaRPr lang="en-US" sz="1000" dirty="0"/>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noFill/>
                      <a:prstDash val="dot"/>
                      <a:round/>
                      <a:headEnd type="none" w="med" len="med"/>
                      <a:tailEnd type="none" w="med" len="med"/>
                    </a:lnB>
                    <a:noFill/>
                  </a:tcPr>
                </a:tc>
                <a:extLst>
                  <a:ext uri="{0D108BD9-81ED-4DB2-BD59-A6C34878D82A}">
                    <a16:rowId xmlns:a16="http://schemas.microsoft.com/office/drawing/2014/main" val="10021"/>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4Q 2023 Company News</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GB" sz="1000" dirty="0">
                          <a:latin typeface="+mn-lt"/>
                          <a:ea typeface="Calibri"/>
                          <a:cs typeface="Calibri"/>
                        </a:rPr>
                        <a:t>Viking</a:t>
                      </a:r>
                    </a:p>
                  </a:txBody>
                  <a:tcPr marL="45720" marR="45720" marB="0" anchor="ctr">
                    <a:lnT w="9525" cap="flat" cmpd="sng" algn="ctr">
                      <a:no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12</a:t>
                      </a:r>
                    </a:p>
                  </a:txBody>
                  <a:tcPr marL="45720" marR="45720" marB="0" anchor="ctr">
                    <a:lnR w="12700" cap="flat" cmpd="sng" algn="ctr">
                      <a:noFill/>
                      <a:prstDash val="solid"/>
                      <a:round/>
                      <a:headEnd type="none" w="med" len="med"/>
                      <a:tailEnd type="none" w="med" len="med"/>
                    </a:lnR>
                    <a:lnT w="9525" cap="flat" cmpd="sng" algn="ctr">
                      <a:no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latin typeface="+mn-lt"/>
                        <a:ea typeface="Calibri"/>
                        <a:cs typeface="Calibri"/>
                      </a:endParaRPr>
                    </a:p>
                  </a:txBody>
                  <a:tcPr marL="45720" marR="457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dot"/>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latin typeface="+mn-lt"/>
                        <a:ea typeface="Calibri"/>
                        <a:cs typeface="Calibri"/>
                      </a:endParaRPr>
                    </a:p>
                  </a:txBody>
                  <a:tcPr marL="45720" marR="457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800" dirty="0">
                        <a:solidFill>
                          <a:schemeClr val="accent2"/>
                        </a:solidFill>
                      </a:endParaRPr>
                    </a:p>
                  </a:txBody>
                  <a:tcPr marL="45720" marR="45720" marB="0" anchor="b">
                    <a:lnR w="12700" cap="flat" cmpd="sng" algn="ctr">
                      <a:solidFill>
                        <a:schemeClr val="tx2">
                          <a:lumMod val="75000"/>
                        </a:schemeClr>
                      </a:solidFill>
                      <a:prstDash val="solid"/>
                      <a:round/>
                      <a:headEnd type="none" w="med" len="med"/>
                      <a:tailEnd type="none" w="med" len="med"/>
                    </a:lnR>
                    <a:lnT w="12700" cap="flat" cmpd="sng" algn="ctr">
                      <a:solidFill>
                        <a:schemeClr val="accent1">
                          <a:lumMod val="40000"/>
                          <a:lumOff val="60000"/>
                        </a:schemeClr>
                      </a:solidFill>
                      <a:prstDash val="dot"/>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3991380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95438849"/>
              </p:ext>
            </p:extLst>
          </p:nvPr>
        </p:nvGraphicFramePr>
        <p:xfrm>
          <a:off x="384048" y="548640"/>
          <a:ext cx="11430000" cy="1676400"/>
        </p:xfrm>
        <a:graphic>
          <a:graphicData uri="http://schemas.openxmlformats.org/drawingml/2006/table">
            <a:tbl>
              <a:tblPr firstRow="1" bandRow="1">
                <a:tableStyleId>{C083E6E3-FA7D-4D7B-A595-EF9225AFEA82}</a:tableStyleId>
              </a:tblPr>
              <a:tblGrid>
                <a:gridCol w="11430000">
                  <a:extLst>
                    <a:ext uri="{9D8B030D-6E8A-4147-A177-3AD203B41FA5}">
                      <a16:colId xmlns:a16="http://schemas.microsoft.com/office/drawing/2014/main" val="20000"/>
                    </a:ext>
                  </a:extLst>
                </a:gridCol>
              </a:tblGrid>
              <a:tr h="457200">
                <a:tc>
                  <a:txBody>
                    <a:bodyPr/>
                    <a:lstStyle/>
                    <a:p>
                      <a:pPr algn="ctr"/>
                      <a:r>
                        <a:rPr lang="en-US" sz="2300" b="0" spc="20" baseline="0" dirty="0">
                          <a:solidFill>
                            <a:schemeClr val="bg1"/>
                          </a:solidFill>
                        </a:rPr>
                        <a:t>News From CVrg</a:t>
                      </a:r>
                    </a:p>
                  </a:txBody>
                  <a:tcPr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accent3">
                              <a:lumMod val="75000"/>
                            </a:schemeClr>
                          </a:solidFill>
                          <a:effectLst/>
                        </a:rPr>
                        <a:t>Key sentine</a:t>
                      </a:r>
                      <a:r>
                        <a:rPr lang="en-US" sz="1000" b="1" kern="1200" baseline="0" dirty="0">
                          <a:solidFill>
                            <a:schemeClr val="accent3">
                              <a:lumMod val="75000"/>
                            </a:schemeClr>
                          </a:solidFill>
                          <a:effectLst/>
                        </a:rPr>
                        <a:t>ls</a:t>
                      </a:r>
                      <a:r>
                        <a:rPr lang="en-US" sz="1000" b="1" kern="1200" dirty="0">
                          <a:solidFill>
                            <a:schemeClr val="accent3">
                              <a:lumMod val="75000"/>
                            </a:schemeClr>
                          </a:solidFill>
                          <a:effectLst/>
                        </a:rPr>
                        <a:t>:</a:t>
                      </a:r>
                      <a:endParaRPr lang="en-US" sz="1000" b="1" kern="1200" baseline="0" dirty="0">
                        <a:solidFill>
                          <a:schemeClr val="accent3">
                            <a:lumMod val="75000"/>
                          </a:schemeClr>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baseline="0" dirty="0">
                        <a:effectLst/>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000" b="1" dirty="0">
                          <a:latin typeface="+mn-lt"/>
                          <a:ea typeface="Calibri"/>
                          <a:cs typeface="Calibri"/>
                        </a:rPr>
                        <a:t>Survodutide</a:t>
                      </a:r>
                      <a:r>
                        <a:rPr lang="en-US" sz="1000" dirty="0">
                          <a:latin typeface="+mn-lt"/>
                          <a:ea typeface="Calibri"/>
                          <a:cs typeface="Calibri"/>
                        </a:rPr>
                        <a:t> (BI/Zealand) shows impressive histological improvements in Phase IIb</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000" b="1" dirty="0">
                          <a:latin typeface="+mn-lt"/>
                          <a:ea typeface="Calibri"/>
                          <a:cs typeface="Calibri"/>
                        </a:rPr>
                        <a:t>Tirzepatide</a:t>
                      </a:r>
                      <a:r>
                        <a:rPr lang="en-US" sz="1000" dirty="0">
                          <a:latin typeface="+mn-lt"/>
                          <a:ea typeface="Calibri"/>
                          <a:cs typeface="Calibri"/>
                        </a:rPr>
                        <a:t> (Lilly) meets primary histology endpoint in Phase IIb SYNERGY-NASH</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000" b="1" dirty="0">
                          <a:latin typeface="+mn-lt"/>
                          <a:ea typeface="Calibri"/>
                          <a:cs typeface="Calibri"/>
                        </a:rPr>
                        <a:t>Lanifibranor</a:t>
                      </a:r>
                      <a:r>
                        <a:rPr lang="en-US" sz="1000" dirty="0">
                          <a:latin typeface="+mn-lt"/>
                          <a:ea typeface="Calibri"/>
                          <a:cs typeface="Calibri"/>
                        </a:rPr>
                        <a:t>, Inventiva pauses screening/randomization in NATiV3 due to liver-related AE in one patient</a:t>
                      </a:r>
                    </a:p>
                  </a:txBody>
                  <a:tcPr marT="91440" marB="91440">
                    <a:lnT w="3175" cap="flat" cmpd="sng" algn="ctr">
                      <a:noFill/>
                      <a:prstDash val="solid"/>
                      <a:round/>
                      <a:headEnd type="none" w="med" len="med"/>
                      <a:tailEnd type="none" w="med" len="med"/>
                    </a:lnT>
                  </a:tcPr>
                </a:tc>
                <a:extLst>
                  <a:ext uri="{0D108BD9-81ED-4DB2-BD59-A6C34878D82A}">
                    <a16:rowId xmlns:a16="http://schemas.microsoft.com/office/drawing/2014/main" val="10001"/>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kern="1200" baseline="0" dirty="0">
                          <a:effectLst/>
                        </a:rPr>
                        <a:t>Clinical trial information is sourced from various registries including: </a:t>
                      </a:r>
                      <a:r>
                        <a:rPr lang="en-GB" sz="1000" kern="1200" baseline="0" dirty="0">
                          <a:effectLst/>
                          <a:hlinkClick r:id="rId2"/>
                        </a:rPr>
                        <a:t>ClinicalTrials.gov</a:t>
                      </a:r>
                      <a:r>
                        <a:rPr lang="en-GB" sz="1000" kern="1200" baseline="0" dirty="0">
                          <a:effectLst/>
                        </a:rPr>
                        <a:t>, the </a:t>
                      </a:r>
                      <a:r>
                        <a:rPr lang="en-GB" sz="1000" dirty="0">
                          <a:hlinkClick r:id="rId3"/>
                        </a:rPr>
                        <a:t>EU Clinical Trials Register</a:t>
                      </a:r>
                      <a:r>
                        <a:rPr lang="en-GB" sz="1000" dirty="0"/>
                        <a:t>,</a:t>
                      </a:r>
                      <a:r>
                        <a:rPr lang="en-GB" sz="1000" baseline="0" dirty="0"/>
                        <a:t> and the </a:t>
                      </a:r>
                      <a:r>
                        <a:rPr lang="en-GB" sz="1000" baseline="0" dirty="0">
                          <a:hlinkClick r:id="rId4"/>
                        </a:rPr>
                        <a:t>Japanese Clinical Trials Registry</a:t>
                      </a:r>
                      <a:endParaRPr lang="en-GB" sz="1000" baseline="0" dirty="0"/>
                    </a:p>
                  </a:txBody>
                  <a:tcPr marT="91440" marB="91440">
                    <a:lnL>
                      <a:noFill/>
                    </a:lnL>
                    <a:lnR>
                      <a:noFill/>
                    </a:lnR>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2959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88668806"/>
              </p:ext>
            </p:extLst>
          </p:nvPr>
        </p:nvGraphicFramePr>
        <p:xfrm>
          <a:off x="384363" y="548640"/>
          <a:ext cx="11430000" cy="320954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7315200">
                  <a:extLst>
                    <a:ext uri="{9D8B030D-6E8A-4147-A177-3AD203B41FA5}">
                      <a16:colId xmlns:a16="http://schemas.microsoft.com/office/drawing/2014/main" val="20002"/>
                    </a:ext>
                  </a:extLst>
                </a:gridCol>
              </a:tblGrid>
              <a:tr h="457200">
                <a:tc gridSpan="3">
                  <a:txBody>
                    <a:bodyPr/>
                    <a:lstStyle/>
                    <a:p>
                      <a:pPr algn="ctr"/>
                      <a:r>
                        <a:rPr lang="en-US" sz="2300" b="0" spc="20" dirty="0">
                          <a:solidFill>
                            <a:schemeClr val="bg1"/>
                          </a:solidFill>
                        </a:rPr>
                        <a:t>Anti-fibrotic/Anti-inflammatory Agents</a:t>
                      </a:r>
                      <a:r>
                        <a:rPr lang="en-US" sz="2300" b="0" spc="20" baseline="0" dirty="0">
                          <a:solidFill>
                            <a:schemeClr val="bg1"/>
                          </a:solidFill>
                        </a:rPr>
                        <a:t>: Clinical Trial Updates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 Information</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3">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AZD2389 (AZ) in Phase I development for MASH</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AZD2389</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(AZ)</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unspecified anti-fibrotic</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New Trial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 – US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2" tooltip="Current version of study on ClinicalTrials.gov"/>
                        </a:rPr>
                        <a:t>NCT06138795</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tx1"/>
                          </a:solidFill>
                          <a:effectLst/>
                        </a:rPr>
                        <a:t>Start: Nov. 2023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1° Completion: Aug. 2024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Completion: Aug. 2024</a:t>
                      </a:r>
                      <a:endParaRPr kumimoji="0" lang="en-US" sz="1000" u="none" strike="noStrike" cap="none" normalizeH="0" baseline="0" dirty="0">
                        <a:ln>
                          <a:noFill/>
                        </a:ln>
                        <a:effectLst/>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104 healthy subjects aged 18-55 years, BMI 18-32kg/m</a:t>
                      </a:r>
                      <a:r>
                        <a:rPr kumimoji="0" lang="en-US" sz="1000" u="none" strike="noStrike" cap="none" normalizeH="0" baseline="30000" dirty="0">
                          <a:ln>
                            <a:noFill/>
                          </a:ln>
                          <a:effectLst/>
                        </a:rPr>
                        <a:t>2</a:t>
                      </a:r>
                      <a:r>
                        <a:rPr kumimoji="0" lang="en-US" sz="1000" u="none" strike="noStrike" cap="none" normalizeH="0" baseline="0" dirty="0">
                          <a:ln>
                            <a:noFill/>
                          </a:ln>
                          <a:effectLst/>
                        </a:rPr>
                        <a:t>, body weight ≥50kg, Part A2 + B2: healthy Japanese (N=32), Part A3: healthy Chinese (N=8)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Part A1 - SAD: AZD2389 (oral one of five undisclosed single doses) vs. placebo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Part A2 - SAD: AZD2389 (oral one of three undisclosed single doses) vs. placebo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Part A3 - SAD: AZD2389 (oral one undisclosed single dose) vs. placebo</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none" strike="noStrike" cap="none" normalizeH="0" baseline="0" dirty="0">
                          <a:ln>
                            <a:noFill/>
                          </a:ln>
                          <a:effectLst/>
                        </a:rPr>
                        <a:t>Part B1 - MAD: AZD2389 (oral one of three undisclosed multiple doses) vs. placebo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Part B2 - MAD: AZD2389 (oral one undisclosed multiple doses) vs. placebo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a:t>
                      </a:r>
                      <a:r>
                        <a:rPr kumimoji="0" lang="en-US" sz="1000" u="none" strike="noStrike" cap="none" normalizeH="0" baseline="0" dirty="0">
                          <a:ln>
                            <a:noFill/>
                          </a:ln>
                          <a:effectLst/>
                        </a:rPr>
                        <a:t>: safety and tolerability up to 8 (SAD) and 17 (MAD) days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This trial is evaluating safety, tolerability, pharmacokinetics, and pharmacodynamics of single and multiple doses of AZD2389 in healthy subjects. </a:t>
                      </a:r>
                      <a:r>
                        <a:rPr lang="en-US" sz="1000" b="0" i="0" kern="1200" baseline="0" dirty="0">
                          <a:solidFill>
                            <a:schemeClr val="tx1"/>
                          </a:solidFill>
                          <a:effectLst/>
                          <a:latin typeface="+mn-lt"/>
                          <a:ea typeface="+mn-ea"/>
                          <a:cs typeface="+mn-cs"/>
                        </a:rPr>
                        <a:t>According to AZ’s 4Q 2023 company presentation, AZD2389 is in Phase I development for the treatment of MASH. Beyond being an anti-fibrotic the specific MOA of AZD2389 is undisclosed.</a:t>
                      </a:r>
                    </a:p>
                    <a:p>
                      <a:pPr marL="0" indent="0">
                        <a:spcAft>
                          <a:spcPts val="600"/>
                        </a:spcAft>
                        <a:buFont typeface="Arial"/>
                        <a:buNone/>
                      </a:pPr>
                      <a:r>
                        <a:rPr lang="en-GB" sz="900" b="1" i="0" baseline="0" dirty="0">
                          <a:solidFill>
                            <a:schemeClr val="tx1"/>
                          </a:solidFill>
                          <a:latin typeface="+mn-lt"/>
                          <a:cs typeface="Calibri"/>
                        </a:rPr>
                        <a:t>Source:</a:t>
                      </a:r>
                      <a:r>
                        <a:rPr lang="en-GB" sz="900" b="0" i="0" baseline="0" dirty="0">
                          <a:solidFill>
                            <a:schemeClr val="tx1"/>
                          </a:solidFill>
                          <a:latin typeface="+mn-lt"/>
                          <a:cs typeface="Calibri"/>
                        </a:rPr>
                        <a:t> </a:t>
                      </a:r>
                      <a:r>
                        <a:rPr lang="en-US" sz="900" b="0" i="0" baseline="0" dirty="0">
                          <a:solidFill>
                            <a:schemeClr val="tx1"/>
                          </a:solidFill>
                          <a:latin typeface="+mn-lt"/>
                          <a:cs typeface="Calibri"/>
                          <a:hlinkClick r:id="rId3"/>
                        </a:rPr>
                        <a:t>AZ 4Q 2023 Company call</a:t>
                      </a:r>
                      <a:endParaRPr lang="en-GB" sz="900" b="0" i="0" baseline="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3272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9CAD3-B82A-1C26-093A-125208408938}"/>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058C0BE-8319-E32B-BD9F-E1FCFDC1EE2B}"/>
              </a:ext>
            </a:extLst>
          </p:cNvPr>
          <p:cNvGraphicFramePr>
            <a:graphicFrameLocks noGrp="1"/>
          </p:cNvGraphicFramePr>
          <p:nvPr>
            <p:extLst>
              <p:ext uri="{D42A27DB-BD31-4B8C-83A1-F6EECF244321}">
                <p14:modId xmlns:p14="http://schemas.microsoft.com/office/powerpoint/2010/main" val="3420899453"/>
              </p:ext>
            </p:extLst>
          </p:nvPr>
        </p:nvGraphicFramePr>
        <p:xfrm>
          <a:off x="384363" y="548640"/>
          <a:ext cx="11430000" cy="320954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7315200">
                  <a:extLst>
                    <a:ext uri="{9D8B030D-6E8A-4147-A177-3AD203B41FA5}">
                      <a16:colId xmlns:a16="http://schemas.microsoft.com/office/drawing/2014/main" val="20002"/>
                    </a:ext>
                  </a:extLst>
                </a:gridCol>
              </a:tblGrid>
              <a:tr h="457200">
                <a:tc gridSpan="3">
                  <a:txBody>
                    <a:bodyPr/>
                    <a:lstStyle/>
                    <a:p>
                      <a:pPr algn="ctr"/>
                      <a:r>
                        <a:rPr lang="en-US" sz="2300" b="0" spc="20" dirty="0">
                          <a:solidFill>
                            <a:schemeClr val="bg1"/>
                          </a:solidFill>
                        </a:rPr>
                        <a:t>Combinations/Multi-MOA</a:t>
                      </a:r>
                      <a:r>
                        <a:rPr lang="en-US" sz="2300" b="0" spc="20" baseline="0" dirty="0">
                          <a:solidFill>
                            <a:schemeClr val="bg1"/>
                          </a:solidFill>
                        </a:rPr>
                        <a:t>: Clinical Trial Updates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 Information</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3">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Semaglutide/cilofexor/firsocostat, Novo Nordisk/Gilead removes MASH endpoint of Phase IIb combination trial in NASH F4</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semaglutide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(Novo Nordisk)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GLP-1 agonist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t>cilofexor</a:t>
                      </a:r>
                      <a:endParaRPr lang="en-US" sz="10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a:t>(FXR agonist)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a:t>Gilead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t>firsocostat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a:t>(ACC inhibitor)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a:t>Gilead</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Protocol Amended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WAYFIND</a:t>
                      </a:r>
                    </a:p>
                    <a:p>
                      <a:pPr algn="l"/>
                      <a:r>
                        <a:rPr lang="en-US" sz="1000" b="0" dirty="0">
                          <a:latin typeface="Arial" panose="020B0604020202020204" pitchFamily="34" charset="0"/>
                          <a:cs typeface="Arial" panose="020B0604020202020204" pitchFamily="34" charset="0"/>
                        </a:rPr>
                        <a:t>Phase IIb - US, Canada, Japan, Puerto Rico
</a:t>
                      </a:r>
                      <a:r>
                        <a:rPr lang="en-US" sz="1000" b="0" dirty="0">
                          <a:latin typeface="Arial" panose="020B0604020202020204" pitchFamily="34" charset="0"/>
                          <a:cs typeface="Arial" panose="020B0604020202020204" pitchFamily="34" charset="0"/>
                          <a:hlinkClick r:id="rId2"/>
                        </a:rPr>
                        <a:t>NCT04971785</a:t>
                      </a:r>
                      <a:r>
                        <a:rPr lang="en-US" sz="1000" b="0" dirty="0">
                          <a:latin typeface="Arial" panose="020B0604020202020204" pitchFamily="34" charset="0"/>
                          <a:cs typeface="Arial" panose="020B0604020202020204" pitchFamily="34" charset="0"/>
                        </a:rPr>
                        <a:t>
Start: Aug. 2021
1° Completion: Nov. 2024
Completion: Dec. 2024</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u="none" strike="noStrike" cap="none" normalizeH="0" baseline="0" dirty="0">
                          <a:ln>
                            <a:noFill/>
                          </a:ln>
                          <a:effectLst/>
                        </a:rPr>
                        <a:t>Patients</a:t>
                      </a:r>
                      <a:r>
                        <a:rPr kumimoji="0" lang="en-US" sz="1000" u="none" strike="noStrike" cap="none" normalizeH="0" baseline="0" dirty="0">
                          <a:ln>
                            <a:noFill/>
                          </a:ln>
                          <a:effectLst/>
                        </a:rPr>
                        <a:t>: </a:t>
                      </a:r>
                      <a:r>
                        <a:rPr lang="en-US" sz="1000" b="0" i="0" u="none" strike="noStrike" dirty="0">
                          <a:solidFill>
                            <a:schemeClr val="tx1"/>
                          </a:solidFill>
                          <a:effectLst/>
                          <a:latin typeface="Arial" panose="020B0604020202020204" pitchFamily="34" charset="0"/>
                          <a:cs typeface="Arial" panose="020B0604020202020204" pitchFamily="34" charset="0"/>
                        </a:rPr>
                        <a:t>457 MASH patients with compensated cirrhosis (F4) aged 18-80 years, eGFR ≥30mL/min/1.73m</a:t>
                      </a:r>
                      <a:r>
                        <a:rPr lang="en-US" sz="1000" b="0" i="0" u="none" strike="noStrike" baseline="30000" dirty="0">
                          <a:solidFill>
                            <a:schemeClr val="tx1"/>
                          </a:solidFill>
                          <a:effectLst/>
                          <a:latin typeface="Arial" panose="020B0604020202020204" pitchFamily="34" charset="0"/>
                          <a:cs typeface="Arial" panose="020B0604020202020204" pitchFamily="34" charset="0"/>
                        </a:rPr>
                        <a:t>2</a:t>
                      </a:r>
                      <a:r>
                        <a:rPr lang="en-US" sz="1000" b="0" i="0" u="none" strike="noStrike" dirty="0">
                          <a:solidFill>
                            <a:schemeClr val="tx1"/>
                          </a:solidFill>
                          <a:effectLst/>
                          <a:latin typeface="Arial" panose="020B0604020202020204" pitchFamily="34" charset="0"/>
                          <a:cs typeface="Arial" panose="020B0604020202020204" pitchFamily="34" charset="0"/>
                        </a:rPr>
                        <a:t>, A1c ≤10%, BMI ≥23kg/m</a:t>
                      </a:r>
                      <a:r>
                        <a:rPr lang="en-US" sz="1000" b="0" i="0" u="none" strike="noStrike" baseline="30000" dirty="0">
                          <a:solidFill>
                            <a:schemeClr val="tx1"/>
                          </a:solidFill>
                          <a:effectLst/>
                          <a:latin typeface="Arial" panose="020B0604020202020204" pitchFamily="34" charset="0"/>
                          <a:cs typeface="Arial" panose="020B0604020202020204" pitchFamily="34" charset="0"/>
                        </a:rPr>
                        <a:t>2</a:t>
                      </a:r>
                      <a:r>
                        <a:rPr lang="en-US" sz="1000" b="0" i="0" u="none" strike="noStrike" dirty="0">
                          <a:solidFill>
                            <a:schemeClr val="tx1"/>
                          </a:solidFill>
                          <a:effectLst/>
                          <a:latin typeface="Arial" panose="020B0604020202020204" pitchFamily="34" charset="0"/>
                          <a:cs typeface="Arial" panose="020B0604020202020204" pitchFamily="34" charset="0"/>
                        </a:rPr>
                        <a:t> </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u="none" strike="noStrike" cap="none" normalizeH="0" baseline="0" dirty="0">
                          <a:ln>
                            <a:noFill/>
                          </a:ln>
                          <a:effectLst/>
                        </a:rPr>
                        <a:t>Treatment</a:t>
                      </a:r>
                      <a:r>
                        <a:rPr kumimoji="0" lang="en-US" sz="1000" u="none" strike="noStrike" cap="none" normalizeH="0" baseline="0" dirty="0">
                          <a:ln>
                            <a:noFill/>
                          </a:ln>
                          <a:effectLst/>
                        </a:rPr>
                        <a:t>: </a:t>
                      </a:r>
                      <a:r>
                        <a:rPr lang="en-US" sz="1000" b="0" i="0" u="none" strike="noStrike" dirty="0">
                          <a:solidFill>
                            <a:schemeClr val="tx1"/>
                          </a:solidFill>
                          <a:effectLst/>
                          <a:latin typeface="Arial" panose="020B0604020202020204" pitchFamily="34" charset="0"/>
                          <a:cs typeface="Arial" panose="020B0604020202020204" pitchFamily="34" charset="0"/>
                        </a:rPr>
                        <a:t>semaglutide (SC 2.4mg QW) ± cilofexor/firsocostat fixed-dose combination (oral 30/20mg QD) vs. cilofexor/firsocostat fixed-dose combination (oral 30/20mg QD) vs. placebo for 72 weeks
semaglutide dose escalation every 4 weeks from 0.24mg</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Endpoints</a:t>
                      </a:r>
                      <a:r>
                        <a:rPr kumimoji="0" lang="en-US" sz="1000" u="none" strike="noStrike" cap="none" normalizeH="0" baseline="0" dirty="0">
                          <a:ln>
                            <a:noFill/>
                          </a:ln>
                          <a:effectLst/>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000" b="0" i="0" u="none" strike="noStrike" dirty="0">
                          <a:solidFill>
                            <a:schemeClr val="tx1"/>
                          </a:solidFill>
                          <a:effectLst/>
                          <a:latin typeface="Arial" panose="020B0604020202020204" pitchFamily="34" charset="0"/>
                          <a:cs typeface="Arial" panose="020B0604020202020204" pitchFamily="34" charset="0"/>
                        </a:rPr>
                        <a:t>- ≥1 stage improvement in fibrosis without worsening in MASH from baseline at 72 weeks
</a:t>
                      </a:r>
                      <a:r>
                        <a:rPr lang="en-US" sz="1000" b="0" i="0" u="none" strike="sngStrike" dirty="0">
                          <a:solidFill>
                            <a:schemeClr val="accent3">
                              <a:lumMod val="75000"/>
                            </a:schemeClr>
                          </a:solidFill>
                          <a:effectLst/>
                          <a:latin typeface="Arial" panose="020B0604020202020204" pitchFamily="34" charset="0"/>
                          <a:cs typeface="Arial" panose="020B0604020202020204" pitchFamily="34" charset="0"/>
                        </a:rPr>
                        <a:t>- NASH resolution without worsening in fibrosis from baseline at 72 weeks</a:t>
                      </a:r>
                      <a:endParaRPr kumimoji="0" lang="en-US" sz="1000" u="none" strike="sngStrike" cap="none" normalizeH="0" baseline="0" dirty="0">
                        <a:ln>
                          <a:noFill/>
                        </a:ln>
                        <a:solidFill>
                          <a:schemeClr val="accent3">
                            <a:lumMod val="75000"/>
                          </a:schemeClr>
                        </a:solidFill>
                        <a:effectLst/>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This month the trial protocol was updated to reflect removal of one of the two primary endpoints. The success of the trial now relies on </a:t>
                      </a:r>
                      <a:r>
                        <a:rPr lang="en-US" sz="1000" b="0" i="0" u="none" strike="noStrike" dirty="0">
                          <a:solidFill>
                            <a:schemeClr val="tx1"/>
                          </a:solidFill>
                          <a:effectLst/>
                          <a:latin typeface="Arial" panose="020B0604020202020204" pitchFamily="34" charset="0"/>
                          <a:cs typeface="Arial" panose="020B0604020202020204" pitchFamily="34" charset="0"/>
                        </a:rPr>
                        <a:t>≥1 stage improvement in fibrosis without worsening in MASH.</a:t>
                      </a:r>
                      <a:endParaRPr kumimoji="0" lang="en-US" sz="1000" u="none" strike="noStrike" cap="none" normalizeH="0" baseline="0" dirty="0">
                        <a:ln>
                          <a:noFill/>
                        </a:ln>
                        <a:effectLst/>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458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C361AE-91F8-B5A1-97F9-428A4537B529}"/>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BD4707E-962C-2E4A-F96C-4DB41EA0241A}"/>
              </a:ext>
            </a:extLst>
          </p:cNvPr>
          <p:cNvGraphicFramePr>
            <a:graphicFrameLocks noGrp="1"/>
          </p:cNvGraphicFramePr>
          <p:nvPr>
            <p:extLst>
              <p:ext uri="{D42A27DB-BD31-4B8C-83A1-F6EECF244321}">
                <p14:modId xmlns:p14="http://schemas.microsoft.com/office/powerpoint/2010/main" val="3848057760"/>
              </p:ext>
            </p:extLst>
          </p:nvPr>
        </p:nvGraphicFramePr>
        <p:xfrm>
          <a:off x="384362" y="548640"/>
          <a:ext cx="11430000" cy="5514867"/>
        </p:xfrm>
        <a:graphic>
          <a:graphicData uri="http://schemas.openxmlformats.org/drawingml/2006/table">
            <a:tbl>
              <a:tblPr firstRow="1" bandRow="1">
                <a:tableStyleId>{C083E6E3-FA7D-4D7B-A595-EF9225AFEA82}</a:tableStyleId>
              </a:tblPr>
              <a:tblGrid>
                <a:gridCol w="2857500">
                  <a:extLst>
                    <a:ext uri="{9D8B030D-6E8A-4147-A177-3AD203B41FA5}">
                      <a16:colId xmlns:a16="http://schemas.microsoft.com/office/drawing/2014/main" val="20000"/>
                    </a:ext>
                  </a:extLst>
                </a:gridCol>
                <a:gridCol w="2857500">
                  <a:extLst>
                    <a:ext uri="{9D8B030D-6E8A-4147-A177-3AD203B41FA5}">
                      <a16:colId xmlns:a16="http://schemas.microsoft.com/office/drawing/2014/main" val="20001"/>
                    </a:ext>
                  </a:extLst>
                </a:gridCol>
                <a:gridCol w="2327462">
                  <a:extLst>
                    <a:ext uri="{9D8B030D-6E8A-4147-A177-3AD203B41FA5}">
                      <a16:colId xmlns:a16="http://schemas.microsoft.com/office/drawing/2014/main" val="20002"/>
                    </a:ext>
                  </a:extLst>
                </a:gridCol>
                <a:gridCol w="3387538">
                  <a:extLst>
                    <a:ext uri="{9D8B030D-6E8A-4147-A177-3AD203B41FA5}">
                      <a16:colId xmlns:a16="http://schemas.microsoft.com/office/drawing/2014/main" val="20003"/>
                    </a:ext>
                  </a:extLst>
                </a:gridCol>
              </a:tblGrid>
              <a:tr h="457200">
                <a:tc gridSpan="4">
                  <a:txBody>
                    <a:bodyPr/>
                    <a:lstStyle/>
                    <a:p>
                      <a:pPr algn="ctr"/>
                      <a:r>
                        <a:rPr lang="en-US" sz="2300" b="0" spc="20" dirty="0">
                          <a:solidFill>
                            <a:schemeClr val="bg1"/>
                          </a:solidFill>
                        </a:rPr>
                        <a:t>Incretin Combinations</a:t>
                      </a:r>
                      <a:r>
                        <a:rPr lang="en-US" sz="2300" b="0" spc="20" baseline="0" dirty="0">
                          <a:solidFill>
                            <a:schemeClr val="bg1"/>
                          </a:solidFill>
                        </a:rPr>
                        <a:t>: Clinical Trial Results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lnL>
                      <a:noFill/>
                    </a:lnL>
                  </a:tcPr>
                </a:tc>
                <a:extLst>
                  <a:ext uri="{0D108BD9-81ED-4DB2-BD59-A6C34878D82A}">
                    <a16:rowId xmlns:a16="http://schemas.microsoft.com/office/drawing/2014/main" val="10000"/>
                  </a:ext>
                </a:extLst>
              </a:tr>
              <a:tr h="18288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Survodutide (BI/Zealand) shows impressive histological improvements in Phase IIb</a:t>
                      </a:r>
                      <a:endParaRPr lang="en-US" sz="1000" b="1" dirty="0">
                        <a:solidFill>
                          <a:schemeClr val="accent3">
                            <a:lumMod val="75000"/>
                          </a:schemeClr>
                        </a:solidFill>
                        <a:latin typeface="+mn-lt"/>
                        <a:cs typeface="Calibri"/>
                      </a:endParaRP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lnL>
                      <a:noFill/>
                    </a:lnL>
                  </a:tcPr>
                </a:tc>
                <a:extLst>
                  <a:ext uri="{0D108BD9-81ED-4DB2-BD59-A6C34878D82A}">
                    <a16:rowId xmlns:a16="http://schemas.microsoft.com/office/drawing/2014/main" val="10001"/>
                  </a:ext>
                </a:extLst>
              </a:tr>
              <a:tr h="0">
                <a:tc gridSpan="4">
                  <a:txBody>
                    <a:bodyPr/>
                    <a:lstStyle/>
                    <a:p>
                      <a:endParaRPr lang="en-US" sz="100" dirty="0"/>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lnL>
                      <a:noFill/>
                    </a:lnL>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Product</a:t>
                      </a:r>
                      <a:endParaRPr lang="en-US" sz="1000" b="1"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MOA</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Company</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Trial</a:t>
                      </a:r>
                    </a:p>
                  </a:txBody>
                  <a:tcPr marT="36576" marB="36576">
                    <a:lnL>
                      <a:noFill/>
                    </a:lnL>
                    <a:lnR>
                      <a:noFill/>
                    </a:lnR>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r>
                        <a:rPr lang="en-US" sz="1000" b="1" dirty="0">
                          <a:solidFill>
                            <a:schemeClr val="tx1"/>
                          </a:solidFill>
                          <a:latin typeface="+mn-lt"/>
                          <a:cs typeface="Calibri"/>
                        </a:rPr>
                        <a:t>survodutide</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latin typeface="+mn-lt"/>
                          <a:cs typeface="Calibri"/>
                        </a:rPr>
                        <a:t>dual GLP-1/GRA</a:t>
                      </a:r>
                    </a:p>
                  </a:txBody>
                  <a:tcPr marT="45717" marB="45717">
                    <a:lnL>
                      <a:noFill/>
                    </a:lnL>
                    <a:lnR>
                      <a:noFill/>
                    </a:lnR>
                    <a:lnT>
                      <a:noFill/>
                    </a:lnT>
                    <a:lnB>
                      <a:noFill/>
                    </a:lnB>
                    <a:lnTlToBr w="12700" cmpd="sng">
                      <a:noFill/>
                      <a:prstDash val="solid"/>
                    </a:lnTlToBr>
                    <a:lnBlToTr w="12700" cmpd="sng">
                      <a:noFill/>
                      <a:prstDash val="solid"/>
                    </a:lnBlToTr>
                  </a:tcPr>
                </a:tc>
                <a:tc>
                  <a:txBody>
                    <a:bodyPr/>
                    <a:lstStyle/>
                    <a:p>
                      <a:r>
                        <a:rPr lang="en-US" sz="1000" dirty="0">
                          <a:latin typeface="+mn-lt"/>
                        </a:rPr>
                        <a:t>BI/Zealand</a:t>
                      </a:r>
                      <a:endParaRPr lang="en-US" sz="1000" b="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IIb – Global </a:t>
                      </a:r>
                      <a:r>
                        <a:rPr kumimoji="0" lang="en-US" sz="1000" u="none" strike="noStrike" cap="none" normalizeH="0" baseline="0" dirty="0">
                          <a:ln>
                            <a:noFill/>
                          </a:ln>
                          <a:effectLst/>
                          <a:hlinkClick r:id="rId2"/>
                        </a:rPr>
                        <a:t>NCT04771273</a:t>
                      </a:r>
                      <a:endParaRPr kumimoji="0" lang="en-US" sz="1000" u="none" strike="noStrike" cap="none" normalizeH="0" baseline="0" dirty="0">
                        <a:ln>
                          <a:noFill/>
                        </a:ln>
                        <a:effectLst/>
                      </a:endParaRPr>
                    </a:p>
                  </a:txBody>
                  <a:tcPr marT="45717" marB="45717">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gridSpan="4">
                  <a:txBody>
                    <a:bodyPr/>
                    <a:lstStyle/>
                    <a:p>
                      <a:r>
                        <a:rPr lang="en-US" sz="1000" b="1" dirty="0"/>
                        <a:t>Patients &amp; Treatment</a:t>
                      </a:r>
                      <a:endParaRPr lang="en-US" sz="1000" b="1" dirty="0">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sz="1100" b="1" dirty="0">
                        <a:latin typeface="Calibri"/>
                        <a:cs typeface="Calibri"/>
                      </a:endParaRPr>
                    </a:p>
                  </a:txBody>
                  <a:tcPr marT="36576" marB="36576"/>
                </a:tc>
                <a:tc hMerge="1">
                  <a:txBody>
                    <a:bodyPr/>
                    <a:lstStyle/>
                    <a:p>
                      <a:endParaRPr lang="en-GB"/>
                    </a:p>
                  </a:txBody>
                  <a:tcPr>
                    <a:lnL>
                      <a:noFill/>
                    </a:lnL>
                    <a:lnT>
                      <a:noFill/>
                    </a:lnT>
                  </a:tcPr>
                </a:tc>
                <a:extLst>
                  <a:ext uri="{0D108BD9-81ED-4DB2-BD59-A6C34878D82A}">
                    <a16:rowId xmlns:a16="http://schemas.microsoft.com/office/drawing/2014/main" val="10005"/>
                  </a:ext>
                </a:extLst>
              </a:tr>
              <a:tr h="237232">
                <a:tc gridSpan="4">
                  <a:txBody>
                    <a:bodyPr/>
                    <a:lstStyle/>
                    <a:p>
                      <a:r>
                        <a:rPr lang="en-US" sz="1000" dirty="0">
                          <a:latin typeface="+mj-lt"/>
                        </a:rPr>
                        <a:t>295 NASH patients aged 18-80 years, NAS ≥4 (≥1 in each of lobular inflammation and ballooning), F1-F3, liver fat ≥8%, liver stiffness ≥6.0kPa (by FibroScan), BMI ≥25kg/m</a:t>
                      </a:r>
                      <a:r>
                        <a:rPr lang="en-US" sz="1000" baseline="30000" dirty="0">
                          <a:latin typeface="+mj-lt"/>
                        </a:rPr>
                        <a:t>2</a:t>
                      </a:r>
                      <a:r>
                        <a:rPr lang="en-US" sz="1000" dirty="0">
                          <a:latin typeface="+mj-lt"/>
                        </a:rPr>
                        <a:t>, body weight ≥70kg received survodutide (SC 2.4, 4.8, or 6.0mg QW) vs. placebo for 48 weeks; dose-titration from 0.3mg bi-weekly to target (2.4mg dose at 16 weeks, 4.8mg dose at 20 weeks, 6.0mg dose at 24 weeks)</a:t>
                      </a:r>
                    </a:p>
                    <a:p>
                      <a:r>
                        <a:rPr lang="en-US" sz="1000" b="1" dirty="0">
                          <a:latin typeface="+mj-lt"/>
                          <a:cs typeface="Calibri"/>
                        </a:rPr>
                        <a:t>Primary Endpoint</a:t>
                      </a:r>
                      <a:r>
                        <a:rPr lang="en-US" sz="1000" b="0" dirty="0">
                          <a:latin typeface="+mj-lt"/>
                          <a:cs typeface="Calibri"/>
                        </a:rPr>
                        <a:t>: ≥2 point improvement in NAS (≥1 point in each of lobular inflammation and ballooning) without worsening in fibrosis from baseline at 48 weeks</a:t>
                      </a:r>
                      <a:endParaRPr lang="en-US" sz="1000" b="1" dirty="0">
                        <a:latin typeface="+mj-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sz="1100" b="0" dirty="0">
                        <a:latin typeface="Calibri"/>
                        <a:cs typeface="Calibri"/>
                      </a:endParaRPr>
                    </a:p>
                  </a:txBody>
                  <a:tcPr marT="36576" marB="36576"/>
                </a:tc>
                <a:tc hMerge="1">
                  <a:txBody>
                    <a:bodyPr/>
                    <a:lstStyle/>
                    <a:p>
                      <a:endParaRPr lang="en-GB"/>
                    </a:p>
                  </a:txBody>
                  <a:tcPr>
                    <a:lnL>
                      <a:noFill/>
                    </a:lnL>
                  </a:tcPr>
                </a:tc>
                <a:extLst>
                  <a:ext uri="{0D108BD9-81ED-4DB2-BD59-A6C34878D82A}">
                    <a16:rowId xmlns:a16="http://schemas.microsoft.com/office/drawing/2014/main" val="10006"/>
                  </a:ext>
                </a:extLst>
              </a:tr>
              <a:tr h="0">
                <a:tc gridSpan="4">
                  <a:txBody>
                    <a:bodyPr/>
                    <a:lstStyle/>
                    <a:p>
                      <a:r>
                        <a:rPr lang="en-US" sz="1000" b="1" dirty="0"/>
                        <a:t>Results </a:t>
                      </a:r>
                      <a:endParaRPr lang="en-US" sz="1000" b="1" dirty="0">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a:latin typeface="Calibri"/>
                        <a:cs typeface="Calibri"/>
                      </a:endParaRPr>
                    </a:p>
                  </a:txBody>
                  <a:tcPr marT="45717" marB="45717"/>
                </a:tc>
                <a:tc hMerge="1">
                  <a:txBody>
                    <a:bodyPr/>
                    <a:lstStyle/>
                    <a:p>
                      <a:endParaRPr lang="en-US"/>
                    </a:p>
                  </a:txBody>
                  <a:tcPr/>
                </a:tc>
                <a:tc hMerge="1">
                  <a:txBody>
                    <a:bodyPr/>
                    <a:lstStyle/>
                    <a:p>
                      <a:endParaRPr lang="en-GB"/>
                    </a:p>
                  </a:txBody>
                  <a:tcPr>
                    <a:lnL>
                      <a:noFill/>
                    </a:lnL>
                  </a:tcPr>
                </a:tc>
                <a:extLst>
                  <a:ext uri="{0D108BD9-81ED-4DB2-BD59-A6C34878D82A}">
                    <a16:rowId xmlns:a16="http://schemas.microsoft.com/office/drawing/2014/main" val="10007"/>
                  </a:ext>
                </a:extLst>
              </a:tr>
              <a:tr h="1700809">
                <a:tc gridSpan="4">
                  <a:txBody>
                    <a:bodyPr/>
                    <a:lstStyle/>
                    <a:p>
                      <a:pPr marL="171450" indent="-171450">
                        <a:spcAft>
                          <a:spcPts val="600"/>
                        </a:spcAft>
                        <a:buFont typeface="Arial"/>
                        <a:buChar char="•"/>
                      </a:pPr>
                      <a:r>
                        <a:rPr lang="en-US" sz="1000" dirty="0">
                          <a:solidFill>
                            <a:schemeClr val="tx1"/>
                          </a:solidFill>
                        </a:rPr>
                        <a:t>At 48 weeks, up to 83% of survodutide-treated patients achieved significant improvement in MASH vs. placebo (CI95% 51.1, 78.6%, P&gt;0.0001).</a:t>
                      </a:r>
                    </a:p>
                    <a:p>
                      <a:pPr marL="171450" indent="-171450">
                        <a:spcAft>
                          <a:spcPts val="600"/>
                        </a:spcAft>
                        <a:buFont typeface="Arial"/>
                        <a:buChar char="•"/>
                      </a:pPr>
                      <a:r>
                        <a:rPr lang="en-US" sz="1000" dirty="0">
                          <a:solidFill>
                            <a:schemeClr val="tx1"/>
                          </a:solidFill>
                        </a:rPr>
                        <a:t>The trial met its primary endpoint with survodutide showing improvement in MASH without worsening of fibrosis.</a:t>
                      </a:r>
                    </a:p>
                    <a:p>
                      <a:pPr marL="171450" indent="-171450">
                        <a:spcAft>
                          <a:spcPts val="600"/>
                        </a:spcAft>
                        <a:buFont typeface="Arial"/>
                        <a:buChar char="•"/>
                      </a:pPr>
                      <a:r>
                        <a:rPr lang="en-US" sz="1000" dirty="0">
                          <a:solidFill>
                            <a:schemeClr val="tx1"/>
                          </a:solidFill>
                        </a:rPr>
                        <a:t>Survodutide met all secondary endpoints including ≥30% reduction in liver fat, greater reduction in liver fat, </a:t>
                      </a:r>
                      <a:r>
                        <a:rPr lang="en-US" sz="1000" b="0" kern="1200" dirty="0">
                          <a:solidFill>
                            <a:schemeClr val="tx1"/>
                          </a:solidFill>
                          <a:latin typeface="+mn-lt"/>
                          <a:ea typeface="+mn-ea"/>
                          <a:cs typeface="Calibri"/>
                        </a:rPr>
                        <a:t>≥1 stage improvement in fibrosis, and greater changes in NAS vs. placebo.</a:t>
                      </a:r>
                    </a:p>
                    <a:p>
                      <a:pPr marL="171450" indent="-171450">
                        <a:spcAft>
                          <a:spcPts val="600"/>
                        </a:spcAft>
                        <a:buFont typeface="Arial"/>
                        <a:buChar char="•"/>
                      </a:pPr>
                      <a:r>
                        <a:rPr lang="en-US" sz="1000" b="0" kern="1200" dirty="0">
                          <a:solidFill>
                            <a:schemeClr val="tx1"/>
                          </a:solidFill>
                          <a:latin typeface="+mn-lt"/>
                          <a:ea typeface="+mn-ea"/>
                          <a:cs typeface="Calibri"/>
                        </a:rPr>
                        <a:t>Survodutide did not show unexpected safety or tolerability issues at any dose level.</a:t>
                      </a:r>
                    </a:p>
                    <a:p>
                      <a:pPr marL="171450" indent="-171450">
                        <a:spcAft>
                          <a:spcPts val="600"/>
                        </a:spcAft>
                        <a:buFont typeface="Arial"/>
                        <a:buChar char="•"/>
                      </a:pPr>
                      <a:r>
                        <a:rPr lang="en-US" sz="1000" dirty="0">
                          <a:solidFill>
                            <a:schemeClr val="tx1"/>
                          </a:solidFill>
                        </a:rPr>
                        <a:t>Full data to be presented in the coming months.</a:t>
                      </a:r>
                    </a:p>
                  </a:txBody>
                  <a:tcPr marT="36576" marB="36576">
                    <a:lnL>
                      <a:noFill/>
                    </a:lnL>
                    <a:lnT>
                      <a:noFill/>
                    </a:lnT>
                    <a:lnB>
                      <a:noFill/>
                    </a:lnB>
                    <a:lnTlToBr w="12700" cmpd="sng">
                      <a:noFill/>
                      <a:prstDash val="solid"/>
                    </a:lnTlToBr>
                    <a:lnBlToTr w="12700" cmpd="sng">
                      <a:noFill/>
                      <a:prstDash val="solid"/>
                    </a:lnBlToTr>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a:latin typeface="Calibri"/>
                        <a:cs typeface="Calibri"/>
                      </a:endParaRPr>
                    </a:p>
                  </a:txBody>
                  <a:tcPr marT="45717" marB="45717"/>
                </a:tc>
                <a:tc hMerge="1">
                  <a:txBody>
                    <a:bodyPr/>
                    <a:lstStyle/>
                    <a:p>
                      <a:pPr marL="171450" indent="-171450">
                        <a:spcAft>
                          <a:spcPts val="600"/>
                        </a:spcAft>
                        <a:buFont typeface="Arial"/>
                        <a:buChar char="•"/>
                      </a:pPr>
                      <a:endParaRPr lang="en-US" sz="1000" dirty="0"/>
                    </a:p>
                  </a:txBody>
                  <a:tcPr marT="36576" marB="36576">
                    <a:lnL>
                      <a:noFill/>
                    </a:lnL>
                    <a:lnR>
                      <a:noFill/>
                    </a:lnR>
                    <a:lnT>
                      <a:noFill/>
                    </a:lnT>
                    <a:lnB>
                      <a:noFill/>
                    </a:lnB>
                    <a:lnTlToBr w="12700" cmpd="sng">
                      <a:noFill/>
                      <a:prstDash val="solid"/>
                    </a:lnTlToBr>
                    <a:lnBlToTr w="12700" cmpd="sng">
                      <a:noFill/>
                      <a:prstDash val="solid"/>
                    </a:lnBlToTr>
                    <a:noFill/>
                  </a:tcPr>
                </a:tc>
                <a:tc hMerge="1">
                  <a:txBody>
                    <a:bodyPr/>
                    <a:lstStyle/>
                    <a:p>
                      <a:endParaRPr lang="en-GB"/>
                    </a:p>
                  </a:txBody>
                  <a:tcPr/>
                </a:tc>
                <a:extLst>
                  <a:ext uri="{0D108BD9-81ED-4DB2-BD59-A6C34878D82A}">
                    <a16:rowId xmlns:a16="http://schemas.microsoft.com/office/drawing/2014/main" val="10008"/>
                  </a:ext>
                </a:extLst>
              </a:tr>
              <a:tr h="640080">
                <a:tc gridSpan="4">
                  <a:txBody>
                    <a:bodyPr/>
                    <a:lstStyle/>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These topline data from a Phase IIb trial showed all doses of survodutide met the primary endpoint with up to 83% of patients achieving significant improvement in </a:t>
                      </a:r>
                      <a:r>
                        <a:rPr lang="en-US" sz="1000" b="0" kern="1200" dirty="0">
                          <a:solidFill>
                            <a:schemeClr val="tx1"/>
                          </a:solidFill>
                          <a:latin typeface="+mn-lt"/>
                          <a:ea typeface="+mn-ea"/>
                          <a:cs typeface="Calibri"/>
                        </a:rPr>
                        <a:t>MASH vs. placebo, on par with recent data on FGF21 analog efruxifermin (Akero) showing 76% of efruxifermin-treated patients vs. 15% on placebo meeting the same primary endpoint. While limited details were provided, the press release stated all secondary endpoints were met including changes in liver fat, fibrosis, and overall NAS. These are the first late-stage data of a dual GLP-1/GRA showing histological improvements in MASH F1-F3 patients</a:t>
                      </a:r>
                      <a:r>
                        <a:rPr lang="en-US" sz="1000" b="0" kern="1200" dirty="0">
                          <a:solidFill>
                            <a:srgbClr val="FF0000"/>
                          </a:solidFill>
                          <a:latin typeface="+mn-lt"/>
                          <a:ea typeface="+mn-ea"/>
                          <a:cs typeface="Calibri"/>
                        </a:rPr>
                        <a:t>. </a:t>
                      </a:r>
                      <a:r>
                        <a:rPr lang="en-US" sz="1000" b="0" kern="1200" dirty="0">
                          <a:solidFill>
                            <a:schemeClr val="tx1"/>
                          </a:solidFill>
                          <a:latin typeface="+mn-lt"/>
                          <a:ea typeface="+mn-ea"/>
                          <a:cs typeface="Calibri"/>
                        </a:rPr>
                        <a:t>In comparison, Novo Nordisk’s GLP-1 agonist semaglutide </a:t>
                      </a:r>
                      <a:r>
                        <a:rPr lang="en-US" sz="1000" b="0" kern="1200" dirty="0">
                          <a:solidFill>
                            <a:schemeClr val="tx1"/>
                          </a:solidFill>
                          <a:latin typeface="+mn-lt"/>
                          <a:ea typeface="+mn-ea"/>
                          <a:cs typeface="Calibri"/>
                          <a:hlinkClick r:id="rId3"/>
                        </a:rPr>
                        <a:t>showed</a:t>
                      </a:r>
                      <a:r>
                        <a:rPr lang="en-US" sz="1000" b="0" kern="1200" dirty="0">
                          <a:solidFill>
                            <a:schemeClr val="tx1"/>
                          </a:solidFill>
                          <a:latin typeface="+mn-lt"/>
                          <a:ea typeface="+mn-ea"/>
                          <a:cs typeface="Calibri"/>
                        </a:rPr>
                        <a:t> significant benefit on MASH resolution without worsening in fibrosis in a similar patient population no significant effect on histological fibrosis was seen. The glucagon agonist component of survodutide has the potential to increase energy expenditure and directly signals in the liver which might be the differentiator between GLP-1 mono-agonism and GLP-1/GRA’s regarding fibrosis improvement.</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u="none" strike="noStrike" cap="none" normalizeH="0" baseline="0" dirty="0">
                          <a:ln>
                            <a:noFill/>
                          </a:ln>
                          <a:effectLst/>
                        </a:rPr>
                        <a:t>Survodutide is currently in Phase III development for the treatment of obesity in the SYNCHRONIZE program, and BI intends to “</a:t>
                      </a:r>
                      <a:r>
                        <a:rPr kumimoji="0" lang="en-US" sz="1000" i="1" u="none" strike="noStrike" cap="none" normalizeH="0" baseline="0" dirty="0">
                          <a:ln>
                            <a:noFill/>
                          </a:ln>
                          <a:effectLst/>
                        </a:rPr>
                        <a:t>move forward as quickly as possible in MASH</a:t>
                      </a:r>
                      <a:r>
                        <a:rPr kumimoji="0" lang="en-US" sz="1000" u="none" strike="noStrike" cap="none" normalizeH="0" baseline="0" dirty="0">
                          <a:ln>
                            <a:noFill/>
                          </a:ln>
                          <a:effectLst/>
                        </a:rPr>
                        <a:t>” where the drug has Fast Track Designation from the US FDA and PRIME designation from the EMA. </a:t>
                      </a:r>
                    </a:p>
                    <a:p>
                      <a:pPr marL="0" indent="0">
                        <a:spcAft>
                          <a:spcPts val="600"/>
                        </a:spcAft>
                        <a:buFont typeface="Arial"/>
                        <a:buNone/>
                      </a:pPr>
                      <a:r>
                        <a:rPr lang="en-GB" sz="900" b="1" dirty="0">
                          <a:solidFill>
                            <a:schemeClr val="tx1"/>
                          </a:solidFill>
                          <a:latin typeface="+mn-lt"/>
                          <a:cs typeface="Calibri"/>
                        </a:rPr>
                        <a:t>Source:</a:t>
                      </a:r>
                      <a:r>
                        <a:rPr lang="en-GB" sz="900" b="0" dirty="0">
                          <a:solidFill>
                            <a:schemeClr val="tx1"/>
                          </a:solidFill>
                          <a:latin typeface="+mn-lt"/>
                          <a:cs typeface="Calibri"/>
                        </a:rPr>
                        <a:t> </a:t>
                      </a:r>
                      <a:r>
                        <a:rPr lang="en-US" sz="900" b="0" dirty="0">
                          <a:solidFill>
                            <a:schemeClr val="tx1"/>
                          </a:solidFill>
                          <a:latin typeface="+mn-lt"/>
                          <a:cs typeface="Calibri"/>
                          <a:hlinkClick r:id="rId4"/>
                        </a:rPr>
                        <a:t>BI press release</a:t>
                      </a:r>
                      <a:endParaRPr lang="en-GB" sz="900" b="0" dirty="0">
                        <a:solidFill>
                          <a:schemeClr val="tx1"/>
                        </a:solidFill>
                        <a:latin typeface="+mn-lt"/>
                        <a:cs typeface="Calibri"/>
                      </a:endParaRPr>
                    </a:p>
                  </a:txBody>
                  <a:tcPr marT="36576" marB="36576">
                    <a:lnL>
                      <a:noFill/>
                    </a:lnL>
                    <a:lnR>
                      <a:noFill/>
                    </a:lnR>
                    <a:lnT>
                      <a:noFill/>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lnL>
                      <a:noFill/>
                    </a:ln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87286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78626460"/>
              </p:ext>
            </p:extLst>
          </p:nvPr>
        </p:nvGraphicFramePr>
        <p:xfrm>
          <a:off x="384362" y="548640"/>
          <a:ext cx="11430000" cy="5362467"/>
        </p:xfrm>
        <a:graphic>
          <a:graphicData uri="http://schemas.openxmlformats.org/drawingml/2006/table">
            <a:tbl>
              <a:tblPr firstRow="1" bandRow="1">
                <a:tableStyleId>{C083E6E3-FA7D-4D7B-A595-EF9225AFEA82}</a:tableStyleId>
              </a:tblPr>
              <a:tblGrid>
                <a:gridCol w="2857500">
                  <a:extLst>
                    <a:ext uri="{9D8B030D-6E8A-4147-A177-3AD203B41FA5}">
                      <a16:colId xmlns:a16="http://schemas.microsoft.com/office/drawing/2014/main" val="20000"/>
                    </a:ext>
                  </a:extLst>
                </a:gridCol>
                <a:gridCol w="2857500">
                  <a:extLst>
                    <a:ext uri="{9D8B030D-6E8A-4147-A177-3AD203B41FA5}">
                      <a16:colId xmlns:a16="http://schemas.microsoft.com/office/drawing/2014/main" val="20001"/>
                    </a:ext>
                  </a:extLst>
                </a:gridCol>
                <a:gridCol w="1027579">
                  <a:extLst>
                    <a:ext uri="{9D8B030D-6E8A-4147-A177-3AD203B41FA5}">
                      <a16:colId xmlns:a16="http://schemas.microsoft.com/office/drawing/2014/main" val="20002"/>
                    </a:ext>
                  </a:extLst>
                </a:gridCol>
                <a:gridCol w="1299883">
                  <a:extLst>
                    <a:ext uri="{9D8B030D-6E8A-4147-A177-3AD203B41FA5}">
                      <a16:colId xmlns:a16="http://schemas.microsoft.com/office/drawing/2014/main" val="3077215613"/>
                    </a:ext>
                  </a:extLst>
                </a:gridCol>
                <a:gridCol w="3387538">
                  <a:extLst>
                    <a:ext uri="{9D8B030D-6E8A-4147-A177-3AD203B41FA5}">
                      <a16:colId xmlns:a16="http://schemas.microsoft.com/office/drawing/2014/main" val="20003"/>
                    </a:ext>
                  </a:extLst>
                </a:gridCol>
              </a:tblGrid>
              <a:tr h="457200">
                <a:tc gridSpan="5">
                  <a:txBody>
                    <a:bodyPr/>
                    <a:lstStyle/>
                    <a:p>
                      <a:pPr algn="ctr"/>
                      <a:r>
                        <a:rPr lang="en-US" sz="2300" b="0" spc="20" dirty="0">
                          <a:solidFill>
                            <a:schemeClr val="bg1"/>
                          </a:solidFill>
                        </a:rPr>
                        <a:t>Incretin Combinations</a:t>
                      </a:r>
                      <a:r>
                        <a:rPr lang="en-US" sz="2300" b="0" spc="20" baseline="0" dirty="0">
                          <a:solidFill>
                            <a:schemeClr val="bg1"/>
                          </a:solidFill>
                        </a:rPr>
                        <a:t>: Clinical Trial Results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288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Tirzepatide (Lilly) meets primary histology endpoint in Phase IIb SYNERGY-NASH</a:t>
                      </a:r>
                      <a:endParaRPr lang="en-US" sz="1000" b="1" dirty="0">
                        <a:solidFill>
                          <a:schemeClr val="accent3">
                            <a:lumMod val="75000"/>
                          </a:schemeClr>
                        </a:solidFill>
                        <a:latin typeface="+mn-lt"/>
                        <a:cs typeface="Calibri"/>
                      </a:endParaRP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gridSpan="5">
                  <a:txBody>
                    <a:bodyPr/>
                    <a:lstStyle/>
                    <a:p>
                      <a:endParaRPr lang="en-US" sz="100" dirty="0"/>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Product</a:t>
                      </a:r>
                      <a:endParaRPr lang="en-US" sz="1000" b="1"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MOA</a:t>
                      </a:r>
                    </a:p>
                  </a:txBody>
                  <a:tcPr marT="36576" marB="36576">
                    <a:lnL>
                      <a:noFill/>
                    </a:lnL>
                    <a:lnR>
                      <a:noFill/>
                    </a:lnR>
                    <a:lnT>
                      <a:noFill/>
                    </a:lnT>
                    <a:lnB>
                      <a:noFill/>
                    </a:lnB>
                    <a:lnTlToBr w="12700" cmpd="sng">
                      <a:noFill/>
                      <a:prstDash val="solid"/>
                    </a:lnTlToBr>
                    <a:lnBlToTr w="12700" cmpd="sng">
                      <a:noFill/>
                      <a:prstDash val="solid"/>
                    </a:lnBlToTr>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Company</a:t>
                      </a: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Trial</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r>
                        <a:rPr lang="en-US" sz="1000" b="1" dirty="0">
                          <a:solidFill>
                            <a:schemeClr val="tx1"/>
                          </a:solidFill>
                          <a:latin typeface="+mn-lt"/>
                          <a:cs typeface="Calibri"/>
                        </a:rPr>
                        <a:t>tirzepatide</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latin typeface="+mn-lt"/>
                          <a:cs typeface="Calibri"/>
                        </a:rPr>
                        <a:t>dual GLP-1/GIP agonist</a:t>
                      </a:r>
                    </a:p>
                  </a:txBody>
                  <a:tcPr marT="45717" marB="45717">
                    <a:lnL>
                      <a:noFill/>
                    </a:lnL>
                    <a:lnR>
                      <a:noFill/>
                    </a:lnR>
                    <a:lnT>
                      <a:noFill/>
                    </a:lnT>
                    <a:lnB>
                      <a:noFill/>
                    </a:lnB>
                    <a:lnTlToBr w="12700" cmpd="sng">
                      <a:noFill/>
                      <a:prstDash val="solid"/>
                    </a:lnTlToBr>
                    <a:lnBlToTr w="12700" cmpd="sng">
                      <a:noFill/>
                      <a:prstDash val="solid"/>
                    </a:lnBlToTr>
                  </a:tcPr>
                </a:tc>
                <a:tc gridSpan="2">
                  <a:txBody>
                    <a:bodyPr/>
                    <a:lstStyle/>
                    <a:p>
                      <a:r>
                        <a:rPr lang="en-US" sz="1000" dirty="0">
                          <a:latin typeface="+mn-lt"/>
                        </a:rPr>
                        <a:t>Lilly</a:t>
                      </a:r>
                      <a:endParaRPr lang="en-US" sz="1000" b="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sz="1000" b="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u="none" strike="noStrike" cap="none" normalizeH="0" baseline="0" dirty="0">
                          <a:ln>
                            <a:noFill/>
                          </a:ln>
                          <a:effectLst/>
                          <a:hlinkClick r:id="rId2"/>
                        </a:rPr>
                        <a:t>SYNERGY-NASH</a:t>
                      </a:r>
                      <a:r>
                        <a:rPr kumimoji="0" lang="en-US" sz="1000" b="0" u="none" strike="noStrike" cap="none" normalizeH="0" baseline="0" dirty="0">
                          <a:ln>
                            <a:noFill/>
                          </a:ln>
                          <a:effectLst/>
                        </a:rPr>
                        <a:t> </a:t>
                      </a:r>
                      <a:r>
                        <a:rPr kumimoji="0" lang="en-US" sz="1000" u="none" strike="noStrike" cap="none" normalizeH="0" baseline="0" dirty="0">
                          <a:ln>
                            <a:noFill/>
                          </a:ln>
                          <a:effectLst/>
                        </a:rPr>
                        <a:t>Phase IIb – Global</a:t>
                      </a:r>
                    </a:p>
                  </a:txBody>
                  <a:tcPr marT="45717" marB="45717">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gridSpan="5">
                  <a:txBody>
                    <a:bodyPr/>
                    <a:lstStyle/>
                    <a:p>
                      <a:r>
                        <a:rPr lang="en-US" sz="1000" b="1" dirty="0"/>
                        <a:t>Patients &amp; Treatment</a:t>
                      </a:r>
                      <a:endParaRPr lang="en-US" sz="1000" b="1" dirty="0">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sz="1100" b="1" dirty="0">
                        <a:latin typeface="Calibri"/>
                        <a:cs typeface="Calibri"/>
                      </a:endParaRPr>
                    </a:p>
                  </a:txBody>
                  <a:tcPr marT="36576" marB="36576"/>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5"/>
                  </a:ext>
                </a:extLst>
              </a:tr>
              <a:tr h="237232">
                <a:tc gridSpan="5">
                  <a:txBody>
                    <a:bodyPr/>
                    <a:lstStyle/>
                    <a:p>
                      <a:r>
                        <a:rPr lang="en-US" sz="1000" dirty="0">
                          <a:latin typeface="+mj-lt"/>
                        </a:rPr>
                        <a:t>196 NASH patients with overweight/obesity, BMI 27-50kg/m</a:t>
                      </a:r>
                      <a:r>
                        <a:rPr lang="en-US" sz="1000" baseline="30000" dirty="0">
                          <a:latin typeface="+mj-lt"/>
                        </a:rPr>
                        <a:t>2</a:t>
                      </a:r>
                      <a:r>
                        <a:rPr lang="en-US" sz="1000" dirty="0">
                          <a:latin typeface="+mj-lt"/>
                        </a:rPr>
                        <a:t>, if T2D A1c ≤9.5%; F2-F3 received tirzepatide (SC 5, 10, or 15mg QW) vs. placebo for 52 weeks; dose escalation from 2.5mg QW by 2.5mg every four weeks until target dose</a:t>
                      </a:r>
                    </a:p>
                    <a:p>
                      <a:r>
                        <a:rPr lang="en-US" sz="1000" b="1" dirty="0">
                          <a:latin typeface="+mj-lt"/>
                          <a:cs typeface="Calibri"/>
                        </a:rPr>
                        <a:t>Primary Endpoint</a:t>
                      </a:r>
                      <a:r>
                        <a:rPr lang="en-US" sz="1000" b="0" dirty="0">
                          <a:latin typeface="+mj-lt"/>
                          <a:cs typeface="Calibri"/>
                        </a:rPr>
                        <a:t>: MASH resolution without worsening of fibrosis from baseline at 52 weeks</a:t>
                      </a:r>
                      <a:endParaRPr lang="en-US" sz="1000" b="1" dirty="0">
                        <a:latin typeface="+mj-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sz="1100" b="0" dirty="0">
                        <a:latin typeface="Calibri"/>
                        <a:cs typeface="Calibri"/>
                      </a:endParaRPr>
                    </a:p>
                  </a:txBody>
                  <a:tcPr marT="36576" marB="36576"/>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6"/>
                  </a:ext>
                </a:extLst>
              </a:tr>
              <a:tr h="0">
                <a:tc gridSpan="5">
                  <a:txBody>
                    <a:bodyPr/>
                    <a:lstStyle/>
                    <a:p>
                      <a:r>
                        <a:rPr lang="en-US" sz="1000" b="1" dirty="0"/>
                        <a:t>Results</a:t>
                      </a:r>
                      <a:endParaRPr lang="en-US" sz="1000" b="1" dirty="0">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a:latin typeface="Calibri"/>
                        <a:cs typeface="Calibri"/>
                      </a:endParaRPr>
                    </a:p>
                  </a:txBody>
                  <a:tcPr marT="45717" marB="45717"/>
                </a:tc>
                <a:tc hMerge="1">
                  <a:txBody>
                    <a:bodyPr/>
                    <a:lstStyle/>
                    <a:p>
                      <a:endParaRPr lang="en-US"/>
                    </a:p>
                  </a:txBody>
                  <a:tcPr/>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7"/>
                  </a:ext>
                </a:extLst>
              </a:tr>
              <a:tr h="1700809">
                <a:tc gridSpan="3">
                  <a:txBody>
                    <a:bodyPr/>
                    <a:lstStyle/>
                    <a:p>
                      <a:pPr marL="171450" indent="-171450">
                        <a:spcAft>
                          <a:spcPts val="600"/>
                        </a:spcAft>
                        <a:buFont typeface="Arial"/>
                        <a:buChar char="•"/>
                      </a:pPr>
                      <a:r>
                        <a:rPr lang="en-US" sz="1000" dirty="0"/>
                        <a:t>Tirzepatide (all doses) met the primary endpoint with significantly more patients achieving MASH resolution without worsening in fibrosis vs. placebo (see table).</a:t>
                      </a:r>
                    </a:p>
                    <a:p>
                      <a:pPr marL="171450" indent="-171450">
                        <a:spcAft>
                          <a:spcPts val="600"/>
                        </a:spcAft>
                        <a:buFont typeface="Arial"/>
                        <a:buChar char="•"/>
                      </a:pPr>
                      <a:r>
                        <a:rPr lang="en-US" sz="1000" dirty="0"/>
                        <a:t>The proportion of tirzepatide-treated patients achieving ≥1 stage improvement in fibrosis without worsening in MASH was clinically meaningful across doses.</a:t>
                      </a:r>
                    </a:p>
                    <a:p>
                      <a:pPr marL="171450" indent="-171450">
                        <a:spcAft>
                          <a:spcPts val="600"/>
                        </a:spcAft>
                        <a:buFont typeface="Arial"/>
                        <a:buChar char="•"/>
                      </a:pPr>
                      <a:r>
                        <a:rPr lang="en-US" sz="1000" dirty="0"/>
                        <a:t>Adverse events were consistent with previous studies of tirzepatide in patients with obesity or T2D.</a:t>
                      </a:r>
                    </a:p>
                    <a:p>
                      <a:pPr marL="171450" indent="-171450">
                        <a:spcAft>
                          <a:spcPts val="600"/>
                        </a:spcAft>
                        <a:buFont typeface="Arial"/>
                        <a:buChar char="•"/>
                      </a:pPr>
                      <a:r>
                        <a:rPr lang="en-US" sz="1000" dirty="0"/>
                        <a:t>Full results to be presented at a medical conference later this year.</a:t>
                      </a:r>
                    </a:p>
                  </a:txBody>
                  <a:tcPr marT="36576" marB="36576">
                    <a:lnL>
                      <a:noFill/>
                    </a:lnL>
                    <a:lnR>
                      <a:noFill/>
                    </a:lnR>
                    <a:lnT>
                      <a:noFill/>
                    </a:lnT>
                    <a:lnB>
                      <a:noFill/>
                    </a:lnB>
                    <a:lnTlToBr w="12700" cmpd="sng">
                      <a:noFill/>
                      <a:prstDash val="solid"/>
                    </a:lnTlToBr>
                    <a:lnBlToTr w="12700" cmpd="sng">
                      <a:noFill/>
                      <a:prstDash val="solid"/>
                    </a:lnBlToTr>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a:latin typeface="Calibri"/>
                        <a:cs typeface="Calibri"/>
                      </a:endParaRPr>
                    </a:p>
                  </a:txBody>
                  <a:tcPr marT="45717" marB="45717"/>
                </a:tc>
                <a:tc hMerge="1">
                  <a:txBody>
                    <a:bodyPr/>
                    <a:lstStyle/>
                    <a:p>
                      <a:pPr marL="171450" indent="-171450">
                        <a:spcAft>
                          <a:spcPts val="600"/>
                        </a:spcAft>
                        <a:buFont typeface="Arial"/>
                        <a:buChar char="•"/>
                      </a:pPr>
                      <a:endParaRPr lang="en-US" sz="1000" dirty="0"/>
                    </a:p>
                  </a:txBody>
                  <a:tcPr marT="36576" marB="36576">
                    <a:lnL>
                      <a:noFill/>
                    </a:lnL>
                    <a:lnR>
                      <a:noFill/>
                    </a:lnR>
                    <a:lnT>
                      <a:noFill/>
                    </a:lnT>
                    <a:lnB>
                      <a:noFill/>
                    </a:lnB>
                    <a:lnTlToBr w="12700" cmpd="sng">
                      <a:noFill/>
                      <a:prstDash val="solid"/>
                    </a:lnTlToBr>
                    <a:lnBlToTr w="12700" cmpd="sng">
                      <a:noFill/>
                      <a:prstDash val="solid"/>
                    </a:lnBlToTr>
                    <a:noFill/>
                  </a:tcPr>
                </a:tc>
                <a:tc gridSpan="2">
                  <a:txBody>
                    <a:bodyPr/>
                    <a:lstStyle/>
                    <a:p>
                      <a:endParaRPr lang="en-US" dirty="0"/>
                    </a:p>
                  </a:txBody>
                  <a:tcPr marT="36576" marB="36576">
                    <a:lnL>
                      <a:noFill/>
                    </a:lnL>
                    <a:lnR>
                      <a:noFill/>
                    </a:lnR>
                    <a:lnT>
                      <a:noFill/>
                    </a:lnT>
                    <a:lnB>
                      <a:noFill/>
                    </a:lnB>
                    <a:lnTlToBr w="12700" cmpd="sng">
                      <a:noFill/>
                      <a:prstDash val="solid"/>
                    </a:lnTlToBr>
                    <a:lnBlToTr w="12700" cmpd="sng">
                      <a:noFill/>
                      <a:prstDash val="solid"/>
                    </a:lnBlToTr>
                    <a:noFill/>
                  </a:tcPr>
                </a:tc>
                <a:tc hMerge="1">
                  <a:txBody>
                    <a:bodyPr/>
                    <a:lstStyle/>
                    <a:p>
                      <a:endParaRPr lang="en-GB"/>
                    </a:p>
                  </a:txBody>
                  <a:tcPr/>
                </a:tc>
                <a:extLst>
                  <a:ext uri="{0D108BD9-81ED-4DB2-BD59-A6C34878D82A}">
                    <a16:rowId xmlns:a16="http://schemas.microsoft.com/office/drawing/2014/main" val="10008"/>
                  </a:ext>
                </a:extLst>
              </a:tr>
              <a:tr h="640080">
                <a:tc gridSpan="5">
                  <a:txBody>
                    <a:bodyPr/>
                    <a:lstStyle/>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These topline data from Phase IIb trial SYNERGY-NASH showed all doses of tirzepatide met the primary endpoint with up to 74% of patients achieving </a:t>
                      </a:r>
                      <a:r>
                        <a:rPr lang="en-US" sz="1000" b="0" kern="1200" dirty="0">
                          <a:solidFill>
                            <a:schemeClr val="tx1"/>
                          </a:solidFill>
                          <a:latin typeface="+mn-lt"/>
                          <a:ea typeface="+mn-ea"/>
                          <a:cs typeface="Calibri"/>
                        </a:rPr>
                        <a:t>MASH resolution without worsening of fibrosis vs. 13% for placebo. While the study was not powered to evaluate improvements in fibrosis, tirzepatide showed a “clinically meaningful” effect across all doses </a:t>
                      </a:r>
                      <a:r>
                        <a:rPr lang="en-US" sz="1000" dirty="0"/>
                        <a:t>achieving ≥1 stage improvement in fibrosis without worsening in MASH.</a:t>
                      </a:r>
                      <a:r>
                        <a:rPr lang="en-US" sz="1000" b="0" kern="1200" dirty="0">
                          <a:solidFill>
                            <a:schemeClr val="tx1"/>
                          </a:solidFill>
                          <a:latin typeface="+mn-lt"/>
                          <a:ea typeface="+mn-ea"/>
                          <a:cs typeface="Calibri"/>
                        </a:rPr>
                        <a:t> Similarly to dual GLP-1/GRA survodutide (see previous slide), tirzepatide showed more patients achieving MASH resolution without worsening in fibrosis compared to Phase IIb data from Novo Nordisk’s GLP-1 agonist semaglutide, suggesting dual agonism might confer greater liver specific benefits. </a:t>
                      </a:r>
                    </a:p>
                    <a:p>
                      <a:pPr marL="0" marR="0" lvl="0" indent="0" algn="l" defTabSz="914400" rtl="0" eaLnBrk="1" fontAlgn="base" latinLnBrk="0" hangingPunct="1">
                        <a:lnSpc>
                          <a:spcPct val="100000"/>
                        </a:lnSpc>
                        <a:spcBef>
                          <a:spcPct val="0"/>
                        </a:spcBef>
                        <a:spcAft>
                          <a:spcPts val="600"/>
                        </a:spcAft>
                        <a:buClrTx/>
                        <a:buSzTx/>
                        <a:buFontTx/>
                        <a:buNone/>
                        <a:tabLst/>
                        <a:defRPr/>
                      </a:pPr>
                      <a:r>
                        <a:rPr lang="en-US" sz="1000" b="0" kern="1200" dirty="0">
                          <a:solidFill>
                            <a:schemeClr val="tx1"/>
                          </a:solidFill>
                          <a:latin typeface="+mn-lt"/>
                          <a:ea typeface="+mn-ea"/>
                          <a:cs typeface="Calibri"/>
                        </a:rPr>
                        <a:t>While these are promising data, no further details regarding future development in MASH were discussed, and it is unclear if Lilly intends to pursue tirzepatide for MASH or potentially bet on their triple GLP-1/GIP/GRA retatrutide that showed even greater weight loss than dual therapy in a </a:t>
                      </a:r>
                      <a:r>
                        <a:rPr lang="en-US" sz="1000" b="0" kern="1200" dirty="0">
                          <a:solidFill>
                            <a:schemeClr val="tx1"/>
                          </a:solidFill>
                          <a:latin typeface="+mn-lt"/>
                          <a:ea typeface="+mn-ea"/>
                          <a:cs typeface="Calibri"/>
                          <a:hlinkClick r:id="rId3"/>
                        </a:rPr>
                        <a:t>Phase II</a:t>
                      </a:r>
                      <a:r>
                        <a:rPr lang="en-US" sz="1000" b="0" kern="1200" dirty="0">
                          <a:solidFill>
                            <a:schemeClr val="tx1"/>
                          </a:solidFill>
                          <a:latin typeface="+mn-lt"/>
                          <a:ea typeface="+mn-ea"/>
                          <a:cs typeface="Calibri"/>
                        </a:rPr>
                        <a:t> trial in patients with obesity, and substantial reductions in liver fat in a MASLD subpopulation (see CVrg’s AASLD 2023 Conference report for further details). Retatrutide is currently in Phase III development for obesity.</a:t>
                      </a:r>
                    </a:p>
                    <a:p>
                      <a:pPr marL="0" indent="0">
                        <a:spcAft>
                          <a:spcPts val="600"/>
                        </a:spcAft>
                        <a:buFont typeface="Arial"/>
                        <a:buNone/>
                      </a:pPr>
                      <a:r>
                        <a:rPr lang="en-GB" sz="900" b="1" dirty="0">
                          <a:solidFill>
                            <a:schemeClr val="tx1"/>
                          </a:solidFill>
                          <a:latin typeface="+mn-lt"/>
                          <a:cs typeface="Calibri"/>
                        </a:rPr>
                        <a:t>Source:</a:t>
                      </a:r>
                      <a:r>
                        <a:rPr lang="en-GB" sz="900" b="0" dirty="0">
                          <a:solidFill>
                            <a:schemeClr val="tx1"/>
                          </a:solidFill>
                          <a:latin typeface="+mn-lt"/>
                          <a:cs typeface="Calibri"/>
                        </a:rPr>
                        <a:t> </a:t>
                      </a:r>
                      <a:r>
                        <a:rPr lang="en-US" sz="900" b="0" dirty="0">
                          <a:solidFill>
                            <a:schemeClr val="tx1"/>
                          </a:solidFill>
                          <a:latin typeface="+mn-lt"/>
                          <a:cs typeface="Calibri"/>
                          <a:hlinkClick r:id="rId4"/>
                        </a:rPr>
                        <a:t>Lilly 4Q 2023 Company call</a:t>
                      </a:r>
                      <a:endParaRPr lang="en-GB" sz="900" b="0" dirty="0">
                        <a:solidFill>
                          <a:schemeClr val="tx1"/>
                        </a:solidFill>
                        <a:latin typeface="+mn-lt"/>
                        <a:cs typeface="Calibri"/>
                      </a:endParaRPr>
                    </a:p>
                  </a:txBody>
                  <a:tcPr marT="36576" marB="36576">
                    <a:lnL>
                      <a:noFill/>
                    </a:lnL>
                    <a:lnR>
                      <a:noFill/>
                    </a:lnR>
                    <a:lnT>
                      <a:noFill/>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9"/>
                  </a:ext>
                </a:extLst>
              </a:tr>
            </a:tbl>
          </a:graphicData>
        </a:graphic>
      </p:graphicFrame>
      <p:graphicFrame>
        <p:nvGraphicFramePr>
          <p:cNvPr id="3" name="Table 2">
            <a:extLst>
              <a:ext uri="{FF2B5EF4-FFF2-40B4-BE49-F238E27FC236}">
                <a16:creationId xmlns:a16="http://schemas.microsoft.com/office/drawing/2014/main" id="{3E98CEA7-E4F4-1EE1-EEDA-561CABF87CA1}"/>
              </a:ext>
            </a:extLst>
          </p:cNvPr>
          <p:cNvGraphicFramePr>
            <a:graphicFrameLocks noGrp="1"/>
          </p:cNvGraphicFramePr>
          <p:nvPr>
            <p:extLst>
              <p:ext uri="{D42A27DB-BD31-4B8C-83A1-F6EECF244321}">
                <p14:modId xmlns:p14="http://schemas.microsoft.com/office/powerpoint/2010/main" val="3073770249"/>
              </p:ext>
            </p:extLst>
          </p:nvPr>
        </p:nvGraphicFramePr>
        <p:xfrm>
          <a:off x="7204262" y="2902840"/>
          <a:ext cx="4610100" cy="521208"/>
        </p:xfrm>
        <a:graphic>
          <a:graphicData uri="http://schemas.openxmlformats.org/drawingml/2006/table">
            <a:tbl>
              <a:tblPr firstRow="1" bandRow="1">
                <a:tableStyleId>{C083E6E3-FA7D-4D7B-A595-EF9225AFEA82}</a:tableStyleId>
              </a:tblPr>
              <a:tblGrid>
                <a:gridCol w="1645920">
                  <a:extLst>
                    <a:ext uri="{9D8B030D-6E8A-4147-A177-3AD203B41FA5}">
                      <a16:colId xmlns:a16="http://schemas.microsoft.com/office/drawing/2014/main" val="20000"/>
                    </a:ext>
                  </a:extLst>
                </a:gridCol>
                <a:gridCol w="721360">
                  <a:extLst>
                    <a:ext uri="{9D8B030D-6E8A-4147-A177-3AD203B41FA5}">
                      <a16:colId xmlns:a16="http://schemas.microsoft.com/office/drawing/2014/main" val="20001"/>
                    </a:ext>
                  </a:extLst>
                </a:gridCol>
                <a:gridCol w="760730">
                  <a:extLst>
                    <a:ext uri="{9D8B030D-6E8A-4147-A177-3AD203B41FA5}">
                      <a16:colId xmlns:a16="http://schemas.microsoft.com/office/drawing/2014/main" val="20002"/>
                    </a:ext>
                  </a:extLst>
                </a:gridCol>
                <a:gridCol w="760730">
                  <a:extLst>
                    <a:ext uri="{9D8B030D-6E8A-4147-A177-3AD203B41FA5}">
                      <a16:colId xmlns:a16="http://schemas.microsoft.com/office/drawing/2014/main" val="20003"/>
                    </a:ext>
                  </a:extLst>
                </a:gridCol>
                <a:gridCol w="721360">
                  <a:extLst>
                    <a:ext uri="{9D8B030D-6E8A-4147-A177-3AD203B41FA5}">
                      <a16:colId xmlns:a16="http://schemas.microsoft.com/office/drawing/2014/main" val="20004"/>
                    </a:ext>
                  </a:extLst>
                </a:gridCol>
              </a:tblGrid>
              <a:tr h="0">
                <a:tc>
                  <a:txBody>
                    <a:bodyPr/>
                    <a:lstStyle/>
                    <a:p>
                      <a:r>
                        <a:rPr lang="en-US" sz="900" dirty="0"/>
                        <a:t>At 52 weeks</a:t>
                      </a:r>
                    </a:p>
                  </a:txBody>
                  <a:tcPr marT="27432" marB="27432" anchor="ctr"/>
                </a:tc>
                <a:tc>
                  <a:txBody>
                    <a:bodyPr/>
                    <a:lstStyle/>
                    <a:p>
                      <a:pPr algn="ctr"/>
                      <a:r>
                        <a:rPr lang="en-US" sz="900" dirty="0"/>
                        <a:t>TZP 5mg</a:t>
                      </a:r>
                    </a:p>
                  </a:txBody>
                  <a:tcPr marT="27432" marB="27432" anchor="ctr"/>
                </a:tc>
                <a:tc>
                  <a:txBody>
                    <a:bodyPr/>
                    <a:lstStyle/>
                    <a:p>
                      <a:pPr algn="ctr"/>
                      <a:r>
                        <a:rPr lang="en-US" sz="900" dirty="0"/>
                        <a:t>TZP 10mg</a:t>
                      </a:r>
                    </a:p>
                  </a:txBody>
                  <a:tcPr marT="27432" marB="27432" anchor="ctr"/>
                </a:tc>
                <a:tc>
                  <a:txBody>
                    <a:bodyPr/>
                    <a:lstStyle/>
                    <a:p>
                      <a:pPr algn="ctr"/>
                      <a:r>
                        <a:rPr lang="en-US" sz="900" dirty="0"/>
                        <a:t>TZP 15mg</a:t>
                      </a:r>
                    </a:p>
                  </a:txBody>
                  <a:tcPr marT="27432" marB="27432" anchor="ctr"/>
                </a:tc>
                <a:tc>
                  <a:txBody>
                    <a:bodyPr/>
                    <a:lstStyle/>
                    <a:p>
                      <a:pPr algn="ctr"/>
                      <a:r>
                        <a:rPr lang="en-US" sz="900" dirty="0"/>
                        <a:t>placebo</a:t>
                      </a:r>
                    </a:p>
                  </a:txBody>
                  <a:tcPr marT="27432" marB="27432" anchor="ctr"/>
                </a:tc>
                <a:extLst>
                  <a:ext uri="{0D108BD9-81ED-4DB2-BD59-A6C34878D82A}">
                    <a16:rowId xmlns:a16="http://schemas.microsoft.com/office/drawing/2014/main" val="10000"/>
                  </a:ext>
                </a:extLst>
              </a:tr>
              <a:tr h="0">
                <a:tc>
                  <a:txBody>
                    <a:bodyPr/>
                    <a:lstStyle/>
                    <a:p>
                      <a:r>
                        <a:rPr lang="en-US" sz="900" dirty="0"/>
                        <a:t>MASH resolution without worsening in fibrosis (%pts)</a:t>
                      </a:r>
                    </a:p>
                  </a:txBody>
                  <a:tcPr marT="27432" marB="27432" anchor="ctr"/>
                </a:tc>
                <a:tc>
                  <a:txBody>
                    <a:bodyPr/>
                    <a:lstStyle/>
                    <a:p>
                      <a:pPr algn="ctr"/>
                      <a:r>
                        <a:rPr lang="en-US" sz="900" dirty="0"/>
                        <a:t>51.8</a:t>
                      </a:r>
                    </a:p>
                  </a:txBody>
                  <a:tcPr marT="27432" marB="27432" anchor="ctr"/>
                </a:tc>
                <a:tc>
                  <a:txBody>
                    <a:bodyPr/>
                    <a:lstStyle/>
                    <a:p>
                      <a:pPr algn="ctr"/>
                      <a:r>
                        <a:rPr lang="en-US" sz="900" dirty="0"/>
                        <a:t>63.1</a:t>
                      </a:r>
                    </a:p>
                  </a:txBody>
                  <a:tcPr marT="27432" marB="27432" anchor="ctr"/>
                </a:tc>
                <a:tc>
                  <a:txBody>
                    <a:bodyPr/>
                    <a:lstStyle/>
                    <a:p>
                      <a:pPr algn="ctr"/>
                      <a:r>
                        <a:rPr lang="en-US" sz="900" dirty="0"/>
                        <a:t>73.9</a:t>
                      </a:r>
                    </a:p>
                  </a:txBody>
                  <a:tcPr marT="27432" marB="27432" anchor="ctr"/>
                </a:tc>
                <a:tc>
                  <a:txBody>
                    <a:bodyPr/>
                    <a:lstStyle/>
                    <a:p>
                      <a:pPr algn="ctr"/>
                      <a:r>
                        <a:rPr lang="en-US" sz="900" dirty="0"/>
                        <a:t>12.6</a:t>
                      </a:r>
                    </a:p>
                  </a:txBody>
                  <a:tcPr marT="27432" marB="27432"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5891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69B25-42CF-0697-2CB9-EF17C7035929}"/>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FE80C4D-4D77-EC40-B1CE-7624C677C904}"/>
              </a:ext>
            </a:extLst>
          </p:cNvPr>
          <p:cNvGraphicFramePr>
            <a:graphicFrameLocks noGrp="1"/>
          </p:cNvGraphicFramePr>
          <p:nvPr>
            <p:extLst>
              <p:ext uri="{D42A27DB-BD31-4B8C-83A1-F6EECF244321}">
                <p14:modId xmlns:p14="http://schemas.microsoft.com/office/powerpoint/2010/main" val="2842058856"/>
              </p:ext>
            </p:extLst>
          </p:nvPr>
        </p:nvGraphicFramePr>
        <p:xfrm>
          <a:off x="384363" y="548640"/>
          <a:ext cx="11430000" cy="275234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7315200">
                  <a:extLst>
                    <a:ext uri="{9D8B030D-6E8A-4147-A177-3AD203B41FA5}">
                      <a16:colId xmlns:a16="http://schemas.microsoft.com/office/drawing/2014/main" val="20002"/>
                    </a:ext>
                  </a:extLst>
                </a:gridCol>
              </a:tblGrid>
              <a:tr h="457200">
                <a:tc gridSpan="3">
                  <a:txBody>
                    <a:bodyPr/>
                    <a:lstStyle/>
                    <a:p>
                      <a:pPr algn="ctr"/>
                      <a:r>
                        <a:rPr lang="en-US" sz="2300" b="0" spc="20" dirty="0">
                          <a:solidFill>
                            <a:schemeClr val="bg1"/>
                          </a:solidFill>
                        </a:rPr>
                        <a:t>Lipid Modulators</a:t>
                      </a:r>
                      <a:r>
                        <a:rPr lang="en-US" sz="2300" b="0" spc="20" baseline="0" dirty="0">
                          <a:solidFill>
                            <a:schemeClr val="bg1"/>
                          </a:solidFill>
                        </a:rPr>
                        <a:t>: Clinical Trial Updates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 Information</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3">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ALN-HSD, Regeneron reduces N and number of arms, delays completion of Phase IIb NASHGEN-2 by 9 months</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ALN-HSD</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(Alnylam/Regeneron)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RNAi targeting HSD17B13</a:t>
                      </a:r>
                      <a:endParaRPr lang="en-US" sz="1000" b="0" i="0" dirty="0"/>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Protocol Updated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Completion Delayed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NASHGEN-2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IIb – </a:t>
                      </a:r>
                      <a:r>
                        <a:rPr kumimoji="0" lang="es-ES" sz="1000" u="none" strike="noStrike" cap="none" normalizeH="0" baseline="0" dirty="0">
                          <a:ln>
                            <a:noFill/>
                          </a:ln>
                          <a:effectLst/>
                        </a:rPr>
                        <a:t>US, Japan, S. Korea, Puerto Rico</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2" tooltip="Current version of study on ClinicalTrials.gov"/>
                        </a:rPr>
                        <a:t>NCT05519475</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Feb 2023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1° Completion: Sep. 2027</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(was Dec. 2026)</a:t>
                      </a:r>
                      <a:endParaRPr kumimoji="0" lang="en-US" sz="1000" u="none" strike="noStrike" cap="none" normalizeH="0" baseline="0" dirty="0">
                        <a:ln>
                          <a:noFill/>
                        </a:ln>
                        <a:solidFill>
                          <a:schemeClr val="accent3">
                            <a:lumMod val="75000"/>
                          </a:schemeClr>
                        </a:solidFill>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Completion: Sep. 2027</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(was Dec. 2026)</a:t>
                      </a:r>
                      <a:endParaRPr kumimoji="0" lang="en-US" sz="1000" u="none" strike="noStrike" cap="none" normalizeH="0" baseline="0" dirty="0">
                        <a:ln>
                          <a:noFill/>
                        </a:ln>
                        <a:solidFill>
                          <a:schemeClr val="accent3">
                            <a:lumMod val="75000"/>
                          </a:schemeClr>
                        </a:solidFill>
                        <a:effectLst/>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a:t>
                      </a:r>
                      <a:r>
                        <a:rPr kumimoji="0" lang="en-US" sz="1000" u="none" strike="noStrike" cap="none" normalizeH="0" baseline="0" dirty="0">
                          <a:ln>
                            <a:noFill/>
                          </a:ln>
                          <a:solidFill>
                            <a:schemeClr val="accent3">
                              <a:lumMod val="75000"/>
                            </a:schemeClr>
                          </a:solidFill>
                          <a:effectLst/>
                        </a:rPr>
                        <a:t>120 (was 300 - two studies of 150)</a:t>
                      </a:r>
                      <a:r>
                        <a:rPr kumimoji="0" lang="en-US" sz="1000" u="none" strike="noStrike" cap="none" normalizeH="0" baseline="0" dirty="0">
                          <a:ln>
                            <a:noFill/>
                          </a:ln>
                          <a:effectLst/>
                        </a:rPr>
                        <a:t> MASH patients aged 18-75 years, F2-F3, NAS ≥4, undisclosed genetic risk factors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ALN-HSD (SC </a:t>
                      </a:r>
                      <a:r>
                        <a:rPr kumimoji="0" lang="en-US" sz="1000" u="none" strike="noStrike" cap="none" normalizeH="0" baseline="0" dirty="0">
                          <a:ln>
                            <a:noFill/>
                          </a:ln>
                          <a:solidFill>
                            <a:schemeClr val="accent3">
                              <a:lumMod val="75000"/>
                            </a:schemeClr>
                          </a:solidFill>
                          <a:effectLst/>
                        </a:rPr>
                        <a:t>one undisclosed </a:t>
                      </a:r>
                      <a:r>
                        <a:rPr kumimoji="0" lang="en-US" sz="1000" u="none" strike="sngStrike" cap="none" normalizeH="0" baseline="0" dirty="0">
                          <a:ln>
                            <a:noFill/>
                          </a:ln>
                          <a:solidFill>
                            <a:schemeClr val="accent3">
                              <a:lumMod val="75000"/>
                            </a:schemeClr>
                          </a:solidFill>
                          <a:effectLst/>
                        </a:rPr>
                        <a:t>low or high </a:t>
                      </a:r>
                      <a:r>
                        <a:rPr kumimoji="0" lang="en-US" sz="1000" u="none" strike="noStrike" cap="none" normalizeH="0" baseline="0" dirty="0">
                          <a:ln>
                            <a:noFill/>
                          </a:ln>
                          <a:effectLst/>
                        </a:rPr>
                        <a:t>dose) vs. placebo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a:t>
                      </a:r>
                      <a:r>
                        <a:rPr kumimoji="0" lang="en-US" sz="1000" u="none" strike="noStrike" cap="none" normalizeH="0" baseline="0" dirty="0">
                          <a:ln>
                            <a:noFill/>
                          </a:ln>
                          <a:effectLst/>
                        </a:rPr>
                        <a:t>: change in qFibrosis from baseline at 52 weeks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Secondary endpoints include: ≥1 stage improvement in fibrosis without worsening in NASH and resolution of NASH without worsening in fibrosis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The study protocol was updated to reflect only </a:t>
                      </a:r>
                      <a:r>
                        <a:rPr kumimoji="0" lang="en-US" sz="1000" u="none" strike="noStrike" cap="none" normalizeH="0" baseline="0" dirty="0">
                          <a:ln>
                            <a:noFill/>
                          </a:ln>
                          <a:solidFill>
                            <a:schemeClr val="tx1"/>
                          </a:solidFill>
                          <a:effectLst/>
                        </a:rPr>
                        <a:t>one instead of two studies and evaluation of </a:t>
                      </a:r>
                      <a:r>
                        <a:rPr kumimoji="0" lang="en-US" sz="1000" u="none" strike="noStrike" cap="none" normalizeH="0" baseline="0" dirty="0">
                          <a:ln>
                            <a:noFill/>
                          </a:ln>
                          <a:effectLst/>
                        </a:rPr>
                        <a:t>one undisclosed dose level of ALN-HSD, </a:t>
                      </a:r>
                      <a:r>
                        <a:rPr kumimoji="0" lang="en-US" sz="1000" u="none" strike="noStrike" cap="none" normalizeH="0" baseline="0" dirty="0">
                          <a:ln>
                            <a:noFill/>
                          </a:ln>
                          <a:solidFill>
                            <a:schemeClr val="tx1"/>
                          </a:solidFill>
                          <a:effectLst/>
                        </a:rPr>
                        <a:t>and to confirm trial </a:t>
                      </a:r>
                      <a:r>
                        <a:rPr kumimoji="0" lang="en-US" sz="1000" u="none" strike="noStrike" cap="none" normalizeH="0" baseline="0" dirty="0">
                          <a:ln>
                            <a:noFill/>
                          </a:ln>
                          <a:effectLst/>
                        </a:rPr>
                        <a:t>completion was delayed by 9 months.</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55407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12166758"/>
              </p:ext>
            </p:extLst>
          </p:nvPr>
        </p:nvGraphicFramePr>
        <p:xfrm>
          <a:off x="384363" y="548640"/>
          <a:ext cx="11430000" cy="2206752"/>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9601200">
                  <a:extLst>
                    <a:ext uri="{9D8B030D-6E8A-4147-A177-3AD203B41FA5}">
                      <a16:colId xmlns:a16="http://schemas.microsoft.com/office/drawing/2014/main" val="20001"/>
                    </a:ext>
                  </a:extLst>
                </a:gridCol>
              </a:tblGrid>
              <a:tr h="457200">
                <a:tc gridSpan="2">
                  <a:txBody>
                    <a:bodyPr/>
                    <a:lstStyle/>
                    <a:p>
                      <a:pPr algn="ctr"/>
                      <a:r>
                        <a:rPr lang="en-US" sz="2300" b="0" spc="20" dirty="0">
                          <a:solidFill>
                            <a:schemeClr val="bg1"/>
                          </a:solidFill>
                        </a:rPr>
                        <a:t>PPAR Modulators</a:t>
                      </a:r>
                      <a:r>
                        <a:rPr lang="en-US" sz="2300" b="0" spc="20" baseline="0" dirty="0">
                          <a:solidFill>
                            <a:schemeClr val="bg1"/>
                          </a:solidFill>
                        </a:rPr>
                        <a:t>: Company News</a:t>
                      </a:r>
                      <a:endParaRPr lang="en-US" sz="2300" b="0" spc="20" dirty="0">
                        <a:solidFill>
                          <a:schemeClr val="bg1"/>
                        </a:solidFill>
                      </a:endParaRPr>
                    </a:p>
                  </a:txBody>
                  <a:tcPr marT="36576" marB="36576"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12700" cmpd="sng">
                      <a:noFill/>
                    </a:lnT>
                    <a:lnB>
                      <a:noFill/>
                    </a:lnB>
                    <a:lnTlToBr w="12700" cmpd="sng">
                      <a:noFill/>
                      <a:prstDash val="solid"/>
                    </a:lnTlToBr>
                    <a:lnBlToTr w="12700" cmpd="sng">
                      <a:noFill/>
                      <a:prstDash val="solid"/>
                    </a:lnBlToTr>
                  </a:tcPr>
                </a:tc>
                <a:tc>
                  <a:txBody>
                    <a:bodyPr/>
                    <a:lstStyle/>
                    <a:p>
                      <a:r>
                        <a:rPr lang="en-US" sz="1000" b="1" dirty="0"/>
                        <a:t>News</a:t>
                      </a:r>
                    </a:p>
                  </a:txBody>
                  <a:tcPr marT="36576" marB="36576">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2">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PXL065, Poxel hopes to finalize financing to progress development by end of 1Q 2024</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3"/>
                  </a:ext>
                </a:extLst>
              </a:tr>
              <a:tr h="1203960">
                <a:tc gridSpan="2">
                  <a:txBody>
                    <a:bodyPr/>
                    <a:lstStyle/>
                    <a:p>
                      <a:pPr>
                        <a:spcAft>
                          <a:spcPts val="600"/>
                        </a:spcAft>
                      </a:pPr>
                      <a:r>
                        <a:rPr lang="en-US" sz="1000" b="0" i="0" kern="1200" baseline="0" dirty="0">
                          <a:solidFill>
                            <a:schemeClr val="tx1"/>
                          </a:solidFill>
                          <a:effectLst/>
                          <a:latin typeface="+mn-lt"/>
                          <a:ea typeface="+mn-ea"/>
                          <a:cs typeface="+mn-cs"/>
                        </a:rPr>
                        <a:t>In a corporate update, Poxel stated “</a:t>
                      </a:r>
                      <a:r>
                        <a:rPr lang="en-US" sz="1000" b="0" i="1" kern="1200" baseline="0" dirty="0">
                          <a:solidFill>
                            <a:schemeClr val="tx1"/>
                          </a:solidFill>
                          <a:effectLst/>
                          <a:latin typeface="+mn-lt"/>
                          <a:ea typeface="+mn-ea"/>
                          <a:cs typeface="+mn-cs"/>
                        </a:rPr>
                        <a:t>the Company remains focused on securing additional financing to execute its strategic plan in rare diseases</a:t>
                      </a:r>
                      <a:r>
                        <a:rPr lang="en-US" sz="1000" b="0" i="0" kern="1200" baseline="0" dirty="0">
                          <a:solidFill>
                            <a:schemeClr val="tx1"/>
                          </a:solidFill>
                          <a:effectLst/>
                          <a:latin typeface="+mn-lt"/>
                          <a:ea typeface="+mn-ea"/>
                          <a:cs typeface="+mn-cs"/>
                        </a:rPr>
                        <a:t>” and is in advanced discussions with several undisclosed potential partners for imeglimin, PXL065, and PXL770 with the goal to finalize one or more of these by end of 1Q 2024.</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MPC inhibitor PXL065 showed significant reductions in liver fat and improvements in liver histology and non-invasive measures of fibrosis in patients with paired liver biopsies in Phase II trial </a:t>
                      </a:r>
                      <a:r>
                        <a:rPr kumimoji="0" lang="en-US" sz="1000" u="none" strike="noStrike" cap="none" normalizeH="0" baseline="0" dirty="0">
                          <a:ln>
                            <a:noFill/>
                          </a:ln>
                          <a:effectLst/>
                          <a:hlinkClick r:id="rId2"/>
                        </a:rPr>
                        <a:t>DESTINY-1</a:t>
                      </a:r>
                      <a:r>
                        <a:rPr kumimoji="0" lang="en-US" sz="1000" u="none" strike="noStrike" cap="none" normalizeH="0" baseline="0" dirty="0">
                          <a:ln>
                            <a:noFill/>
                          </a:ln>
                          <a:effectLst/>
                        </a:rPr>
                        <a:t>, and once finances are secured, Poxel plans to advance MPC inhibitor PXL065 using a 505(b)(2) regulatory </a:t>
                      </a:r>
                      <a:r>
                        <a:rPr kumimoji="0" lang="en-US" sz="1000" u="none" strike="noStrike" cap="none" normalizeH="0" baseline="0" dirty="0">
                          <a:ln>
                            <a:noFill/>
                          </a:ln>
                          <a:solidFill>
                            <a:schemeClr val="tx1"/>
                          </a:solidFill>
                          <a:effectLst/>
                        </a:rPr>
                        <a:t>pathway allowing the company to reference and in part rely on the Actos (pioglitazone) label and relevant published literature.</a:t>
                      </a:r>
                      <a:endParaRPr lang="en-US" sz="1000" i="0" dirty="0">
                        <a:solidFill>
                          <a:schemeClr val="tx1"/>
                        </a:solidFill>
                      </a:endParaRPr>
                    </a:p>
                    <a:p>
                      <a:pPr marL="0" indent="0">
                        <a:spcAft>
                          <a:spcPts val="600"/>
                        </a:spcAft>
                        <a:buFont typeface="Arial"/>
                        <a:buNone/>
                      </a:pPr>
                      <a:r>
                        <a:rPr lang="en-GB" sz="900" b="1" i="0" dirty="0">
                          <a:solidFill>
                            <a:schemeClr val="tx1"/>
                          </a:solidFill>
                          <a:latin typeface="+mn-lt"/>
                          <a:cs typeface="Calibri"/>
                        </a:rPr>
                        <a:t>Source:</a:t>
                      </a:r>
                      <a:r>
                        <a:rPr lang="en-GB" sz="900" b="0" i="0" dirty="0">
                          <a:solidFill>
                            <a:schemeClr val="tx1"/>
                          </a:solidFill>
                          <a:latin typeface="+mn-lt"/>
                          <a:cs typeface="Calibri"/>
                        </a:rPr>
                        <a:t> </a:t>
                      </a:r>
                      <a:r>
                        <a:rPr lang="en-US" sz="900" b="0" i="0" dirty="0">
                          <a:solidFill>
                            <a:schemeClr val="tx1"/>
                          </a:solidFill>
                          <a:latin typeface="+mn-lt"/>
                          <a:cs typeface="Calibri"/>
                          <a:hlinkClick r:id="rId3"/>
                        </a:rPr>
                        <a:t>Poxel 4Q 2023 Company call</a:t>
                      </a:r>
                      <a:endParaRPr lang="en-GB" sz="900" b="0" i="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dirty="0"/>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93724691"/>
      </p:ext>
    </p:extLst>
  </p:cSld>
  <p:clrMapOvr>
    <a:masterClrMapping/>
  </p:clrMapOvr>
</p:sld>
</file>

<file path=ppt/theme/theme1.xml><?xml version="1.0" encoding="utf-8"?>
<a:theme xmlns:a="http://schemas.openxmlformats.org/drawingml/2006/main" name="CVrg Sentinel 2022 theme">
  <a:themeElements>
    <a:clrScheme name="CVrg 2022">
      <a:dk1>
        <a:sysClr val="windowText" lastClr="000000"/>
      </a:dk1>
      <a:lt1>
        <a:sysClr val="window" lastClr="FFFFFF"/>
      </a:lt1>
      <a:dk2>
        <a:srgbClr val="DFE7EB"/>
      </a:dk2>
      <a:lt2>
        <a:srgbClr val="B30717"/>
      </a:lt2>
      <a:accent1>
        <a:srgbClr val="204A78"/>
      </a:accent1>
      <a:accent2>
        <a:srgbClr val="A7CBE0"/>
      </a:accent2>
      <a:accent3>
        <a:srgbClr val="7FA1C7"/>
      </a:accent3>
      <a:accent4>
        <a:srgbClr val="8064A2"/>
      </a:accent4>
      <a:accent5>
        <a:srgbClr val="4BACC6"/>
      </a:accent5>
      <a:accent6>
        <a:srgbClr val="F79646"/>
      </a:accent6>
      <a:hlink>
        <a:srgbClr val="232AC6"/>
      </a:hlink>
      <a:folHlink>
        <a:srgbClr val="232AC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Vrg Sentinel 2017 theme" id="{BBC3594F-0732-4F1D-885F-7FEE0ACB13FD}" vid="{80472CC0-0BBE-49FC-9E30-57D685232FAE}"/>
    </a:ext>
  </a:extLst>
</a:theme>
</file>

<file path=ppt/theme/theme2.xml><?xml version="1.0" encoding="utf-8"?>
<a:theme xmlns:a="http://schemas.openxmlformats.org/drawingml/2006/main" name="Office Theme">
  <a:themeElements>
    <a:clrScheme name="CVrg Theme 12-28-21">
      <a:dk1>
        <a:srgbClr val="000000"/>
      </a:dk1>
      <a:lt1>
        <a:srgbClr val="FFFFFF"/>
      </a:lt1>
      <a:dk2>
        <a:srgbClr val="DFE7EB"/>
      </a:dk2>
      <a:lt2>
        <a:srgbClr val="B30717"/>
      </a:lt2>
      <a:accent1>
        <a:srgbClr val="204A78"/>
      </a:accent1>
      <a:accent2>
        <a:srgbClr val="A7CBE0"/>
      </a:accent2>
      <a:accent3>
        <a:srgbClr val="7FA1C7"/>
      </a:accent3>
      <a:accent4>
        <a:srgbClr val="8064A2"/>
      </a:accent4>
      <a:accent5>
        <a:srgbClr val="4BACC6"/>
      </a:accent5>
      <a:accent6>
        <a:srgbClr val="F79646"/>
      </a:accent6>
      <a:hlink>
        <a:srgbClr val="204978"/>
      </a:hlink>
      <a:folHlink>
        <a:srgbClr val="20497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CVrg Sentinel 2017 theme</Template>
  <TotalTime>13748</TotalTime>
  <Words>3482</Words>
  <Application>Microsoft Office PowerPoint</Application>
  <PresentationFormat>Widescreen</PresentationFormat>
  <Paragraphs>255</Paragraphs>
  <Slides>14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Arial</vt:lpstr>
      <vt:lpstr>Calibri</vt:lpstr>
      <vt:lpstr>Calibri Light</vt:lpstr>
      <vt:lpstr>Symbol</vt:lpstr>
      <vt:lpstr>CVrg Sentinel 2022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CardioVascular Resource Group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CVrg Sentinel™ : MASH February 2024</dc:title>
  <dc:subject/>
  <dc:creator>CardioVascular Resource Group</dc:creator>
  <cp:keywords/>
  <dc:description/>
  <cp:lastModifiedBy>Kathleen Farber</cp:lastModifiedBy>
  <cp:revision>489</cp:revision>
  <dcterms:created xsi:type="dcterms:W3CDTF">2013-02-13T23:54:17Z</dcterms:created>
  <dcterms:modified xsi:type="dcterms:W3CDTF">2024-03-01T12:36:00Z</dcterms:modified>
  <cp:category/>
</cp:coreProperties>
</file>