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 id="2147483728" r:id="rId2"/>
    <p:sldMasterId id="2147483742" r:id="rId3"/>
  </p:sldMasterIdLst>
  <p:notesMasterIdLst>
    <p:notesMasterId r:id="rId27"/>
  </p:notesMasterIdLst>
  <p:sldIdLst>
    <p:sldId id="321" r:id="rId4"/>
    <p:sldId id="403" r:id="rId5"/>
    <p:sldId id="404" r:id="rId6"/>
    <p:sldId id="388" r:id="rId7"/>
    <p:sldId id="393" r:id="rId8"/>
    <p:sldId id="819" r:id="rId9"/>
    <p:sldId id="815" r:id="rId10"/>
    <p:sldId id="398" r:id="rId11"/>
    <p:sldId id="825" r:id="rId12"/>
    <p:sldId id="407" r:id="rId13"/>
    <p:sldId id="821" r:id="rId14"/>
    <p:sldId id="817" r:id="rId15"/>
    <p:sldId id="406" r:id="rId16"/>
    <p:sldId id="818" r:id="rId17"/>
    <p:sldId id="739" r:id="rId18"/>
    <p:sldId id="826" r:id="rId19"/>
    <p:sldId id="837" r:id="rId20"/>
    <p:sldId id="830" r:id="rId21"/>
    <p:sldId id="796" r:id="rId22"/>
    <p:sldId id="811" r:id="rId23"/>
    <p:sldId id="836" r:id="rId24"/>
    <p:sldId id="266" r:id="rId25"/>
    <p:sldId id="165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Vrg Sentinel™ : MASH January 2024" id="{5D55270D-B973-4332-95A0-54F1BC2FA9F3}">
          <p14:sldIdLst>
            <p14:sldId id="321"/>
            <p14:sldId id="403"/>
            <p14:sldId id="404"/>
            <p14:sldId id="388"/>
            <p14:sldId id="393"/>
            <p14:sldId id="819"/>
            <p14:sldId id="815"/>
            <p14:sldId id="398"/>
            <p14:sldId id="825"/>
            <p14:sldId id="407"/>
            <p14:sldId id="821"/>
            <p14:sldId id="817"/>
            <p14:sldId id="406"/>
            <p14:sldId id="818"/>
            <p14:sldId id="739"/>
            <p14:sldId id="826"/>
            <p14:sldId id="837"/>
            <p14:sldId id="830"/>
            <p14:sldId id="796"/>
            <p14:sldId id="811"/>
            <p14:sldId id="836"/>
            <p14:sldId id="266"/>
            <p14:sldId id="1659"/>
          </p14:sldIdLst>
        </p14:section>
      </p14:sectionLst>
    </p:ext>
    <p:ext uri="{EFAFB233-063F-42B5-8137-9DF3F51BA10A}">
      <p15:sldGuideLst xmlns:p15="http://schemas.microsoft.com/office/powerpoint/2012/main">
        <p15:guide id="1" orient="horz" pos="4224" userDrawn="1">
          <p15:clr>
            <a:srgbClr val="A4A3A4"/>
          </p15:clr>
        </p15:guide>
        <p15:guide id="2" pos="7440" userDrawn="1">
          <p15:clr>
            <a:srgbClr val="A4A3A4"/>
          </p15:clr>
        </p15:guide>
        <p15:guide id="3"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9AA702A-A1D2-1D31-7DF9-E66311A76EFB}" name="NINA BRANDT" initials="NB" userId="S::nina.brandt@cv-rg.com::dd01499b-0500-4442-8b73-660896befd0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Liz Poyner" initials="LP" lastIdx="13" clrIdx="0">
    <p:extLst>
      <p:ext uri="{19B8F6BF-5375-455C-9EA6-DF929625EA0E}">
        <p15:presenceInfo xmlns:p15="http://schemas.microsoft.com/office/powerpoint/2012/main" userId="fd442e8c75f613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FAB985"/>
    <a:srgbClr val="FCD5B5"/>
    <a:srgbClr val="FBC79D"/>
    <a:srgbClr val="3071B5"/>
    <a:srgbClr val="D7E5F4"/>
    <a:srgbClr val="9ABEE4"/>
    <a:srgbClr val="367DC9"/>
    <a:srgbClr val="A6BED8"/>
    <a:srgbClr val="95B2D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449" autoAdjust="0"/>
  </p:normalViewPr>
  <p:slideViewPr>
    <p:cSldViewPr snapToGrid="0" snapToObjects="1" showGuides="1">
      <p:cViewPr varScale="1">
        <p:scale>
          <a:sx n="111" d="100"/>
          <a:sy n="111" d="100"/>
        </p:scale>
        <p:origin x="594" y="96"/>
      </p:cViewPr>
      <p:guideLst>
        <p:guide orient="horz" pos="4224"/>
        <p:guide pos="7440"/>
        <p:guide pos="3840"/>
      </p:guideLst>
    </p:cSldViewPr>
  </p:slideViewPr>
  <p:notesTextViewPr>
    <p:cViewPr>
      <p:scale>
        <a:sx n="3" d="2"/>
        <a:sy n="3" d="2"/>
      </p:scale>
      <p:origin x="0" y="0"/>
    </p:cViewPr>
  </p:notesTextViewPr>
  <p:sorterViewPr>
    <p:cViewPr varScale="1">
      <p:scale>
        <a:sx n="100" d="100"/>
        <a:sy n="100" d="100"/>
      </p:scale>
      <p:origin x="0" y="-8122"/>
    </p:cViewPr>
  </p:sorterViewPr>
  <p:notesViewPr>
    <p:cSldViewPr snapToGrid="0" snapToObjects="1">
      <p:cViewPr varScale="1">
        <p:scale>
          <a:sx n="71" d="100"/>
          <a:sy n="71" d="100"/>
        </p:scale>
        <p:origin x="2174"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microsoft.com/office/2018/10/relationships/authors" Targe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62CA34-C1C6-4427-941C-AC88834C072A}" type="datetimeFigureOut">
              <a:rPr lang="en-US" smtClean="0"/>
              <a:pPr/>
              <a:t>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1E09F0-7256-49BF-9A55-274C3202F4B5}" type="slidenum">
              <a:rPr lang="en-US" smtClean="0"/>
              <a:pPr/>
              <a:t>‹#›</a:t>
            </a:fld>
            <a:endParaRPr lang="en-US" dirty="0"/>
          </a:p>
        </p:txBody>
      </p:sp>
    </p:spTree>
    <p:extLst>
      <p:ext uri="{BB962C8B-B14F-4D97-AF65-F5344CB8AC3E}">
        <p14:creationId xmlns:p14="http://schemas.microsoft.com/office/powerpoint/2010/main" val="1477391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1E09F0-7256-49BF-9A55-274C3202F4B5}" type="slidenum">
              <a:rPr lang="en-US" smtClean="0"/>
              <a:pPr/>
              <a:t>5</a:t>
            </a:fld>
            <a:endParaRPr lang="en-US" dirty="0"/>
          </a:p>
        </p:txBody>
      </p:sp>
    </p:spTree>
    <p:extLst>
      <p:ext uri="{BB962C8B-B14F-4D97-AF65-F5344CB8AC3E}">
        <p14:creationId xmlns:p14="http://schemas.microsoft.com/office/powerpoint/2010/main" val="4262065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1E09F0-7256-49BF-9A55-274C3202F4B5}" type="slidenum">
              <a:rPr lang="en-US" smtClean="0"/>
              <a:pPr/>
              <a:t>18</a:t>
            </a:fld>
            <a:endParaRPr lang="en-US" dirty="0"/>
          </a:p>
        </p:txBody>
      </p:sp>
    </p:spTree>
    <p:extLst>
      <p:ext uri="{BB962C8B-B14F-4D97-AF65-F5344CB8AC3E}">
        <p14:creationId xmlns:p14="http://schemas.microsoft.com/office/powerpoint/2010/main" val="3587406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87A30C-C5F3-804B-840D-B1920BAADAFF}" type="slidenum">
              <a:rPr lang="en-US" smtClean="0"/>
              <a:t>22</a:t>
            </a:fld>
            <a:endParaRPr lang="en-US" dirty="0"/>
          </a:p>
        </p:txBody>
      </p:sp>
    </p:spTree>
    <p:extLst>
      <p:ext uri="{BB962C8B-B14F-4D97-AF65-F5344CB8AC3E}">
        <p14:creationId xmlns:p14="http://schemas.microsoft.com/office/powerpoint/2010/main" val="2859520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hyperlink" Target="mailto:mash@cv-rg.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January">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EECA93-9F96-BBD9-AC83-733A44537D6C}"/>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648CCB3A-A1BA-2412-C333-D7BBD8310F16}"/>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3" name="Footer Placeholder 4">
            <a:extLst>
              <a:ext uri="{FF2B5EF4-FFF2-40B4-BE49-F238E27FC236}">
                <a16:creationId xmlns:a16="http://schemas.microsoft.com/office/drawing/2014/main" id="{297115FB-5AC3-EB4A-9786-64F6101269FD}"/>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January 2024</a:t>
            </a:r>
          </a:p>
        </p:txBody>
      </p:sp>
      <p:sp>
        <p:nvSpPr>
          <p:cNvPr id="14" name="Footer Placeholder 4">
            <a:extLst>
              <a:ext uri="{FF2B5EF4-FFF2-40B4-BE49-F238E27FC236}">
                <a16:creationId xmlns:a16="http://schemas.microsoft.com/office/drawing/2014/main" id="{1D19F8BE-BC42-F946-9851-BDF030C21289}"/>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7" name="Footer Placeholder 4">
            <a:extLst>
              <a:ext uri="{FF2B5EF4-FFF2-40B4-BE49-F238E27FC236}">
                <a16:creationId xmlns:a16="http://schemas.microsoft.com/office/drawing/2014/main" id="{3308D158-4421-DE47-BF4E-F40720E5CB71}"/>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8" name="Footer Placeholder 4">
            <a:extLst>
              <a:ext uri="{FF2B5EF4-FFF2-40B4-BE49-F238E27FC236}">
                <a16:creationId xmlns:a16="http://schemas.microsoft.com/office/drawing/2014/main" id="{0BE7A600-9F8E-9C48-A368-EE88F9F43F8E}"/>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D131E2D8-448B-DC43-A7F0-3CC03740CB64}"/>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B048FFC3-E8E9-9D4D-AAA7-821122F6C0A7}"/>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3639937720"/>
      </p:ext>
    </p:extLst>
  </p:cSld>
  <p:clrMapOvr>
    <a:masterClrMapping/>
  </p:clrMapOvr>
  <p:extLst>
    <p:ext uri="{DCECCB84-F9BA-43D5-87BE-67443E8EF086}">
      <p15:sldGuideLst xmlns:p15="http://schemas.microsoft.com/office/powerpoint/2012/main">
        <p15:guide id="0" orient="horz" pos="4248" userDrawn="1">
          <p15:clr>
            <a:srgbClr val="FBAE40"/>
          </p15:clr>
        </p15:guide>
        <p15:guide id="2" orient="horz" pos="120" userDrawn="1">
          <p15:clr>
            <a:srgbClr val="FBAE40"/>
          </p15:clr>
        </p15:guide>
        <p15:guide id="3" pos="7440" userDrawn="1">
          <p15:clr>
            <a:srgbClr val="FBAE40"/>
          </p15:clr>
        </p15:guide>
        <p15:guide id="4" pos="2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ctober">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7DBBAB-889F-5983-A1F2-A708ACCAABA9}"/>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50C6D401-92C7-BB32-4F9C-F85952E7997A}"/>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3" name="Footer Placeholder 4">
            <a:extLst>
              <a:ext uri="{FF2B5EF4-FFF2-40B4-BE49-F238E27FC236}">
                <a16:creationId xmlns:a16="http://schemas.microsoft.com/office/drawing/2014/main" id="{FBF20C4E-16E0-654D-9768-28D67E48D73B}"/>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October 2024</a:t>
            </a:r>
          </a:p>
        </p:txBody>
      </p:sp>
      <p:sp>
        <p:nvSpPr>
          <p:cNvPr id="14" name="Footer Placeholder 4">
            <a:extLst>
              <a:ext uri="{FF2B5EF4-FFF2-40B4-BE49-F238E27FC236}">
                <a16:creationId xmlns:a16="http://schemas.microsoft.com/office/drawing/2014/main" id="{7C6E587C-4424-C145-B50B-012A578013FD}"/>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7" name="Footer Placeholder 4">
            <a:extLst>
              <a:ext uri="{FF2B5EF4-FFF2-40B4-BE49-F238E27FC236}">
                <a16:creationId xmlns:a16="http://schemas.microsoft.com/office/drawing/2014/main" id="{71C73806-01AF-3849-AF56-ED6B6E0DCB9E}"/>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8" name="Footer Placeholder 4">
            <a:extLst>
              <a:ext uri="{FF2B5EF4-FFF2-40B4-BE49-F238E27FC236}">
                <a16:creationId xmlns:a16="http://schemas.microsoft.com/office/drawing/2014/main" id="{F51EDAD5-5706-9347-BA5B-23AF4B70EE68}"/>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AB11CC13-B1FF-2042-B615-471FDE521726}"/>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E892D335-A62D-EA44-87C6-884C9BC51FF4}"/>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27797905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ovember">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F6341F-A162-4F2B-A30B-8A96666F149E}"/>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3A1F8F25-7318-0CD7-5EA2-2333E104946F}"/>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1" name="Footer Placeholder 4">
            <a:extLst>
              <a:ext uri="{FF2B5EF4-FFF2-40B4-BE49-F238E27FC236}">
                <a16:creationId xmlns:a16="http://schemas.microsoft.com/office/drawing/2014/main" id="{6793978F-7B8F-834E-835A-9A6677365B22}"/>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November 2024</a:t>
            </a:r>
          </a:p>
        </p:txBody>
      </p:sp>
      <p:sp>
        <p:nvSpPr>
          <p:cNvPr id="13" name="Footer Placeholder 4">
            <a:extLst>
              <a:ext uri="{FF2B5EF4-FFF2-40B4-BE49-F238E27FC236}">
                <a16:creationId xmlns:a16="http://schemas.microsoft.com/office/drawing/2014/main" id="{CD66A6A7-AA4B-1741-B22D-F0A4499ACD8E}"/>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4" name="Footer Placeholder 4">
            <a:extLst>
              <a:ext uri="{FF2B5EF4-FFF2-40B4-BE49-F238E27FC236}">
                <a16:creationId xmlns:a16="http://schemas.microsoft.com/office/drawing/2014/main" id="{B588C81A-3815-BB46-BD00-1115FF968A9B}"/>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8" name="Footer Placeholder 4">
            <a:extLst>
              <a:ext uri="{FF2B5EF4-FFF2-40B4-BE49-F238E27FC236}">
                <a16:creationId xmlns:a16="http://schemas.microsoft.com/office/drawing/2014/main" id="{C668807A-17B9-5147-A734-5FEF09D9524D}"/>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83FD9D73-AE79-6748-A00B-A345F217C735}"/>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CFB91C89-AF3E-3048-BE42-64F1066144CA}"/>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37542895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cember">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F9AF33-99B8-B7B5-21F1-31944A8FB259}"/>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42EFCF8D-2167-A1A4-E65F-E7E682723FBF}"/>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1" name="Footer Placeholder 4">
            <a:extLst>
              <a:ext uri="{FF2B5EF4-FFF2-40B4-BE49-F238E27FC236}">
                <a16:creationId xmlns:a16="http://schemas.microsoft.com/office/drawing/2014/main" id="{6793978F-7B8F-834E-835A-9A6677365B22}"/>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December 2024</a:t>
            </a:r>
          </a:p>
        </p:txBody>
      </p:sp>
      <p:sp>
        <p:nvSpPr>
          <p:cNvPr id="13" name="Footer Placeholder 4">
            <a:extLst>
              <a:ext uri="{FF2B5EF4-FFF2-40B4-BE49-F238E27FC236}">
                <a16:creationId xmlns:a16="http://schemas.microsoft.com/office/drawing/2014/main" id="{CD66A6A7-AA4B-1741-B22D-F0A4499ACD8E}"/>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4" name="Footer Placeholder 4">
            <a:extLst>
              <a:ext uri="{FF2B5EF4-FFF2-40B4-BE49-F238E27FC236}">
                <a16:creationId xmlns:a16="http://schemas.microsoft.com/office/drawing/2014/main" id="{B588C81A-3815-BB46-BD00-1115FF968A9B}"/>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8" name="Footer Placeholder 4">
            <a:extLst>
              <a:ext uri="{FF2B5EF4-FFF2-40B4-BE49-F238E27FC236}">
                <a16:creationId xmlns:a16="http://schemas.microsoft.com/office/drawing/2014/main" id="{C668807A-17B9-5147-A734-5FEF09D9524D}"/>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83FD9D73-AE79-6748-A00B-A345F217C735}"/>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CFB91C89-AF3E-3048-BE42-64F1066144CA}"/>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417855450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ack Pages">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1159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pyright Page 2024">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C1A02154-0CA7-F640-9E59-BC327E9CDE36}"/>
              </a:ext>
            </a:extLst>
          </p:cNvPr>
          <p:cNvPicPr>
            <a:picLocks/>
          </p:cNvPicPr>
          <p:nvPr userDrawn="1"/>
        </p:nvPicPr>
        <p:blipFill>
          <a:blip r:embed="rId2">
            <a:alphaModFix amt="85000"/>
          </a:blip>
          <a:srcRect/>
          <a:stretch/>
        </p:blipFill>
        <p:spPr>
          <a:xfrm>
            <a:off x="0" y="0"/>
            <a:ext cx="12195539" cy="6867144"/>
          </a:xfrm>
          <a:prstGeom prst="rect">
            <a:avLst/>
          </a:prstGeom>
        </p:spPr>
      </p:pic>
    </p:spTree>
    <p:extLst>
      <p:ext uri="{BB962C8B-B14F-4D97-AF65-F5344CB8AC3E}">
        <p14:creationId xmlns:p14="http://schemas.microsoft.com/office/powerpoint/2010/main" val="2547559716"/>
      </p:ext>
    </p:extLst>
  </p:cSld>
  <p:clrMapOvr>
    <a:masterClrMapping/>
  </p:clrMapOvr>
  <p:extLst>
    <p:ext uri="{DCECCB84-F9BA-43D5-87BE-67443E8EF086}">
      <p15:sldGuideLst xmlns:p15="http://schemas.microsoft.com/office/powerpoint/2012/main">
        <p15:guide id="1" pos="240">
          <p15:clr>
            <a:srgbClr val="FBAE40"/>
          </p15:clr>
        </p15:guide>
        <p15:guide id="2" pos="3840">
          <p15:clr>
            <a:srgbClr val="FBAE40"/>
          </p15:clr>
        </p15:guide>
        <p15:guide id="3" orient="horz" pos="288">
          <p15:clr>
            <a:srgbClr val="FBAE40"/>
          </p15:clr>
        </p15:guide>
        <p15:guide id="4" pos="7440">
          <p15:clr>
            <a:srgbClr val="FBAE40"/>
          </p15:clr>
        </p15:guide>
        <p15:guide id="5" orient="horz" pos="4176">
          <p15:clr>
            <a:srgbClr val="FBAE40"/>
          </p15:clr>
        </p15:guide>
        <p15:guide id="6" orient="horz" pos="40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V Sentinel Cover_Jan">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9DFE93-8F7F-7910-27C5-131AF2B88FBD}"/>
              </a:ext>
            </a:extLst>
          </p:cNvPr>
          <p:cNvPicPr>
            <a:picLocks noChangeAspect="1"/>
          </p:cNvPicPr>
          <p:nvPr userDrawn="1"/>
        </p:nvPicPr>
        <p:blipFill>
          <a:blip r:embed="rId2"/>
          <a:srcRect/>
          <a:stretch/>
        </p:blipFill>
        <p:spPr>
          <a:xfrm>
            <a:off x="0" y="0"/>
            <a:ext cx="12198096" cy="6861429"/>
          </a:xfrm>
          <a:prstGeom prst="rect">
            <a:avLst/>
          </a:prstGeom>
        </p:spPr>
      </p:pic>
      <p:pic>
        <p:nvPicPr>
          <p:cNvPr id="21" name="Picture 20">
            <a:extLst>
              <a:ext uri="{FF2B5EF4-FFF2-40B4-BE49-F238E27FC236}">
                <a16:creationId xmlns:a16="http://schemas.microsoft.com/office/drawing/2014/main" id="{E9A4F574-B364-C443-AC06-C2CC6B2E6B29}"/>
              </a:ext>
            </a:extLst>
          </p:cNvPr>
          <p:cNvPicPr>
            <a:picLocks noChangeAspect="1"/>
          </p:cNvPicPr>
          <p:nvPr userDrawn="1"/>
        </p:nvPicPr>
        <p:blipFill>
          <a:blip r:embed="rId3"/>
          <a:stretch>
            <a:fillRect/>
          </a:stretch>
        </p:blipFill>
        <p:spPr>
          <a:xfrm>
            <a:off x="309179" y="5681186"/>
            <a:ext cx="2664411" cy="888137"/>
          </a:xfrm>
          <a:prstGeom prst="rect">
            <a:avLst/>
          </a:prstGeom>
        </p:spPr>
      </p:pic>
      <p:sp>
        <p:nvSpPr>
          <p:cNvPr id="7" name="TextBox 6">
            <a:extLst>
              <a:ext uri="{FF2B5EF4-FFF2-40B4-BE49-F238E27FC236}">
                <a16:creationId xmlns:a16="http://schemas.microsoft.com/office/drawing/2014/main" id="{DFAA3240-7373-4339-9762-503359491C87}"/>
              </a:ext>
            </a:extLst>
          </p:cNvPr>
          <p:cNvSpPr txBox="1"/>
          <p:nvPr userDrawn="1"/>
        </p:nvSpPr>
        <p:spPr>
          <a:xfrm>
            <a:off x="45888" y="2652078"/>
            <a:ext cx="11802208" cy="861774"/>
          </a:xfrm>
          <a:prstGeom prst="rect">
            <a:avLst/>
          </a:prstGeom>
          <a:noFill/>
        </p:spPr>
        <p:txBody>
          <a:bodyPr wrap="square" rIns="0" rtlCol="0">
            <a:spAutoFit/>
          </a:bodyPr>
          <a:lstStyle/>
          <a:p>
            <a:pPr lvl="2" algn="r"/>
            <a:r>
              <a:rPr lang="en-US" sz="5000" b="1" spc="150" baseline="0" dirty="0">
                <a:solidFill>
                  <a:srgbClr val="002060"/>
                </a:solidFill>
                <a:latin typeface="arial" charset="0"/>
                <a:ea typeface="Century" charset="0"/>
                <a:cs typeface="Century" charset="0"/>
              </a:rPr>
              <a:t>CVrg Sentinel – Jan 2024</a:t>
            </a:r>
          </a:p>
        </p:txBody>
      </p:sp>
      <p:sp>
        <p:nvSpPr>
          <p:cNvPr id="8" name="TextBox 7">
            <a:extLst>
              <a:ext uri="{FF2B5EF4-FFF2-40B4-BE49-F238E27FC236}">
                <a16:creationId xmlns:a16="http://schemas.microsoft.com/office/drawing/2014/main" id="{8B9D3BE6-DA56-BB44-3E41-FCA840BEB556}"/>
              </a:ext>
            </a:extLst>
          </p:cNvPr>
          <p:cNvSpPr txBox="1"/>
          <p:nvPr userDrawn="1"/>
        </p:nvSpPr>
        <p:spPr>
          <a:xfrm>
            <a:off x="8233218" y="2788928"/>
            <a:ext cx="320886" cy="215444"/>
          </a:xfrm>
          <a:prstGeom prst="rect">
            <a:avLst/>
          </a:prstGeom>
          <a:noFill/>
        </p:spPr>
        <p:txBody>
          <a:bodyPr wrap="square" lIns="0" rIns="0" rtlCol="0">
            <a:spAutoFit/>
          </a:bodyPr>
          <a:lstStyle/>
          <a:p>
            <a:r>
              <a:rPr lang="en-US" sz="800" baseline="0" dirty="0">
                <a:solidFill>
                  <a:srgbClr val="002060"/>
                </a:solidFill>
              </a:rPr>
              <a:t>TM</a:t>
            </a:r>
            <a:endParaRPr lang="en-US" sz="800" dirty="0"/>
          </a:p>
        </p:txBody>
      </p:sp>
      <p:pic>
        <p:nvPicPr>
          <p:cNvPr id="11" name="Picture 10">
            <a:extLst>
              <a:ext uri="{FF2B5EF4-FFF2-40B4-BE49-F238E27FC236}">
                <a16:creationId xmlns:a16="http://schemas.microsoft.com/office/drawing/2014/main" id="{0B947B6C-02F9-1E43-6D84-4CBA6D325D3F}"/>
              </a:ext>
            </a:extLst>
          </p:cNvPr>
          <p:cNvPicPr>
            <a:picLocks noChangeAspect="1"/>
          </p:cNvPicPr>
          <p:nvPr userDrawn="1"/>
        </p:nvPicPr>
        <p:blipFill rotWithShape="1">
          <a:blip r:embed="rId4" cstate="screen">
            <a:alphaModFix amt="30000"/>
            <a:extLst>
              <a:ext uri="{28A0092B-C50C-407E-A947-70E740481C1C}">
                <a14:useLocalDpi xmlns:a14="http://schemas.microsoft.com/office/drawing/2010/main"/>
              </a:ext>
            </a:extLst>
          </a:blip>
          <a:srcRect t="-2962"/>
          <a:stretch/>
        </p:blipFill>
        <p:spPr>
          <a:xfrm>
            <a:off x="8686118" y="160448"/>
            <a:ext cx="3207792" cy="1506786"/>
          </a:xfrm>
          <a:prstGeom prst="rect">
            <a:avLst/>
          </a:prstGeom>
        </p:spPr>
      </p:pic>
      <p:sp>
        <p:nvSpPr>
          <p:cNvPr id="3" name="TextBox 2">
            <a:extLst>
              <a:ext uri="{FF2B5EF4-FFF2-40B4-BE49-F238E27FC236}">
                <a16:creationId xmlns:a16="http://schemas.microsoft.com/office/drawing/2014/main" id="{FE5319B2-63CE-B0AC-BD64-2213F2F34998}"/>
              </a:ext>
            </a:extLst>
          </p:cNvPr>
          <p:cNvSpPr txBox="1"/>
          <p:nvPr userDrawn="1"/>
        </p:nvSpPr>
        <p:spPr>
          <a:xfrm>
            <a:off x="9311152" y="2256815"/>
            <a:ext cx="2582758" cy="446276"/>
          </a:xfrm>
          <a:prstGeom prst="rect">
            <a:avLst/>
          </a:prstGeom>
          <a:noFill/>
        </p:spPr>
        <p:txBody>
          <a:bodyPr wrap="none" rtlCol="0">
            <a:spAutoFit/>
          </a:bodyPr>
          <a:lstStyle/>
          <a:p>
            <a:pPr algn="r"/>
            <a:r>
              <a:rPr lang="en-US" sz="2300" b="0" i="1" spc="90" baseline="0" dirty="0">
                <a:solidFill>
                  <a:srgbClr val="002060"/>
                </a:solidFill>
              </a:rPr>
              <a:t>Updated Monthly</a:t>
            </a:r>
          </a:p>
        </p:txBody>
      </p:sp>
      <p:sp>
        <p:nvSpPr>
          <p:cNvPr id="4" name="Text Placeholder 2">
            <a:extLst>
              <a:ext uri="{FF2B5EF4-FFF2-40B4-BE49-F238E27FC236}">
                <a16:creationId xmlns:a16="http://schemas.microsoft.com/office/drawing/2014/main" id="{2232798B-B668-57D7-592F-061D6EA10DF6}"/>
              </a:ext>
            </a:extLst>
          </p:cNvPr>
          <p:cNvSpPr>
            <a:spLocks noGrp="1"/>
          </p:cNvSpPr>
          <p:nvPr>
            <p:ph type="body" sz="quarter" idx="16" hasCustomPrompt="1"/>
          </p:nvPr>
        </p:nvSpPr>
        <p:spPr>
          <a:xfrm>
            <a:off x="1634770" y="3547387"/>
            <a:ext cx="10211350" cy="555625"/>
          </a:xfrm>
          <a:prstGeom prst="rect">
            <a:avLst/>
          </a:prstGeom>
        </p:spPr>
        <p:txBody>
          <a:bodyPr lIns="0" rIns="0">
            <a:noAutofit/>
          </a:bodyPr>
          <a:lstStyle>
            <a:lvl1pPr marL="0" indent="0" algn="r">
              <a:lnSpc>
                <a:spcPct val="100000"/>
              </a:lnSpc>
              <a:buFontTx/>
              <a:buNone/>
              <a:defRPr sz="4000" spc="50" baseline="0">
                <a:solidFill>
                  <a:srgbClr val="002060"/>
                </a:solidFill>
                <a:latin typeface="Arial" panose="020B0604020202020204" pitchFamily="34" charset="0"/>
              </a:defRPr>
            </a:lvl1pPr>
            <a:lvl2pPr marL="457200" indent="0" algn="r">
              <a:lnSpc>
                <a:spcPct val="100000"/>
              </a:lnSpc>
              <a:buFontTx/>
              <a:buNone/>
              <a:defRPr sz="3600" baseline="0">
                <a:solidFill>
                  <a:schemeClr val="accent1"/>
                </a:solidFill>
                <a:latin typeface="Arial" panose="020B0604020202020204" pitchFamily="34" charset="0"/>
              </a:defRPr>
            </a:lvl2pPr>
            <a:lvl3pPr marL="914400" indent="0" algn="r">
              <a:lnSpc>
                <a:spcPct val="100000"/>
              </a:lnSpc>
              <a:buFontTx/>
              <a:buNone/>
              <a:defRPr sz="3600" baseline="0">
                <a:solidFill>
                  <a:schemeClr val="accent1"/>
                </a:solidFill>
                <a:latin typeface="Arial" panose="020B0604020202020204" pitchFamily="34" charset="0"/>
              </a:defRPr>
            </a:lvl3pPr>
            <a:lvl4pPr marL="1371600" indent="0" algn="r">
              <a:lnSpc>
                <a:spcPct val="100000"/>
              </a:lnSpc>
              <a:buFontTx/>
              <a:buNone/>
              <a:defRPr sz="3600" baseline="0">
                <a:solidFill>
                  <a:schemeClr val="accent1"/>
                </a:solidFill>
                <a:latin typeface="Arial" panose="020B0604020202020204" pitchFamily="34" charset="0"/>
              </a:defRPr>
            </a:lvl4pPr>
            <a:lvl5pPr marL="1828800" indent="0" algn="r">
              <a:lnSpc>
                <a:spcPct val="100000"/>
              </a:lnSpc>
              <a:buFontTx/>
              <a:buNone/>
              <a:defRPr sz="3600" baseline="0">
                <a:solidFill>
                  <a:schemeClr val="accent1"/>
                </a:solidFill>
                <a:latin typeface="Arial" panose="020B0604020202020204" pitchFamily="34" charset="0"/>
              </a:defRPr>
            </a:lvl5pPr>
          </a:lstStyle>
          <a:p>
            <a:pPr lvl="0"/>
            <a:r>
              <a:rPr lang="en-US"/>
              <a:t>Indication Goes Here</a:t>
            </a:r>
          </a:p>
        </p:txBody>
      </p:sp>
      <p:sp>
        <p:nvSpPr>
          <p:cNvPr id="12" name="TextBox 11">
            <a:extLst>
              <a:ext uri="{FF2B5EF4-FFF2-40B4-BE49-F238E27FC236}">
                <a16:creationId xmlns:a16="http://schemas.microsoft.com/office/drawing/2014/main" id="{F2919A80-B981-B2E2-A30C-0E3530BE80A4}"/>
              </a:ext>
            </a:extLst>
          </p:cNvPr>
          <p:cNvSpPr txBox="1"/>
          <p:nvPr userDrawn="1"/>
        </p:nvSpPr>
        <p:spPr>
          <a:xfrm>
            <a:off x="9641840" y="6108281"/>
            <a:ext cx="2163701"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Liz Poyner, Ph.D.</a:t>
            </a:r>
            <a:endParaRPr lang="en-US" sz="1100" spc="30" baseline="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F57E1886-8324-8DE0-C4BD-F1D1D3793F52}"/>
              </a:ext>
            </a:extLst>
          </p:cNvPr>
          <p:cNvSpPr txBox="1"/>
          <p:nvPr userDrawn="1"/>
        </p:nvSpPr>
        <p:spPr>
          <a:xfrm>
            <a:off x="9867013"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814360B-0A1B-F5B5-F27B-E05BAD58841A}"/>
              </a:ext>
            </a:extLst>
          </p:cNvPr>
          <p:cNvSpPr txBox="1"/>
          <p:nvPr userDrawn="1"/>
        </p:nvSpPr>
        <p:spPr>
          <a:xfrm>
            <a:off x="7499497" y="6106498"/>
            <a:ext cx="1938528" cy="265176"/>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Nina Brandt, Ph.D.</a:t>
            </a:r>
            <a:endParaRPr lang="en-US" sz="1100" spc="30" baseline="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9B8604D9-FAB3-034A-B824-0A7ADA1230AC}"/>
              </a:ext>
            </a:extLst>
          </p:cNvPr>
          <p:cNvSpPr txBox="1"/>
          <p:nvPr userDrawn="1"/>
        </p:nvSpPr>
        <p:spPr>
          <a:xfrm>
            <a:off x="7499497"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D78FA4F7-2BF7-D039-744C-517618FA339B}"/>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10908905" y="5079790"/>
            <a:ext cx="889785" cy="996027"/>
          </a:xfrm>
          <a:prstGeom prst="rect">
            <a:avLst/>
          </a:prstGeom>
        </p:spPr>
      </p:pic>
      <p:pic>
        <p:nvPicPr>
          <p:cNvPr id="17" name="Picture 16">
            <a:extLst>
              <a:ext uri="{FF2B5EF4-FFF2-40B4-BE49-F238E27FC236}">
                <a16:creationId xmlns:a16="http://schemas.microsoft.com/office/drawing/2014/main" id="{04A62B75-6A42-EB30-05CE-672A0062A865}"/>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a:xfrm>
            <a:off x="8498392" y="5070649"/>
            <a:ext cx="906115" cy="1014308"/>
          </a:xfrm>
          <a:prstGeom prst="rect">
            <a:avLst/>
          </a:prstGeom>
        </p:spPr>
      </p:pic>
    </p:spTree>
    <p:extLst>
      <p:ext uri="{BB962C8B-B14F-4D97-AF65-F5344CB8AC3E}">
        <p14:creationId xmlns:p14="http://schemas.microsoft.com/office/powerpoint/2010/main" val="3744566871"/>
      </p:ext>
    </p:extLst>
  </p:cSld>
  <p:clrMapOvr>
    <a:masterClrMapping/>
  </p:clrMapOvr>
  <p:extLst>
    <p:ext uri="{DCECCB84-F9BA-43D5-87BE-67443E8EF086}">
      <p15:sldGuideLst xmlns:p15="http://schemas.microsoft.com/office/powerpoint/2012/main">
        <p15:guide id="2" pos="3840">
          <p15:clr>
            <a:srgbClr val="FBAE40"/>
          </p15:clr>
        </p15:guide>
        <p15:guide id="3" orient="horz" pos="288">
          <p15:clr>
            <a:srgbClr val="FBAE40"/>
          </p15:clr>
        </p15:guide>
        <p15:guide id="4" pos="7440">
          <p15:clr>
            <a:srgbClr val="FBAE40"/>
          </p15:clr>
        </p15:guide>
        <p15:guide id="6" orient="horz" pos="4080">
          <p15:clr>
            <a:srgbClr val="FBAE40"/>
          </p15:clr>
        </p15:guide>
        <p15:guide id="7" orient="horz" pos="2088">
          <p15:clr>
            <a:srgbClr val="FBAE40"/>
          </p15:clr>
        </p15:guide>
        <p15:guide id="8" orient="horz" pos="2568">
          <p15:clr>
            <a:srgbClr val="FBAE40"/>
          </p15:clr>
        </p15:guide>
        <p15:guide id="10" pos="240">
          <p15:clr>
            <a:srgbClr val="FBAE40"/>
          </p15:clr>
        </p15:guide>
        <p15:guide id="11" orient="horz" pos="163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V Sentinel Cover_Feb">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9DFE93-8F7F-7910-27C5-131AF2B88FBD}"/>
              </a:ext>
            </a:extLst>
          </p:cNvPr>
          <p:cNvPicPr>
            <a:picLocks noChangeAspect="1"/>
          </p:cNvPicPr>
          <p:nvPr userDrawn="1"/>
        </p:nvPicPr>
        <p:blipFill>
          <a:blip r:embed="rId2"/>
          <a:srcRect/>
          <a:stretch/>
        </p:blipFill>
        <p:spPr>
          <a:xfrm>
            <a:off x="0" y="0"/>
            <a:ext cx="12198096" cy="6861429"/>
          </a:xfrm>
          <a:prstGeom prst="rect">
            <a:avLst/>
          </a:prstGeom>
        </p:spPr>
      </p:pic>
      <p:pic>
        <p:nvPicPr>
          <p:cNvPr id="21" name="Picture 20">
            <a:extLst>
              <a:ext uri="{FF2B5EF4-FFF2-40B4-BE49-F238E27FC236}">
                <a16:creationId xmlns:a16="http://schemas.microsoft.com/office/drawing/2014/main" id="{E9A4F574-B364-C443-AC06-C2CC6B2E6B29}"/>
              </a:ext>
            </a:extLst>
          </p:cNvPr>
          <p:cNvPicPr>
            <a:picLocks noChangeAspect="1"/>
          </p:cNvPicPr>
          <p:nvPr userDrawn="1"/>
        </p:nvPicPr>
        <p:blipFill>
          <a:blip r:embed="rId3"/>
          <a:stretch>
            <a:fillRect/>
          </a:stretch>
        </p:blipFill>
        <p:spPr>
          <a:xfrm>
            <a:off x="309179" y="5681186"/>
            <a:ext cx="2664411" cy="888137"/>
          </a:xfrm>
          <a:prstGeom prst="rect">
            <a:avLst/>
          </a:prstGeom>
        </p:spPr>
      </p:pic>
      <p:sp>
        <p:nvSpPr>
          <p:cNvPr id="7" name="TextBox 6">
            <a:extLst>
              <a:ext uri="{FF2B5EF4-FFF2-40B4-BE49-F238E27FC236}">
                <a16:creationId xmlns:a16="http://schemas.microsoft.com/office/drawing/2014/main" id="{DFAA3240-7373-4339-9762-503359491C87}"/>
              </a:ext>
            </a:extLst>
          </p:cNvPr>
          <p:cNvSpPr txBox="1"/>
          <p:nvPr userDrawn="1"/>
        </p:nvSpPr>
        <p:spPr>
          <a:xfrm>
            <a:off x="45888" y="2652078"/>
            <a:ext cx="11802208" cy="861774"/>
          </a:xfrm>
          <a:prstGeom prst="rect">
            <a:avLst/>
          </a:prstGeom>
          <a:noFill/>
        </p:spPr>
        <p:txBody>
          <a:bodyPr wrap="square" rIns="0" rtlCol="0">
            <a:spAutoFit/>
          </a:bodyPr>
          <a:lstStyle/>
          <a:p>
            <a:pPr lvl="2" algn="r"/>
            <a:r>
              <a:rPr lang="en-US" sz="5000" b="1" spc="150" baseline="0" dirty="0">
                <a:solidFill>
                  <a:srgbClr val="002060"/>
                </a:solidFill>
                <a:latin typeface="arial" charset="0"/>
                <a:ea typeface="Century" charset="0"/>
                <a:cs typeface="Century" charset="0"/>
              </a:rPr>
              <a:t>CVrg Sentinel – Feb 2024</a:t>
            </a:r>
          </a:p>
        </p:txBody>
      </p:sp>
      <p:sp>
        <p:nvSpPr>
          <p:cNvPr id="8" name="TextBox 7">
            <a:extLst>
              <a:ext uri="{FF2B5EF4-FFF2-40B4-BE49-F238E27FC236}">
                <a16:creationId xmlns:a16="http://schemas.microsoft.com/office/drawing/2014/main" id="{8B9D3BE6-DA56-BB44-3E41-FCA840BEB556}"/>
              </a:ext>
            </a:extLst>
          </p:cNvPr>
          <p:cNvSpPr txBox="1"/>
          <p:nvPr userDrawn="1"/>
        </p:nvSpPr>
        <p:spPr>
          <a:xfrm>
            <a:off x="8206322" y="2788928"/>
            <a:ext cx="320886" cy="215444"/>
          </a:xfrm>
          <a:prstGeom prst="rect">
            <a:avLst/>
          </a:prstGeom>
          <a:noFill/>
        </p:spPr>
        <p:txBody>
          <a:bodyPr wrap="square" lIns="0" rIns="0" rtlCol="0">
            <a:spAutoFit/>
          </a:bodyPr>
          <a:lstStyle/>
          <a:p>
            <a:r>
              <a:rPr lang="en-US" sz="800" baseline="0" dirty="0">
                <a:solidFill>
                  <a:srgbClr val="002060"/>
                </a:solidFill>
              </a:rPr>
              <a:t>TM</a:t>
            </a:r>
            <a:endParaRPr lang="en-US" sz="800" dirty="0"/>
          </a:p>
        </p:txBody>
      </p:sp>
      <p:sp>
        <p:nvSpPr>
          <p:cNvPr id="9" name="Text Placeholder 2">
            <a:extLst>
              <a:ext uri="{FF2B5EF4-FFF2-40B4-BE49-F238E27FC236}">
                <a16:creationId xmlns:a16="http://schemas.microsoft.com/office/drawing/2014/main" id="{832D5B70-99FF-A479-1152-B43920D30A2E}"/>
              </a:ext>
            </a:extLst>
          </p:cNvPr>
          <p:cNvSpPr>
            <a:spLocks noGrp="1"/>
          </p:cNvSpPr>
          <p:nvPr>
            <p:ph type="body" sz="quarter" idx="16" hasCustomPrompt="1"/>
          </p:nvPr>
        </p:nvSpPr>
        <p:spPr>
          <a:xfrm>
            <a:off x="1634770" y="3547387"/>
            <a:ext cx="10211350" cy="555625"/>
          </a:xfrm>
          <a:prstGeom prst="rect">
            <a:avLst/>
          </a:prstGeom>
        </p:spPr>
        <p:txBody>
          <a:bodyPr lIns="0" rIns="0">
            <a:noAutofit/>
          </a:bodyPr>
          <a:lstStyle>
            <a:lvl1pPr marL="0" indent="0" algn="r">
              <a:lnSpc>
                <a:spcPct val="100000"/>
              </a:lnSpc>
              <a:buFontTx/>
              <a:buNone/>
              <a:defRPr sz="4000" spc="50" baseline="0">
                <a:solidFill>
                  <a:srgbClr val="002060"/>
                </a:solidFill>
                <a:latin typeface="Arial" panose="020B0604020202020204" pitchFamily="34" charset="0"/>
              </a:defRPr>
            </a:lvl1pPr>
            <a:lvl2pPr marL="457200" indent="0" algn="r">
              <a:lnSpc>
                <a:spcPct val="100000"/>
              </a:lnSpc>
              <a:buFontTx/>
              <a:buNone/>
              <a:defRPr sz="3600" baseline="0">
                <a:solidFill>
                  <a:schemeClr val="accent1"/>
                </a:solidFill>
                <a:latin typeface="Arial" panose="020B0604020202020204" pitchFamily="34" charset="0"/>
              </a:defRPr>
            </a:lvl2pPr>
            <a:lvl3pPr marL="914400" indent="0" algn="r">
              <a:lnSpc>
                <a:spcPct val="100000"/>
              </a:lnSpc>
              <a:buFontTx/>
              <a:buNone/>
              <a:defRPr sz="3600" baseline="0">
                <a:solidFill>
                  <a:schemeClr val="accent1"/>
                </a:solidFill>
                <a:latin typeface="Arial" panose="020B0604020202020204" pitchFamily="34" charset="0"/>
              </a:defRPr>
            </a:lvl3pPr>
            <a:lvl4pPr marL="1371600" indent="0" algn="r">
              <a:lnSpc>
                <a:spcPct val="100000"/>
              </a:lnSpc>
              <a:buFontTx/>
              <a:buNone/>
              <a:defRPr sz="3600" baseline="0">
                <a:solidFill>
                  <a:schemeClr val="accent1"/>
                </a:solidFill>
                <a:latin typeface="Arial" panose="020B0604020202020204" pitchFamily="34" charset="0"/>
              </a:defRPr>
            </a:lvl4pPr>
            <a:lvl5pPr marL="1828800" indent="0" algn="r">
              <a:lnSpc>
                <a:spcPct val="100000"/>
              </a:lnSpc>
              <a:buFontTx/>
              <a:buNone/>
              <a:defRPr sz="3600" baseline="0">
                <a:solidFill>
                  <a:schemeClr val="accent1"/>
                </a:solidFill>
                <a:latin typeface="Arial" panose="020B0604020202020204" pitchFamily="34" charset="0"/>
              </a:defRPr>
            </a:lvl5pPr>
          </a:lstStyle>
          <a:p>
            <a:pPr lvl="0"/>
            <a:r>
              <a:rPr lang="en-US"/>
              <a:t>Indication Goes Here</a:t>
            </a:r>
          </a:p>
        </p:txBody>
      </p:sp>
      <p:pic>
        <p:nvPicPr>
          <p:cNvPr id="11" name="Picture 10">
            <a:extLst>
              <a:ext uri="{FF2B5EF4-FFF2-40B4-BE49-F238E27FC236}">
                <a16:creationId xmlns:a16="http://schemas.microsoft.com/office/drawing/2014/main" id="{0B947B6C-02F9-1E43-6D84-4CBA6D325D3F}"/>
              </a:ext>
            </a:extLst>
          </p:cNvPr>
          <p:cNvPicPr>
            <a:picLocks noChangeAspect="1"/>
          </p:cNvPicPr>
          <p:nvPr userDrawn="1"/>
        </p:nvPicPr>
        <p:blipFill rotWithShape="1">
          <a:blip r:embed="rId4" cstate="screen">
            <a:alphaModFix amt="30000"/>
            <a:extLst>
              <a:ext uri="{28A0092B-C50C-407E-A947-70E740481C1C}">
                <a14:useLocalDpi xmlns:a14="http://schemas.microsoft.com/office/drawing/2010/main"/>
              </a:ext>
            </a:extLst>
          </a:blip>
          <a:srcRect t="-2962"/>
          <a:stretch/>
        </p:blipFill>
        <p:spPr>
          <a:xfrm>
            <a:off x="8686118" y="160448"/>
            <a:ext cx="3207792" cy="1506786"/>
          </a:xfrm>
          <a:prstGeom prst="rect">
            <a:avLst/>
          </a:prstGeom>
        </p:spPr>
      </p:pic>
      <p:sp>
        <p:nvSpPr>
          <p:cNvPr id="3" name="TextBox 2">
            <a:extLst>
              <a:ext uri="{FF2B5EF4-FFF2-40B4-BE49-F238E27FC236}">
                <a16:creationId xmlns:a16="http://schemas.microsoft.com/office/drawing/2014/main" id="{FE5319B2-63CE-B0AC-BD64-2213F2F34998}"/>
              </a:ext>
            </a:extLst>
          </p:cNvPr>
          <p:cNvSpPr txBox="1"/>
          <p:nvPr userDrawn="1"/>
        </p:nvSpPr>
        <p:spPr>
          <a:xfrm>
            <a:off x="9311152" y="2256815"/>
            <a:ext cx="2582758" cy="446276"/>
          </a:xfrm>
          <a:prstGeom prst="rect">
            <a:avLst/>
          </a:prstGeom>
          <a:noFill/>
        </p:spPr>
        <p:txBody>
          <a:bodyPr wrap="none" rtlCol="0">
            <a:spAutoFit/>
          </a:bodyPr>
          <a:lstStyle/>
          <a:p>
            <a:pPr algn="r"/>
            <a:r>
              <a:rPr lang="en-US" sz="2300" b="0" i="1" spc="90" baseline="0" dirty="0">
                <a:solidFill>
                  <a:srgbClr val="002060"/>
                </a:solidFill>
              </a:rPr>
              <a:t>Updated Monthly</a:t>
            </a:r>
          </a:p>
        </p:txBody>
      </p:sp>
      <p:sp>
        <p:nvSpPr>
          <p:cNvPr id="4" name="TextBox 3">
            <a:extLst>
              <a:ext uri="{FF2B5EF4-FFF2-40B4-BE49-F238E27FC236}">
                <a16:creationId xmlns:a16="http://schemas.microsoft.com/office/drawing/2014/main" id="{BA66248D-3DC4-73F6-79EB-DA8F3F5D0C41}"/>
              </a:ext>
            </a:extLst>
          </p:cNvPr>
          <p:cNvSpPr txBox="1"/>
          <p:nvPr userDrawn="1"/>
        </p:nvSpPr>
        <p:spPr>
          <a:xfrm>
            <a:off x="9641840" y="6108281"/>
            <a:ext cx="2163701"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Liz Poyner, Ph.D.</a:t>
            </a:r>
            <a:endParaRPr lang="en-US" sz="1100" spc="30" baseline="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0AC84D88-0483-2831-53C1-8B9CA64A2CB4}"/>
              </a:ext>
            </a:extLst>
          </p:cNvPr>
          <p:cNvSpPr txBox="1"/>
          <p:nvPr userDrawn="1"/>
        </p:nvSpPr>
        <p:spPr>
          <a:xfrm>
            <a:off x="9867013"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0FD85127-6A87-8479-B70D-DD53DE16579F}"/>
              </a:ext>
            </a:extLst>
          </p:cNvPr>
          <p:cNvSpPr txBox="1"/>
          <p:nvPr userDrawn="1"/>
        </p:nvSpPr>
        <p:spPr>
          <a:xfrm>
            <a:off x="7499497" y="6106498"/>
            <a:ext cx="1938528" cy="265176"/>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Nina Brandt, Ph.D.</a:t>
            </a:r>
            <a:endParaRPr lang="en-US" sz="1100" spc="30" baseline="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9C9081E3-DC8E-9DE1-A295-2430C6C36D12}"/>
              </a:ext>
            </a:extLst>
          </p:cNvPr>
          <p:cNvSpPr txBox="1"/>
          <p:nvPr userDrawn="1"/>
        </p:nvSpPr>
        <p:spPr>
          <a:xfrm>
            <a:off x="7499497"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1DFB56A1-A023-F78E-5498-B0158475C0ED}"/>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10908905" y="5079790"/>
            <a:ext cx="889785" cy="996027"/>
          </a:xfrm>
          <a:prstGeom prst="rect">
            <a:avLst/>
          </a:prstGeom>
        </p:spPr>
      </p:pic>
      <p:pic>
        <p:nvPicPr>
          <p:cNvPr id="15" name="Picture 14">
            <a:extLst>
              <a:ext uri="{FF2B5EF4-FFF2-40B4-BE49-F238E27FC236}">
                <a16:creationId xmlns:a16="http://schemas.microsoft.com/office/drawing/2014/main" id="{C030FCA9-03B0-C0E1-7E8A-118F7899A7A3}"/>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a:xfrm>
            <a:off x="8498392" y="5070649"/>
            <a:ext cx="906115" cy="1014308"/>
          </a:xfrm>
          <a:prstGeom prst="rect">
            <a:avLst/>
          </a:prstGeom>
        </p:spPr>
      </p:pic>
    </p:spTree>
    <p:extLst>
      <p:ext uri="{BB962C8B-B14F-4D97-AF65-F5344CB8AC3E}">
        <p14:creationId xmlns:p14="http://schemas.microsoft.com/office/powerpoint/2010/main" val="4236055385"/>
      </p:ext>
    </p:extLst>
  </p:cSld>
  <p:clrMapOvr>
    <a:masterClrMapping/>
  </p:clrMapOvr>
  <p:extLst>
    <p:ext uri="{DCECCB84-F9BA-43D5-87BE-67443E8EF086}">
      <p15:sldGuideLst xmlns:p15="http://schemas.microsoft.com/office/powerpoint/2012/main">
        <p15:guide id="2" pos="3840">
          <p15:clr>
            <a:srgbClr val="FBAE40"/>
          </p15:clr>
        </p15:guide>
        <p15:guide id="3" orient="horz" pos="288">
          <p15:clr>
            <a:srgbClr val="FBAE40"/>
          </p15:clr>
        </p15:guide>
        <p15:guide id="4" pos="7440">
          <p15:clr>
            <a:srgbClr val="FBAE40"/>
          </p15:clr>
        </p15:guide>
        <p15:guide id="6" orient="horz" pos="4080">
          <p15:clr>
            <a:srgbClr val="FBAE40"/>
          </p15:clr>
        </p15:guide>
        <p15:guide id="7" orient="horz" pos="2088">
          <p15:clr>
            <a:srgbClr val="FBAE40"/>
          </p15:clr>
        </p15:guide>
        <p15:guide id="8" orient="horz" pos="2568">
          <p15:clr>
            <a:srgbClr val="FBAE40"/>
          </p15:clr>
        </p15:guide>
        <p15:guide id="10" pos="240">
          <p15:clr>
            <a:srgbClr val="FBAE40"/>
          </p15:clr>
        </p15:guide>
        <p15:guide id="11" orient="horz" pos="163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V Sentinel Cover_Ma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9DFE93-8F7F-7910-27C5-131AF2B88FBD}"/>
              </a:ext>
            </a:extLst>
          </p:cNvPr>
          <p:cNvPicPr>
            <a:picLocks noChangeAspect="1"/>
          </p:cNvPicPr>
          <p:nvPr userDrawn="1"/>
        </p:nvPicPr>
        <p:blipFill>
          <a:blip r:embed="rId2"/>
          <a:srcRect/>
          <a:stretch/>
        </p:blipFill>
        <p:spPr>
          <a:xfrm>
            <a:off x="0" y="0"/>
            <a:ext cx="12198096" cy="6861429"/>
          </a:xfrm>
          <a:prstGeom prst="rect">
            <a:avLst/>
          </a:prstGeom>
        </p:spPr>
      </p:pic>
      <p:pic>
        <p:nvPicPr>
          <p:cNvPr id="21" name="Picture 20">
            <a:extLst>
              <a:ext uri="{FF2B5EF4-FFF2-40B4-BE49-F238E27FC236}">
                <a16:creationId xmlns:a16="http://schemas.microsoft.com/office/drawing/2014/main" id="{E9A4F574-B364-C443-AC06-C2CC6B2E6B29}"/>
              </a:ext>
            </a:extLst>
          </p:cNvPr>
          <p:cNvPicPr>
            <a:picLocks noChangeAspect="1"/>
          </p:cNvPicPr>
          <p:nvPr userDrawn="1"/>
        </p:nvPicPr>
        <p:blipFill>
          <a:blip r:embed="rId3"/>
          <a:stretch>
            <a:fillRect/>
          </a:stretch>
        </p:blipFill>
        <p:spPr>
          <a:xfrm>
            <a:off x="309179" y="5681186"/>
            <a:ext cx="2664411" cy="888137"/>
          </a:xfrm>
          <a:prstGeom prst="rect">
            <a:avLst/>
          </a:prstGeom>
        </p:spPr>
      </p:pic>
      <p:sp>
        <p:nvSpPr>
          <p:cNvPr id="7" name="TextBox 6">
            <a:extLst>
              <a:ext uri="{FF2B5EF4-FFF2-40B4-BE49-F238E27FC236}">
                <a16:creationId xmlns:a16="http://schemas.microsoft.com/office/drawing/2014/main" id="{DFAA3240-7373-4339-9762-503359491C87}"/>
              </a:ext>
            </a:extLst>
          </p:cNvPr>
          <p:cNvSpPr txBox="1"/>
          <p:nvPr userDrawn="1"/>
        </p:nvSpPr>
        <p:spPr>
          <a:xfrm>
            <a:off x="45888" y="2652078"/>
            <a:ext cx="11802208" cy="861774"/>
          </a:xfrm>
          <a:prstGeom prst="rect">
            <a:avLst/>
          </a:prstGeom>
          <a:noFill/>
        </p:spPr>
        <p:txBody>
          <a:bodyPr wrap="square" rIns="0" rtlCol="0">
            <a:spAutoFit/>
          </a:bodyPr>
          <a:lstStyle/>
          <a:p>
            <a:pPr lvl="2" algn="r"/>
            <a:r>
              <a:rPr lang="en-US" sz="5000" b="1" spc="150" baseline="0" dirty="0">
                <a:solidFill>
                  <a:srgbClr val="002060"/>
                </a:solidFill>
                <a:latin typeface="arial" charset="0"/>
                <a:ea typeface="Century" charset="0"/>
                <a:cs typeface="Century" charset="0"/>
              </a:rPr>
              <a:t>CVrg Sentinel – Mar 2024</a:t>
            </a:r>
          </a:p>
        </p:txBody>
      </p:sp>
      <p:sp>
        <p:nvSpPr>
          <p:cNvPr id="8" name="TextBox 7">
            <a:extLst>
              <a:ext uri="{FF2B5EF4-FFF2-40B4-BE49-F238E27FC236}">
                <a16:creationId xmlns:a16="http://schemas.microsoft.com/office/drawing/2014/main" id="{8B9D3BE6-DA56-BB44-3E41-FCA840BEB556}"/>
              </a:ext>
            </a:extLst>
          </p:cNvPr>
          <p:cNvSpPr txBox="1"/>
          <p:nvPr userDrawn="1"/>
        </p:nvSpPr>
        <p:spPr>
          <a:xfrm>
            <a:off x="8206322" y="2788928"/>
            <a:ext cx="320886" cy="215444"/>
          </a:xfrm>
          <a:prstGeom prst="rect">
            <a:avLst/>
          </a:prstGeom>
          <a:noFill/>
        </p:spPr>
        <p:txBody>
          <a:bodyPr wrap="square" lIns="0" rIns="0" rtlCol="0">
            <a:spAutoFit/>
          </a:bodyPr>
          <a:lstStyle/>
          <a:p>
            <a:r>
              <a:rPr lang="en-US" sz="800" baseline="0" dirty="0">
                <a:solidFill>
                  <a:srgbClr val="002060"/>
                </a:solidFill>
              </a:rPr>
              <a:t>TM</a:t>
            </a:r>
            <a:endParaRPr lang="en-US" sz="800" dirty="0"/>
          </a:p>
        </p:txBody>
      </p:sp>
      <p:sp>
        <p:nvSpPr>
          <p:cNvPr id="9" name="Text Placeholder 2">
            <a:extLst>
              <a:ext uri="{FF2B5EF4-FFF2-40B4-BE49-F238E27FC236}">
                <a16:creationId xmlns:a16="http://schemas.microsoft.com/office/drawing/2014/main" id="{832D5B70-99FF-A479-1152-B43920D30A2E}"/>
              </a:ext>
            </a:extLst>
          </p:cNvPr>
          <p:cNvSpPr>
            <a:spLocks noGrp="1"/>
          </p:cNvSpPr>
          <p:nvPr>
            <p:ph type="body" sz="quarter" idx="16" hasCustomPrompt="1"/>
          </p:nvPr>
        </p:nvSpPr>
        <p:spPr>
          <a:xfrm>
            <a:off x="1634770" y="3547387"/>
            <a:ext cx="10211350" cy="555625"/>
          </a:xfrm>
          <a:prstGeom prst="rect">
            <a:avLst/>
          </a:prstGeom>
        </p:spPr>
        <p:txBody>
          <a:bodyPr lIns="0" rIns="0">
            <a:noAutofit/>
          </a:bodyPr>
          <a:lstStyle>
            <a:lvl1pPr marL="0" indent="0" algn="r">
              <a:lnSpc>
                <a:spcPct val="100000"/>
              </a:lnSpc>
              <a:buFontTx/>
              <a:buNone/>
              <a:defRPr sz="4000" spc="50" baseline="0">
                <a:solidFill>
                  <a:srgbClr val="002060"/>
                </a:solidFill>
                <a:latin typeface="Arial" panose="020B0604020202020204" pitchFamily="34" charset="0"/>
              </a:defRPr>
            </a:lvl1pPr>
            <a:lvl2pPr marL="457200" indent="0" algn="r">
              <a:lnSpc>
                <a:spcPct val="100000"/>
              </a:lnSpc>
              <a:buFontTx/>
              <a:buNone/>
              <a:defRPr sz="3600" baseline="0">
                <a:solidFill>
                  <a:schemeClr val="accent1"/>
                </a:solidFill>
                <a:latin typeface="Arial" panose="020B0604020202020204" pitchFamily="34" charset="0"/>
              </a:defRPr>
            </a:lvl2pPr>
            <a:lvl3pPr marL="914400" indent="0" algn="r">
              <a:lnSpc>
                <a:spcPct val="100000"/>
              </a:lnSpc>
              <a:buFontTx/>
              <a:buNone/>
              <a:defRPr sz="3600" baseline="0">
                <a:solidFill>
                  <a:schemeClr val="accent1"/>
                </a:solidFill>
                <a:latin typeface="Arial" panose="020B0604020202020204" pitchFamily="34" charset="0"/>
              </a:defRPr>
            </a:lvl3pPr>
            <a:lvl4pPr marL="1371600" indent="0" algn="r">
              <a:lnSpc>
                <a:spcPct val="100000"/>
              </a:lnSpc>
              <a:buFontTx/>
              <a:buNone/>
              <a:defRPr sz="3600" baseline="0">
                <a:solidFill>
                  <a:schemeClr val="accent1"/>
                </a:solidFill>
                <a:latin typeface="Arial" panose="020B0604020202020204" pitchFamily="34" charset="0"/>
              </a:defRPr>
            </a:lvl4pPr>
            <a:lvl5pPr marL="1828800" indent="0" algn="r">
              <a:lnSpc>
                <a:spcPct val="100000"/>
              </a:lnSpc>
              <a:buFontTx/>
              <a:buNone/>
              <a:defRPr sz="3600" baseline="0">
                <a:solidFill>
                  <a:schemeClr val="accent1"/>
                </a:solidFill>
                <a:latin typeface="Arial" panose="020B0604020202020204" pitchFamily="34" charset="0"/>
              </a:defRPr>
            </a:lvl5pPr>
          </a:lstStyle>
          <a:p>
            <a:pPr lvl="0"/>
            <a:r>
              <a:rPr lang="en-US"/>
              <a:t>Indication Goes Here</a:t>
            </a:r>
          </a:p>
        </p:txBody>
      </p:sp>
      <p:pic>
        <p:nvPicPr>
          <p:cNvPr id="11" name="Picture 10">
            <a:extLst>
              <a:ext uri="{FF2B5EF4-FFF2-40B4-BE49-F238E27FC236}">
                <a16:creationId xmlns:a16="http://schemas.microsoft.com/office/drawing/2014/main" id="{0B947B6C-02F9-1E43-6D84-4CBA6D325D3F}"/>
              </a:ext>
            </a:extLst>
          </p:cNvPr>
          <p:cNvPicPr>
            <a:picLocks noChangeAspect="1"/>
          </p:cNvPicPr>
          <p:nvPr userDrawn="1"/>
        </p:nvPicPr>
        <p:blipFill rotWithShape="1">
          <a:blip r:embed="rId4" cstate="screen">
            <a:alphaModFix amt="30000"/>
            <a:extLst>
              <a:ext uri="{28A0092B-C50C-407E-A947-70E740481C1C}">
                <a14:useLocalDpi xmlns:a14="http://schemas.microsoft.com/office/drawing/2010/main"/>
              </a:ext>
            </a:extLst>
          </a:blip>
          <a:srcRect t="-2962"/>
          <a:stretch/>
        </p:blipFill>
        <p:spPr>
          <a:xfrm>
            <a:off x="8686118" y="160448"/>
            <a:ext cx="3207792" cy="1506786"/>
          </a:xfrm>
          <a:prstGeom prst="rect">
            <a:avLst/>
          </a:prstGeom>
        </p:spPr>
      </p:pic>
      <p:sp>
        <p:nvSpPr>
          <p:cNvPr id="3" name="TextBox 2">
            <a:extLst>
              <a:ext uri="{FF2B5EF4-FFF2-40B4-BE49-F238E27FC236}">
                <a16:creationId xmlns:a16="http://schemas.microsoft.com/office/drawing/2014/main" id="{FE5319B2-63CE-B0AC-BD64-2213F2F34998}"/>
              </a:ext>
            </a:extLst>
          </p:cNvPr>
          <p:cNvSpPr txBox="1"/>
          <p:nvPr userDrawn="1"/>
        </p:nvSpPr>
        <p:spPr>
          <a:xfrm>
            <a:off x="9311152" y="2256815"/>
            <a:ext cx="2582758" cy="446276"/>
          </a:xfrm>
          <a:prstGeom prst="rect">
            <a:avLst/>
          </a:prstGeom>
          <a:noFill/>
        </p:spPr>
        <p:txBody>
          <a:bodyPr wrap="none" rtlCol="0">
            <a:spAutoFit/>
          </a:bodyPr>
          <a:lstStyle/>
          <a:p>
            <a:pPr algn="r"/>
            <a:r>
              <a:rPr lang="en-US" sz="2300" b="0" i="1" spc="90" baseline="0" dirty="0">
                <a:solidFill>
                  <a:srgbClr val="002060"/>
                </a:solidFill>
              </a:rPr>
              <a:t>Updated Monthly</a:t>
            </a:r>
          </a:p>
        </p:txBody>
      </p:sp>
      <p:sp>
        <p:nvSpPr>
          <p:cNvPr id="4" name="TextBox 3">
            <a:extLst>
              <a:ext uri="{FF2B5EF4-FFF2-40B4-BE49-F238E27FC236}">
                <a16:creationId xmlns:a16="http://schemas.microsoft.com/office/drawing/2014/main" id="{793306D7-B6BC-8BAB-DBE5-A964C13951D0}"/>
              </a:ext>
            </a:extLst>
          </p:cNvPr>
          <p:cNvSpPr txBox="1"/>
          <p:nvPr userDrawn="1"/>
        </p:nvSpPr>
        <p:spPr>
          <a:xfrm>
            <a:off x="9641840" y="6108281"/>
            <a:ext cx="2163701"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Liz Poyner, Ph.D.</a:t>
            </a:r>
            <a:endParaRPr lang="en-US" sz="1100" spc="30" baseline="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BDEED44-BC95-DEE9-B24F-E85B019D88A5}"/>
              </a:ext>
            </a:extLst>
          </p:cNvPr>
          <p:cNvSpPr txBox="1"/>
          <p:nvPr userDrawn="1"/>
        </p:nvSpPr>
        <p:spPr>
          <a:xfrm>
            <a:off x="9867013"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716246E8-64DB-77B0-01F3-5E4908DD55DD}"/>
              </a:ext>
            </a:extLst>
          </p:cNvPr>
          <p:cNvSpPr txBox="1"/>
          <p:nvPr userDrawn="1"/>
        </p:nvSpPr>
        <p:spPr>
          <a:xfrm>
            <a:off x="7499497" y="6106498"/>
            <a:ext cx="1938528" cy="265176"/>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Nina Brandt, Ph.D.</a:t>
            </a:r>
            <a:endParaRPr lang="en-US" sz="1100" spc="30" baseline="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40CB964E-C925-2C34-DDD5-657E35A7F5C3}"/>
              </a:ext>
            </a:extLst>
          </p:cNvPr>
          <p:cNvSpPr txBox="1"/>
          <p:nvPr userDrawn="1"/>
        </p:nvSpPr>
        <p:spPr>
          <a:xfrm>
            <a:off x="7499497"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06DAC968-F8BD-F982-3F5C-FCB8700BF496}"/>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10908905" y="5079790"/>
            <a:ext cx="889785" cy="996027"/>
          </a:xfrm>
          <a:prstGeom prst="rect">
            <a:avLst/>
          </a:prstGeom>
        </p:spPr>
      </p:pic>
      <p:pic>
        <p:nvPicPr>
          <p:cNvPr id="15" name="Picture 14">
            <a:extLst>
              <a:ext uri="{FF2B5EF4-FFF2-40B4-BE49-F238E27FC236}">
                <a16:creationId xmlns:a16="http://schemas.microsoft.com/office/drawing/2014/main" id="{314EC482-A8AF-CCA2-1FFD-89BA0AFA0031}"/>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a:xfrm>
            <a:off x="8498392" y="5070649"/>
            <a:ext cx="906115" cy="1014308"/>
          </a:xfrm>
          <a:prstGeom prst="rect">
            <a:avLst/>
          </a:prstGeom>
        </p:spPr>
      </p:pic>
    </p:spTree>
    <p:extLst>
      <p:ext uri="{BB962C8B-B14F-4D97-AF65-F5344CB8AC3E}">
        <p14:creationId xmlns:p14="http://schemas.microsoft.com/office/powerpoint/2010/main" val="2641341408"/>
      </p:ext>
    </p:extLst>
  </p:cSld>
  <p:clrMapOvr>
    <a:masterClrMapping/>
  </p:clrMapOvr>
  <p:extLst>
    <p:ext uri="{DCECCB84-F9BA-43D5-87BE-67443E8EF086}">
      <p15:sldGuideLst xmlns:p15="http://schemas.microsoft.com/office/powerpoint/2012/main">
        <p15:guide id="2" pos="3840">
          <p15:clr>
            <a:srgbClr val="FBAE40"/>
          </p15:clr>
        </p15:guide>
        <p15:guide id="3" orient="horz" pos="288">
          <p15:clr>
            <a:srgbClr val="FBAE40"/>
          </p15:clr>
        </p15:guide>
        <p15:guide id="4" pos="7440">
          <p15:clr>
            <a:srgbClr val="FBAE40"/>
          </p15:clr>
        </p15:guide>
        <p15:guide id="6" orient="horz" pos="4080">
          <p15:clr>
            <a:srgbClr val="FBAE40"/>
          </p15:clr>
        </p15:guide>
        <p15:guide id="7" orient="horz" pos="2088">
          <p15:clr>
            <a:srgbClr val="FBAE40"/>
          </p15:clr>
        </p15:guide>
        <p15:guide id="8" orient="horz" pos="2568">
          <p15:clr>
            <a:srgbClr val="FBAE40"/>
          </p15:clr>
        </p15:guide>
        <p15:guide id="10" pos="240">
          <p15:clr>
            <a:srgbClr val="FBAE40"/>
          </p15:clr>
        </p15:guide>
        <p15:guide id="11" orient="horz" pos="163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V Sentinel Cover_Ap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9DFE93-8F7F-7910-27C5-131AF2B88FBD}"/>
              </a:ext>
            </a:extLst>
          </p:cNvPr>
          <p:cNvPicPr>
            <a:picLocks noChangeAspect="1"/>
          </p:cNvPicPr>
          <p:nvPr userDrawn="1"/>
        </p:nvPicPr>
        <p:blipFill>
          <a:blip r:embed="rId2"/>
          <a:srcRect/>
          <a:stretch/>
        </p:blipFill>
        <p:spPr>
          <a:xfrm>
            <a:off x="0" y="0"/>
            <a:ext cx="12198096" cy="6861429"/>
          </a:xfrm>
          <a:prstGeom prst="rect">
            <a:avLst/>
          </a:prstGeom>
        </p:spPr>
      </p:pic>
      <p:pic>
        <p:nvPicPr>
          <p:cNvPr id="21" name="Picture 20">
            <a:extLst>
              <a:ext uri="{FF2B5EF4-FFF2-40B4-BE49-F238E27FC236}">
                <a16:creationId xmlns:a16="http://schemas.microsoft.com/office/drawing/2014/main" id="{E9A4F574-B364-C443-AC06-C2CC6B2E6B29}"/>
              </a:ext>
            </a:extLst>
          </p:cNvPr>
          <p:cNvPicPr>
            <a:picLocks noChangeAspect="1"/>
          </p:cNvPicPr>
          <p:nvPr userDrawn="1"/>
        </p:nvPicPr>
        <p:blipFill>
          <a:blip r:embed="rId3"/>
          <a:stretch>
            <a:fillRect/>
          </a:stretch>
        </p:blipFill>
        <p:spPr>
          <a:xfrm>
            <a:off x="309179" y="5681186"/>
            <a:ext cx="2664411" cy="888137"/>
          </a:xfrm>
          <a:prstGeom prst="rect">
            <a:avLst/>
          </a:prstGeom>
        </p:spPr>
      </p:pic>
      <p:sp>
        <p:nvSpPr>
          <p:cNvPr id="7" name="TextBox 6">
            <a:extLst>
              <a:ext uri="{FF2B5EF4-FFF2-40B4-BE49-F238E27FC236}">
                <a16:creationId xmlns:a16="http://schemas.microsoft.com/office/drawing/2014/main" id="{DFAA3240-7373-4339-9762-503359491C87}"/>
              </a:ext>
            </a:extLst>
          </p:cNvPr>
          <p:cNvSpPr txBox="1"/>
          <p:nvPr userDrawn="1"/>
        </p:nvSpPr>
        <p:spPr>
          <a:xfrm>
            <a:off x="45888" y="2652078"/>
            <a:ext cx="11802208" cy="861774"/>
          </a:xfrm>
          <a:prstGeom prst="rect">
            <a:avLst/>
          </a:prstGeom>
          <a:noFill/>
        </p:spPr>
        <p:txBody>
          <a:bodyPr wrap="square" rIns="0" rtlCol="0">
            <a:spAutoFit/>
          </a:bodyPr>
          <a:lstStyle/>
          <a:p>
            <a:pPr lvl="2" algn="r"/>
            <a:r>
              <a:rPr lang="en-US" sz="5000" b="1" spc="150" baseline="0" dirty="0">
                <a:solidFill>
                  <a:srgbClr val="002060"/>
                </a:solidFill>
                <a:latin typeface="arial" charset="0"/>
                <a:ea typeface="Century" charset="0"/>
                <a:cs typeface="Century" charset="0"/>
              </a:rPr>
              <a:t>CVrg Sentinel – Apr 2024</a:t>
            </a:r>
          </a:p>
        </p:txBody>
      </p:sp>
      <p:sp>
        <p:nvSpPr>
          <p:cNvPr id="8" name="TextBox 7">
            <a:extLst>
              <a:ext uri="{FF2B5EF4-FFF2-40B4-BE49-F238E27FC236}">
                <a16:creationId xmlns:a16="http://schemas.microsoft.com/office/drawing/2014/main" id="{8B9D3BE6-DA56-BB44-3E41-FCA840BEB556}"/>
              </a:ext>
            </a:extLst>
          </p:cNvPr>
          <p:cNvSpPr txBox="1"/>
          <p:nvPr userDrawn="1"/>
        </p:nvSpPr>
        <p:spPr>
          <a:xfrm>
            <a:off x="8264601" y="2788928"/>
            <a:ext cx="320886" cy="215444"/>
          </a:xfrm>
          <a:prstGeom prst="rect">
            <a:avLst/>
          </a:prstGeom>
          <a:noFill/>
        </p:spPr>
        <p:txBody>
          <a:bodyPr wrap="square" lIns="0" rIns="0" rtlCol="0">
            <a:spAutoFit/>
          </a:bodyPr>
          <a:lstStyle/>
          <a:p>
            <a:r>
              <a:rPr lang="en-US" sz="800" baseline="0" dirty="0">
                <a:solidFill>
                  <a:srgbClr val="002060"/>
                </a:solidFill>
              </a:rPr>
              <a:t>TM</a:t>
            </a:r>
            <a:endParaRPr lang="en-US" sz="800" dirty="0"/>
          </a:p>
        </p:txBody>
      </p:sp>
      <p:sp>
        <p:nvSpPr>
          <p:cNvPr id="9" name="Text Placeholder 2">
            <a:extLst>
              <a:ext uri="{FF2B5EF4-FFF2-40B4-BE49-F238E27FC236}">
                <a16:creationId xmlns:a16="http://schemas.microsoft.com/office/drawing/2014/main" id="{832D5B70-99FF-A479-1152-B43920D30A2E}"/>
              </a:ext>
            </a:extLst>
          </p:cNvPr>
          <p:cNvSpPr>
            <a:spLocks noGrp="1"/>
          </p:cNvSpPr>
          <p:nvPr>
            <p:ph type="body" sz="quarter" idx="16" hasCustomPrompt="1"/>
          </p:nvPr>
        </p:nvSpPr>
        <p:spPr>
          <a:xfrm>
            <a:off x="1634770" y="3547387"/>
            <a:ext cx="10211350" cy="555625"/>
          </a:xfrm>
          <a:prstGeom prst="rect">
            <a:avLst/>
          </a:prstGeom>
        </p:spPr>
        <p:txBody>
          <a:bodyPr lIns="0" rIns="0">
            <a:noAutofit/>
          </a:bodyPr>
          <a:lstStyle>
            <a:lvl1pPr marL="0" indent="0" algn="r">
              <a:lnSpc>
                <a:spcPct val="100000"/>
              </a:lnSpc>
              <a:buFontTx/>
              <a:buNone/>
              <a:defRPr sz="4000" spc="50" baseline="0">
                <a:solidFill>
                  <a:srgbClr val="002060"/>
                </a:solidFill>
                <a:latin typeface="Arial" panose="020B0604020202020204" pitchFamily="34" charset="0"/>
              </a:defRPr>
            </a:lvl1pPr>
            <a:lvl2pPr marL="457200" indent="0" algn="r">
              <a:lnSpc>
                <a:spcPct val="100000"/>
              </a:lnSpc>
              <a:buFontTx/>
              <a:buNone/>
              <a:defRPr sz="3600" baseline="0">
                <a:solidFill>
                  <a:schemeClr val="accent1"/>
                </a:solidFill>
                <a:latin typeface="Arial" panose="020B0604020202020204" pitchFamily="34" charset="0"/>
              </a:defRPr>
            </a:lvl2pPr>
            <a:lvl3pPr marL="914400" indent="0" algn="r">
              <a:lnSpc>
                <a:spcPct val="100000"/>
              </a:lnSpc>
              <a:buFontTx/>
              <a:buNone/>
              <a:defRPr sz="3600" baseline="0">
                <a:solidFill>
                  <a:schemeClr val="accent1"/>
                </a:solidFill>
                <a:latin typeface="Arial" panose="020B0604020202020204" pitchFamily="34" charset="0"/>
              </a:defRPr>
            </a:lvl3pPr>
            <a:lvl4pPr marL="1371600" indent="0" algn="r">
              <a:lnSpc>
                <a:spcPct val="100000"/>
              </a:lnSpc>
              <a:buFontTx/>
              <a:buNone/>
              <a:defRPr sz="3600" baseline="0">
                <a:solidFill>
                  <a:schemeClr val="accent1"/>
                </a:solidFill>
                <a:latin typeface="Arial" panose="020B0604020202020204" pitchFamily="34" charset="0"/>
              </a:defRPr>
            </a:lvl4pPr>
            <a:lvl5pPr marL="1828800" indent="0" algn="r">
              <a:lnSpc>
                <a:spcPct val="100000"/>
              </a:lnSpc>
              <a:buFontTx/>
              <a:buNone/>
              <a:defRPr sz="3600" baseline="0">
                <a:solidFill>
                  <a:schemeClr val="accent1"/>
                </a:solidFill>
                <a:latin typeface="Arial" panose="020B0604020202020204" pitchFamily="34" charset="0"/>
              </a:defRPr>
            </a:lvl5pPr>
          </a:lstStyle>
          <a:p>
            <a:pPr lvl="0"/>
            <a:r>
              <a:rPr lang="en-US"/>
              <a:t>Indication Goes Here</a:t>
            </a:r>
          </a:p>
        </p:txBody>
      </p:sp>
      <p:pic>
        <p:nvPicPr>
          <p:cNvPr id="11" name="Picture 10">
            <a:extLst>
              <a:ext uri="{FF2B5EF4-FFF2-40B4-BE49-F238E27FC236}">
                <a16:creationId xmlns:a16="http://schemas.microsoft.com/office/drawing/2014/main" id="{0B947B6C-02F9-1E43-6D84-4CBA6D325D3F}"/>
              </a:ext>
            </a:extLst>
          </p:cNvPr>
          <p:cNvPicPr>
            <a:picLocks noChangeAspect="1"/>
          </p:cNvPicPr>
          <p:nvPr userDrawn="1"/>
        </p:nvPicPr>
        <p:blipFill rotWithShape="1">
          <a:blip r:embed="rId4" cstate="screen">
            <a:alphaModFix amt="30000"/>
            <a:extLst>
              <a:ext uri="{28A0092B-C50C-407E-A947-70E740481C1C}">
                <a14:useLocalDpi xmlns:a14="http://schemas.microsoft.com/office/drawing/2010/main"/>
              </a:ext>
            </a:extLst>
          </a:blip>
          <a:srcRect t="-2962"/>
          <a:stretch/>
        </p:blipFill>
        <p:spPr>
          <a:xfrm>
            <a:off x="8686118" y="160448"/>
            <a:ext cx="3207792" cy="1506786"/>
          </a:xfrm>
          <a:prstGeom prst="rect">
            <a:avLst/>
          </a:prstGeom>
        </p:spPr>
      </p:pic>
      <p:sp>
        <p:nvSpPr>
          <p:cNvPr id="3" name="TextBox 2">
            <a:extLst>
              <a:ext uri="{FF2B5EF4-FFF2-40B4-BE49-F238E27FC236}">
                <a16:creationId xmlns:a16="http://schemas.microsoft.com/office/drawing/2014/main" id="{FE5319B2-63CE-B0AC-BD64-2213F2F34998}"/>
              </a:ext>
            </a:extLst>
          </p:cNvPr>
          <p:cNvSpPr txBox="1"/>
          <p:nvPr userDrawn="1"/>
        </p:nvSpPr>
        <p:spPr>
          <a:xfrm>
            <a:off x="9311152" y="2256815"/>
            <a:ext cx="2582758" cy="446276"/>
          </a:xfrm>
          <a:prstGeom prst="rect">
            <a:avLst/>
          </a:prstGeom>
          <a:noFill/>
        </p:spPr>
        <p:txBody>
          <a:bodyPr wrap="none" rtlCol="0">
            <a:spAutoFit/>
          </a:bodyPr>
          <a:lstStyle/>
          <a:p>
            <a:pPr algn="r"/>
            <a:r>
              <a:rPr lang="en-US" sz="2300" b="0" i="1" spc="90" baseline="0" dirty="0">
                <a:solidFill>
                  <a:srgbClr val="002060"/>
                </a:solidFill>
              </a:rPr>
              <a:t>Updated Monthly</a:t>
            </a:r>
          </a:p>
        </p:txBody>
      </p:sp>
      <p:sp>
        <p:nvSpPr>
          <p:cNvPr id="4" name="TextBox 3">
            <a:extLst>
              <a:ext uri="{FF2B5EF4-FFF2-40B4-BE49-F238E27FC236}">
                <a16:creationId xmlns:a16="http://schemas.microsoft.com/office/drawing/2014/main" id="{808A8204-E758-D726-12DA-291F8034AF81}"/>
              </a:ext>
            </a:extLst>
          </p:cNvPr>
          <p:cNvSpPr txBox="1"/>
          <p:nvPr userDrawn="1"/>
        </p:nvSpPr>
        <p:spPr>
          <a:xfrm>
            <a:off x="9641840" y="6108281"/>
            <a:ext cx="2163701"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Liz Poyner, Ph.D.</a:t>
            </a:r>
            <a:endParaRPr lang="en-US" sz="1100" spc="30" baseline="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00ACA635-DADD-7634-5687-369BEFF9A422}"/>
              </a:ext>
            </a:extLst>
          </p:cNvPr>
          <p:cNvSpPr txBox="1"/>
          <p:nvPr userDrawn="1"/>
        </p:nvSpPr>
        <p:spPr>
          <a:xfrm>
            <a:off x="9867013"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8EBF66A1-98A7-A206-41C2-0868BA594029}"/>
              </a:ext>
            </a:extLst>
          </p:cNvPr>
          <p:cNvSpPr txBox="1"/>
          <p:nvPr userDrawn="1"/>
        </p:nvSpPr>
        <p:spPr>
          <a:xfrm>
            <a:off x="7499497" y="6106498"/>
            <a:ext cx="1938528" cy="265176"/>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Nina Brandt, Ph.D.</a:t>
            </a:r>
            <a:endParaRPr lang="en-US" sz="1100" spc="30" baseline="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A0CF94E1-6FD0-BB45-54D0-8F7430A9E5D6}"/>
              </a:ext>
            </a:extLst>
          </p:cNvPr>
          <p:cNvSpPr txBox="1"/>
          <p:nvPr userDrawn="1"/>
        </p:nvSpPr>
        <p:spPr>
          <a:xfrm>
            <a:off x="7499497"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8BA7E742-0270-E1EC-B19B-C8D351E350A4}"/>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10908905" y="5079790"/>
            <a:ext cx="889785" cy="996027"/>
          </a:xfrm>
          <a:prstGeom prst="rect">
            <a:avLst/>
          </a:prstGeom>
        </p:spPr>
      </p:pic>
      <p:pic>
        <p:nvPicPr>
          <p:cNvPr id="15" name="Picture 14">
            <a:extLst>
              <a:ext uri="{FF2B5EF4-FFF2-40B4-BE49-F238E27FC236}">
                <a16:creationId xmlns:a16="http://schemas.microsoft.com/office/drawing/2014/main" id="{49EA7DF9-7488-72EA-6046-D278AF5C3D55}"/>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a:xfrm>
            <a:off x="8498392" y="5070649"/>
            <a:ext cx="906115" cy="1014308"/>
          </a:xfrm>
          <a:prstGeom prst="rect">
            <a:avLst/>
          </a:prstGeom>
        </p:spPr>
      </p:pic>
    </p:spTree>
    <p:extLst>
      <p:ext uri="{BB962C8B-B14F-4D97-AF65-F5344CB8AC3E}">
        <p14:creationId xmlns:p14="http://schemas.microsoft.com/office/powerpoint/2010/main" val="413295039"/>
      </p:ext>
    </p:extLst>
  </p:cSld>
  <p:clrMapOvr>
    <a:masterClrMapping/>
  </p:clrMapOvr>
  <p:extLst>
    <p:ext uri="{DCECCB84-F9BA-43D5-87BE-67443E8EF086}">
      <p15:sldGuideLst xmlns:p15="http://schemas.microsoft.com/office/powerpoint/2012/main">
        <p15:guide id="2" pos="3840">
          <p15:clr>
            <a:srgbClr val="FBAE40"/>
          </p15:clr>
        </p15:guide>
        <p15:guide id="3" orient="horz" pos="288">
          <p15:clr>
            <a:srgbClr val="FBAE40"/>
          </p15:clr>
        </p15:guide>
        <p15:guide id="4" pos="7440">
          <p15:clr>
            <a:srgbClr val="FBAE40"/>
          </p15:clr>
        </p15:guide>
        <p15:guide id="6" orient="horz" pos="4080">
          <p15:clr>
            <a:srgbClr val="FBAE40"/>
          </p15:clr>
        </p15:guide>
        <p15:guide id="7" orient="horz" pos="2088">
          <p15:clr>
            <a:srgbClr val="FBAE40"/>
          </p15:clr>
        </p15:guide>
        <p15:guide id="8" orient="horz" pos="2568">
          <p15:clr>
            <a:srgbClr val="FBAE40"/>
          </p15:clr>
        </p15:guide>
        <p15:guide id="10" pos="240">
          <p15:clr>
            <a:srgbClr val="FBAE40"/>
          </p15:clr>
        </p15:guide>
        <p15:guide id="11" orient="horz" pos="163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V Sentinel Cover_Ma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9DFE93-8F7F-7910-27C5-131AF2B88FBD}"/>
              </a:ext>
            </a:extLst>
          </p:cNvPr>
          <p:cNvPicPr>
            <a:picLocks noChangeAspect="1"/>
          </p:cNvPicPr>
          <p:nvPr userDrawn="1"/>
        </p:nvPicPr>
        <p:blipFill>
          <a:blip r:embed="rId2"/>
          <a:srcRect/>
          <a:stretch/>
        </p:blipFill>
        <p:spPr>
          <a:xfrm>
            <a:off x="0" y="0"/>
            <a:ext cx="12198096" cy="6861429"/>
          </a:xfrm>
          <a:prstGeom prst="rect">
            <a:avLst/>
          </a:prstGeom>
        </p:spPr>
      </p:pic>
      <p:pic>
        <p:nvPicPr>
          <p:cNvPr id="21" name="Picture 20">
            <a:extLst>
              <a:ext uri="{FF2B5EF4-FFF2-40B4-BE49-F238E27FC236}">
                <a16:creationId xmlns:a16="http://schemas.microsoft.com/office/drawing/2014/main" id="{E9A4F574-B364-C443-AC06-C2CC6B2E6B29}"/>
              </a:ext>
            </a:extLst>
          </p:cNvPr>
          <p:cNvPicPr>
            <a:picLocks noChangeAspect="1"/>
          </p:cNvPicPr>
          <p:nvPr userDrawn="1"/>
        </p:nvPicPr>
        <p:blipFill>
          <a:blip r:embed="rId3"/>
          <a:stretch>
            <a:fillRect/>
          </a:stretch>
        </p:blipFill>
        <p:spPr>
          <a:xfrm>
            <a:off x="309179" y="5681186"/>
            <a:ext cx="2664411" cy="888137"/>
          </a:xfrm>
          <a:prstGeom prst="rect">
            <a:avLst/>
          </a:prstGeom>
        </p:spPr>
      </p:pic>
      <p:sp>
        <p:nvSpPr>
          <p:cNvPr id="7" name="TextBox 6">
            <a:extLst>
              <a:ext uri="{FF2B5EF4-FFF2-40B4-BE49-F238E27FC236}">
                <a16:creationId xmlns:a16="http://schemas.microsoft.com/office/drawing/2014/main" id="{DFAA3240-7373-4339-9762-503359491C87}"/>
              </a:ext>
            </a:extLst>
          </p:cNvPr>
          <p:cNvSpPr txBox="1"/>
          <p:nvPr userDrawn="1"/>
        </p:nvSpPr>
        <p:spPr>
          <a:xfrm>
            <a:off x="45888" y="2652078"/>
            <a:ext cx="11802208" cy="861774"/>
          </a:xfrm>
          <a:prstGeom prst="rect">
            <a:avLst/>
          </a:prstGeom>
          <a:noFill/>
        </p:spPr>
        <p:txBody>
          <a:bodyPr wrap="square" rIns="0" rtlCol="0">
            <a:spAutoFit/>
          </a:bodyPr>
          <a:lstStyle/>
          <a:p>
            <a:pPr lvl="2" algn="r"/>
            <a:r>
              <a:rPr lang="en-US" sz="5000" b="1" spc="150" baseline="0" dirty="0">
                <a:solidFill>
                  <a:srgbClr val="002060"/>
                </a:solidFill>
                <a:latin typeface="arial" charset="0"/>
                <a:ea typeface="Century" charset="0"/>
                <a:cs typeface="Century" charset="0"/>
              </a:rPr>
              <a:t>CVrg Sentinel – May 2024</a:t>
            </a:r>
          </a:p>
        </p:txBody>
      </p:sp>
      <p:sp>
        <p:nvSpPr>
          <p:cNvPr id="8" name="TextBox 7">
            <a:extLst>
              <a:ext uri="{FF2B5EF4-FFF2-40B4-BE49-F238E27FC236}">
                <a16:creationId xmlns:a16="http://schemas.microsoft.com/office/drawing/2014/main" id="{8B9D3BE6-DA56-BB44-3E41-FCA840BEB556}"/>
              </a:ext>
            </a:extLst>
          </p:cNvPr>
          <p:cNvSpPr txBox="1"/>
          <p:nvPr userDrawn="1"/>
        </p:nvSpPr>
        <p:spPr>
          <a:xfrm>
            <a:off x="8108228" y="2788928"/>
            <a:ext cx="320886" cy="215444"/>
          </a:xfrm>
          <a:prstGeom prst="rect">
            <a:avLst/>
          </a:prstGeom>
          <a:noFill/>
        </p:spPr>
        <p:txBody>
          <a:bodyPr wrap="square" lIns="0" rIns="0" rtlCol="0">
            <a:spAutoFit/>
          </a:bodyPr>
          <a:lstStyle/>
          <a:p>
            <a:r>
              <a:rPr lang="en-US" sz="800" baseline="0" dirty="0">
                <a:solidFill>
                  <a:srgbClr val="002060"/>
                </a:solidFill>
              </a:rPr>
              <a:t>TM</a:t>
            </a:r>
            <a:endParaRPr lang="en-US" sz="800" dirty="0"/>
          </a:p>
        </p:txBody>
      </p:sp>
      <p:sp>
        <p:nvSpPr>
          <p:cNvPr id="9" name="Text Placeholder 2">
            <a:extLst>
              <a:ext uri="{FF2B5EF4-FFF2-40B4-BE49-F238E27FC236}">
                <a16:creationId xmlns:a16="http://schemas.microsoft.com/office/drawing/2014/main" id="{832D5B70-99FF-A479-1152-B43920D30A2E}"/>
              </a:ext>
            </a:extLst>
          </p:cNvPr>
          <p:cNvSpPr>
            <a:spLocks noGrp="1"/>
          </p:cNvSpPr>
          <p:nvPr>
            <p:ph type="body" sz="quarter" idx="16" hasCustomPrompt="1"/>
          </p:nvPr>
        </p:nvSpPr>
        <p:spPr>
          <a:xfrm>
            <a:off x="1634770" y="3547387"/>
            <a:ext cx="10211350" cy="555625"/>
          </a:xfrm>
          <a:prstGeom prst="rect">
            <a:avLst/>
          </a:prstGeom>
        </p:spPr>
        <p:txBody>
          <a:bodyPr lIns="0" rIns="0">
            <a:noAutofit/>
          </a:bodyPr>
          <a:lstStyle>
            <a:lvl1pPr marL="0" indent="0" algn="r">
              <a:lnSpc>
                <a:spcPct val="100000"/>
              </a:lnSpc>
              <a:buFontTx/>
              <a:buNone/>
              <a:defRPr sz="4000" spc="50" baseline="0">
                <a:solidFill>
                  <a:srgbClr val="002060"/>
                </a:solidFill>
                <a:latin typeface="Arial" panose="020B0604020202020204" pitchFamily="34" charset="0"/>
              </a:defRPr>
            </a:lvl1pPr>
            <a:lvl2pPr marL="457200" indent="0" algn="r">
              <a:lnSpc>
                <a:spcPct val="100000"/>
              </a:lnSpc>
              <a:buFontTx/>
              <a:buNone/>
              <a:defRPr sz="3600" baseline="0">
                <a:solidFill>
                  <a:schemeClr val="accent1"/>
                </a:solidFill>
                <a:latin typeface="Arial" panose="020B0604020202020204" pitchFamily="34" charset="0"/>
              </a:defRPr>
            </a:lvl2pPr>
            <a:lvl3pPr marL="914400" indent="0" algn="r">
              <a:lnSpc>
                <a:spcPct val="100000"/>
              </a:lnSpc>
              <a:buFontTx/>
              <a:buNone/>
              <a:defRPr sz="3600" baseline="0">
                <a:solidFill>
                  <a:schemeClr val="accent1"/>
                </a:solidFill>
                <a:latin typeface="Arial" panose="020B0604020202020204" pitchFamily="34" charset="0"/>
              </a:defRPr>
            </a:lvl3pPr>
            <a:lvl4pPr marL="1371600" indent="0" algn="r">
              <a:lnSpc>
                <a:spcPct val="100000"/>
              </a:lnSpc>
              <a:buFontTx/>
              <a:buNone/>
              <a:defRPr sz="3600" baseline="0">
                <a:solidFill>
                  <a:schemeClr val="accent1"/>
                </a:solidFill>
                <a:latin typeface="Arial" panose="020B0604020202020204" pitchFamily="34" charset="0"/>
              </a:defRPr>
            </a:lvl4pPr>
            <a:lvl5pPr marL="1828800" indent="0" algn="r">
              <a:lnSpc>
                <a:spcPct val="100000"/>
              </a:lnSpc>
              <a:buFontTx/>
              <a:buNone/>
              <a:defRPr sz="3600" baseline="0">
                <a:solidFill>
                  <a:schemeClr val="accent1"/>
                </a:solidFill>
                <a:latin typeface="Arial" panose="020B0604020202020204" pitchFamily="34" charset="0"/>
              </a:defRPr>
            </a:lvl5pPr>
          </a:lstStyle>
          <a:p>
            <a:pPr lvl="0"/>
            <a:r>
              <a:rPr lang="en-US"/>
              <a:t>Indication Goes Here</a:t>
            </a:r>
          </a:p>
        </p:txBody>
      </p:sp>
      <p:pic>
        <p:nvPicPr>
          <p:cNvPr id="11" name="Picture 10">
            <a:extLst>
              <a:ext uri="{FF2B5EF4-FFF2-40B4-BE49-F238E27FC236}">
                <a16:creationId xmlns:a16="http://schemas.microsoft.com/office/drawing/2014/main" id="{0B947B6C-02F9-1E43-6D84-4CBA6D325D3F}"/>
              </a:ext>
            </a:extLst>
          </p:cNvPr>
          <p:cNvPicPr>
            <a:picLocks noChangeAspect="1"/>
          </p:cNvPicPr>
          <p:nvPr userDrawn="1"/>
        </p:nvPicPr>
        <p:blipFill rotWithShape="1">
          <a:blip r:embed="rId4" cstate="screen">
            <a:alphaModFix amt="30000"/>
            <a:extLst>
              <a:ext uri="{28A0092B-C50C-407E-A947-70E740481C1C}">
                <a14:useLocalDpi xmlns:a14="http://schemas.microsoft.com/office/drawing/2010/main"/>
              </a:ext>
            </a:extLst>
          </a:blip>
          <a:srcRect t="-2962"/>
          <a:stretch/>
        </p:blipFill>
        <p:spPr>
          <a:xfrm>
            <a:off x="8686118" y="160448"/>
            <a:ext cx="3207792" cy="1506786"/>
          </a:xfrm>
          <a:prstGeom prst="rect">
            <a:avLst/>
          </a:prstGeom>
        </p:spPr>
      </p:pic>
      <p:sp>
        <p:nvSpPr>
          <p:cNvPr id="3" name="TextBox 2">
            <a:extLst>
              <a:ext uri="{FF2B5EF4-FFF2-40B4-BE49-F238E27FC236}">
                <a16:creationId xmlns:a16="http://schemas.microsoft.com/office/drawing/2014/main" id="{FE5319B2-63CE-B0AC-BD64-2213F2F34998}"/>
              </a:ext>
            </a:extLst>
          </p:cNvPr>
          <p:cNvSpPr txBox="1"/>
          <p:nvPr userDrawn="1"/>
        </p:nvSpPr>
        <p:spPr>
          <a:xfrm>
            <a:off x="9311152" y="2256815"/>
            <a:ext cx="2582758" cy="446276"/>
          </a:xfrm>
          <a:prstGeom prst="rect">
            <a:avLst/>
          </a:prstGeom>
          <a:noFill/>
        </p:spPr>
        <p:txBody>
          <a:bodyPr wrap="none" rtlCol="0">
            <a:spAutoFit/>
          </a:bodyPr>
          <a:lstStyle/>
          <a:p>
            <a:pPr algn="r"/>
            <a:r>
              <a:rPr lang="en-US" sz="2300" b="0" i="1" spc="90" baseline="0" dirty="0">
                <a:solidFill>
                  <a:srgbClr val="002060"/>
                </a:solidFill>
              </a:rPr>
              <a:t>Updated Monthly</a:t>
            </a:r>
          </a:p>
        </p:txBody>
      </p:sp>
      <p:sp>
        <p:nvSpPr>
          <p:cNvPr id="4" name="TextBox 3">
            <a:extLst>
              <a:ext uri="{FF2B5EF4-FFF2-40B4-BE49-F238E27FC236}">
                <a16:creationId xmlns:a16="http://schemas.microsoft.com/office/drawing/2014/main" id="{99D80F2F-FA4C-5D08-1A6C-ED6BA9B4FAFB}"/>
              </a:ext>
            </a:extLst>
          </p:cNvPr>
          <p:cNvSpPr txBox="1"/>
          <p:nvPr userDrawn="1"/>
        </p:nvSpPr>
        <p:spPr>
          <a:xfrm>
            <a:off x="9641840" y="6108281"/>
            <a:ext cx="2163701"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Liz Poyner, Ph.D.</a:t>
            </a:r>
            <a:endParaRPr lang="en-US" sz="1100" spc="30" baseline="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9B0F134-B364-282E-A84F-83C5F3C500AB}"/>
              </a:ext>
            </a:extLst>
          </p:cNvPr>
          <p:cNvSpPr txBox="1"/>
          <p:nvPr userDrawn="1"/>
        </p:nvSpPr>
        <p:spPr>
          <a:xfrm>
            <a:off x="9867013"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EFFFAC8D-41ED-81B9-0BEE-558AD543ADE6}"/>
              </a:ext>
            </a:extLst>
          </p:cNvPr>
          <p:cNvSpPr txBox="1"/>
          <p:nvPr userDrawn="1"/>
        </p:nvSpPr>
        <p:spPr>
          <a:xfrm>
            <a:off x="7499497" y="6106498"/>
            <a:ext cx="1938528" cy="265176"/>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Nina Brandt, Ph.D.</a:t>
            </a:r>
            <a:endParaRPr lang="en-US" sz="1100" spc="30" baseline="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D782CBAE-48E6-E3F4-0E0A-29C4BC493EF8}"/>
              </a:ext>
            </a:extLst>
          </p:cNvPr>
          <p:cNvSpPr txBox="1"/>
          <p:nvPr userDrawn="1"/>
        </p:nvSpPr>
        <p:spPr>
          <a:xfrm>
            <a:off x="7499497"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1E6D226D-049C-01D3-0D42-185362FFCBF1}"/>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10908905" y="5079790"/>
            <a:ext cx="889785" cy="996027"/>
          </a:xfrm>
          <a:prstGeom prst="rect">
            <a:avLst/>
          </a:prstGeom>
        </p:spPr>
      </p:pic>
      <p:pic>
        <p:nvPicPr>
          <p:cNvPr id="15" name="Picture 14">
            <a:extLst>
              <a:ext uri="{FF2B5EF4-FFF2-40B4-BE49-F238E27FC236}">
                <a16:creationId xmlns:a16="http://schemas.microsoft.com/office/drawing/2014/main" id="{7E774845-FF63-C2F5-7028-8BC7D7A1300A}"/>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a:xfrm>
            <a:off x="8498392" y="5070649"/>
            <a:ext cx="906115" cy="1014308"/>
          </a:xfrm>
          <a:prstGeom prst="rect">
            <a:avLst/>
          </a:prstGeom>
        </p:spPr>
      </p:pic>
    </p:spTree>
    <p:extLst>
      <p:ext uri="{BB962C8B-B14F-4D97-AF65-F5344CB8AC3E}">
        <p14:creationId xmlns:p14="http://schemas.microsoft.com/office/powerpoint/2010/main" val="3576163553"/>
      </p:ext>
    </p:extLst>
  </p:cSld>
  <p:clrMapOvr>
    <a:masterClrMapping/>
  </p:clrMapOvr>
  <p:extLst>
    <p:ext uri="{DCECCB84-F9BA-43D5-87BE-67443E8EF086}">
      <p15:sldGuideLst xmlns:p15="http://schemas.microsoft.com/office/powerpoint/2012/main">
        <p15:guide id="2" pos="3840">
          <p15:clr>
            <a:srgbClr val="FBAE40"/>
          </p15:clr>
        </p15:guide>
        <p15:guide id="3" orient="horz" pos="288">
          <p15:clr>
            <a:srgbClr val="FBAE40"/>
          </p15:clr>
        </p15:guide>
        <p15:guide id="4" pos="7440">
          <p15:clr>
            <a:srgbClr val="FBAE40"/>
          </p15:clr>
        </p15:guide>
        <p15:guide id="6" orient="horz" pos="4080">
          <p15:clr>
            <a:srgbClr val="FBAE40"/>
          </p15:clr>
        </p15:guide>
        <p15:guide id="7" orient="horz" pos="2088">
          <p15:clr>
            <a:srgbClr val="FBAE40"/>
          </p15:clr>
        </p15:guide>
        <p15:guide id="8" orient="horz" pos="2568">
          <p15:clr>
            <a:srgbClr val="FBAE40"/>
          </p15:clr>
        </p15:guide>
        <p15:guide id="10" pos="240">
          <p15:clr>
            <a:srgbClr val="FBAE40"/>
          </p15:clr>
        </p15:guide>
        <p15:guide id="11" orient="horz" pos="163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ebruary">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9AC3E52-4EC5-59DC-1976-8AA226DA304C}"/>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05EB58A8-AED2-7A27-E89E-59B34E10334F}"/>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1" name="Footer Placeholder 4">
            <a:extLst>
              <a:ext uri="{FF2B5EF4-FFF2-40B4-BE49-F238E27FC236}">
                <a16:creationId xmlns:a16="http://schemas.microsoft.com/office/drawing/2014/main" id="{87B94AC2-846A-0644-B803-A0203A9235D4}"/>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February 2024</a:t>
            </a:r>
          </a:p>
        </p:txBody>
      </p:sp>
      <p:sp>
        <p:nvSpPr>
          <p:cNvPr id="13" name="Footer Placeholder 4">
            <a:extLst>
              <a:ext uri="{FF2B5EF4-FFF2-40B4-BE49-F238E27FC236}">
                <a16:creationId xmlns:a16="http://schemas.microsoft.com/office/drawing/2014/main" id="{CCE43548-42AF-394B-8D17-7D2702106C06}"/>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4" name="Footer Placeholder 4">
            <a:extLst>
              <a:ext uri="{FF2B5EF4-FFF2-40B4-BE49-F238E27FC236}">
                <a16:creationId xmlns:a16="http://schemas.microsoft.com/office/drawing/2014/main" id="{92BA4ADB-A78A-5749-9D54-273345AFBAA0}"/>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8" name="Footer Placeholder 4">
            <a:extLst>
              <a:ext uri="{FF2B5EF4-FFF2-40B4-BE49-F238E27FC236}">
                <a16:creationId xmlns:a16="http://schemas.microsoft.com/office/drawing/2014/main" id="{AD65D8F8-24EA-F24A-BD75-26F2F8D81D69}"/>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FAC68481-B8A4-1D4E-960B-009D92730E2D}"/>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6752E343-6E97-7243-860C-2679348B0B06}"/>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34064140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V Sentinel Cover_Jun">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9DFE93-8F7F-7910-27C5-131AF2B88FBD}"/>
              </a:ext>
            </a:extLst>
          </p:cNvPr>
          <p:cNvPicPr>
            <a:picLocks noChangeAspect="1"/>
          </p:cNvPicPr>
          <p:nvPr userDrawn="1"/>
        </p:nvPicPr>
        <p:blipFill>
          <a:blip r:embed="rId2"/>
          <a:srcRect/>
          <a:stretch/>
        </p:blipFill>
        <p:spPr>
          <a:xfrm>
            <a:off x="0" y="0"/>
            <a:ext cx="12198096" cy="6861429"/>
          </a:xfrm>
          <a:prstGeom prst="rect">
            <a:avLst/>
          </a:prstGeom>
        </p:spPr>
      </p:pic>
      <p:pic>
        <p:nvPicPr>
          <p:cNvPr id="21" name="Picture 20">
            <a:extLst>
              <a:ext uri="{FF2B5EF4-FFF2-40B4-BE49-F238E27FC236}">
                <a16:creationId xmlns:a16="http://schemas.microsoft.com/office/drawing/2014/main" id="{E9A4F574-B364-C443-AC06-C2CC6B2E6B29}"/>
              </a:ext>
            </a:extLst>
          </p:cNvPr>
          <p:cNvPicPr>
            <a:picLocks noChangeAspect="1"/>
          </p:cNvPicPr>
          <p:nvPr userDrawn="1"/>
        </p:nvPicPr>
        <p:blipFill>
          <a:blip r:embed="rId3"/>
          <a:stretch>
            <a:fillRect/>
          </a:stretch>
        </p:blipFill>
        <p:spPr>
          <a:xfrm>
            <a:off x="309179" y="5681186"/>
            <a:ext cx="2664411" cy="888137"/>
          </a:xfrm>
          <a:prstGeom prst="rect">
            <a:avLst/>
          </a:prstGeom>
        </p:spPr>
      </p:pic>
      <p:sp>
        <p:nvSpPr>
          <p:cNvPr id="7" name="TextBox 6">
            <a:extLst>
              <a:ext uri="{FF2B5EF4-FFF2-40B4-BE49-F238E27FC236}">
                <a16:creationId xmlns:a16="http://schemas.microsoft.com/office/drawing/2014/main" id="{DFAA3240-7373-4339-9762-503359491C87}"/>
              </a:ext>
            </a:extLst>
          </p:cNvPr>
          <p:cNvSpPr txBox="1"/>
          <p:nvPr userDrawn="1"/>
        </p:nvSpPr>
        <p:spPr>
          <a:xfrm>
            <a:off x="45888" y="2652078"/>
            <a:ext cx="11802208" cy="861774"/>
          </a:xfrm>
          <a:prstGeom prst="rect">
            <a:avLst/>
          </a:prstGeom>
          <a:noFill/>
        </p:spPr>
        <p:txBody>
          <a:bodyPr wrap="square" rIns="0" rtlCol="0">
            <a:spAutoFit/>
          </a:bodyPr>
          <a:lstStyle/>
          <a:p>
            <a:pPr lvl="2" algn="r"/>
            <a:r>
              <a:rPr lang="en-US" sz="5000" b="1" spc="150" baseline="0" dirty="0">
                <a:solidFill>
                  <a:srgbClr val="002060"/>
                </a:solidFill>
                <a:latin typeface="arial" charset="0"/>
                <a:ea typeface="Century" charset="0"/>
                <a:cs typeface="Century" charset="0"/>
              </a:rPr>
              <a:t>CVrg Sentinel – Jun 2024</a:t>
            </a:r>
          </a:p>
        </p:txBody>
      </p:sp>
      <p:sp>
        <p:nvSpPr>
          <p:cNvPr id="8" name="TextBox 7">
            <a:extLst>
              <a:ext uri="{FF2B5EF4-FFF2-40B4-BE49-F238E27FC236}">
                <a16:creationId xmlns:a16="http://schemas.microsoft.com/office/drawing/2014/main" id="{8B9D3BE6-DA56-BB44-3E41-FCA840BEB556}"/>
              </a:ext>
            </a:extLst>
          </p:cNvPr>
          <p:cNvSpPr txBox="1"/>
          <p:nvPr userDrawn="1"/>
        </p:nvSpPr>
        <p:spPr>
          <a:xfrm>
            <a:off x="8199598" y="2788928"/>
            <a:ext cx="320886" cy="215444"/>
          </a:xfrm>
          <a:prstGeom prst="rect">
            <a:avLst/>
          </a:prstGeom>
          <a:noFill/>
        </p:spPr>
        <p:txBody>
          <a:bodyPr wrap="square" lIns="0" rIns="0" rtlCol="0">
            <a:spAutoFit/>
          </a:bodyPr>
          <a:lstStyle/>
          <a:p>
            <a:r>
              <a:rPr lang="en-US" sz="800" baseline="0" dirty="0">
                <a:solidFill>
                  <a:srgbClr val="002060"/>
                </a:solidFill>
              </a:rPr>
              <a:t>TM</a:t>
            </a:r>
            <a:endParaRPr lang="en-US" sz="800" dirty="0"/>
          </a:p>
        </p:txBody>
      </p:sp>
      <p:sp>
        <p:nvSpPr>
          <p:cNvPr id="9" name="Text Placeholder 2">
            <a:extLst>
              <a:ext uri="{FF2B5EF4-FFF2-40B4-BE49-F238E27FC236}">
                <a16:creationId xmlns:a16="http://schemas.microsoft.com/office/drawing/2014/main" id="{832D5B70-99FF-A479-1152-B43920D30A2E}"/>
              </a:ext>
            </a:extLst>
          </p:cNvPr>
          <p:cNvSpPr>
            <a:spLocks noGrp="1"/>
          </p:cNvSpPr>
          <p:nvPr>
            <p:ph type="body" sz="quarter" idx="16" hasCustomPrompt="1"/>
          </p:nvPr>
        </p:nvSpPr>
        <p:spPr>
          <a:xfrm>
            <a:off x="1634770" y="3547387"/>
            <a:ext cx="10211350" cy="555625"/>
          </a:xfrm>
          <a:prstGeom prst="rect">
            <a:avLst/>
          </a:prstGeom>
        </p:spPr>
        <p:txBody>
          <a:bodyPr lIns="0" rIns="0">
            <a:noAutofit/>
          </a:bodyPr>
          <a:lstStyle>
            <a:lvl1pPr marL="0" indent="0" algn="r">
              <a:lnSpc>
                <a:spcPct val="100000"/>
              </a:lnSpc>
              <a:buFontTx/>
              <a:buNone/>
              <a:defRPr sz="4000" spc="50" baseline="0">
                <a:solidFill>
                  <a:srgbClr val="002060"/>
                </a:solidFill>
                <a:latin typeface="Arial" panose="020B0604020202020204" pitchFamily="34" charset="0"/>
              </a:defRPr>
            </a:lvl1pPr>
            <a:lvl2pPr marL="457200" indent="0" algn="r">
              <a:lnSpc>
                <a:spcPct val="100000"/>
              </a:lnSpc>
              <a:buFontTx/>
              <a:buNone/>
              <a:defRPr sz="3600" baseline="0">
                <a:solidFill>
                  <a:schemeClr val="accent1"/>
                </a:solidFill>
                <a:latin typeface="Arial" panose="020B0604020202020204" pitchFamily="34" charset="0"/>
              </a:defRPr>
            </a:lvl2pPr>
            <a:lvl3pPr marL="914400" indent="0" algn="r">
              <a:lnSpc>
                <a:spcPct val="100000"/>
              </a:lnSpc>
              <a:buFontTx/>
              <a:buNone/>
              <a:defRPr sz="3600" baseline="0">
                <a:solidFill>
                  <a:schemeClr val="accent1"/>
                </a:solidFill>
                <a:latin typeface="Arial" panose="020B0604020202020204" pitchFamily="34" charset="0"/>
              </a:defRPr>
            </a:lvl3pPr>
            <a:lvl4pPr marL="1371600" indent="0" algn="r">
              <a:lnSpc>
                <a:spcPct val="100000"/>
              </a:lnSpc>
              <a:buFontTx/>
              <a:buNone/>
              <a:defRPr sz="3600" baseline="0">
                <a:solidFill>
                  <a:schemeClr val="accent1"/>
                </a:solidFill>
                <a:latin typeface="Arial" panose="020B0604020202020204" pitchFamily="34" charset="0"/>
              </a:defRPr>
            </a:lvl4pPr>
            <a:lvl5pPr marL="1828800" indent="0" algn="r">
              <a:lnSpc>
                <a:spcPct val="100000"/>
              </a:lnSpc>
              <a:buFontTx/>
              <a:buNone/>
              <a:defRPr sz="3600" baseline="0">
                <a:solidFill>
                  <a:schemeClr val="accent1"/>
                </a:solidFill>
                <a:latin typeface="Arial" panose="020B0604020202020204" pitchFamily="34" charset="0"/>
              </a:defRPr>
            </a:lvl5pPr>
          </a:lstStyle>
          <a:p>
            <a:pPr lvl="0"/>
            <a:r>
              <a:rPr lang="en-US"/>
              <a:t>Indication Goes Here</a:t>
            </a:r>
          </a:p>
        </p:txBody>
      </p:sp>
      <p:pic>
        <p:nvPicPr>
          <p:cNvPr id="11" name="Picture 10">
            <a:extLst>
              <a:ext uri="{FF2B5EF4-FFF2-40B4-BE49-F238E27FC236}">
                <a16:creationId xmlns:a16="http://schemas.microsoft.com/office/drawing/2014/main" id="{0B947B6C-02F9-1E43-6D84-4CBA6D325D3F}"/>
              </a:ext>
            </a:extLst>
          </p:cNvPr>
          <p:cNvPicPr>
            <a:picLocks noChangeAspect="1"/>
          </p:cNvPicPr>
          <p:nvPr userDrawn="1"/>
        </p:nvPicPr>
        <p:blipFill rotWithShape="1">
          <a:blip r:embed="rId4" cstate="screen">
            <a:alphaModFix amt="30000"/>
            <a:extLst>
              <a:ext uri="{28A0092B-C50C-407E-A947-70E740481C1C}">
                <a14:useLocalDpi xmlns:a14="http://schemas.microsoft.com/office/drawing/2010/main"/>
              </a:ext>
            </a:extLst>
          </a:blip>
          <a:srcRect t="-2962"/>
          <a:stretch/>
        </p:blipFill>
        <p:spPr>
          <a:xfrm>
            <a:off x="8686118" y="160448"/>
            <a:ext cx="3207792" cy="1506786"/>
          </a:xfrm>
          <a:prstGeom prst="rect">
            <a:avLst/>
          </a:prstGeom>
        </p:spPr>
      </p:pic>
      <p:sp>
        <p:nvSpPr>
          <p:cNvPr id="3" name="TextBox 2">
            <a:extLst>
              <a:ext uri="{FF2B5EF4-FFF2-40B4-BE49-F238E27FC236}">
                <a16:creationId xmlns:a16="http://schemas.microsoft.com/office/drawing/2014/main" id="{FE5319B2-63CE-B0AC-BD64-2213F2F34998}"/>
              </a:ext>
            </a:extLst>
          </p:cNvPr>
          <p:cNvSpPr txBox="1"/>
          <p:nvPr userDrawn="1"/>
        </p:nvSpPr>
        <p:spPr>
          <a:xfrm>
            <a:off x="9311152" y="2256815"/>
            <a:ext cx="2582758" cy="446276"/>
          </a:xfrm>
          <a:prstGeom prst="rect">
            <a:avLst/>
          </a:prstGeom>
          <a:noFill/>
        </p:spPr>
        <p:txBody>
          <a:bodyPr wrap="none" rtlCol="0">
            <a:spAutoFit/>
          </a:bodyPr>
          <a:lstStyle/>
          <a:p>
            <a:pPr algn="r"/>
            <a:r>
              <a:rPr lang="en-US" sz="2300" b="0" i="1" spc="90" baseline="0" dirty="0">
                <a:solidFill>
                  <a:srgbClr val="002060"/>
                </a:solidFill>
              </a:rPr>
              <a:t>Updated Monthly</a:t>
            </a:r>
          </a:p>
        </p:txBody>
      </p:sp>
      <p:sp>
        <p:nvSpPr>
          <p:cNvPr id="4" name="TextBox 3">
            <a:extLst>
              <a:ext uri="{FF2B5EF4-FFF2-40B4-BE49-F238E27FC236}">
                <a16:creationId xmlns:a16="http://schemas.microsoft.com/office/drawing/2014/main" id="{6DB78FA6-E891-4D4B-97E0-F2F0E7E1FB1C}"/>
              </a:ext>
            </a:extLst>
          </p:cNvPr>
          <p:cNvSpPr txBox="1"/>
          <p:nvPr userDrawn="1"/>
        </p:nvSpPr>
        <p:spPr>
          <a:xfrm>
            <a:off x="9641840" y="6108281"/>
            <a:ext cx="2163701"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Liz Poyner, Ph.D.</a:t>
            </a:r>
            <a:endParaRPr lang="en-US" sz="1100" spc="30" baseline="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D2398586-BE6D-E76B-DF3D-3973DF83F0D2}"/>
              </a:ext>
            </a:extLst>
          </p:cNvPr>
          <p:cNvSpPr txBox="1"/>
          <p:nvPr userDrawn="1"/>
        </p:nvSpPr>
        <p:spPr>
          <a:xfrm>
            <a:off x="9867013"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B58E04B0-276C-5CB4-1E75-A173F7AB4A56}"/>
              </a:ext>
            </a:extLst>
          </p:cNvPr>
          <p:cNvSpPr txBox="1"/>
          <p:nvPr userDrawn="1"/>
        </p:nvSpPr>
        <p:spPr>
          <a:xfrm>
            <a:off x="7499497" y="6106498"/>
            <a:ext cx="1938528" cy="265176"/>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Nina Brandt, Ph.D.</a:t>
            </a:r>
            <a:endParaRPr lang="en-US" sz="1100" spc="30" baseline="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FD8E02C2-36FE-DF50-2A0B-6D14C215EDB0}"/>
              </a:ext>
            </a:extLst>
          </p:cNvPr>
          <p:cNvSpPr txBox="1"/>
          <p:nvPr userDrawn="1"/>
        </p:nvSpPr>
        <p:spPr>
          <a:xfrm>
            <a:off x="7499497"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27069BD6-86DE-E480-036D-CCD4025CA678}"/>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10908905" y="5079790"/>
            <a:ext cx="889785" cy="996027"/>
          </a:xfrm>
          <a:prstGeom prst="rect">
            <a:avLst/>
          </a:prstGeom>
        </p:spPr>
      </p:pic>
      <p:pic>
        <p:nvPicPr>
          <p:cNvPr id="15" name="Picture 14">
            <a:extLst>
              <a:ext uri="{FF2B5EF4-FFF2-40B4-BE49-F238E27FC236}">
                <a16:creationId xmlns:a16="http://schemas.microsoft.com/office/drawing/2014/main" id="{C44DD545-94CE-6376-0B9E-CCD64E5DFF48}"/>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a:xfrm>
            <a:off x="8498392" y="5070649"/>
            <a:ext cx="906115" cy="1014308"/>
          </a:xfrm>
          <a:prstGeom prst="rect">
            <a:avLst/>
          </a:prstGeom>
        </p:spPr>
      </p:pic>
    </p:spTree>
    <p:extLst>
      <p:ext uri="{BB962C8B-B14F-4D97-AF65-F5344CB8AC3E}">
        <p14:creationId xmlns:p14="http://schemas.microsoft.com/office/powerpoint/2010/main" val="3544382833"/>
      </p:ext>
    </p:extLst>
  </p:cSld>
  <p:clrMapOvr>
    <a:masterClrMapping/>
  </p:clrMapOvr>
  <p:extLst>
    <p:ext uri="{DCECCB84-F9BA-43D5-87BE-67443E8EF086}">
      <p15:sldGuideLst xmlns:p15="http://schemas.microsoft.com/office/powerpoint/2012/main">
        <p15:guide id="2" pos="3840">
          <p15:clr>
            <a:srgbClr val="FBAE40"/>
          </p15:clr>
        </p15:guide>
        <p15:guide id="3" orient="horz" pos="288">
          <p15:clr>
            <a:srgbClr val="FBAE40"/>
          </p15:clr>
        </p15:guide>
        <p15:guide id="4" pos="7440">
          <p15:clr>
            <a:srgbClr val="FBAE40"/>
          </p15:clr>
        </p15:guide>
        <p15:guide id="6" orient="horz" pos="4080">
          <p15:clr>
            <a:srgbClr val="FBAE40"/>
          </p15:clr>
        </p15:guide>
        <p15:guide id="7" orient="horz" pos="2088">
          <p15:clr>
            <a:srgbClr val="FBAE40"/>
          </p15:clr>
        </p15:guide>
        <p15:guide id="8" orient="horz" pos="2568">
          <p15:clr>
            <a:srgbClr val="FBAE40"/>
          </p15:clr>
        </p15:guide>
        <p15:guide id="10" pos="240">
          <p15:clr>
            <a:srgbClr val="FBAE40"/>
          </p15:clr>
        </p15:guide>
        <p15:guide id="11" orient="horz" pos="163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V Sentinel Cover_Jul">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9DFE93-8F7F-7910-27C5-131AF2B88FBD}"/>
              </a:ext>
            </a:extLst>
          </p:cNvPr>
          <p:cNvPicPr>
            <a:picLocks noChangeAspect="1"/>
          </p:cNvPicPr>
          <p:nvPr userDrawn="1"/>
        </p:nvPicPr>
        <p:blipFill>
          <a:blip r:embed="rId2"/>
          <a:srcRect/>
          <a:stretch/>
        </p:blipFill>
        <p:spPr>
          <a:xfrm>
            <a:off x="0" y="0"/>
            <a:ext cx="12198096" cy="6861429"/>
          </a:xfrm>
          <a:prstGeom prst="rect">
            <a:avLst/>
          </a:prstGeom>
        </p:spPr>
      </p:pic>
      <p:pic>
        <p:nvPicPr>
          <p:cNvPr id="21" name="Picture 20">
            <a:extLst>
              <a:ext uri="{FF2B5EF4-FFF2-40B4-BE49-F238E27FC236}">
                <a16:creationId xmlns:a16="http://schemas.microsoft.com/office/drawing/2014/main" id="{E9A4F574-B364-C443-AC06-C2CC6B2E6B29}"/>
              </a:ext>
            </a:extLst>
          </p:cNvPr>
          <p:cNvPicPr>
            <a:picLocks noChangeAspect="1"/>
          </p:cNvPicPr>
          <p:nvPr userDrawn="1"/>
        </p:nvPicPr>
        <p:blipFill>
          <a:blip r:embed="rId3"/>
          <a:stretch>
            <a:fillRect/>
          </a:stretch>
        </p:blipFill>
        <p:spPr>
          <a:xfrm>
            <a:off x="309179" y="5681186"/>
            <a:ext cx="2664411" cy="888137"/>
          </a:xfrm>
          <a:prstGeom prst="rect">
            <a:avLst/>
          </a:prstGeom>
        </p:spPr>
      </p:pic>
      <p:sp>
        <p:nvSpPr>
          <p:cNvPr id="7" name="TextBox 6">
            <a:extLst>
              <a:ext uri="{FF2B5EF4-FFF2-40B4-BE49-F238E27FC236}">
                <a16:creationId xmlns:a16="http://schemas.microsoft.com/office/drawing/2014/main" id="{DFAA3240-7373-4339-9762-503359491C87}"/>
              </a:ext>
            </a:extLst>
          </p:cNvPr>
          <p:cNvSpPr txBox="1"/>
          <p:nvPr userDrawn="1"/>
        </p:nvSpPr>
        <p:spPr>
          <a:xfrm>
            <a:off x="45888" y="2652078"/>
            <a:ext cx="11802208" cy="861774"/>
          </a:xfrm>
          <a:prstGeom prst="rect">
            <a:avLst/>
          </a:prstGeom>
          <a:noFill/>
        </p:spPr>
        <p:txBody>
          <a:bodyPr wrap="square" rIns="0" rtlCol="0">
            <a:spAutoFit/>
          </a:bodyPr>
          <a:lstStyle/>
          <a:p>
            <a:pPr lvl="2" algn="r"/>
            <a:r>
              <a:rPr lang="en-US" sz="5000" b="1" spc="150" baseline="0" dirty="0">
                <a:solidFill>
                  <a:srgbClr val="002060"/>
                </a:solidFill>
                <a:latin typeface="arial" charset="0"/>
                <a:ea typeface="Century" charset="0"/>
                <a:cs typeface="Century" charset="0"/>
              </a:rPr>
              <a:t>CVrg Sentinel – Jul 2024</a:t>
            </a:r>
          </a:p>
        </p:txBody>
      </p:sp>
      <p:sp>
        <p:nvSpPr>
          <p:cNvPr id="8" name="TextBox 7">
            <a:extLst>
              <a:ext uri="{FF2B5EF4-FFF2-40B4-BE49-F238E27FC236}">
                <a16:creationId xmlns:a16="http://schemas.microsoft.com/office/drawing/2014/main" id="{8B9D3BE6-DA56-BB44-3E41-FCA840BEB556}"/>
              </a:ext>
            </a:extLst>
          </p:cNvPr>
          <p:cNvSpPr txBox="1"/>
          <p:nvPr userDrawn="1"/>
        </p:nvSpPr>
        <p:spPr>
          <a:xfrm>
            <a:off x="8425044" y="2788928"/>
            <a:ext cx="320886" cy="215444"/>
          </a:xfrm>
          <a:prstGeom prst="rect">
            <a:avLst/>
          </a:prstGeom>
          <a:noFill/>
        </p:spPr>
        <p:txBody>
          <a:bodyPr wrap="square" lIns="0" rIns="0" rtlCol="0">
            <a:spAutoFit/>
          </a:bodyPr>
          <a:lstStyle/>
          <a:p>
            <a:r>
              <a:rPr lang="en-US" sz="800" baseline="0" dirty="0">
                <a:solidFill>
                  <a:srgbClr val="002060"/>
                </a:solidFill>
              </a:rPr>
              <a:t>TM</a:t>
            </a:r>
            <a:endParaRPr lang="en-US" sz="800" dirty="0"/>
          </a:p>
        </p:txBody>
      </p:sp>
      <p:sp>
        <p:nvSpPr>
          <p:cNvPr id="9" name="Text Placeholder 2">
            <a:extLst>
              <a:ext uri="{FF2B5EF4-FFF2-40B4-BE49-F238E27FC236}">
                <a16:creationId xmlns:a16="http://schemas.microsoft.com/office/drawing/2014/main" id="{832D5B70-99FF-A479-1152-B43920D30A2E}"/>
              </a:ext>
            </a:extLst>
          </p:cNvPr>
          <p:cNvSpPr>
            <a:spLocks noGrp="1"/>
          </p:cNvSpPr>
          <p:nvPr>
            <p:ph type="body" sz="quarter" idx="16" hasCustomPrompt="1"/>
          </p:nvPr>
        </p:nvSpPr>
        <p:spPr>
          <a:xfrm>
            <a:off x="1634770" y="3547387"/>
            <a:ext cx="10211350" cy="555625"/>
          </a:xfrm>
          <a:prstGeom prst="rect">
            <a:avLst/>
          </a:prstGeom>
        </p:spPr>
        <p:txBody>
          <a:bodyPr lIns="0" rIns="0">
            <a:noAutofit/>
          </a:bodyPr>
          <a:lstStyle>
            <a:lvl1pPr marL="0" indent="0" algn="r">
              <a:lnSpc>
                <a:spcPct val="100000"/>
              </a:lnSpc>
              <a:buFontTx/>
              <a:buNone/>
              <a:defRPr sz="4000" spc="50" baseline="0">
                <a:solidFill>
                  <a:srgbClr val="002060"/>
                </a:solidFill>
                <a:latin typeface="Arial" panose="020B0604020202020204" pitchFamily="34" charset="0"/>
              </a:defRPr>
            </a:lvl1pPr>
            <a:lvl2pPr marL="457200" indent="0" algn="r">
              <a:lnSpc>
                <a:spcPct val="100000"/>
              </a:lnSpc>
              <a:buFontTx/>
              <a:buNone/>
              <a:defRPr sz="3600" baseline="0">
                <a:solidFill>
                  <a:schemeClr val="accent1"/>
                </a:solidFill>
                <a:latin typeface="Arial" panose="020B0604020202020204" pitchFamily="34" charset="0"/>
              </a:defRPr>
            </a:lvl2pPr>
            <a:lvl3pPr marL="914400" indent="0" algn="r">
              <a:lnSpc>
                <a:spcPct val="100000"/>
              </a:lnSpc>
              <a:buFontTx/>
              <a:buNone/>
              <a:defRPr sz="3600" baseline="0">
                <a:solidFill>
                  <a:schemeClr val="accent1"/>
                </a:solidFill>
                <a:latin typeface="Arial" panose="020B0604020202020204" pitchFamily="34" charset="0"/>
              </a:defRPr>
            </a:lvl3pPr>
            <a:lvl4pPr marL="1371600" indent="0" algn="r">
              <a:lnSpc>
                <a:spcPct val="100000"/>
              </a:lnSpc>
              <a:buFontTx/>
              <a:buNone/>
              <a:defRPr sz="3600" baseline="0">
                <a:solidFill>
                  <a:schemeClr val="accent1"/>
                </a:solidFill>
                <a:latin typeface="Arial" panose="020B0604020202020204" pitchFamily="34" charset="0"/>
              </a:defRPr>
            </a:lvl4pPr>
            <a:lvl5pPr marL="1828800" indent="0" algn="r">
              <a:lnSpc>
                <a:spcPct val="100000"/>
              </a:lnSpc>
              <a:buFontTx/>
              <a:buNone/>
              <a:defRPr sz="3600" baseline="0">
                <a:solidFill>
                  <a:schemeClr val="accent1"/>
                </a:solidFill>
                <a:latin typeface="Arial" panose="020B0604020202020204" pitchFamily="34" charset="0"/>
              </a:defRPr>
            </a:lvl5pPr>
          </a:lstStyle>
          <a:p>
            <a:pPr lvl="0"/>
            <a:r>
              <a:rPr lang="en-US"/>
              <a:t>Indication Goes Here</a:t>
            </a:r>
          </a:p>
        </p:txBody>
      </p:sp>
      <p:pic>
        <p:nvPicPr>
          <p:cNvPr id="11" name="Picture 10">
            <a:extLst>
              <a:ext uri="{FF2B5EF4-FFF2-40B4-BE49-F238E27FC236}">
                <a16:creationId xmlns:a16="http://schemas.microsoft.com/office/drawing/2014/main" id="{0B947B6C-02F9-1E43-6D84-4CBA6D325D3F}"/>
              </a:ext>
            </a:extLst>
          </p:cNvPr>
          <p:cNvPicPr>
            <a:picLocks noChangeAspect="1"/>
          </p:cNvPicPr>
          <p:nvPr userDrawn="1"/>
        </p:nvPicPr>
        <p:blipFill rotWithShape="1">
          <a:blip r:embed="rId4" cstate="screen">
            <a:alphaModFix amt="30000"/>
            <a:extLst>
              <a:ext uri="{28A0092B-C50C-407E-A947-70E740481C1C}">
                <a14:useLocalDpi xmlns:a14="http://schemas.microsoft.com/office/drawing/2010/main"/>
              </a:ext>
            </a:extLst>
          </a:blip>
          <a:srcRect t="-2962"/>
          <a:stretch/>
        </p:blipFill>
        <p:spPr>
          <a:xfrm>
            <a:off x="8686118" y="160448"/>
            <a:ext cx="3207792" cy="1506786"/>
          </a:xfrm>
          <a:prstGeom prst="rect">
            <a:avLst/>
          </a:prstGeom>
        </p:spPr>
      </p:pic>
      <p:sp>
        <p:nvSpPr>
          <p:cNvPr id="3" name="TextBox 2">
            <a:extLst>
              <a:ext uri="{FF2B5EF4-FFF2-40B4-BE49-F238E27FC236}">
                <a16:creationId xmlns:a16="http://schemas.microsoft.com/office/drawing/2014/main" id="{FE5319B2-63CE-B0AC-BD64-2213F2F34998}"/>
              </a:ext>
            </a:extLst>
          </p:cNvPr>
          <p:cNvSpPr txBox="1"/>
          <p:nvPr userDrawn="1"/>
        </p:nvSpPr>
        <p:spPr>
          <a:xfrm>
            <a:off x="9311152" y="2256815"/>
            <a:ext cx="2582758" cy="446276"/>
          </a:xfrm>
          <a:prstGeom prst="rect">
            <a:avLst/>
          </a:prstGeom>
          <a:noFill/>
        </p:spPr>
        <p:txBody>
          <a:bodyPr wrap="none" rtlCol="0">
            <a:spAutoFit/>
          </a:bodyPr>
          <a:lstStyle/>
          <a:p>
            <a:pPr algn="r"/>
            <a:r>
              <a:rPr lang="en-US" sz="2300" b="0" i="1" spc="90" baseline="0" dirty="0">
                <a:solidFill>
                  <a:srgbClr val="002060"/>
                </a:solidFill>
              </a:rPr>
              <a:t>Updated Monthly</a:t>
            </a:r>
          </a:p>
        </p:txBody>
      </p:sp>
      <p:sp>
        <p:nvSpPr>
          <p:cNvPr id="4" name="TextBox 3">
            <a:extLst>
              <a:ext uri="{FF2B5EF4-FFF2-40B4-BE49-F238E27FC236}">
                <a16:creationId xmlns:a16="http://schemas.microsoft.com/office/drawing/2014/main" id="{875C601A-9866-624F-2767-315D1BFABD04}"/>
              </a:ext>
            </a:extLst>
          </p:cNvPr>
          <p:cNvSpPr txBox="1"/>
          <p:nvPr userDrawn="1"/>
        </p:nvSpPr>
        <p:spPr>
          <a:xfrm>
            <a:off x="9641840" y="6108281"/>
            <a:ext cx="2163701"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Liz Poyner, Ph.D.</a:t>
            </a:r>
            <a:endParaRPr lang="en-US" sz="1100" spc="30" baseline="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5CEBE842-371A-865C-BC0F-4E0EA62BFF51}"/>
              </a:ext>
            </a:extLst>
          </p:cNvPr>
          <p:cNvSpPr txBox="1"/>
          <p:nvPr userDrawn="1"/>
        </p:nvSpPr>
        <p:spPr>
          <a:xfrm>
            <a:off x="9867013"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625A0C83-9780-6BF4-F0B2-936096970A35}"/>
              </a:ext>
            </a:extLst>
          </p:cNvPr>
          <p:cNvSpPr txBox="1"/>
          <p:nvPr userDrawn="1"/>
        </p:nvSpPr>
        <p:spPr>
          <a:xfrm>
            <a:off x="7499497" y="6106498"/>
            <a:ext cx="1938528" cy="265176"/>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Nina Brandt, Ph.D.</a:t>
            </a:r>
            <a:endParaRPr lang="en-US" sz="1100" spc="30" baseline="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FDF85766-BE49-E13C-88E2-ED593EC67608}"/>
              </a:ext>
            </a:extLst>
          </p:cNvPr>
          <p:cNvSpPr txBox="1"/>
          <p:nvPr userDrawn="1"/>
        </p:nvSpPr>
        <p:spPr>
          <a:xfrm>
            <a:off x="7499497"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8BB21471-49C6-35C7-4B82-C97513D13CB8}"/>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10908905" y="5079790"/>
            <a:ext cx="889785" cy="996027"/>
          </a:xfrm>
          <a:prstGeom prst="rect">
            <a:avLst/>
          </a:prstGeom>
        </p:spPr>
      </p:pic>
      <p:pic>
        <p:nvPicPr>
          <p:cNvPr id="15" name="Picture 14">
            <a:extLst>
              <a:ext uri="{FF2B5EF4-FFF2-40B4-BE49-F238E27FC236}">
                <a16:creationId xmlns:a16="http://schemas.microsoft.com/office/drawing/2014/main" id="{2B5D85A2-001F-A434-79C8-57598347D684}"/>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a:xfrm>
            <a:off x="8498392" y="5070649"/>
            <a:ext cx="906115" cy="1014308"/>
          </a:xfrm>
          <a:prstGeom prst="rect">
            <a:avLst/>
          </a:prstGeom>
        </p:spPr>
      </p:pic>
    </p:spTree>
    <p:extLst>
      <p:ext uri="{BB962C8B-B14F-4D97-AF65-F5344CB8AC3E}">
        <p14:creationId xmlns:p14="http://schemas.microsoft.com/office/powerpoint/2010/main" val="990607092"/>
      </p:ext>
    </p:extLst>
  </p:cSld>
  <p:clrMapOvr>
    <a:masterClrMapping/>
  </p:clrMapOvr>
  <p:extLst>
    <p:ext uri="{DCECCB84-F9BA-43D5-87BE-67443E8EF086}">
      <p15:sldGuideLst xmlns:p15="http://schemas.microsoft.com/office/powerpoint/2012/main">
        <p15:guide id="2" pos="3840">
          <p15:clr>
            <a:srgbClr val="FBAE40"/>
          </p15:clr>
        </p15:guide>
        <p15:guide id="3" orient="horz" pos="288">
          <p15:clr>
            <a:srgbClr val="FBAE40"/>
          </p15:clr>
        </p15:guide>
        <p15:guide id="4" pos="7440">
          <p15:clr>
            <a:srgbClr val="FBAE40"/>
          </p15:clr>
        </p15:guide>
        <p15:guide id="6" orient="horz" pos="4080">
          <p15:clr>
            <a:srgbClr val="FBAE40"/>
          </p15:clr>
        </p15:guide>
        <p15:guide id="7" orient="horz" pos="2088">
          <p15:clr>
            <a:srgbClr val="FBAE40"/>
          </p15:clr>
        </p15:guide>
        <p15:guide id="8" orient="horz" pos="2568">
          <p15:clr>
            <a:srgbClr val="FBAE40"/>
          </p15:clr>
        </p15:guide>
        <p15:guide id="10" pos="240">
          <p15:clr>
            <a:srgbClr val="FBAE40"/>
          </p15:clr>
        </p15:guide>
        <p15:guide id="11" orient="horz" pos="163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V Sentinel Cover_Au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9DFE93-8F7F-7910-27C5-131AF2B88FBD}"/>
              </a:ext>
            </a:extLst>
          </p:cNvPr>
          <p:cNvPicPr>
            <a:picLocks noChangeAspect="1"/>
          </p:cNvPicPr>
          <p:nvPr userDrawn="1"/>
        </p:nvPicPr>
        <p:blipFill>
          <a:blip r:embed="rId2"/>
          <a:srcRect/>
          <a:stretch/>
        </p:blipFill>
        <p:spPr>
          <a:xfrm>
            <a:off x="0" y="0"/>
            <a:ext cx="12198096" cy="6861429"/>
          </a:xfrm>
          <a:prstGeom prst="rect">
            <a:avLst/>
          </a:prstGeom>
        </p:spPr>
      </p:pic>
      <p:pic>
        <p:nvPicPr>
          <p:cNvPr id="21" name="Picture 20">
            <a:extLst>
              <a:ext uri="{FF2B5EF4-FFF2-40B4-BE49-F238E27FC236}">
                <a16:creationId xmlns:a16="http://schemas.microsoft.com/office/drawing/2014/main" id="{E9A4F574-B364-C443-AC06-C2CC6B2E6B29}"/>
              </a:ext>
            </a:extLst>
          </p:cNvPr>
          <p:cNvPicPr>
            <a:picLocks noChangeAspect="1"/>
          </p:cNvPicPr>
          <p:nvPr userDrawn="1"/>
        </p:nvPicPr>
        <p:blipFill>
          <a:blip r:embed="rId3"/>
          <a:stretch>
            <a:fillRect/>
          </a:stretch>
        </p:blipFill>
        <p:spPr>
          <a:xfrm>
            <a:off x="309179" y="5681186"/>
            <a:ext cx="2664411" cy="888137"/>
          </a:xfrm>
          <a:prstGeom prst="rect">
            <a:avLst/>
          </a:prstGeom>
        </p:spPr>
      </p:pic>
      <p:sp>
        <p:nvSpPr>
          <p:cNvPr id="7" name="TextBox 6">
            <a:extLst>
              <a:ext uri="{FF2B5EF4-FFF2-40B4-BE49-F238E27FC236}">
                <a16:creationId xmlns:a16="http://schemas.microsoft.com/office/drawing/2014/main" id="{DFAA3240-7373-4339-9762-503359491C87}"/>
              </a:ext>
            </a:extLst>
          </p:cNvPr>
          <p:cNvSpPr txBox="1"/>
          <p:nvPr userDrawn="1"/>
        </p:nvSpPr>
        <p:spPr>
          <a:xfrm>
            <a:off x="45888" y="2652078"/>
            <a:ext cx="11802208" cy="861774"/>
          </a:xfrm>
          <a:prstGeom prst="rect">
            <a:avLst/>
          </a:prstGeom>
          <a:noFill/>
        </p:spPr>
        <p:txBody>
          <a:bodyPr wrap="square" rIns="0" rtlCol="0">
            <a:spAutoFit/>
          </a:bodyPr>
          <a:lstStyle/>
          <a:p>
            <a:pPr lvl="2" algn="r"/>
            <a:r>
              <a:rPr lang="en-US" sz="5000" b="1" spc="150" baseline="0" dirty="0">
                <a:solidFill>
                  <a:srgbClr val="002060"/>
                </a:solidFill>
                <a:latin typeface="arial" charset="0"/>
                <a:ea typeface="Century" charset="0"/>
                <a:cs typeface="Century" charset="0"/>
              </a:rPr>
              <a:t>CVrg Sentinel – Aug 2024</a:t>
            </a:r>
          </a:p>
        </p:txBody>
      </p:sp>
      <p:sp>
        <p:nvSpPr>
          <p:cNvPr id="8" name="TextBox 7">
            <a:extLst>
              <a:ext uri="{FF2B5EF4-FFF2-40B4-BE49-F238E27FC236}">
                <a16:creationId xmlns:a16="http://schemas.microsoft.com/office/drawing/2014/main" id="{8B9D3BE6-DA56-BB44-3E41-FCA840BEB556}"/>
              </a:ext>
            </a:extLst>
          </p:cNvPr>
          <p:cNvSpPr txBox="1"/>
          <p:nvPr userDrawn="1"/>
        </p:nvSpPr>
        <p:spPr>
          <a:xfrm>
            <a:off x="8134540" y="2788928"/>
            <a:ext cx="320886" cy="215444"/>
          </a:xfrm>
          <a:prstGeom prst="rect">
            <a:avLst/>
          </a:prstGeom>
          <a:noFill/>
        </p:spPr>
        <p:txBody>
          <a:bodyPr wrap="square" lIns="0" rIns="0" rtlCol="0">
            <a:spAutoFit/>
          </a:bodyPr>
          <a:lstStyle/>
          <a:p>
            <a:r>
              <a:rPr lang="en-US" sz="800" baseline="0" dirty="0">
                <a:solidFill>
                  <a:srgbClr val="002060"/>
                </a:solidFill>
              </a:rPr>
              <a:t>TM</a:t>
            </a:r>
            <a:endParaRPr lang="en-US" sz="800" dirty="0"/>
          </a:p>
        </p:txBody>
      </p:sp>
      <p:sp>
        <p:nvSpPr>
          <p:cNvPr id="9" name="Text Placeholder 2">
            <a:extLst>
              <a:ext uri="{FF2B5EF4-FFF2-40B4-BE49-F238E27FC236}">
                <a16:creationId xmlns:a16="http://schemas.microsoft.com/office/drawing/2014/main" id="{832D5B70-99FF-A479-1152-B43920D30A2E}"/>
              </a:ext>
            </a:extLst>
          </p:cNvPr>
          <p:cNvSpPr>
            <a:spLocks noGrp="1"/>
          </p:cNvSpPr>
          <p:nvPr>
            <p:ph type="body" sz="quarter" idx="16" hasCustomPrompt="1"/>
          </p:nvPr>
        </p:nvSpPr>
        <p:spPr>
          <a:xfrm>
            <a:off x="1634770" y="3547387"/>
            <a:ext cx="10211350" cy="555625"/>
          </a:xfrm>
          <a:prstGeom prst="rect">
            <a:avLst/>
          </a:prstGeom>
        </p:spPr>
        <p:txBody>
          <a:bodyPr lIns="0" rIns="0">
            <a:noAutofit/>
          </a:bodyPr>
          <a:lstStyle>
            <a:lvl1pPr marL="0" indent="0" algn="r">
              <a:lnSpc>
                <a:spcPct val="100000"/>
              </a:lnSpc>
              <a:buFontTx/>
              <a:buNone/>
              <a:defRPr sz="4000" spc="50" baseline="0">
                <a:solidFill>
                  <a:srgbClr val="002060"/>
                </a:solidFill>
                <a:latin typeface="Arial" panose="020B0604020202020204" pitchFamily="34" charset="0"/>
              </a:defRPr>
            </a:lvl1pPr>
            <a:lvl2pPr marL="457200" indent="0" algn="r">
              <a:lnSpc>
                <a:spcPct val="100000"/>
              </a:lnSpc>
              <a:buFontTx/>
              <a:buNone/>
              <a:defRPr sz="3600" baseline="0">
                <a:solidFill>
                  <a:schemeClr val="accent1"/>
                </a:solidFill>
                <a:latin typeface="Arial" panose="020B0604020202020204" pitchFamily="34" charset="0"/>
              </a:defRPr>
            </a:lvl2pPr>
            <a:lvl3pPr marL="914400" indent="0" algn="r">
              <a:lnSpc>
                <a:spcPct val="100000"/>
              </a:lnSpc>
              <a:buFontTx/>
              <a:buNone/>
              <a:defRPr sz="3600" baseline="0">
                <a:solidFill>
                  <a:schemeClr val="accent1"/>
                </a:solidFill>
                <a:latin typeface="Arial" panose="020B0604020202020204" pitchFamily="34" charset="0"/>
              </a:defRPr>
            </a:lvl3pPr>
            <a:lvl4pPr marL="1371600" indent="0" algn="r">
              <a:lnSpc>
                <a:spcPct val="100000"/>
              </a:lnSpc>
              <a:buFontTx/>
              <a:buNone/>
              <a:defRPr sz="3600" baseline="0">
                <a:solidFill>
                  <a:schemeClr val="accent1"/>
                </a:solidFill>
                <a:latin typeface="Arial" panose="020B0604020202020204" pitchFamily="34" charset="0"/>
              </a:defRPr>
            </a:lvl4pPr>
            <a:lvl5pPr marL="1828800" indent="0" algn="r">
              <a:lnSpc>
                <a:spcPct val="100000"/>
              </a:lnSpc>
              <a:buFontTx/>
              <a:buNone/>
              <a:defRPr sz="3600" baseline="0">
                <a:solidFill>
                  <a:schemeClr val="accent1"/>
                </a:solidFill>
                <a:latin typeface="Arial" panose="020B0604020202020204" pitchFamily="34" charset="0"/>
              </a:defRPr>
            </a:lvl5pPr>
          </a:lstStyle>
          <a:p>
            <a:pPr lvl="0"/>
            <a:r>
              <a:rPr lang="en-US"/>
              <a:t>Indication Goes Here</a:t>
            </a:r>
          </a:p>
        </p:txBody>
      </p:sp>
      <p:pic>
        <p:nvPicPr>
          <p:cNvPr id="11" name="Picture 10">
            <a:extLst>
              <a:ext uri="{FF2B5EF4-FFF2-40B4-BE49-F238E27FC236}">
                <a16:creationId xmlns:a16="http://schemas.microsoft.com/office/drawing/2014/main" id="{0B947B6C-02F9-1E43-6D84-4CBA6D325D3F}"/>
              </a:ext>
            </a:extLst>
          </p:cNvPr>
          <p:cNvPicPr>
            <a:picLocks noChangeAspect="1"/>
          </p:cNvPicPr>
          <p:nvPr userDrawn="1"/>
        </p:nvPicPr>
        <p:blipFill rotWithShape="1">
          <a:blip r:embed="rId4" cstate="screen">
            <a:alphaModFix amt="30000"/>
            <a:extLst>
              <a:ext uri="{28A0092B-C50C-407E-A947-70E740481C1C}">
                <a14:useLocalDpi xmlns:a14="http://schemas.microsoft.com/office/drawing/2010/main"/>
              </a:ext>
            </a:extLst>
          </a:blip>
          <a:srcRect t="-2962"/>
          <a:stretch/>
        </p:blipFill>
        <p:spPr>
          <a:xfrm>
            <a:off x="8686118" y="160448"/>
            <a:ext cx="3207792" cy="1506786"/>
          </a:xfrm>
          <a:prstGeom prst="rect">
            <a:avLst/>
          </a:prstGeom>
        </p:spPr>
      </p:pic>
      <p:sp>
        <p:nvSpPr>
          <p:cNvPr id="3" name="TextBox 2">
            <a:extLst>
              <a:ext uri="{FF2B5EF4-FFF2-40B4-BE49-F238E27FC236}">
                <a16:creationId xmlns:a16="http://schemas.microsoft.com/office/drawing/2014/main" id="{FE5319B2-63CE-B0AC-BD64-2213F2F34998}"/>
              </a:ext>
            </a:extLst>
          </p:cNvPr>
          <p:cNvSpPr txBox="1"/>
          <p:nvPr userDrawn="1"/>
        </p:nvSpPr>
        <p:spPr>
          <a:xfrm>
            <a:off x="9311152" y="2256815"/>
            <a:ext cx="2582758" cy="446276"/>
          </a:xfrm>
          <a:prstGeom prst="rect">
            <a:avLst/>
          </a:prstGeom>
          <a:noFill/>
        </p:spPr>
        <p:txBody>
          <a:bodyPr wrap="none" rtlCol="0">
            <a:spAutoFit/>
          </a:bodyPr>
          <a:lstStyle/>
          <a:p>
            <a:pPr algn="r"/>
            <a:r>
              <a:rPr lang="en-US" sz="2300" b="0" i="1" spc="90" baseline="0" dirty="0">
                <a:solidFill>
                  <a:srgbClr val="002060"/>
                </a:solidFill>
              </a:rPr>
              <a:t>Updated Monthly</a:t>
            </a:r>
          </a:p>
        </p:txBody>
      </p:sp>
      <p:sp>
        <p:nvSpPr>
          <p:cNvPr id="4" name="TextBox 3">
            <a:extLst>
              <a:ext uri="{FF2B5EF4-FFF2-40B4-BE49-F238E27FC236}">
                <a16:creationId xmlns:a16="http://schemas.microsoft.com/office/drawing/2014/main" id="{EB236B12-25AA-6586-6030-0604682F7027}"/>
              </a:ext>
            </a:extLst>
          </p:cNvPr>
          <p:cNvSpPr txBox="1"/>
          <p:nvPr userDrawn="1"/>
        </p:nvSpPr>
        <p:spPr>
          <a:xfrm>
            <a:off x="9641840" y="6108281"/>
            <a:ext cx="2163701"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Liz Poyner, Ph.D.</a:t>
            </a:r>
            <a:endParaRPr lang="en-US" sz="1100" spc="30" baseline="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72D1D42F-5F91-C019-ED2F-520DE014BE97}"/>
              </a:ext>
            </a:extLst>
          </p:cNvPr>
          <p:cNvSpPr txBox="1"/>
          <p:nvPr userDrawn="1"/>
        </p:nvSpPr>
        <p:spPr>
          <a:xfrm>
            <a:off x="9867013"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2CA93F09-8654-557B-F0AB-BC8CB7630491}"/>
              </a:ext>
            </a:extLst>
          </p:cNvPr>
          <p:cNvSpPr txBox="1"/>
          <p:nvPr userDrawn="1"/>
        </p:nvSpPr>
        <p:spPr>
          <a:xfrm>
            <a:off x="7499497" y="6106498"/>
            <a:ext cx="1938528" cy="265176"/>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Nina Brandt, Ph.D.</a:t>
            </a:r>
            <a:endParaRPr lang="en-US" sz="1100" spc="30" baseline="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41F29457-6CAA-AD1C-5A76-4B49216AB77D}"/>
              </a:ext>
            </a:extLst>
          </p:cNvPr>
          <p:cNvSpPr txBox="1"/>
          <p:nvPr userDrawn="1"/>
        </p:nvSpPr>
        <p:spPr>
          <a:xfrm>
            <a:off x="7499497"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50B836C5-90FC-2428-5345-EF1F8AE3C637}"/>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10908905" y="5079790"/>
            <a:ext cx="889785" cy="996027"/>
          </a:xfrm>
          <a:prstGeom prst="rect">
            <a:avLst/>
          </a:prstGeom>
        </p:spPr>
      </p:pic>
      <p:pic>
        <p:nvPicPr>
          <p:cNvPr id="15" name="Picture 14">
            <a:extLst>
              <a:ext uri="{FF2B5EF4-FFF2-40B4-BE49-F238E27FC236}">
                <a16:creationId xmlns:a16="http://schemas.microsoft.com/office/drawing/2014/main" id="{519E84CF-130C-A0EF-138E-6D1AED1A67B2}"/>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a:xfrm>
            <a:off x="8498392" y="5070649"/>
            <a:ext cx="906115" cy="1014308"/>
          </a:xfrm>
          <a:prstGeom prst="rect">
            <a:avLst/>
          </a:prstGeom>
        </p:spPr>
      </p:pic>
    </p:spTree>
    <p:extLst>
      <p:ext uri="{BB962C8B-B14F-4D97-AF65-F5344CB8AC3E}">
        <p14:creationId xmlns:p14="http://schemas.microsoft.com/office/powerpoint/2010/main" val="3433270340"/>
      </p:ext>
    </p:extLst>
  </p:cSld>
  <p:clrMapOvr>
    <a:masterClrMapping/>
  </p:clrMapOvr>
  <p:extLst>
    <p:ext uri="{DCECCB84-F9BA-43D5-87BE-67443E8EF086}">
      <p15:sldGuideLst xmlns:p15="http://schemas.microsoft.com/office/powerpoint/2012/main">
        <p15:guide id="2" pos="3840">
          <p15:clr>
            <a:srgbClr val="FBAE40"/>
          </p15:clr>
        </p15:guide>
        <p15:guide id="3" orient="horz" pos="288">
          <p15:clr>
            <a:srgbClr val="FBAE40"/>
          </p15:clr>
        </p15:guide>
        <p15:guide id="4" pos="7440">
          <p15:clr>
            <a:srgbClr val="FBAE40"/>
          </p15:clr>
        </p15:guide>
        <p15:guide id="6" orient="horz" pos="4080">
          <p15:clr>
            <a:srgbClr val="FBAE40"/>
          </p15:clr>
        </p15:guide>
        <p15:guide id="7" orient="horz" pos="2088">
          <p15:clr>
            <a:srgbClr val="FBAE40"/>
          </p15:clr>
        </p15:guide>
        <p15:guide id="8" orient="horz" pos="2568">
          <p15:clr>
            <a:srgbClr val="FBAE40"/>
          </p15:clr>
        </p15:guide>
        <p15:guide id="10" pos="240">
          <p15:clr>
            <a:srgbClr val="FBAE40"/>
          </p15:clr>
        </p15:guide>
        <p15:guide id="11" orient="horz" pos="163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V Sentinel Cover_Sep">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9DFE93-8F7F-7910-27C5-131AF2B88FBD}"/>
              </a:ext>
            </a:extLst>
          </p:cNvPr>
          <p:cNvPicPr>
            <a:picLocks noChangeAspect="1"/>
          </p:cNvPicPr>
          <p:nvPr userDrawn="1"/>
        </p:nvPicPr>
        <p:blipFill>
          <a:blip r:embed="rId2"/>
          <a:srcRect/>
          <a:stretch/>
        </p:blipFill>
        <p:spPr>
          <a:xfrm>
            <a:off x="0" y="0"/>
            <a:ext cx="12198096" cy="6861429"/>
          </a:xfrm>
          <a:prstGeom prst="rect">
            <a:avLst/>
          </a:prstGeom>
        </p:spPr>
      </p:pic>
      <p:pic>
        <p:nvPicPr>
          <p:cNvPr id="21" name="Picture 20">
            <a:extLst>
              <a:ext uri="{FF2B5EF4-FFF2-40B4-BE49-F238E27FC236}">
                <a16:creationId xmlns:a16="http://schemas.microsoft.com/office/drawing/2014/main" id="{E9A4F574-B364-C443-AC06-C2CC6B2E6B29}"/>
              </a:ext>
            </a:extLst>
          </p:cNvPr>
          <p:cNvPicPr>
            <a:picLocks noChangeAspect="1"/>
          </p:cNvPicPr>
          <p:nvPr userDrawn="1"/>
        </p:nvPicPr>
        <p:blipFill>
          <a:blip r:embed="rId3"/>
          <a:stretch>
            <a:fillRect/>
          </a:stretch>
        </p:blipFill>
        <p:spPr>
          <a:xfrm>
            <a:off x="309179" y="5681186"/>
            <a:ext cx="2664411" cy="888137"/>
          </a:xfrm>
          <a:prstGeom prst="rect">
            <a:avLst/>
          </a:prstGeom>
        </p:spPr>
      </p:pic>
      <p:sp>
        <p:nvSpPr>
          <p:cNvPr id="7" name="TextBox 6">
            <a:extLst>
              <a:ext uri="{FF2B5EF4-FFF2-40B4-BE49-F238E27FC236}">
                <a16:creationId xmlns:a16="http://schemas.microsoft.com/office/drawing/2014/main" id="{DFAA3240-7373-4339-9762-503359491C87}"/>
              </a:ext>
            </a:extLst>
          </p:cNvPr>
          <p:cNvSpPr txBox="1"/>
          <p:nvPr userDrawn="1"/>
        </p:nvSpPr>
        <p:spPr>
          <a:xfrm>
            <a:off x="45888" y="2652078"/>
            <a:ext cx="11802208" cy="861774"/>
          </a:xfrm>
          <a:prstGeom prst="rect">
            <a:avLst/>
          </a:prstGeom>
          <a:noFill/>
        </p:spPr>
        <p:txBody>
          <a:bodyPr wrap="square" rIns="0" rtlCol="0">
            <a:spAutoFit/>
          </a:bodyPr>
          <a:lstStyle/>
          <a:p>
            <a:pPr lvl="2" algn="r"/>
            <a:r>
              <a:rPr lang="en-US" sz="5000" b="1" spc="150" baseline="0" dirty="0">
                <a:solidFill>
                  <a:srgbClr val="002060"/>
                </a:solidFill>
                <a:latin typeface="arial" charset="0"/>
                <a:ea typeface="Century" charset="0"/>
                <a:cs typeface="Century" charset="0"/>
              </a:rPr>
              <a:t>CVrg Sentinel – Sep 2024</a:t>
            </a:r>
          </a:p>
        </p:txBody>
      </p:sp>
      <p:sp>
        <p:nvSpPr>
          <p:cNvPr id="8" name="TextBox 7">
            <a:extLst>
              <a:ext uri="{FF2B5EF4-FFF2-40B4-BE49-F238E27FC236}">
                <a16:creationId xmlns:a16="http://schemas.microsoft.com/office/drawing/2014/main" id="{8B9D3BE6-DA56-BB44-3E41-FCA840BEB556}"/>
              </a:ext>
            </a:extLst>
          </p:cNvPr>
          <p:cNvSpPr txBox="1"/>
          <p:nvPr userDrawn="1"/>
        </p:nvSpPr>
        <p:spPr>
          <a:xfrm>
            <a:off x="8174016" y="2788928"/>
            <a:ext cx="320886" cy="215444"/>
          </a:xfrm>
          <a:prstGeom prst="rect">
            <a:avLst/>
          </a:prstGeom>
          <a:noFill/>
        </p:spPr>
        <p:txBody>
          <a:bodyPr wrap="square" lIns="0" rIns="0" rtlCol="0">
            <a:spAutoFit/>
          </a:bodyPr>
          <a:lstStyle/>
          <a:p>
            <a:r>
              <a:rPr lang="en-US" sz="800" baseline="0" dirty="0">
                <a:solidFill>
                  <a:srgbClr val="002060"/>
                </a:solidFill>
              </a:rPr>
              <a:t>TM</a:t>
            </a:r>
            <a:endParaRPr lang="en-US" sz="800" dirty="0"/>
          </a:p>
        </p:txBody>
      </p:sp>
      <p:sp>
        <p:nvSpPr>
          <p:cNvPr id="9" name="Text Placeholder 2">
            <a:extLst>
              <a:ext uri="{FF2B5EF4-FFF2-40B4-BE49-F238E27FC236}">
                <a16:creationId xmlns:a16="http://schemas.microsoft.com/office/drawing/2014/main" id="{832D5B70-99FF-A479-1152-B43920D30A2E}"/>
              </a:ext>
            </a:extLst>
          </p:cNvPr>
          <p:cNvSpPr>
            <a:spLocks noGrp="1"/>
          </p:cNvSpPr>
          <p:nvPr>
            <p:ph type="body" sz="quarter" idx="16" hasCustomPrompt="1"/>
          </p:nvPr>
        </p:nvSpPr>
        <p:spPr>
          <a:xfrm>
            <a:off x="1634770" y="3547387"/>
            <a:ext cx="10211350" cy="555625"/>
          </a:xfrm>
          <a:prstGeom prst="rect">
            <a:avLst/>
          </a:prstGeom>
        </p:spPr>
        <p:txBody>
          <a:bodyPr lIns="0" rIns="0">
            <a:noAutofit/>
          </a:bodyPr>
          <a:lstStyle>
            <a:lvl1pPr marL="0" indent="0" algn="r">
              <a:lnSpc>
                <a:spcPct val="100000"/>
              </a:lnSpc>
              <a:buFontTx/>
              <a:buNone/>
              <a:defRPr sz="4000" spc="50" baseline="0">
                <a:solidFill>
                  <a:srgbClr val="002060"/>
                </a:solidFill>
                <a:latin typeface="Arial" panose="020B0604020202020204" pitchFamily="34" charset="0"/>
              </a:defRPr>
            </a:lvl1pPr>
            <a:lvl2pPr marL="457200" indent="0" algn="r">
              <a:lnSpc>
                <a:spcPct val="100000"/>
              </a:lnSpc>
              <a:buFontTx/>
              <a:buNone/>
              <a:defRPr sz="3600" baseline="0">
                <a:solidFill>
                  <a:schemeClr val="accent1"/>
                </a:solidFill>
                <a:latin typeface="Arial" panose="020B0604020202020204" pitchFamily="34" charset="0"/>
              </a:defRPr>
            </a:lvl2pPr>
            <a:lvl3pPr marL="914400" indent="0" algn="r">
              <a:lnSpc>
                <a:spcPct val="100000"/>
              </a:lnSpc>
              <a:buFontTx/>
              <a:buNone/>
              <a:defRPr sz="3600" baseline="0">
                <a:solidFill>
                  <a:schemeClr val="accent1"/>
                </a:solidFill>
                <a:latin typeface="Arial" panose="020B0604020202020204" pitchFamily="34" charset="0"/>
              </a:defRPr>
            </a:lvl3pPr>
            <a:lvl4pPr marL="1371600" indent="0" algn="r">
              <a:lnSpc>
                <a:spcPct val="100000"/>
              </a:lnSpc>
              <a:buFontTx/>
              <a:buNone/>
              <a:defRPr sz="3600" baseline="0">
                <a:solidFill>
                  <a:schemeClr val="accent1"/>
                </a:solidFill>
                <a:latin typeface="Arial" panose="020B0604020202020204" pitchFamily="34" charset="0"/>
              </a:defRPr>
            </a:lvl4pPr>
            <a:lvl5pPr marL="1828800" indent="0" algn="r">
              <a:lnSpc>
                <a:spcPct val="100000"/>
              </a:lnSpc>
              <a:buFontTx/>
              <a:buNone/>
              <a:defRPr sz="3600" baseline="0">
                <a:solidFill>
                  <a:schemeClr val="accent1"/>
                </a:solidFill>
                <a:latin typeface="Arial" panose="020B0604020202020204" pitchFamily="34" charset="0"/>
              </a:defRPr>
            </a:lvl5pPr>
          </a:lstStyle>
          <a:p>
            <a:pPr lvl="0"/>
            <a:r>
              <a:rPr lang="en-US"/>
              <a:t>Indication Goes Here</a:t>
            </a:r>
          </a:p>
        </p:txBody>
      </p:sp>
      <p:pic>
        <p:nvPicPr>
          <p:cNvPr id="11" name="Picture 10">
            <a:extLst>
              <a:ext uri="{FF2B5EF4-FFF2-40B4-BE49-F238E27FC236}">
                <a16:creationId xmlns:a16="http://schemas.microsoft.com/office/drawing/2014/main" id="{0B947B6C-02F9-1E43-6D84-4CBA6D325D3F}"/>
              </a:ext>
            </a:extLst>
          </p:cNvPr>
          <p:cNvPicPr>
            <a:picLocks noChangeAspect="1"/>
          </p:cNvPicPr>
          <p:nvPr userDrawn="1"/>
        </p:nvPicPr>
        <p:blipFill rotWithShape="1">
          <a:blip r:embed="rId4" cstate="screen">
            <a:alphaModFix amt="30000"/>
            <a:extLst>
              <a:ext uri="{28A0092B-C50C-407E-A947-70E740481C1C}">
                <a14:useLocalDpi xmlns:a14="http://schemas.microsoft.com/office/drawing/2010/main"/>
              </a:ext>
            </a:extLst>
          </a:blip>
          <a:srcRect t="-2962"/>
          <a:stretch/>
        </p:blipFill>
        <p:spPr>
          <a:xfrm>
            <a:off x="8686118" y="160448"/>
            <a:ext cx="3207792" cy="1506786"/>
          </a:xfrm>
          <a:prstGeom prst="rect">
            <a:avLst/>
          </a:prstGeom>
        </p:spPr>
      </p:pic>
      <p:sp>
        <p:nvSpPr>
          <p:cNvPr id="3" name="TextBox 2">
            <a:extLst>
              <a:ext uri="{FF2B5EF4-FFF2-40B4-BE49-F238E27FC236}">
                <a16:creationId xmlns:a16="http://schemas.microsoft.com/office/drawing/2014/main" id="{FE5319B2-63CE-B0AC-BD64-2213F2F34998}"/>
              </a:ext>
            </a:extLst>
          </p:cNvPr>
          <p:cNvSpPr txBox="1"/>
          <p:nvPr userDrawn="1"/>
        </p:nvSpPr>
        <p:spPr>
          <a:xfrm>
            <a:off x="9311152" y="2256815"/>
            <a:ext cx="2582758" cy="446276"/>
          </a:xfrm>
          <a:prstGeom prst="rect">
            <a:avLst/>
          </a:prstGeom>
          <a:noFill/>
        </p:spPr>
        <p:txBody>
          <a:bodyPr wrap="none" rtlCol="0">
            <a:spAutoFit/>
          </a:bodyPr>
          <a:lstStyle/>
          <a:p>
            <a:pPr algn="r"/>
            <a:r>
              <a:rPr lang="en-US" sz="2300" b="0" i="1" spc="90" baseline="0" dirty="0">
                <a:solidFill>
                  <a:srgbClr val="002060"/>
                </a:solidFill>
              </a:rPr>
              <a:t>Updated Monthly</a:t>
            </a:r>
          </a:p>
        </p:txBody>
      </p:sp>
      <p:sp>
        <p:nvSpPr>
          <p:cNvPr id="4" name="TextBox 3">
            <a:extLst>
              <a:ext uri="{FF2B5EF4-FFF2-40B4-BE49-F238E27FC236}">
                <a16:creationId xmlns:a16="http://schemas.microsoft.com/office/drawing/2014/main" id="{41EEA0D1-7FDF-6040-28F6-7C3F6FDAF96A}"/>
              </a:ext>
            </a:extLst>
          </p:cNvPr>
          <p:cNvSpPr txBox="1"/>
          <p:nvPr userDrawn="1"/>
        </p:nvSpPr>
        <p:spPr>
          <a:xfrm>
            <a:off x="9641840" y="6108281"/>
            <a:ext cx="2163701"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Liz Poyner, Ph.D.</a:t>
            </a:r>
            <a:endParaRPr lang="en-US" sz="1100" spc="30" baseline="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85142AA5-1C06-D556-68F9-74268970C935}"/>
              </a:ext>
            </a:extLst>
          </p:cNvPr>
          <p:cNvSpPr txBox="1"/>
          <p:nvPr userDrawn="1"/>
        </p:nvSpPr>
        <p:spPr>
          <a:xfrm>
            <a:off x="9867013"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EC9CF812-9599-4A79-9F96-69D58CA559D7}"/>
              </a:ext>
            </a:extLst>
          </p:cNvPr>
          <p:cNvSpPr txBox="1"/>
          <p:nvPr userDrawn="1"/>
        </p:nvSpPr>
        <p:spPr>
          <a:xfrm>
            <a:off x="7499497" y="6106498"/>
            <a:ext cx="1938528" cy="265176"/>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Nina Brandt, Ph.D.</a:t>
            </a:r>
            <a:endParaRPr lang="en-US" sz="1100" spc="30" baseline="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4726ABB1-7A11-3306-54F8-8C3B7302E332}"/>
              </a:ext>
            </a:extLst>
          </p:cNvPr>
          <p:cNvSpPr txBox="1"/>
          <p:nvPr userDrawn="1"/>
        </p:nvSpPr>
        <p:spPr>
          <a:xfrm>
            <a:off x="7499497"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12889116-4F77-78B5-E15D-FBC87751D858}"/>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10908905" y="5079790"/>
            <a:ext cx="889785" cy="996027"/>
          </a:xfrm>
          <a:prstGeom prst="rect">
            <a:avLst/>
          </a:prstGeom>
        </p:spPr>
      </p:pic>
      <p:pic>
        <p:nvPicPr>
          <p:cNvPr id="15" name="Picture 14">
            <a:extLst>
              <a:ext uri="{FF2B5EF4-FFF2-40B4-BE49-F238E27FC236}">
                <a16:creationId xmlns:a16="http://schemas.microsoft.com/office/drawing/2014/main" id="{98EC22B7-0AFD-3008-74E8-59656A16321B}"/>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a:xfrm>
            <a:off x="8498392" y="5070649"/>
            <a:ext cx="906115" cy="1014308"/>
          </a:xfrm>
          <a:prstGeom prst="rect">
            <a:avLst/>
          </a:prstGeom>
        </p:spPr>
      </p:pic>
    </p:spTree>
    <p:extLst>
      <p:ext uri="{BB962C8B-B14F-4D97-AF65-F5344CB8AC3E}">
        <p14:creationId xmlns:p14="http://schemas.microsoft.com/office/powerpoint/2010/main" val="3863928276"/>
      </p:ext>
    </p:extLst>
  </p:cSld>
  <p:clrMapOvr>
    <a:masterClrMapping/>
  </p:clrMapOvr>
  <p:extLst>
    <p:ext uri="{DCECCB84-F9BA-43D5-87BE-67443E8EF086}">
      <p15:sldGuideLst xmlns:p15="http://schemas.microsoft.com/office/powerpoint/2012/main">
        <p15:guide id="2" pos="3840">
          <p15:clr>
            <a:srgbClr val="FBAE40"/>
          </p15:clr>
        </p15:guide>
        <p15:guide id="3" orient="horz" pos="288">
          <p15:clr>
            <a:srgbClr val="FBAE40"/>
          </p15:clr>
        </p15:guide>
        <p15:guide id="4" pos="7440">
          <p15:clr>
            <a:srgbClr val="FBAE40"/>
          </p15:clr>
        </p15:guide>
        <p15:guide id="6" orient="horz" pos="4080">
          <p15:clr>
            <a:srgbClr val="FBAE40"/>
          </p15:clr>
        </p15:guide>
        <p15:guide id="7" orient="horz" pos="2088">
          <p15:clr>
            <a:srgbClr val="FBAE40"/>
          </p15:clr>
        </p15:guide>
        <p15:guide id="8" orient="horz" pos="2568">
          <p15:clr>
            <a:srgbClr val="FBAE40"/>
          </p15:clr>
        </p15:guide>
        <p15:guide id="10" pos="240">
          <p15:clr>
            <a:srgbClr val="FBAE40"/>
          </p15:clr>
        </p15:guide>
        <p15:guide id="11" orient="horz" pos="163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V Sentinel Cover_Oc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9DFE93-8F7F-7910-27C5-131AF2B88FBD}"/>
              </a:ext>
            </a:extLst>
          </p:cNvPr>
          <p:cNvPicPr>
            <a:picLocks noChangeAspect="1"/>
          </p:cNvPicPr>
          <p:nvPr userDrawn="1"/>
        </p:nvPicPr>
        <p:blipFill>
          <a:blip r:embed="rId2"/>
          <a:srcRect/>
          <a:stretch/>
        </p:blipFill>
        <p:spPr>
          <a:xfrm>
            <a:off x="0" y="0"/>
            <a:ext cx="12198096" cy="6861429"/>
          </a:xfrm>
          <a:prstGeom prst="rect">
            <a:avLst/>
          </a:prstGeom>
        </p:spPr>
      </p:pic>
      <p:pic>
        <p:nvPicPr>
          <p:cNvPr id="21" name="Picture 20">
            <a:extLst>
              <a:ext uri="{FF2B5EF4-FFF2-40B4-BE49-F238E27FC236}">
                <a16:creationId xmlns:a16="http://schemas.microsoft.com/office/drawing/2014/main" id="{E9A4F574-B364-C443-AC06-C2CC6B2E6B29}"/>
              </a:ext>
            </a:extLst>
          </p:cNvPr>
          <p:cNvPicPr>
            <a:picLocks noChangeAspect="1"/>
          </p:cNvPicPr>
          <p:nvPr userDrawn="1"/>
        </p:nvPicPr>
        <p:blipFill>
          <a:blip r:embed="rId3"/>
          <a:stretch>
            <a:fillRect/>
          </a:stretch>
        </p:blipFill>
        <p:spPr>
          <a:xfrm>
            <a:off x="309179" y="5681186"/>
            <a:ext cx="2664411" cy="888137"/>
          </a:xfrm>
          <a:prstGeom prst="rect">
            <a:avLst/>
          </a:prstGeom>
        </p:spPr>
      </p:pic>
      <p:sp>
        <p:nvSpPr>
          <p:cNvPr id="7" name="TextBox 6">
            <a:extLst>
              <a:ext uri="{FF2B5EF4-FFF2-40B4-BE49-F238E27FC236}">
                <a16:creationId xmlns:a16="http://schemas.microsoft.com/office/drawing/2014/main" id="{DFAA3240-7373-4339-9762-503359491C87}"/>
              </a:ext>
            </a:extLst>
          </p:cNvPr>
          <p:cNvSpPr txBox="1"/>
          <p:nvPr userDrawn="1"/>
        </p:nvSpPr>
        <p:spPr>
          <a:xfrm>
            <a:off x="45888" y="2652078"/>
            <a:ext cx="11802208" cy="861774"/>
          </a:xfrm>
          <a:prstGeom prst="rect">
            <a:avLst/>
          </a:prstGeom>
          <a:noFill/>
        </p:spPr>
        <p:txBody>
          <a:bodyPr wrap="square" rIns="0" rtlCol="0">
            <a:spAutoFit/>
          </a:bodyPr>
          <a:lstStyle/>
          <a:p>
            <a:pPr lvl="2" algn="r"/>
            <a:r>
              <a:rPr lang="en-US" sz="5000" b="1" spc="150" baseline="0" dirty="0">
                <a:solidFill>
                  <a:srgbClr val="002060"/>
                </a:solidFill>
                <a:latin typeface="arial" charset="0"/>
                <a:ea typeface="Century" charset="0"/>
                <a:cs typeface="Century" charset="0"/>
              </a:rPr>
              <a:t>CVrg Sentinel – Oct 2024</a:t>
            </a:r>
          </a:p>
        </p:txBody>
      </p:sp>
      <p:sp>
        <p:nvSpPr>
          <p:cNvPr id="8" name="TextBox 7">
            <a:extLst>
              <a:ext uri="{FF2B5EF4-FFF2-40B4-BE49-F238E27FC236}">
                <a16:creationId xmlns:a16="http://schemas.microsoft.com/office/drawing/2014/main" id="{8B9D3BE6-DA56-BB44-3E41-FCA840BEB556}"/>
              </a:ext>
            </a:extLst>
          </p:cNvPr>
          <p:cNvSpPr txBox="1"/>
          <p:nvPr userDrawn="1"/>
        </p:nvSpPr>
        <p:spPr>
          <a:xfrm>
            <a:off x="8272686" y="2788928"/>
            <a:ext cx="320886" cy="215444"/>
          </a:xfrm>
          <a:prstGeom prst="rect">
            <a:avLst/>
          </a:prstGeom>
          <a:noFill/>
        </p:spPr>
        <p:txBody>
          <a:bodyPr wrap="square" lIns="0" rIns="0" rtlCol="0">
            <a:spAutoFit/>
          </a:bodyPr>
          <a:lstStyle/>
          <a:p>
            <a:r>
              <a:rPr lang="en-US" sz="800" baseline="0" dirty="0">
                <a:solidFill>
                  <a:srgbClr val="002060"/>
                </a:solidFill>
              </a:rPr>
              <a:t>TM</a:t>
            </a:r>
            <a:endParaRPr lang="en-US" sz="800" dirty="0"/>
          </a:p>
        </p:txBody>
      </p:sp>
      <p:sp>
        <p:nvSpPr>
          <p:cNvPr id="9" name="Text Placeholder 2">
            <a:extLst>
              <a:ext uri="{FF2B5EF4-FFF2-40B4-BE49-F238E27FC236}">
                <a16:creationId xmlns:a16="http://schemas.microsoft.com/office/drawing/2014/main" id="{832D5B70-99FF-A479-1152-B43920D30A2E}"/>
              </a:ext>
            </a:extLst>
          </p:cNvPr>
          <p:cNvSpPr>
            <a:spLocks noGrp="1"/>
          </p:cNvSpPr>
          <p:nvPr>
            <p:ph type="body" sz="quarter" idx="16" hasCustomPrompt="1"/>
          </p:nvPr>
        </p:nvSpPr>
        <p:spPr>
          <a:xfrm>
            <a:off x="1634770" y="3547387"/>
            <a:ext cx="10211350" cy="555625"/>
          </a:xfrm>
          <a:prstGeom prst="rect">
            <a:avLst/>
          </a:prstGeom>
        </p:spPr>
        <p:txBody>
          <a:bodyPr lIns="0" rIns="0">
            <a:noAutofit/>
          </a:bodyPr>
          <a:lstStyle>
            <a:lvl1pPr marL="0" indent="0" algn="r">
              <a:lnSpc>
                <a:spcPct val="100000"/>
              </a:lnSpc>
              <a:buFontTx/>
              <a:buNone/>
              <a:defRPr sz="4000" spc="50" baseline="0">
                <a:solidFill>
                  <a:srgbClr val="002060"/>
                </a:solidFill>
                <a:latin typeface="Arial" panose="020B0604020202020204" pitchFamily="34" charset="0"/>
              </a:defRPr>
            </a:lvl1pPr>
            <a:lvl2pPr marL="457200" indent="0" algn="r">
              <a:lnSpc>
                <a:spcPct val="100000"/>
              </a:lnSpc>
              <a:buFontTx/>
              <a:buNone/>
              <a:defRPr sz="3600" baseline="0">
                <a:solidFill>
                  <a:schemeClr val="accent1"/>
                </a:solidFill>
                <a:latin typeface="Arial" panose="020B0604020202020204" pitchFamily="34" charset="0"/>
              </a:defRPr>
            </a:lvl2pPr>
            <a:lvl3pPr marL="914400" indent="0" algn="r">
              <a:lnSpc>
                <a:spcPct val="100000"/>
              </a:lnSpc>
              <a:buFontTx/>
              <a:buNone/>
              <a:defRPr sz="3600" baseline="0">
                <a:solidFill>
                  <a:schemeClr val="accent1"/>
                </a:solidFill>
                <a:latin typeface="Arial" panose="020B0604020202020204" pitchFamily="34" charset="0"/>
              </a:defRPr>
            </a:lvl3pPr>
            <a:lvl4pPr marL="1371600" indent="0" algn="r">
              <a:lnSpc>
                <a:spcPct val="100000"/>
              </a:lnSpc>
              <a:buFontTx/>
              <a:buNone/>
              <a:defRPr sz="3600" baseline="0">
                <a:solidFill>
                  <a:schemeClr val="accent1"/>
                </a:solidFill>
                <a:latin typeface="Arial" panose="020B0604020202020204" pitchFamily="34" charset="0"/>
              </a:defRPr>
            </a:lvl4pPr>
            <a:lvl5pPr marL="1828800" indent="0" algn="r">
              <a:lnSpc>
                <a:spcPct val="100000"/>
              </a:lnSpc>
              <a:buFontTx/>
              <a:buNone/>
              <a:defRPr sz="3600" baseline="0">
                <a:solidFill>
                  <a:schemeClr val="accent1"/>
                </a:solidFill>
                <a:latin typeface="Arial" panose="020B0604020202020204" pitchFamily="34" charset="0"/>
              </a:defRPr>
            </a:lvl5pPr>
          </a:lstStyle>
          <a:p>
            <a:pPr lvl="0"/>
            <a:r>
              <a:rPr lang="en-US"/>
              <a:t>Indication Goes Here</a:t>
            </a:r>
          </a:p>
        </p:txBody>
      </p:sp>
      <p:pic>
        <p:nvPicPr>
          <p:cNvPr id="11" name="Picture 10">
            <a:extLst>
              <a:ext uri="{FF2B5EF4-FFF2-40B4-BE49-F238E27FC236}">
                <a16:creationId xmlns:a16="http://schemas.microsoft.com/office/drawing/2014/main" id="{0B947B6C-02F9-1E43-6D84-4CBA6D325D3F}"/>
              </a:ext>
            </a:extLst>
          </p:cNvPr>
          <p:cNvPicPr>
            <a:picLocks noChangeAspect="1"/>
          </p:cNvPicPr>
          <p:nvPr userDrawn="1"/>
        </p:nvPicPr>
        <p:blipFill rotWithShape="1">
          <a:blip r:embed="rId4" cstate="screen">
            <a:alphaModFix amt="30000"/>
            <a:extLst>
              <a:ext uri="{28A0092B-C50C-407E-A947-70E740481C1C}">
                <a14:useLocalDpi xmlns:a14="http://schemas.microsoft.com/office/drawing/2010/main"/>
              </a:ext>
            </a:extLst>
          </a:blip>
          <a:srcRect t="-2962"/>
          <a:stretch/>
        </p:blipFill>
        <p:spPr>
          <a:xfrm>
            <a:off x="8686118" y="160448"/>
            <a:ext cx="3207792" cy="1506786"/>
          </a:xfrm>
          <a:prstGeom prst="rect">
            <a:avLst/>
          </a:prstGeom>
        </p:spPr>
      </p:pic>
      <p:sp>
        <p:nvSpPr>
          <p:cNvPr id="3" name="TextBox 2">
            <a:extLst>
              <a:ext uri="{FF2B5EF4-FFF2-40B4-BE49-F238E27FC236}">
                <a16:creationId xmlns:a16="http://schemas.microsoft.com/office/drawing/2014/main" id="{FE5319B2-63CE-B0AC-BD64-2213F2F34998}"/>
              </a:ext>
            </a:extLst>
          </p:cNvPr>
          <p:cNvSpPr txBox="1"/>
          <p:nvPr userDrawn="1"/>
        </p:nvSpPr>
        <p:spPr>
          <a:xfrm>
            <a:off x="9311152" y="2256815"/>
            <a:ext cx="2582758" cy="446276"/>
          </a:xfrm>
          <a:prstGeom prst="rect">
            <a:avLst/>
          </a:prstGeom>
          <a:noFill/>
        </p:spPr>
        <p:txBody>
          <a:bodyPr wrap="none" rtlCol="0">
            <a:spAutoFit/>
          </a:bodyPr>
          <a:lstStyle/>
          <a:p>
            <a:pPr algn="r"/>
            <a:r>
              <a:rPr lang="en-US" sz="2300" b="0" i="1" spc="90" baseline="0" dirty="0">
                <a:solidFill>
                  <a:srgbClr val="002060"/>
                </a:solidFill>
              </a:rPr>
              <a:t>Updated Monthly</a:t>
            </a:r>
          </a:p>
        </p:txBody>
      </p:sp>
      <p:sp>
        <p:nvSpPr>
          <p:cNvPr id="2" name="TextBox 1">
            <a:extLst>
              <a:ext uri="{FF2B5EF4-FFF2-40B4-BE49-F238E27FC236}">
                <a16:creationId xmlns:a16="http://schemas.microsoft.com/office/drawing/2014/main" id="{B7B9790A-E977-9864-15D4-956D638319BB}"/>
              </a:ext>
            </a:extLst>
          </p:cNvPr>
          <p:cNvSpPr txBox="1"/>
          <p:nvPr userDrawn="1"/>
        </p:nvSpPr>
        <p:spPr>
          <a:xfrm>
            <a:off x="9641840" y="6108281"/>
            <a:ext cx="2163701"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Liz Poyner, Ph.D.</a:t>
            </a:r>
            <a:endParaRPr lang="en-US" sz="1100" spc="30" baseline="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B38C847-6FDB-95A9-4294-7D14326DF212}"/>
              </a:ext>
            </a:extLst>
          </p:cNvPr>
          <p:cNvSpPr txBox="1"/>
          <p:nvPr userDrawn="1"/>
        </p:nvSpPr>
        <p:spPr>
          <a:xfrm>
            <a:off x="9867013"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EBA8A956-A9BE-7ABC-8BF6-168A67A8DCEB}"/>
              </a:ext>
            </a:extLst>
          </p:cNvPr>
          <p:cNvSpPr txBox="1"/>
          <p:nvPr userDrawn="1"/>
        </p:nvSpPr>
        <p:spPr>
          <a:xfrm>
            <a:off x="7499497" y="6106498"/>
            <a:ext cx="1938528" cy="265176"/>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Nina Brandt, Ph.D.</a:t>
            </a:r>
            <a:endParaRPr lang="en-US" sz="1100" spc="30" baseline="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5AEC8FE3-D065-5C69-F8F6-C1A5041EB31D}"/>
              </a:ext>
            </a:extLst>
          </p:cNvPr>
          <p:cNvSpPr txBox="1"/>
          <p:nvPr userDrawn="1"/>
        </p:nvSpPr>
        <p:spPr>
          <a:xfrm>
            <a:off x="7499497"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56D3C7A0-E6E8-DDE5-7E61-948029F7433B}"/>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10908905" y="5079790"/>
            <a:ext cx="889785" cy="996027"/>
          </a:xfrm>
          <a:prstGeom prst="rect">
            <a:avLst/>
          </a:prstGeom>
        </p:spPr>
      </p:pic>
      <p:pic>
        <p:nvPicPr>
          <p:cNvPr id="13" name="Picture 12">
            <a:extLst>
              <a:ext uri="{FF2B5EF4-FFF2-40B4-BE49-F238E27FC236}">
                <a16:creationId xmlns:a16="http://schemas.microsoft.com/office/drawing/2014/main" id="{33604198-FA60-30B5-DCC3-4ECBBD326FBC}"/>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a:xfrm>
            <a:off x="8498392" y="5070649"/>
            <a:ext cx="906115" cy="1014308"/>
          </a:xfrm>
          <a:prstGeom prst="rect">
            <a:avLst/>
          </a:prstGeom>
        </p:spPr>
      </p:pic>
    </p:spTree>
    <p:extLst>
      <p:ext uri="{BB962C8B-B14F-4D97-AF65-F5344CB8AC3E}">
        <p14:creationId xmlns:p14="http://schemas.microsoft.com/office/powerpoint/2010/main" val="1422971335"/>
      </p:ext>
    </p:extLst>
  </p:cSld>
  <p:clrMapOvr>
    <a:masterClrMapping/>
  </p:clrMapOvr>
  <p:extLst>
    <p:ext uri="{DCECCB84-F9BA-43D5-87BE-67443E8EF086}">
      <p15:sldGuideLst xmlns:p15="http://schemas.microsoft.com/office/powerpoint/2012/main">
        <p15:guide id="2" pos="3840">
          <p15:clr>
            <a:srgbClr val="FBAE40"/>
          </p15:clr>
        </p15:guide>
        <p15:guide id="3" orient="horz" pos="288">
          <p15:clr>
            <a:srgbClr val="FBAE40"/>
          </p15:clr>
        </p15:guide>
        <p15:guide id="4" pos="7440">
          <p15:clr>
            <a:srgbClr val="FBAE40"/>
          </p15:clr>
        </p15:guide>
        <p15:guide id="6" orient="horz" pos="4080">
          <p15:clr>
            <a:srgbClr val="FBAE40"/>
          </p15:clr>
        </p15:guide>
        <p15:guide id="7" orient="horz" pos="2088">
          <p15:clr>
            <a:srgbClr val="FBAE40"/>
          </p15:clr>
        </p15:guide>
        <p15:guide id="8" orient="horz" pos="2568">
          <p15:clr>
            <a:srgbClr val="FBAE40"/>
          </p15:clr>
        </p15:guide>
        <p15:guide id="10" pos="240">
          <p15:clr>
            <a:srgbClr val="FBAE40"/>
          </p15:clr>
        </p15:guide>
        <p15:guide id="11" orient="horz" pos="163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V Sentinel Cover_Nov">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9DFE93-8F7F-7910-27C5-131AF2B88FBD}"/>
              </a:ext>
            </a:extLst>
          </p:cNvPr>
          <p:cNvPicPr>
            <a:picLocks noChangeAspect="1"/>
          </p:cNvPicPr>
          <p:nvPr userDrawn="1"/>
        </p:nvPicPr>
        <p:blipFill>
          <a:blip r:embed="rId2"/>
          <a:srcRect/>
          <a:stretch/>
        </p:blipFill>
        <p:spPr>
          <a:xfrm>
            <a:off x="0" y="0"/>
            <a:ext cx="12198096" cy="6861429"/>
          </a:xfrm>
          <a:prstGeom prst="rect">
            <a:avLst/>
          </a:prstGeom>
        </p:spPr>
      </p:pic>
      <p:pic>
        <p:nvPicPr>
          <p:cNvPr id="21" name="Picture 20">
            <a:extLst>
              <a:ext uri="{FF2B5EF4-FFF2-40B4-BE49-F238E27FC236}">
                <a16:creationId xmlns:a16="http://schemas.microsoft.com/office/drawing/2014/main" id="{E9A4F574-B364-C443-AC06-C2CC6B2E6B29}"/>
              </a:ext>
            </a:extLst>
          </p:cNvPr>
          <p:cNvPicPr>
            <a:picLocks noChangeAspect="1"/>
          </p:cNvPicPr>
          <p:nvPr userDrawn="1"/>
        </p:nvPicPr>
        <p:blipFill>
          <a:blip r:embed="rId3"/>
          <a:stretch>
            <a:fillRect/>
          </a:stretch>
        </p:blipFill>
        <p:spPr>
          <a:xfrm>
            <a:off x="309179" y="5681186"/>
            <a:ext cx="2664411" cy="888137"/>
          </a:xfrm>
          <a:prstGeom prst="rect">
            <a:avLst/>
          </a:prstGeom>
        </p:spPr>
      </p:pic>
      <p:sp>
        <p:nvSpPr>
          <p:cNvPr id="7" name="TextBox 6">
            <a:extLst>
              <a:ext uri="{FF2B5EF4-FFF2-40B4-BE49-F238E27FC236}">
                <a16:creationId xmlns:a16="http://schemas.microsoft.com/office/drawing/2014/main" id="{DFAA3240-7373-4339-9762-503359491C87}"/>
              </a:ext>
            </a:extLst>
          </p:cNvPr>
          <p:cNvSpPr txBox="1"/>
          <p:nvPr userDrawn="1"/>
        </p:nvSpPr>
        <p:spPr>
          <a:xfrm>
            <a:off x="45888" y="2652078"/>
            <a:ext cx="11802208" cy="861774"/>
          </a:xfrm>
          <a:prstGeom prst="rect">
            <a:avLst/>
          </a:prstGeom>
          <a:noFill/>
        </p:spPr>
        <p:txBody>
          <a:bodyPr wrap="square" rIns="0" rtlCol="0">
            <a:spAutoFit/>
          </a:bodyPr>
          <a:lstStyle/>
          <a:p>
            <a:pPr lvl="2" algn="r"/>
            <a:r>
              <a:rPr lang="en-US" sz="5000" b="1" spc="150" baseline="0" dirty="0">
                <a:solidFill>
                  <a:srgbClr val="002060"/>
                </a:solidFill>
                <a:latin typeface="arial" charset="0"/>
                <a:ea typeface="Century" charset="0"/>
                <a:cs typeface="Century" charset="0"/>
              </a:rPr>
              <a:t>CVrg Sentinel – Nov 2024</a:t>
            </a:r>
          </a:p>
        </p:txBody>
      </p:sp>
      <p:sp>
        <p:nvSpPr>
          <p:cNvPr id="8" name="TextBox 7">
            <a:extLst>
              <a:ext uri="{FF2B5EF4-FFF2-40B4-BE49-F238E27FC236}">
                <a16:creationId xmlns:a16="http://schemas.microsoft.com/office/drawing/2014/main" id="{8B9D3BE6-DA56-BB44-3E41-FCA840BEB556}"/>
              </a:ext>
            </a:extLst>
          </p:cNvPr>
          <p:cNvSpPr txBox="1"/>
          <p:nvPr userDrawn="1"/>
        </p:nvSpPr>
        <p:spPr>
          <a:xfrm>
            <a:off x="8127964" y="2788928"/>
            <a:ext cx="320886" cy="215444"/>
          </a:xfrm>
          <a:prstGeom prst="rect">
            <a:avLst/>
          </a:prstGeom>
          <a:noFill/>
        </p:spPr>
        <p:txBody>
          <a:bodyPr wrap="square" lIns="0" rIns="0" rtlCol="0">
            <a:spAutoFit/>
          </a:bodyPr>
          <a:lstStyle/>
          <a:p>
            <a:r>
              <a:rPr lang="en-US" sz="800" baseline="0" dirty="0">
                <a:solidFill>
                  <a:srgbClr val="002060"/>
                </a:solidFill>
              </a:rPr>
              <a:t>TM</a:t>
            </a:r>
            <a:endParaRPr lang="en-US" sz="800" dirty="0"/>
          </a:p>
        </p:txBody>
      </p:sp>
      <p:sp>
        <p:nvSpPr>
          <p:cNvPr id="9" name="Text Placeholder 2">
            <a:extLst>
              <a:ext uri="{FF2B5EF4-FFF2-40B4-BE49-F238E27FC236}">
                <a16:creationId xmlns:a16="http://schemas.microsoft.com/office/drawing/2014/main" id="{832D5B70-99FF-A479-1152-B43920D30A2E}"/>
              </a:ext>
            </a:extLst>
          </p:cNvPr>
          <p:cNvSpPr>
            <a:spLocks noGrp="1"/>
          </p:cNvSpPr>
          <p:nvPr>
            <p:ph type="body" sz="quarter" idx="16" hasCustomPrompt="1"/>
          </p:nvPr>
        </p:nvSpPr>
        <p:spPr>
          <a:xfrm>
            <a:off x="1634770" y="3547387"/>
            <a:ext cx="10211350" cy="555625"/>
          </a:xfrm>
          <a:prstGeom prst="rect">
            <a:avLst/>
          </a:prstGeom>
        </p:spPr>
        <p:txBody>
          <a:bodyPr lIns="0" rIns="0">
            <a:noAutofit/>
          </a:bodyPr>
          <a:lstStyle>
            <a:lvl1pPr marL="0" indent="0" algn="r">
              <a:lnSpc>
                <a:spcPct val="100000"/>
              </a:lnSpc>
              <a:buFontTx/>
              <a:buNone/>
              <a:defRPr sz="4000" spc="50" baseline="0">
                <a:solidFill>
                  <a:srgbClr val="002060"/>
                </a:solidFill>
                <a:latin typeface="Arial" panose="020B0604020202020204" pitchFamily="34" charset="0"/>
              </a:defRPr>
            </a:lvl1pPr>
            <a:lvl2pPr marL="457200" indent="0" algn="r">
              <a:lnSpc>
                <a:spcPct val="100000"/>
              </a:lnSpc>
              <a:buFontTx/>
              <a:buNone/>
              <a:defRPr sz="3600" baseline="0">
                <a:solidFill>
                  <a:schemeClr val="accent1"/>
                </a:solidFill>
                <a:latin typeface="Arial" panose="020B0604020202020204" pitchFamily="34" charset="0"/>
              </a:defRPr>
            </a:lvl2pPr>
            <a:lvl3pPr marL="914400" indent="0" algn="r">
              <a:lnSpc>
                <a:spcPct val="100000"/>
              </a:lnSpc>
              <a:buFontTx/>
              <a:buNone/>
              <a:defRPr sz="3600" baseline="0">
                <a:solidFill>
                  <a:schemeClr val="accent1"/>
                </a:solidFill>
                <a:latin typeface="Arial" panose="020B0604020202020204" pitchFamily="34" charset="0"/>
              </a:defRPr>
            </a:lvl3pPr>
            <a:lvl4pPr marL="1371600" indent="0" algn="r">
              <a:lnSpc>
                <a:spcPct val="100000"/>
              </a:lnSpc>
              <a:buFontTx/>
              <a:buNone/>
              <a:defRPr sz="3600" baseline="0">
                <a:solidFill>
                  <a:schemeClr val="accent1"/>
                </a:solidFill>
                <a:latin typeface="Arial" panose="020B0604020202020204" pitchFamily="34" charset="0"/>
              </a:defRPr>
            </a:lvl4pPr>
            <a:lvl5pPr marL="1828800" indent="0" algn="r">
              <a:lnSpc>
                <a:spcPct val="100000"/>
              </a:lnSpc>
              <a:buFontTx/>
              <a:buNone/>
              <a:defRPr sz="3600" baseline="0">
                <a:solidFill>
                  <a:schemeClr val="accent1"/>
                </a:solidFill>
                <a:latin typeface="Arial" panose="020B0604020202020204" pitchFamily="34" charset="0"/>
              </a:defRPr>
            </a:lvl5pPr>
          </a:lstStyle>
          <a:p>
            <a:pPr lvl="0"/>
            <a:r>
              <a:rPr lang="en-US"/>
              <a:t>Indication Goes Here</a:t>
            </a:r>
          </a:p>
        </p:txBody>
      </p:sp>
      <p:pic>
        <p:nvPicPr>
          <p:cNvPr id="11" name="Picture 10">
            <a:extLst>
              <a:ext uri="{FF2B5EF4-FFF2-40B4-BE49-F238E27FC236}">
                <a16:creationId xmlns:a16="http://schemas.microsoft.com/office/drawing/2014/main" id="{0B947B6C-02F9-1E43-6D84-4CBA6D325D3F}"/>
              </a:ext>
            </a:extLst>
          </p:cNvPr>
          <p:cNvPicPr>
            <a:picLocks noChangeAspect="1"/>
          </p:cNvPicPr>
          <p:nvPr userDrawn="1"/>
        </p:nvPicPr>
        <p:blipFill rotWithShape="1">
          <a:blip r:embed="rId4" cstate="screen">
            <a:alphaModFix amt="30000"/>
            <a:extLst>
              <a:ext uri="{28A0092B-C50C-407E-A947-70E740481C1C}">
                <a14:useLocalDpi xmlns:a14="http://schemas.microsoft.com/office/drawing/2010/main"/>
              </a:ext>
            </a:extLst>
          </a:blip>
          <a:srcRect t="-2962"/>
          <a:stretch/>
        </p:blipFill>
        <p:spPr>
          <a:xfrm>
            <a:off x="8686118" y="160448"/>
            <a:ext cx="3207792" cy="1506786"/>
          </a:xfrm>
          <a:prstGeom prst="rect">
            <a:avLst/>
          </a:prstGeom>
        </p:spPr>
      </p:pic>
      <p:sp>
        <p:nvSpPr>
          <p:cNvPr id="3" name="TextBox 2">
            <a:extLst>
              <a:ext uri="{FF2B5EF4-FFF2-40B4-BE49-F238E27FC236}">
                <a16:creationId xmlns:a16="http://schemas.microsoft.com/office/drawing/2014/main" id="{FE5319B2-63CE-B0AC-BD64-2213F2F34998}"/>
              </a:ext>
            </a:extLst>
          </p:cNvPr>
          <p:cNvSpPr txBox="1"/>
          <p:nvPr userDrawn="1"/>
        </p:nvSpPr>
        <p:spPr>
          <a:xfrm>
            <a:off x="9311152" y="2256815"/>
            <a:ext cx="2582758" cy="446276"/>
          </a:xfrm>
          <a:prstGeom prst="rect">
            <a:avLst/>
          </a:prstGeom>
          <a:noFill/>
        </p:spPr>
        <p:txBody>
          <a:bodyPr wrap="none" rtlCol="0">
            <a:spAutoFit/>
          </a:bodyPr>
          <a:lstStyle/>
          <a:p>
            <a:pPr algn="r"/>
            <a:r>
              <a:rPr lang="en-US" sz="2300" b="0" i="1" spc="90" baseline="0" dirty="0">
                <a:solidFill>
                  <a:srgbClr val="002060"/>
                </a:solidFill>
              </a:rPr>
              <a:t>Updated Monthly</a:t>
            </a:r>
          </a:p>
        </p:txBody>
      </p:sp>
      <p:sp>
        <p:nvSpPr>
          <p:cNvPr id="4" name="TextBox 3">
            <a:extLst>
              <a:ext uri="{FF2B5EF4-FFF2-40B4-BE49-F238E27FC236}">
                <a16:creationId xmlns:a16="http://schemas.microsoft.com/office/drawing/2014/main" id="{3A424E8F-C44A-C2E5-8A81-56974162D87B}"/>
              </a:ext>
            </a:extLst>
          </p:cNvPr>
          <p:cNvSpPr txBox="1"/>
          <p:nvPr userDrawn="1"/>
        </p:nvSpPr>
        <p:spPr>
          <a:xfrm>
            <a:off x="9641840" y="6108281"/>
            <a:ext cx="2163701"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Liz Poyner, Ph.D.</a:t>
            </a:r>
            <a:endParaRPr lang="en-US" sz="1100" spc="30" baseline="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63AFBD6-74EB-3972-9BD0-A1DB3B594CA3}"/>
              </a:ext>
            </a:extLst>
          </p:cNvPr>
          <p:cNvSpPr txBox="1"/>
          <p:nvPr userDrawn="1"/>
        </p:nvSpPr>
        <p:spPr>
          <a:xfrm>
            <a:off x="9867013"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B70BB3EC-869E-01C4-E7CF-F56D96E573B0}"/>
              </a:ext>
            </a:extLst>
          </p:cNvPr>
          <p:cNvSpPr txBox="1"/>
          <p:nvPr userDrawn="1"/>
        </p:nvSpPr>
        <p:spPr>
          <a:xfrm>
            <a:off x="7499497" y="6106498"/>
            <a:ext cx="1938528" cy="265176"/>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Nina Brandt, Ph.D.</a:t>
            </a:r>
            <a:endParaRPr lang="en-US" sz="1100" spc="30" baseline="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9964D7AE-0A93-C68B-6663-2AA564DE2808}"/>
              </a:ext>
            </a:extLst>
          </p:cNvPr>
          <p:cNvSpPr txBox="1"/>
          <p:nvPr userDrawn="1"/>
        </p:nvSpPr>
        <p:spPr>
          <a:xfrm>
            <a:off x="7499497"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67CFCF90-39F3-6BD9-5140-9C66D1EAC5F4}"/>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10908905" y="5079790"/>
            <a:ext cx="889785" cy="996027"/>
          </a:xfrm>
          <a:prstGeom prst="rect">
            <a:avLst/>
          </a:prstGeom>
        </p:spPr>
      </p:pic>
      <p:pic>
        <p:nvPicPr>
          <p:cNvPr id="15" name="Picture 14">
            <a:extLst>
              <a:ext uri="{FF2B5EF4-FFF2-40B4-BE49-F238E27FC236}">
                <a16:creationId xmlns:a16="http://schemas.microsoft.com/office/drawing/2014/main" id="{5F1248A2-AC32-199A-631B-78D1C5B5692C}"/>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a:xfrm>
            <a:off x="8498392" y="5070649"/>
            <a:ext cx="906115" cy="1014308"/>
          </a:xfrm>
          <a:prstGeom prst="rect">
            <a:avLst/>
          </a:prstGeom>
        </p:spPr>
      </p:pic>
    </p:spTree>
    <p:extLst>
      <p:ext uri="{BB962C8B-B14F-4D97-AF65-F5344CB8AC3E}">
        <p14:creationId xmlns:p14="http://schemas.microsoft.com/office/powerpoint/2010/main" val="2187545865"/>
      </p:ext>
    </p:extLst>
  </p:cSld>
  <p:clrMapOvr>
    <a:masterClrMapping/>
  </p:clrMapOvr>
  <p:extLst>
    <p:ext uri="{DCECCB84-F9BA-43D5-87BE-67443E8EF086}">
      <p15:sldGuideLst xmlns:p15="http://schemas.microsoft.com/office/powerpoint/2012/main">
        <p15:guide id="2" pos="3840">
          <p15:clr>
            <a:srgbClr val="FBAE40"/>
          </p15:clr>
        </p15:guide>
        <p15:guide id="3" orient="horz" pos="288">
          <p15:clr>
            <a:srgbClr val="FBAE40"/>
          </p15:clr>
        </p15:guide>
        <p15:guide id="4" pos="7440">
          <p15:clr>
            <a:srgbClr val="FBAE40"/>
          </p15:clr>
        </p15:guide>
        <p15:guide id="6" orient="horz" pos="4080">
          <p15:clr>
            <a:srgbClr val="FBAE40"/>
          </p15:clr>
        </p15:guide>
        <p15:guide id="7" orient="horz" pos="2088">
          <p15:clr>
            <a:srgbClr val="FBAE40"/>
          </p15:clr>
        </p15:guide>
        <p15:guide id="8" orient="horz" pos="2568">
          <p15:clr>
            <a:srgbClr val="FBAE40"/>
          </p15:clr>
        </p15:guide>
        <p15:guide id="10" pos="240">
          <p15:clr>
            <a:srgbClr val="FBAE40"/>
          </p15:clr>
        </p15:guide>
        <p15:guide id="11" orient="horz" pos="16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V Sentinel Cover_De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9DFE93-8F7F-7910-27C5-131AF2B88FBD}"/>
              </a:ext>
            </a:extLst>
          </p:cNvPr>
          <p:cNvPicPr>
            <a:picLocks noChangeAspect="1"/>
          </p:cNvPicPr>
          <p:nvPr userDrawn="1"/>
        </p:nvPicPr>
        <p:blipFill>
          <a:blip r:embed="rId2"/>
          <a:srcRect/>
          <a:stretch/>
        </p:blipFill>
        <p:spPr>
          <a:xfrm>
            <a:off x="0" y="0"/>
            <a:ext cx="12198096" cy="6861429"/>
          </a:xfrm>
          <a:prstGeom prst="rect">
            <a:avLst/>
          </a:prstGeom>
        </p:spPr>
      </p:pic>
      <p:pic>
        <p:nvPicPr>
          <p:cNvPr id="21" name="Picture 20">
            <a:extLst>
              <a:ext uri="{FF2B5EF4-FFF2-40B4-BE49-F238E27FC236}">
                <a16:creationId xmlns:a16="http://schemas.microsoft.com/office/drawing/2014/main" id="{E9A4F574-B364-C443-AC06-C2CC6B2E6B29}"/>
              </a:ext>
            </a:extLst>
          </p:cNvPr>
          <p:cNvPicPr>
            <a:picLocks noChangeAspect="1"/>
          </p:cNvPicPr>
          <p:nvPr userDrawn="1"/>
        </p:nvPicPr>
        <p:blipFill>
          <a:blip r:embed="rId3"/>
          <a:stretch>
            <a:fillRect/>
          </a:stretch>
        </p:blipFill>
        <p:spPr>
          <a:xfrm>
            <a:off x="309179" y="5681186"/>
            <a:ext cx="2664411" cy="888137"/>
          </a:xfrm>
          <a:prstGeom prst="rect">
            <a:avLst/>
          </a:prstGeom>
        </p:spPr>
      </p:pic>
      <p:sp>
        <p:nvSpPr>
          <p:cNvPr id="7" name="TextBox 6">
            <a:extLst>
              <a:ext uri="{FF2B5EF4-FFF2-40B4-BE49-F238E27FC236}">
                <a16:creationId xmlns:a16="http://schemas.microsoft.com/office/drawing/2014/main" id="{DFAA3240-7373-4339-9762-503359491C87}"/>
              </a:ext>
            </a:extLst>
          </p:cNvPr>
          <p:cNvSpPr txBox="1"/>
          <p:nvPr userDrawn="1"/>
        </p:nvSpPr>
        <p:spPr>
          <a:xfrm>
            <a:off x="45888" y="2652078"/>
            <a:ext cx="11802208" cy="861774"/>
          </a:xfrm>
          <a:prstGeom prst="rect">
            <a:avLst/>
          </a:prstGeom>
          <a:noFill/>
        </p:spPr>
        <p:txBody>
          <a:bodyPr wrap="square" rIns="0" rtlCol="0">
            <a:spAutoFit/>
          </a:bodyPr>
          <a:lstStyle/>
          <a:p>
            <a:pPr lvl="2" algn="r"/>
            <a:r>
              <a:rPr lang="en-US" sz="5000" b="1" spc="150" baseline="0" dirty="0">
                <a:solidFill>
                  <a:srgbClr val="002060"/>
                </a:solidFill>
                <a:latin typeface="arial" charset="0"/>
                <a:ea typeface="Century" charset="0"/>
                <a:cs typeface="Century" charset="0"/>
              </a:rPr>
              <a:t>CVrg Sentinel – Dec 2024</a:t>
            </a:r>
          </a:p>
        </p:txBody>
      </p:sp>
      <p:sp>
        <p:nvSpPr>
          <p:cNvPr id="8" name="TextBox 7">
            <a:extLst>
              <a:ext uri="{FF2B5EF4-FFF2-40B4-BE49-F238E27FC236}">
                <a16:creationId xmlns:a16="http://schemas.microsoft.com/office/drawing/2014/main" id="{8B9D3BE6-DA56-BB44-3E41-FCA840BEB556}"/>
              </a:ext>
            </a:extLst>
          </p:cNvPr>
          <p:cNvSpPr txBox="1"/>
          <p:nvPr userDrawn="1"/>
        </p:nvSpPr>
        <p:spPr>
          <a:xfrm>
            <a:off x="8177506" y="2788928"/>
            <a:ext cx="320886" cy="215444"/>
          </a:xfrm>
          <a:prstGeom prst="rect">
            <a:avLst/>
          </a:prstGeom>
          <a:noFill/>
        </p:spPr>
        <p:txBody>
          <a:bodyPr wrap="square" lIns="0" rIns="0" rtlCol="0">
            <a:spAutoFit/>
          </a:bodyPr>
          <a:lstStyle/>
          <a:p>
            <a:r>
              <a:rPr lang="en-US" sz="800" baseline="0" dirty="0">
                <a:solidFill>
                  <a:srgbClr val="002060"/>
                </a:solidFill>
              </a:rPr>
              <a:t>TM</a:t>
            </a:r>
            <a:endParaRPr lang="en-US" sz="800" dirty="0"/>
          </a:p>
        </p:txBody>
      </p:sp>
      <p:sp>
        <p:nvSpPr>
          <p:cNvPr id="9" name="Text Placeholder 2">
            <a:extLst>
              <a:ext uri="{FF2B5EF4-FFF2-40B4-BE49-F238E27FC236}">
                <a16:creationId xmlns:a16="http://schemas.microsoft.com/office/drawing/2014/main" id="{832D5B70-99FF-A479-1152-B43920D30A2E}"/>
              </a:ext>
            </a:extLst>
          </p:cNvPr>
          <p:cNvSpPr>
            <a:spLocks noGrp="1"/>
          </p:cNvSpPr>
          <p:nvPr>
            <p:ph type="body" sz="quarter" idx="16" hasCustomPrompt="1"/>
          </p:nvPr>
        </p:nvSpPr>
        <p:spPr>
          <a:xfrm>
            <a:off x="1634770" y="3547387"/>
            <a:ext cx="10211350" cy="555625"/>
          </a:xfrm>
          <a:prstGeom prst="rect">
            <a:avLst/>
          </a:prstGeom>
        </p:spPr>
        <p:txBody>
          <a:bodyPr lIns="0" rIns="0">
            <a:noAutofit/>
          </a:bodyPr>
          <a:lstStyle>
            <a:lvl1pPr marL="0" indent="0" algn="r">
              <a:lnSpc>
                <a:spcPct val="100000"/>
              </a:lnSpc>
              <a:buFontTx/>
              <a:buNone/>
              <a:defRPr sz="4000" spc="50" baseline="0">
                <a:solidFill>
                  <a:srgbClr val="002060"/>
                </a:solidFill>
                <a:latin typeface="Arial" panose="020B0604020202020204" pitchFamily="34" charset="0"/>
              </a:defRPr>
            </a:lvl1pPr>
            <a:lvl2pPr marL="457200" indent="0" algn="r">
              <a:lnSpc>
                <a:spcPct val="100000"/>
              </a:lnSpc>
              <a:buFontTx/>
              <a:buNone/>
              <a:defRPr sz="3600" baseline="0">
                <a:solidFill>
                  <a:schemeClr val="accent1"/>
                </a:solidFill>
                <a:latin typeface="Arial" panose="020B0604020202020204" pitchFamily="34" charset="0"/>
              </a:defRPr>
            </a:lvl2pPr>
            <a:lvl3pPr marL="914400" indent="0" algn="r">
              <a:lnSpc>
                <a:spcPct val="100000"/>
              </a:lnSpc>
              <a:buFontTx/>
              <a:buNone/>
              <a:defRPr sz="3600" baseline="0">
                <a:solidFill>
                  <a:schemeClr val="accent1"/>
                </a:solidFill>
                <a:latin typeface="Arial" panose="020B0604020202020204" pitchFamily="34" charset="0"/>
              </a:defRPr>
            </a:lvl3pPr>
            <a:lvl4pPr marL="1371600" indent="0" algn="r">
              <a:lnSpc>
                <a:spcPct val="100000"/>
              </a:lnSpc>
              <a:buFontTx/>
              <a:buNone/>
              <a:defRPr sz="3600" baseline="0">
                <a:solidFill>
                  <a:schemeClr val="accent1"/>
                </a:solidFill>
                <a:latin typeface="Arial" panose="020B0604020202020204" pitchFamily="34" charset="0"/>
              </a:defRPr>
            </a:lvl4pPr>
            <a:lvl5pPr marL="1828800" indent="0" algn="r">
              <a:lnSpc>
                <a:spcPct val="100000"/>
              </a:lnSpc>
              <a:buFontTx/>
              <a:buNone/>
              <a:defRPr sz="3600" baseline="0">
                <a:solidFill>
                  <a:schemeClr val="accent1"/>
                </a:solidFill>
                <a:latin typeface="Arial" panose="020B0604020202020204" pitchFamily="34" charset="0"/>
              </a:defRPr>
            </a:lvl5pPr>
          </a:lstStyle>
          <a:p>
            <a:pPr lvl="0"/>
            <a:r>
              <a:rPr lang="en-US"/>
              <a:t>Indication Goes Here</a:t>
            </a:r>
          </a:p>
        </p:txBody>
      </p:sp>
      <p:pic>
        <p:nvPicPr>
          <p:cNvPr id="11" name="Picture 10">
            <a:extLst>
              <a:ext uri="{FF2B5EF4-FFF2-40B4-BE49-F238E27FC236}">
                <a16:creationId xmlns:a16="http://schemas.microsoft.com/office/drawing/2014/main" id="{0B947B6C-02F9-1E43-6D84-4CBA6D325D3F}"/>
              </a:ext>
            </a:extLst>
          </p:cNvPr>
          <p:cNvPicPr>
            <a:picLocks noChangeAspect="1"/>
          </p:cNvPicPr>
          <p:nvPr userDrawn="1"/>
        </p:nvPicPr>
        <p:blipFill rotWithShape="1">
          <a:blip r:embed="rId4" cstate="screen">
            <a:alphaModFix amt="30000"/>
            <a:extLst>
              <a:ext uri="{28A0092B-C50C-407E-A947-70E740481C1C}">
                <a14:useLocalDpi xmlns:a14="http://schemas.microsoft.com/office/drawing/2010/main"/>
              </a:ext>
            </a:extLst>
          </a:blip>
          <a:srcRect t="-2962"/>
          <a:stretch/>
        </p:blipFill>
        <p:spPr>
          <a:xfrm>
            <a:off x="8686118" y="160448"/>
            <a:ext cx="3207792" cy="1506786"/>
          </a:xfrm>
          <a:prstGeom prst="rect">
            <a:avLst/>
          </a:prstGeom>
        </p:spPr>
      </p:pic>
      <p:sp>
        <p:nvSpPr>
          <p:cNvPr id="3" name="TextBox 2">
            <a:extLst>
              <a:ext uri="{FF2B5EF4-FFF2-40B4-BE49-F238E27FC236}">
                <a16:creationId xmlns:a16="http://schemas.microsoft.com/office/drawing/2014/main" id="{FE5319B2-63CE-B0AC-BD64-2213F2F34998}"/>
              </a:ext>
            </a:extLst>
          </p:cNvPr>
          <p:cNvSpPr txBox="1"/>
          <p:nvPr userDrawn="1"/>
        </p:nvSpPr>
        <p:spPr>
          <a:xfrm>
            <a:off x="9311152" y="2256815"/>
            <a:ext cx="2582758" cy="446276"/>
          </a:xfrm>
          <a:prstGeom prst="rect">
            <a:avLst/>
          </a:prstGeom>
          <a:noFill/>
        </p:spPr>
        <p:txBody>
          <a:bodyPr wrap="none" rtlCol="0">
            <a:spAutoFit/>
          </a:bodyPr>
          <a:lstStyle/>
          <a:p>
            <a:pPr algn="r"/>
            <a:r>
              <a:rPr lang="en-US" sz="2300" b="0" i="1" spc="90" baseline="0" dirty="0">
                <a:solidFill>
                  <a:srgbClr val="002060"/>
                </a:solidFill>
              </a:rPr>
              <a:t>Updated Monthly</a:t>
            </a:r>
          </a:p>
        </p:txBody>
      </p:sp>
      <p:sp>
        <p:nvSpPr>
          <p:cNvPr id="4" name="TextBox 3">
            <a:extLst>
              <a:ext uri="{FF2B5EF4-FFF2-40B4-BE49-F238E27FC236}">
                <a16:creationId xmlns:a16="http://schemas.microsoft.com/office/drawing/2014/main" id="{BA0915E9-0F96-9994-B6CD-EDB295232EFA}"/>
              </a:ext>
            </a:extLst>
          </p:cNvPr>
          <p:cNvSpPr txBox="1"/>
          <p:nvPr userDrawn="1"/>
        </p:nvSpPr>
        <p:spPr>
          <a:xfrm>
            <a:off x="9641840" y="6108281"/>
            <a:ext cx="2163701"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Liz Poyner, Ph.D.</a:t>
            </a:r>
            <a:endParaRPr lang="en-US" sz="1100" spc="30" baseline="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E0A9F7F4-CE9C-EC27-0A87-71381B7751BB}"/>
              </a:ext>
            </a:extLst>
          </p:cNvPr>
          <p:cNvSpPr txBox="1"/>
          <p:nvPr userDrawn="1"/>
        </p:nvSpPr>
        <p:spPr>
          <a:xfrm>
            <a:off x="9867013"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1F178D2E-9AB1-C4C6-8441-FDAA9AD57E61}"/>
              </a:ext>
            </a:extLst>
          </p:cNvPr>
          <p:cNvSpPr txBox="1"/>
          <p:nvPr userDrawn="1"/>
        </p:nvSpPr>
        <p:spPr>
          <a:xfrm>
            <a:off x="7499497" y="6106498"/>
            <a:ext cx="1938528" cy="265176"/>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1" i="0" dirty="0">
                <a:solidFill>
                  <a:srgbClr val="000000"/>
                </a:solidFill>
                <a:effectLst/>
                <a:latin typeface="Arial" panose="020B0604020202020204" pitchFamily="34" charset="0"/>
              </a:rPr>
              <a:t>Nina Brandt, Ph.D.</a:t>
            </a:r>
            <a:endParaRPr lang="en-US" sz="1100" spc="30" baseline="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8CF2FB1B-05DE-EEF3-7AB7-B8359F6F7E39}"/>
              </a:ext>
            </a:extLst>
          </p:cNvPr>
          <p:cNvSpPr txBox="1"/>
          <p:nvPr userDrawn="1"/>
        </p:nvSpPr>
        <p:spPr>
          <a:xfrm>
            <a:off x="7499497" y="6300945"/>
            <a:ext cx="1938528" cy="2616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b="0" i="0" dirty="0">
                <a:solidFill>
                  <a:srgbClr val="000000"/>
                </a:solidFill>
                <a:effectLst/>
                <a:latin typeface="Arial" panose="020B0604020202020204" pitchFamily="34" charset="0"/>
              </a:rPr>
              <a:t>Senior Director</a:t>
            </a:r>
            <a:endParaRPr lang="en-US" sz="1100" b="0" spc="30" baseline="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DCF63B7E-2741-40A1-0DF1-382A1771654E}"/>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10908905" y="5079790"/>
            <a:ext cx="889785" cy="996027"/>
          </a:xfrm>
          <a:prstGeom prst="rect">
            <a:avLst/>
          </a:prstGeom>
        </p:spPr>
      </p:pic>
      <p:pic>
        <p:nvPicPr>
          <p:cNvPr id="15" name="Picture 14">
            <a:extLst>
              <a:ext uri="{FF2B5EF4-FFF2-40B4-BE49-F238E27FC236}">
                <a16:creationId xmlns:a16="http://schemas.microsoft.com/office/drawing/2014/main" id="{A0D64423-03C2-EFD1-F256-7CD68A4B26C8}"/>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a:xfrm>
            <a:off x="8498392" y="5070649"/>
            <a:ext cx="906115" cy="1014308"/>
          </a:xfrm>
          <a:prstGeom prst="rect">
            <a:avLst/>
          </a:prstGeom>
        </p:spPr>
      </p:pic>
    </p:spTree>
    <p:extLst>
      <p:ext uri="{BB962C8B-B14F-4D97-AF65-F5344CB8AC3E}">
        <p14:creationId xmlns:p14="http://schemas.microsoft.com/office/powerpoint/2010/main" val="2481167087"/>
      </p:ext>
    </p:extLst>
  </p:cSld>
  <p:clrMapOvr>
    <a:masterClrMapping/>
  </p:clrMapOvr>
  <p:extLst>
    <p:ext uri="{DCECCB84-F9BA-43D5-87BE-67443E8EF086}">
      <p15:sldGuideLst xmlns:p15="http://schemas.microsoft.com/office/powerpoint/2012/main">
        <p15:guide id="2" pos="3840">
          <p15:clr>
            <a:srgbClr val="FBAE40"/>
          </p15:clr>
        </p15:guide>
        <p15:guide id="3" orient="horz" pos="288">
          <p15:clr>
            <a:srgbClr val="FBAE40"/>
          </p15:clr>
        </p15:guide>
        <p15:guide id="4" pos="7440">
          <p15:clr>
            <a:srgbClr val="FBAE40"/>
          </p15:clr>
        </p15:guide>
        <p15:guide id="6" orient="horz" pos="4080">
          <p15:clr>
            <a:srgbClr val="FBAE40"/>
          </p15:clr>
        </p15:guide>
        <p15:guide id="7" orient="horz" pos="2088">
          <p15:clr>
            <a:srgbClr val="FBAE40"/>
          </p15:clr>
        </p15:guide>
        <p15:guide id="8" orient="horz" pos="2568">
          <p15:clr>
            <a:srgbClr val="FBAE40"/>
          </p15:clr>
        </p15:guide>
        <p15:guide id="10" pos="240">
          <p15:clr>
            <a:srgbClr val="FBAE40"/>
          </p15:clr>
        </p15:guide>
        <p15:guide id="11" orient="horz" pos="16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itle and Content LOW RES">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B50C69E-3B58-8591-AD8E-E1681B1761F6}"/>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2113" y="1052"/>
            <a:ext cx="12198096" cy="2022416"/>
          </a:xfrm>
          <a:prstGeom prst="rect">
            <a:avLst/>
          </a:prstGeom>
        </p:spPr>
      </p:pic>
      <p:sp>
        <p:nvSpPr>
          <p:cNvPr id="2" name="Holder 2"/>
          <p:cNvSpPr>
            <a:spLocks noGrp="1"/>
          </p:cNvSpPr>
          <p:nvPr>
            <p:ph type="title"/>
          </p:nvPr>
        </p:nvSpPr>
        <p:spPr>
          <a:xfrm>
            <a:off x="381000" y="497668"/>
            <a:ext cx="11353800" cy="615553"/>
          </a:xfrm>
          <a:prstGeom prst="rect">
            <a:avLst/>
          </a:prstGeom>
        </p:spPr>
        <p:txBody>
          <a:bodyPr lIns="0" tIns="0" rIns="0" bIns="0"/>
          <a:lstStyle>
            <a:lvl1pPr>
              <a:defRPr sz="4000" b="0" i="0" baseline="0">
                <a:solidFill>
                  <a:schemeClr val="accent1"/>
                </a:solidFill>
                <a:latin typeface="Arial" panose="020B0604020202020204" pitchFamily="34" charset="0"/>
                <a:cs typeface="Futura Std Light"/>
              </a:defRPr>
            </a:lvl1pPr>
          </a:lstStyle>
          <a:p>
            <a:endParaRPr/>
          </a:p>
        </p:txBody>
      </p:sp>
    </p:spTree>
    <p:extLst>
      <p:ext uri="{BB962C8B-B14F-4D97-AF65-F5344CB8AC3E}">
        <p14:creationId xmlns:p14="http://schemas.microsoft.com/office/powerpoint/2010/main" val="3730466979"/>
      </p:ext>
    </p:extLst>
  </p:cSld>
  <p:clrMapOvr>
    <a:masterClrMapping/>
  </p:clrMapOvr>
  <p:extLst>
    <p:ext uri="{DCECCB84-F9BA-43D5-87BE-67443E8EF086}">
      <p15:sldGuideLst xmlns:p15="http://schemas.microsoft.com/office/powerpoint/2012/main">
        <p15:guide id="1" pos="240">
          <p15:clr>
            <a:srgbClr val="FBAE40"/>
          </p15:clr>
        </p15:guide>
        <p15:guide id="2" pos="7440">
          <p15:clr>
            <a:srgbClr val="FBAE40"/>
          </p15:clr>
        </p15:guide>
        <p15:guide id="3" orient="horz" pos="11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rch">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D6AA1F1-6432-95F7-9E06-5B15AEA3904A}"/>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FB6C167D-8AA1-7465-7A6D-2F3D44A24DE4}"/>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3" name="Footer Placeholder 4">
            <a:extLst>
              <a:ext uri="{FF2B5EF4-FFF2-40B4-BE49-F238E27FC236}">
                <a16:creationId xmlns:a16="http://schemas.microsoft.com/office/drawing/2014/main" id="{0ADADEF8-41C4-8249-ABA5-92CF5F1485C7}"/>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March 2024</a:t>
            </a:r>
          </a:p>
        </p:txBody>
      </p:sp>
      <p:sp>
        <p:nvSpPr>
          <p:cNvPr id="14" name="Footer Placeholder 4">
            <a:extLst>
              <a:ext uri="{FF2B5EF4-FFF2-40B4-BE49-F238E27FC236}">
                <a16:creationId xmlns:a16="http://schemas.microsoft.com/office/drawing/2014/main" id="{35992933-6E59-2244-B8AF-4109B51A3E4E}"/>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7" name="Footer Placeholder 4">
            <a:extLst>
              <a:ext uri="{FF2B5EF4-FFF2-40B4-BE49-F238E27FC236}">
                <a16:creationId xmlns:a16="http://schemas.microsoft.com/office/drawing/2014/main" id="{4A58394B-1422-4446-B421-4EFFC9F60C9F}"/>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8" name="Footer Placeholder 4">
            <a:extLst>
              <a:ext uri="{FF2B5EF4-FFF2-40B4-BE49-F238E27FC236}">
                <a16:creationId xmlns:a16="http://schemas.microsoft.com/office/drawing/2014/main" id="{1A638D35-CE16-8E47-8483-486851F0FC32}"/>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8A4D57C1-6DAA-634B-94A9-76E496FD6A36}"/>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89950687-6400-3D49-A85F-1352C87AF383}"/>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58233757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pril">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302BDF-8558-EF65-F3A7-F76058BA7E58}"/>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083120B2-D126-691A-50FE-60AF4F955003}"/>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1" name="Footer Placeholder 4">
            <a:extLst>
              <a:ext uri="{FF2B5EF4-FFF2-40B4-BE49-F238E27FC236}">
                <a16:creationId xmlns:a16="http://schemas.microsoft.com/office/drawing/2014/main" id="{C1C1D0E4-6EE2-D747-9C86-8C8C577DD89C}"/>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April 2024</a:t>
            </a:r>
          </a:p>
        </p:txBody>
      </p:sp>
      <p:sp>
        <p:nvSpPr>
          <p:cNvPr id="13" name="Footer Placeholder 4">
            <a:extLst>
              <a:ext uri="{FF2B5EF4-FFF2-40B4-BE49-F238E27FC236}">
                <a16:creationId xmlns:a16="http://schemas.microsoft.com/office/drawing/2014/main" id="{8FAEA3B9-DCE4-7146-BC80-89D11CB133FF}"/>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4" name="Footer Placeholder 4">
            <a:extLst>
              <a:ext uri="{FF2B5EF4-FFF2-40B4-BE49-F238E27FC236}">
                <a16:creationId xmlns:a16="http://schemas.microsoft.com/office/drawing/2014/main" id="{F6E5164E-1766-3E41-8361-61AC55140A45}"/>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6" name="Footer Placeholder 4">
            <a:extLst>
              <a:ext uri="{FF2B5EF4-FFF2-40B4-BE49-F238E27FC236}">
                <a16:creationId xmlns:a16="http://schemas.microsoft.com/office/drawing/2014/main" id="{590F428E-1B4D-8948-B9B4-FDD2677B15B2}"/>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9C04F8FA-3A97-6540-8EBE-BA48CD4121F6}"/>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D923B7A9-57ED-3F41-98F7-A846B7D83F34}"/>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286555624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y">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83504F-A646-E619-7BE0-FE268E50BE54}"/>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F32A1788-3DC9-F3AD-40BC-F29784F18BF9}"/>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1" name="Footer Placeholder 4">
            <a:extLst>
              <a:ext uri="{FF2B5EF4-FFF2-40B4-BE49-F238E27FC236}">
                <a16:creationId xmlns:a16="http://schemas.microsoft.com/office/drawing/2014/main" id="{ACEF2E8D-FA0D-0E41-B67C-F85E3B986AE4}"/>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May 2024</a:t>
            </a:r>
          </a:p>
        </p:txBody>
      </p:sp>
      <p:sp>
        <p:nvSpPr>
          <p:cNvPr id="13" name="Footer Placeholder 4">
            <a:extLst>
              <a:ext uri="{FF2B5EF4-FFF2-40B4-BE49-F238E27FC236}">
                <a16:creationId xmlns:a16="http://schemas.microsoft.com/office/drawing/2014/main" id="{15162686-5C5A-7447-82DC-468522A6B1C2}"/>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4" name="Footer Placeholder 4">
            <a:extLst>
              <a:ext uri="{FF2B5EF4-FFF2-40B4-BE49-F238E27FC236}">
                <a16:creationId xmlns:a16="http://schemas.microsoft.com/office/drawing/2014/main" id="{7D65225E-BB32-7A45-9920-FDA044A67500}"/>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8" name="Footer Placeholder 4">
            <a:extLst>
              <a:ext uri="{FF2B5EF4-FFF2-40B4-BE49-F238E27FC236}">
                <a16:creationId xmlns:a16="http://schemas.microsoft.com/office/drawing/2014/main" id="{05AFC558-BA81-A546-A35F-343D17521643}"/>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60C2B86D-695C-2F41-9680-EF2A2075F674}"/>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6C3C56D6-AD05-F143-BE1D-D29D2CC0B56E}"/>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9877345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Jun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AC53D2-FFC5-FDC3-E3D3-0AE7A11BB7AD}"/>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153978D8-FC1C-7219-6B81-E238907838B7}"/>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1" name="Footer Placeholder 4">
            <a:extLst>
              <a:ext uri="{FF2B5EF4-FFF2-40B4-BE49-F238E27FC236}">
                <a16:creationId xmlns:a16="http://schemas.microsoft.com/office/drawing/2014/main" id="{939E91C9-E607-1246-BF6F-8E6893586458}"/>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June 2024</a:t>
            </a:r>
          </a:p>
        </p:txBody>
      </p:sp>
      <p:sp>
        <p:nvSpPr>
          <p:cNvPr id="13" name="Footer Placeholder 4">
            <a:extLst>
              <a:ext uri="{FF2B5EF4-FFF2-40B4-BE49-F238E27FC236}">
                <a16:creationId xmlns:a16="http://schemas.microsoft.com/office/drawing/2014/main" id="{C856B216-FB4A-864E-8380-EC933614C712}"/>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4" name="Footer Placeholder 4">
            <a:extLst>
              <a:ext uri="{FF2B5EF4-FFF2-40B4-BE49-F238E27FC236}">
                <a16:creationId xmlns:a16="http://schemas.microsoft.com/office/drawing/2014/main" id="{E227D5E2-02F7-B84F-A28F-3DA3BE15991B}"/>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8" name="Footer Placeholder 4">
            <a:extLst>
              <a:ext uri="{FF2B5EF4-FFF2-40B4-BE49-F238E27FC236}">
                <a16:creationId xmlns:a16="http://schemas.microsoft.com/office/drawing/2014/main" id="{23D76108-BABC-B341-A446-12386EBAD147}"/>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FCD962FA-DF8E-044E-B704-B284ADCF227D}"/>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9CC1FF53-FA65-1D4D-A085-2F0FBFDDF190}"/>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249118949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July">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BE3780-10A7-4487-1AD4-166851769CAA}"/>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CCEF94EA-DE9B-CF0A-01F9-B6BD2C9CF36F}"/>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1" name="Footer Placeholder 4">
            <a:extLst>
              <a:ext uri="{FF2B5EF4-FFF2-40B4-BE49-F238E27FC236}">
                <a16:creationId xmlns:a16="http://schemas.microsoft.com/office/drawing/2014/main" id="{7AAE54D4-03E7-3740-BE07-82BBA164080B}"/>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July 2024</a:t>
            </a:r>
          </a:p>
        </p:txBody>
      </p:sp>
      <p:sp>
        <p:nvSpPr>
          <p:cNvPr id="13" name="Footer Placeholder 4">
            <a:extLst>
              <a:ext uri="{FF2B5EF4-FFF2-40B4-BE49-F238E27FC236}">
                <a16:creationId xmlns:a16="http://schemas.microsoft.com/office/drawing/2014/main" id="{ED61EA18-7BB3-C54E-AB66-3B5BA25CEB58}"/>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4" name="Footer Placeholder 4">
            <a:extLst>
              <a:ext uri="{FF2B5EF4-FFF2-40B4-BE49-F238E27FC236}">
                <a16:creationId xmlns:a16="http://schemas.microsoft.com/office/drawing/2014/main" id="{EB41597E-6916-294D-B4C2-CAE5BD67CAB0}"/>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8" name="Footer Placeholder 4">
            <a:extLst>
              <a:ext uri="{FF2B5EF4-FFF2-40B4-BE49-F238E27FC236}">
                <a16:creationId xmlns:a16="http://schemas.microsoft.com/office/drawing/2014/main" id="{E53FD5DC-B2A3-FF45-8A3B-D06202D8671D}"/>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FE80D9F6-E690-BA4A-9053-A7832DDF79B5}"/>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274FB021-6B24-A64B-A738-0BABC447E42F}"/>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405978698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ugus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2654D1-EEE4-8CC3-9EA3-124662A4909C}"/>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3E9F7F69-3F96-4959-9497-1E55CF225DE7}"/>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1" name="Footer Placeholder 4">
            <a:extLst>
              <a:ext uri="{FF2B5EF4-FFF2-40B4-BE49-F238E27FC236}">
                <a16:creationId xmlns:a16="http://schemas.microsoft.com/office/drawing/2014/main" id="{9C663889-8A73-7D4B-8458-3C5758087BF9}"/>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August 2024</a:t>
            </a:r>
          </a:p>
        </p:txBody>
      </p:sp>
      <p:sp>
        <p:nvSpPr>
          <p:cNvPr id="13" name="Footer Placeholder 4">
            <a:extLst>
              <a:ext uri="{FF2B5EF4-FFF2-40B4-BE49-F238E27FC236}">
                <a16:creationId xmlns:a16="http://schemas.microsoft.com/office/drawing/2014/main" id="{DF7434E5-8342-C742-86E7-02BC942BDD50}"/>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4" name="Footer Placeholder 4">
            <a:extLst>
              <a:ext uri="{FF2B5EF4-FFF2-40B4-BE49-F238E27FC236}">
                <a16:creationId xmlns:a16="http://schemas.microsoft.com/office/drawing/2014/main" id="{1EFF62D8-D2A4-B847-A53F-D14FD38D691D}"/>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8" name="Footer Placeholder 4">
            <a:extLst>
              <a:ext uri="{FF2B5EF4-FFF2-40B4-BE49-F238E27FC236}">
                <a16:creationId xmlns:a16="http://schemas.microsoft.com/office/drawing/2014/main" id="{F454928E-539B-0449-A77C-7B59D6CE0B56}"/>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CD8DFB19-D7C9-CD42-A395-62622082486B}"/>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5935FE39-528F-054F-A045-6028132319CE}"/>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943853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ptember">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63D453-68E8-A367-3706-4772A6EA0291}"/>
              </a:ext>
            </a:extLst>
          </p:cNvPr>
          <p:cNvPicPr>
            <a:picLocks/>
          </p:cNvPicPr>
          <p:nvPr userDrawn="1"/>
        </p:nvPicPr>
        <p:blipFill>
          <a:blip r:embed="rId2" cstate="screen">
            <a:alphaModFix amt="90000"/>
            <a:extLst>
              <a:ext uri="{28A0092B-C50C-407E-A947-70E740481C1C}">
                <a14:useLocalDpi xmlns:a14="http://schemas.microsoft.com/office/drawing/2010/main"/>
              </a:ext>
            </a:extLst>
          </a:blip>
          <a:srcRect/>
          <a:stretch/>
        </p:blipFill>
        <p:spPr>
          <a:xfrm>
            <a:off x="0" y="-4656"/>
            <a:ext cx="12198096" cy="278024"/>
          </a:xfrm>
          <a:prstGeom prst="rect">
            <a:avLst/>
          </a:prstGeom>
        </p:spPr>
      </p:pic>
      <p:pic>
        <p:nvPicPr>
          <p:cNvPr id="3" name="Picture 2">
            <a:extLst>
              <a:ext uri="{FF2B5EF4-FFF2-40B4-BE49-F238E27FC236}">
                <a16:creationId xmlns:a16="http://schemas.microsoft.com/office/drawing/2014/main" id="{D98B96BA-2FB5-D55F-7FEE-54C172C0B2E5}"/>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rcRect/>
          <a:stretch/>
        </p:blipFill>
        <p:spPr>
          <a:xfrm>
            <a:off x="0" y="6318349"/>
            <a:ext cx="12198096" cy="546942"/>
          </a:xfrm>
          <a:prstGeom prst="rect">
            <a:avLst/>
          </a:prstGeom>
        </p:spPr>
      </p:pic>
      <p:sp>
        <p:nvSpPr>
          <p:cNvPr id="11" name="Footer Placeholder 4">
            <a:extLst>
              <a:ext uri="{FF2B5EF4-FFF2-40B4-BE49-F238E27FC236}">
                <a16:creationId xmlns:a16="http://schemas.microsoft.com/office/drawing/2014/main" id="{9E64DDE3-3ED7-A748-A5BB-1C219029487B}"/>
              </a:ext>
            </a:extLst>
          </p:cNvPr>
          <p:cNvSpPr txBox="1">
            <a:spLocks/>
          </p:cNvSpPr>
          <p:nvPr userDrawn="1"/>
        </p:nvSpPr>
        <p:spPr>
          <a:xfrm>
            <a:off x="9604665" y="0"/>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spc="20" baseline="0" dirty="0">
                <a:solidFill>
                  <a:schemeClr val="tx1">
                    <a:lumMod val="75000"/>
                    <a:lumOff val="25000"/>
                  </a:schemeClr>
                </a:solidFill>
                <a:latin typeface="Arial" panose="020B0604020202020204" pitchFamily="34" charset="0"/>
                <a:ea typeface="Calibri"/>
                <a:cs typeface="Arial" panose="020B0604020202020204" pitchFamily="34" charset="0"/>
              </a:rPr>
              <a:t>September 2024</a:t>
            </a:r>
          </a:p>
        </p:txBody>
      </p:sp>
      <p:sp>
        <p:nvSpPr>
          <p:cNvPr id="13" name="Footer Placeholder 4">
            <a:extLst>
              <a:ext uri="{FF2B5EF4-FFF2-40B4-BE49-F238E27FC236}">
                <a16:creationId xmlns:a16="http://schemas.microsoft.com/office/drawing/2014/main" id="{7ABF23C4-7552-254D-85C4-AE22D31DB009}"/>
              </a:ext>
            </a:extLst>
          </p:cNvPr>
          <p:cNvSpPr txBox="1">
            <a:spLocks/>
          </p:cNvSpPr>
          <p:nvPr userDrawn="1"/>
        </p:nvSpPr>
        <p:spPr>
          <a:xfrm>
            <a:off x="381000" y="0"/>
            <a:ext cx="2068082"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Sentinel</a:t>
            </a:r>
            <a:r>
              <a:rPr lang="en-US" sz="900" spc="20" baseline="30000" dirty="0">
                <a:solidFill>
                  <a:schemeClr val="tx1">
                    <a:lumMod val="75000"/>
                    <a:lumOff val="25000"/>
                  </a:schemeClr>
                </a:solidFill>
                <a:ea typeface="Calibri"/>
                <a:cs typeface="Arial" panose="020B0604020202020204" pitchFamily="34" charset="0"/>
              </a:rPr>
              <a:t>TM</a:t>
            </a:r>
          </a:p>
        </p:txBody>
      </p:sp>
      <p:sp>
        <p:nvSpPr>
          <p:cNvPr id="14" name="Footer Placeholder 4">
            <a:extLst>
              <a:ext uri="{FF2B5EF4-FFF2-40B4-BE49-F238E27FC236}">
                <a16:creationId xmlns:a16="http://schemas.microsoft.com/office/drawing/2014/main" id="{CC7629E7-C7F0-D94A-B1ED-6AF82CD4F343}"/>
              </a:ext>
            </a:extLst>
          </p:cNvPr>
          <p:cNvSpPr txBox="1">
            <a:spLocks/>
          </p:cNvSpPr>
          <p:nvPr userDrawn="1"/>
        </p:nvSpPr>
        <p:spPr>
          <a:xfrm>
            <a:off x="4888992" y="6583680"/>
            <a:ext cx="2414016"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a:t>
            </a:r>
            <a:r>
              <a:rPr lang="en-US" sz="900" b="0" i="0" u="sng" kern="1200" cap="none" spc="20" dirty="0">
                <a:solidFill>
                  <a:schemeClr val="tx1">
                    <a:lumMod val="75000"/>
                    <a:lumOff val="25000"/>
                  </a:schemeClr>
                </a:solidFill>
                <a:effectLst/>
                <a:uFill>
                  <a:solidFill>
                    <a:srgbClr val="606060"/>
                  </a:solidFill>
                </a:uFill>
                <a:latin typeface="+mn-lt"/>
                <a:ea typeface="+mn-ea"/>
                <a:cs typeface="+mn-cs"/>
                <a:hlinkClick r:id="rId4">
                  <a:extLst>
                    <a:ext uri="{A12FA001-AC4F-418D-AE19-62706E023703}">
                      <ahyp:hlinkClr xmlns:ahyp="http://schemas.microsoft.com/office/drawing/2018/hyperlinkcolor" val="tx"/>
                    </a:ext>
                  </a:extLst>
                </a:hlinkClick>
              </a:rPr>
              <a:t>mash@cv-rg.com</a:t>
            </a:r>
            <a:endPar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endParaRPr>
          </a:p>
        </p:txBody>
      </p:sp>
      <p:sp>
        <p:nvSpPr>
          <p:cNvPr id="18" name="Footer Placeholder 4">
            <a:extLst>
              <a:ext uri="{FF2B5EF4-FFF2-40B4-BE49-F238E27FC236}">
                <a16:creationId xmlns:a16="http://schemas.microsoft.com/office/drawing/2014/main" id="{FC5CEE5E-E6EA-724A-9E10-1BD5BB47E7D3}"/>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20" name="Picture 19" descr="CVRGLogo_PMS187.eps">
            <a:extLst>
              <a:ext uri="{FF2B5EF4-FFF2-40B4-BE49-F238E27FC236}">
                <a16:creationId xmlns:a16="http://schemas.microsoft.com/office/drawing/2014/main" id="{08AD4049-ADCD-E84B-9593-83709EA40764}"/>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90832" y="6377102"/>
            <a:ext cx="1219200" cy="392056"/>
          </a:xfrm>
          <a:prstGeom prst="rect">
            <a:avLst/>
          </a:prstGeom>
        </p:spPr>
      </p:pic>
      <p:sp>
        <p:nvSpPr>
          <p:cNvPr id="21" name="Footer Placeholder 4">
            <a:extLst>
              <a:ext uri="{FF2B5EF4-FFF2-40B4-BE49-F238E27FC236}">
                <a16:creationId xmlns:a16="http://schemas.microsoft.com/office/drawing/2014/main" id="{BA98DF20-FCBD-C24E-AA4A-632DE5998318}"/>
              </a:ext>
            </a:extLst>
          </p:cNvPr>
          <p:cNvSpPr txBox="1">
            <a:spLocks/>
          </p:cNvSpPr>
          <p:nvPr userDrawn="1"/>
        </p:nvSpPr>
        <p:spPr>
          <a:xfrm>
            <a:off x="4374863" y="0"/>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MASH</a:t>
            </a:r>
          </a:p>
        </p:txBody>
      </p:sp>
    </p:spTree>
    <p:extLst>
      <p:ext uri="{BB962C8B-B14F-4D97-AF65-F5344CB8AC3E}">
        <p14:creationId xmlns:p14="http://schemas.microsoft.com/office/powerpoint/2010/main" val="750674487"/>
      </p:ext>
    </p:extLst>
  </p:cSld>
  <p:clrMapOvr>
    <a:masterClrMapping/>
  </p:clrMapOvr>
  <p:extLst>
    <p:ext uri="{DCECCB84-F9BA-43D5-87BE-67443E8EF086}">
      <p15:sldGuideLst xmlns:p15="http://schemas.microsoft.com/office/powerpoint/2012/main">
        <p15:guide id="1" orient="horz" pos="144" userDrawn="1">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367188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27" r:id="rId12"/>
    <p:sldLayoutId id="2147483696" r:id="rId13"/>
    <p:sldLayoutId id="2147483741" r:id="rId14"/>
  </p:sldLayoutIdLst>
  <p:hf hdr="0" ftr="0" dt="0"/>
  <p:txStyles>
    <p:titleStyle>
      <a:lvl1pPr algn="ctr" rtl="0" eaLnBrk="1" fontAlgn="base" hangingPunct="1">
        <a:spcBef>
          <a:spcPct val="0"/>
        </a:spcBef>
        <a:spcAft>
          <a:spcPct val="0"/>
        </a:spcAft>
        <a:defRPr sz="4400" kern="1200">
          <a:solidFill>
            <a:schemeClr val="tx1"/>
          </a:solidFill>
          <a:latin typeface="+mj-lt"/>
          <a:ea typeface="Calibri"/>
          <a:cs typeface="Calibri"/>
        </a:defRPr>
      </a:lvl1pPr>
      <a:lvl2pPr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2pPr>
      <a:lvl3pPr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3pPr>
      <a:lvl4pPr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4pPr>
      <a:lvl5pPr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Calibri"/>
          <a:cs typeface="Calibri"/>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Calibri"/>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Calibri"/>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Calibri"/>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Calibri"/>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8845040"/>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68C389-3BF8-5A4B-AE6C-248425559C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58241B-29FF-BF4A-8395-B4C2D1CA0A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95EC9F-0F7A-5E45-B33B-E5C8177DE1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CCA4F1-5ABB-244E-B8C9-8AB62D3308A1}" type="datetimeFigureOut">
              <a:t>2/1/2024</a:t>
            </a:fld>
            <a:endParaRPr lang="en-US" dirty="0"/>
          </a:p>
        </p:txBody>
      </p:sp>
      <p:sp>
        <p:nvSpPr>
          <p:cNvPr id="5" name="Footer Placeholder 4">
            <a:extLst>
              <a:ext uri="{FF2B5EF4-FFF2-40B4-BE49-F238E27FC236}">
                <a16:creationId xmlns:a16="http://schemas.microsoft.com/office/drawing/2014/main" id="{AB569220-0675-1A4E-B83A-C87D9E6414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F152AF1-6F30-084C-9B9A-4222408378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27B30B-EF91-C349-A63C-E5FD9D244523}" type="slidenum">
              <a:t>‹#›</a:t>
            </a:fld>
            <a:endParaRPr lang="en-US" dirty="0"/>
          </a:p>
        </p:txBody>
      </p:sp>
    </p:spTree>
    <p:extLst>
      <p:ext uri="{BB962C8B-B14F-4D97-AF65-F5344CB8AC3E}">
        <p14:creationId xmlns:p14="http://schemas.microsoft.com/office/powerpoint/2010/main" val="1152227106"/>
      </p:ext>
    </p:extLst>
  </p:cSld>
  <p:clrMap bg1="lt1" tx1="dk1" bg2="lt2" tx2="dk2" accent1="accent1" accent2="accent2" accent3="accent3" accent4="accent4" accent5="accent5" accent6="accent6" hlink="hlink" folHlink="folHlink"/>
  <p:sldLayoutIdLst>
    <p:sldLayoutId id="214748374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hyperlink" Target="https://clinicaltrials.gov/study/NCT04906421"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ir.sagimet.com/static-files/0d7cd131-8670-4a0c-b601-11641872be88" TargetMode="External"/><Relationship Id="rId2" Type="http://schemas.openxmlformats.org/officeDocument/2006/relationships/hyperlink" Target="https://ir.sagimet.com/news-releases/news-release-details/sagimet-biosciences-announces-positive-topline-results-phase-2b"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jpmorgan.metameetings.net/events/healthcare24/sessions/49498-akero-therapeutics/webcast?gpu_only=true&amp;kiosk=true" TargetMode="External"/><Relationship Id="rId2" Type="http://schemas.openxmlformats.org/officeDocument/2006/relationships/hyperlink" Target="https://clinicaltrials.gov/study/NCT06215716"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clinicaltrials.gov/study/NCT05011305"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clinicaltrials.gov/study/NCT06216041"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hyperlink" Target="https://www.boehringer-ingelheim.com/partnering/human-health-partnering/partnership-new-liver-disease-treatments-ribo" TargetMode="External"/><Relationship Id="rId13" Type="http://schemas.openxmlformats.org/officeDocument/2006/relationships/hyperlink" Target="https://www.thepharmaletter.com/article/boehringer-buys-fibro-inflammatory-diseases-program-from-kyowa-kirin?mc_cid=5d7a4cff9a&amp;mc_eid=4821b4ac40" TargetMode="External"/><Relationship Id="rId3" Type="http://schemas.openxmlformats.org/officeDocument/2006/relationships/hyperlink" Target="https://www.boehringer-ingelheim.com/press-release/collaboration-yuhan-corporation-nash?D+Pipeline+With+New+First-in-Class+Compound+from+Yuhan+Corporation=" TargetMode="External"/><Relationship Id="rId7" Type="http://schemas.openxmlformats.org/officeDocument/2006/relationships/hyperlink" Target="http://minatx.com/news-events/" TargetMode="External"/><Relationship Id="rId12" Type="http://schemas.openxmlformats.org/officeDocument/2006/relationships/hyperlink" Target="http://www.alphamab.com/content/details_36_1162.html" TargetMode="External"/><Relationship Id="rId2" Type="http://schemas.openxmlformats.org/officeDocument/2006/relationships/hyperlink" Target="https://clinicaltrials.gov/study/NCT04771273" TargetMode="External"/><Relationship Id="rId1" Type="http://schemas.openxmlformats.org/officeDocument/2006/relationships/slideLayout" Target="../slideLayouts/slideLayout1.xml"/><Relationship Id="rId6" Type="http://schemas.openxmlformats.org/officeDocument/2006/relationships/hyperlink" Target="http://investors.dicerna.com/releasedetail.cfm?ReleaseID=1046710" TargetMode="External"/><Relationship Id="rId11" Type="http://schemas.openxmlformats.org/officeDocument/2006/relationships/hyperlink" Target="https://www.clinicaltrials.gov/study/NCT05385575" TargetMode="External"/><Relationship Id="rId5" Type="http://schemas.openxmlformats.org/officeDocument/2006/relationships/hyperlink" Target="https://www.boehringer-ingelheim.com/press-release/fibrotic-diseases-partnership-enleofen?" TargetMode="External"/><Relationship Id="rId10" Type="http://schemas.openxmlformats.org/officeDocument/2006/relationships/hyperlink" Target="https://www.fiercebiotech.com/biotech/boehringer-bets-2b-biobucks-unlock-sirna-targets-nash-treatments?utm_medium=email&amp;utm_source=nl&amp;utm_campaign=LS-NL-FierceBiotech&amp;oly_enc_id=6900A9483678I2A" TargetMode="External"/><Relationship Id="rId4" Type="http://schemas.openxmlformats.org/officeDocument/2006/relationships/hyperlink" Target="https://clinicaltrials.gov/study/NCT05658107" TargetMode="External"/><Relationship Id="rId9" Type="http://schemas.openxmlformats.org/officeDocument/2006/relationships/hyperlink" Target="https://www.biospace.com/article/boehringer-inks-potential-2b-deal-with-ribo-targets-nash-with-sirna-therapies-/" TargetMode="External"/><Relationship Id="rId14" Type="http://schemas.openxmlformats.org/officeDocument/2006/relationships/hyperlink" Target="https://firstwordpharma.com/story/5815645?from=article"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ml-eu.globenewswire.com/Resource/Download/3144300e-5dbe-452c-a96f-564d98be8ca5" TargetMode="External"/><Relationship Id="rId2" Type="http://schemas.openxmlformats.org/officeDocument/2006/relationships/hyperlink" Target="https://www.flagshippioneering.com/news/press-release/novo-nordisk-and-flagship-pioneering-announce-a-strategic-collaboration-to-create-a-portfolio-of-transformational-medicines" TargetMode="External"/><Relationship Id="rId1" Type="http://schemas.openxmlformats.org/officeDocument/2006/relationships/slideLayout" Target="../slideLayouts/slideLayout1.xml"/><Relationship Id="rId6" Type="http://schemas.openxmlformats.org/officeDocument/2006/relationships/hyperlink" Target="https://www.biopharma-reporter.com/Article/2024/01/08/extensive-30-million-38-million-study-into-liver-cirrhosis" TargetMode="External"/><Relationship Id="rId5" Type="http://schemas.openxmlformats.org/officeDocument/2006/relationships/hyperlink" Target="https://www.news-medical.net/news/20240108/c2a330M-clinical-study-will-enhance-the-understanding-of-NASH-cirrhosis.aspx" TargetMode="External"/><Relationship Id="rId4" Type="http://schemas.openxmlformats.org/officeDocument/2006/relationships/hyperlink" Target="https://www.boehringer-ingelheim.com/partnering/human-health-partnering/new-study-paves-way-liver-cirrhosis-treatment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prnewswire.com/news-releases/neurobo-pharmaceuticals-reports-positive-pre-clinical-safety-data-of-da-1241-in-combination-with-sitagliptin-and-opens-enrollment-for-part-2-of-its-phase-2a-clinical-trial-evaluating-da-1241-for-the-treatment-of-mash-302037445.html" TargetMode="External"/><Relationship Id="rId2" Type="http://schemas.openxmlformats.org/officeDocument/2006/relationships/hyperlink" Target="https://clinicaltrials.gov/study/NCT06054815"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ube-ind.co.jp/ube/en/news/2019/20191107_01.html" TargetMode="External"/><Relationship Id="rId7" Type="http://schemas.openxmlformats.org/officeDocument/2006/relationships/hyperlink" Target="https://www.argobiopharma.com/pipeline/index.html"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ml-eu.globenewswire.com/Resource/Download/8ef19d6d-43ac-4ca5-8ca1-7649d69fe10e" TargetMode="External"/><Relationship Id="rId5" Type="http://schemas.openxmlformats.org/officeDocument/2006/relationships/hyperlink" Target="https://www.novonordisk.com/content/dam/nncorp/global/en/investors/irmaterial/annual_report/2024/novo-nordisk-annual-report-2023.pdf" TargetMode="External"/><Relationship Id="rId4" Type="http://schemas.openxmlformats.org/officeDocument/2006/relationships/hyperlink" Target="https://www.novonordisk.com/content/dam/nncorp/global/en/investors/pdfs/financial-results/2023/q4-2023-presentation.pdf"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ir.pliantrx.com/static-files/06ef73ad-82e2-4f43-89b5-82a03c4f4f23" TargetMode="External"/><Relationship Id="rId2" Type="http://schemas.openxmlformats.org/officeDocument/2006/relationships/hyperlink" Target="https://pliantrx.com/pliant-therapeutics-announces-strategic-collaboration-to-develop-novel-therapies-for-nash-and-fibrotic-diseases/" TargetMode="External"/><Relationship Id="rId1" Type="http://schemas.openxmlformats.org/officeDocument/2006/relationships/slideLayout" Target="../slideLayouts/slideLayout1.xml"/><Relationship Id="rId5" Type="http://schemas.openxmlformats.org/officeDocument/2006/relationships/hyperlink" Target="https://www.nash-tag.org/" TargetMode="External"/><Relationship Id="rId4" Type="http://schemas.openxmlformats.org/officeDocument/2006/relationships/hyperlink" Target="https://pliantrx.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epigenbiosciences.com/" TargetMode="External"/><Relationship Id="rId2" Type="http://schemas.openxmlformats.org/officeDocument/2006/relationships/hyperlink" Target="https://www.nash-tag.org/" TargetMode="External"/><Relationship Id="rId1" Type="http://schemas.openxmlformats.org/officeDocument/2006/relationships/slideLayout" Target="../slideLayouts/slideLayout1.xml"/><Relationship Id="rId4" Type="http://schemas.openxmlformats.org/officeDocument/2006/relationships/hyperlink" Target="https://pubmed.ncbi.nlm.nih.gov/37994050/"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clinicaltrials.gov/study/NCT04822181" TargetMode="External"/><Relationship Id="rId2" Type="http://schemas.openxmlformats.org/officeDocument/2006/relationships/hyperlink" Target="https://www.novonordisk.com/news-and-media/news-and-ir-materials/news-details.html?id=167013" TargetMode="External"/><Relationship Id="rId1" Type="http://schemas.openxmlformats.org/officeDocument/2006/relationships/slideLayout" Target="../slideLayouts/slideLayout1.xml"/><Relationship Id="rId4" Type="http://schemas.openxmlformats.org/officeDocument/2006/relationships/hyperlink" Target="https://www.novonordisk.com/content/dam/nncorp/global/en/investors/pdfs/financial-results/2023/q4-2023-presentation.pdf"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7.xml"/><Relationship Id="rId6" Type="http://schemas.openxmlformats.org/officeDocument/2006/relationships/hyperlink" Target="https://cv-rg.com/" TargetMode="External"/><Relationship Id="rId5" Type="http://schemas.openxmlformats.org/officeDocument/2006/relationships/hyperlink" Target="mailto:clientservices@cv-rg.com" TargetMode="Externa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clinicaltrialsregister.eu/ctr-search/search" TargetMode="External"/><Relationship Id="rId2" Type="http://schemas.openxmlformats.org/officeDocument/2006/relationships/hyperlink" Target="http://clinicaltrials.gov/ct2/search" TargetMode="External"/><Relationship Id="rId1" Type="http://schemas.openxmlformats.org/officeDocument/2006/relationships/slideLayout" Target="../slideLayouts/slideLayout1.xml"/><Relationship Id="rId4" Type="http://schemas.openxmlformats.org/officeDocument/2006/relationships/hyperlink" Target="http://www.umin.ac.jp/ctr/"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linicaltrials.gov/study/NCT05415722"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ir.ternspharma.com/news-releases/news-release-details/terns-pharmaceuticals-highlight-2024-priorities-and-clinical" TargetMode="External"/><Relationship Id="rId4" Type="http://schemas.openxmlformats.org/officeDocument/2006/relationships/hyperlink" Target="https://ir.ternspharma.com/static-files/68cd4c58-fcd6-455f-9400-c7a4094146a4"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clinicaltrials.gov/study/NCT04639414" TargetMode="External"/><Relationship Id="rId2" Type="http://schemas.openxmlformats.org/officeDocument/2006/relationships/hyperlink" Target="https://clinicaltrials.gov/study/NCT06218342"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clinicaltrials.gov/study/NCT04822181"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gut.bmj.com/content/early/2024/01/22/gutjnl-2023-33096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clinicaltrials.gov/study/NCT06024408"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3E790F-1295-9875-AC9A-4C909D1DD9A3}"/>
            </a:ext>
          </a:extLst>
        </p:cNvPr>
        <p:cNvGrpSpPr/>
        <p:nvPr/>
      </p:nvGrpSpPr>
      <p:grpSpPr>
        <a:xfrm>
          <a:off x="0" y="0"/>
          <a:ext cx="0" cy="0"/>
          <a:chOff x="0" y="0"/>
          <a:chExt cx="0" cy="0"/>
        </a:xfrm>
      </p:grpSpPr>
      <p:sp>
        <p:nvSpPr>
          <p:cNvPr id="8" name="Text Placeholder 7">
            <a:extLst>
              <a:ext uri="{FF2B5EF4-FFF2-40B4-BE49-F238E27FC236}">
                <a16:creationId xmlns:a16="http://schemas.microsoft.com/office/drawing/2014/main" id="{59ECA39B-9D84-639B-0303-85272D634A98}"/>
              </a:ext>
            </a:extLst>
          </p:cNvPr>
          <p:cNvSpPr>
            <a:spLocks noGrp="1"/>
          </p:cNvSpPr>
          <p:nvPr>
            <p:ph type="body" sz="quarter" idx="16"/>
          </p:nvPr>
        </p:nvSpPr>
        <p:spPr/>
        <p:txBody>
          <a:bodyPr/>
          <a:lstStyle/>
          <a:p>
            <a:r>
              <a:rPr lang="en-US" b="0" i="0" dirty="0">
                <a:effectLst/>
                <a:latin typeface="Arial" panose="020B0604020202020204" pitchFamily="34" charset="0"/>
              </a:rPr>
              <a:t>MASH</a:t>
            </a:r>
            <a:endParaRPr lang="en-US" dirty="0"/>
          </a:p>
        </p:txBody>
      </p:sp>
    </p:spTree>
    <p:extLst>
      <p:ext uri="{BB962C8B-B14F-4D97-AF65-F5344CB8AC3E}">
        <p14:creationId xmlns:p14="http://schemas.microsoft.com/office/powerpoint/2010/main" val="3319288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37582536"/>
              </p:ext>
            </p:extLst>
          </p:nvPr>
        </p:nvGraphicFramePr>
        <p:xfrm>
          <a:off x="384362" y="548640"/>
          <a:ext cx="11430000" cy="5353298"/>
        </p:xfrm>
        <a:graphic>
          <a:graphicData uri="http://schemas.openxmlformats.org/drawingml/2006/table">
            <a:tbl>
              <a:tblPr firstRow="1" bandRow="1">
                <a:tableStyleId>{C083E6E3-FA7D-4D7B-A595-EF9225AFEA82}</a:tableStyleId>
              </a:tblPr>
              <a:tblGrid>
                <a:gridCol w="2857500">
                  <a:extLst>
                    <a:ext uri="{9D8B030D-6E8A-4147-A177-3AD203B41FA5}">
                      <a16:colId xmlns:a16="http://schemas.microsoft.com/office/drawing/2014/main" val="20000"/>
                    </a:ext>
                  </a:extLst>
                </a:gridCol>
                <a:gridCol w="2637730">
                  <a:extLst>
                    <a:ext uri="{9D8B030D-6E8A-4147-A177-3AD203B41FA5}">
                      <a16:colId xmlns:a16="http://schemas.microsoft.com/office/drawing/2014/main" val="20001"/>
                    </a:ext>
                  </a:extLst>
                </a:gridCol>
                <a:gridCol w="219770">
                  <a:extLst>
                    <a:ext uri="{9D8B030D-6E8A-4147-A177-3AD203B41FA5}">
                      <a16:colId xmlns:a16="http://schemas.microsoft.com/office/drawing/2014/main" val="2995800734"/>
                    </a:ext>
                  </a:extLst>
                </a:gridCol>
                <a:gridCol w="1780614">
                  <a:extLst>
                    <a:ext uri="{9D8B030D-6E8A-4147-A177-3AD203B41FA5}">
                      <a16:colId xmlns:a16="http://schemas.microsoft.com/office/drawing/2014/main" val="20002"/>
                    </a:ext>
                  </a:extLst>
                </a:gridCol>
                <a:gridCol w="3934386">
                  <a:extLst>
                    <a:ext uri="{9D8B030D-6E8A-4147-A177-3AD203B41FA5}">
                      <a16:colId xmlns:a16="http://schemas.microsoft.com/office/drawing/2014/main" val="20003"/>
                    </a:ext>
                  </a:extLst>
                </a:gridCol>
              </a:tblGrid>
              <a:tr h="457200">
                <a:tc gridSpan="5">
                  <a:txBody>
                    <a:bodyPr/>
                    <a:lstStyle/>
                    <a:p>
                      <a:pPr algn="ctr"/>
                      <a:r>
                        <a:rPr lang="en-US" sz="2300" b="0" spc="20" dirty="0">
                          <a:solidFill>
                            <a:schemeClr val="bg1"/>
                          </a:solidFill>
                        </a:rPr>
                        <a:t>Lipid Modulators</a:t>
                      </a:r>
                      <a:r>
                        <a:rPr lang="en-US" sz="2300" b="0" spc="20" baseline="0" dirty="0">
                          <a:solidFill>
                            <a:schemeClr val="bg1"/>
                          </a:solidFill>
                        </a:rPr>
                        <a:t>: Clinical Trial Results</a:t>
                      </a:r>
                      <a:endParaRPr lang="en-US" sz="2300" b="0" spc="20" dirty="0">
                        <a:solidFill>
                          <a:schemeClr val="bg1"/>
                        </a:solidFill>
                      </a:endParaRPr>
                    </a:p>
                  </a:txBody>
                  <a:tcPr marT="36576" marB="36576"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a:noFill/>
                    </a:lnL>
                  </a:tcPr>
                </a:tc>
                <a:extLst>
                  <a:ext uri="{0D108BD9-81ED-4DB2-BD59-A6C34878D82A}">
                    <a16:rowId xmlns:a16="http://schemas.microsoft.com/office/drawing/2014/main" val="10000"/>
                  </a:ext>
                </a:extLst>
              </a:tr>
              <a:tr h="182880">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Denifanstat (Sagimet) meets primary endpoint showing impressive histology improvements in Phase IIb trial FASCINATE-2</a:t>
                      </a:r>
                      <a:endParaRPr lang="en-US" sz="1000" b="1" dirty="0">
                        <a:solidFill>
                          <a:schemeClr val="accent3">
                            <a:lumMod val="75000"/>
                          </a:schemeClr>
                        </a:solidFill>
                        <a:latin typeface="+mn-lt"/>
                        <a:cs typeface="Calibri"/>
                      </a:endParaRP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a:noFill/>
                    </a:lnL>
                  </a:tcPr>
                </a:tc>
                <a:extLst>
                  <a:ext uri="{0D108BD9-81ED-4DB2-BD59-A6C34878D82A}">
                    <a16:rowId xmlns:a16="http://schemas.microsoft.com/office/drawing/2014/main" val="10001"/>
                  </a:ext>
                </a:extLst>
              </a:tr>
              <a:tr h="0">
                <a:tc gridSpan="5">
                  <a:txBody>
                    <a:bodyPr/>
                    <a:lstStyle/>
                    <a:p>
                      <a:endParaRPr lang="en-US" sz="100" dirty="0"/>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a:noFill/>
                    </a:lnL>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Product</a:t>
                      </a:r>
                      <a:endParaRPr lang="en-US" sz="1000" b="1" dirty="0">
                        <a:solidFill>
                          <a:schemeClr val="tx1"/>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latin typeface="+mn-lt"/>
                          <a:cs typeface="Calibri"/>
                        </a:rPr>
                        <a:t>MOA</a:t>
                      </a: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dirty="0">
                        <a:solidFill>
                          <a:schemeClr val="tx1"/>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latin typeface="+mn-lt"/>
                          <a:cs typeface="Calibri"/>
                        </a:rPr>
                        <a:t>Company</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latin typeface="+mn-lt"/>
                          <a:cs typeface="Calibri"/>
                        </a:rPr>
                        <a:t>Trial</a:t>
                      </a:r>
                    </a:p>
                  </a:txBody>
                  <a:tcPr marT="36576" marB="36576">
                    <a:lnL>
                      <a:noFill/>
                    </a:lnL>
                    <a:lnR>
                      <a:noFill/>
                    </a:lnR>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r>
                        <a:rPr lang="en-US" sz="1000" b="1" dirty="0"/>
                        <a:t>denifanstat</a:t>
                      </a:r>
                      <a:endParaRPr lang="en-US" sz="1000" b="1" dirty="0">
                        <a:solidFill>
                          <a:schemeClr val="tx1"/>
                        </a:solidFill>
                        <a:latin typeface="Calibri"/>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FASN inhibitor</a:t>
                      </a:r>
                      <a:endParaRPr lang="en-US" sz="1000" b="0" dirty="0">
                        <a:solidFill>
                          <a:schemeClr val="tx1"/>
                        </a:solidFill>
                        <a:latin typeface="Calibri"/>
                        <a:cs typeface="Calibri"/>
                      </a:endParaRPr>
                    </a:p>
                  </a:txBody>
                  <a:tcPr marT="45717" marB="45717">
                    <a:lnL>
                      <a:noFill/>
                    </a:lnL>
                    <a:lnR>
                      <a:noFill/>
                    </a:lnR>
                    <a:lnT>
                      <a:noFill/>
                    </a:lnT>
                    <a:lnB>
                      <a:noFill/>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dirty="0">
                        <a:solidFill>
                          <a:schemeClr val="tx1"/>
                        </a:solidFill>
                        <a:latin typeface="Calibri"/>
                        <a:cs typeface="Calibri"/>
                      </a:endParaRPr>
                    </a:p>
                  </a:txBody>
                  <a:tcPr marT="45717" marB="45717">
                    <a:lnL>
                      <a:noFill/>
                    </a:lnL>
                    <a:lnR>
                      <a:noFill/>
                    </a:lnR>
                    <a:lnT>
                      <a:noFill/>
                    </a:lnT>
                    <a:lnB>
                      <a:noFill/>
                    </a:lnB>
                    <a:lnTlToBr w="12700" cmpd="sng">
                      <a:noFill/>
                      <a:prstDash val="solid"/>
                    </a:lnTlToBr>
                    <a:lnBlToTr w="12700" cmpd="sng">
                      <a:noFill/>
                      <a:prstDash val="solid"/>
                    </a:lnBlToTr>
                  </a:tcPr>
                </a:tc>
                <a:tc>
                  <a:txBody>
                    <a:bodyPr/>
                    <a:lstStyle/>
                    <a:p>
                      <a:r>
                        <a:rPr lang="en-US" sz="1000" dirty="0"/>
                        <a:t>Sagimet</a:t>
                      </a:r>
                      <a:endParaRPr lang="en-US" sz="1000" b="0" dirty="0">
                        <a:solidFill>
                          <a:schemeClr val="tx1"/>
                        </a:solidFill>
                        <a:latin typeface="Calibri"/>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u="none" strike="noStrike" cap="none" normalizeH="0" baseline="0" dirty="0">
                          <a:ln>
                            <a:noFill/>
                          </a:ln>
                          <a:effectLst/>
                          <a:hlinkClick r:id="rId2"/>
                        </a:rPr>
                        <a:t>FASCINATE-2</a:t>
                      </a:r>
                      <a:r>
                        <a:rPr kumimoji="0" lang="en-US" sz="1000" b="1" u="none" strike="noStrike" cap="none" normalizeH="0" baseline="0" dirty="0">
                          <a:ln>
                            <a:noFill/>
                          </a:ln>
                          <a:effectLst/>
                        </a:rPr>
                        <a:t> </a:t>
                      </a:r>
                      <a:r>
                        <a:rPr kumimoji="0" lang="en-US" sz="1000" u="none" strike="noStrike" cap="none" normalizeH="0" baseline="0" dirty="0">
                          <a:ln>
                            <a:noFill/>
                          </a:ln>
                          <a:effectLst/>
                        </a:rPr>
                        <a:t>Phase IIb – </a:t>
                      </a:r>
                      <a:r>
                        <a:rPr kumimoji="0" lang="es-ES" sz="1000" u="none" strike="noStrike" cap="none" normalizeH="0" baseline="0" dirty="0">
                          <a:ln>
                            <a:noFill/>
                          </a:ln>
                          <a:effectLst/>
                        </a:rPr>
                        <a:t>US, Canada, Poland, Puerto Rico</a:t>
                      </a:r>
                      <a:endParaRPr kumimoji="0" lang="en-US" sz="1000" u="none" strike="noStrike" cap="none" normalizeH="0" baseline="0" dirty="0">
                        <a:ln>
                          <a:noFill/>
                        </a:ln>
                        <a:effectLst/>
                      </a:endParaRPr>
                    </a:p>
                  </a:txBody>
                  <a:tcPr marT="45717" marB="45717">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gridSpan="5">
                  <a:txBody>
                    <a:bodyPr/>
                    <a:lstStyle/>
                    <a:p>
                      <a:r>
                        <a:rPr lang="en-US" sz="1000" b="1" dirty="0"/>
                        <a:t>Patients &amp; Treatment</a:t>
                      </a:r>
                      <a:endParaRPr lang="en-US" sz="1000" b="1" dirty="0">
                        <a:latin typeface="Calibri"/>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sz="1100" b="1" dirty="0">
                        <a:latin typeface="Calibri"/>
                        <a:cs typeface="Calibri"/>
                      </a:endParaRPr>
                    </a:p>
                  </a:txBody>
                  <a:tcPr marT="36576" marB="36576"/>
                </a:tc>
                <a:tc hMerge="1">
                  <a:txBody>
                    <a:bodyPr/>
                    <a:lstStyle/>
                    <a:p>
                      <a:endParaRPr lang="en-GB"/>
                    </a:p>
                  </a:txBody>
                  <a:tcPr>
                    <a:lnL>
                      <a:noFill/>
                    </a:lnL>
                    <a:lnT>
                      <a:noFill/>
                    </a:lnT>
                  </a:tcPr>
                </a:tc>
                <a:extLst>
                  <a:ext uri="{0D108BD9-81ED-4DB2-BD59-A6C34878D82A}">
                    <a16:rowId xmlns:a16="http://schemas.microsoft.com/office/drawing/2014/main" val="10005"/>
                  </a:ext>
                </a:extLst>
              </a:tr>
              <a:tr h="237232">
                <a:tc gridSpan="5">
                  <a:txBody>
                    <a:bodyPr/>
                    <a:lstStyle/>
                    <a:p>
                      <a:r>
                        <a:rPr lang="en-US" sz="1000" dirty="0">
                          <a:solidFill>
                            <a:schemeClr val="tx1"/>
                          </a:solidFill>
                          <a:latin typeface="+mj-lt"/>
                        </a:rPr>
                        <a:t>126 (of total 168) MASH patients completing 42 weeks of treatment and with BL and post-BL liver biopsy (mean baseline age 57 years; BMI 35.3kg/m</a:t>
                      </a:r>
                      <a:r>
                        <a:rPr lang="en-US" sz="1000" baseline="30000" dirty="0">
                          <a:solidFill>
                            <a:schemeClr val="tx1"/>
                          </a:solidFill>
                          <a:latin typeface="+mj-lt"/>
                        </a:rPr>
                        <a:t>2</a:t>
                      </a:r>
                      <a:r>
                        <a:rPr lang="en-US" sz="1000" dirty="0">
                          <a:solidFill>
                            <a:schemeClr val="tx1"/>
                          </a:solidFill>
                          <a:latin typeface="+mj-lt"/>
                        </a:rPr>
                        <a:t>; ALT 61U/L; AST 49U/L; liver fat 17.5%; 77% NAS≥5; 45% F2, 55% F3; </a:t>
                      </a:r>
                      <a:r>
                        <a:rPr lang="en-US" sz="1000" kern="1200" dirty="0">
                          <a:solidFill>
                            <a:schemeClr val="tx1"/>
                          </a:solidFill>
                          <a:latin typeface="+mn-lt"/>
                          <a:ea typeface="+mn-ea"/>
                          <a:cs typeface="+mn-cs"/>
                        </a:rPr>
                        <a:t>59% female; 90% White; 65% T2D; </a:t>
                      </a:r>
                      <a:r>
                        <a:rPr lang="en-US" sz="1000" dirty="0">
                          <a:solidFill>
                            <a:schemeClr val="tx1"/>
                          </a:solidFill>
                          <a:latin typeface="+mj-lt"/>
                        </a:rPr>
                        <a:t>47% on statin, 13% on GLP-1; LDL-C 99mg/dL; TG 166mg/dL; ELF 9.7; FAST 0.6) were randomized 2:1 to receive denifanstat (oral 50mg QD) vs. placebo for 52 weeks </a:t>
                      </a:r>
                      <a:r>
                        <a:rPr lang="en-US" sz="1000" b="1" dirty="0">
                          <a:solidFill>
                            <a:schemeClr val="tx1"/>
                          </a:solidFill>
                          <a:latin typeface="+mj-lt"/>
                          <a:cs typeface="Calibri"/>
                        </a:rPr>
                        <a:t>Primary Endpoint</a:t>
                      </a:r>
                      <a:r>
                        <a:rPr lang="en-US" sz="1000" b="0" dirty="0">
                          <a:solidFill>
                            <a:schemeClr val="tx1"/>
                          </a:solidFill>
                          <a:latin typeface="+mj-lt"/>
                          <a:cs typeface="Calibri"/>
                        </a:rPr>
                        <a:t>: improvement in NAS without worsening in fibrosis and resolution of MASH without worsening in fibrosis from baseline at 52 weeks</a:t>
                      </a:r>
                      <a:endParaRPr lang="en-US" sz="1000" b="1" dirty="0">
                        <a:solidFill>
                          <a:schemeClr val="tx1"/>
                        </a:solidFill>
                        <a:latin typeface="+mj-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sz="1100" b="0" dirty="0">
                        <a:latin typeface="Calibri"/>
                        <a:cs typeface="Calibri"/>
                      </a:endParaRPr>
                    </a:p>
                  </a:txBody>
                  <a:tcPr marT="36576" marB="36576"/>
                </a:tc>
                <a:tc hMerge="1">
                  <a:txBody>
                    <a:bodyPr/>
                    <a:lstStyle/>
                    <a:p>
                      <a:endParaRPr lang="en-GB"/>
                    </a:p>
                  </a:txBody>
                  <a:tcPr>
                    <a:lnL>
                      <a:noFill/>
                    </a:lnL>
                  </a:tcPr>
                </a:tc>
                <a:extLst>
                  <a:ext uri="{0D108BD9-81ED-4DB2-BD59-A6C34878D82A}">
                    <a16:rowId xmlns:a16="http://schemas.microsoft.com/office/drawing/2014/main" val="10006"/>
                  </a:ext>
                </a:extLst>
              </a:tr>
              <a:tr h="0">
                <a:tc gridSpan="2">
                  <a:txBody>
                    <a:bodyPr/>
                    <a:lstStyle/>
                    <a:p>
                      <a:r>
                        <a:rPr lang="en-US" sz="1000" b="1" dirty="0"/>
                        <a:t>Results</a:t>
                      </a:r>
                      <a:r>
                        <a:rPr lang="en-US" sz="1000" b="0" dirty="0"/>
                        <a:t> </a:t>
                      </a:r>
                      <a:r>
                        <a:rPr lang="en-US" sz="1000" b="0" i="1" dirty="0"/>
                        <a:t>in patients with BL and EOT biopsies</a:t>
                      </a:r>
                      <a:endParaRPr lang="en-US" sz="1000" b="1" dirty="0">
                        <a:latin typeface="Calibri"/>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1" dirty="0">
                        <a:latin typeface="Calibri"/>
                        <a:cs typeface="Calibri"/>
                      </a:endParaRPr>
                    </a:p>
                  </a:txBody>
                  <a:tcPr marT="45717" marB="45717"/>
                </a:tc>
                <a:tc gridSpan="3">
                  <a:txBody>
                    <a:bodyPr/>
                    <a:lstStyle/>
                    <a:p>
                      <a:endParaRPr lang="en-US" sz="1000" b="1" dirty="0">
                        <a:latin typeface="Calibri"/>
                        <a:cs typeface="Calibri"/>
                      </a:endParaRPr>
                    </a:p>
                  </a:txBody>
                  <a:tcPr marT="36576" marB="36576">
                    <a:lnL>
                      <a:noFill/>
                    </a:lnL>
                    <a:lnR>
                      <a:noFill/>
                    </a:lnR>
                    <a:lnT>
                      <a:noFill/>
                    </a:lnT>
                    <a:lnB>
                      <a:noFill/>
                    </a:lnB>
                    <a:lnTlToBr w="12700" cmpd="sng">
                      <a:noFill/>
                      <a:prstDash val="solid"/>
                    </a:lnTlToBr>
                    <a:lnBlToTr w="12700" cmpd="sng">
                      <a:noFill/>
                      <a:prstDash val="solid"/>
                    </a:lnBlToTr>
                    <a:noFill/>
                  </a:tcPr>
                </a:tc>
                <a:tc hMerge="1">
                  <a:txBody>
                    <a:bodyPr/>
                    <a:lstStyle/>
                    <a:p>
                      <a:endParaRPr lang="en-US" sz="1000" b="1" dirty="0">
                        <a:latin typeface="Calibri"/>
                        <a:cs typeface="Calibri"/>
                      </a:endParaRPr>
                    </a:p>
                  </a:txBody>
                  <a:tcPr marT="36576" marB="36576">
                    <a:lnL>
                      <a:noFill/>
                    </a:lnL>
                    <a:lnR>
                      <a:noFill/>
                    </a:lnR>
                    <a:lnT>
                      <a:noFill/>
                    </a:lnT>
                    <a:lnB>
                      <a:noFill/>
                    </a:lnB>
                    <a:lnTlToBr w="12700" cmpd="sng">
                      <a:noFill/>
                      <a:prstDash val="solid"/>
                    </a:lnTlToBr>
                    <a:lnBlToTr w="12700" cmpd="sng">
                      <a:noFill/>
                      <a:prstDash val="solid"/>
                    </a:lnBlToTr>
                    <a:noFill/>
                  </a:tcPr>
                </a:tc>
                <a:tc hMerge="1">
                  <a:txBody>
                    <a:bodyPr/>
                    <a:lstStyle/>
                    <a:p>
                      <a:endParaRPr lang="en-GB"/>
                    </a:p>
                  </a:txBody>
                  <a:tcPr>
                    <a:lnL>
                      <a:noFill/>
                    </a:lnL>
                  </a:tcPr>
                </a:tc>
                <a:extLst>
                  <a:ext uri="{0D108BD9-81ED-4DB2-BD59-A6C34878D82A}">
                    <a16:rowId xmlns:a16="http://schemas.microsoft.com/office/drawing/2014/main" val="10007"/>
                  </a:ext>
                </a:extLst>
              </a:tr>
              <a:tr h="2400814">
                <a:tc gridSpan="2">
                  <a:txBody>
                    <a:bodyPr/>
                    <a:lstStyle/>
                    <a:p>
                      <a:pPr marL="171450" indent="-171450">
                        <a:spcAft>
                          <a:spcPts val="600"/>
                        </a:spcAft>
                        <a:buFont typeface="Arial"/>
                        <a:buChar char="•"/>
                      </a:pPr>
                      <a:r>
                        <a:rPr lang="en-US" sz="1000" dirty="0"/>
                        <a:t>Denifanstat met both primary endpoints showing significantly more patients achieving MASH resolution without worsening in fibrosis with a ≥2-pt reduction in NAS and ≥2-pt reduction in </a:t>
                      </a:r>
                      <a:r>
                        <a:rPr lang="en-US" sz="1000" dirty="0">
                          <a:solidFill>
                            <a:schemeClr val="tx1"/>
                          </a:solidFill>
                        </a:rPr>
                        <a:t>NAS</a:t>
                      </a:r>
                      <a:r>
                        <a:rPr lang="en-US" sz="1000" dirty="0"/>
                        <a:t> without worsening in fibrosis vs. placebo (see table).</a:t>
                      </a:r>
                    </a:p>
                    <a:p>
                      <a:pPr marL="171450" indent="-171450">
                        <a:spcAft>
                          <a:spcPts val="600"/>
                        </a:spcAft>
                        <a:buFont typeface="Arial"/>
                        <a:buChar char="•"/>
                      </a:pPr>
                      <a:r>
                        <a:rPr lang="en-US" sz="1000" dirty="0"/>
                        <a:t>Significantly more denifanstat-treated patients achieved ≥1 stage improvement in fibrosis without worsening in MASH and MASH resolution without worsening in fibrosis vs. placebo.</a:t>
                      </a:r>
                    </a:p>
                    <a:p>
                      <a:pPr marL="171450" indent="-171450">
                        <a:spcAft>
                          <a:spcPts val="600"/>
                        </a:spcAft>
                        <a:buFont typeface="Arial"/>
                        <a:buChar char="•"/>
                      </a:pPr>
                      <a:r>
                        <a:rPr lang="en-US" sz="1000" dirty="0"/>
                        <a:t>AI-based evaluation of liver biopsies showed a significantly greater reduction in qFibrosis with denifanstat vs. placebo.</a:t>
                      </a:r>
                    </a:p>
                    <a:p>
                      <a:pPr marL="171450" indent="-171450">
                        <a:spcAft>
                          <a:spcPts val="600"/>
                        </a:spcAft>
                        <a:buFont typeface="Arial"/>
                        <a:buChar char="•"/>
                      </a:pPr>
                      <a:r>
                        <a:rPr lang="en-US" sz="1000" dirty="0"/>
                        <a:t>Among patients on stable GLP-1 therapy at baseline, 42% of denifanstat-treated patients (N=12) achieved ≥1 stage improvement in fibrosis without worsening in MASH (P=0.103) and 42% achieved MASH resolution without worsening in fibrosis (P=0.034) vs. no placebo-treated patients (N=4).</a:t>
                      </a:r>
                    </a:p>
                    <a:p>
                      <a:pPr marL="171450" indent="-171450">
                        <a:spcAft>
                          <a:spcPts val="600"/>
                        </a:spcAft>
                        <a:buFont typeface="Arial"/>
                        <a:buChar char="•"/>
                      </a:pPr>
                      <a:r>
                        <a:rPr lang="en-US" sz="1000" dirty="0"/>
                        <a:t>Denifanstat significantly reduced liver fat at 26 and 52 weeks, and significantly more denifanstat-treated patients were considered MRI-PDFF responders vs. placebo.</a:t>
                      </a:r>
                    </a:p>
                    <a:p>
                      <a:pPr marL="171450" indent="-171450">
                        <a:spcAft>
                          <a:spcPts val="600"/>
                        </a:spcAft>
                        <a:buFont typeface="Arial"/>
                        <a:buChar char="•"/>
                      </a:pPr>
                      <a:r>
                        <a:rPr lang="en-US" sz="1000" dirty="0"/>
                        <a:t>Denifanstat significantly reduced non-invasive fibrosis marker FAST at 26 and 52 weeks, while improvements in ELF did not achieve significance at either time point vs. placebo.</a:t>
                      </a:r>
                    </a:p>
                    <a:p>
                      <a:pPr marL="171450" indent="-171450">
                        <a:spcAft>
                          <a:spcPts val="600"/>
                        </a:spcAft>
                        <a:buFont typeface="Arial"/>
                        <a:buChar char="•"/>
                      </a:pPr>
                      <a:r>
                        <a:rPr lang="en-US" sz="1000" dirty="0"/>
                        <a:t>Denifanstat significantly improved liver enzymes and LDL-C in patients with elevated baseline LDL-C vs. placebo, while TG levels remained largely unchanged.</a:t>
                      </a:r>
                    </a:p>
                  </a:txBody>
                  <a:tcPr marT="36576" marB="36576">
                    <a:lnL>
                      <a:noFill/>
                    </a:lnL>
                    <a:lnR>
                      <a:noFill/>
                    </a:lnR>
                    <a:lnT>
                      <a:noFill/>
                    </a:lnT>
                    <a:lnB>
                      <a:noFill/>
                    </a:lnB>
                    <a:lnTlToBr w="12700" cmpd="sng">
                      <a:noFill/>
                      <a:prstDash val="solid"/>
                    </a:lnTlToBr>
                    <a:lnBlToTr w="12700" cmpd="sng">
                      <a:noFill/>
                      <a:prstDash val="solid"/>
                    </a:lnBlToTr>
                    <a:no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1" dirty="0">
                        <a:latin typeface="Calibri"/>
                        <a:cs typeface="Calibri"/>
                      </a:endParaRPr>
                    </a:p>
                  </a:txBody>
                  <a:tcPr marT="45717" marB="45717"/>
                </a:tc>
                <a:tc gridSpan="3">
                  <a:txBody>
                    <a:bodyPr/>
                    <a:lstStyle/>
                    <a:p>
                      <a:pPr marL="171450" indent="-171450">
                        <a:spcAft>
                          <a:spcPts val="600"/>
                        </a:spcAft>
                        <a:buFont typeface="Arial"/>
                        <a:buChar char="•"/>
                      </a:pPr>
                      <a:endParaRPr lang="en-US" sz="1000" dirty="0"/>
                    </a:p>
                  </a:txBody>
                  <a:tcPr marT="36576" marB="36576">
                    <a:lnL>
                      <a:noFill/>
                    </a:lnL>
                    <a:lnR>
                      <a:noFill/>
                    </a:lnR>
                    <a:lnT>
                      <a:noFill/>
                    </a:lnT>
                    <a:lnB>
                      <a:noFill/>
                    </a:lnB>
                    <a:lnTlToBr w="12700" cmpd="sng">
                      <a:noFill/>
                      <a:prstDash val="solid"/>
                    </a:lnTlToBr>
                    <a:lnBlToTr w="12700" cmpd="sng">
                      <a:noFill/>
                      <a:prstDash val="solid"/>
                    </a:lnBlToTr>
                    <a:noFill/>
                  </a:tcPr>
                </a:tc>
                <a:tc hMerge="1">
                  <a:txBody>
                    <a:bodyPr/>
                    <a:lstStyle/>
                    <a:p>
                      <a:pPr marL="171450" indent="-171450">
                        <a:spcAft>
                          <a:spcPts val="600"/>
                        </a:spcAft>
                        <a:buFont typeface="Arial"/>
                        <a:buChar char="•"/>
                      </a:pPr>
                      <a:endParaRPr lang="en-US" sz="1000" dirty="0"/>
                    </a:p>
                  </a:txBody>
                  <a:tcPr marT="36576" marB="36576">
                    <a:lnL>
                      <a:noFill/>
                    </a:lnL>
                    <a:lnR>
                      <a:noFill/>
                    </a:lnR>
                    <a:lnT>
                      <a:noFill/>
                    </a:lnT>
                    <a:lnB>
                      <a:noFill/>
                    </a:lnB>
                    <a:lnTlToBr w="12700" cmpd="sng">
                      <a:noFill/>
                      <a:prstDash val="solid"/>
                    </a:lnTlToBr>
                    <a:lnBlToTr w="12700" cmpd="sng">
                      <a:noFill/>
                      <a:prstDash val="solid"/>
                    </a:lnBlToTr>
                    <a:noFill/>
                  </a:tcPr>
                </a:tc>
                <a:tc hMerge="1">
                  <a:txBody>
                    <a:bodyPr/>
                    <a:lstStyle/>
                    <a:p>
                      <a:endParaRPr lang="en-GB"/>
                    </a:p>
                  </a:txBody>
                  <a:tcPr>
                    <a:lnL>
                      <a:noFill/>
                    </a:lnL>
                  </a:tcPr>
                </a:tc>
                <a:extLst>
                  <a:ext uri="{0D108BD9-81ED-4DB2-BD59-A6C34878D82A}">
                    <a16:rowId xmlns:a16="http://schemas.microsoft.com/office/drawing/2014/main" val="10008"/>
                  </a:ext>
                </a:extLst>
              </a:tr>
            </a:tbl>
          </a:graphicData>
        </a:graphic>
      </p:graphicFrame>
      <p:graphicFrame>
        <p:nvGraphicFramePr>
          <p:cNvPr id="2" name="Table 1">
            <a:extLst>
              <a:ext uri="{FF2B5EF4-FFF2-40B4-BE49-F238E27FC236}">
                <a16:creationId xmlns:a16="http://schemas.microsoft.com/office/drawing/2014/main" id="{789ED439-64CB-34A5-3FC4-5A27278FDC4E}"/>
              </a:ext>
            </a:extLst>
          </p:cNvPr>
          <p:cNvGraphicFramePr>
            <a:graphicFrameLocks noGrp="1"/>
          </p:cNvGraphicFramePr>
          <p:nvPr>
            <p:extLst>
              <p:ext uri="{D42A27DB-BD31-4B8C-83A1-F6EECF244321}">
                <p14:modId xmlns:p14="http://schemas.microsoft.com/office/powerpoint/2010/main" val="2088074813"/>
              </p:ext>
            </p:extLst>
          </p:nvPr>
        </p:nvGraphicFramePr>
        <p:xfrm>
          <a:off x="5930155" y="2565549"/>
          <a:ext cx="5884207" cy="3688080"/>
        </p:xfrm>
        <a:graphic>
          <a:graphicData uri="http://schemas.openxmlformats.org/drawingml/2006/table">
            <a:tbl>
              <a:tblPr firstRow="1" bandRow="1">
                <a:tableStyleId>{C083E6E3-FA7D-4D7B-A595-EF9225AFEA82}</a:tableStyleId>
              </a:tblPr>
              <a:tblGrid>
                <a:gridCol w="1870040">
                  <a:extLst>
                    <a:ext uri="{9D8B030D-6E8A-4147-A177-3AD203B41FA5}">
                      <a16:colId xmlns:a16="http://schemas.microsoft.com/office/drawing/2014/main" val="20000"/>
                    </a:ext>
                  </a:extLst>
                </a:gridCol>
                <a:gridCol w="1870040">
                  <a:extLst>
                    <a:ext uri="{9D8B030D-6E8A-4147-A177-3AD203B41FA5}">
                      <a16:colId xmlns:a16="http://schemas.microsoft.com/office/drawing/2014/main" val="1431862509"/>
                    </a:ext>
                  </a:extLst>
                </a:gridCol>
                <a:gridCol w="842816">
                  <a:extLst>
                    <a:ext uri="{9D8B030D-6E8A-4147-A177-3AD203B41FA5}">
                      <a16:colId xmlns:a16="http://schemas.microsoft.com/office/drawing/2014/main" val="20001"/>
                    </a:ext>
                  </a:extLst>
                </a:gridCol>
                <a:gridCol w="661007">
                  <a:extLst>
                    <a:ext uri="{9D8B030D-6E8A-4147-A177-3AD203B41FA5}">
                      <a16:colId xmlns:a16="http://schemas.microsoft.com/office/drawing/2014/main" val="20002"/>
                    </a:ext>
                  </a:extLst>
                </a:gridCol>
                <a:gridCol w="640304">
                  <a:extLst>
                    <a:ext uri="{9D8B030D-6E8A-4147-A177-3AD203B41FA5}">
                      <a16:colId xmlns:a16="http://schemas.microsoft.com/office/drawing/2014/main" val="4173536760"/>
                    </a:ext>
                  </a:extLst>
                </a:gridCol>
              </a:tblGrid>
              <a:tr h="0">
                <a:tc gridSpan="2">
                  <a:txBody>
                    <a:bodyPr/>
                    <a:lstStyle/>
                    <a:p>
                      <a:r>
                        <a:rPr lang="en-US" sz="900" dirty="0"/>
                        <a:t>At 52 weeks</a:t>
                      </a:r>
                    </a:p>
                  </a:txBody>
                  <a:tcPr marT="27432" marB="27432" anchor="b"/>
                </a:tc>
                <a:tc hMerge="1">
                  <a:txBody>
                    <a:bodyPr/>
                    <a:lstStyle/>
                    <a:p>
                      <a:endParaRPr lang="en-US"/>
                    </a:p>
                  </a:txBody>
                  <a:tcPr/>
                </a:tc>
                <a:tc>
                  <a:txBody>
                    <a:bodyPr/>
                    <a:lstStyle/>
                    <a:p>
                      <a:pPr algn="ctr"/>
                      <a:r>
                        <a:rPr lang="en-US" sz="900" dirty="0"/>
                        <a:t>denifanstat</a:t>
                      </a:r>
                    </a:p>
                  </a:txBody>
                  <a:tcPr marT="27432" marB="27432" anchor="b"/>
                </a:tc>
                <a:tc>
                  <a:txBody>
                    <a:bodyPr/>
                    <a:lstStyle/>
                    <a:p>
                      <a:pPr algn="ctr"/>
                      <a:r>
                        <a:rPr lang="en-US" sz="900" dirty="0"/>
                        <a:t>placebo</a:t>
                      </a:r>
                    </a:p>
                  </a:txBody>
                  <a:tcPr marT="27432" marB="27432" anchor="b"/>
                </a:tc>
                <a:tc>
                  <a:txBody>
                    <a:bodyPr/>
                    <a:lstStyle/>
                    <a:p>
                      <a:pPr algn="ctr"/>
                      <a:r>
                        <a:rPr lang="en-US" sz="900" dirty="0"/>
                        <a:t>p-value</a:t>
                      </a:r>
                    </a:p>
                  </a:txBody>
                  <a:tcPr marT="27432" marB="27432" anchor="b"/>
                </a:tc>
                <a:extLst>
                  <a:ext uri="{0D108BD9-81ED-4DB2-BD59-A6C34878D82A}">
                    <a16:rowId xmlns:a16="http://schemas.microsoft.com/office/drawing/2014/main" val="10000"/>
                  </a:ext>
                </a:extLst>
              </a:tr>
              <a:tr h="0">
                <a:tc gridSpan="2">
                  <a:txBody>
                    <a:bodyPr/>
                    <a:lstStyle/>
                    <a:p>
                      <a:r>
                        <a:rPr lang="en-US" sz="900" dirty="0"/>
                        <a:t>N</a:t>
                      </a:r>
                    </a:p>
                  </a:txBody>
                  <a:tcPr marT="27432" marB="27432" anchor="b"/>
                </a:tc>
                <a:tc hMerge="1">
                  <a:txBody>
                    <a:bodyPr/>
                    <a:lstStyle/>
                    <a:p>
                      <a:endParaRPr lang="en-US"/>
                    </a:p>
                  </a:txBody>
                  <a:tcPr/>
                </a:tc>
                <a:tc>
                  <a:txBody>
                    <a:bodyPr/>
                    <a:lstStyle/>
                    <a:p>
                      <a:pPr algn="ctr"/>
                      <a:r>
                        <a:rPr lang="en-US" sz="900" dirty="0"/>
                        <a:t>45</a:t>
                      </a:r>
                    </a:p>
                  </a:txBody>
                  <a:tcPr marT="27432" marB="27432" anchor="ctr"/>
                </a:tc>
                <a:tc>
                  <a:txBody>
                    <a:bodyPr/>
                    <a:lstStyle/>
                    <a:p>
                      <a:pPr algn="ctr"/>
                      <a:r>
                        <a:rPr lang="en-US" sz="900" dirty="0"/>
                        <a:t>81</a:t>
                      </a:r>
                    </a:p>
                  </a:txBody>
                  <a:tcPr marT="27432" marB="27432" anchor="ctr"/>
                </a:tc>
                <a:tc>
                  <a:txBody>
                    <a:bodyPr/>
                    <a:lstStyle/>
                    <a:p>
                      <a:pPr algn="ctr"/>
                      <a:r>
                        <a:rPr lang="en-US" sz="900" dirty="0"/>
                        <a:t>-</a:t>
                      </a:r>
                    </a:p>
                  </a:txBody>
                  <a:tcPr marT="27432" marB="27432" anchor="ctr"/>
                </a:tc>
                <a:extLst>
                  <a:ext uri="{0D108BD9-81ED-4DB2-BD59-A6C34878D82A}">
                    <a16:rowId xmlns:a16="http://schemas.microsoft.com/office/drawing/2014/main" val="42464568"/>
                  </a:ext>
                </a:extLst>
              </a:tr>
              <a:tr h="0">
                <a:tc gridSpan="2">
                  <a:txBody>
                    <a:bodyPr/>
                    <a:lstStyle/>
                    <a:p>
                      <a:r>
                        <a:rPr lang="en-US" sz="900" dirty="0"/>
                        <a:t>MASH resolution without worsening in fibrosis w ≥2-pt reduction in NAS (%pts)</a:t>
                      </a:r>
                    </a:p>
                  </a:txBody>
                  <a:tcPr marT="27432" marB="27432" anchor="b"/>
                </a:tc>
                <a:tc hMerge="1">
                  <a:txBody>
                    <a:bodyPr/>
                    <a:lstStyle/>
                    <a:p>
                      <a:endParaRPr lang="en-US"/>
                    </a:p>
                  </a:txBody>
                  <a:tcPr/>
                </a:tc>
                <a:tc>
                  <a:txBody>
                    <a:bodyPr/>
                    <a:lstStyle/>
                    <a:p>
                      <a:pPr algn="ctr"/>
                      <a:r>
                        <a:rPr lang="en-US" sz="900" dirty="0"/>
                        <a:t>36</a:t>
                      </a:r>
                    </a:p>
                  </a:txBody>
                  <a:tcPr marT="27432" marB="27432" anchor="ctr"/>
                </a:tc>
                <a:tc>
                  <a:txBody>
                    <a:bodyPr/>
                    <a:lstStyle/>
                    <a:p>
                      <a:pPr algn="ctr"/>
                      <a:r>
                        <a:rPr lang="en-US" sz="900" dirty="0"/>
                        <a:t>13</a:t>
                      </a:r>
                    </a:p>
                  </a:txBody>
                  <a:tcPr marT="27432" marB="27432" anchor="ctr"/>
                </a:tc>
                <a:tc>
                  <a:txBody>
                    <a:bodyPr/>
                    <a:lstStyle/>
                    <a:p>
                      <a:pPr algn="ctr"/>
                      <a:r>
                        <a:rPr lang="en-US" sz="900" dirty="0"/>
                        <a:t>0.002</a:t>
                      </a:r>
                    </a:p>
                  </a:txBody>
                  <a:tcPr marT="27432" marB="27432" anchor="ctr"/>
                </a:tc>
                <a:extLst>
                  <a:ext uri="{0D108BD9-81ED-4DB2-BD59-A6C34878D82A}">
                    <a16:rowId xmlns:a16="http://schemas.microsoft.com/office/drawing/2014/main" val="10001"/>
                  </a:ext>
                </a:extLst>
              </a:tr>
              <a:tr h="0">
                <a:tc gridSpan="2">
                  <a:txBody>
                    <a:bodyPr/>
                    <a:lstStyle/>
                    <a:p>
                      <a:r>
                        <a:rPr lang="en-US" sz="900" dirty="0"/>
                        <a:t>≥2-pt reduction in NAS without worsening in fibrosis (%pts)</a:t>
                      </a:r>
                    </a:p>
                  </a:txBody>
                  <a:tcPr marT="27432" marB="27432" anchor="b"/>
                </a:tc>
                <a:tc hMerge="1">
                  <a:txBody>
                    <a:bodyPr/>
                    <a:lstStyle/>
                    <a:p>
                      <a:endParaRPr lang="en-US"/>
                    </a:p>
                  </a:txBody>
                  <a:tcPr/>
                </a:tc>
                <a:tc>
                  <a:txBody>
                    <a:bodyPr/>
                    <a:lstStyle/>
                    <a:p>
                      <a:pPr algn="ctr"/>
                      <a:r>
                        <a:rPr lang="en-US" sz="900" dirty="0"/>
                        <a:t>52</a:t>
                      </a:r>
                    </a:p>
                  </a:txBody>
                  <a:tcPr marT="27432" marB="27432" anchor="ctr"/>
                </a:tc>
                <a:tc>
                  <a:txBody>
                    <a:bodyPr/>
                    <a:lstStyle/>
                    <a:p>
                      <a:pPr algn="ctr"/>
                      <a:r>
                        <a:rPr lang="en-US" sz="900" dirty="0"/>
                        <a:t>20</a:t>
                      </a:r>
                    </a:p>
                  </a:txBody>
                  <a:tcPr marT="27432" marB="27432" anchor="ctr"/>
                </a:tc>
                <a:tc>
                  <a:txBody>
                    <a:bodyPr/>
                    <a:lstStyle/>
                    <a:p>
                      <a:pPr algn="ctr"/>
                      <a:r>
                        <a:rPr lang="en-US" sz="900" dirty="0"/>
                        <a:t>0.0001</a:t>
                      </a:r>
                    </a:p>
                  </a:txBody>
                  <a:tcPr marT="27432" marB="27432" anchor="ctr"/>
                </a:tc>
                <a:extLst>
                  <a:ext uri="{0D108BD9-81ED-4DB2-BD59-A6C34878D82A}">
                    <a16:rowId xmlns:a16="http://schemas.microsoft.com/office/drawing/2014/main" val="10002"/>
                  </a:ext>
                </a:extLst>
              </a:tr>
              <a:tr h="0">
                <a:tc gridSpan="2">
                  <a:txBody>
                    <a:bodyPr/>
                    <a:lstStyle/>
                    <a:p>
                      <a:r>
                        <a:rPr lang="en-US" sz="900" dirty="0"/>
                        <a:t>≥1 stage improvement in fibrosis without worsening in MASH (%pts)</a:t>
                      </a:r>
                    </a:p>
                  </a:txBody>
                  <a:tcPr marT="27432" marB="27432" anchor="b"/>
                </a:tc>
                <a:tc hMerge="1">
                  <a:txBody>
                    <a:bodyPr/>
                    <a:lstStyle/>
                    <a:p>
                      <a:endParaRPr lang="en-US"/>
                    </a:p>
                  </a:txBody>
                  <a:tcPr/>
                </a:tc>
                <a:tc>
                  <a:txBody>
                    <a:bodyPr/>
                    <a:lstStyle/>
                    <a:p>
                      <a:pPr algn="ctr"/>
                      <a:r>
                        <a:rPr lang="en-US" sz="900" dirty="0"/>
                        <a:t>41</a:t>
                      </a:r>
                    </a:p>
                  </a:txBody>
                  <a:tcPr marT="27432" marB="27432" anchor="ctr"/>
                </a:tc>
                <a:tc>
                  <a:txBody>
                    <a:bodyPr/>
                    <a:lstStyle/>
                    <a:p>
                      <a:pPr algn="ctr"/>
                      <a:r>
                        <a:rPr lang="en-US" sz="900" dirty="0"/>
                        <a:t>18</a:t>
                      </a:r>
                    </a:p>
                  </a:txBody>
                  <a:tcPr marT="27432" marB="27432" anchor="ctr"/>
                </a:tc>
                <a:tc>
                  <a:txBody>
                    <a:bodyPr/>
                    <a:lstStyle/>
                    <a:p>
                      <a:pPr algn="ctr"/>
                      <a:r>
                        <a:rPr lang="en-US" sz="900" dirty="0"/>
                        <a:t>0.005</a:t>
                      </a:r>
                    </a:p>
                  </a:txBody>
                  <a:tcPr marT="27432" marB="27432" anchor="ctr"/>
                </a:tc>
                <a:extLst>
                  <a:ext uri="{0D108BD9-81ED-4DB2-BD59-A6C34878D82A}">
                    <a16:rowId xmlns:a16="http://schemas.microsoft.com/office/drawing/2014/main" val="2452941490"/>
                  </a:ext>
                </a:extLst>
              </a:tr>
              <a:tr h="0">
                <a:tc gridSpan="2">
                  <a:txBody>
                    <a:bodyPr/>
                    <a:lstStyle/>
                    <a:p>
                      <a:r>
                        <a:rPr lang="en-US" sz="900" dirty="0"/>
                        <a:t>MASH resolution without worsening in fibrosis (%pts)</a:t>
                      </a:r>
                    </a:p>
                  </a:txBody>
                  <a:tcPr marT="27432" marB="27432" anchor="b"/>
                </a:tc>
                <a:tc hMerge="1">
                  <a:txBody>
                    <a:bodyPr/>
                    <a:lstStyle/>
                    <a:p>
                      <a:endParaRPr lang="en-US"/>
                    </a:p>
                  </a:txBody>
                  <a:tcPr/>
                </a:tc>
                <a:tc>
                  <a:txBody>
                    <a:bodyPr/>
                    <a:lstStyle/>
                    <a:p>
                      <a:pPr algn="ctr"/>
                      <a:r>
                        <a:rPr lang="en-US" sz="900" dirty="0"/>
                        <a:t>38</a:t>
                      </a:r>
                    </a:p>
                  </a:txBody>
                  <a:tcPr marT="27432" marB="27432" anchor="ctr"/>
                </a:tc>
                <a:tc>
                  <a:txBody>
                    <a:bodyPr/>
                    <a:lstStyle/>
                    <a:p>
                      <a:pPr algn="ctr"/>
                      <a:r>
                        <a:rPr lang="en-US" sz="900" dirty="0"/>
                        <a:t>16</a:t>
                      </a:r>
                    </a:p>
                  </a:txBody>
                  <a:tcPr marT="27432" marB="27432" anchor="ctr"/>
                </a:tc>
                <a:tc>
                  <a:txBody>
                    <a:bodyPr/>
                    <a:lstStyle/>
                    <a:p>
                      <a:pPr algn="ctr"/>
                      <a:r>
                        <a:rPr lang="en-US" sz="900" dirty="0"/>
                        <a:t>0.002</a:t>
                      </a:r>
                    </a:p>
                  </a:txBody>
                  <a:tcPr marT="27432" marB="27432" anchor="ctr"/>
                </a:tc>
                <a:extLst>
                  <a:ext uri="{0D108BD9-81ED-4DB2-BD59-A6C34878D82A}">
                    <a16:rowId xmlns:a16="http://schemas.microsoft.com/office/drawing/2014/main" val="330424274"/>
                  </a:ext>
                </a:extLst>
              </a:tr>
              <a:tr h="0">
                <a:tc gridSpan="2">
                  <a:txBody>
                    <a:bodyPr/>
                    <a:lstStyle/>
                    <a:p>
                      <a:r>
                        <a:rPr lang="el-GR" sz="900" dirty="0"/>
                        <a:t>Δ</a:t>
                      </a:r>
                      <a:r>
                        <a:rPr lang="en-US" sz="900" dirty="0"/>
                        <a:t>qFibrosis (AU)</a:t>
                      </a:r>
                    </a:p>
                  </a:txBody>
                  <a:tcPr marT="27432" marB="27432" anchor="b"/>
                </a:tc>
                <a:tc hMerge="1">
                  <a:txBody>
                    <a:bodyPr/>
                    <a:lstStyle/>
                    <a:p>
                      <a:endParaRPr lang="en-US"/>
                    </a:p>
                  </a:txBody>
                  <a:tcPr/>
                </a:tc>
                <a:tc>
                  <a:txBody>
                    <a:bodyPr/>
                    <a:lstStyle/>
                    <a:p>
                      <a:pPr algn="ctr"/>
                      <a:r>
                        <a:rPr lang="en-US" sz="900" dirty="0"/>
                        <a:t>-0.3</a:t>
                      </a:r>
                    </a:p>
                  </a:txBody>
                  <a:tcPr marT="27432" marB="27432" anchor="ctr"/>
                </a:tc>
                <a:tc>
                  <a:txBody>
                    <a:bodyPr/>
                    <a:lstStyle/>
                    <a:p>
                      <a:pPr algn="ctr"/>
                      <a:r>
                        <a:rPr lang="en-US" sz="900" dirty="0"/>
                        <a:t>+0.1</a:t>
                      </a:r>
                    </a:p>
                  </a:txBody>
                  <a:tcPr marT="27432" marB="27432" anchor="ctr"/>
                </a:tc>
                <a:tc>
                  <a:txBody>
                    <a:bodyPr/>
                    <a:lstStyle/>
                    <a:p>
                      <a:pPr algn="ctr"/>
                      <a:r>
                        <a:rPr lang="en-US" sz="900" dirty="0"/>
                        <a:t>0.002</a:t>
                      </a:r>
                    </a:p>
                  </a:txBody>
                  <a:tcPr marT="27432" marB="27432" anchor="ctr"/>
                </a:tc>
                <a:extLst>
                  <a:ext uri="{0D108BD9-81ED-4DB2-BD59-A6C34878D82A}">
                    <a16:rowId xmlns:a16="http://schemas.microsoft.com/office/drawing/2014/main" val="1899600872"/>
                  </a:ext>
                </a:extLst>
              </a:tr>
              <a:tr h="154352">
                <a:tc gridSpan="2">
                  <a:txBody>
                    <a:bodyPr/>
                    <a:lstStyle/>
                    <a:p>
                      <a:r>
                        <a:rPr lang="en-US" sz="900" dirty="0"/>
                        <a:t>≥30% reduction in liver fat (%pts)</a:t>
                      </a:r>
                    </a:p>
                  </a:txBody>
                  <a:tcPr marT="27432" marB="27432" anchor="b"/>
                </a:tc>
                <a:tc hMerge="1">
                  <a:txBody>
                    <a:bodyPr/>
                    <a:lstStyle/>
                    <a:p>
                      <a:endParaRPr lang="en-US"/>
                    </a:p>
                  </a:txBody>
                  <a:tcPr/>
                </a:tc>
                <a:tc>
                  <a:txBody>
                    <a:bodyPr/>
                    <a:lstStyle/>
                    <a:p>
                      <a:pPr algn="ctr"/>
                      <a:r>
                        <a:rPr lang="en-US" sz="900" dirty="0"/>
                        <a:t>65</a:t>
                      </a:r>
                    </a:p>
                  </a:txBody>
                  <a:tcPr marT="27432" marB="27432" anchor="ctr"/>
                </a:tc>
                <a:tc>
                  <a:txBody>
                    <a:bodyPr/>
                    <a:lstStyle/>
                    <a:p>
                      <a:pPr algn="ctr"/>
                      <a:r>
                        <a:rPr lang="en-US" sz="900" dirty="0"/>
                        <a:t>21</a:t>
                      </a:r>
                    </a:p>
                  </a:txBody>
                  <a:tcPr marT="27432" marB="27432" anchor="ctr"/>
                </a:tc>
                <a:tc>
                  <a:txBody>
                    <a:bodyPr/>
                    <a:lstStyle/>
                    <a:p>
                      <a:pPr algn="ctr"/>
                      <a:r>
                        <a:rPr lang="en-US" sz="900" dirty="0"/>
                        <a:t>&lt;0.0001</a:t>
                      </a:r>
                    </a:p>
                  </a:txBody>
                  <a:tcPr marT="27432" marB="27432" anchor="ctr"/>
                </a:tc>
                <a:extLst>
                  <a:ext uri="{0D108BD9-81ED-4DB2-BD59-A6C34878D82A}">
                    <a16:rowId xmlns:a16="http://schemas.microsoft.com/office/drawing/2014/main" val="4143691423"/>
                  </a:ext>
                </a:extLst>
              </a:tr>
              <a:tr h="154352">
                <a:tc>
                  <a:txBody>
                    <a:bodyPr/>
                    <a:lstStyle/>
                    <a:p>
                      <a:r>
                        <a:rPr lang="el-GR" sz="900" dirty="0"/>
                        <a:t>Δ</a:t>
                      </a:r>
                      <a:r>
                        <a:rPr lang="en-US" sz="900" dirty="0"/>
                        <a:t>Liver fat (%)</a:t>
                      </a:r>
                    </a:p>
                  </a:txBody>
                  <a:tcPr marT="27432" marB="2743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panose="020B0604020202020204"/>
                          <a:ea typeface="+mn-ea"/>
                          <a:cs typeface="+mn-cs"/>
                        </a:rPr>
                        <a:t>26 weeks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panose="020B0604020202020204"/>
                          <a:ea typeface="+mn-ea"/>
                          <a:cs typeface="+mn-cs"/>
                        </a:rPr>
                        <a:t>52 weeks</a:t>
                      </a:r>
                    </a:p>
                  </a:txBody>
                  <a:tcPr marT="27432" marB="27432" anchor="ctr"/>
                </a:tc>
                <a:tc>
                  <a:txBody>
                    <a:bodyPr/>
                    <a:lstStyle/>
                    <a:p>
                      <a:pPr algn="ctr"/>
                      <a:r>
                        <a:rPr lang="en-US" sz="900" dirty="0"/>
                        <a:t>-25</a:t>
                      </a:r>
                    </a:p>
                    <a:p>
                      <a:pPr algn="ctr"/>
                      <a:r>
                        <a:rPr lang="en-US" sz="900" dirty="0"/>
                        <a:t>-31</a:t>
                      </a:r>
                    </a:p>
                  </a:txBody>
                  <a:tcPr marT="27432" marB="27432" anchor="ctr"/>
                </a:tc>
                <a:tc>
                  <a:txBody>
                    <a:bodyPr/>
                    <a:lstStyle/>
                    <a:p>
                      <a:pPr algn="ctr"/>
                      <a:r>
                        <a:rPr lang="en-US" sz="900" dirty="0"/>
                        <a:t>+5</a:t>
                      </a:r>
                    </a:p>
                    <a:p>
                      <a:pPr algn="ctr"/>
                      <a:r>
                        <a:rPr lang="en-US" sz="900" dirty="0"/>
                        <a:t>-8</a:t>
                      </a:r>
                    </a:p>
                  </a:txBody>
                  <a:tcPr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0.0036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0.0008</a:t>
                      </a:r>
                    </a:p>
                  </a:txBody>
                  <a:tcPr marT="27432" marB="27432" anchor="ctr"/>
                </a:tc>
                <a:extLst>
                  <a:ext uri="{0D108BD9-81ED-4DB2-BD59-A6C34878D82A}">
                    <a16:rowId xmlns:a16="http://schemas.microsoft.com/office/drawing/2014/main" val="4229055890"/>
                  </a:ext>
                </a:extLst>
              </a:tr>
              <a:tr h="154352">
                <a:tc>
                  <a:txBody>
                    <a:bodyPr/>
                    <a:lstStyle/>
                    <a:p>
                      <a:r>
                        <a:rPr lang="el-GR" sz="900" dirty="0"/>
                        <a:t>Δ</a:t>
                      </a:r>
                      <a:r>
                        <a:rPr lang="en-US" sz="900" dirty="0"/>
                        <a:t>FAST (AU)</a:t>
                      </a:r>
                    </a:p>
                  </a:txBody>
                  <a:tcPr marT="27432" marB="2743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panose="020B0604020202020204"/>
                          <a:ea typeface="+mn-ea"/>
                          <a:cs typeface="+mn-cs"/>
                        </a:rPr>
                        <a:t>26 weeks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panose="020B0604020202020204"/>
                          <a:ea typeface="+mn-ea"/>
                          <a:cs typeface="+mn-cs"/>
                        </a:rPr>
                        <a:t>52 weeks</a:t>
                      </a:r>
                    </a:p>
                  </a:txBody>
                  <a:tcPr marT="27432" marB="27432" anchor="ctr"/>
                </a:tc>
                <a:tc>
                  <a:txBody>
                    <a:bodyPr/>
                    <a:lstStyle/>
                    <a:p>
                      <a:pPr algn="ctr"/>
                      <a:r>
                        <a:rPr lang="en-US" sz="900" dirty="0"/>
                        <a:t>-0.2</a:t>
                      </a:r>
                    </a:p>
                    <a:p>
                      <a:pPr algn="ctr"/>
                      <a:r>
                        <a:rPr lang="en-US" sz="900" dirty="0"/>
                        <a:t>-0.3</a:t>
                      </a:r>
                    </a:p>
                  </a:txBody>
                  <a:tcPr marT="27432" marB="27432" anchor="ctr"/>
                </a:tc>
                <a:tc>
                  <a:txBody>
                    <a:bodyPr/>
                    <a:lstStyle/>
                    <a:p>
                      <a:pPr algn="ctr"/>
                      <a:r>
                        <a:rPr lang="en-US" sz="900" dirty="0"/>
                        <a:t>-0.1</a:t>
                      </a:r>
                    </a:p>
                    <a:p>
                      <a:pPr algn="ctr"/>
                      <a:r>
                        <a:rPr lang="en-US" sz="900" dirty="0"/>
                        <a:t>-0.1</a:t>
                      </a:r>
                    </a:p>
                  </a:txBody>
                  <a:tcPr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&lt;0.0001&lt;0.0001</a:t>
                      </a:r>
                    </a:p>
                  </a:txBody>
                  <a:tcPr marT="27432" marB="27432" anchor="ctr"/>
                </a:tc>
                <a:extLst>
                  <a:ext uri="{0D108BD9-81ED-4DB2-BD59-A6C34878D82A}">
                    <a16:rowId xmlns:a16="http://schemas.microsoft.com/office/drawing/2014/main" val="463319278"/>
                  </a:ext>
                </a:extLst>
              </a:tr>
              <a:tr h="228690">
                <a:tc>
                  <a:txBody>
                    <a:bodyPr/>
                    <a:lstStyle/>
                    <a:p>
                      <a:r>
                        <a:rPr lang="el-GR" sz="900" dirty="0"/>
                        <a:t>Δ</a:t>
                      </a:r>
                      <a:r>
                        <a:rPr lang="en-US" sz="900" dirty="0"/>
                        <a:t>ELF (AU)</a:t>
                      </a:r>
                    </a:p>
                  </a:txBody>
                  <a:tcPr marT="27432" marB="27432" anchor="ctr"/>
                </a:tc>
                <a:tc>
                  <a:txBody>
                    <a:bodyPr/>
                    <a:lstStyle/>
                    <a:p>
                      <a:r>
                        <a:rPr lang="en-US" sz="900" dirty="0"/>
                        <a:t>26 weeks</a:t>
                      </a:r>
                    </a:p>
                    <a:p>
                      <a:r>
                        <a:rPr lang="en-US" sz="900" dirty="0"/>
                        <a:t>52 weeks</a:t>
                      </a:r>
                    </a:p>
                  </a:txBody>
                  <a:tcPr marT="27432" marB="27432" anchor="ctr"/>
                </a:tc>
                <a:tc>
                  <a:txBody>
                    <a:bodyPr/>
                    <a:lstStyle/>
                    <a:p>
                      <a:pPr algn="ctr"/>
                      <a:r>
                        <a:rPr lang="en-US" sz="900" dirty="0"/>
                        <a:t>-0.40</a:t>
                      </a:r>
                    </a:p>
                    <a:p>
                      <a:pPr algn="ctr"/>
                      <a:r>
                        <a:rPr lang="en-US" sz="900" dirty="0"/>
                        <a:t>-0.41</a:t>
                      </a:r>
                    </a:p>
                  </a:txBody>
                  <a:tcPr marT="27432" marB="27432" anchor="ctr"/>
                </a:tc>
                <a:tc>
                  <a:txBody>
                    <a:bodyPr/>
                    <a:lstStyle/>
                    <a:p>
                      <a:pPr algn="ctr"/>
                      <a:r>
                        <a:rPr lang="en-US" sz="900" dirty="0"/>
                        <a:t>-0.11</a:t>
                      </a:r>
                    </a:p>
                    <a:p>
                      <a:pPr algn="ctr"/>
                      <a:r>
                        <a:rPr lang="en-US" sz="900" dirty="0"/>
                        <a:t>-0.12</a:t>
                      </a:r>
                    </a:p>
                  </a:txBody>
                  <a:tcPr marT="27432" marB="27432" anchor="ctr"/>
                </a:tc>
                <a:tc>
                  <a:txBody>
                    <a:bodyPr/>
                    <a:lstStyle/>
                    <a:p>
                      <a:pPr algn="ctr"/>
                      <a:r>
                        <a:rPr lang="en-US" sz="900" dirty="0"/>
                        <a:t>&gt;0.05</a:t>
                      </a:r>
                    </a:p>
                    <a:p>
                      <a:pPr algn="ctr"/>
                      <a:r>
                        <a:rPr lang="en-US" sz="900" dirty="0"/>
                        <a:t>&gt;0.05</a:t>
                      </a:r>
                    </a:p>
                  </a:txBody>
                  <a:tcPr marT="27432" marB="27432" anchor="ctr"/>
                </a:tc>
                <a:extLst>
                  <a:ext uri="{0D108BD9-81ED-4DB2-BD59-A6C34878D82A}">
                    <a16:rowId xmlns:a16="http://schemas.microsoft.com/office/drawing/2014/main" val="2766103452"/>
                  </a:ext>
                </a:extLst>
              </a:tr>
              <a:tr h="154352">
                <a:tc>
                  <a:txBody>
                    <a:bodyPr/>
                    <a:lstStyle/>
                    <a:p>
                      <a:r>
                        <a:rPr lang="el-GR" sz="900" dirty="0"/>
                        <a:t>Δ</a:t>
                      </a:r>
                      <a:r>
                        <a:rPr lang="en-US" sz="900" dirty="0"/>
                        <a:t>ALT (%)</a:t>
                      </a:r>
                    </a:p>
                  </a:txBody>
                  <a:tcPr marT="27432" marB="2743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panose="020B0604020202020204"/>
                          <a:ea typeface="+mn-ea"/>
                          <a:cs typeface="+mn-cs"/>
                        </a:rPr>
                        <a:t>26 weeks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panose="020B0604020202020204"/>
                          <a:ea typeface="+mn-ea"/>
                          <a:cs typeface="+mn-cs"/>
                        </a:rPr>
                        <a:t>52 weeks</a:t>
                      </a:r>
                    </a:p>
                  </a:txBody>
                  <a:tcPr marT="27432" marB="27432" anchor="ctr"/>
                </a:tc>
                <a:tc>
                  <a:txBody>
                    <a:bodyPr/>
                    <a:lstStyle/>
                    <a:p>
                      <a:pPr algn="ctr"/>
                      <a:r>
                        <a:rPr lang="en-US" sz="900" dirty="0"/>
                        <a:t>-23.1</a:t>
                      </a:r>
                    </a:p>
                    <a:p>
                      <a:pPr algn="ctr"/>
                      <a:r>
                        <a:rPr lang="en-US" sz="900" dirty="0"/>
                        <a:t>-30.6</a:t>
                      </a:r>
                    </a:p>
                  </a:txBody>
                  <a:tcPr marT="27432" marB="27432" anchor="ctr"/>
                </a:tc>
                <a:tc>
                  <a:txBody>
                    <a:bodyPr/>
                    <a:lstStyle/>
                    <a:p>
                      <a:pPr algn="ctr"/>
                      <a:r>
                        <a:rPr lang="en-US" sz="900" dirty="0"/>
                        <a:t>-2.8</a:t>
                      </a:r>
                    </a:p>
                    <a:p>
                      <a:pPr algn="ctr"/>
                      <a:r>
                        <a:rPr lang="en-US" sz="900" dirty="0"/>
                        <a:t>-16.3</a:t>
                      </a:r>
                    </a:p>
                  </a:txBody>
                  <a:tcPr marT="27432" marB="27432" anchor="ctr"/>
                </a:tc>
                <a:tc>
                  <a:txBody>
                    <a:bodyPr/>
                    <a:lstStyle/>
                    <a:p>
                      <a:pPr algn="ctr"/>
                      <a:r>
                        <a:rPr lang="en-US" sz="900" dirty="0"/>
                        <a:t>0.015</a:t>
                      </a:r>
                    </a:p>
                    <a:p>
                      <a:pPr algn="ctr"/>
                      <a:r>
                        <a:rPr lang="en-US" sz="900" dirty="0"/>
                        <a:t>0.030</a:t>
                      </a:r>
                    </a:p>
                  </a:txBody>
                  <a:tcPr marT="27432" marB="27432" anchor="ctr"/>
                </a:tc>
                <a:extLst>
                  <a:ext uri="{0D108BD9-81ED-4DB2-BD59-A6C34878D82A}">
                    <a16:rowId xmlns:a16="http://schemas.microsoft.com/office/drawing/2014/main" val="2293222985"/>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dirty="0"/>
                        <a:t>Δ</a:t>
                      </a:r>
                      <a:r>
                        <a:rPr lang="en-US" sz="900" dirty="0"/>
                        <a:t>AST (%)</a:t>
                      </a:r>
                    </a:p>
                  </a:txBody>
                  <a:tcPr marT="27432" marB="27432" anchor="ctr"/>
                </a:tc>
                <a:tc>
                  <a:txBody>
                    <a:bodyPr/>
                    <a:lstStyle/>
                    <a:p>
                      <a:r>
                        <a:rPr lang="en-US" sz="900" dirty="0"/>
                        <a:t>26 weeks</a:t>
                      </a:r>
                    </a:p>
                    <a:p>
                      <a:r>
                        <a:rPr lang="en-US" sz="900" dirty="0"/>
                        <a:t>52 weeks</a:t>
                      </a:r>
                    </a:p>
                  </a:txBody>
                  <a:tcPr marT="27432" marB="27432" anchor="ctr"/>
                </a:tc>
                <a:tc>
                  <a:txBody>
                    <a:bodyPr/>
                    <a:lstStyle/>
                    <a:p>
                      <a:pPr algn="ctr"/>
                      <a:r>
                        <a:rPr lang="en-US" sz="900" dirty="0"/>
                        <a:t>-20.6</a:t>
                      </a:r>
                    </a:p>
                    <a:p>
                      <a:pPr algn="ctr"/>
                      <a:r>
                        <a:rPr lang="en-US" sz="900" dirty="0"/>
                        <a:t>-26.8</a:t>
                      </a:r>
                    </a:p>
                  </a:txBody>
                  <a:tcPr marT="27432" marB="27432" anchor="ctr"/>
                </a:tc>
                <a:tc>
                  <a:txBody>
                    <a:bodyPr/>
                    <a:lstStyle/>
                    <a:p>
                      <a:pPr algn="ctr"/>
                      <a:r>
                        <a:rPr lang="en-US" sz="900" dirty="0"/>
                        <a:t>0.0</a:t>
                      </a:r>
                    </a:p>
                    <a:p>
                      <a:pPr algn="ctr"/>
                      <a:r>
                        <a:rPr lang="en-US" sz="900" dirty="0"/>
                        <a:t>-12.0</a:t>
                      </a:r>
                    </a:p>
                  </a:txBody>
                  <a:tcPr marT="27432" marB="27432" anchor="ctr"/>
                </a:tc>
                <a:tc>
                  <a:txBody>
                    <a:bodyPr/>
                    <a:lstStyle/>
                    <a:p>
                      <a:pPr algn="ctr"/>
                      <a:r>
                        <a:rPr lang="en-US" sz="900" dirty="0"/>
                        <a:t>0.018</a:t>
                      </a:r>
                    </a:p>
                    <a:p>
                      <a:pPr algn="ctr"/>
                      <a:r>
                        <a:rPr lang="en-US" sz="900" dirty="0"/>
                        <a:t>0.027</a:t>
                      </a:r>
                    </a:p>
                  </a:txBody>
                  <a:tcPr marT="27432" marB="27432" anchor="ctr"/>
                </a:tc>
                <a:extLst>
                  <a:ext uri="{0D108BD9-81ED-4DB2-BD59-A6C34878D82A}">
                    <a16:rowId xmlns:a16="http://schemas.microsoft.com/office/drawing/2014/main" val="3692519831"/>
                  </a:ext>
                </a:extLst>
              </a:tr>
              <a:tr h="154352">
                <a:tc gridSpan="2">
                  <a:txBody>
                    <a:bodyPr/>
                    <a:lstStyle/>
                    <a:p>
                      <a:r>
                        <a:rPr lang="el-GR" sz="900" dirty="0"/>
                        <a:t>Δ</a:t>
                      </a:r>
                      <a:r>
                        <a:rPr lang="en-US" sz="900" dirty="0"/>
                        <a:t>LDL-C* (mg/dL)</a:t>
                      </a:r>
                    </a:p>
                  </a:txBody>
                  <a:tcPr marT="27432" marB="27432" anchor="b">
                    <a:lnB w="12700" cap="flat" cmpd="sng" algn="ctr">
                      <a:solidFill>
                        <a:schemeClr val="accent3"/>
                      </a:solidFill>
                      <a:prstDash val="solid"/>
                      <a:round/>
                      <a:headEnd type="none" w="med" len="med"/>
                      <a:tailEnd type="none" w="med" len="med"/>
                    </a:lnB>
                  </a:tcPr>
                </a:tc>
                <a:tc hMerge="1">
                  <a:txBody>
                    <a:bodyPr/>
                    <a:lstStyle/>
                    <a:p>
                      <a:endParaRPr lang="en-US"/>
                    </a:p>
                  </a:txBody>
                  <a:tcPr/>
                </a:tc>
                <a:tc>
                  <a:txBody>
                    <a:bodyPr/>
                    <a:lstStyle/>
                    <a:p>
                      <a:pPr algn="ctr"/>
                      <a:r>
                        <a:rPr lang="en-US" sz="900" dirty="0"/>
                        <a:t>-19.1</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-9.1</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a:t>
                      </a:r>
                    </a:p>
                  </a:txBody>
                  <a:tcPr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332158266"/>
                  </a:ext>
                </a:extLst>
              </a:tr>
              <a:tr h="154352">
                <a:tc gridSpan="5">
                  <a:txBody>
                    <a:bodyPr/>
                    <a:lstStyle/>
                    <a:p>
                      <a:r>
                        <a:rPr lang="en-US" sz="800" dirty="0"/>
                        <a:t>*in patients with BL LDL-C &gt;100mg/dL (N=32 vs. 27 for denifanstat vs. pbo, respectively); histology evaluated by single reader</a:t>
                      </a:r>
                    </a:p>
                  </a:txBody>
                  <a:tcPr marT="27432" marB="27432" anchor="b">
                    <a:lnL>
                      <a:noFill/>
                    </a:lnL>
                    <a:lnR>
                      <a:noFill/>
                    </a:ln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algn="ctr"/>
                      <a:endParaRPr lang="en-US" sz="900" dirty="0"/>
                    </a:p>
                  </a:txBody>
                  <a:tcPr marT="27432" marB="27432" anchor="ctr">
                    <a:lnB w="12700" cap="flat" cmpd="sng" algn="ctr">
                      <a:solidFill>
                        <a:schemeClr val="accent3"/>
                      </a:solidFill>
                      <a:prstDash val="solid"/>
                      <a:round/>
                      <a:headEnd type="none" w="med" len="med"/>
                      <a:tailEnd type="none" w="med" len="med"/>
                    </a:lnB>
                  </a:tcPr>
                </a:tc>
                <a:tc hMerge="1">
                  <a:txBody>
                    <a:bodyPr/>
                    <a:lstStyle/>
                    <a:p>
                      <a:pPr algn="ctr"/>
                      <a:endParaRPr lang="en-US" sz="900" dirty="0"/>
                    </a:p>
                  </a:txBody>
                  <a:tcPr marT="27432" marB="27432" anchor="ctr">
                    <a:lnB w="12700" cap="flat" cmpd="sng" algn="ctr">
                      <a:solidFill>
                        <a:schemeClr val="accent3"/>
                      </a:solidFill>
                      <a:prstDash val="solid"/>
                      <a:round/>
                      <a:headEnd type="none" w="med" len="med"/>
                      <a:tailEnd type="none" w="med" len="med"/>
                    </a:lnB>
                  </a:tcPr>
                </a:tc>
                <a:tc hMerge="1">
                  <a:txBody>
                    <a:bodyPr/>
                    <a:lstStyle/>
                    <a:p>
                      <a:pPr algn="ctr"/>
                      <a:endParaRPr lang="en-US" sz="900" dirty="0"/>
                    </a:p>
                  </a:txBody>
                  <a:tcPr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835911894"/>
                  </a:ext>
                </a:extLst>
              </a:tr>
            </a:tbl>
          </a:graphicData>
        </a:graphic>
      </p:graphicFrame>
      <p:sp>
        <p:nvSpPr>
          <p:cNvPr id="5" name="TextBox 4">
            <a:extLst>
              <a:ext uri="{FF2B5EF4-FFF2-40B4-BE49-F238E27FC236}">
                <a16:creationId xmlns:a16="http://schemas.microsoft.com/office/drawing/2014/main" id="{12D9E1D5-9FD5-A9C2-5DB9-4B8AD87E8BDD}"/>
              </a:ext>
            </a:extLst>
          </p:cNvPr>
          <p:cNvSpPr txBox="1"/>
          <p:nvPr/>
        </p:nvSpPr>
        <p:spPr>
          <a:xfrm>
            <a:off x="5125929" y="6063881"/>
            <a:ext cx="580287" cy="153888"/>
          </a:xfrm>
          <a:prstGeom prst="rect">
            <a:avLst/>
          </a:prstGeom>
          <a:noFill/>
        </p:spPr>
        <p:txBody>
          <a:bodyPr wrap="none" lIns="0" tIns="0" rIns="0" bIns="0" rtlCol="0">
            <a:spAutoFit/>
          </a:bodyPr>
          <a:lstStyle/>
          <a:p>
            <a:pPr algn="r"/>
            <a:r>
              <a:rPr lang="en-US" sz="1000" i="1" dirty="0">
                <a:solidFill>
                  <a:prstClr val="black"/>
                </a:solidFill>
              </a:rPr>
              <a:t>Continued</a:t>
            </a:r>
          </a:p>
        </p:txBody>
      </p:sp>
    </p:spTree>
    <p:extLst>
      <p:ext uri="{BB962C8B-B14F-4D97-AF65-F5344CB8AC3E}">
        <p14:creationId xmlns:p14="http://schemas.microsoft.com/office/powerpoint/2010/main" val="245891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29185671"/>
              </p:ext>
            </p:extLst>
          </p:nvPr>
        </p:nvGraphicFramePr>
        <p:xfrm>
          <a:off x="384362" y="548640"/>
          <a:ext cx="11430000" cy="5255768"/>
        </p:xfrm>
        <a:graphic>
          <a:graphicData uri="http://schemas.openxmlformats.org/drawingml/2006/table">
            <a:tbl>
              <a:tblPr firstRow="1" bandRow="1">
                <a:tableStyleId>{C083E6E3-FA7D-4D7B-A595-EF9225AFEA82}</a:tableStyleId>
              </a:tblPr>
              <a:tblGrid>
                <a:gridCol w="7307356">
                  <a:extLst>
                    <a:ext uri="{9D8B030D-6E8A-4147-A177-3AD203B41FA5}">
                      <a16:colId xmlns:a16="http://schemas.microsoft.com/office/drawing/2014/main" val="20000"/>
                    </a:ext>
                  </a:extLst>
                </a:gridCol>
                <a:gridCol w="4122644">
                  <a:extLst>
                    <a:ext uri="{9D8B030D-6E8A-4147-A177-3AD203B41FA5}">
                      <a16:colId xmlns:a16="http://schemas.microsoft.com/office/drawing/2014/main" val="3185404158"/>
                    </a:ext>
                  </a:extLst>
                </a:gridCol>
              </a:tblGrid>
              <a:tr h="457200">
                <a:tc gridSpan="2">
                  <a:txBody>
                    <a:bodyPr/>
                    <a:lstStyle/>
                    <a:p>
                      <a:pPr algn="ctr"/>
                      <a:r>
                        <a:rPr lang="en-US" sz="2300" b="0" spc="20" dirty="0">
                          <a:solidFill>
                            <a:schemeClr val="bg1"/>
                          </a:solidFill>
                        </a:rPr>
                        <a:t>Lipid Modulators</a:t>
                      </a:r>
                      <a:r>
                        <a:rPr lang="en-US" sz="2300" b="0" spc="20" baseline="0" dirty="0">
                          <a:solidFill>
                            <a:schemeClr val="bg1"/>
                          </a:solidFill>
                        </a:rPr>
                        <a:t>: Clinical Trial Results</a:t>
                      </a:r>
                      <a:endParaRPr lang="en-US" sz="2300" b="0" spc="20" dirty="0">
                        <a:solidFill>
                          <a:schemeClr val="bg1"/>
                        </a:solidFill>
                      </a:endParaRPr>
                    </a:p>
                  </a:txBody>
                  <a:tcPr marT="36576" marB="36576"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lnL>
                      <a:noFill/>
                    </a:lnL>
                  </a:tcPr>
                </a:tc>
                <a:extLst>
                  <a:ext uri="{0D108BD9-81ED-4DB2-BD59-A6C34878D82A}">
                    <a16:rowId xmlns:a16="http://schemas.microsoft.com/office/drawing/2014/main" val="10000"/>
                  </a:ext>
                </a:extLst>
              </a:tr>
              <a:tr h="18288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Denifanstat (Sagimet) </a:t>
                      </a:r>
                      <a:r>
                        <a:rPr lang="en-US" sz="1000" b="0" i="1" dirty="0">
                          <a:solidFill>
                            <a:schemeClr val="accent3">
                              <a:lumMod val="75000"/>
                            </a:schemeClr>
                          </a:solidFill>
                        </a:rPr>
                        <a:t>continued</a:t>
                      </a:r>
                      <a:endParaRPr lang="en-US" sz="1000" b="0" dirty="0">
                        <a:solidFill>
                          <a:schemeClr val="accent3">
                            <a:lumMod val="75000"/>
                          </a:schemeClr>
                        </a:solidFill>
                        <a:latin typeface="+mn-lt"/>
                        <a:cs typeface="Calibri"/>
                      </a:endParaRP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hMerge="1">
                  <a:txBody>
                    <a:bodyPr/>
                    <a:lstStyle/>
                    <a:p>
                      <a:endParaRPr lang="en-US"/>
                    </a:p>
                  </a:txBody>
                  <a:tcPr>
                    <a:lnL>
                      <a:noFill/>
                    </a:lnL>
                  </a:tcPr>
                </a:tc>
                <a:extLst>
                  <a:ext uri="{0D108BD9-81ED-4DB2-BD59-A6C34878D82A}">
                    <a16:rowId xmlns:a16="http://schemas.microsoft.com/office/drawing/2014/main" val="10001"/>
                  </a:ext>
                </a:extLst>
              </a:tr>
              <a:tr h="0">
                <a:tc gridSpan="2">
                  <a:txBody>
                    <a:bodyPr/>
                    <a:lstStyle/>
                    <a:p>
                      <a:endParaRPr lang="en-US" sz="100" dirty="0"/>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lnL>
                      <a:noFill/>
                    </a:lnL>
                  </a:tcPr>
                </a:tc>
                <a:extLst>
                  <a:ext uri="{0D108BD9-81ED-4DB2-BD59-A6C34878D82A}">
                    <a16:rowId xmlns:a16="http://schemas.microsoft.com/office/drawing/2014/main" val="10002"/>
                  </a:ext>
                </a:extLst>
              </a:tr>
              <a:tr h="1354746">
                <a:tc>
                  <a:txBody>
                    <a:bodyPr/>
                    <a:lstStyle/>
                    <a:p>
                      <a:pPr marL="171450" indent="-171450">
                        <a:spcAft>
                          <a:spcPts val="600"/>
                        </a:spcAft>
                        <a:buFont typeface="Arial"/>
                        <a:buChar char="•"/>
                      </a:pPr>
                      <a:endParaRPr lang="en-US" sz="1000" dirty="0"/>
                    </a:p>
                    <a:p>
                      <a:pPr marL="171450" indent="-171450">
                        <a:spcAft>
                          <a:spcPts val="600"/>
                        </a:spcAft>
                        <a:buFont typeface="Arial"/>
                        <a:buChar char="•"/>
                      </a:pPr>
                      <a:endParaRPr lang="en-US" sz="1000" dirty="0"/>
                    </a:p>
                    <a:p>
                      <a:pPr marL="171450" indent="-171450">
                        <a:spcAft>
                          <a:spcPts val="600"/>
                        </a:spcAft>
                        <a:buFont typeface="Arial"/>
                        <a:buChar char="•"/>
                      </a:pPr>
                      <a:r>
                        <a:rPr lang="en-US" sz="1000" dirty="0"/>
                        <a:t>Denifanstat was generally safe and well-tolerated with the majority of AEs being mild to moderate (Grade 1 and 2) in severity.</a:t>
                      </a:r>
                      <a:br>
                        <a:rPr lang="en-US" sz="1000" dirty="0"/>
                      </a:br>
                      <a:r>
                        <a:rPr lang="en-US" sz="1000" dirty="0"/>
                        <a:t>- no Grade ≥3 AEs were reported.</a:t>
                      </a:r>
                    </a:p>
                    <a:p>
                      <a:pPr marL="171450" indent="-171450">
                        <a:spcAft>
                          <a:spcPts val="600"/>
                        </a:spcAft>
                        <a:buFont typeface="Arial"/>
                        <a:buChar char="•"/>
                      </a:pPr>
                      <a:r>
                        <a:rPr lang="en-US" sz="1000" dirty="0"/>
                        <a:t>Most commonly reported AEs were skin and subcutaneous tissue disorders including hair thinning which reversed completely upon down-titration or discontinuation of study drug.</a:t>
                      </a:r>
                    </a:p>
                    <a:p>
                      <a:pPr marL="171450" indent="-171450">
                        <a:spcAft>
                          <a:spcPts val="600"/>
                        </a:spcAft>
                        <a:buFont typeface="Arial"/>
                        <a:buChar char="•"/>
                      </a:pPr>
                      <a:r>
                        <a:rPr lang="en-US" sz="1000" dirty="0"/>
                        <a:t>No treatment-related SAEs and deaths were reported.</a:t>
                      </a:r>
                    </a:p>
                    <a:p>
                      <a:pPr marL="171450" indent="-171450">
                        <a:spcAft>
                          <a:spcPts val="600"/>
                        </a:spcAft>
                        <a:buFont typeface="Arial"/>
                        <a:buChar char="•"/>
                      </a:pPr>
                      <a:endParaRPr lang="en-US" sz="1000" dirty="0"/>
                    </a:p>
                    <a:p>
                      <a:pPr marL="171450" indent="-171450">
                        <a:spcAft>
                          <a:spcPts val="600"/>
                        </a:spcAft>
                        <a:buFont typeface="Arial"/>
                        <a:buChar char="•"/>
                      </a:pPr>
                      <a:endParaRPr lang="en-US" sz="1000" dirty="0"/>
                    </a:p>
                    <a:p>
                      <a:pPr marL="0" indent="0">
                        <a:spcAft>
                          <a:spcPts val="600"/>
                        </a:spcAft>
                        <a:buFont typeface="Arial"/>
                        <a:buNone/>
                      </a:pPr>
                      <a:endParaRPr lang="en-US" sz="1000" dirty="0"/>
                    </a:p>
                    <a:p>
                      <a:pPr marL="171450" indent="-171450">
                        <a:spcAft>
                          <a:spcPts val="600"/>
                        </a:spcAft>
                        <a:buFont typeface="Arial"/>
                        <a:buChar char="•"/>
                      </a:pPr>
                      <a:endParaRPr lang="en-US" sz="1000" dirty="0"/>
                    </a:p>
                  </a:txBody>
                  <a:tcPr marT="36576" marB="36576">
                    <a:lnL>
                      <a:noFill/>
                    </a:lnL>
                    <a:lnR>
                      <a:noFill/>
                    </a:lnR>
                    <a:lnT>
                      <a:noFill/>
                    </a:lnT>
                    <a:lnB>
                      <a:noFill/>
                    </a:lnB>
                    <a:lnTlToBr w="12700" cmpd="sng">
                      <a:noFill/>
                      <a:prstDash val="solid"/>
                    </a:lnTlToBr>
                    <a:lnBlToTr w="12700" cmpd="sng">
                      <a:noFill/>
                      <a:prstDash val="solid"/>
                    </a:lnBlToTr>
                    <a:noFill/>
                  </a:tcPr>
                </a:tc>
                <a:tc>
                  <a:txBody>
                    <a:bodyPr/>
                    <a:lstStyle/>
                    <a:p>
                      <a:endParaRPr lang="en-US" dirty="0"/>
                    </a:p>
                  </a:txBody>
                  <a:tcPr marT="36576" marB="36576">
                    <a:lnL>
                      <a:noFill/>
                    </a:lnL>
                    <a:lnR>
                      <a:noFill/>
                    </a:lnR>
                    <a:lnB>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640080">
                <a:tc gridSpan="2">
                  <a:txBody>
                    <a:bodyPr/>
                    <a:lstStyle/>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Implications</a:t>
                      </a:r>
                      <a:r>
                        <a:rPr kumimoji="0" lang="en-US" sz="1000" u="none" strike="noStrike" cap="none" normalizeH="0" baseline="0" dirty="0">
                          <a:ln>
                            <a:noFill/>
                          </a:ln>
                          <a:effectLst/>
                        </a:rPr>
                        <a:t>: These data showed significantly more denifanstat-treated patients met histological endpoints of both MASH resolution and fibrosis improvement compared to placebo in MASH patients with F2-F3; fibrosis improvements were confirmed by AI-based digital pathology showing significant improvements in qFibrosis. Histology improvements with denifanstat in a small subset of patients (N=16) on GLP-1 therapy at baseline were consistent with the overall study population, importan</a:t>
                      </a:r>
                      <a:r>
                        <a:rPr kumimoji="0" lang="en-US" sz="1000" u="none" strike="noStrike" cap="none" normalizeH="0" baseline="0" dirty="0">
                          <a:ln>
                            <a:noFill/>
                          </a:ln>
                          <a:solidFill>
                            <a:schemeClr val="tx1"/>
                          </a:solidFill>
                          <a:effectLst/>
                        </a:rPr>
                        <a:t>t</a:t>
                      </a:r>
                      <a:r>
                        <a:rPr kumimoji="0" lang="en-US" sz="1000" u="none" strike="noStrike" cap="none" normalizeH="0" baseline="0" dirty="0">
                          <a:ln>
                            <a:noFill/>
                          </a:ln>
                          <a:effectLst/>
                        </a:rPr>
                        <a:t> in a patient population likely to have obesity and/or T2D and be on GLP-1 therapy. Histology improvements were accompanied by improvements in non-invasive markers of disease already at 26 weeks, which was sustained at 52 weeks. While denifanstat was generally safe and well-tolerated with mild to moderate AEs, nearly 20% of denifanstat-treated patients discontinued study drug due to AEs.</a:t>
                      </a: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u="none" strike="noStrike" cap="none" normalizeH="0" baseline="0" dirty="0">
                          <a:ln>
                            <a:noFill/>
                          </a:ln>
                          <a:effectLst/>
                        </a:rPr>
                        <a:t>In the Q&amp;A session following the data release, analysts queried the high drop-out rate in the denifanstat treatment arm, and COVID-19 including geographical relocation due to the pandemic was mentioned among reasons for discontinuation. </a:t>
                      </a: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u="none" strike="noStrike" cap="none" normalizeH="0" baseline="0" dirty="0">
                          <a:ln>
                            <a:noFill/>
                          </a:ln>
                          <a:effectLst/>
                        </a:rPr>
                        <a:t>Sagimet will now hold an end-of-Phase II meeting with the FDA and anticipates </a:t>
                      </a:r>
                      <a:r>
                        <a:rPr kumimoji="0" lang="en-US" sz="1000" u="none" strike="noStrike" cap="none" normalizeH="0" baseline="0" dirty="0">
                          <a:ln>
                            <a:noFill/>
                          </a:ln>
                          <a:solidFill>
                            <a:schemeClr val="tx1"/>
                          </a:solidFill>
                          <a:effectLst/>
                        </a:rPr>
                        <a:t>initiating</a:t>
                      </a:r>
                      <a:r>
                        <a:rPr kumimoji="0" lang="en-US" sz="1000" u="none" strike="noStrike" cap="none" normalizeH="0" baseline="0" dirty="0">
                          <a:ln>
                            <a:noFill/>
                          </a:ln>
                          <a:effectLst/>
                        </a:rPr>
                        <a:t> Phase III development with denifanstat in MASH F2-F3 patients in 2H 2024; Phase III development in MASH F4 patients will be discussed with the FDA. Sagimet is prepared to initiate this Phase III program independently, but according to CEO Dave Happel the Company “</a:t>
                      </a:r>
                      <a:r>
                        <a:rPr kumimoji="0" lang="en-US" sz="1000" i="1" u="none" strike="noStrike" cap="none" normalizeH="0" baseline="0" dirty="0">
                          <a:ln>
                            <a:noFill/>
                          </a:ln>
                          <a:effectLst/>
                        </a:rPr>
                        <a:t>will also consider other options available to help finance the program</a:t>
                      </a:r>
                      <a:r>
                        <a:rPr kumimoji="0" lang="en-US" sz="1000" u="none" strike="noStrike" cap="none" normalizeH="0" baseline="0" dirty="0">
                          <a:ln>
                            <a:noFill/>
                          </a:ln>
                          <a:effectLst/>
                        </a:rPr>
                        <a:t>”. Denifanstat is currently in Phase III development for the treatment of acne and recurrent glioblastoma.</a:t>
                      </a:r>
                    </a:p>
                    <a:p>
                      <a:pPr marL="0" indent="0">
                        <a:spcAft>
                          <a:spcPts val="600"/>
                        </a:spcAft>
                        <a:buFont typeface="Arial"/>
                        <a:buNone/>
                      </a:pPr>
                      <a:r>
                        <a:rPr lang="en-GB" sz="900" b="1" dirty="0">
                          <a:solidFill>
                            <a:schemeClr val="tx1"/>
                          </a:solidFill>
                          <a:latin typeface="+mn-lt"/>
                          <a:cs typeface="Calibri"/>
                        </a:rPr>
                        <a:t>Source:</a:t>
                      </a:r>
                      <a:r>
                        <a:rPr lang="en-GB" sz="900" b="0" dirty="0">
                          <a:solidFill>
                            <a:schemeClr val="tx1"/>
                          </a:solidFill>
                          <a:latin typeface="+mn-lt"/>
                          <a:cs typeface="Calibri"/>
                        </a:rPr>
                        <a:t> </a:t>
                      </a:r>
                      <a:r>
                        <a:rPr lang="en-GB" sz="900" b="0" dirty="0">
                          <a:solidFill>
                            <a:schemeClr val="tx1"/>
                          </a:solidFill>
                          <a:latin typeface="+mn-lt"/>
                          <a:cs typeface="Calibri"/>
                          <a:hlinkClick r:id="rId2"/>
                        </a:rPr>
                        <a:t>Sagimet press release</a:t>
                      </a:r>
                      <a:r>
                        <a:rPr lang="en-GB" sz="900" b="0" dirty="0">
                          <a:solidFill>
                            <a:schemeClr val="tx1"/>
                          </a:solidFill>
                          <a:latin typeface="+mn-lt"/>
                          <a:cs typeface="Calibri"/>
                        </a:rPr>
                        <a:t>, </a:t>
                      </a:r>
                      <a:r>
                        <a:rPr lang="en-GB" sz="900" b="0" dirty="0">
                          <a:solidFill>
                            <a:schemeClr val="tx1"/>
                          </a:solidFill>
                          <a:latin typeface="+mn-lt"/>
                          <a:cs typeface="Calibri"/>
                          <a:hlinkClick r:id="rId3"/>
                        </a:rPr>
                        <a:t>Sagimet FASCINATE-2 presentation</a:t>
                      </a:r>
                      <a:endParaRPr lang="en-GB" sz="900" b="0" dirty="0">
                        <a:solidFill>
                          <a:schemeClr val="tx1"/>
                        </a:solidFill>
                        <a:latin typeface="+mn-lt"/>
                        <a:cs typeface="Calibri"/>
                      </a:endParaRPr>
                    </a:p>
                  </a:txBody>
                  <a:tcPr marT="36576" marB="36576">
                    <a:lnL>
                      <a:noFill/>
                    </a:lnL>
                    <a:lnR>
                      <a:noFill/>
                    </a:lnR>
                    <a:lnT>
                      <a:noFill/>
                    </a:lnT>
                    <a:lnB w="12700" cmpd="sng">
                      <a:noFill/>
                    </a:lnB>
                    <a:lnTlToBr w="12700" cmpd="sng">
                      <a:noFill/>
                      <a:prstDash val="solid"/>
                    </a:lnTlToBr>
                    <a:lnBlToTr w="12700" cmpd="sng">
                      <a:noFill/>
                      <a:prstDash val="solid"/>
                    </a:lnBlToTr>
                    <a:noFill/>
                  </a:tcPr>
                </a:tc>
                <a:tc hMerge="1">
                  <a:txBody>
                    <a:bodyPr/>
                    <a:lstStyle/>
                    <a:p>
                      <a:endParaRPr lang="en-US" dirty="0"/>
                    </a:p>
                  </a:txBody>
                  <a:tcPr marT="36576" marB="36576">
                    <a:lnL>
                      <a:noFill/>
                    </a:lnL>
                    <a:lnR>
                      <a:noFill/>
                    </a:lnR>
                    <a:lnT>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bl>
          </a:graphicData>
        </a:graphic>
      </p:graphicFrame>
      <p:graphicFrame>
        <p:nvGraphicFramePr>
          <p:cNvPr id="2" name="Table 1">
            <a:extLst>
              <a:ext uri="{FF2B5EF4-FFF2-40B4-BE49-F238E27FC236}">
                <a16:creationId xmlns:a16="http://schemas.microsoft.com/office/drawing/2014/main" id="{789ED439-64CB-34A5-3FC4-5A27278FDC4E}"/>
              </a:ext>
            </a:extLst>
          </p:cNvPr>
          <p:cNvGraphicFramePr>
            <a:graphicFrameLocks noGrp="1"/>
          </p:cNvGraphicFramePr>
          <p:nvPr>
            <p:extLst>
              <p:ext uri="{D42A27DB-BD31-4B8C-83A1-F6EECF244321}">
                <p14:modId xmlns:p14="http://schemas.microsoft.com/office/powerpoint/2010/main" val="197699594"/>
              </p:ext>
            </p:extLst>
          </p:nvPr>
        </p:nvGraphicFramePr>
        <p:xfrm>
          <a:off x="8043358" y="1291157"/>
          <a:ext cx="3425190" cy="2441448"/>
        </p:xfrm>
        <a:graphic>
          <a:graphicData uri="http://schemas.openxmlformats.org/drawingml/2006/table">
            <a:tbl>
              <a:tblPr firstRow="1" bandRow="1">
                <a:tableStyleId>{C083E6E3-FA7D-4D7B-A595-EF9225AFEA82}</a:tableStyleId>
              </a:tblPr>
              <a:tblGrid>
                <a:gridCol w="1954530">
                  <a:extLst>
                    <a:ext uri="{9D8B030D-6E8A-4147-A177-3AD203B41FA5}">
                      <a16:colId xmlns:a16="http://schemas.microsoft.com/office/drawing/2014/main" val="20000"/>
                    </a:ext>
                  </a:extLst>
                </a:gridCol>
                <a:gridCol w="824230">
                  <a:extLst>
                    <a:ext uri="{9D8B030D-6E8A-4147-A177-3AD203B41FA5}">
                      <a16:colId xmlns:a16="http://schemas.microsoft.com/office/drawing/2014/main" val="20001"/>
                    </a:ext>
                  </a:extLst>
                </a:gridCol>
                <a:gridCol w="646430">
                  <a:extLst>
                    <a:ext uri="{9D8B030D-6E8A-4147-A177-3AD203B41FA5}">
                      <a16:colId xmlns:a16="http://schemas.microsoft.com/office/drawing/2014/main" val="20002"/>
                    </a:ext>
                  </a:extLst>
                </a:gridCol>
              </a:tblGrid>
              <a:tr h="0">
                <a:tc>
                  <a:txBody>
                    <a:bodyPr/>
                    <a:lstStyle/>
                    <a:p>
                      <a:r>
                        <a:rPr lang="en-US" sz="900" dirty="0"/>
                        <a:t>Safety (%pts)</a:t>
                      </a:r>
                    </a:p>
                  </a:txBody>
                  <a:tcPr marT="27432" marB="27432" anchor="b"/>
                </a:tc>
                <a:tc>
                  <a:txBody>
                    <a:bodyPr/>
                    <a:lstStyle/>
                    <a:p>
                      <a:pPr algn="ctr"/>
                      <a:r>
                        <a:rPr lang="en-US" sz="900" dirty="0"/>
                        <a:t>denifanstat</a:t>
                      </a:r>
                    </a:p>
                  </a:txBody>
                  <a:tcPr marT="27432" marB="27432" anchor="b"/>
                </a:tc>
                <a:tc>
                  <a:txBody>
                    <a:bodyPr/>
                    <a:lstStyle/>
                    <a:p>
                      <a:pPr algn="ctr"/>
                      <a:r>
                        <a:rPr lang="en-US" sz="900" dirty="0"/>
                        <a:t>placebo</a:t>
                      </a:r>
                    </a:p>
                  </a:txBody>
                  <a:tcPr marT="27432" marB="27432" anchor="b"/>
                </a:tc>
                <a:extLst>
                  <a:ext uri="{0D108BD9-81ED-4DB2-BD59-A6C34878D82A}">
                    <a16:rowId xmlns:a16="http://schemas.microsoft.com/office/drawing/2014/main" val="10000"/>
                  </a:ext>
                </a:extLst>
              </a:tr>
              <a:tr h="0">
                <a:tc>
                  <a:txBody>
                    <a:bodyPr/>
                    <a:lstStyle/>
                    <a:p>
                      <a:r>
                        <a:rPr lang="en-US" sz="900" dirty="0"/>
                        <a:t>N</a:t>
                      </a:r>
                    </a:p>
                  </a:txBody>
                  <a:tcPr marT="27432" marB="27432" anchor="b"/>
                </a:tc>
                <a:tc>
                  <a:txBody>
                    <a:bodyPr/>
                    <a:lstStyle/>
                    <a:p>
                      <a:pPr algn="ctr"/>
                      <a:r>
                        <a:rPr lang="en-US" sz="900" dirty="0"/>
                        <a:t>112</a:t>
                      </a:r>
                    </a:p>
                  </a:txBody>
                  <a:tcPr marT="27432" marB="27432" anchor="ctr"/>
                </a:tc>
                <a:tc>
                  <a:txBody>
                    <a:bodyPr/>
                    <a:lstStyle/>
                    <a:p>
                      <a:pPr algn="ctr"/>
                      <a:r>
                        <a:rPr lang="en-US" sz="900" dirty="0"/>
                        <a:t>56</a:t>
                      </a:r>
                    </a:p>
                  </a:txBody>
                  <a:tcPr marT="27432" marB="27432" anchor="ctr"/>
                </a:tc>
                <a:extLst>
                  <a:ext uri="{0D108BD9-81ED-4DB2-BD59-A6C34878D82A}">
                    <a16:rowId xmlns:a16="http://schemas.microsoft.com/office/drawing/2014/main" val="42464568"/>
                  </a:ext>
                </a:extLst>
              </a:tr>
              <a:tr h="0">
                <a:tc>
                  <a:txBody>
                    <a:bodyPr/>
                    <a:lstStyle/>
                    <a:p>
                      <a:r>
                        <a:rPr lang="en-US" sz="900" dirty="0"/>
                        <a:t>Any TEAE</a:t>
                      </a:r>
                    </a:p>
                  </a:txBody>
                  <a:tcPr marT="27432" marB="27432" anchor="b"/>
                </a:tc>
                <a:tc>
                  <a:txBody>
                    <a:bodyPr/>
                    <a:lstStyle/>
                    <a:p>
                      <a:pPr algn="ctr"/>
                      <a:r>
                        <a:rPr lang="en-US" sz="900" dirty="0"/>
                        <a:t>85.7</a:t>
                      </a:r>
                    </a:p>
                  </a:txBody>
                  <a:tcPr marT="27432" marB="27432" anchor="ctr"/>
                </a:tc>
                <a:tc>
                  <a:txBody>
                    <a:bodyPr/>
                    <a:lstStyle/>
                    <a:p>
                      <a:pPr algn="ctr"/>
                      <a:r>
                        <a:rPr lang="en-US" sz="900" dirty="0"/>
                        <a:t>80.4</a:t>
                      </a:r>
                    </a:p>
                  </a:txBody>
                  <a:tcPr marT="27432" marB="27432" anchor="ctr"/>
                </a:tc>
                <a:extLst>
                  <a:ext uri="{0D108BD9-81ED-4DB2-BD59-A6C34878D82A}">
                    <a16:rowId xmlns:a16="http://schemas.microsoft.com/office/drawing/2014/main" val="10001"/>
                  </a:ext>
                </a:extLst>
              </a:tr>
              <a:tr h="0">
                <a:tc>
                  <a:txBody>
                    <a:bodyPr/>
                    <a:lstStyle/>
                    <a:p>
                      <a:r>
                        <a:rPr lang="en-US" sz="900" dirty="0"/>
                        <a:t>TEAE related to study drug</a:t>
                      </a:r>
                    </a:p>
                  </a:txBody>
                  <a:tcPr marT="27432" marB="27432" anchor="b"/>
                </a:tc>
                <a:tc>
                  <a:txBody>
                    <a:bodyPr/>
                    <a:lstStyle/>
                    <a:p>
                      <a:pPr algn="ctr"/>
                      <a:r>
                        <a:rPr lang="en-US" sz="900" dirty="0"/>
                        <a:t>45.5</a:t>
                      </a:r>
                    </a:p>
                  </a:txBody>
                  <a:tcPr marT="27432" marB="27432" anchor="ctr"/>
                </a:tc>
                <a:tc>
                  <a:txBody>
                    <a:bodyPr/>
                    <a:lstStyle/>
                    <a:p>
                      <a:pPr algn="ctr"/>
                      <a:r>
                        <a:rPr lang="en-US" sz="900" dirty="0"/>
                        <a:t>35.7</a:t>
                      </a:r>
                    </a:p>
                  </a:txBody>
                  <a:tcPr marT="27432" marB="27432" anchor="ctr"/>
                </a:tc>
                <a:extLst>
                  <a:ext uri="{0D108BD9-81ED-4DB2-BD59-A6C34878D82A}">
                    <a16:rowId xmlns:a16="http://schemas.microsoft.com/office/drawing/2014/main" val="10002"/>
                  </a:ext>
                </a:extLst>
              </a:tr>
              <a:tr h="0">
                <a:tc>
                  <a:txBody>
                    <a:bodyPr/>
                    <a:lstStyle/>
                    <a:p>
                      <a:r>
                        <a:rPr lang="en-US" sz="900" b="1" dirty="0"/>
                        <a:t>Most common TEAEs in ≥5%pts</a:t>
                      </a:r>
                    </a:p>
                  </a:txBody>
                  <a:tcPr marT="27432" marB="27432" anchor="b"/>
                </a:tc>
                <a:tc>
                  <a:txBody>
                    <a:bodyPr/>
                    <a:lstStyle/>
                    <a:p>
                      <a:pPr algn="ctr"/>
                      <a:endParaRPr lang="en-US" sz="900" dirty="0"/>
                    </a:p>
                  </a:txBody>
                  <a:tcPr marT="27432" marB="27432" anchor="ctr"/>
                </a:tc>
                <a:tc>
                  <a:txBody>
                    <a:bodyPr/>
                    <a:lstStyle/>
                    <a:p>
                      <a:pPr algn="ctr"/>
                      <a:endParaRPr lang="en-US" sz="900" dirty="0"/>
                    </a:p>
                  </a:txBody>
                  <a:tcPr marT="27432" marB="27432" anchor="ctr"/>
                </a:tc>
                <a:extLst>
                  <a:ext uri="{0D108BD9-81ED-4DB2-BD59-A6C34878D82A}">
                    <a16:rowId xmlns:a16="http://schemas.microsoft.com/office/drawing/2014/main" val="2452941490"/>
                  </a:ext>
                </a:extLst>
              </a:tr>
              <a:tr h="0">
                <a:tc>
                  <a:txBody>
                    <a:bodyPr/>
                    <a:lstStyle/>
                    <a:p>
                      <a:r>
                        <a:rPr lang="en-US" sz="900" dirty="0"/>
                        <a:t>Eye disorders</a:t>
                      </a:r>
                    </a:p>
                  </a:txBody>
                  <a:tcPr marT="27432" marB="27432" anchor="b"/>
                </a:tc>
                <a:tc>
                  <a:txBody>
                    <a:bodyPr/>
                    <a:lstStyle/>
                    <a:p>
                      <a:pPr algn="ctr"/>
                      <a:r>
                        <a:rPr lang="en-US" sz="900" dirty="0"/>
                        <a:t>15.2</a:t>
                      </a:r>
                    </a:p>
                  </a:txBody>
                  <a:tcPr marT="27432" marB="27432" anchor="ctr"/>
                </a:tc>
                <a:tc>
                  <a:txBody>
                    <a:bodyPr/>
                    <a:lstStyle/>
                    <a:p>
                      <a:pPr algn="ctr"/>
                      <a:r>
                        <a:rPr lang="en-US" sz="900" dirty="0"/>
                        <a:t>16.1</a:t>
                      </a:r>
                    </a:p>
                  </a:txBody>
                  <a:tcPr marT="27432" marB="27432" anchor="ctr"/>
                </a:tc>
                <a:extLst>
                  <a:ext uri="{0D108BD9-81ED-4DB2-BD59-A6C34878D82A}">
                    <a16:rowId xmlns:a16="http://schemas.microsoft.com/office/drawing/2014/main" val="330424274"/>
                  </a:ext>
                </a:extLst>
              </a:tr>
              <a:tr h="0">
                <a:tc>
                  <a:txBody>
                    <a:bodyPr/>
                    <a:lstStyle/>
                    <a:p>
                      <a:r>
                        <a:rPr lang="en-US" sz="900" dirty="0"/>
                        <a:t>GI disorders</a:t>
                      </a:r>
                    </a:p>
                  </a:txBody>
                  <a:tcPr marT="27432" marB="27432" anchor="b"/>
                </a:tc>
                <a:tc>
                  <a:txBody>
                    <a:bodyPr/>
                    <a:lstStyle/>
                    <a:p>
                      <a:pPr algn="ctr"/>
                      <a:r>
                        <a:rPr lang="en-US" sz="900" dirty="0"/>
                        <a:t>11.6</a:t>
                      </a:r>
                    </a:p>
                  </a:txBody>
                  <a:tcPr marT="27432" marB="27432" anchor="ctr"/>
                </a:tc>
                <a:tc>
                  <a:txBody>
                    <a:bodyPr/>
                    <a:lstStyle/>
                    <a:p>
                      <a:pPr algn="ctr"/>
                      <a:r>
                        <a:rPr lang="en-US" sz="900" dirty="0"/>
                        <a:t>8.9</a:t>
                      </a:r>
                    </a:p>
                  </a:txBody>
                  <a:tcPr marT="27432" marB="27432" anchor="ctr"/>
                </a:tc>
                <a:extLst>
                  <a:ext uri="{0D108BD9-81ED-4DB2-BD59-A6C34878D82A}">
                    <a16:rowId xmlns:a16="http://schemas.microsoft.com/office/drawing/2014/main" val="1899600872"/>
                  </a:ext>
                </a:extLst>
              </a:tr>
              <a:tr h="154352">
                <a:tc>
                  <a:txBody>
                    <a:bodyPr/>
                    <a:lstStyle/>
                    <a:p>
                      <a:r>
                        <a:rPr lang="en-US" sz="900" dirty="0"/>
                        <a:t>Skin and SC tissue disorders</a:t>
                      </a:r>
                    </a:p>
                  </a:txBody>
                  <a:tcPr marT="27432" marB="27432" anchor="b"/>
                </a:tc>
                <a:tc>
                  <a:txBody>
                    <a:bodyPr/>
                    <a:lstStyle/>
                    <a:p>
                      <a:pPr algn="ctr"/>
                      <a:r>
                        <a:rPr lang="en-US" sz="900" dirty="0"/>
                        <a:t>22.3</a:t>
                      </a:r>
                    </a:p>
                  </a:txBody>
                  <a:tcPr marT="27432" marB="27432" anchor="ctr"/>
                </a:tc>
                <a:tc>
                  <a:txBody>
                    <a:bodyPr/>
                    <a:lstStyle/>
                    <a:p>
                      <a:pPr algn="ctr"/>
                      <a:r>
                        <a:rPr lang="en-US" sz="900" dirty="0"/>
                        <a:t>7.1</a:t>
                      </a:r>
                    </a:p>
                  </a:txBody>
                  <a:tcPr marT="27432" marB="27432" anchor="ctr"/>
                </a:tc>
                <a:extLst>
                  <a:ext uri="{0D108BD9-81ED-4DB2-BD59-A6C34878D82A}">
                    <a16:rowId xmlns:a16="http://schemas.microsoft.com/office/drawing/2014/main" val="10003"/>
                  </a:ext>
                </a:extLst>
              </a:tr>
              <a:tr h="154352">
                <a:tc>
                  <a:txBody>
                    <a:bodyPr/>
                    <a:lstStyle/>
                    <a:p>
                      <a:r>
                        <a:rPr lang="en-US" sz="900" dirty="0"/>
                        <a:t>TEAEs leading to study drug discontinuation</a:t>
                      </a:r>
                    </a:p>
                  </a:txBody>
                  <a:tcPr marT="27432" marB="27432" anchor="b"/>
                </a:tc>
                <a:tc>
                  <a:txBody>
                    <a:bodyPr/>
                    <a:lstStyle/>
                    <a:p>
                      <a:pPr algn="ctr"/>
                      <a:r>
                        <a:rPr lang="en-US" sz="900" dirty="0"/>
                        <a:t>19.6</a:t>
                      </a:r>
                    </a:p>
                  </a:txBody>
                  <a:tcPr marT="27432" marB="27432" anchor="ctr"/>
                </a:tc>
                <a:tc>
                  <a:txBody>
                    <a:bodyPr/>
                    <a:lstStyle/>
                    <a:p>
                      <a:pPr algn="ctr"/>
                      <a:r>
                        <a:rPr lang="en-US" sz="900" dirty="0"/>
                        <a:t>5.4</a:t>
                      </a:r>
                    </a:p>
                  </a:txBody>
                  <a:tcPr marT="27432" marB="27432" anchor="ctr"/>
                </a:tc>
                <a:extLst>
                  <a:ext uri="{0D108BD9-81ED-4DB2-BD59-A6C34878D82A}">
                    <a16:rowId xmlns:a16="http://schemas.microsoft.com/office/drawing/2014/main" val="12282030"/>
                  </a:ext>
                </a:extLst>
              </a:tr>
              <a:tr h="154352">
                <a:tc>
                  <a:txBody>
                    <a:bodyPr/>
                    <a:lstStyle/>
                    <a:p>
                      <a:r>
                        <a:rPr lang="en-US" sz="900" dirty="0"/>
                        <a:t>TEAEs ≥Grade 3</a:t>
                      </a:r>
                    </a:p>
                  </a:txBody>
                  <a:tcPr marT="27432" marB="27432" anchor="b"/>
                </a:tc>
                <a:tc>
                  <a:txBody>
                    <a:bodyPr/>
                    <a:lstStyle/>
                    <a:p>
                      <a:pPr algn="ctr"/>
                      <a:r>
                        <a:rPr lang="en-US" sz="900" dirty="0"/>
                        <a:t>11.6</a:t>
                      </a:r>
                    </a:p>
                  </a:txBody>
                  <a:tcPr marT="27432" marB="27432" anchor="ctr"/>
                </a:tc>
                <a:tc>
                  <a:txBody>
                    <a:bodyPr/>
                    <a:lstStyle/>
                    <a:p>
                      <a:pPr algn="ctr"/>
                      <a:r>
                        <a:rPr lang="en-US" sz="900" dirty="0"/>
                        <a:t>5.4</a:t>
                      </a:r>
                    </a:p>
                  </a:txBody>
                  <a:tcPr marT="27432" marB="27432" anchor="ctr"/>
                </a:tc>
                <a:extLst>
                  <a:ext uri="{0D108BD9-81ED-4DB2-BD59-A6C34878D82A}">
                    <a16:rowId xmlns:a16="http://schemas.microsoft.com/office/drawing/2014/main" val="3470274279"/>
                  </a:ext>
                </a:extLst>
              </a:tr>
              <a:tr h="154352">
                <a:tc>
                  <a:txBody>
                    <a:bodyPr/>
                    <a:lstStyle/>
                    <a:p>
                      <a:r>
                        <a:rPr lang="en-US" sz="900" dirty="0"/>
                        <a:t>SAEs</a:t>
                      </a:r>
                    </a:p>
                  </a:txBody>
                  <a:tcPr marT="27432" marB="27432" anchor="b"/>
                </a:tc>
                <a:tc>
                  <a:txBody>
                    <a:bodyPr/>
                    <a:lstStyle/>
                    <a:p>
                      <a:pPr algn="ctr"/>
                      <a:r>
                        <a:rPr lang="en-US" sz="900" dirty="0"/>
                        <a:t>11.6</a:t>
                      </a:r>
                    </a:p>
                  </a:txBody>
                  <a:tcPr marT="27432" marB="27432" anchor="ctr"/>
                </a:tc>
                <a:tc>
                  <a:txBody>
                    <a:bodyPr/>
                    <a:lstStyle/>
                    <a:p>
                      <a:pPr algn="ctr"/>
                      <a:r>
                        <a:rPr lang="en-US" sz="900" dirty="0"/>
                        <a:t>5.4</a:t>
                      </a:r>
                    </a:p>
                  </a:txBody>
                  <a:tcPr marT="27432" marB="27432" anchor="ctr"/>
                </a:tc>
                <a:extLst>
                  <a:ext uri="{0D108BD9-81ED-4DB2-BD59-A6C34878D82A}">
                    <a16:rowId xmlns:a16="http://schemas.microsoft.com/office/drawing/2014/main" val="4143691423"/>
                  </a:ext>
                </a:extLst>
              </a:tr>
              <a:tr h="154352">
                <a:tc>
                  <a:txBody>
                    <a:bodyPr/>
                    <a:lstStyle/>
                    <a:p>
                      <a:r>
                        <a:rPr lang="en-US" sz="900" dirty="0"/>
                        <a:t>Deaths</a:t>
                      </a:r>
                    </a:p>
                  </a:txBody>
                  <a:tcPr marT="27432" marB="27432" anchor="ctr"/>
                </a:tc>
                <a:tc>
                  <a:txBody>
                    <a:bodyPr/>
                    <a:lstStyle/>
                    <a:p>
                      <a:pPr algn="ctr"/>
                      <a:r>
                        <a:rPr lang="en-US" sz="900" dirty="0"/>
                        <a:t>0</a:t>
                      </a:r>
                    </a:p>
                  </a:txBody>
                  <a:tcPr marT="27432" marB="27432" anchor="ctr"/>
                </a:tc>
                <a:tc>
                  <a:txBody>
                    <a:bodyPr/>
                    <a:lstStyle/>
                    <a:p>
                      <a:pPr algn="ctr"/>
                      <a:r>
                        <a:rPr lang="en-US" sz="900" dirty="0"/>
                        <a:t>0</a:t>
                      </a:r>
                    </a:p>
                  </a:txBody>
                  <a:tcPr marT="27432" marB="27432" anchor="ctr"/>
                </a:tc>
                <a:extLst>
                  <a:ext uri="{0D108BD9-81ED-4DB2-BD59-A6C34878D82A}">
                    <a16:rowId xmlns:a16="http://schemas.microsoft.com/office/drawing/2014/main" val="2293222985"/>
                  </a:ext>
                </a:extLst>
              </a:tr>
            </a:tbl>
          </a:graphicData>
        </a:graphic>
      </p:graphicFrame>
    </p:spTree>
    <p:extLst>
      <p:ext uri="{BB962C8B-B14F-4D97-AF65-F5344CB8AC3E}">
        <p14:creationId xmlns:p14="http://schemas.microsoft.com/office/powerpoint/2010/main" val="422105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96953234"/>
              </p:ext>
            </p:extLst>
          </p:nvPr>
        </p:nvGraphicFramePr>
        <p:xfrm>
          <a:off x="384363" y="548640"/>
          <a:ext cx="11430000" cy="2538984"/>
        </p:xfrm>
        <a:graphic>
          <a:graphicData uri="http://schemas.openxmlformats.org/drawingml/2006/table">
            <a:tbl>
              <a:tblPr firstRow="1" bandRow="1">
                <a:tableStyleId>{C083E6E3-FA7D-4D7B-A595-EF9225AFEA82}</a:tableStyleId>
              </a:tblPr>
              <a:tblGrid>
                <a:gridCol w="18288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7315200">
                  <a:extLst>
                    <a:ext uri="{9D8B030D-6E8A-4147-A177-3AD203B41FA5}">
                      <a16:colId xmlns:a16="http://schemas.microsoft.com/office/drawing/2014/main" val="20002"/>
                    </a:ext>
                  </a:extLst>
                </a:gridCol>
              </a:tblGrid>
              <a:tr h="457200">
                <a:tc gridSpan="3">
                  <a:txBody>
                    <a:bodyPr/>
                    <a:lstStyle/>
                    <a:p>
                      <a:pPr algn="ctr"/>
                      <a:r>
                        <a:rPr lang="en-US" sz="2300" b="0" spc="20" dirty="0">
                          <a:solidFill>
                            <a:schemeClr val="bg1"/>
                          </a:solidFill>
                        </a:rPr>
                        <a:t>Metabolism Modulators</a:t>
                      </a:r>
                      <a:r>
                        <a:rPr lang="en-US" sz="2300" b="0" spc="20" baseline="0" dirty="0">
                          <a:solidFill>
                            <a:schemeClr val="bg1"/>
                          </a:solidFill>
                        </a:rPr>
                        <a:t>: Clinical Trial Updates</a:t>
                      </a:r>
                      <a:endParaRPr lang="en-US" sz="2300" b="0" spc="20" dirty="0">
                        <a:solidFill>
                          <a:schemeClr val="bg1"/>
                        </a:solidFill>
                      </a:endParaRPr>
                    </a:p>
                  </a:txBody>
                  <a:tcPr marT="36576" marB="36576"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28600">
                <a:tc>
                  <a:txBody>
                    <a:bodyPr/>
                    <a:lstStyle/>
                    <a:p>
                      <a:r>
                        <a:rPr lang="en-US" sz="1000" b="1" dirty="0"/>
                        <a:t>Product/Company/MOA</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00" b="1" dirty="0"/>
                        <a:t>Trial</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00" b="1" dirty="0"/>
                        <a:t>Trial Information</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1440">
                <a:tc gridSpan="3">
                  <a:txBody>
                    <a:bodyPr/>
                    <a:lstStyle/>
                    <a:p>
                      <a:endParaRPr lang="en-US" sz="100" b="1" dirty="0"/>
                    </a:p>
                  </a:txBody>
                  <a:tcPr marL="0" marR="0" marT="0" marB="0">
                    <a:lnL>
                      <a:noFill/>
                    </a:lnL>
                    <a:lnR>
                      <a:noFill/>
                    </a:lnR>
                    <a:lnT>
                      <a:noFill/>
                    </a:lnT>
                    <a:lnB>
                      <a:noFill/>
                    </a:lnB>
                    <a:lnTlToBr w="12700" cmpd="sng">
                      <a:noFill/>
                      <a:prstDash val="solid"/>
                    </a:lnTlToBr>
                    <a:lnBlToTr w="12700" cmpd="sng">
                      <a:noFill/>
                      <a:prstDash val="solid"/>
                    </a:lnBlToTr>
                  </a:tcPr>
                </a:tc>
                <a:tc hMerge="1">
                  <a:txBody>
                    <a:bodyPr/>
                    <a:lstStyle/>
                    <a:p>
                      <a:endParaRPr lang="en-US" sz="1100" b="1" dirty="0"/>
                    </a:p>
                  </a:txBody>
                  <a:tcPr marT="36576" marB="36576"/>
                </a:tc>
                <a:tc hMerge="1">
                  <a:txBody>
                    <a:bodyPr/>
                    <a:lstStyle/>
                    <a:p>
                      <a:endParaRPr lang="en-US" sz="1100" b="1" dirty="0"/>
                    </a:p>
                  </a:txBody>
                  <a:tcPr marT="36576" marB="36576"/>
                </a:tc>
                <a:extLst>
                  <a:ext uri="{0D108BD9-81ED-4DB2-BD59-A6C34878D82A}">
                    <a16:rowId xmlns:a16="http://schemas.microsoft.com/office/drawing/2014/main" val="10002"/>
                  </a:ext>
                </a:extLst>
              </a:tr>
              <a:tr h="18288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Efruxifermin, Akero releases details of US Phase III trial SYNCHRONY Histology</a:t>
                      </a:r>
                      <a:endParaRPr lang="en-US" sz="1000" b="1"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203960">
                <a:tc>
                  <a:txBody>
                    <a:bodyPr/>
                    <a:lstStyle/>
                    <a:p>
                      <a:r>
                        <a:rPr lang="en-US" sz="1000" b="1" dirty="0"/>
                        <a:t>efruxifermin</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(Akero)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FGF21</a:t>
                      </a:r>
                      <a:endParaRPr lang="en-US" sz="1000" b="0" i="0" dirty="0"/>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dirty="0">
                          <a:ln>
                            <a:noFill/>
                          </a:ln>
                          <a:solidFill>
                            <a:schemeClr val="accent3">
                              <a:lumMod val="75000"/>
                            </a:schemeClr>
                          </a:solidFill>
                          <a:effectLst/>
                        </a:rPr>
                        <a:t>New Trial</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solidFill>
                            <a:schemeClr val="tx1"/>
                          </a:solidFill>
                          <a:effectLst/>
                        </a:rPr>
                        <a:t>SYNCHRONY Histology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Phase III – US, Puerto Rico</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u="sng" strike="noStrike" cap="none" normalizeH="0" baseline="0" dirty="0">
                          <a:ln>
                            <a:noFill/>
                          </a:ln>
                          <a:effectLst/>
                          <a:hlinkClick r:id="rId2" tooltip="Current version of study on ClinicalTrials.gov"/>
                        </a:rPr>
                        <a:t>NCT06215716</a:t>
                      </a:r>
                      <a:endParaRPr kumimoji="0" lang="en-US" sz="10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Start: Dec. 2023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1° Completion: Dec. 2026</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Completion: March 2027</a:t>
                      </a:r>
                      <a:endParaRPr kumimoji="0" lang="en-US" sz="1000" u="none" strike="noStrike" cap="none" normalizeH="0" baseline="0" dirty="0">
                        <a:ln>
                          <a:noFill/>
                        </a:ln>
                        <a:effectLst/>
                      </a:endParaRP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Patients</a:t>
                      </a:r>
                      <a:r>
                        <a:rPr kumimoji="0" lang="en-US" sz="1000" u="none" strike="noStrike" cap="none" normalizeH="0" baseline="0" dirty="0">
                          <a:ln>
                            <a:noFill/>
                          </a:ln>
                          <a:effectLst/>
                        </a:rPr>
                        <a:t>: 1,000 MASH F2-F3 patients aged 18-80 years, Hx or presence of 2 of 4 components of metabolic syndrome (obesity, dyslipidemia, hypertension, elevated FPG) or T2D, FibroScan &gt;7.5kPa, ELF ≥7.7, NAS ≥4 (score of ≥1 in steatosis ballooning, and lobular inflammation)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Treatment</a:t>
                      </a:r>
                      <a:r>
                        <a:rPr kumimoji="0" lang="en-US" sz="1000" u="none" strike="noStrike" cap="none" normalizeH="0" baseline="0" dirty="0">
                          <a:ln>
                            <a:noFill/>
                          </a:ln>
                          <a:effectLst/>
                        </a:rPr>
                        <a:t>: efruxifermin (SC 28 or 50mg QW) vs. placebo for 96 weeks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Primary Endpoint</a:t>
                      </a:r>
                      <a:r>
                        <a:rPr kumimoji="0" lang="en-US" sz="1000" u="none" strike="noStrike" cap="none" normalizeH="0" baseline="0" dirty="0">
                          <a:ln>
                            <a:noFill/>
                          </a:ln>
                          <a:effectLst/>
                        </a:rPr>
                        <a:t>: MASH resolution AND ≥1 stage improvement in fibrosis from baseline at 52 weeks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6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Implications</a:t>
                      </a:r>
                      <a:r>
                        <a:rPr kumimoji="0" lang="en-US" sz="1000" u="none" strike="noStrike" cap="none" normalizeH="0" baseline="0" dirty="0">
                          <a:ln>
                            <a:noFill/>
                          </a:ln>
                          <a:effectLst/>
                        </a:rPr>
                        <a:t>: This registrational trial is part of the Phase III SYNCHRONY program and will evaluate safety and efficacy of efruxifermin in non-cirrhotic MASH F2-F3 patients. In their JP Morgan 2024 </a:t>
                      </a:r>
                      <a:r>
                        <a:rPr kumimoji="0" lang="en-US" sz="1000" u="none" strike="noStrike" cap="none" normalizeH="0" baseline="0" dirty="0">
                          <a:ln>
                            <a:noFill/>
                          </a:ln>
                          <a:effectLst/>
                          <a:hlinkClick r:id="rId3"/>
                        </a:rPr>
                        <a:t>presentation</a:t>
                      </a:r>
                      <a:r>
                        <a:rPr kumimoji="0" lang="en-US" sz="1000" u="none" strike="noStrike" cap="none" normalizeH="0" baseline="0" dirty="0">
                          <a:ln>
                            <a:noFill/>
                          </a:ln>
                          <a:effectLst/>
                        </a:rPr>
                        <a:t>, Akero’s CEO Andrew Cheng</a:t>
                      </a:r>
                      <a:r>
                        <a:rPr kumimoji="0" lang="en-US" sz="1000" u="none" strike="noStrike" cap="none" normalizeH="0" baseline="0" dirty="0">
                          <a:ln>
                            <a:noFill/>
                          </a:ln>
                          <a:solidFill>
                            <a:srgbClr val="FF0000"/>
                          </a:solidFill>
                          <a:effectLst/>
                        </a:rPr>
                        <a:t> </a:t>
                      </a:r>
                      <a:r>
                        <a:rPr kumimoji="0" lang="en-US" sz="1000" u="none" strike="noStrike" cap="none" normalizeH="0" baseline="0" dirty="0">
                          <a:ln>
                            <a:noFill/>
                          </a:ln>
                          <a:solidFill>
                            <a:schemeClr val="tx1"/>
                          </a:solidFill>
                          <a:effectLst/>
                        </a:rPr>
                        <a:t>emphasized the choice of primary endpoint that if successful fulfills bot the US and EU regulatory requirements for conditional approval.</a:t>
                      </a:r>
                      <a:endParaRPr lang="en-GB" sz="900" b="0" dirty="0">
                        <a:solidFill>
                          <a:schemeClr val="tx1"/>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09926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83874573"/>
              </p:ext>
            </p:extLst>
          </p:nvPr>
        </p:nvGraphicFramePr>
        <p:xfrm>
          <a:off x="384363" y="548640"/>
          <a:ext cx="11430000" cy="2599944"/>
        </p:xfrm>
        <a:graphic>
          <a:graphicData uri="http://schemas.openxmlformats.org/drawingml/2006/table">
            <a:tbl>
              <a:tblPr firstRow="1" bandRow="1">
                <a:tableStyleId>{C083E6E3-FA7D-4D7B-A595-EF9225AFEA82}</a:tableStyleId>
              </a:tblPr>
              <a:tblGrid>
                <a:gridCol w="18288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7315200">
                  <a:extLst>
                    <a:ext uri="{9D8B030D-6E8A-4147-A177-3AD203B41FA5}">
                      <a16:colId xmlns:a16="http://schemas.microsoft.com/office/drawing/2014/main" val="20002"/>
                    </a:ext>
                  </a:extLst>
                </a:gridCol>
              </a:tblGrid>
              <a:tr h="457200">
                <a:tc gridSpan="3">
                  <a:txBody>
                    <a:bodyPr/>
                    <a:lstStyle/>
                    <a:p>
                      <a:pPr algn="ctr"/>
                      <a:r>
                        <a:rPr lang="en-US" sz="2300" b="0" spc="20" dirty="0">
                          <a:solidFill>
                            <a:schemeClr val="bg1"/>
                          </a:solidFill>
                        </a:rPr>
                        <a:t>PPAR Modulators</a:t>
                      </a:r>
                      <a:r>
                        <a:rPr lang="en-US" sz="2300" b="0" spc="20" baseline="0" dirty="0">
                          <a:solidFill>
                            <a:schemeClr val="bg1"/>
                          </a:solidFill>
                        </a:rPr>
                        <a:t>: Clinical Trial Updates</a:t>
                      </a:r>
                      <a:endParaRPr lang="en-US" sz="2300" b="0" spc="20" dirty="0">
                        <a:solidFill>
                          <a:schemeClr val="bg1"/>
                        </a:solidFill>
                      </a:endParaRPr>
                    </a:p>
                  </a:txBody>
                  <a:tcPr marT="36576" marB="36576"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28600">
                <a:tc>
                  <a:txBody>
                    <a:bodyPr/>
                    <a:lstStyle/>
                    <a:p>
                      <a:r>
                        <a:rPr lang="en-US" sz="1000" b="1" dirty="0"/>
                        <a:t>Product/Company/MOA</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00" b="1" dirty="0"/>
                        <a:t>Trial</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00" b="1" dirty="0"/>
                        <a:t>Trial Information</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1440">
                <a:tc gridSpan="3">
                  <a:txBody>
                    <a:bodyPr/>
                    <a:lstStyle/>
                    <a:p>
                      <a:endParaRPr lang="en-US" sz="100" b="1" dirty="0"/>
                    </a:p>
                  </a:txBody>
                  <a:tcPr marL="0" marR="0" marT="0" marB="0">
                    <a:lnL>
                      <a:noFill/>
                    </a:lnL>
                    <a:lnR>
                      <a:noFill/>
                    </a:lnR>
                    <a:lnT>
                      <a:noFill/>
                    </a:lnT>
                    <a:lnB>
                      <a:noFill/>
                    </a:lnB>
                    <a:lnTlToBr w="12700" cmpd="sng">
                      <a:noFill/>
                      <a:prstDash val="solid"/>
                    </a:lnTlToBr>
                    <a:lnBlToTr w="12700" cmpd="sng">
                      <a:noFill/>
                      <a:prstDash val="solid"/>
                    </a:lnBlToTr>
                  </a:tcPr>
                </a:tc>
                <a:tc hMerge="1">
                  <a:txBody>
                    <a:bodyPr/>
                    <a:lstStyle/>
                    <a:p>
                      <a:endParaRPr lang="en-US" sz="1100" b="1" dirty="0"/>
                    </a:p>
                  </a:txBody>
                  <a:tcPr marT="36576" marB="36576"/>
                </a:tc>
                <a:tc hMerge="1">
                  <a:txBody>
                    <a:bodyPr/>
                    <a:lstStyle/>
                    <a:p>
                      <a:endParaRPr lang="en-US" sz="1100" b="1" dirty="0"/>
                    </a:p>
                  </a:txBody>
                  <a:tcPr marT="36576" marB="36576"/>
                </a:tc>
                <a:extLst>
                  <a:ext uri="{0D108BD9-81ED-4DB2-BD59-A6C34878D82A}">
                    <a16:rowId xmlns:a16="http://schemas.microsoft.com/office/drawing/2014/main" val="10002"/>
                  </a:ext>
                </a:extLst>
              </a:tr>
              <a:tr h="18288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Saroglitazar, Zydus updates primary endpoint of US Phase IIb trial EVIDENCES X and delays completion by 19 months</a:t>
                      </a:r>
                      <a:endParaRPr lang="en-US" sz="1000" b="1"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203960">
                <a:tc>
                  <a:txBody>
                    <a:bodyPr/>
                    <a:lstStyle/>
                    <a:p>
                      <a:r>
                        <a:rPr lang="en-US" sz="1000" b="1" dirty="0"/>
                        <a:t>saroglitazar</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(Zydus)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dual PPAR </a:t>
                      </a:r>
                      <a:r>
                        <a:rPr lang="el-GR" sz="1000" dirty="0"/>
                        <a:t>α/γ </a:t>
                      </a:r>
                      <a:r>
                        <a:rPr lang="en-US" sz="1000" dirty="0"/>
                        <a:t>agonist</a:t>
                      </a:r>
                      <a:endParaRPr lang="en-US" sz="1000" b="0" i="0" dirty="0"/>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dirty="0">
                          <a:ln>
                            <a:noFill/>
                          </a:ln>
                          <a:solidFill>
                            <a:schemeClr val="accent3">
                              <a:lumMod val="75000"/>
                            </a:schemeClr>
                          </a:solidFill>
                          <a:effectLst/>
                        </a:rPr>
                        <a:t>Completion Delayed</a:t>
                      </a:r>
                      <a:br>
                        <a:rPr kumimoji="0" lang="en-US" sz="1000" b="1" i="1" u="none" strike="noStrike" cap="none" normalizeH="0" baseline="0" dirty="0">
                          <a:ln>
                            <a:noFill/>
                          </a:ln>
                          <a:solidFill>
                            <a:schemeClr val="accent3">
                              <a:lumMod val="75000"/>
                            </a:schemeClr>
                          </a:solidFill>
                          <a:effectLst/>
                        </a:rPr>
                      </a:br>
                      <a:r>
                        <a:rPr kumimoji="0" lang="en-US" sz="1000" b="1" i="1" u="none" strike="noStrike" cap="none" normalizeH="0" baseline="0" dirty="0">
                          <a:ln>
                            <a:noFill/>
                          </a:ln>
                          <a:solidFill>
                            <a:schemeClr val="accent3">
                              <a:lumMod val="75000"/>
                            </a:schemeClr>
                          </a:solidFill>
                          <a:effectLst/>
                        </a:rPr>
                        <a:t>Protocol Amended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EVIDENCES X</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Phase IIb – US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u="sng" strike="noStrike" cap="none" normalizeH="0" baseline="0" dirty="0">
                          <a:ln>
                            <a:noFill/>
                          </a:ln>
                          <a:effectLst/>
                          <a:hlinkClick r:id="rId2" tooltip="Current version of study on ClinicalTrials.gov"/>
                        </a:rPr>
                        <a:t>NCT05011305</a:t>
                      </a:r>
                      <a:endParaRPr kumimoji="0" lang="en-US" sz="10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Start: Aug. 2021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accent3">
                              <a:lumMod val="75000"/>
                            </a:schemeClr>
                          </a:solidFill>
                          <a:effectLst/>
                        </a:rPr>
                        <a:t>1° Completion: July 2025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accent3">
                              <a:lumMod val="75000"/>
                            </a:schemeClr>
                          </a:solidFill>
                          <a:effectLst/>
                        </a:rPr>
                        <a:t>(was Nov. 2023)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accent3">
                              <a:lumMod val="75000"/>
                            </a:schemeClr>
                          </a:solidFill>
                          <a:effectLst/>
                        </a:rPr>
                        <a:t>Completion: July 2025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accent3">
                              <a:lumMod val="75000"/>
                            </a:schemeClr>
                          </a:solidFill>
                          <a:effectLst/>
                        </a:rPr>
                        <a:t>(was Dec. 2023)</a:t>
                      </a:r>
                      <a:endParaRPr kumimoji="0" lang="en-US" sz="1000" u="none" strike="noStrike" cap="none" normalizeH="0" baseline="0" dirty="0">
                        <a:ln>
                          <a:noFill/>
                        </a:ln>
                        <a:solidFill>
                          <a:schemeClr val="accent3">
                            <a:lumMod val="75000"/>
                          </a:schemeClr>
                        </a:solidFill>
                        <a:effectLst/>
                      </a:endParaRP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Patients</a:t>
                      </a:r>
                      <a:r>
                        <a:rPr kumimoji="0" lang="en-US" sz="1000" u="none" strike="noStrike" cap="none" normalizeH="0" baseline="0" dirty="0">
                          <a:ln>
                            <a:noFill/>
                          </a:ln>
                          <a:effectLst/>
                        </a:rPr>
                        <a:t>: 240 MASH patients aged 18-75 years, BMI ≤45kg/m</a:t>
                      </a:r>
                      <a:r>
                        <a:rPr kumimoji="0" lang="en-US" sz="1000" u="none" strike="noStrike" cap="none" normalizeH="0" baseline="30000" dirty="0">
                          <a:ln>
                            <a:noFill/>
                          </a:ln>
                          <a:effectLst/>
                        </a:rPr>
                        <a:t>2</a:t>
                      </a:r>
                      <a:r>
                        <a:rPr kumimoji="0" lang="en-US" sz="1000" u="none" strike="noStrike" cap="none" normalizeH="0" baseline="0" dirty="0">
                          <a:ln>
                            <a:noFill/>
                          </a:ln>
                          <a:effectLst/>
                        </a:rPr>
                        <a:t>, NAS ≥5, F2-F3, stable body weight (≤5% change between biopsy and randomization), if T2D A1c ≤9% on stable dose anti-diabetic medication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Treatment</a:t>
                      </a:r>
                      <a:r>
                        <a:rPr kumimoji="0" lang="en-US" sz="1000" u="none" strike="noStrike" cap="none" normalizeH="0" baseline="0" dirty="0">
                          <a:ln>
                            <a:noFill/>
                          </a:ln>
                          <a:effectLst/>
                        </a:rPr>
                        <a:t>: saroglitazar (oral 2 or 4mg QDAM) vs. placebo for 76 weeks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Primary Endpoint</a:t>
                      </a:r>
                      <a:r>
                        <a:rPr kumimoji="0" lang="en-US" sz="1000" u="none" strike="noStrike" cap="none" normalizeH="0" baseline="0" dirty="0">
                          <a:ln>
                            <a:noFill/>
                          </a:ln>
                          <a:effectLst/>
                        </a:rPr>
                        <a:t>: MASH resolution without worsening in fibrosis from baseline at </a:t>
                      </a:r>
                      <a:r>
                        <a:rPr kumimoji="0" lang="en-US" sz="1000" u="none" strike="noStrike" cap="none" normalizeH="0" baseline="0" dirty="0">
                          <a:ln>
                            <a:noFill/>
                          </a:ln>
                          <a:solidFill>
                            <a:schemeClr val="accent3">
                              <a:lumMod val="75000"/>
                            </a:schemeClr>
                          </a:solidFill>
                          <a:effectLst/>
                        </a:rPr>
                        <a:t>52 (was 76) </a:t>
                      </a:r>
                      <a:r>
                        <a:rPr kumimoji="0" lang="en-US" sz="1000" u="none" strike="noStrike" cap="none" normalizeH="0" baseline="0" dirty="0">
                          <a:ln>
                            <a:noFill/>
                          </a:ln>
                          <a:effectLst/>
                        </a:rPr>
                        <a:t>weeks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6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Comments</a:t>
                      </a:r>
                      <a:r>
                        <a:rPr kumimoji="0" lang="en-US" sz="1000" u="none" strike="noStrike" cap="none" normalizeH="0" baseline="0" dirty="0">
                          <a:ln>
                            <a:noFill/>
                          </a:ln>
                          <a:effectLst/>
                        </a:rPr>
                        <a:t>: This trial is evaluating efficacy and safety of saroglitazar in MASH F2-F3 patients, and the protocol was updated to evaluate efficacy at 52 weeks instead of 76 weeks. No reason for the delay to completion was disclosed, but since the trial is still listed at recruiting, enrollment may have been slower than expected. </a:t>
                      </a: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3272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33400721"/>
              </p:ext>
            </p:extLst>
          </p:nvPr>
        </p:nvGraphicFramePr>
        <p:xfrm>
          <a:off x="384363" y="548640"/>
          <a:ext cx="11430000" cy="2386584"/>
        </p:xfrm>
        <a:graphic>
          <a:graphicData uri="http://schemas.openxmlformats.org/drawingml/2006/table">
            <a:tbl>
              <a:tblPr firstRow="1" bandRow="1">
                <a:tableStyleId>{C083E6E3-FA7D-4D7B-A595-EF9225AFEA82}</a:tableStyleId>
              </a:tblPr>
              <a:tblGrid>
                <a:gridCol w="18288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7315200">
                  <a:extLst>
                    <a:ext uri="{9D8B030D-6E8A-4147-A177-3AD203B41FA5}">
                      <a16:colId xmlns:a16="http://schemas.microsoft.com/office/drawing/2014/main" val="20002"/>
                    </a:ext>
                  </a:extLst>
                </a:gridCol>
              </a:tblGrid>
              <a:tr h="457200">
                <a:tc gridSpan="3">
                  <a:txBody>
                    <a:bodyPr/>
                    <a:lstStyle/>
                    <a:p>
                      <a:pPr algn="ctr"/>
                      <a:r>
                        <a:rPr lang="en-US" sz="2300" b="0" spc="20" dirty="0">
                          <a:solidFill>
                            <a:schemeClr val="bg1"/>
                          </a:solidFill>
                        </a:rPr>
                        <a:t>Other</a:t>
                      </a:r>
                      <a:r>
                        <a:rPr lang="en-US" sz="2300" b="0" spc="20" baseline="0" dirty="0">
                          <a:solidFill>
                            <a:schemeClr val="bg1"/>
                          </a:solidFill>
                        </a:rPr>
                        <a:t>: Clinical Trial Updates</a:t>
                      </a:r>
                      <a:endParaRPr lang="en-US" sz="2300" b="0" spc="20" dirty="0">
                        <a:solidFill>
                          <a:schemeClr val="bg1"/>
                        </a:solidFill>
                      </a:endParaRPr>
                    </a:p>
                  </a:txBody>
                  <a:tcPr marT="36576" marB="36576"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28600">
                <a:tc>
                  <a:txBody>
                    <a:bodyPr/>
                    <a:lstStyle/>
                    <a:p>
                      <a:r>
                        <a:rPr lang="en-US" sz="1000" b="1" dirty="0"/>
                        <a:t>Product/Company/MOA</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00" b="1" dirty="0"/>
                        <a:t>Trial</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00" b="1" dirty="0"/>
                        <a:t>Trial Information</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1440">
                <a:tc gridSpan="3">
                  <a:txBody>
                    <a:bodyPr/>
                    <a:lstStyle/>
                    <a:p>
                      <a:endParaRPr lang="en-US" sz="100" b="1" dirty="0"/>
                    </a:p>
                  </a:txBody>
                  <a:tcPr marL="0" marR="0" marT="0" marB="0">
                    <a:lnL>
                      <a:noFill/>
                    </a:lnL>
                    <a:lnR>
                      <a:noFill/>
                    </a:lnR>
                    <a:lnT>
                      <a:noFill/>
                    </a:lnT>
                    <a:lnB>
                      <a:noFill/>
                    </a:lnB>
                    <a:lnTlToBr w="12700" cmpd="sng">
                      <a:noFill/>
                      <a:prstDash val="solid"/>
                    </a:lnTlToBr>
                    <a:lnBlToTr w="12700" cmpd="sng">
                      <a:noFill/>
                      <a:prstDash val="solid"/>
                    </a:lnBlToTr>
                  </a:tcPr>
                </a:tc>
                <a:tc hMerge="1">
                  <a:txBody>
                    <a:bodyPr/>
                    <a:lstStyle/>
                    <a:p>
                      <a:endParaRPr lang="en-US" sz="1100" b="1" dirty="0"/>
                    </a:p>
                  </a:txBody>
                  <a:tcPr marT="36576" marB="36576"/>
                </a:tc>
                <a:tc hMerge="1">
                  <a:txBody>
                    <a:bodyPr/>
                    <a:lstStyle/>
                    <a:p>
                      <a:endParaRPr lang="en-US" sz="1100" b="1" dirty="0"/>
                    </a:p>
                  </a:txBody>
                  <a:tcPr marT="36576" marB="36576"/>
                </a:tc>
                <a:extLst>
                  <a:ext uri="{0D108BD9-81ED-4DB2-BD59-A6C34878D82A}">
                    <a16:rowId xmlns:a16="http://schemas.microsoft.com/office/drawing/2014/main" val="10002"/>
                  </a:ext>
                </a:extLst>
              </a:tr>
              <a:tr h="18288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IMM-H014, Tianjin Chase Sun initiates Chinese Phase I FIH trial</a:t>
                      </a:r>
                      <a:endParaRPr lang="en-US" sz="1000" b="1"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203960">
                <a:tc>
                  <a:txBody>
                    <a:bodyPr/>
                    <a:lstStyle/>
                    <a:p>
                      <a:r>
                        <a:rPr lang="en-US" sz="1000" b="1" dirty="0"/>
                        <a:t>IMM-H014</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(Tianjin Chase Sun)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undisclosed</a:t>
                      </a:r>
                      <a:endParaRPr lang="en-US" sz="1000" b="0" i="0" dirty="0"/>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dirty="0">
                          <a:ln>
                            <a:noFill/>
                          </a:ln>
                          <a:solidFill>
                            <a:schemeClr val="accent3">
                              <a:lumMod val="75000"/>
                            </a:schemeClr>
                          </a:solidFill>
                          <a:effectLst/>
                        </a:rPr>
                        <a:t>New Trial – Phase Change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Phase I – China</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u="sng" strike="noStrike" cap="none" normalizeH="0" baseline="0" dirty="0">
                          <a:ln>
                            <a:noFill/>
                          </a:ln>
                          <a:effectLst/>
                          <a:hlinkClick r:id="rId2" tooltip="Current version of study on ClinicalTrials.gov"/>
                        </a:rPr>
                        <a:t>NCT06216041</a:t>
                      </a:r>
                      <a:endParaRPr kumimoji="0" lang="en-US" sz="10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Start: Dec. 2023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1° Completion: July 2024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Completion: Dec. 2024</a:t>
                      </a:r>
                      <a:endParaRPr kumimoji="0" lang="en-US" sz="1000" u="none" strike="noStrike" cap="none" normalizeH="0" baseline="0" dirty="0">
                        <a:ln>
                          <a:noFill/>
                        </a:ln>
                        <a:effectLst/>
                      </a:endParaRP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Patients</a:t>
                      </a:r>
                      <a:r>
                        <a:rPr kumimoji="0" lang="en-US" sz="1000" u="none" strike="noStrike" cap="none" normalizeH="0" baseline="0" dirty="0">
                          <a:ln>
                            <a:noFill/>
                          </a:ln>
                          <a:effectLst/>
                        </a:rPr>
                        <a:t>: 138 subjects aged 18-45 years, BMI 18-25kg/m</a:t>
                      </a:r>
                      <a:r>
                        <a:rPr kumimoji="0" lang="en-US" sz="1000" u="none" strike="noStrike" cap="none" normalizeH="0" baseline="30000" dirty="0">
                          <a:ln>
                            <a:noFill/>
                          </a:ln>
                          <a:effectLst/>
                        </a:rPr>
                        <a:t>2</a:t>
                      </a:r>
                      <a:r>
                        <a:rPr kumimoji="0" lang="en-US" sz="1000" u="none" strike="noStrike" cap="none" normalizeH="0" baseline="0" dirty="0">
                          <a:ln>
                            <a:noFill/>
                          </a:ln>
                          <a:effectLst/>
                        </a:rPr>
                        <a:t>, body weight ≥50 or 45 kg (males and females, respectively)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Treatment</a:t>
                      </a:r>
                      <a:r>
                        <a:rPr kumimoji="0" lang="en-US" sz="1000" u="none" strike="noStrike" cap="none" normalizeH="0" baseline="0" dirty="0">
                          <a:ln>
                            <a:noFill/>
                          </a:ln>
                          <a:effectLst/>
                        </a:rPr>
                        <a:t>: </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1000" u="none" strike="noStrike" cap="none" normalizeH="0" baseline="0" dirty="0">
                          <a:ln>
                            <a:noFill/>
                          </a:ln>
                          <a:effectLst/>
                        </a:rPr>
                        <a:t>SAD: IMM-H014 (oral single dose 12.5, 37.5, 75, 125, 175, 225, 275, or 325mg) vs. placebo</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1000" u="none" strike="noStrike" cap="none" normalizeH="0" baseline="0" dirty="0">
                          <a:ln>
                            <a:noFill/>
                          </a:ln>
                          <a:effectLst/>
                        </a:rPr>
                        <a:t>Food effect: IMM-H014 (oral single dose 175mg) in fasted or fed state</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1000" u="none" strike="noStrike" cap="none" normalizeH="0" baseline="0" dirty="0">
                          <a:ln>
                            <a:noFill/>
                          </a:ln>
                          <a:effectLst/>
                        </a:rPr>
                        <a:t>MAD: IMM-H014 (oral 37.5, 75, 125, 175, or 225mg QD) vs. placebo for 7 days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Primary Endpoint</a:t>
                      </a:r>
                      <a:r>
                        <a:rPr kumimoji="0" lang="en-US" sz="1000" u="none" strike="noStrike" cap="none" normalizeH="0" baseline="0" dirty="0">
                          <a:ln>
                            <a:noFill/>
                          </a:ln>
                          <a:effectLst/>
                        </a:rPr>
                        <a:t>: safety up to 18 days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6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Comments</a:t>
                      </a:r>
                      <a:r>
                        <a:rPr kumimoji="0" lang="en-US" sz="1000" u="none" strike="noStrike" cap="none" normalizeH="0" baseline="0" dirty="0">
                          <a:ln>
                            <a:noFill/>
                          </a:ln>
                          <a:effectLst/>
                        </a:rPr>
                        <a:t>: This trial will evaluate safety, tolerability, and pharmacokinetics of single and multiple ascending doses of IMM-H014 in fasted and fed conditions.</a:t>
                      </a:r>
                      <a:endParaRPr lang="en-GB" sz="900" b="0" dirty="0">
                        <a:solidFill>
                          <a:schemeClr val="tx1"/>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02326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31527608"/>
              </p:ext>
            </p:extLst>
          </p:nvPr>
        </p:nvGraphicFramePr>
        <p:xfrm>
          <a:off x="384363" y="548640"/>
          <a:ext cx="11430000" cy="3846576"/>
        </p:xfrm>
        <a:graphic>
          <a:graphicData uri="http://schemas.openxmlformats.org/drawingml/2006/table">
            <a:tbl>
              <a:tblPr firstRow="1" bandRow="1">
                <a:tableStyleId>{C083E6E3-FA7D-4D7B-A595-EF9225AFEA82}</a:tableStyleId>
              </a:tblPr>
              <a:tblGrid>
                <a:gridCol w="1828800">
                  <a:extLst>
                    <a:ext uri="{9D8B030D-6E8A-4147-A177-3AD203B41FA5}">
                      <a16:colId xmlns:a16="http://schemas.microsoft.com/office/drawing/2014/main" val="20000"/>
                    </a:ext>
                  </a:extLst>
                </a:gridCol>
                <a:gridCol w="9601200">
                  <a:extLst>
                    <a:ext uri="{9D8B030D-6E8A-4147-A177-3AD203B41FA5}">
                      <a16:colId xmlns:a16="http://schemas.microsoft.com/office/drawing/2014/main" val="20001"/>
                    </a:ext>
                  </a:extLst>
                </a:gridCol>
              </a:tblGrid>
              <a:tr h="457200">
                <a:tc gridSpan="2">
                  <a:txBody>
                    <a:bodyPr/>
                    <a:lstStyle/>
                    <a:p>
                      <a:pPr algn="ctr"/>
                      <a:r>
                        <a:rPr lang="en-US" sz="2300" b="0" spc="20" dirty="0">
                          <a:solidFill>
                            <a:schemeClr val="bg1"/>
                          </a:solidFill>
                        </a:rPr>
                        <a:t>Other</a:t>
                      </a:r>
                      <a:r>
                        <a:rPr lang="en-US" sz="2300" b="0" spc="20" baseline="0" dirty="0">
                          <a:solidFill>
                            <a:schemeClr val="bg1"/>
                          </a:solidFill>
                        </a:rPr>
                        <a:t>: Company News</a:t>
                      </a:r>
                      <a:endParaRPr lang="en-US" sz="2300" b="0" spc="20" dirty="0">
                        <a:solidFill>
                          <a:schemeClr val="bg1"/>
                        </a:solidFill>
                      </a:endParaRPr>
                    </a:p>
                  </a:txBody>
                  <a:tcPr marT="36576" marB="36576"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228600">
                <a:tc>
                  <a:txBody>
                    <a:bodyPr/>
                    <a:lstStyle/>
                    <a:p>
                      <a:r>
                        <a:rPr lang="en-US" sz="1000" b="1" dirty="0"/>
                        <a:t>Product/Company/MOA</a:t>
                      </a:r>
                    </a:p>
                  </a:txBody>
                  <a:tcPr marT="36576" marB="36576">
                    <a:lnL>
                      <a:noFill/>
                    </a:lnL>
                    <a:lnR>
                      <a:noFill/>
                    </a:lnR>
                    <a:lnT w="12700" cmpd="sng">
                      <a:noFill/>
                    </a:lnT>
                    <a:lnB>
                      <a:noFill/>
                    </a:lnB>
                    <a:lnTlToBr w="12700" cmpd="sng">
                      <a:noFill/>
                      <a:prstDash val="solid"/>
                    </a:lnTlToBr>
                    <a:lnBlToTr w="12700" cmpd="sng">
                      <a:noFill/>
                      <a:prstDash val="solid"/>
                    </a:lnBlToTr>
                  </a:tcPr>
                </a:tc>
                <a:tc>
                  <a:txBody>
                    <a:bodyPr/>
                    <a:lstStyle/>
                    <a:p>
                      <a:r>
                        <a:rPr lang="en-US" sz="1000" b="1" dirty="0"/>
                        <a:t>News</a:t>
                      </a:r>
                    </a:p>
                  </a:txBody>
                  <a:tcPr marT="36576" marB="36576">
                    <a:lnL>
                      <a:noFill/>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1440">
                <a:tc gridSpan="2">
                  <a:txBody>
                    <a:bodyPr/>
                    <a:lstStyle/>
                    <a:p>
                      <a:endParaRPr lang="en-US" sz="100" b="1" dirty="0"/>
                    </a:p>
                  </a:txBody>
                  <a:tcPr marL="0" marR="0" marT="0" marB="0">
                    <a:lnL>
                      <a:noFill/>
                    </a:lnL>
                    <a:lnR>
                      <a:noFill/>
                    </a:lnR>
                    <a:lnT>
                      <a:noFill/>
                    </a:lnT>
                    <a:lnB>
                      <a:noFill/>
                    </a:lnB>
                    <a:lnTlToBr w="12700" cmpd="sng">
                      <a:noFill/>
                      <a:prstDash val="solid"/>
                    </a:lnTlToBr>
                    <a:lnBlToTr w="12700" cmpd="sng">
                      <a:noFill/>
                      <a:prstDash val="solid"/>
                    </a:lnBlToTr>
                  </a:tcPr>
                </a:tc>
                <a:tc hMerge="1">
                  <a:txBody>
                    <a:bodyPr/>
                    <a:lstStyle/>
                    <a:p>
                      <a:endParaRPr lang="en-US" sz="1100" b="1" dirty="0"/>
                    </a:p>
                  </a:txBody>
                  <a:tcPr marT="36576" marB="36576"/>
                </a:tc>
                <a:extLst>
                  <a:ext uri="{0D108BD9-81ED-4DB2-BD59-A6C34878D82A}">
                    <a16:rowId xmlns:a16="http://schemas.microsoft.com/office/drawing/2014/main" val="10002"/>
                  </a:ext>
                </a:extLst>
              </a:tr>
              <a:tr h="18288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BI and Ribo enter collaboration to develop RNAi-based therapies in MASH</a:t>
                      </a:r>
                      <a:endParaRPr lang="en-US" sz="1000" b="1"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3"/>
                  </a:ext>
                </a:extLst>
              </a:tr>
              <a:tr h="1203960">
                <a:tc gridSpan="2">
                  <a:txBody>
                    <a:bodyPr/>
                    <a:lstStyle/>
                    <a:p>
                      <a:pPr>
                        <a:spcAft>
                          <a:spcPts val="600"/>
                        </a:spcAft>
                      </a:pPr>
                      <a:r>
                        <a:rPr lang="en-US" sz="1000" b="0" i="0" kern="1200" baseline="0" dirty="0">
                          <a:solidFill>
                            <a:schemeClr val="tx1"/>
                          </a:solidFill>
                          <a:effectLst/>
                          <a:latin typeface="+mn-lt"/>
                          <a:ea typeface="+mn-ea"/>
                          <a:cs typeface="+mn-cs"/>
                        </a:rPr>
                        <a:t>BI entered a collaboration with Ribocure Pharmaceuticals (Ribo) to develop novel therapeutics for MASH utilizing Ribo’s RNAi platform RIBO-GalSTAR. Under the terms of the agreement Ribo will receive an upfront payment and is entitled to milestone payments upon achievement of clinical, regulatory, and commercial success as well as tiered royalties with an overall deal value exceeding $2 billion.</a:t>
                      </a: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Implications</a:t>
                      </a:r>
                      <a:r>
                        <a:rPr kumimoji="0" lang="en-US" sz="1000" u="none" strike="noStrike" cap="none" normalizeH="0" baseline="0" dirty="0">
                          <a:ln>
                            <a:noFill/>
                          </a:ln>
                          <a:effectLst/>
                        </a:rPr>
                        <a:t>: Ribo uses RNAi technology to target disease-causing genes specifically in hepatocytes by silencing mRNA. While no specific targets were disclosed, according to BI they include targets “</a:t>
                      </a:r>
                      <a:r>
                        <a:rPr kumimoji="0" lang="en-US" sz="1000" i="1" u="none" strike="noStrike" cap="none" normalizeH="0" baseline="0" dirty="0">
                          <a:ln>
                            <a:noFill/>
                          </a:ln>
                          <a:effectLst/>
                        </a:rPr>
                        <a:t>that were previously inaccessible</a:t>
                      </a:r>
                      <a:r>
                        <a:rPr kumimoji="0" lang="en-US" sz="1000" i="0" u="none" strike="noStrike" cap="none" normalizeH="0" baseline="0" dirty="0">
                          <a:ln>
                            <a:noFill/>
                          </a:ln>
                          <a:effectLst/>
                        </a:rPr>
                        <a:t>”.</a:t>
                      </a:r>
                      <a:r>
                        <a:rPr kumimoji="0" lang="en-US" sz="1000" u="none" strike="noStrike" cap="none" normalizeH="0" baseline="0" dirty="0">
                          <a:ln>
                            <a:noFill/>
                          </a:ln>
                          <a:effectLst/>
                        </a:rPr>
                        <a:t> This latest collaboration adds to a growing pipeline that includes in-house </a:t>
                      </a:r>
                      <a:r>
                        <a:rPr kumimoji="0" lang="en-US" sz="1000" u="none" strike="noStrike" cap="none" normalizeH="0" baseline="0" dirty="0">
                          <a:ln>
                            <a:noFill/>
                          </a:ln>
                          <a:effectLst/>
                          <a:hlinkClick r:id="rId2"/>
                        </a:rPr>
                        <a:t>Phase IIb</a:t>
                      </a:r>
                      <a:r>
                        <a:rPr kumimoji="0" lang="en-US" sz="1000" u="none" strike="noStrike" cap="none" normalizeH="0" baseline="0" dirty="0">
                          <a:ln>
                            <a:noFill/>
                          </a:ln>
                          <a:effectLst/>
                        </a:rPr>
                        <a:t> dual GLP-1GRA survodutide (in Phase III development for the treatment of obesity), Phase II (no NCT#) GLP-1/FGF21 fusion molecule YH25724 (acquired from </a:t>
                      </a:r>
                      <a:r>
                        <a:rPr kumimoji="0" lang="en-US" sz="1000" u="none" strike="noStrike" cap="none" normalizeH="0" baseline="0" dirty="0">
                          <a:ln>
                            <a:noFill/>
                          </a:ln>
                          <a:effectLst/>
                          <a:hlinkClick r:id="rId3"/>
                        </a:rPr>
                        <a:t>Yuhan</a:t>
                      </a:r>
                      <a:r>
                        <a:rPr kumimoji="0" lang="en-US" sz="1000" u="none" strike="noStrike" cap="none" normalizeH="0" baseline="0" dirty="0">
                          <a:ln>
                            <a:noFill/>
                          </a:ln>
                          <a:effectLst/>
                        </a:rPr>
                        <a:t>), </a:t>
                      </a:r>
                      <a:r>
                        <a:rPr kumimoji="0" lang="en-US" sz="1000" u="none" strike="noStrike" cap="none" normalizeH="0" baseline="0" dirty="0">
                          <a:ln>
                            <a:noFill/>
                          </a:ln>
                          <a:effectLst/>
                          <a:hlinkClick r:id="rId4"/>
                        </a:rPr>
                        <a:t>Phase I</a:t>
                      </a:r>
                      <a:r>
                        <a:rPr kumimoji="0" lang="en-US" sz="1000" u="none" strike="noStrike" cap="none" normalizeH="0" baseline="0" dirty="0">
                          <a:ln>
                            <a:noFill/>
                          </a:ln>
                          <a:effectLst/>
                        </a:rPr>
                        <a:t> IL-11 inhibitor BI 765432 from </a:t>
                      </a:r>
                      <a:r>
                        <a:rPr kumimoji="0" lang="en-US" sz="1000" u="none" strike="noStrike" cap="none" normalizeH="0" baseline="0" dirty="0">
                          <a:ln>
                            <a:noFill/>
                          </a:ln>
                          <a:effectLst/>
                          <a:hlinkClick r:id="rId5"/>
                        </a:rPr>
                        <a:t>Enleofen</a:t>
                      </a:r>
                      <a:r>
                        <a:rPr kumimoji="0" lang="en-US" sz="1000" u="none" strike="noStrike" cap="none" normalizeH="0" baseline="0" dirty="0">
                          <a:ln>
                            <a:noFill/>
                          </a:ln>
                          <a:effectLst/>
                        </a:rPr>
                        <a:t>, and collaborations with </a:t>
                      </a:r>
                      <a:r>
                        <a:rPr kumimoji="0" lang="en-US" sz="1000" u="none" strike="noStrike" cap="none" normalizeH="0" baseline="0" dirty="0">
                          <a:ln>
                            <a:noFill/>
                          </a:ln>
                          <a:effectLst/>
                          <a:hlinkClick r:id="rId6"/>
                        </a:rPr>
                        <a:t>Dicerna</a:t>
                      </a:r>
                      <a:r>
                        <a:rPr kumimoji="0" lang="en-US" sz="1000" u="none" strike="noStrike" cap="none" normalizeH="0" baseline="0" dirty="0">
                          <a:ln>
                            <a:noFill/>
                          </a:ln>
                          <a:effectLst/>
                        </a:rPr>
                        <a:t> (undisclosed RNAi therapies DCR-LIV1 and DCR-LIV2) and </a:t>
                      </a:r>
                      <a:r>
                        <a:rPr kumimoji="0" lang="en-US" sz="1000" u="none" strike="noStrike" cap="none" normalizeH="0" baseline="0" dirty="0">
                          <a:ln>
                            <a:noFill/>
                          </a:ln>
                          <a:effectLst/>
                          <a:hlinkClick r:id="rId7"/>
                        </a:rPr>
                        <a:t>MiNA</a:t>
                      </a:r>
                      <a:r>
                        <a:rPr kumimoji="0" lang="en-US" sz="1000" u="none" strike="noStrike" cap="none" normalizeH="0" baseline="0" dirty="0">
                          <a:ln>
                            <a:noFill/>
                          </a:ln>
                          <a:effectLst/>
                        </a:rPr>
                        <a:t> (undisclosed saRNA target) for RNA-based therapeutics.</a:t>
                      </a:r>
                    </a:p>
                    <a:p>
                      <a:pPr marL="0" indent="0">
                        <a:spcAft>
                          <a:spcPts val="600"/>
                        </a:spcAft>
                        <a:buFont typeface="Arial"/>
                        <a:buNone/>
                      </a:pPr>
                      <a:r>
                        <a:rPr lang="en-GB" sz="900" b="1" i="0" dirty="0">
                          <a:solidFill>
                            <a:schemeClr val="tx1"/>
                          </a:solidFill>
                          <a:latin typeface="+mn-lt"/>
                          <a:cs typeface="Calibri"/>
                        </a:rPr>
                        <a:t>Source:</a:t>
                      </a:r>
                      <a:r>
                        <a:rPr lang="en-GB" sz="900" b="0" i="0" dirty="0">
                          <a:solidFill>
                            <a:schemeClr val="tx1"/>
                          </a:solidFill>
                          <a:latin typeface="+mn-lt"/>
                          <a:cs typeface="Calibri"/>
                        </a:rPr>
                        <a:t> </a:t>
                      </a:r>
                      <a:r>
                        <a:rPr lang="en-GB" sz="900" b="0" i="0" dirty="0">
                          <a:solidFill>
                            <a:schemeClr val="tx1"/>
                          </a:solidFill>
                          <a:latin typeface="+mn-lt"/>
                          <a:cs typeface="Calibri"/>
                          <a:hlinkClick r:id="rId8"/>
                        </a:rPr>
                        <a:t>BI press release</a:t>
                      </a:r>
                      <a:endParaRPr lang="en-GB" sz="900" b="0" i="0" dirty="0">
                        <a:solidFill>
                          <a:schemeClr val="tx1"/>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pPr>
                        <a:spcAft>
                          <a:spcPts val="600"/>
                        </a:spcAft>
                      </a:pPr>
                      <a:r>
                        <a:rPr lang="en-US" sz="1000" b="0" i="0" kern="1200" baseline="0" dirty="0">
                          <a:solidFill>
                            <a:schemeClr val="tx1"/>
                          </a:solidFill>
                          <a:effectLst/>
                          <a:latin typeface="+mn-lt"/>
                          <a:ea typeface="+mn-ea"/>
                          <a:cs typeface="+mn-cs"/>
                        </a:rPr>
                        <a:t>BI entered a collaboration with Ribocure Pharmaceuticals (Ribo) to develop novel therapeutics for MASH utilizing Ribo’s RNAi platform RIBO-</a:t>
                      </a:r>
                      <a:r>
                        <a:rPr lang="en-US" sz="1000" b="0" i="0" kern="1200" baseline="0" dirty="0" err="1">
                          <a:solidFill>
                            <a:schemeClr val="tx1"/>
                          </a:solidFill>
                          <a:effectLst/>
                          <a:latin typeface="+mn-lt"/>
                          <a:ea typeface="+mn-ea"/>
                          <a:cs typeface="+mn-cs"/>
                        </a:rPr>
                        <a:t>GalSTAR</a:t>
                      </a:r>
                      <a:r>
                        <a:rPr lang="en-US" sz="1000" b="0" i="0" kern="1200" baseline="0" dirty="0">
                          <a:solidFill>
                            <a:schemeClr val="tx1"/>
                          </a:solidFill>
                          <a:effectLst/>
                          <a:latin typeface="+mn-lt"/>
                          <a:ea typeface="+mn-ea"/>
                          <a:cs typeface="+mn-cs"/>
                        </a:rPr>
                        <a:t>. Under the terms of the agreement Ribo will receive an upfront payment and is entitled to milestone payments upon achievement of clinical, regulatory, and commercial success as well as tiered royalties with an overall deal value exceeding $2 billion.</a:t>
                      </a:r>
                    </a:p>
                    <a:p>
                      <a:pPr>
                        <a:spcAft>
                          <a:spcPts val="600"/>
                        </a:spcAft>
                      </a:pPr>
                      <a:endParaRPr lang="en-US" sz="1000" b="0" i="0" kern="1200" baseline="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Implications</a:t>
                      </a:r>
                      <a:r>
                        <a:rPr kumimoji="0" lang="en-US" sz="1000" u="none" strike="noStrike" cap="none" normalizeH="0" baseline="0" dirty="0">
                          <a:ln>
                            <a:noFill/>
                          </a:ln>
                          <a:effectLst/>
                        </a:rPr>
                        <a:t>: The partnership brings together Ribo’s leading experience in the discovery and clinical development of small interfering RNA (siRNA) therapeutics with Boehringer’s commitment to improving the lives of people living with cardiovascular, renal and metabolic diseases (CRM).</a:t>
                      </a:r>
                    </a:p>
                    <a:p>
                      <a:pPr marL="0" marR="0" lvl="0" indent="0" algn="l" defTabSz="914400" rtl="0" eaLnBrk="1" fontAlgn="base" latinLnBrk="0" hangingPunct="1">
                        <a:lnSpc>
                          <a:spcPct val="100000"/>
                        </a:lnSpc>
                        <a:spcBef>
                          <a:spcPct val="0"/>
                        </a:spcBef>
                        <a:spcAft>
                          <a:spcPts val="600"/>
                        </a:spcAft>
                        <a:buClrTx/>
                        <a:buSzTx/>
                        <a:buFontTx/>
                        <a:buNone/>
                        <a:tabLst/>
                        <a:defRPr/>
                      </a:pPr>
                      <a:endParaRPr kumimoji="0" lang="en-US" sz="1000" u="none" strike="noStrike" cap="none" normalizeH="0" baseline="0" dirty="0">
                        <a:ln>
                          <a:noFill/>
                        </a:ln>
                        <a:effectLst/>
                      </a:endParaRPr>
                    </a:p>
                    <a:p>
                      <a:pPr>
                        <a:spcAft>
                          <a:spcPts val="600"/>
                        </a:spcAft>
                      </a:pPr>
                      <a:r>
                        <a:rPr lang="en-US" sz="1000" i="0" dirty="0">
                          <a:hlinkClick r:id="rId9"/>
                        </a:rPr>
                        <a:t>https://www.biospace.com/article/boehringer-inks-potential-2b-deal-with-ribo-targets-nash-with-sirna-therapies-/</a:t>
                      </a:r>
                      <a:endParaRPr lang="en-US" sz="1000" i="0" dirty="0"/>
                    </a:p>
                    <a:p>
                      <a:pPr>
                        <a:spcAft>
                          <a:spcPts val="600"/>
                        </a:spcAft>
                      </a:pPr>
                      <a:r>
                        <a:rPr lang="en-US" sz="1000" i="0" dirty="0">
                          <a:hlinkClick r:id="rId10"/>
                        </a:rPr>
                        <a:t>https://www.fiercebiotech.com/biotech/boehringer-bets-2b-biobucks-unlock-sirna-targets-nash-treatments?utm_medium=email&amp;utm_source=nl&amp;utm_campaign=LS-NL-FierceBiotech&amp;oly_enc_id=6900A9483678I2A</a:t>
                      </a:r>
                      <a:endParaRPr lang="en-US" sz="1000" i="0" dirty="0"/>
                    </a:p>
                    <a:p>
                      <a:pPr>
                        <a:spcAft>
                          <a:spcPts val="600"/>
                        </a:spcAft>
                      </a:pPr>
                      <a:r>
                        <a:rPr lang="en-US" sz="1000" i="0" dirty="0"/>
                        <a:t>https://pharmaphorum.com/news/boehringer-targets-nashmash-2bn-ribo-alliance</a:t>
                      </a:r>
                    </a:p>
                    <a:p>
                      <a:pPr marL="0" indent="0">
                        <a:spcAft>
                          <a:spcPts val="600"/>
                        </a:spcAft>
                        <a:buFont typeface="Arial"/>
                        <a:buNone/>
                      </a:pPr>
                      <a:r>
                        <a:rPr lang="en-GB" sz="900" b="1" i="0" dirty="0">
                          <a:solidFill>
                            <a:schemeClr val="tx1"/>
                          </a:solidFill>
                          <a:latin typeface="+mn-lt"/>
                          <a:cs typeface="Calibri"/>
                        </a:rPr>
                        <a:t>Source:</a:t>
                      </a:r>
                      <a:r>
                        <a:rPr lang="en-GB" sz="900" b="0" i="0" dirty="0">
                          <a:solidFill>
                            <a:schemeClr val="tx1"/>
                          </a:solidFill>
                          <a:latin typeface="+mn-lt"/>
                          <a:cs typeface="Calibri"/>
                        </a:rPr>
                        <a:t> </a:t>
                      </a:r>
                      <a:r>
                        <a:rPr lang="en-GB" sz="900" b="0" i="0" dirty="0">
                          <a:solidFill>
                            <a:schemeClr val="tx1"/>
                          </a:solidFill>
                          <a:latin typeface="+mn-lt"/>
                          <a:cs typeface="Calibri"/>
                          <a:hlinkClick r:id="rId8"/>
                        </a:rPr>
                        <a:t>BI press release</a:t>
                      </a:r>
                      <a:endParaRPr lang="en-GB" sz="900" b="0" i="0" dirty="0">
                        <a:solidFill>
                          <a:schemeClr val="tx1"/>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gridSpan="2">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000" b="1" i="0" dirty="0">
                          <a:solidFill>
                            <a:schemeClr val="accent3">
                              <a:lumMod val="75000"/>
                            </a:schemeClr>
                          </a:solidFill>
                        </a:rPr>
                        <a:t>Tebao enters licensing agreement with Suzhou Alphamab for GLP-1 agonist KN056 and KN069 (undisclosed MOA) for MASH in China</a:t>
                      </a:r>
                      <a:endParaRPr lang="en-US" sz="1000" b="1" i="0"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5"/>
                  </a:ext>
                </a:extLst>
              </a:tr>
              <a:tr h="1188720">
                <a:tc gridSpan="2">
                  <a:txBody>
                    <a:bodyPr/>
                    <a:lstStyle/>
                    <a:p>
                      <a:pPr>
                        <a:spcAft>
                          <a:spcPts val="600"/>
                        </a:spcAft>
                      </a:pPr>
                      <a:r>
                        <a:rPr lang="en-US" sz="1000" b="0" i="0" kern="1200" baseline="0" dirty="0">
                          <a:solidFill>
                            <a:schemeClr val="tx1"/>
                          </a:solidFill>
                          <a:effectLst/>
                          <a:latin typeface="+mn-lt"/>
                          <a:ea typeface="+mn-ea"/>
                          <a:cs typeface="+mn-cs"/>
                        </a:rPr>
                        <a:t>Suzhou Alphamab and Tebao Biotech enter license agreement for KN056 and KN069 for the prevention and/or treatment of MASH in mainland China. Under the terms of the agreement Tebao will be exclusively responsible for clinical development and commercial sales and will pay Alphamab a cumulative equity payment of up to ¥490 million (~$69 million) as well as an undisclosed percentage of net sales. Alphamab retains all rights and interests in KN056 and KN069 beyond the scope of the agreement</a:t>
                      </a: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Implications</a:t>
                      </a:r>
                      <a:r>
                        <a:rPr kumimoji="0" lang="en-US" sz="1000" u="none" strike="noStrike" cap="none" normalizeH="0" baseline="0" dirty="0">
                          <a:ln>
                            <a:noFill/>
                          </a:ln>
                          <a:effectLst/>
                        </a:rPr>
                        <a:t>: According to the press release, GLP-1 agonist KN056 is currently in </a:t>
                      </a:r>
                      <a:r>
                        <a:rPr kumimoji="0" lang="en-US" sz="1000" u="none" strike="noStrike" cap="none" normalizeH="0" baseline="0" dirty="0">
                          <a:ln>
                            <a:noFill/>
                          </a:ln>
                          <a:effectLst/>
                          <a:hlinkClick r:id="rId11"/>
                        </a:rPr>
                        <a:t>Phase I</a:t>
                      </a:r>
                      <a:r>
                        <a:rPr kumimoji="0" lang="en-US" sz="1000" u="none" strike="noStrike" cap="none" normalizeH="0" baseline="0" dirty="0">
                          <a:ln>
                            <a:noFill/>
                          </a:ln>
                          <a:effectLst/>
                        </a:rPr>
                        <a:t> development in T2D patients (China and NZ) and has significantly longer half-life compared to weekly GLP-1 agonists. KN069 (undisclosed metabolic MOA) is in preclinical development. </a:t>
                      </a:r>
                      <a:endParaRPr lang="en-US" sz="1000" i="0" dirty="0"/>
                    </a:p>
                    <a:p>
                      <a:pPr marL="0" indent="0">
                        <a:spcAft>
                          <a:spcPts val="600"/>
                        </a:spcAft>
                        <a:buFont typeface="Arial"/>
                        <a:buNone/>
                      </a:pPr>
                      <a:r>
                        <a:rPr lang="en-GB" sz="900" b="1" i="0" dirty="0">
                          <a:solidFill>
                            <a:schemeClr val="tx1"/>
                          </a:solidFill>
                          <a:latin typeface="+mn-lt"/>
                          <a:cs typeface="Calibri"/>
                        </a:rPr>
                        <a:t>Source:</a:t>
                      </a:r>
                      <a:r>
                        <a:rPr lang="en-GB" sz="900" b="0" i="0" dirty="0">
                          <a:solidFill>
                            <a:schemeClr val="tx1"/>
                          </a:solidFill>
                          <a:latin typeface="+mn-lt"/>
                          <a:cs typeface="Calibri"/>
                        </a:rPr>
                        <a:t> </a:t>
                      </a:r>
                      <a:r>
                        <a:rPr lang="en-GB" sz="900" b="0" i="0" dirty="0">
                          <a:solidFill>
                            <a:schemeClr val="tx1"/>
                          </a:solidFill>
                          <a:latin typeface="+mn-lt"/>
                          <a:cs typeface="Calibri"/>
                          <a:hlinkClick r:id="rId12"/>
                        </a:rPr>
                        <a:t>Alphamab press release</a:t>
                      </a:r>
                      <a:endParaRPr lang="en-GB" sz="900" b="0" i="0" dirty="0">
                        <a:solidFill>
                          <a:schemeClr val="tx1"/>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pPr>
                        <a:spcAft>
                          <a:spcPts val="600"/>
                        </a:spcAft>
                      </a:pPr>
                      <a:r>
                        <a:rPr lang="en-US" sz="1000" b="0" i="0" kern="1200" baseline="0" dirty="0">
                          <a:solidFill>
                            <a:schemeClr val="tx1"/>
                          </a:solidFill>
                          <a:effectLst/>
                          <a:latin typeface="+mn-lt"/>
                          <a:ea typeface="+mn-ea"/>
                          <a:cs typeface="+mn-cs"/>
                        </a:rPr>
                        <a:t>BI and Kyowa Kirin</a:t>
                      </a:r>
                    </a:p>
                    <a:p>
                      <a:pPr>
                        <a:spcAft>
                          <a:spcPts val="600"/>
                        </a:spcAft>
                      </a:pPr>
                      <a:endParaRPr lang="en-US" sz="1000" b="0" i="0" kern="1200" baseline="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Implications</a:t>
                      </a:r>
                      <a:r>
                        <a:rPr kumimoji="0" lang="en-US" sz="1000" u="none" strike="noStrike" cap="none" normalizeH="0" baseline="0" dirty="0">
                          <a:ln>
                            <a:noFill/>
                          </a:ln>
                          <a:effectLst/>
                        </a:rPr>
                        <a:t>: XXXXX</a:t>
                      </a:r>
                    </a:p>
                    <a:p>
                      <a:pPr>
                        <a:spcAft>
                          <a:spcPts val="600"/>
                        </a:spcAft>
                      </a:pPr>
                      <a:r>
                        <a:rPr lang="en-US" sz="1000" i="0" dirty="0">
                          <a:hlinkClick r:id="rId13"/>
                        </a:rPr>
                        <a:t>https://www.thepharmaletter.com/article/boehringer-buys-fibro-inflammatory-diseases-program-from-kyowa-kirin?mc_cid=5d7a4cff9a&amp;mc_eid=4821b4ac40</a:t>
                      </a:r>
                      <a:endParaRPr lang="en-US" sz="1000" i="0" dirty="0"/>
                    </a:p>
                    <a:p>
                      <a:pPr>
                        <a:spcAft>
                          <a:spcPts val="600"/>
                        </a:spcAft>
                      </a:pPr>
                      <a:r>
                        <a:rPr lang="en-US" sz="1000" i="0" dirty="0">
                          <a:hlinkClick r:id="rId14"/>
                        </a:rPr>
                        <a:t>https://firstwordpharma.com/story/5815645?from=article</a:t>
                      </a:r>
                      <a:endParaRPr lang="en-US" sz="1000" i="0" dirty="0"/>
                    </a:p>
                    <a:p>
                      <a:pPr>
                        <a:spcAft>
                          <a:spcPts val="600"/>
                        </a:spcAft>
                      </a:pPr>
                      <a:endParaRPr lang="en-US" sz="1000" i="0" dirty="0"/>
                    </a:p>
                    <a:p>
                      <a:pPr marL="0" indent="0">
                        <a:spcAft>
                          <a:spcPts val="600"/>
                        </a:spcAft>
                        <a:buFont typeface="Arial"/>
                        <a:buNone/>
                      </a:pPr>
                      <a:r>
                        <a:rPr lang="en-GB" sz="900" b="1" i="0" dirty="0">
                          <a:solidFill>
                            <a:schemeClr val="tx1"/>
                          </a:solidFill>
                          <a:latin typeface="+mn-lt"/>
                          <a:cs typeface="Calibri"/>
                        </a:rPr>
                        <a:t>Source:</a:t>
                      </a:r>
                      <a:r>
                        <a:rPr lang="en-GB" sz="900" b="0" i="0" dirty="0">
                          <a:solidFill>
                            <a:schemeClr val="tx1"/>
                          </a:solidFill>
                          <a:latin typeface="+mn-lt"/>
                          <a:cs typeface="Calibri"/>
                        </a:rPr>
                        <a:t> XX</a:t>
                      </a: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993724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9158515"/>
              </p:ext>
            </p:extLst>
          </p:nvPr>
        </p:nvGraphicFramePr>
        <p:xfrm>
          <a:off x="384363" y="548640"/>
          <a:ext cx="11430000" cy="5535168"/>
        </p:xfrm>
        <a:graphic>
          <a:graphicData uri="http://schemas.openxmlformats.org/drawingml/2006/table">
            <a:tbl>
              <a:tblPr firstRow="1" bandRow="1">
                <a:tableStyleId>{C083E6E3-FA7D-4D7B-A595-EF9225AFEA82}</a:tableStyleId>
              </a:tblPr>
              <a:tblGrid>
                <a:gridCol w="1828800">
                  <a:extLst>
                    <a:ext uri="{9D8B030D-6E8A-4147-A177-3AD203B41FA5}">
                      <a16:colId xmlns:a16="http://schemas.microsoft.com/office/drawing/2014/main" val="20000"/>
                    </a:ext>
                  </a:extLst>
                </a:gridCol>
                <a:gridCol w="9601200">
                  <a:extLst>
                    <a:ext uri="{9D8B030D-6E8A-4147-A177-3AD203B41FA5}">
                      <a16:colId xmlns:a16="http://schemas.microsoft.com/office/drawing/2014/main" val="20001"/>
                    </a:ext>
                  </a:extLst>
                </a:gridCol>
              </a:tblGrid>
              <a:tr h="457200">
                <a:tc gridSpan="2">
                  <a:txBody>
                    <a:bodyPr/>
                    <a:lstStyle/>
                    <a:p>
                      <a:pPr algn="ctr"/>
                      <a:r>
                        <a:rPr lang="en-US" sz="2300" b="0" spc="20" dirty="0">
                          <a:solidFill>
                            <a:schemeClr val="bg1"/>
                          </a:solidFill>
                        </a:rPr>
                        <a:t>Other</a:t>
                      </a:r>
                      <a:r>
                        <a:rPr lang="en-US" sz="2300" b="0" spc="20" baseline="0" dirty="0">
                          <a:solidFill>
                            <a:schemeClr val="bg1"/>
                          </a:solidFill>
                        </a:rPr>
                        <a:t>: Company News</a:t>
                      </a:r>
                      <a:endParaRPr lang="en-US" sz="2300" b="0" spc="20" dirty="0">
                        <a:solidFill>
                          <a:schemeClr val="bg1"/>
                        </a:solidFill>
                      </a:endParaRPr>
                    </a:p>
                  </a:txBody>
                  <a:tcPr marT="36576" marB="36576"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228600">
                <a:tc>
                  <a:txBody>
                    <a:bodyPr/>
                    <a:lstStyle/>
                    <a:p>
                      <a:r>
                        <a:rPr lang="en-US" sz="1000" b="1" dirty="0"/>
                        <a:t>Product/Company/MOA</a:t>
                      </a:r>
                    </a:p>
                  </a:txBody>
                  <a:tcPr marT="36576" marB="36576">
                    <a:lnL>
                      <a:noFill/>
                    </a:lnL>
                    <a:lnR>
                      <a:noFill/>
                    </a:lnR>
                    <a:lnT w="12700" cmpd="sng">
                      <a:noFill/>
                    </a:lnT>
                    <a:lnB>
                      <a:noFill/>
                    </a:lnB>
                    <a:lnTlToBr w="12700" cmpd="sng">
                      <a:noFill/>
                      <a:prstDash val="solid"/>
                    </a:lnTlToBr>
                    <a:lnBlToTr w="12700" cmpd="sng">
                      <a:noFill/>
                      <a:prstDash val="solid"/>
                    </a:lnBlToTr>
                  </a:tcPr>
                </a:tc>
                <a:tc>
                  <a:txBody>
                    <a:bodyPr/>
                    <a:lstStyle/>
                    <a:p>
                      <a:r>
                        <a:rPr lang="en-US" sz="1000" b="1" dirty="0"/>
                        <a:t>News</a:t>
                      </a:r>
                    </a:p>
                  </a:txBody>
                  <a:tcPr marT="36576" marB="36576">
                    <a:lnL>
                      <a:noFill/>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1440">
                <a:tc gridSpan="2">
                  <a:txBody>
                    <a:bodyPr/>
                    <a:lstStyle/>
                    <a:p>
                      <a:endParaRPr lang="en-US" sz="100" b="1" dirty="0"/>
                    </a:p>
                  </a:txBody>
                  <a:tcPr marL="0" marR="0" marT="0" marB="0">
                    <a:lnL>
                      <a:noFill/>
                    </a:lnL>
                    <a:lnR>
                      <a:noFill/>
                    </a:lnR>
                    <a:lnT>
                      <a:noFill/>
                    </a:lnT>
                    <a:lnB>
                      <a:noFill/>
                    </a:lnB>
                    <a:lnTlToBr w="12700" cmpd="sng">
                      <a:noFill/>
                      <a:prstDash val="solid"/>
                    </a:lnTlToBr>
                    <a:lnBlToTr w="12700" cmpd="sng">
                      <a:noFill/>
                      <a:prstDash val="solid"/>
                    </a:lnBlToTr>
                  </a:tcPr>
                </a:tc>
                <a:tc hMerge="1">
                  <a:txBody>
                    <a:bodyPr/>
                    <a:lstStyle/>
                    <a:p>
                      <a:endParaRPr lang="en-US" sz="1100" b="1" dirty="0"/>
                    </a:p>
                  </a:txBody>
                  <a:tcPr marT="36576" marB="36576"/>
                </a:tc>
                <a:extLst>
                  <a:ext uri="{0D108BD9-81ED-4DB2-BD59-A6C34878D82A}">
                    <a16:rowId xmlns:a16="http://schemas.microsoft.com/office/drawing/2014/main" val="10002"/>
                  </a:ext>
                </a:extLst>
              </a:tr>
              <a:tr h="18288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Novo Nordisk enters research collaborations with Omega and Cellarity in obesity and MASH</a:t>
                      </a:r>
                      <a:endParaRPr lang="en-US" sz="1000" b="1"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3"/>
                  </a:ext>
                </a:extLst>
              </a:tr>
              <a:tr h="1203960">
                <a:tc gridSpan="2">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000" b="0" i="0" kern="1200" baseline="0" dirty="0">
                          <a:solidFill>
                            <a:schemeClr val="tx1"/>
                          </a:solidFill>
                          <a:effectLst/>
                          <a:latin typeface="+mn-lt"/>
                          <a:ea typeface="+mn-ea"/>
                          <a:cs typeface="+mn-cs"/>
                        </a:rPr>
                        <a:t>Novo Nordisk entered research collaborations with Omega Therapeutics and Cellarity on novel treatment approaches to cardiometabolic diseases. Under the terms of the agreements, Novo Nordisk will reimburse R&amp;D costs and each company is eligible to receive up to $532 million in upfront and milestone payments as well as tiered royalties.</a:t>
                      </a:r>
                    </a:p>
                    <a:p>
                      <a:pPr marL="171450" indent="-171450">
                        <a:spcAft>
                          <a:spcPts val="600"/>
                        </a:spcAft>
                        <a:buFont typeface="Arial" panose="020B0604020202020204" pitchFamily="34" charset="0"/>
                        <a:buChar char="•"/>
                      </a:pPr>
                      <a:r>
                        <a:rPr lang="en-US" sz="1000" b="0" i="0" kern="1200" baseline="0" dirty="0">
                          <a:solidFill>
                            <a:schemeClr val="tx1"/>
                          </a:solidFill>
                          <a:effectLst/>
                          <a:latin typeface="+mn-lt"/>
                          <a:ea typeface="+mn-ea"/>
                          <a:cs typeface="+mn-cs"/>
                        </a:rPr>
                        <a:t>The </a:t>
                      </a:r>
                      <a:r>
                        <a:rPr lang="en-US" sz="1000" b="1" i="0" kern="1200" baseline="0" dirty="0">
                          <a:solidFill>
                            <a:schemeClr val="tx1"/>
                          </a:solidFill>
                          <a:effectLst/>
                          <a:latin typeface="+mn-lt"/>
                          <a:ea typeface="+mn-ea"/>
                          <a:cs typeface="+mn-cs"/>
                        </a:rPr>
                        <a:t>Omega</a:t>
                      </a:r>
                      <a:r>
                        <a:rPr lang="en-US" sz="1000" b="0" i="0" kern="1200" baseline="0" dirty="0">
                          <a:solidFill>
                            <a:schemeClr val="tx1"/>
                          </a:solidFill>
                          <a:effectLst/>
                          <a:latin typeface="+mn-lt"/>
                          <a:ea typeface="+mn-ea"/>
                          <a:cs typeface="+mn-cs"/>
                        </a:rPr>
                        <a:t> collaboration will leverage the Company’s proprietary platform to develop an epigenomic controller designed to enhance metabolic activity via increased thermogenesis as part of a new approach to obesity management.</a:t>
                      </a:r>
                    </a:p>
                    <a:p>
                      <a:pPr marL="171450" indent="-171450">
                        <a:spcAft>
                          <a:spcPts val="600"/>
                        </a:spcAft>
                        <a:buFont typeface="Arial" panose="020B0604020202020204" pitchFamily="34" charset="0"/>
                        <a:buChar char="•"/>
                      </a:pPr>
                      <a:r>
                        <a:rPr lang="en-US" sz="1000" b="0" i="0" kern="1200" baseline="0" dirty="0">
                          <a:solidFill>
                            <a:schemeClr val="tx1"/>
                          </a:solidFill>
                          <a:effectLst/>
                          <a:latin typeface="+mn-lt"/>
                          <a:ea typeface="+mn-ea"/>
                          <a:cs typeface="+mn-cs"/>
                        </a:rPr>
                        <a:t>The </a:t>
                      </a:r>
                      <a:r>
                        <a:rPr lang="en-US" sz="1000" b="1" i="0" kern="1200" baseline="0" dirty="0">
                          <a:solidFill>
                            <a:schemeClr val="tx1"/>
                          </a:solidFill>
                          <a:effectLst/>
                          <a:latin typeface="+mn-lt"/>
                          <a:ea typeface="+mn-ea"/>
                          <a:cs typeface="+mn-cs"/>
                        </a:rPr>
                        <a:t>Cellarity</a:t>
                      </a:r>
                      <a:r>
                        <a:rPr lang="en-US" sz="1000" b="0" i="0" kern="1200" baseline="0" dirty="0">
                          <a:solidFill>
                            <a:schemeClr val="tx1"/>
                          </a:solidFill>
                          <a:effectLst/>
                          <a:latin typeface="+mn-lt"/>
                          <a:ea typeface="+mn-ea"/>
                          <a:cs typeface="+mn-cs"/>
                        </a:rPr>
                        <a:t> collaboration will build upon initial work from a collaboration, initiated September 2022, utilizing the Company’s platform to investigate novel biological drivers of MASH aiming to develop a small molecule therapy for MASH.</a:t>
                      </a: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Implications</a:t>
                      </a:r>
                      <a:r>
                        <a:rPr kumimoji="0" lang="en-US" sz="1000" u="none" strike="noStrike" cap="none" normalizeH="0" baseline="0" dirty="0">
                          <a:ln>
                            <a:noFill/>
                          </a:ln>
                          <a:effectLst/>
                        </a:rPr>
                        <a:t>: </a:t>
                      </a:r>
                      <a:r>
                        <a:rPr lang="en-US" sz="1000" b="0" i="0" kern="1200" baseline="0" dirty="0">
                          <a:solidFill>
                            <a:schemeClr val="tx1"/>
                          </a:solidFill>
                          <a:effectLst/>
                          <a:latin typeface="+mn-lt"/>
                          <a:ea typeface="+mn-ea"/>
                          <a:cs typeface="+mn-cs"/>
                          <a:hlinkClick r:id="rId2"/>
                        </a:rPr>
                        <a:t>Flagship Pioneering</a:t>
                      </a:r>
                      <a:r>
                        <a:rPr lang="en-US" sz="1000" b="0" i="0" kern="1200" baseline="0" dirty="0">
                          <a:solidFill>
                            <a:schemeClr val="tx1"/>
                          </a:solidFill>
                          <a:effectLst/>
                          <a:latin typeface="+mn-lt"/>
                          <a:ea typeface="+mn-ea"/>
                          <a:cs typeface="+mn-cs"/>
                        </a:rPr>
                        <a:t> </a:t>
                      </a:r>
                      <a:r>
                        <a:rPr lang="en-US" sz="1000" b="0" i="0" strike="noStrike" kern="1200" baseline="0" dirty="0">
                          <a:solidFill>
                            <a:schemeClr val="tx1"/>
                          </a:solidFill>
                          <a:effectLst/>
                          <a:latin typeface="+mn-lt"/>
                          <a:ea typeface="+mn-ea"/>
                          <a:cs typeface="+mn-cs"/>
                        </a:rPr>
                        <a:t>comprises</a:t>
                      </a:r>
                      <a:r>
                        <a:rPr lang="en-US" sz="1000" b="0" i="0" strike="noStrike" kern="1200" baseline="0" dirty="0">
                          <a:solidFill>
                            <a:srgbClr val="FF0000"/>
                          </a:solidFill>
                          <a:effectLst/>
                          <a:latin typeface="+mn-lt"/>
                          <a:ea typeface="+mn-ea"/>
                          <a:cs typeface="+mn-cs"/>
                        </a:rPr>
                        <a:t> </a:t>
                      </a:r>
                      <a:r>
                        <a:rPr lang="en-US" sz="1000" b="0" i="0" kern="1200" baseline="0" dirty="0">
                          <a:solidFill>
                            <a:schemeClr val="tx1"/>
                          </a:solidFill>
                          <a:effectLst/>
                          <a:latin typeface="+mn-lt"/>
                          <a:ea typeface="+mn-ea"/>
                          <a:cs typeface="+mn-cs"/>
                        </a:rPr>
                        <a:t>&gt;40 human health companies and biotechnology platforms, and these are the first programs signed under a framework collaboration announced </a:t>
                      </a:r>
                      <a:r>
                        <a:rPr lang="en-US" sz="1000" b="0" i="0" kern="1200" baseline="0" dirty="0">
                          <a:solidFill>
                            <a:schemeClr val="tx1"/>
                          </a:solidFill>
                          <a:effectLst/>
                          <a:latin typeface="+mn-lt"/>
                          <a:ea typeface="+mn-ea"/>
                          <a:cs typeface="+mn-cs"/>
                          <a:hlinkClick r:id="rId2"/>
                        </a:rPr>
                        <a:t>October 2022</a:t>
                      </a:r>
                      <a:r>
                        <a:rPr lang="en-US" sz="1000" b="0" i="0" kern="1200" baseline="0" dirty="0">
                          <a:solidFill>
                            <a:schemeClr val="tx1"/>
                          </a:solidFill>
                          <a:effectLst/>
                          <a:latin typeface="+mn-lt"/>
                          <a:ea typeface="+mn-ea"/>
                          <a:cs typeface="+mn-cs"/>
                        </a:rPr>
                        <a:t> between Flagship and Novo Nordisk to create a portfolio of novel research programs to develop transformational medicines in the cardiometabolic space. Omega is a pioneer in development of a new class of programmable epigenomic mRNA medicines to treat or cure a broad range of diseases. By pre-transcriptionally modulating gene expression, Omega’s approach enables controlled epigenomic modulation of nearly all human genes, including historically undruggable and difficult-to-treat targets, without altering native nucleic acid sequences. Instead of focusing on single targets, Cellarity uses artificial intelligence to identify ways to correct cellular dysfunction and has developed a platform that utilizes proprietary AI models trained on &gt;30 million single cell transcriptomes to uncover novel actionable biology and create non-intuitive drug candidates in a vast array of diseases The Company was engaged by Novo Nordisk in September 2022 to identify novel cell behaviors implicated in the progression of MASH.</a:t>
                      </a:r>
                    </a:p>
                    <a:p>
                      <a:pPr marL="0" indent="0">
                        <a:spcAft>
                          <a:spcPts val="600"/>
                        </a:spcAft>
                        <a:buFont typeface="Arial"/>
                        <a:buNone/>
                      </a:pPr>
                      <a:r>
                        <a:rPr lang="en-GB" sz="900" b="1" i="0" dirty="0">
                          <a:solidFill>
                            <a:schemeClr val="tx1"/>
                          </a:solidFill>
                          <a:latin typeface="+mn-lt"/>
                          <a:cs typeface="Calibri"/>
                        </a:rPr>
                        <a:t>Source:</a:t>
                      </a:r>
                      <a:r>
                        <a:rPr lang="en-GB" sz="900" b="0" i="0" dirty="0">
                          <a:solidFill>
                            <a:schemeClr val="tx1"/>
                          </a:solidFill>
                          <a:latin typeface="+mn-lt"/>
                          <a:cs typeface="Calibri"/>
                        </a:rPr>
                        <a:t> </a:t>
                      </a:r>
                      <a:r>
                        <a:rPr lang="en-GB" sz="900" b="0" i="0" dirty="0">
                          <a:solidFill>
                            <a:schemeClr val="tx1"/>
                          </a:solidFill>
                          <a:latin typeface="+mn-lt"/>
                          <a:cs typeface="Calibri"/>
                          <a:hlinkClick r:id="rId3"/>
                        </a:rPr>
                        <a:t>Novo Nordisk press release</a:t>
                      </a:r>
                      <a:endParaRPr lang="en-GB" sz="900" b="0" i="0" dirty="0">
                        <a:solidFill>
                          <a:schemeClr val="tx1"/>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pPr>
                        <a:spcAft>
                          <a:spcPts val="600"/>
                        </a:spcAft>
                      </a:pPr>
                      <a:r>
                        <a:rPr lang="en-US" sz="1000" b="0" i="0" kern="1200" baseline="0" dirty="0">
                          <a:solidFill>
                            <a:schemeClr val="tx1"/>
                          </a:solidFill>
                          <a:effectLst/>
                          <a:latin typeface="+mn-lt"/>
                          <a:ea typeface="+mn-ea"/>
                          <a:cs typeface="+mn-cs"/>
                        </a:rPr>
                        <a:t>Novo Nordisk entered research collaborations with Omega Therapeutics and Cellarity on novel treatment approaches to cardiometabolic diseases. These are the first programs signed under a framework collaboration announced </a:t>
                      </a:r>
                      <a:r>
                        <a:rPr lang="en-US" sz="1000" b="0" i="0" kern="1200" baseline="0" dirty="0">
                          <a:solidFill>
                            <a:schemeClr val="tx1"/>
                          </a:solidFill>
                          <a:effectLst/>
                          <a:latin typeface="+mn-lt"/>
                          <a:ea typeface="+mn-ea"/>
                          <a:cs typeface="+mn-cs"/>
                          <a:hlinkClick r:id="" action="ppaction://noaction"/>
                        </a:rPr>
                        <a:t>October 2022</a:t>
                      </a:r>
                      <a:r>
                        <a:rPr lang="en-US" sz="1000" b="0" i="0" kern="1200" baseline="0" dirty="0">
                          <a:solidFill>
                            <a:schemeClr val="tx1"/>
                          </a:solidFill>
                          <a:effectLst/>
                          <a:latin typeface="+mn-lt"/>
                          <a:ea typeface="+mn-ea"/>
                          <a:cs typeface="+mn-cs"/>
                        </a:rPr>
                        <a:t> between </a:t>
                      </a:r>
                      <a:r>
                        <a:rPr lang="en-US" sz="1000" b="0" i="0" kern="1200" baseline="0" dirty="0">
                          <a:solidFill>
                            <a:schemeClr val="tx1"/>
                          </a:solidFill>
                          <a:effectLst/>
                          <a:latin typeface="+mn-lt"/>
                          <a:ea typeface="+mn-ea"/>
                          <a:cs typeface="+mn-cs"/>
                          <a:hlinkClick r:id="" action="ppaction://noaction"/>
                        </a:rPr>
                        <a:t>Flagship Pioneering</a:t>
                      </a:r>
                      <a:r>
                        <a:rPr lang="en-US" sz="1000" b="0" i="0" kern="1200" baseline="0" dirty="0">
                          <a:solidFill>
                            <a:schemeClr val="tx1"/>
                          </a:solidFill>
                          <a:effectLst/>
                          <a:latin typeface="+mn-lt"/>
                          <a:ea typeface="+mn-ea"/>
                          <a:cs typeface="+mn-cs"/>
                        </a:rPr>
                        <a:t> and Novo Nordisk to create a portfolio of novel research programs to develop transformational medicines in the cardiometabolic space. Under the terms of the agreements, Novo Nordisk will reimburse R&amp;D costs and each company and Flagship Pioneering are eligible to receive up to $532 million in upfront and milestone payments as well as tiered </a:t>
                      </a:r>
                      <a:r>
                        <a:rPr lang="en-US" sz="1000" b="0" i="0" kern="1200" baseline="0" dirty="0" err="1">
                          <a:solidFill>
                            <a:schemeClr val="tx1"/>
                          </a:solidFill>
                          <a:effectLst/>
                          <a:latin typeface="+mn-lt"/>
                          <a:ea typeface="+mn-ea"/>
                          <a:cs typeface="+mn-cs"/>
                        </a:rPr>
                        <a:t>ryalties</a:t>
                      </a:r>
                      <a:r>
                        <a:rPr lang="en-US" sz="1000" b="0" i="0" kern="1200" baseline="0" dirty="0">
                          <a:solidFill>
                            <a:schemeClr val="tx1"/>
                          </a:solidFill>
                          <a:effectLst/>
                          <a:latin typeface="+mn-lt"/>
                          <a:ea typeface="+mn-ea"/>
                          <a:cs typeface="+mn-cs"/>
                        </a:rPr>
                        <a:t>.</a:t>
                      </a:r>
                    </a:p>
                    <a:p>
                      <a:pPr marL="171450" indent="-171450">
                        <a:spcAft>
                          <a:spcPts val="600"/>
                        </a:spcAft>
                        <a:buFont typeface="Arial" panose="020B0604020202020204" pitchFamily="34" charset="0"/>
                        <a:buChar char="•"/>
                      </a:pPr>
                      <a:r>
                        <a:rPr lang="en-US" sz="1000" b="0" i="0" kern="1200" baseline="0" dirty="0">
                          <a:solidFill>
                            <a:schemeClr val="tx1"/>
                          </a:solidFill>
                          <a:effectLst/>
                          <a:latin typeface="+mn-lt"/>
                          <a:ea typeface="+mn-ea"/>
                          <a:cs typeface="+mn-cs"/>
                        </a:rPr>
                        <a:t>The </a:t>
                      </a:r>
                      <a:r>
                        <a:rPr lang="en-US" sz="1000" b="1" i="0" kern="1200" baseline="0" dirty="0">
                          <a:solidFill>
                            <a:schemeClr val="tx1"/>
                          </a:solidFill>
                          <a:effectLst/>
                          <a:latin typeface="+mn-lt"/>
                          <a:ea typeface="+mn-ea"/>
                          <a:cs typeface="+mn-cs"/>
                        </a:rPr>
                        <a:t>Omega</a:t>
                      </a:r>
                      <a:r>
                        <a:rPr lang="en-US" sz="1000" b="0" i="0" kern="1200" baseline="0" dirty="0">
                          <a:solidFill>
                            <a:schemeClr val="tx1"/>
                          </a:solidFill>
                          <a:effectLst/>
                          <a:latin typeface="+mn-lt"/>
                          <a:ea typeface="+mn-ea"/>
                          <a:cs typeface="+mn-cs"/>
                        </a:rPr>
                        <a:t> collaboration will leverage the Company’s proprietary platform to develop an epigenomic controller designed to enhance metabolic activity as part of a new approach to obesity management.</a:t>
                      </a:r>
                    </a:p>
                    <a:p>
                      <a:pPr marL="171450" indent="-171450">
                        <a:spcAft>
                          <a:spcPts val="600"/>
                        </a:spcAft>
                        <a:buFont typeface="Arial" panose="020B0604020202020204" pitchFamily="34" charset="0"/>
                        <a:buChar char="•"/>
                      </a:pPr>
                      <a:r>
                        <a:rPr lang="en-US" sz="1000" b="0" i="0" kern="1200" baseline="0" dirty="0">
                          <a:solidFill>
                            <a:schemeClr val="tx1"/>
                          </a:solidFill>
                          <a:effectLst/>
                          <a:latin typeface="+mn-lt"/>
                          <a:ea typeface="+mn-ea"/>
                          <a:cs typeface="+mn-cs"/>
                        </a:rPr>
                        <a:t>The </a:t>
                      </a:r>
                      <a:r>
                        <a:rPr lang="en-US" sz="1000" b="1" i="0" kern="1200" baseline="0" dirty="0">
                          <a:solidFill>
                            <a:schemeClr val="tx1"/>
                          </a:solidFill>
                          <a:effectLst/>
                          <a:latin typeface="+mn-lt"/>
                          <a:ea typeface="+mn-ea"/>
                          <a:cs typeface="+mn-cs"/>
                        </a:rPr>
                        <a:t>Cellarity</a:t>
                      </a:r>
                      <a:r>
                        <a:rPr lang="en-US" sz="1000" b="0" i="0" kern="1200" baseline="0" dirty="0">
                          <a:solidFill>
                            <a:schemeClr val="tx1"/>
                          </a:solidFill>
                          <a:effectLst/>
                          <a:latin typeface="+mn-lt"/>
                          <a:ea typeface="+mn-ea"/>
                          <a:cs typeface="+mn-cs"/>
                        </a:rPr>
                        <a:t> collaboration will build upon initial work utilizing the Company’s platform to investigate novel biological drivers of MASH aiming to develop a small molecule therapy for MASH.</a:t>
                      </a: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Implications</a:t>
                      </a:r>
                      <a:r>
                        <a:rPr kumimoji="0" lang="en-US" sz="1000" u="none" strike="noStrike" cap="none" normalizeH="0" baseline="0" dirty="0">
                          <a:ln>
                            <a:noFill/>
                          </a:ln>
                          <a:effectLst/>
                        </a:rPr>
                        <a:t>: XXXXX</a:t>
                      </a:r>
                    </a:p>
                    <a:p>
                      <a:pPr>
                        <a:spcAft>
                          <a:spcPts val="600"/>
                        </a:spcAft>
                      </a:pPr>
                      <a:r>
                        <a:rPr lang="en-US" sz="1000" i="0" dirty="0">
                          <a:hlinkClick r:id="" action="ppaction://noaction"/>
                        </a:rPr>
                        <a:t>https://endpts.com/novos-broad-flagship-partnership-starts-with-obesity-at-omega-and-mash-at-cellarity/</a:t>
                      </a:r>
                      <a:endParaRPr lang="en-US" sz="1000" i="0" dirty="0"/>
                    </a:p>
                    <a:p>
                      <a:pPr>
                        <a:spcAft>
                          <a:spcPts val="600"/>
                        </a:spcAft>
                      </a:pPr>
                      <a:r>
                        <a:rPr lang="en-US" sz="1000" i="0" dirty="0"/>
                        <a:t>https://www.fiercebiotech.com/biotech/novo-nordisk-offers-2-flagship-biotechs-1b-total-obesity-mash-deals?utm_medium=email&amp;utm_source=nl&amp;utm_campaign=LS-NL-FierceBiotech&amp;oly_enc_id=6900A9483678I2A#:~:text=Novo%20Nordisk%20offers%202%20Flagship,total%20for%20obesity%2C%20MASH%20deals&amp;text=As%20part%20of%20a%20pact,up%20to%20%24532%20million%20each.</a:t>
                      </a:r>
                    </a:p>
                    <a:p>
                      <a:pPr>
                        <a:spcAft>
                          <a:spcPts val="600"/>
                        </a:spcAft>
                      </a:pPr>
                      <a:r>
                        <a:rPr lang="en-US" sz="1000" i="0" dirty="0">
                          <a:hlinkClick r:id="" action="ppaction://noaction"/>
                        </a:rPr>
                        <a:t>https://firstwordpharma.com/story/5815105?from=article</a:t>
                      </a:r>
                      <a:endParaRPr lang="en-US" sz="1000" i="0" dirty="0"/>
                    </a:p>
                    <a:p>
                      <a:pPr>
                        <a:spcAft>
                          <a:spcPts val="600"/>
                        </a:spcAft>
                      </a:pPr>
                      <a:r>
                        <a:rPr lang="en-US" sz="1000" i="0" dirty="0"/>
                        <a:t>https://www.biopharmadive.com/news/novo-flagship-obesity-mash-omega-cellarity-collaboration/703645/?utm_source=Sailthru&amp;utm_medium=email&amp;utm_campaign=Issue:%202024-01-04%20BioPharma%20Dive%20%5Bissue:57867%5D&amp;utm_term=BioPharma%20Dive</a:t>
                      </a:r>
                    </a:p>
                    <a:p>
                      <a:pPr marL="0" indent="0">
                        <a:spcAft>
                          <a:spcPts val="600"/>
                        </a:spcAft>
                        <a:buFont typeface="Arial"/>
                        <a:buNone/>
                      </a:pPr>
                      <a:r>
                        <a:rPr lang="en-GB" sz="900" b="1" i="0" dirty="0">
                          <a:solidFill>
                            <a:schemeClr val="tx1"/>
                          </a:solidFill>
                          <a:latin typeface="+mn-lt"/>
                          <a:cs typeface="Calibri"/>
                        </a:rPr>
                        <a:t>Source:</a:t>
                      </a:r>
                      <a:r>
                        <a:rPr lang="en-GB" sz="900" b="0" i="0" dirty="0">
                          <a:solidFill>
                            <a:schemeClr val="tx1"/>
                          </a:solidFill>
                          <a:latin typeface="+mn-lt"/>
                          <a:cs typeface="Calibri"/>
                        </a:rPr>
                        <a:t> </a:t>
                      </a:r>
                      <a:r>
                        <a:rPr lang="en-GB" sz="900" b="0" i="0" dirty="0">
                          <a:solidFill>
                            <a:schemeClr val="tx1"/>
                          </a:solidFill>
                          <a:latin typeface="+mn-lt"/>
                          <a:cs typeface="Calibri"/>
                          <a:hlinkClick r:id="" action="ppaction://noaction"/>
                        </a:rPr>
                        <a:t>Novo Nordisk press release</a:t>
                      </a:r>
                      <a:endParaRPr lang="en-GB" sz="900" b="0" i="0" dirty="0">
                        <a:solidFill>
                          <a:schemeClr val="tx1"/>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BI funds £30 million observational study ADVANCE to improve understanding of MASH cirrhosis</a:t>
                      </a:r>
                      <a:endParaRPr lang="en-US" sz="1000" b="1"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5"/>
                  </a:ext>
                </a:extLst>
              </a:tr>
              <a:tr h="1188720">
                <a:tc gridSpan="2">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000" b="0" i="0" kern="1200" baseline="0" dirty="0">
                          <a:solidFill>
                            <a:schemeClr val="tx1"/>
                          </a:solidFill>
                          <a:effectLst/>
                          <a:latin typeface="+mn-lt"/>
                          <a:ea typeface="+mn-ea"/>
                          <a:cs typeface="+mn-cs"/>
                        </a:rPr>
                        <a:t>BI, Newcastle University, and the University of Edinburgh announced the £30 million observational clinical study ADVANCE (Accelerating Discovery: Actionable NASH Cirrhosis Endpoints) to enhance the understanding of MASH cirrhosis and to help identify translational biomarkers that will accelerate the development of future therapies.</a:t>
                      </a:r>
                    </a:p>
                    <a:p>
                      <a:pPr>
                        <a:spcAft>
                          <a:spcPts val="600"/>
                        </a:spcAft>
                      </a:pPr>
                      <a:r>
                        <a:rPr lang="en-US" sz="1000" b="0" i="0" kern="1200" baseline="0" dirty="0">
                          <a:solidFill>
                            <a:schemeClr val="tx1"/>
                          </a:solidFill>
                          <a:effectLst/>
                          <a:latin typeface="+mn-lt"/>
                          <a:ea typeface="+mn-ea"/>
                          <a:cs typeface="+mn-cs"/>
                        </a:rPr>
                        <a:t>The study will include 200 MASLD/MASH cirrhosis patients recruited in hepatology clinics at hospitals throughout Europe and the UK or through referral by patient’s general practitioner. Patients will undergo liver biopsy as well as blood sampling, and MRI-imaging over the next two years to evaluate changes associated with disease progression. The study is funded by BI and will be led by researchers at Newcastle University and the University of Edinburgh, along with collaborators across Europe.</a:t>
                      </a: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Implications</a:t>
                      </a:r>
                      <a:r>
                        <a:rPr kumimoji="0" lang="en-US" sz="1000" u="none" strike="noStrike" cap="none" normalizeH="0" baseline="0" dirty="0">
                          <a:ln>
                            <a:noFill/>
                          </a:ln>
                          <a:effectLst/>
                        </a:rPr>
                        <a:t>: More than 400 million patients worldwide have MASH which over time can progress to fibrosis and cirrhosis – currently no treatments are approved for the prevention or treatment of MASH cirrhosis. According to Newcastle University Professor Quentin Anstee </a:t>
                      </a:r>
                      <a:r>
                        <a:rPr kumimoji="0" lang="en-US" sz="1000" i="1" u="none" strike="noStrike" cap="none" normalizeH="0" baseline="0" dirty="0">
                          <a:ln>
                            <a:noFill/>
                          </a:ln>
                          <a:effectLst/>
                        </a:rPr>
                        <a:t>“this study will reveal the fundamental disease processes driving cirrhosis…we aim to work out why, even at the most advanced stages of liver disease, there is substantial variation in how the disease progresses with some people remaining well for many years whilst others rapidly experience liver failure or develop liver cancer. Working internationally with our collaborators, we will then use this knowledge to improve how patients are diagnosed, and to help develop new medicines.”</a:t>
                      </a:r>
                      <a:r>
                        <a:rPr kumimoji="0" lang="en-US" sz="1000" i="0" u="none" strike="noStrike" cap="none" normalizeH="0" baseline="0" dirty="0">
                          <a:ln>
                            <a:noFill/>
                          </a:ln>
                          <a:effectLst/>
                        </a:rPr>
                        <a:t> </a:t>
                      </a:r>
                      <a:endParaRPr kumimoji="0" lang="en-US" sz="1000" i="1" u="none" strike="noStrike" cap="none" normalizeH="0" baseline="0" dirty="0">
                        <a:ln>
                          <a:noFill/>
                        </a:ln>
                        <a:effectLst/>
                      </a:endParaRPr>
                    </a:p>
                    <a:p>
                      <a:pPr marL="0" indent="0">
                        <a:spcAft>
                          <a:spcPts val="600"/>
                        </a:spcAft>
                        <a:buFont typeface="Arial"/>
                        <a:buNone/>
                      </a:pPr>
                      <a:r>
                        <a:rPr lang="en-GB" sz="900" b="1" i="0" dirty="0">
                          <a:solidFill>
                            <a:schemeClr val="tx1"/>
                          </a:solidFill>
                          <a:latin typeface="+mn-lt"/>
                          <a:cs typeface="Calibri"/>
                        </a:rPr>
                        <a:t>Source:</a:t>
                      </a:r>
                      <a:r>
                        <a:rPr lang="en-GB" sz="900" b="0" i="0" dirty="0">
                          <a:solidFill>
                            <a:schemeClr val="tx1"/>
                          </a:solidFill>
                          <a:latin typeface="+mn-lt"/>
                          <a:cs typeface="Calibri"/>
                        </a:rPr>
                        <a:t> </a:t>
                      </a:r>
                      <a:r>
                        <a:rPr lang="en-GB" sz="900" b="0" i="0" dirty="0">
                          <a:solidFill>
                            <a:schemeClr val="tx1"/>
                          </a:solidFill>
                          <a:latin typeface="+mn-lt"/>
                          <a:cs typeface="Calibri"/>
                          <a:hlinkClick r:id="rId4"/>
                        </a:rPr>
                        <a:t>BI press release</a:t>
                      </a:r>
                      <a:endParaRPr lang="en-GB" sz="900" b="0" i="0" dirty="0">
                        <a:solidFill>
                          <a:schemeClr val="tx1"/>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pPr>
                        <a:spcAft>
                          <a:spcPts val="600"/>
                        </a:spcAft>
                      </a:pPr>
                      <a:r>
                        <a:rPr lang="en-US" sz="1000" b="0" i="0" kern="1200" baseline="0" dirty="0">
                          <a:solidFill>
                            <a:schemeClr val="tx1"/>
                          </a:solidFill>
                          <a:effectLst/>
                          <a:latin typeface="+mn-lt"/>
                          <a:ea typeface="+mn-ea"/>
                          <a:cs typeface="+mn-cs"/>
                        </a:rPr>
                        <a:t>BI, Newcastle University, and University if Edinburg announced </a:t>
                      </a:r>
                    </a:p>
                    <a:p>
                      <a:pPr>
                        <a:spcAft>
                          <a:spcPts val="600"/>
                        </a:spcAft>
                      </a:pPr>
                      <a:r>
                        <a:rPr lang="en-US" sz="1000" b="0" i="0" kern="1200" baseline="0" dirty="0">
                          <a:solidFill>
                            <a:schemeClr val="tx1"/>
                          </a:solidFill>
                          <a:effectLst/>
                          <a:latin typeface="+mn-lt"/>
                          <a:ea typeface="+mn-ea"/>
                          <a:cs typeface="+mn-cs"/>
                        </a:rPr>
                        <a:t> £30 million clinical study ADVANCE (Accelerating Discovery: Actionable NASH Cirrhosis Endpoints)</a:t>
                      </a: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Implications</a:t>
                      </a:r>
                      <a:r>
                        <a:rPr kumimoji="0" lang="en-US" sz="1000" u="none" strike="noStrike" cap="none" normalizeH="0" baseline="0" dirty="0">
                          <a:ln>
                            <a:noFill/>
                          </a:ln>
                          <a:effectLst/>
                        </a:rPr>
                        <a:t>: XXXXX</a:t>
                      </a:r>
                    </a:p>
                    <a:p>
                      <a:pPr>
                        <a:spcAft>
                          <a:spcPts val="600"/>
                        </a:spcAft>
                      </a:pPr>
                      <a:r>
                        <a:rPr lang="en-US" sz="1000" i="0" dirty="0">
                          <a:hlinkClick r:id="rId5"/>
                        </a:rPr>
                        <a:t>https://www.news-medical.net/news/20240108/c2a330M-clinical-study-will-enhance-the-understanding-of-NASH-cirrhosis.aspx</a:t>
                      </a:r>
                      <a:endParaRPr lang="en-US" sz="1000" i="0" dirty="0"/>
                    </a:p>
                    <a:p>
                      <a:pPr marL="0" marR="0" lvl="0" indent="0" algn="l" defTabSz="914400" rtl="0" eaLnBrk="1" fontAlgn="auto" latinLnBrk="0" hangingPunct="1">
                        <a:lnSpc>
                          <a:spcPct val="100000"/>
                        </a:lnSpc>
                        <a:spcBef>
                          <a:spcPts val="0"/>
                        </a:spcBef>
                        <a:spcAft>
                          <a:spcPts val="600"/>
                        </a:spcAft>
                        <a:buClrTx/>
                        <a:buSzTx/>
                        <a:buFontTx/>
                        <a:buNone/>
                        <a:tabLst/>
                        <a:defRPr/>
                      </a:pPr>
                      <a:r>
                        <a:rPr lang="en-US" sz="1000" b="0" kern="1200" dirty="0">
                          <a:solidFill>
                            <a:srgbClr val="7581BE"/>
                          </a:solidFill>
                          <a:effectLst/>
                          <a:latin typeface="+mn-lt"/>
                          <a:ea typeface="+mn-ea"/>
                          <a:cs typeface="+mn-cs"/>
                          <a:hlinkClick r:id="rId6"/>
                        </a:rPr>
                        <a:t>https://www.biopharma-reporter.com/Article/2024/01/08/extensive-30-million-38-million-study-into-liver-cirrhosis</a:t>
                      </a:r>
                      <a:endParaRPr lang="en-US" sz="1000" b="0" kern="1200" dirty="0">
                        <a:solidFill>
                          <a:srgbClr val="7581BE"/>
                        </a:solidFill>
                        <a:effectLst/>
                        <a:latin typeface="+mn-lt"/>
                        <a:ea typeface="+mn-ea"/>
                        <a:cs typeface="+mn-cs"/>
                      </a:endParaRPr>
                    </a:p>
                    <a:p>
                      <a:pPr>
                        <a:spcAft>
                          <a:spcPts val="600"/>
                        </a:spcAft>
                      </a:pPr>
                      <a:endParaRPr lang="en-US" sz="1000" i="0" dirty="0"/>
                    </a:p>
                    <a:p>
                      <a:pPr marL="0" indent="0">
                        <a:spcAft>
                          <a:spcPts val="600"/>
                        </a:spcAft>
                        <a:buFont typeface="Arial"/>
                        <a:buNone/>
                      </a:pPr>
                      <a:r>
                        <a:rPr lang="en-GB" sz="900" b="1" i="0" dirty="0">
                          <a:solidFill>
                            <a:schemeClr val="tx1"/>
                          </a:solidFill>
                          <a:latin typeface="+mn-lt"/>
                          <a:cs typeface="Calibri"/>
                        </a:rPr>
                        <a:t>Source:</a:t>
                      </a:r>
                      <a:r>
                        <a:rPr lang="en-GB" sz="900" b="0" i="0" dirty="0">
                          <a:solidFill>
                            <a:schemeClr val="tx1"/>
                          </a:solidFill>
                          <a:latin typeface="+mn-lt"/>
                          <a:cs typeface="Calibri"/>
                        </a:rPr>
                        <a:t> </a:t>
                      </a:r>
                      <a:r>
                        <a:rPr lang="en-GB" sz="900" b="0" i="0" dirty="0">
                          <a:solidFill>
                            <a:schemeClr val="tx1"/>
                          </a:solidFill>
                          <a:latin typeface="+mn-lt"/>
                          <a:cs typeface="Calibri"/>
                          <a:hlinkClick r:id="rId4"/>
                        </a:rPr>
                        <a:t>BI press release</a:t>
                      </a:r>
                      <a:endParaRPr lang="en-GB" sz="900" b="0" i="0" dirty="0">
                        <a:solidFill>
                          <a:schemeClr val="tx1"/>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74785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05153937"/>
              </p:ext>
            </p:extLst>
          </p:nvPr>
        </p:nvGraphicFramePr>
        <p:xfrm>
          <a:off x="384363" y="548640"/>
          <a:ext cx="11430000" cy="2206752"/>
        </p:xfrm>
        <a:graphic>
          <a:graphicData uri="http://schemas.openxmlformats.org/drawingml/2006/table">
            <a:tbl>
              <a:tblPr firstRow="1" bandRow="1">
                <a:tableStyleId>{C083E6E3-FA7D-4D7B-A595-EF9225AFEA82}</a:tableStyleId>
              </a:tblPr>
              <a:tblGrid>
                <a:gridCol w="1828800">
                  <a:extLst>
                    <a:ext uri="{9D8B030D-6E8A-4147-A177-3AD203B41FA5}">
                      <a16:colId xmlns:a16="http://schemas.microsoft.com/office/drawing/2014/main" val="20000"/>
                    </a:ext>
                  </a:extLst>
                </a:gridCol>
                <a:gridCol w="9601200">
                  <a:extLst>
                    <a:ext uri="{9D8B030D-6E8A-4147-A177-3AD203B41FA5}">
                      <a16:colId xmlns:a16="http://schemas.microsoft.com/office/drawing/2014/main" val="20001"/>
                    </a:ext>
                  </a:extLst>
                </a:gridCol>
              </a:tblGrid>
              <a:tr h="457200">
                <a:tc gridSpan="2">
                  <a:txBody>
                    <a:bodyPr/>
                    <a:lstStyle/>
                    <a:p>
                      <a:pPr algn="ctr"/>
                      <a:r>
                        <a:rPr lang="en-US" sz="2300" b="0" spc="20" dirty="0">
                          <a:solidFill>
                            <a:schemeClr val="bg1"/>
                          </a:solidFill>
                        </a:rPr>
                        <a:t>Other</a:t>
                      </a:r>
                      <a:r>
                        <a:rPr lang="en-US" sz="2300" b="0" spc="20" baseline="0" dirty="0">
                          <a:solidFill>
                            <a:schemeClr val="bg1"/>
                          </a:solidFill>
                        </a:rPr>
                        <a:t>: Drug Development News</a:t>
                      </a:r>
                      <a:endParaRPr lang="en-US" sz="2300" b="0" spc="20" dirty="0">
                        <a:solidFill>
                          <a:schemeClr val="bg1"/>
                        </a:solidFill>
                      </a:endParaRPr>
                    </a:p>
                  </a:txBody>
                  <a:tcPr marT="36576" marB="36576"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228600">
                <a:tc>
                  <a:txBody>
                    <a:bodyPr/>
                    <a:lstStyle/>
                    <a:p>
                      <a:r>
                        <a:rPr lang="en-US" sz="1000" b="1" dirty="0"/>
                        <a:t>Product/Company/MOA</a:t>
                      </a:r>
                    </a:p>
                  </a:txBody>
                  <a:tcPr marT="36576" marB="36576">
                    <a:lnL>
                      <a:noFill/>
                    </a:lnL>
                    <a:lnR>
                      <a:noFill/>
                    </a:lnR>
                    <a:lnT w="12700" cmpd="sng">
                      <a:noFill/>
                    </a:lnT>
                    <a:lnB>
                      <a:noFill/>
                    </a:lnB>
                    <a:lnTlToBr w="12700" cmpd="sng">
                      <a:noFill/>
                      <a:prstDash val="solid"/>
                    </a:lnTlToBr>
                    <a:lnBlToTr w="12700" cmpd="sng">
                      <a:noFill/>
                      <a:prstDash val="solid"/>
                    </a:lnBlToTr>
                  </a:tcPr>
                </a:tc>
                <a:tc>
                  <a:txBody>
                    <a:bodyPr/>
                    <a:lstStyle/>
                    <a:p>
                      <a:r>
                        <a:rPr lang="en-US" sz="1000" b="1" dirty="0"/>
                        <a:t>News</a:t>
                      </a:r>
                    </a:p>
                  </a:txBody>
                  <a:tcPr marT="36576" marB="36576">
                    <a:lnL>
                      <a:noFill/>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1440">
                <a:tc gridSpan="2">
                  <a:txBody>
                    <a:bodyPr/>
                    <a:lstStyle/>
                    <a:p>
                      <a:endParaRPr lang="en-US" sz="100" b="1" dirty="0"/>
                    </a:p>
                  </a:txBody>
                  <a:tcPr marL="0" marR="0" marT="0" marB="0">
                    <a:lnL>
                      <a:noFill/>
                    </a:lnL>
                    <a:lnR>
                      <a:noFill/>
                    </a:lnR>
                    <a:lnT>
                      <a:noFill/>
                    </a:lnT>
                    <a:lnB>
                      <a:noFill/>
                    </a:lnB>
                    <a:lnTlToBr w="12700" cmpd="sng">
                      <a:noFill/>
                      <a:prstDash val="solid"/>
                    </a:lnTlToBr>
                    <a:lnBlToTr w="12700" cmpd="sng">
                      <a:noFill/>
                      <a:prstDash val="solid"/>
                    </a:lnBlToTr>
                  </a:tcPr>
                </a:tc>
                <a:tc hMerge="1">
                  <a:txBody>
                    <a:bodyPr/>
                    <a:lstStyle/>
                    <a:p>
                      <a:endParaRPr lang="en-US" sz="1100" b="1" dirty="0"/>
                    </a:p>
                  </a:txBody>
                  <a:tcPr marT="36576" marB="36576"/>
                </a:tc>
                <a:extLst>
                  <a:ext uri="{0D108BD9-81ED-4DB2-BD59-A6C34878D82A}">
                    <a16:rowId xmlns:a16="http://schemas.microsoft.com/office/drawing/2014/main" val="10002"/>
                  </a:ext>
                </a:extLst>
              </a:tr>
              <a:tr h="182880">
                <a:tc gridSpan="2">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000" b="1" i="0" dirty="0">
                          <a:solidFill>
                            <a:schemeClr val="accent3">
                              <a:lumMod val="75000"/>
                            </a:schemeClr>
                          </a:solidFill>
                        </a:rPr>
                        <a:t>DA-1241 (DongA), preclinical data supports ongoing development in combination with DPP4i sitagliptin</a:t>
                      </a:r>
                      <a:endParaRPr lang="en-US" sz="1000" b="1" i="0"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3"/>
                  </a:ext>
                </a:extLst>
              </a:tr>
              <a:tr h="1203960">
                <a:tc>
                  <a:txBody>
                    <a:bodyPr/>
                    <a:lstStyle/>
                    <a:p>
                      <a:r>
                        <a:rPr lang="en-US" sz="1000" b="1" dirty="0"/>
                        <a:t>DA-1241</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(DongA)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GPR119 agonist</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a:spcAft>
                          <a:spcPts val="600"/>
                        </a:spcAft>
                      </a:pPr>
                      <a:r>
                        <a:rPr lang="en-US" sz="1000" b="0" i="0" kern="1200" baseline="0" dirty="0">
                          <a:solidFill>
                            <a:schemeClr val="tx1"/>
                          </a:solidFill>
                          <a:effectLst/>
                          <a:latin typeface="+mn-lt"/>
                          <a:ea typeface="+mn-ea"/>
                          <a:cs typeface="+mn-cs"/>
                        </a:rPr>
                        <a:t>DongA announced positive preclinical data of GPR119 agonist DA-1241 showing DA-1241 (oral 100 mg/kg/day), sitagliptin (oral 180 mg/kg/day), or sitagliptin in combination with DA-1241 (oral up to 180/100 mg/kg/day sitagliptin+DA-1241) for 13 weeks was well-tolerated with no AEs in rats.</a:t>
                      </a: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Implications</a:t>
                      </a:r>
                      <a:r>
                        <a:rPr kumimoji="0" lang="en-US" sz="1000" u="none" strike="noStrike" cap="none" normalizeH="0" baseline="0" dirty="0">
                          <a:ln>
                            <a:noFill/>
                          </a:ln>
                          <a:effectLst/>
                        </a:rPr>
                        <a:t>: DA-1241 is currently in US </a:t>
                      </a:r>
                      <a:r>
                        <a:rPr kumimoji="0" lang="en-US" sz="1000" u="none" strike="noStrike" cap="none" normalizeH="0" baseline="0" dirty="0">
                          <a:ln>
                            <a:noFill/>
                          </a:ln>
                          <a:effectLst/>
                          <a:hlinkClick r:id="rId2"/>
                        </a:rPr>
                        <a:t>Phase II</a:t>
                      </a:r>
                      <a:r>
                        <a:rPr kumimoji="0" lang="en-US" sz="1000" u="none" strike="noStrike" cap="none" normalizeH="0" baseline="0" dirty="0">
                          <a:ln>
                            <a:noFill/>
                          </a:ln>
                          <a:effectLst/>
                        </a:rPr>
                        <a:t> development in prediabetic/T2D patients with presumed MASH evaluating efficacy on ALT at 16 weeks as monotherapy and in combination with DPP4 inhibitor sitagliptin. Full data from the combination arm of the trial are expected in 2H 2024.</a:t>
                      </a:r>
                      <a:endParaRPr lang="en-US" sz="1000" i="0" dirty="0"/>
                    </a:p>
                    <a:p>
                      <a:pPr marL="0" indent="0">
                        <a:spcAft>
                          <a:spcPts val="600"/>
                        </a:spcAft>
                        <a:buFont typeface="Arial"/>
                        <a:buNone/>
                      </a:pPr>
                      <a:r>
                        <a:rPr lang="en-GB" sz="900" b="1" i="0" dirty="0">
                          <a:solidFill>
                            <a:schemeClr val="tx1"/>
                          </a:solidFill>
                          <a:latin typeface="+mn-lt"/>
                          <a:cs typeface="Calibri"/>
                        </a:rPr>
                        <a:t>Source:</a:t>
                      </a:r>
                      <a:r>
                        <a:rPr lang="en-GB" sz="900" b="0" i="0" dirty="0">
                          <a:solidFill>
                            <a:schemeClr val="tx1"/>
                          </a:solidFill>
                          <a:latin typeface="+mn-lt"/>
                          <a:cs typeface="Calibri"/>
                        </a:rPr>
                        <a:t> </a:t>
                      </a:r>
                      <a:r>
                        <a:rPr lang="en-GB" sz="900" b="0" i="0" dirty="0">
                          <a:solidFill>
                            <a:schemeClr val="tx1"/>
                          </a:solidFill>
                          <a:latin typeface="+mn-lt"/>
                          <a:cs typeface="Calibri"/>
                          <a:hlinkClick r:id="rId3"/>
                        </a:rPr>
                        <a:t>PRNewswire</a:t>
                      </a:r>
                      <a:endParaRPr lang="en-GB" sz="900" b="0" i="0" dirty="0">
                        <a:solidFill>
                          <a:schemeClr val="tx1"/>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97442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39721672"/>
              </p:ext>
            </p:extLst>
          </p:nvPr>
        </p:nvGraphicFramePr>
        <p:xfrm>
          <a:off x="381000" y="548640"/>
          <a:ext cx="11430000" cy="5050536"/>
        </p:xfrm>
        <a:graphic>
          <a:graphicData uri="http://schemas.openxmlformats.org/drawingml/2006/table">
            <a:tbl>
              <a:tblPr firstRow="1" bandRow="1">
                <a:tableStyleId>{C083E6E3-FA7D-4D7B-A595-EF9225AFEA82}</a:tableStyleId>
              </a:tblPr>
              <a:tblGrid>
                <a:gridCol w="1828800">
                  <a:extLst>
                    <a:ext uri="{9D8B030D-6E8A-4147-A177-3AD203B41FA5}">
                      <a16:colId xmlns:a16="http://schemas.microsoft.com/office/drawing/2014/main" val="20000"/>
                    </a:ext>
                  </a:extLst>
                </a:gridCol>
                <a:gridCol w="1836323">
                  <a:extLst>
                    <a:ext uri="{9D8B030D-6E8A-4147-A177-3AD203B41FA5}">
                      <a16:colId xmlns:a16="http://schemas.microsoft.com/office/drawing/2014/main" val="20001"/>
                    </a:ext>
                  </a:extLst>
                </a:gridCol>
                <a:gridCol w="7764877">
                  <a:extLst>
                    <a:ext uri="{9D8B030D-6E8A-4147-A177-3AD203B41FA5}">
                      <a16:colId xmlns:a16="http://schemas.microsoft.com/office/drawing/2014/main" val="20002"/>
                    </a:ext>
                  </a:extLst>
                </a:gridCol>
              </a:tblGrid>
              <a:tr h="457200">
                <a:tc gridSpan="3">
                  <a:txBody>
                    <a:bodyPr/>
                    <a:lstStyle/>
                    <a:p>
                      <a:pPr algn="ctr"/>
                      <a:r>
                        <a:rPr lang="en-US" sz="2300" b="0" spc="20" dirty="0">
                          <a:solidFill>
                            <a:schemeClr val="bg1"/>
                          </a:solidFill>
                        </a:rPr>
                        <a:t>Other</a:t>
                      </a:r>
                      <a:r>
                        <a:rPr lang="en-US" sz="2300" b="0" spc="20" baseline="0" dirty="0">
                          <a:solidFill>
                            <a:schemeClr val="bg1"/>
                          </a:solidFill>
                        </a:rPr>
                        <a:t>: Pipeline Updates</a:t>
                      </a:r>
                      <a:endParaRPr lang="en-US" sz="2300" b="0" spc="20" dirty="0">
                        <a:solidFill>
                          <a:schemeClr val="bg1"/>
                        </a:solidFill>
                      </a:endParaRPr>
                    </a:p>
                  </a:txBody>
                  <a:tcPr marT="36576" marB="36576"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28600">
                <a:tc>
                  <a:txBody>
                    <a:bodyPr/>
                    <a:lstStyle/>
                    <a:p>
                      <a:r>
                        <a:rPr lang="en-US" sz="1000" b="1" dirty="0"/>
                        <a:t>Product/Company/MOA</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Phase/Major Markets</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E5ECF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News</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E5ECF4"/>
                    </a:solidFill>
                  </a:tcPr>
                </a:tc>
                <a:extLst>
                  <a:ext uri="{0D108BD9-81ED-4DB2-BD59-A6C34878D82A}">
                    <a16:rowId xmlns:a16="http://schemas.microsoft.com/office/drawing/2014/main" val="10001"/>
                  </a:ext>
                </a:extLst>
              </a:tr>
              <a:tr h="91440">
                <a:tc gridSpan="3">
                  <a:txBody>
                    <a:bodyPr/>
                    <a:lstStyle/>
                    <a:p>
                      <a:endParaRPr lang="en-US" sz="100" b="1" dirty="0"/>
                    </a:p>
                  </a:txBody>
                  <a:tcPr marL="0" marR="0" marT="0" marB="0">
                    <a:lnL>
                      <a:noFill/>
                    </a:lnL>
                    <a:lnR>
                      <a:noFill/>
                    </a:lnR>
                    <a:lnT>
                      <a:noFill/>
                    </a:lnT>
                    <a:lnB>
                      <a:noFill/>
                    </a:lnB>
                    <a:lnTlToBr w="12700" cmpd="sng">
                      <a:noFill/>
                      <a:prstDash val="solid"/>
                    </a:lnTlToBr>
                    <a:lnBlToTr w="12700" cmpd="sng">
                      <a:noFill/>
                      <a:prstDash val="solid"/>
                    </a:lnBlToTr>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1" dirty="0"/>
                    </a:p>
                  </a:txBody>
                  <a:tcPr marT="36576" marB="36576"/>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1" dirty="0"/>
                    </a:p>
                  </a:txBody>
                  <a:tcPr marT="36576" marB="36576">
                    <a:noFill/>
                  </a:tcPr>
                </a:tc>
                <a:extLst>
                  <a:ext uri="{0D108BD9-81ED-4DB2-BD59-A6C34878D82A}">
                    <a16:rowId xmlns:a16="http://schemas.microsoft.com/office/drawing/2014/main" val="10002"/>
                  </a:ext>
                </a:extLst>
              </a:tr>
              <a:tr h="18288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NN6561 (Novo Nordisk) in Phase I development for MASH</a:t>
                      </a:r>
                      <a:endParaRPr lang="en-US" sz="1000" b="1"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203960">
                <a:tc>
                  <a:txBody>
                    <a:bodyPr/>
                    <a:lstStyle/>
                    <a:p>
                      <a:r>
                        <a:rPr lang="en-US" sz="1000" b="1" dirty="0"/>
                        <a:t>NN6561</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(Novo Nordisk)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VAP-1 inhibitor</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1" u="none" strike="noStrike" cap="none" normalizeH="0" baseline="0" dirty="0">
                          <a:ln>
                            <a:noFill/>
                          </a:ln>
                          <a:solidFill>
                            <a:schemeClr val="accent3">
                              <a:lumMod val="75000"/>
                            </a:schemeClr>
                          </a:solidFill>
                          <a:effectLst/>
                        </a:rPr>
                        <a:t>New Clinical Product</a:t>
                      </a:r>
                      <a:endParaRPr lang="en-US" sz="1000" b="0" kern="1200" baseline="0" dirty="0">
                        <a:solidFill>
                          <a:schemeClr val="tx1"/>
                        </a:solidFill>
                        <a:effectLst/>
                        <a:latin typeface="+mn-lt"/>
                        <a:ea typeface="+mn-ea"/>
                        <a:cs typeface="+mn-cs"/>
                      </a:endParaRPr>
                    </a:p>
                    <a:p>
                      <a:pPr>
                        <a:spcAft>
                          <a:spcPts val="0"/>
                        </a:spcAft>
                      </a:pPr>
                      <a:r>
                        <a:rPr lang="en-US" sz="1000" b="0" kern="1200" baseline="0" dirty="0">
                          <a:solidFill>
                            <a:schemeClr val="tx1"/>
                          </a:solidFill>
                          <a:effectLst/>
                          <a:latin typeface="+mn-lt"/>
                          <a:ea typeface="+mn-ea"/>
                          <a:cs typeface="+mn-cs"/>
                        </a:rPr>
                        <a:t>Phase I</a:t>
                      </a:r>
                    </a:p>
                    <a:p>
                      <a:pPr>
                        <a:spcAft>
                          <a:spcPts val="0"/>
                        </a:spcAft>
                      </a:pPr>
                      <a:r>
                        <a:rPr lang="en-US" sz="1000" b="0" kern="1200" baseline="0" dirty="0">
                          <a:solidFill>
                            <a:schemeClr val="tx1"/>
                          </a:solidFill>
                          <a:effectLst/>
                          <a:latin typeface="+mn-lt"/>
                          <a:ea typeface="+mn-ea"/>
                          <a:cs typeface="+mn-cs"/>
                        </a:rPr>
                        <a:t>MASH</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a:spcAft>
                          <a:spcPts val="600"/>
                        </a:spcAft>
                      </a:pPr>
                      <a:r>
                        <a:rPr lang="en-US" sz="1000" b="0" i="0" kern="1200" baseline="0" dirty="0">
                          <a:solidFill>
                            <a:schemeClr val="tx1"/>
                          </a:solidFill>
                          <a:effectLst/>
                          <a:latin typeface="+mn-lt"/>
                          <a:ea typeface="+mn-ea"/>
                          <a:cs typeface="+mn-cs"/>
                        </a:rPr>
                        <a:t>NN6561 is a </a:t>
                      </a:r>
                      <a:r>
                        <a:rPr lang="es-ES" sz="1000" b="0" i="0" kern="1200" baseline="0" dirty="0">
                          <a:solidFill>
                            <a:schemeClr val="tx1"/>
                          </a:solidFill>
                          <a:effectLst/>
                          <a:latin typeface="+mn-lt"/>
                          <a:ea typeface="+mn-ea"/>
                          <a:cs typeface="+mn-cs"/>
                        </a:rPr>
                        <a:t>vascular adhesion protein-1 (VAP-1) inhibitor listed in Phase I development in Novo Nordisk’s pipeline. </a:t>
                      </a:r>
                      <a:r>
                        <a:rPr lang="en-US" sz="1000" b="0" i="0" kern="1200" baseline="0" dirty="0">
                          <a:solidFill>
                            <a:schemeClr val="tx1"/>
                          </a:solidFill>
                          <a:effectLst/>
                          <a:latin typeface="+mn-lt"/>
                          <a:ea typeface="+mn-ea"/>
                          <a:cs typeface="+mn-cs"/>
                        </a:rPr>
                        <a:t>While no further details were disclosed, this is likely the asset from UBE that Novo </a:t>
                      </a:r>
                      <a:r>
                        <a:rPr lang="en-US" sz="1000" b="0" i="0" kern="1200" baseline="0" dirty="0">
                          <a:solidFill>
                            <a:schemeClr val="tx1"/>
                          </a:solidFill>
                          <a:effectLst/>
                          <a:latin typeface="+mn-lt"/>
                          <a:ea typeface="+mn-ea"/>
                          <a:cs typeface="+mn-cs"/>
                          <a:hlinkClick r:id="rId3"/>
                        </a:rPr>
                        <a:t>licensed</a:t>
                      </a:r>
                      <a:r>
                        <a:rPr lang="en-US" sz="1000" b="0" i="0" kern="1200" baseline="0" dirty="0">
                          <a:solidFill>
                            <a:schemeClr val="tx1"/>
                          </a:solidFill>
                          <a:effectLst/>
                          <a:latin typeface="+mn-lt"/>
                          <a:ea typeface="+mn-ea"/>
                          <a:cs typeface="+mn-cs"/>
                        </a:rPr>
                        <a:t> in 2019.</a:t>
                      </a:r>
                    </a:p>
                    <a:p>
                      <a:pPr marL="0" indent="0">
                        <a:spcAft>
                          <a:spcPts val="600"/>
                        </a:spcAft>
                        <a:buFont typeface="Arial"/>
                        <a:buNone/>
                      </a:pPr>
                      <a:r>
                        <a:rPr lang="en-GB" sz="900" b="1" i="0" dirty="0">
                          <a:solidFill>
                            <a:schemeClr val="tx1"/>
                          </a:solidFill>
                          <a:latin typeface="+mn-lt"/>
                          <a:cs typeface="Calibri"/>
                        </a:rPr>
                        <a:t>Source:</a:t>
                      </a:r>
                      <a:r>
                        <a:rPr lang="en-GB" sz="900" b="0" i="0" dirty="0">
                          <a:solidFill>
                            <a:schemeClr val="tx1"/>
                          </a:solidFill>
                          <a:latin typeface="+mn-lt"/>
                          <a:cs typeface="Calibri"/>
                        </a:rPr>
                        <a:t> </a:t>
                      </a:r>
                      <a:r>
                        <a:rPr lang="it-IT" sz="900" b="0" i="0" dirty="0">
                          <a:solidFill>
                            <a:schemeClr val="tx1"/>
                          </a:solidFill>
                          <a:latin typeface="+mn-lt"/>
                          <a:cs typeface="Calibri"/>
                          <a:hlinkClick r:id="rId4"/>
                        </a:rPr>
                        <a:t>Novo Nordisk 4Q 2023 presentation</a:t>
                      </a:r>
                      <a:r>
                        <a:rPr lang="it-IT" sz="900" b="0" i="0" dirty="0">
                          <a:solidFill>
                            <a:schemeClr val="tx1"/>
                          </a:solidFill>
                          <a:latin typeface="+mn-lt"/>
                          <a:cs typeface="Calibri"/>
                        </a:rPr>
                        <a:t>, </a:t>
                      </a:r>
                      <a:r>
                        <a:rPr lang="it-IT" sz="900" b="0" i="0" dirty="0">
                          <a:solidFill>
                            <a:schemeClr val="tx1"/>
                          </a:solidFill>
                          <a:latin typeface="+mn-lt"/>
                          <a:cs typeface="Calibri"/>
                          <a:hlinkClick r:id="rId5"/>
                        </a:rPr>
                        <a:t>Novo Nordisk Annual report 2023</a:t>
                      </a:r>
                      <a:endParaRPr lang="en-GB" sz="900" b="0" i="0" dirty="0">
                        <a:solidFill>
                          <a:schemeClr val="tx1"/>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1926">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INV-347 (Novo Nordisk) in Phase I development</a:t>
                      </a: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pPr>
                        <a:spcAft>
                          <a:spcPts val="0"/>
                        </a:spcAft>
                      </a:pPr>
                      <a:endParaRPr lang="en-US" sz="1000" b="0" kern="1200" baseline="0" dirty="0">
                        <a:solidFill>
                          <a:schemeClr val="tx1"/>
                        </a:solidFill>
                        <a:effectLst/>
                        <a:latin typeface="+mn-lt"/>
                        <a:ea typeface="+mn-ea"/>
                        <a:cs typeface="+mn-cs"/>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pPr marL="0" indent="0">
                        <a:spcAft>
                          <a:spcPts val="600"/>
                        </a:spcAft>
                        <a:buFont typeface="Arial"/>
                        <a:buNone/>
                      </a:pPr>
                      <a:endParaRPr lang="en-GB" sz="900" b="0" i="0" dirty="0">
                        <a:solidFill>
                          <a:schemeClr val="tx1"/>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344150489"/>
                  </a:ext>
                </a:extLst>
              </a:tr>
              <a:tr h="1203960">
                <a:tc>
                  <a:txBody>
                    <a:bodyPr/>
                    <a:lstStyle/>
                    <a:p>
                      <a:r>
                        <a:rPr lang="en-US" sz="1000" b="1" dirty="0"/>
                        <a:t>INV-347</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(Inversago/Novo Nordisk)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CB1R blocker</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1" u="none" strike="noStrike" cap="none" normalizeH="0" baseline="0" dirty="0">
                          <a:ln>
                            <a:noFill/>
                          </a:ln>
                          <a:solidFill>
                            <a:schemeClr val="accent3">
                              <a:lumMod val="75000"/>
                            </a:schemeClr>
                          </a:solidFill>
                          <a:effectLst/>
                        </a:rPr>
                        <a:t>New Clinical Product</a:t>
                      </a:r>
                      <a:endParaRPr lang="en-US" sz="1000" b="0" kern="1200" baseline="0" dirty="0">
                        <a:solidFill>
                          <a:schemeClr val="tx1"/>
                        </a:solidFill>
                        <a:effectLst/>
                        <a:latin typeface="+mn-lt"/>
                        <a:ea typeface="+mn-ea"/>
                        <a:cs typeface="+mn-cs"/>
                      </a:endParaRPr>
                    </a:p>
                    <a:p>
                      <a:pPr>
                        <a:spcAft>
                          <a:spcPts val="0"/>
                        </a:spcAft>
                      </a:pPr>
                      <a:r>
                        <a:rPr lang="en-US" sz="1000" b="0" kern="1200" baseline="0" dirty="0">
                          <a:solidFill>
                            <a:schemeClr val="tx1"/>
                          </a:solidFill>
                          <a:effectLst/>
                          <a:latin typeface="+mn-lt"/>
                          <a:ea typeface="+mn-ea"/>
                          <a:cs typeface="+mn-cs"/>
                        </a:rPr>
                        <a:t>Phase I</a:t>
                      </a:r>
                    </a:p>
                    <a:p>
                      <a:pPr>
                        <a:spcAft>
                          <a:spcPts val="0"/>
                        </a:spcAft>
                      </a:pPr>
                      <a:r>
                        <a:rPr lang="en-US" sz="1000" b="0" kern="1200" baseline="0" dirty="0">
                          <a:solidFill>
                            <a:schemeClr val="tx1"/>
                          </a:solidFill>
                          <a:effectLst/>
                          <a:latin typeface="+mn-lt"/>
                          <a:ea typeface="+mn-ea"/>
                          <a:cs typeface="+mn-cs"/>
                        </a:rPr>
                        <a:t>Obesity, MASH</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a:spcAft>
                          <a:spcPts val="600"/>
                        </a:spcAft>
                      </a:pPr>
                      <a:r>
                        <a:rPr lang="en-US" sz="1000" b="0" i="0" kern="1200" baseline="0" dirty="0">
                          <a:solidFill>
                            <a:schemeClr val="tx1"/>
                          </a:solidFill>
                          <a:effectLst/>
                          <a:latin typeface="+mn-lt"/>
                          <a:ea typeface="+mn-ea"/>
                          <a:cs typeface="+mn-cs"/>
                        </a:rPr>
                        <a:t>INV-347 is an oral small molecule CB1 receptor blocker currently in Phase I development to assess safety, tolerability, and pharmacokinetics.</a:t>
                      </a:r>
                    </a:p>
                    <a:p>
                      <a:pPr>
                        <a:spcAft>
                          <a:spcPts val="600"/>
                        </a:spcAft>
                      </a:pPr>
                      <a:r>
                        <a:rPr kumimoji="0" lang="en-US" sz="1000" b="1" u="none" strike="noStrike" cap="none" normalizeH="0" baseline="0" dirty="0">
                          <a:ln>
                            <a:noFill/>
                          </a:ln>
                          <a:effectLst/>
                        </a:rPr>
                        <a:t>Implications</a:t>
                      </a:r>
                      <a:r>
                        <a:rPr kumimoji="0" lang="en-US" sz="1000" u="none" strike="noStrike" cap="none" normalizeH="0" baseline="0" dirty="0">
                          <a:ln>
                            <a:noFill/>
                          </a:ln>
                          <a:effectLst/>
                        </a:rPr>
                        <a:t>: The INV-300 series is Inversago’s next generation CB1R blockers designed to maximize potency and safety. In </a:t>
                      </a:r>
                      <a:r>
                        <a:rPr kumimoji="0" lang="en-US" sz="1000" u="none" strike="noStrike" cap="none" normalizeH="0" baseline="0" dirty="0">
                          <a:ln>
                            <a:noFill/>
                          </a:ln>
                          <a:effectLst/>
                          <a:hlinkClick r:id="rId6"/>
                        </a:rPr>
                        <a:t>August 2023</a:t>
                      </a:r>
                      <a:r>
                        <a:rPr kumimoji="0" lang="en-US" sz="1000" u="none" strike="noStrike" cap="none" normalizeH="0" baseline="0" dirty="0">
                          <a:ln>
                            <a:noFill/>
                          </a:ln>
                          <a:effectLst/>
                        </a:rPr>
                        <a:t>, Novo Nordisk acquired Inversago which is a now a wholly owned subsidiary of Novo Nordisk.</a:t>
                      </a:r>
                      <a:endParaRPr lang="en-US" sz="1000" b="0" i="0" kern="1200" baseline="0" dirty="0">
                        <a:solidFill>
                          <a:schemeClr val="tx1"/>
                        </a:solidFill>
                        <a:effectLst/>
                        <a:latin typeface="+mn-lt"/>
                        <a:ea typeface="+mn-ea"/>
                        <a:cs typeface="+mn-cs"/>
                      </a:endParaRPr>
                    </a:p>
                    <a:p>
                      <a:pPr marL="0" indent="0">
                        <a:spcAft>
                          <a:spcPts val="600"/>
                        </a:spcAft>
                        <a:buFont typeface="Arial"/>
                        <a:buNone/>
                      </a:pPr>
                      <a:r>
                        <a:rPr lang="en-GB" sz="900" b="1" i="0" dirty="0">
                          <a:solidFill>
                            <a:schemeClr val="tx1"/>
                          </a:solidFill>
                          <a:latin typeface="+mn-lt"/>
                          <a:cs typeface="Calibri"/>
                        </a:rPr>
                        <a:t>Source:</a:t>
                      </a:r>
                      <a:r>
                        <a:rPr lang="en-GB" sz="900" b="0" i="0" dirty="0">
                          <a:solidFill>
                            <a:schemeClr val="tx1"/>
                          </a:solidFill>
                          <a:latin typeface="+mn-lt"/>
                          <a:cs typeface="Calibri"/>
                        </a:rPr>
                        <a:t> </a:t>
                      </a:r>
                      <a:r>
                        <a:rPr lang="pt-BR" sz="900" b="0" i="0" dirty="0">
                          <a:solidFill>
                            <a:schemeClr val="tx1"/>
                          </a:solidFill>
                          <a:latin typeface="+mn-lt"/>
                          <a:cs typeface="Calibri"/>
                          <a:hlinkClick r:id="rId5"/>
                        </a:rPr>
                        <a:t>Novo Nordisk Annual report 2023</a:t>
                      </a:r>
                      <a:endParaRPr lang="en-GB" sz="900" b="0" i="0" dirty="0">
                        <a:solidFill>
                          <a:schemeClr val="tx1"/>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781167003"/>
                  </a:ext>
                </a:extLst>
              </a:tr>
              <a:tr h="0">
                <a:tc gridSpan="3">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000" b="1" i="0" dirty="0">
                          <a:solidFill>
                            <a:schemeClr val="accent3">
                              <a:lumMod val="75000"/>
                            </a:schemeClr>
                          </a:solidFill>
                          <a:latin typeface="+mn-lt"/>
                          <a:cs typeface="Calibri"/>
                        </a:rPr>
                        <a:t>Three preclinical siRNA therapies targeting PNPLA3, HSD17B13, and CIDEB in development for MASH with Argo</a:t>
                      </a: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1188720">
                <a:tc>
                  <a:txBody>
                    <a:bodyPr/>
                    <a:lstStyle/>
                    <a:p>
                      <a:r>
                        <a:rPr lang="en-US" sz="1000" b="1" dirty="0"/>
                        <a:t>PNPLA3, HSD17B13, CIDEB</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(Argo)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various siRNA targets</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1" u="none" strike="noStrike" cap="none" normalizeH="0" baseline="0" dirty="0">
                          <a:ln>
                            <a:noFill/>
                          </a:ln>
                          <a:solidFill>
                            <a:schemeClr val="accent3">
                              <a:lumMod val="75000"/>
                            </a:schemeClr>
                          </a:solidFill>
                          <a:effectLst/>
                        </a:rPr>
                        <a:t>New Preclinical Products</a:t>
                      </a:r>
                      <a:endParaRPr lang="en-US" sz="1000" b="0" kern="1200" baseline="0" dirty="0">
                        <a:solidFill>
                          <a:schemeClr val="tx1"/>
                        </a:solidFill>
                        <a:effectLst/>
                        <a:latin typeface="+mn-lt"/>
                        <a:ea typeface="+mn-ea"/>
                        <a:cs typeface="+mn-cs"/>
                      </a:endParaRPr>
                    </a:p>
                    <a:p>
                      <a:pPr>
                        <a:spcAft>
                          <a:spcPts val="0"/>
                        </a:spcAft>
                      </a:pPr>
                      <a:r>
                        <a:rPr lang="en-US" sz="1000" b="0" kern="1200" baseline="0" dirty="0">
                          <a:solidFill>
                            <a:schemeClr val="tx1"/>
                          </a:solidFill>
                          <a:effectLst/>
                          <a:latin typeface="+mn-lt"/>
                          <a:ea typeface="+mn-ea"/>
                          <a:cs typeface="+mn-cs"/>
                        </a:rPr>
                        <a:t>Preclinical</a:t>
                      </a:r>
                    </a:p>
                    <a:p>
                      <a:pPr>
                        <a:spcAft>
                          <a:spcPts val="0"/>
                        </a:spcAft>
                      </a:pPr>
                      <a:r>
                        <a:rPr lang="en-US" sz="1000" b="0" kern="1200" baseline="0" dirty="0">
                          <a:solidFill>
                            <a:schemeClr val="tx1"/>
                          </a:solidFill>
                          <a:effectLst/>
                          <a:latin typeface="+mn-lt"/>
                          <a:ea typeface="+mn-ea"/>
                          <a:cs typeface="+mn-cs"/>
                        </a:rPr>
                        <a:t>MASH</a:t>
                      </a:r>
                      <a:endParaRPr lang="en-GB" sz="1000" b="0" dirty="0">
                        <a:solidFill>
                          <a:schemeClr val="tx1"/>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a:spcAft>
                          <a:spcPts val="600"/>
                        </a:spcAft>
                      </a:pPr>
                      <a:r>
                        <a:rPr lang="en-US" sz="1000" b="0" i="0" kern="1200" baseline="0" dirty="0">
                          <a:solidFill>
                            <a:schemeClr val="tx1"/>
                          </a:solidFill>
                          <a:effectLst/>
                          <a:latin typeface="+mn-lt"/>
                          <a:ea typeface="+mn-ea"/>
                          <a:cs typeface="+mn-cs"/>
                        </a:rPr>
                        <a:t>According to Argo Biopharma’s pipeline the Company has three assets for genetic targets in preclinical development for the treatment of MASH including siRNAs targeting PNPLA3, HSD17B13, and CIDEB.</a:t>
                      </a: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Implications</a:t>
                      </a:r>
                      <a:r>
                        <a:rPr kumimoji="0" lang="en-US" sz="1000" u="none" strike="noStrike" cap="none" normalizeH="0" baseline="0" dirty="0">
                          <a:ln>
                            <a:noFill/>
                          </a:ln>
                          <a:effectLst/>
                        </a:rPr>
                        <a:t>: Chinese </a:t>
                      </a:r>
                      <a:r>
                        <a:rPr kumimoji="0" lang="en-US" sz="1000" u="none" strike="noStrike" cap="none" normalizeH="0" baseline="0" dirty="0">
                          <a:ln>
                            <a:noFill/>
                          </a:ln>
                          <a:solidFill>
                            <a:schemeClr val="tx1"/>
                          </a:solidFill>
                          <a:effectLst/>
                        </a:rPr>
                        <a:t>pharma</a:t>
                      </a:r>
                      <a:r>
                        <a:rPr kumimoji="0" lang="en-US" sz="1000" u="none" strike="noStrike" cap="none" normalizeH="0" baseline="0" dirty="0">
                          <a:ln>
                            <a:noFill/>
                          </a:ln>
                          <a:effectLst/>
                        </a:rPr>
                        <a:t> Argo has a large pipeline spanning multiple disease areas including various cardiovascular and metabolic indications and MASH, applying its </a:t>
                      </a:r>
                      <a:r>
                        <a:rPr kumimoji="0" lang="en-US" sz="1000" u="none" strike="noStrike" cap="none" normalizeH="0" baseline="0" dirty="0">
                          <a:ln>
                            <a:noFill/>
                          </a:ln>
                          <a:solidFill>
                            <a:schemeClr val="tx1"/>
                          </a:solidFill>
                          <a:effectLst/>
                        </a:rPr>
                        <a:t>proprietary</a:t>
                      </a:r>
                      <a:r>
                        <a:rPr kumimoji="0" lang="en-US" sz="1000" u="none" strike="noStrike" cap="none" normalizeH="0" baseline="0" dirty="0">
                          <a:ln>
                            <a:noFill/>
                          </a:ln>
                          <a:solidFill>
                            <a:schemeClr val="bg2">
                              <a:lumMod val="60000"/>
                              <a:lumOff val="40000"/>
                            </a:schemeClr>
                          </a:solidFill>
                          <a:effectLst/>
                        </a:rPr>
                        <a:t> </a:t>
                      </a:r>
                      <a:r>
                        <a:rPr kumimoji="0" lang="en-US" sz="1000" u="none" strike="noStrike" cap="none" normalizeH="0" baseline="0" dirty="0">
                          <a:ln>
                            <a:noFill/>
                          </a:ln>
                          <a:effectLst/>
                        </a:rPr>
                        <a:t>siRNA platform technology.</a:t>
                      </a:r>
                      <a:endParaRPr lang="en-US" sz="1100" i="0" dirty="0"/>
                    </a:p>
                    <a:p>
                      <a:pPr marL="0" indent="0">
                        <a:spcAft>
                          <a:spcPts val="600"/>
                        </a:spcAft>
                        <a:buFont typeface="Arial"/>
                        <a:buNone/>
                      </a:pPr>
                      <a:r>
                        <a:rPr lang="en-GB" sz="900" b="1" i="0" dirty="0">
                          <a:solidFill>
                            <a:schemeClr val="tx1"/>
                          </a:solidFill>
                          <a:latin typeface="+mn-lt"/>
                          <a:cs typeface="Calibri"/>
                        </a:rPr>
                        <a:t>Source:</a:t>
                      </a:r>
                      <a:r>
                        <a:rPr lang="en-GB" sz="900" b="0" i="0" dirty="0">
                          <a:solidFill>
                            <a:schemeClr val="tx1"/>
                          </a:solidFill>
                          <a:latin typeface="+mn-lt"/>
                          <a:cs typeface="Calibri"/>
                        </a:rPr>
                        <a:t> </a:t>
                      </a:r>
                      <a:r>
                        <a:rPr lang="en-GB" sz="900" b="0" i="0" dirty="0">
                          <a:solidFill>
                            <a:schemeClr val="tx1"/>
                          </a:solidFill>
                          <a:latin typeface="+mn-lt"/>
                          <a:cs typeface="Calibri"/>
                          <a:hlinkClick r:id="rId7"/>
                        </a:rPr>
                        <a:t>Argo pipeline accessed 1/2024</a:t>
                      </a:r>
                      <a:endParaRPr lang="en-GB" sz="900" b="0" i="0" dirty="0">
                        <a:solidFill>
                          <a:schemeClr val="tx1"/>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44503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58081604"/>
              </p:ext>
            </p:extLst>
          </p:nvPr>
        </p:nvGraphicFramePr>
        <p:xfrm>
          <a:off x="384363" y="548640"/>
          <a:ext cx="11430000" cy="682752"/>
        </p:xfrm>
        <a:graphic>
          <a:graphicData uri="http://schemas.openxmlformats.org/drawingml/2006/table">
            <a:tbl>
              <a:tblPr firstRow="1" bandRow="1">
                <a:tableStyleId>{C083E6E3-FA7D-4D7B-A595-EF9225AFEA82}</a:tableStyleId>
              </a:tblPr>
              <a:tblGrid>
                <a:gridCol w="11430000">
                  <a:extLst>
                    <a:ext uri="{9D8B030D-6E8A-4147-A177-3AD203B41FA5}">
                      <a16:colId xmlns:a16="http://schemas.microsoft.com/office/drawing/2014/main" val="20000"/>
                    </a:ext>
                  </a:extLst>
                </a:gridCol>
              </a:tblGrid>
              <a:tr h="457200">
                <a:tc>
                  <a:txBody>
                    <a:bodyPr/>
                    <a:lstStyle/>
                    <a:p>
                      <a:pPr algn="ctr"/>
                      <a:r>
                        <a:rPr lang="en-US" sz="2300" b="0" spc="20" dirty="0">
                          <a:solidFill>
                            <a:schemeClr val="bg1"/>
                          </a:solidFill>
                        </a:rPr>
                        <a:t>NASH-TAG 2024</a:t>
                      </a:r>
                      <a:r>
                        <a:rPr lang="en-US" sz="2300" b="0" spc="20" baseline="0" dirty="0">
                          <a:solidFill>
                            <a:schemeClr val="bg1"/>
                          </a:solidFill>
                        </a:rPr>
                        <a:t>: Conference News</a:t>
                      </a:r>
                      <a:endParaRPr lang="en-US" sz="2300" b="0" spc="20" dirty="0">
                        <a:solidFill>
                          <a:schemeClr val="bg1"/>
                        </a:solidFill>
                      </a:endParaRPr>
                    </a:p>
                  </a:txBody>
                  <a:tcPr marT="36576" marB="36576"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82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latin typeface="+mn-lt"/>
                          <a:cs typeface="Calibri"/>
                        </a:rPr>
                        <a:t>NASH-TAG 2024: PLN-1474 (Pliant) safe and well-tolerated in FIH study</a:t>
                      </a:r>
                    </a:p>
                  </a:txBody>
                  <a:tcPr marT="36576" marB="36576">
                    <a:lnL>
                      <a:noFill/>
                    </a:lnL>
                    <a:lnR>
                      <a:noFill/>
                    </a:lnR>
                    <a:lnT>
                      <a:noFill/>
                    </a:lnT>
                    <a:lnB>
                      <a:noFill/>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0003"/>
                  </a:ext>
                </a:extLst>
              </a:tr>
            </a:tbl>
          </a:graphicData>
        </a:graphic>
      </p:graphicFrame>
      <p:graphicFrame>
        <p:nvGraphicFramePr>
          <p:cNvPr id="2" name="Table 1">
            <a:extLst>
              <a:ext uri="{FF2B5EF4-FFF2-40B4-BE49-F238E27FC236}">
                <a16:creationId xmlns:a16="http://schemas.microsoft.com/office/drawing/2014/main" id="{70321361-40F9-7360-ECB4-5A7FE422E72F}"/>
              </a:ext>
            </a:extLst>
          </p:cNvPr>
          <p:cNvGraphicFramePr>
            <a:graphicFrameLocks noGrp="1"/>
          </p:cNvGraphicFramePr>
          <p:nvPr>
            <p:extLst>
              <p:ext uri="{D42A27DB-BD31-4B8C-83A1-F6EECF244321}">
                <p14:modId xmlns:p14="http://schemas.microsoft.com/office/powerpoint/2010/main" val="3590948598"/>
              </p:ext>
            </p:extLst>
          </p:nvPr>
        </p:nvGraphicFramePr>
        <p:xfrm>
          <a:off x="2663687" y="1271468"/>
          <a:ext cx="9147314" cy="4922520"/>
        </p:xfrm>
        <a:graphic>
          <a:graphicData uri="http://schemas.openxmlformats.org/drawingml/2006/table">
            <a:tbl>
              <a:tblPr firstRow="1" bandRow="1">
                <a:tableStyleId>{5C22544A-7EE6-4342-B048-85BDC9FD1C3A}</a:tableStyleId>
              </a:tblPr>
              <a:tblGrid>
                <a:gridCol w="4095701">
                  <a:extLst>
                    <a:ext uri="{9D8B030D-6E8A-4147-A177-3AD203B41FA5}">
                      <a16:colId xmlns:a16="http://schemas.microsoft.com/office/drawing/2014/main" val="20000"/>
                    </a:ext>
                  </a:extLst>
                </a:gridCol>
                <a:gridCol w="5051613">
                  <a:extLst>
                    <a:ext uri="{9D8B030D-6E8A-4147-A177-3AD203B41FA5}">
                      <a16:colId xmlns:a16="http://schemas.microsoft.com/office/drawing/2014/main" val="382315950"/>
                    </a:ext>
                  </a:extLst>
                </a:gridCol>
              </a:tblGrid>
              <a:tr h="165446">
                <a:tc gridSpan="2">
                  <a:txBody>
                    <a:bodyPr/>
                    <a:lstStyle/>
                    <a:p>
                      <a:r>
                        <a:rPr lang="en-US" sz="900" b="0" i="1" dirty="0">
                          <a:solidFill>
                            <a:schemeClr val="tx1"/>
                          </a:solidFill>
                        </a:rPr>
                        <a:t>PLN-1474, an oral, selective αvβ1 integrin inhibitor, is well tolerated in healthy volunteers. E.A. Lefebvre.</a:t>
                      </a:r>
                    </a:p>
                    <a:p>
                      <a:endParaRPr lang="en-US" sz="400" b="1" i="1" dirty="0">
                        <a:solidFill>
                          <a:schemeClr val="tx1"/>
                        </a:solidFill>
                      </a:endParaRPr>
                    </a:p>
                    <a:p>
                      <a:r>
                        <a:rPr lang="en-US" sz="1000" b="1" dirty="0">
                          <a:solidFill>
                            <a:schemeClr val="tx1"/>
                          </a:solidFill>
                        </a:rPr>
                        <a:t>Background</a:t>
                      </a:r>
                      <a:r>
                        <a:rPr lang="en-US" sz="1000" b="0" dirty="0">
                          <a:solidFill>
                            <a:schemeClr val="tx1"/>
                          </a:solidFill>
                        </a:rPr>
                        <a:t>: PLN-1474 is a selective </a:t>
                      </a:r>
                      <a:r>
                        <a:rPr lang="el-GR" sz="1000" b="0" dirty="0">
                          <a:solidFill>
                            <a:schemeClr val="tx1"/>
                          </a:solidFill>
                        </a:rPr>
                        <a:t>α</a:t>
                      </a:r>
                      <a:r>
                        <a:rPr lang="en-US" sz="1000" b="0" dirty="0">
                          <a:solidFill>
                            <a:schemeClr val="tx1"/>
                          </a:solidFill>
                        </a:rPr>
                        <a:t>v</a:t>
                      </a:r>
                      <a:r>
                        <a:rPr lang="el-GR" sz="1000" b="0" dirty="0">
                          <a:solidFill>
                            <a:schemeClr val="tx1"/>
                          </a:solidFill>
                        </a:rPr>
                        <a:t>β1 </a:t>
                      </a:r>
                      <a:r>
                        <a:rPr lang="en-US" sz="1000" b="0" dirty="0">
                          <a:solidFill>
                            <a:schemeClr val="tx1"/>
                          </a:solidFill>
                        </a:rPr>
                        <a:t>integrin inhibitor in Phase I development for the treatment of MASH F3-F4. αV integrins promote fibrosis through activation of TGF-β leading to activation of hepatic stellate cells, and preclinical data presented by Pliant at ILC 2019 (oral PS-091) showed inhibition of αVβ1-mediated activation of TGF-β significantly reduced expression of fibrotic genes in human precision cut liver slices and reduced liver fibrosis in two mouse models of liver fibrosis. Data from a first-in-human Phase I trial were presented at NASH-TAG 2024.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a:p>
                  </a:txBody>
                  <a:tcPr/>
                </a:tc>
                <a:extLst>
                  <a:ext uri="{0D108BD9-81ED-4DB2-BD59-A6C34878D82A}">
                    <a16:rowId xmlns:a16="http://schemas.microsoft.com/office/drawing/2014/main" val="882866917"/>
                  </a:ext>
                </a:extLst>
              </a:tr>
              <a:tr h="296091">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 Treatment</a:t>
                      </a:r>
                      <a:r>
                        <a:rPr lang="en-US" sz="1000" dirty="0">
                          <a:latin typeface="+mn-lt"/>
                        </a:rPr>
                        <a:t>: 84 healthy subjects (mean baseline age 40 years; body weight 78kg; BMI 26.7kg/m</a:t>
                      </a:r>
                      <a:r>
                        <a:rPr lang="en-US" sz="1000" baseline="30000" dirty="0">
                          <a:latin typeface="+mn-lt"/>
                        </a:rPr>
                        <a:t>2</a:t>
                      </a:r>
                      <a:r>
                        <a:rPr lang="en-US" sz="1000" dirty="0">
                          <a:latin typeface="+mn-lt"/>
                        </a:rPr>
                        <a:t>; 32% female)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mn-lt"/>
                        </a:rPr>
                        <a:t>Part A - SAD: 40 subjects received PLN-1474 (oral 30, 100, 250, 500, or 750mg single dose) vs. placebo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mn-lt"/>
                        </a:rPr>
                        <a:t>Part B - MAD: 32 subjects received PLN-1474 (oral 60, 150, </a:t>
                      </a:r>
                      <a:r>
                        <a:rPr lang="en-US" sz="1000" dirty="0">
                          <a:solidFill>
                            <a:schemeClr val="tx1"/>
                          </a:solidFill>
                          <a:latin typeface="+mn-lt"/>
                        </a:rPr>
                        <a:t>or </a:t>
                      </a:r>
                      <a:r>
                        <a:rPr lang="en-US" sz="1000" dirty="0">
                          <a:latin typeface="+mn-lt"/>
                        </a:rPr>
                        <a:t>375 BID or 750mg QD) vs. placebo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mn-lt"/>
                        </a:rPr>
                        <a:t>Part C - Food effect: 12 subjects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Primary Endpoint</a:t>
                      </a:r>
                      <a:r>
                        <a:rPr lang="en-US" sz="1000" b="0" dirty="0">
                          <a:latin typeface="+mn-lt"/>
                        </a:rPr>
                        <a:t>: safety</a:t>
                      </a:r>
                      <a:endParaRPr lang="en-US" sz="1000" b="1" dirty="0">
                        <a:latin typeface="+mn-lt"/>
                      </a:endParaRP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1000" dirty="0"/>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642958">
                <a:tc>
                  <a:txBody>
                    <a:bodyPr/>
                    <a:lstStyle/>
                    <a:p>
                      <a:pPr marL="171450" indent="-171450">
                        <a:buFont typeface="Arial" panose="020B0604020202020204" pitchFamily="34" charset="0"/>
                        <a:buChar char="•"/>
                      </a:pPr>
                      <a:r>
                        <a:rPr lang="en-US" sz="1000" dirty="0"/>
                        <a:t>Single and multiple doses of PLN-1474 were safe and well-tolerated with mostly mild TEAEs (see tables).</a:t>
                      </a:r>
                      <a:br>
                        <a:rPr lang="en-US" sz="1000" dirty="0"/>
                      </a:br>
                      <a:r>
                        <a:rPr lang="en-US" sz="1000" dirty="0"/>
                        <a:t>- most common TEAEs were headache, rash papular, pruritus, constipation, and arthralgia (data not shown) and did not appear dose-related.</a:t>
                      </a:r>
                    </a:p>
                    <a:p>
                      <a:pPr marL="171450" indent="-171450">
                        <a:buFont typeface="Arial" panose="020B0604020202020204" pitchFamily="34" charset="0"/>
                        <a:buChar char="•"/>
                      </a:pPr>
                      <a:r>
                        <a:rPr lang="en-US" sz="1000" dirty="0"/>
                        <a:t>PLN-1474 was rapidly absorbed with a T</a:t>
                      </a:r>
                      <a:r>
                        <a:rPr lang="en-US" sz="1000" baseline="-25000" dirty="0"/>
                        <a:t>max</a:t>
                      </a:r>
                      <a:r>
                        <a:rPr lang="en-US" sz="1000" dirty="0"/>
                        <a:t> of ~1h and half-life ranging 5-17h.</a:t>
                      </a:r>
                    </a:p>
                    <a:p>
                      <a:pPr marL="171450" indent="-171450">
                        <a:buFont typeface="Arial" panose="020B0604020202020204" pitchFamily="34" charset="0"/>
                        <a:buChar char="•"/>
                      </a:pPr>
                      <a:r>
                        <a:rPr lang="en-US" sz="1000" dirty="0"/>
                        <a:t>Exposure following PLN-1474 (375mg BID) was ~half of (750mg QD) suggesting comparable overall exposure during 24h steady state period.</a:t>
                      </a:r>
                    </a:p>
                    <a:p>
                      <a:pPr marL="171450" indent="-171450">
                        <a:buFont typeface="Arial" panose="020B0604020202020204" pitchFamily="34" charset="0"/>
                        <a:buChar char="•"/>
                      </a:pPr>
                      <a:r>
                        <a:rPr lang="en-US" sz="1000" dirty="0"/>
                        <a:t>No meaningful food effect was reported.</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171450" indent="-171450">
                        <a:spcAft>
                          <a:spcPts val="600"/>
                        </a:spcAft>
                        <a:buFont typeface="Arial" panose="020B0604020202020204" pitchFamily="34" charset="0"/>
                        <a:buChar char="•"/>
                      </a:pP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dirty="0"/>
                        <a:t>I</a:t>
                      </a:r>
                      <a:r>
                        <a:rPr lang="en-US" sz="1000" b="1" dirty="0"/>
                        <a:t>mplications</a:t>
                      </a:r>
                      <a:r>
                        <a:rPr lang="en-US" sz="1000" dirty="0"/>
                        <a:t>: These first-in-human data showed single and multiple doses of PLN-1474 were well-tolerated up to 750mg/day. </a:t>
                      </a:r>
                      <a:r>
                        <a:rPr lang="en-US" sz="1000" b="0" dirty="0">
                          <a:solidFill>
                            <a:schemeClr val="tx1"/>
                          </a:solidFill>
                        </a:rPr>
                        <a:t>In </a:t>
                      </a:r>
                      <a:r>
                        <a:rPr lang="en-US" sz="1000" b="0" dirty="0">
                          <a:solidFill>
                            <a:schemeClr val="tx1"/>
                          </a:solidFill>
                          <a:hlinkClick r:id="rId2"/>
                        </a:rPr>
                        <a:t>2019</a:t>
                      </a:r>
                      <a:r>
                        <a:rPr lang="en-US" sz="1000" b="0" dirty="0">
                          <a:solidFill>
                            <a:schemeClr val="tx1"/>
                          </a:solidFill>
                        </a:rPr>
                        <a:t>, Novartis and Pliant entered a collaboration and licensing agreement for PLN-1474 and up to three additional integrin targets. In </a:t>
                      </a:r>
                      <a:r>
                        <a:rPr lang="en-US" sz="1000" b="0" dirty="0">
                          <a:solidFill>
                            <a:schemeClr val="tx1"/>
                          </a:solidFill>
                          <a:hlinkClick r:id="rId3"/>
                        </a:rPr>
                        <a:t>February 2023</a:t>
                      </a:r>
                      <a:r>
                        <a:rPr lang="en-US" sz="1000" b="0" dirty="0">
                          <a:solidFill>
                            <a:schemeClr val="tx1"/>
                          </a:solidFill>
                        </a:rPr>
                        <a:t>, Novartis returned rights to Pliant upon forming a new organizational structure focusing on five therapeutic core segments not including MASH. In a separate poster (37) presented at NASH-TAG 2024, Pliant showed </a:t>
                      </a:r>
                      <a:r>
                        <a:rPr lang="el-GR" sz="1000" dirty="0"/>
                        <a:t>α</a:t>
                      </a:r>
                      <a:r>
                        <a:rPr lang="en-US" sz="1000" baseline="-25000" dirty="0"/>
                        <a:t>v</a:t>
                      </a:r>
                      <a:r>
                        <a:rPr lang="el-GR" sz="1000" dirty="0"/>
                        <a:t>β</a:t>
                      </a:r>
                      <a:r>
                        <a:rPr lang="el-GR" sz="1000" baseline="-25000" dirty="0"/>
                        <a:t>1</a:t>
                      </a:r>
                      <a:r>
                        <a:rPr lang="en-US" sz="1000" dirty="0"/>
                        <a:t> integrin inhibition in precision-cut liver slices inhibited TGF-</a:t>
                      </a:r>
                      <a:r>
                        <a:rPr lang="en-US" sz="1000" b="0" dirty="0">
                          <a:solidFill>
                            <a:schemeClr val="tx1"/>
                          </a:solidFill>
                        </a:rPr>
                        <a:t>β signaling and </a:t>
                      </a:r>
                      <a:r>
                        <a:rPr lang="en-US" sz="1000" dirty="0"/>
                        <a:t>reduced profibrogenic gene expression. While </a:t>
                      </a:r>
                      <a:r>
                        <a:rPr lang="el-GR" sz="1000" dirty="0"/>
                        <a:t>α</a:t>
                      </a:r>
                      <a:r>
                        <a:rPr lang="en-US" sz="1000" baseline="-25000" dirty="0"/>
                        <a:t>v</a:t>
                      </a:r>
                      <a:r>
                        <a:rPr lang="el-GR" sz="1000" dirty="0"/>
                        <a:t>β</a:t>
                      </a:r>
                      <a:r>
                        <a:rPr lang="el-GR" sz="1000" baseline="-25000" dirty="0"/>
                        <a:t>1</a:t>
                      </a:r>
                      <a:r>
                        <a:rPr lang="en-US" sz="1000" dirty="0"/>
                        <a:t> integrin inhibition holds potential for the treatment of fibrotic MASH, n</a:t>
                      </a:r>
                      <a:r>
                        <a:rPr lang="en-US" sz="1000" b="0" dirty="0">
                          <a:solidFill>
                            <a:schemeClr val="tx1"/>
                          </a:solidFill>
                        </a:rPr>
                        <a:t>o further development plans for PLN-1474 were disclosed. </a:t>
                      </a:r>
                      <a:endParaRPr lang="en-US" sz="10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a:p>
                  </a:txBody>
                  <a:tcPr/>
                </a:tc>
                <a:extLst>
                  <a:ext uri="{0D108BD9-81ED-4DB2-BD59-A6C34878D82A}">
                    <a16:rowId xmlns:a16="http://schemas.microsoft.com/office/drawing/2014/main" val="2435978424"/>
                  </a:ext>
                </a:extLst>
              </a:tr>
            </a:tbl>
          </a:graphicData>
        </a:graphic>
      </p:graphicFrame>
      <p:graphicFrame>
        <p:nvGraphicFramePr>
          <p:cNvPr id="3" name="Table 2">
            <a:extLst>
              <a:ext uri="{FF2B5EF4-FFF2-40B4-BE49-F238E27FC236}">
                <a16:creationId xmlns:a16="http://schemas.microsoft.com/office/drawing/2014/main" id="{A3E11F30-A2D3-2F09-2DC8-FEC613D5E130}"/>
              </a:ext>
            </a:extLst>
          </p:cNvPr>
          <p:cNvGraphicFramePr>
            <a:graphicFrameLocks noGrp="1"/>
          </p:cNvGraphicFramePr>
          <p:nvPr>
            <p:extLst>
              <p:ext uri="{D42A27DB-BD31-4B8C-83A1-F6EECF244321}">
                <p14:modId xmlns:p14="http://schemas.microsoft.com/office/powerpoint/2010/main" val="306119318"/>
              </p:ext>
            </p:extLst>
          </p:nvPr>
        </p:nvGraphicFramePr>
        <p:xfrm>
          <a:off x="384048" y="1271469"/>
          <a:ext cx="2194560" cy="274320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PLN-1474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t>
                      </a:r>
                      <a:r>
                        <a:rPr lang="el-GR" sz="1000" dirty="0"/>
                        <a:t>α</a:t>
                      </a:r>
                      <a:r>
                        <a:rPr lang="en-US" sz="1000" baseline="-25000" dirty="0"/>
                        <a:t>v</a:t>
                      </a:r>
                      <a:r>
                        <a:rPr lang="el-GR" sz="1000" dirty="0"/>
                        <a:t>β</a:t>
                      </a:r>
                      <a:r>
                        <a:rPr lang="el-GR" sz="1000" baseline="-25000" dirty="0"/>
                        <a:t>1</a:t>
                      </a:r>
                      <a:r>
                        <a:rPr lang="en-US" sz="1000" dirty="0"/>
                        <a:t> integrin inhibitor)</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4"/>
                        </a:rPr>
                        <a:t>Pliant</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Phase and Trial 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Phase I (no NCT#)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Likely US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MASH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5"/>
                        </a:rPr>
                        <a:t>Poster 45</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bl>
          </a:graphicData>
        </a:graphic>
      </p:graphicFrame>
      <p:graphicFrame>
        <p:nvGraphicFramePr>
          <p:cNvPr id="5" name="Table 4">
            <a:extLst>
              <a:ext uri="{FF2B5EF4-FFF2-40B4-BE49-F238E27FC236}">
                <a16:creationId xmlns:a16="http://schemas.microsoft.com/office/drawing/2014/main" id="{82B20AB6-EC30-44AF-35A6-176E720CD3F3}"/>
              </a:ext>
            </a:extLst>
          </p:cNvPr>
          <p:cNvGraphicFramePr>
            <a:graphicFrameLocks noGrp="1"/>
          </p:cNvGraphicFramePr>
          <p:nvPr>
            <p:extLst>
              <p:ext uri="{D42A27DB-BD31-4B8C-83A1-F6EECF244321}">
                <p14:modId xmlns:p14="http://schemas.microsoft.com/office/powerpoint/2010/main" val="1611008896"/>
              </p:ext>
            </p:extLst>
          </p:nvPr>
        </p:nvGraphicFramePr>
        <p:xfrm>
          <a:off x="6766173" y="3025881"/>
          <a:ext cx="5034278" cy="960120"/>
        </p:xfrm>
        <a:graphic>
          <a:graphicData uri="http://schemas.openxmlformats.org/drawingml/2006/table">
            <a:tbl>
              <a:tblPr firstRow="1" bandRow="1">
                <a:tableStyleId>{C083E6E3-FA7D-4D7B-A595-EF9225AFEA82}</a:tableStyleId>
              </a:tblPr>
              <a:tblGrid>
                <a:gridCol w="1210581">
                  <a:extLst>
                    <a:ext uri="{9D8B030D-6E8A-4147-A177-3AD203B41FA5}">
                      <a16:colId xmlns:a16="http://schemas.microsoft.com/office/drawing/2014/main" val="20000"/>
                    </a:ext>
                  </a:extLst>
                </a:gridCol>
                <a:gridCol w="566059">
                  <a:extLst>
                    <a:ext uri="{9D8B030D-6E8A-4147-A177-3AD203B41FA5}">
                      <a16:colId xmlns:a16="http://schemas.microsoft.com/office/drawing/2014/main" val="20001"/>
                    </a:ext>
                  </a:extLst>
                </a:gridCol>
                <a:gridCol w="636115">
                  <a:extLst>
                    <a:ext uri="{9D8B030D-6E8A-4147-A177-3AD203B41FA5}">
                      <a16:colId xmlns:a16="http://schemas.microsoft.com/office/drawing/2014/main" val="20002"/>
                    </a:ext>
                  </a:extLst>
                </a:gridCol>
                <a:gridCol w="636115">
                  <a:extLst>
                    <a:ext uri="{9D8B030D-6E8A-4147-A177-3AD203B41FA5}">
                      <a16:colId xmlns:a16="http://schemas.microsoft.com/office/drawing/2014/main" val="20003"/>
                    </a:ext>
                  </a:extLst>
                </a:gridCol>
                <a:gridCol w="636115">
                  <a:extLst>
                    <a:ext uri="{9D8B030D-6E8A-4147-A177-3AD203B41FA5}">
                      <a16:colId xmlns:a16="http://schemas.microsoft.com/office/drawing/2014/main" val="20004"/>
                    </a:ext>
                  </a:extLst>
                </a:gridCol>
                <a:gridCol w="636115">
                  <a:extLst>
                    <a:ext uri="{9D8B030D-6E8A-4147-A177-3AD203B41FA5}">
                      <a16:colId xmlns:a16="http://schemas.microsoft.com/office/drawing/2014/main" val="4008496836"/>
                    </a:ext>
                  </a:extLst>
                </a:gridCol>
                <a:gridCol w="713178">
                  <a:extLst>
                    <a:ext uri="{9D8B030D-6E8A-4147-A177-3AD203B41FA5}">
                      <a16:colId xmlns:a16="http://schemas.microsoft.com/office/drawing/2014/main" val="1228741060"/>
                    </a:ext>
                  </a:extLst>
                </a:gridCol>
              </a:tblGrid>
              <a:tr h="96012">
                <a:tc rowSpan="2">
                  <a:txBody>
                    <a:bodyPr/>
                    <a:lstStyle/>
                    <a:p>
                      <a:r>
                        <a:rPr lang="en-US" sz="900" dirty="0"/>
                        <a:t>SAD</a:t>
                      </a:r>
                    </a:p>
                  </a:txBody>
                  <a:tcPr marT="27432" marB="27432" anchor="ctr">
                    <a:lnR>
                      <a:noFill/>
                    </a:lnR>
                  </a:tcPr>
                </a:tc>
                <a:tc gridSpan="5">
                  <a:txBody>
                    <a:bodyPr/>
                    <a:lstStyle/>
                    <a:p>
                      <a:pPr algn="ctr"/>
                      <a:r>
                        <a:rPr lang="en-US" sz="900" dirty="0"/>
                        <a:t>PLN-1474</a:t>
                      </a:r>
                    </a:p>
                  </a:txBody>
                  <a:tcPr marT="27432" marB="27432">
                    <a:lnL>
                      <a:noFill/>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PLN-1474 100mg</a:t>
                      </a:r>
                    </a:p>
                  </a:txBody>
                  <a:tcPr marT="27432" marB="27432">
                    <a:lnL>
                      <a:noFill/>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PLN-1474 250mg</a:t>
                      </a:r>
                    </a:p>
                  </a:txBody>
                  <a:tcPr marT="27432" marB="27432">
                    <a:lnL>
                      <a:noFill/>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PLN-1474 500mg</a:t>
                      </a:r>
                    </a:p>
                  </a:txBody>
                  <a:tcPr marT="27432" marB="27432">
                    <a:lnL>
                      <a:noFill/>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PLN-1474 750mg</a:t>
                      </a:r>
                    </a:p>
                  </a:txBody>
                  <a:tcPr marT="27432" marB="27432">
                    <a:lnL>
                      <a:noFill/>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rowSpan="2">
                  <a:txBody>
                    <a:bodyPr/>
                    <a:lstStyle/>
                    <a:p>
                      <a:pPr algn="ctr"/>
                      <a:r>
                        <a:rPr lang="en-US" sz="900" dirty="0"/>
                        <a:t>placebo</a:t>
                      </a:r>
                    </a:p>
                  </a:txBody>
                  <a:tcPr marT="27432" marB="27432" anchor="ctr">
                    <a:lnL>
                      <a:noFill/>
                    </a:lnL>
                  </a:tcPr>
                </a:tc>
                <a:extLst>
                  <a:ext uri="{0D108BD9-81ED-4DB2-BD59-A6C34878D82A}">
                    <a16:rowId xmlns:a16="http://schemas.microsoft.com/office/drawing/2014/main" val="10000"/>
                  </a:ext>
                </a:extLst>
              </a:tr>
              <a:tr h="0">
                <a:tc vMerge="1">
                  <a:txBody>
                    <a:bodyPr/>
                    <a:lstStyle/>
                    <a:p>
                      <a:endParaRPr lang="en-US"/>
                    </a:p>
                  </a:txBody>
                  <a:tcPr/>
                </a:tc>
                <a:tc>
                  <a:txBody>
                    <a:bodyPr/>
                    <a:lstStyle/>
                    <a:p>
                      <a:pPr algn="ctr"/>
                      <a:r>
                        <a:rPr lang="en-US" sz="900" b="1" dirty="0"/>
                        <a:t>30mg</a:t>
                      </a:r>
                    </a:p>
                  </a:txBody>
                  <a:tcPr marT="27432" marB="27432">
                    <a:lnL w="12700" cmpd="sng">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t>100mg</a:t>
                      </a:r>
                    </a:p>
                  </a:txBody>
                  <a:tcPr marT="27432" marB="27432">
                    <a:lnL>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t>250mg</a:t>
                      </a:r>
                    </a:p>
                  </a:txBody>
                  <a:tcPr marT="27432" marB="27432">
                    <a:lnL>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t>500mg</a:t>
                      </a:r>
                    </a:p>
                  </a:txBody>
                  <a:tcPr marT="27432" marB="27432">
                    <a:lnL>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t>750mg</a:t>
                      </a:r>
                    </a:p>
                  </a:txBody>
                  <a:tcPr marT="27432" marB="27432">
                    <a:lnL>
                      <a:noFill/>
                    </a:lnL>
                    <a:lnR w="12700" cmpd="sng">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extLst>
                  <a:ext uri="{0D108BD9-81ED-4DB2-BD59-A6C34878D82A}">
                    <a16:rowId xmlns:a16="http://schemas.microsoft.com/office/drawing/2014/main" val="2270801650"/>
                  </a:ext>
                </a:extLst>
              </a:tr>
              <a:tr h="0">
                <a:tc>
                  <a:txBody>
                    <a:bodyPr/>
                    <a:lstStyle/>
                    <a:p>
                      <a:r>
                        <a:rPr lang="en-US" sz="900" dirty="0"/>
                        <a:t>N</a:t>
                      </a:r>
                    </a:p>
                  </a:txBody>
                  <a:tcPr marT="27432" marB="27432"/>
                </a:tc>
                <a:tc>
                  <a:txBody>
                    <a:bodyPr/>
                    <a:lstStyle/>
                    <a:p>
                      <a:pPr algn="ctr"/>
                      <a:r>
                        <a:rPr lang="en-US" sz="900" dirty="0"/>
                        <a:t>6</a:t>
                      </a:r>
                    </a:p>
                  </a:txBody>
                  <a:tcPr marT="27432" marB="27432">
                    <a:lnT w="12700" cap="flat" cmpd="sng" algn="ctr">
                      <a:solidFill>
                        <a:schemeClr val="accent3"/>
                      </a:solidFill>
                      <a:prstDash val="solid"/>
                      <a:round/>
                      <a:headEnd type="none" w="med" len="med"/>
                      <a:tailEnd type="none" w="med" len="med"/>
                    </a:lnT>
                  </a:tcPr>
                </a:tc>
                <a:tc>
                  <a:txBody>
                    <a:bodyPr/>
                    <a:lstStyle/>
                    <a:p>
                      <a:pPr algn="ctr"/>
                      <a:r>
                        <a:rPr lang="en-US" sz="900" dirty="0"/>
                        <a:t>6</a:t>
                      </a:r>
                    </a:p>
                  </a:txBody>
                  <a:tcPr marT="27432" marB="27432">
                    <a:lnT w="12700" cap="flat" cmpd="sng" algn="ctr">
                      <a:solidFill>
                        <a:schemeClr val="accent3"/>
                      </a:solidFill>
                      <a:prstDash val="solid"/>
                      <a:round/>
                      <a:headEnd type="none" w="med" len="med"/>
                      <a:tailEnd type="none" w="med" len="med"/>
                    </a:lnT>
                  </a:tcPr>
                </a:tc>
                <a:tc>
                  <a:txBody>
                    <a:bodyPr/>
                    <a:lstStyle/>
                    <a:p>
                      <a:pPr algn="ctr"/>
                      <a:r>
                        <a:rPr lang="en-US" sz="900" dirty="0"/>
                        <a:t>6</a:t>
                      </a:r>
                    </a:p>
                  </a:txBody>
                  <a:tcPr marT="27432" marB="27432">
                    <a:lnT w="12700" cap="flat" cmpd="sng" algn="ctr">
                      <a:solidFill>
                        <a:schemeClr val="accent3"/>
                      </a:solidFill>
                      <a:prstDash val="solid"/>
                      <a:round/>
                      <a:headEnd type="none" w="med" len="med"/>
                      <a:tailEnd type="none" w="med" len="med"/>
                    </a:lnT>
                  </a:tcPr>
                </a:tc>
                <a:tc>
                  <a:txBody>
                    <a:bodyPr/>
                    <a:lstStyle/>
                    <a:p>
                      <a:pPr algn="ctr"/>
                      <a:r>
                        <a:rPr lang="en-US" sz="900" dirty="0"/>
                        <a:t>6</a:t>
                      </a:r>
                    </a:p>
                  </a:txBody>
                  <a:tcPr marT="27432" marB="27432">
                    <a:lnT w="12700" cap="flat" cmpd="sng" algn="ctr">
                      <a:solidFill>
                        <a:schemeClr val="accent3"/>
                      </a:solidFill>
                      <a:prstDash val="solid"/>
                      <a:round/>
                      <a:headEnd type="none" w="med" len="med"/>
                      <a:tailEnd type="none" w="med" len="med"/>
                    </a:lnT>
                  </a:tcPr>
                </a:tc>
                <a:tc>
                  <a:txBody>
                    <a:bodyPr/>
                    <a:lstStyle/>
                    <a:p>
                      <a:pPr algn="ctr"/>
                      <a:r>
                        <a:rPr lang="en-US" sz="900" dirty="0"/>
                        <a:t>6</a:t>
                      </a:r>
                    </a:p>
                  </a:txBody>
                  <a:tcPr marT="27432" marB="27432">
                    <a:lnT w="12700" cap="flat" cmpd="sng" algn="ctr">
                      <a:solidFill>
                        <a:schemeClr val="accent3"/>
                      </a:solidFill>
                      <a:prstDash val="solid"/>
                      <a:round/>
                      <a:headEnd type="none" w="med" len="med"/>
                      <a:tailEnd type="none" w="med" len="med"/>
                    </a:lnT>
                  </a:tcPr>
                </a:tc>
                <a:tc>
                  <a:txBody>
                    <a:bodyPr/>
                    <a:lstStyle/>
                    <a:p>
                      <a:pPr algn="ctr"/>
                      <a:r>
                        <a:rPr lang="en-US" sz="900" dirty="0"/>
                        <a:t>10</a:t>
                      </a:r>
                    </a:p>
                  </a:txBody>
                  <a:tcPr marT="27432" marB="27432"/>
                </a:tc>
                <a:extLst>
                  <a:ext uri="{0D108BD9-81ED-4DB2-BD59-A6C34878D82A}">
                    <a16:rowId xmlns:a16="http://schemas.microsoft.com/office/drawing/2014/main" val="10001"/>
                  </a:ext>
                </a:extLst>
              </a:tr>
              <a:tr h="0">
                <a:tc>
                  <a:txBody>
                    <a:bodyPr/>
                    <a:lstStyle/>
                    <a:p>
                      <a:r>
                        <a:rPr lang="en-US" sz="900" dirty="0"/>
                        <a:t>Diarrhea (%pts)</a:t>
                      </a:r>
                    </a:p>
                  </a:txBody>
                  <a:tcPr marT="27432" marB="27432"/>
                </a:tc>
                <a:tc>
                  <a:txBody>
                    <a:bodyPr/>
                    <a:lstStyle/>
                    <a:p>
                      <a:pPr algn="ctr"/>
                      <a:r>
                        <a:rPr lang="en-US" sz="900" dirty="0"/>
                        <a:t>0</a:t>
                      </a:r>
                    </a:p>
                  </a:txBody>
                  <a:tcPr marT="27432" marB="27432"/>
                </a:tc>
                <a:tc>
                  <a:txBody>
                    <a:bodyPr/>
                    <a:lstStyle/>
                    <a:p>
                      <a:pPr algn="ctr"/>
                      <a:r>
                        <a:rPr lang="en-US" sz="900" dirty="0"/>
                        <a:t>0</a:t>
                      </a:r>
                    </a:p>
                  </a:txBody>
                  <a:tcPr marT="27432" marB="27432"/>
                </a:tc>
                <a:tc>
                  <a:txBody>
                    <a:bodyPr/>
                    <a:lstStyle/>
                    <a:p>
                      <a:pPr algn="ctr"/>
                      <a:r>
                        <a:rPr lang="en-US" sz="900" dirty="0"/>
                        <a:t>0</a:t>
                      </a:r>
                    </a:p>
                  </a:txBody>
                  <a:tcPr marT="27432" marB="27432"/>
                </a:tc>
                <a:tc>
                  <a:txBody>
                    <a:bodyPr/>
                    <a:lstStyle/>
                    <a:p>
                      <a:pPr algn="ctr"/>
                      <a:r>
                        <a:rPr lang="en-US" sz="900" dirty="0"/>
                        <a:t>0</a:t>
                      </a:r>
                    </a:p>
                  </a:txBody>
                  <a:tcPr marT="27432" marB="27432"/>
                </a:tc>
                <a:tc>
                  <a:txBody>
                    <a:bodyPr/>
                    <a:lstStyle/>
                    <a:p>
                      <a:pPr algn="ctr"/>
                      <a:r>
                        <a:rPr lang="en-US" sz="900" dirty="0"/>
                        <a:t>0</a:t>
                      </a:r>
                    </a:p>
                  </a:txBody>
                  <a:tcPr marT="27432" marB="27432"/>
                </a:tc>
                <a:tc>
                  <a:txBody>
                    <a:bodyPr/>
                    <a:lstStyle/>
                    <a:p>
                      <a:pPr algn="ctr"/>
                      <a:r>
                        <a:rPr lang="en-US" sz="900" dirty="0"/>
                        <a:t>20</a:t>
                      </a:r>
                    </a:p>
                  </a:txBody>
                  <a:tcPr marT="27432" marB="27432"/>
                </a:tc>
                <a:extLst>
                  <a:ext uri="{0D108BD9-81ED-4DB2-BD59-A6C34878D82A}">
                    <a16:rowId xmlns:a16="http://schemas.microsoft.com/office/drawing/2014/main" val="10002"/>
                  </a:ext>
                </a:extLst>
              </a:tr>
              <a:tr h="0">
                <a:tc>
                  <a:txBody>
                    <a:bodyPr/>
                    <a:lstStyle/>
                    <a:p>
                      <a:r>
                        <a:rPr lang="en-US" sz="900" dirty="0"/>
                        <a:t>Headache (%pts)</a:t>
                      </a:r>
                    </a:p>
                  </a:txBody>
                  <a:tcPr marT="27432" marB="27432">
                    <a:lnB w="12700" cap="flat" cmpd="sng" algn="ctr">
                      <a:solidFill>
                        <a:schemeClr val="accent3"/>
                      </a:solidFill>
                      <a:prstDash val="solid"/>
                      <a:round/>
                      <a:headEnd type="none" w="med" len="med"/>
                      <a:tailEnd type="none" w="med" len="med"/>
                    </a:lnB>
                  </a:tcPr>
                </a:tc>
                <a:tc>
                  <a:txBody>
                    <a:bodyPr/>
                    <a:lstStyle/>
                    <a:p>
                      <a:pPr algn="ctr"/>
                      <a:r>
                        <a:rPr lang="en-US" sz="900" dirty="0"/>
                        <a:t>0</a:t>
                      </a:r>
                    </a:p>
                  </a:txBody>
                  <a:tcPr marT="27432" marB="27432">
                    <a:lnB w="12700" cap="flat" cmpd="sng" algn="ctr">
                      <a:solidFill>
                        <a:schemeClr val="accent3"/>
                      </a:solidFill>
                      <a:prstDash val="solid"/>
                      <a:round/>
                      <a:headEnd type="none" w="med" len="med"/>
                      <a:tailEnd type="none" w="med" len="med"/>
                    </a:lnB>
                  </a:tcPr>
                </a:tc>
                <a:tc>
                  <a:txBody>
                    <a:bodyPr/>
                    <a:lstStyle/>
                    <a:p>
                      <a:pPr algn="ctr"/>
                      <a:r>
                        <a:rPr lang="en-US" sz="900" dirty="0"/>
                        <a:t>17</a:t>
                      </a:r>
                    </a:p>
                  </a:txBody>
                  <a:tcPr marT="27432" marB="27432">
                    <a:lnB w="12700" cap="flat" cmpd="sng" algn="ctr">
                      <a:solidFill>
                        <a:schemeClr val="accent3"/>
                      </a:solidFill>
                      <a:prstDash val="solid"/>
                      <a:round/>
                      <a:headEnd type="none" w="med" len="med"/>
                      <a:tailEnd type="none" w="med" len="med"/>
                    </a:lnB>
                  </a:tcPr>
                </a:tc>
                <a:tc>
                  <a:txBody>
                    <a:bodyPr/>
                    <a:lstStyle/>
                    <a:p>
                      <a:pPr algn="ctr"/>
                      <a:r>
                        <a:rPr lang="en-US" sz="900" dirty="0"/>
                        <a:t>0</a:t>
                      </a:r>
                    </a:p>
                  </a:txBody>
                  <a:tcPr marT="27432" marB="27432">
                    <a:lnB w="12700" cap="flat" cmpd="sng" algn="ctr">
                      <a:solidFill>
                        <a:schemeClr val="accent3"/>
                      </a:solidFill>
                      <a:prstDash val="solid"/>
                      <a:round/>
                      <a:headEnd type="none" w="med" len="med"/>
                      <a:tailEnd type="none" w="med" len="med"/>
                    </a:lnB>
                  </a:tcPr>
                </a:tc>
                <a:tc>
                  <a:txBody>
                    <a:bodyPr/>
                    <a:lstStyle/>
                    <a:p>
                      <a:pPr algn="ctr"/>
                      <a:r>
                        <a:rPr lang="en-US" sz="900" dirty="0"/>
                        <a:t>17</a:t>
                      </a:r>
                    </a:p>
                  </a:txBody>
                  <a:tcPr marT="27432" marB="27432">
                    <a:lnB w="12700" cap="flat" cmpd="sng" algn="ctr">
                      <a:solidFill>
                        <a:schemeClr val="accent3"/>
                      </a:solidFill>
                      <a:prstDash val="solid"/>
                      <a:round/>
                      <a:headEnd type="none" w="med" len="med"/>
                      <a:tailEnd type="none" w="med" len="med"/>
                    </a:lnB>
                  </a:tcPr>
                </a:tc>
                <a:tc>
                  <a:txBody>
                    <a:bodyPr/>
                    <a:lstStyle/>
                    <a:p>
                      <a:pPr algn="ctr"/>
                      <a:r>
                        <a:rPr lang="en-US" sz="900" dirty="0"/>
                        <a:t>0</a:t>
                      </a:r>
                    </a:p>
                  </a:txBody>
                  <a:tcPr marT="27432" marB="27432">
                    <a:lnB w="12700" cap="flat" cmpd="sng" algn="ctr">
                      <a:solidFill>
                        <a:schemeClr val="accent3"/>
                      </a:solidFill>
                      <a:prstDash val="solid"/>
                      <a:round/>
                      <a:headEnd type="none" w="med" len="med"/>
                      <a:tailEnd type="none" w="med" len="med"/>
                    </a:lnB>
                  </a:tcPr>
                </a:tc>
                <a:tc>
                  <a:txBody>
                    <a:bodyPr/>
                    <a:lstStyle/>
                    <a:p>
                      <a:pPr algn="ctr"/>
                      <a:r>
                        <a:rPr lang="en-US" sz="900" dirty="0"/>
                        <a:t>0</a:t>
                      </a:r>
                    </a:p>
                  </a:txBody>
                  <a:tcPr marT="27432" marB="27432">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574206646"/>
                  </a:ext>
                </a:extLst>
              </a:tr>
            </a:tbl>
          </a:graphicData>
        </a:graphic>
      </p:graphicFrame>
      <p:graphicFrame>
        <p:nvGraphicFramePr>
          <p:cNvPr id="10" name="Table 9">
            <a:extLst>
              <a:ext uri="{FF2B5EF4-FFF2-40B4-BE49-F238E27FC236}">
                <a16:creationId xmlns:a16="http://schemas.microsoft.com/office/drawing/2014/main" id="{4FCB2FA7-BEDA-2D9F-D850-2DE81DE5A584}"/>
              </a:ext>
            </a:extLst>
          </p:cNvPr>
          <p:cNvGraphicFramePr>
            <a:graphicFrameLocks noGrp="1"/>
          </p:cNvGraphicFramePr>
          <p:nvPr>
            <p:extLst>
              <p:ext uri="{D42A27DB-BD31-4B8C-83A1-F6EECF244321}">
                <p14:modId xmlns:p14="http://schemas.microsoft.com/office/powerpoint/2010/main" val="2019382250"/>
              </p:ext>
            </p:extLst>
          </p:nvPr>
        </p:nvGraphicFramePr>
        <p:xfrm>
          <a:off x="6766173" y="3990217"/>
          <a:ext cx="5034280" cy="1152144"/>
        </p:xfrm>
        <a:graphic>
          <a:graphicData uri="http://schemas.openxmlformats.org/drawingml/2006/table">
            <a:tbl>
              <a:tblPr firstRow="1" bandRow="1">
                <a:tableStyleId>{C083E6E3-FA7D-4D7B-A595-EF9225AFEA82}</a:tableStyleId>
              </a:tblPr>
              <a:tblGrid>
                <a:gridCol w="1256030">
                  <a:extLst>
                    <a:ext uri="{9D8B030D-6E8A-4147-A177-3AD203B41FA5}">
                      <a16:colId xmlns:a16="http://schemas.microsoft.com/office/drawing/2014/main" val="20000"/>
                    </a:ext>
                  </a:extLst>
                </a:gridCol>
                <a:gridCol w="741680">
                  <a:extLst>
                    <a:ext uri="{9D8B030D-6E8A-4147-A177-3AD203B41FA5}">
                      <a16:colId xmlns:a16="http://schemas.microsoft.com/office/drawing/2014/main" val="20001"/>
                    </a:ext>
                  </a:extLst>
                </a:gridCol>
                <a:gridCol w="805180">
                  <a:extLst>
                    <a:ext uri="{9D8B030D-6E8A-4147-A177-3AD203B41FA5}">
                      <a16:colId xmlns:a16="http://schemas.microsoft.com/office/drawing/2014/main" val="20002"/>
                    </a:ext>
                  </a:extLst>
                </a:gridCol>
                <a:gridCol w="805180">
                  <a:extLst>
                    <a:ext uri="{9D8B030D-6E8A-4147-A177-3AD203B41FA5}">
                      <a16:colId xmlns:a16="http://schemas.microsoft.com/office/drawing/2014/main" val="20003"/>
                    </a:ext>
                  </a:extLst>
                </a:gridCol>
                <a:gridCol w="779780">
                  <a:extLst>
                    <a:ext uri="{9D8B030D-6E8A-4147-A177-3AD203B41FA5}">
                      <a16:colId xmlns:a16="http://schemas.microsoft.com/office/drawing/2014/main" val="20004"/>
                    </a:ext>
                  </a:extLst>
                </a:gridCol>
                <a:gridCol w="646430">
                  <a:extLst>
                    <a:ext uri="{9D8B030D-6E8A-4147-A177-3AD203B41FA5}">
                      <a16:colId xmlns:a16="http://schemas.microsoft.com/office/drawing/2014/main" val="1228741060"/>
                    </a:ext>
                  </a:extLst>
                </a:gridCol>
              </a:tblGrid>
              <a:tr h="96012">
                <a:tc rowSpan="2">
                  <a:txBody>
                    <a:bodyPr/>
                    <a:lstStyle/>
                    <a:p>
                      <a:r>
                        <a:rPr lang="en-US" sz="900" dirty="0"/>
                        <a:t>MAD</a:t>
                      </a:r>
                    </a:p>
                  </a:txBody>
                  <a:tcPr marT="27432" marB="27432" anchor="ctr">
                    <a:lnR>
                      <a:noFill/>
                    </a:lnR>
                  </a:tcPr>
                </a:tc>
                <a:tc gridSpan="4">
                  <a:txBody>
                    <a:bodyPr/>
                    <a:lstStyle/>
                    <a:p>
                      <a:pPr algn="ctr"/>
                      <a:r>
                        <a:rPr lang="en-US" sz="900" dirty="0"/>
                        <a:t>PLN-1474</a:t>
                      </a:r>
                    </a:p>
                  </a:txBody>
                  <a:tcPr marT="27432" marB="27432">
                    <a:lnL>
                      <a:noFill/>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PLN-1474 100mg</a:t>
                      </a:r>
                    </a:p>
                  </a:txBody>
                  <a:tcPr marT="27432" marB="27432">
                    <a:lnL>
                      <a:noFill/>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PLN-1474 250mg</a:t>
                      </a:r>
                    </a:p>
                  </a:txBody>
                  <a:tcPr marT="27432" marB="27432">
                    <a:lnL>
                      <a:noFill/>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PLN-1474 500mg</a:t>
                      </a:r>
                    </a:p>
                  </a:txBody>
                  <a:tcPr marT="27432" marB="27432">
                    <a:lnL>
                      <a:noFill/>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rowSpan="2">
                  <a:txBody>
                    <a:bodyPr/>
                    <a:lstStyle/>
                    <a:p>
                      <a:pPr algn="ctr"/>
                      <a:r>
                        <a:rPr lang="en-US" sz="900" dirty="0"/>
                        <a:t>placebo</a:t>
                      </a:r>
                    </a:p>
                  </a:txBody>
                  <a:tcPr marT="27432" marB="27432" anchor="ctr">
                    <a:lnL>
                      <a:noFill/>
                    </a:lnL>
                  </a:tcPr>
                </a:tc>
                <a:extLst>
                  <a:ext uri="{0D108BD9-81ED-4DB2-BD59-A6C34878D82A}">
                    <a16:rowId xmlns:a16="http://schemas.microsoft.com/office/drawing/2014/main" val="10000"/>
                  </a:ext>
                </a:extLst>
              </a:tr>
              <a:tr h="0">
                <a:tc vMerge="1">
                  <a:txBody>
                    <a:bodyPr/>
                    <a:lstStyle/>
                    <a:p>
                      <a:endParaRPr lang="en-US"/>
                    </a:p>
                  </a:txBody>
                  <a:tcPr/>
                </a:tc>
                <a:tc>
                  <a:txBody>
                    <a:bodyPr/>
                    <a:lstStyle/>
                    <a:p>
                      <a:pPr algn="ctr"/>
                      <a:r>
                        <a:rPr lang="en-US" sz="900" b="1" dirty="0"/>
                        <a:t>60mg BID</a:t>
                      </a:r>
                    </a:p>
                  </a:txBody>
                  <a:tcPr marT="27432" marB="27432" anchor="ctr">
                    <a:lnL w="12700" cmpd="sng">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150mg BID</a:t>
                      </a:r>
                    </a:p>
                  </a:txBody>
                  <a:tcPr marT="27432" marB="27432" anchor="ctr">
                    <a:lnL>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375mg BID</a:t>
                      </a:r>
                    </a:p>
                  </a:txBody>
                  <a:tcPr marT="27432" marB="27432" anchor="ctr">
                    <a:lnL>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750mg QD</a:t>
                      </a:r>
                    </a:p>
                  </a:txBody>
                  <a:tcPr marT="27432" marB="27432" anchor="ctr">
                    <a:lnL>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extLst>
                  <a:ext uri="{0D108BD9-81ED-4DB2-BD59-A6C34878D82A}">
                    <a16:rowId xmlns:a16="http://schemas.microsoft.com/office/drawing/2014/main" val="2270801650"/>
                  </a:ext>
                </a:extLst>
              </a:tr>
              <a:tr h="0">
                <a:tc>
                  <a:txBody>
                    <a:bodyPr/>
                    <a:lstStyle/>
                    <a:p>
                      <a:r>
                        <a:rPr lang="en-US" sz="900" dirty="0"/>
                        <a:t>N</a:t>
                      </a:r>
                    </a:p>
                  </a:txBody>
                  <a:tcPr marT="27432" marB="27432"/>
                </a:tc>
                <a:tc>
                  <a:txBody>
                    <a:bodyPr/>
                    <a:lstStyle/>
                    <a:p>
                      <a:pPr algn="ctr"/>
                      <a:r>
                        <a:rPr lang="en-US" sz="900" dirty="0"/>
                        <a:t>6</a:t>
                      </a:r>
                    </a:p>
                  </a:txBody>
                  <a:tcPr marT="27432" marB="27432">
                    <a:lnT w="12700" cap="flat" cmpd="sng" algn="ctr">
                      <a:solidFill>
                        <a:schemeClr val="accent3"/>
                      </a:solidFill>
                      <a:prstDash val="solid"/>
                      <a:round/>
                      <a:headEnd type="none" w="med" len="med"/>
                      <a:tailEnd type="none" w="med" len="med"/>
                    </a:lnT>
                  </a:tcPr>
                </a:tc>
                <a:tc>
                  <a:txBody>
                    <a:bodyPr/>
                    <a:lstStyle/>
                    <a:p>
                      <a:pPr algn="ctr"/>
                      <a:r>
                        <a:rPr lang="en-US" sz="900" dirty="0"/>
                        <a:t>6</a:t>
                      </a:r>
                    </a:p>
                  </a:txBody>
                  <a:tcPr marT="27432" marB="27432">
                    <a:lnT w="12700" cap="flat" cmpd="sng" algn="ctr">
                      <a:solidFill>
                        <a:schemeClr val="accent3"/>
                      </a:solidFill>
                      <a:prstDash val="solid"/>
                      <a:round/>
                      <a:headEnd type="none" w="med" len="med"/>
                      <a:tailEnd type="none" w="med" len="med"/>
                    </a:lnT>
                  </a:tcPr>
                </a:tc>
                <a:tc>
                  <a:txBody>
                    <a:bodyPr/>
                    <a:lstStyle/>
                    <a:p>
                      <a:pPr algn="ctr"/>
                      <a:r>
                        <a:rPr lang="en-US" sz="900" dirty="0"/>
                        <a:t>6</a:t>
                      </a:r>
                    </a:p>
                  </a:txBody>
                  <a:tcPr marT="27432" marB="27432">
                    <a:lnT w="12700" cap="flat" cmpd="sng" algn="ctr">
                      <a:solidFill>
                        <a:schemeClr val="accent3"/>
                      </a:solidFill>
                      <a:prstDash val="solid"/>
                      <a:round/>
                      <a:headEnd type="none" w="med" len="med"/>
                      <a:tailEnd type="none" w="med" len="med"/>
                    </a:lnT>
                  </a:tcPr>
                </a:tc>
                <a:tc>
                  <a:txBody>
                    <a:bodyPr/>
                    <a:lstStyle/>
                    <a:p>
                      <a:pPr algn="ctr"/>
                      <a:r>
                        <a:rPr lang="en-US" sz="900" dirty="0"/>
                        <a:t>6</a:t>
                      </a:r>
                    </a:p>
                  </a:txBody>
                  <a:tcPr marT="27432" marB="27432">
                    <a:lnT w="12700" cap="flat" cmpd="sng" algn="ctr">
                      <a:solidFill>
                        <a:schemeClr val="accent3"/>
                      </a:solidFill>
                      <a:prstDash val="solid"/>
                      <a:round/>
                      <a:headEnd type="none" w="med" len="med"/>
                      <a:tailEnd type="none" w="med" len="med"/>
                    </a:lnT>
                  </a:tcPr>
                </a:tc>
                <a:tc>
                  <a:txBody>
                    <a:bodyPr/>
                    <a:lstStyle/>
                    <a:p>
                      <a:pPr algn="ctr"/>
                      <a:r>
                        <a:rPr lang="en-US" sz="900" dirty="0"/>
                        <a:t>8</a:t>
                      </a:r>
                    </a:p>
                  </a:txBody>
                  <a:tcPr marT="27432" marB="27432"/>
                </a:tc>
                <a:extLst>
                  <a:ext uri="{0D108BD9-81ED-4DB2-BD59-A6C34878D82A}">
                    <a16:rowId xmlns:a16="http://schemas.microsoft.com/office/drawing/2014/main" val="10001"/>
                  </a:ext>
                </a:extLst>
              </a:tr>
              <a:tr h="0">
                <a:tc>
                  <a:txBody>
                    <a:bodyPr/>
                    <a:lstStyle/>
                    <a:p>
                      <a:r>
                        <a:rPr lang="en-US" sz="900" dirty="0"/>
                        <a:t>Constipation (%pts)</a:t>
                      </a:r>
                    </a:p>
                  </a:txBody>
                  <a:tcPr marT="27432" marB="27432"/>
                </a:tc>
                <a:tc>
                  <a:txBody>
                    <a:bodyPr/>
                    <a:lstStyle/>
                    <a:p>
                      <a:pPr algn="ctr"/>
                      <a:r>
                        <a:rPr lang="en-US" sz="900" dirty="0"/>
                        <a:t>0</a:t>
                      </a:r>
                    </a:p>
                  </a:txBody>
                  <a:tcPr marT="27432" marB="27432"/>
                </a:tc>
                <a:tc>
                  <a:txBody>
                    <a:bodyPr/>
                    <a:lstStyle/>
                    <a:p>
                      <a:pPr algn="ctr"/>
                      <a:r>
                        <a:rPr lang="en-US" sz="900" dirty="0"/>
                        <a:t>17</a:t>
                      </a:r>
                    </a:p>
                  </a:txBody>
                  <a:tcPr marT="27432" marB="27432"/>
                </a:tc>
                <a:tc>
                  <a:txBody>
                    <a:bodyPr/>
                    <a:lstStyle/>
                    <a:p>
                      <a:pPr algn="ctr"/>
                      <a:r>
                        <a:rPr lang="en-US" sz="900" dirty="0"/>
                        <a:t>17</a:t>
                      </a:r>
                    </a:p>
                  </a:txBody>
                  <a:tcPr marT="27432" marB="27432"/>
                </a:tc>
                <a:tc>
                  <a:txBody>
                    <a:bodyPr/>
                    <a:lstStyle/>
                    <a:p>
                      <a:pPr algn="ctr"/>
                      <a:r>
                        <a:rPr lang="en-US" sz="900" dirty="0"/>
                        <a:t>0</a:t>
                      </a:r>
                    </a:p>
                  </a:txBody>
                  <a:tcPr marT="27432" marB="27432"/>
                </a:tc>
                <a:tc>
                  <a:txBody>
                    <a:bodyPr/>
                    <a:lstStyle/>
                    <a:p>
                      <a:pPr algn="ctr"/>
                      <a:r>
                        <a:rPr lang="en-US" sz="900" dirty="0"/>
                        <a:t>0</a:t>
                      </a:r>
                    </a:p>
                  </a:txBody>
                  <a:tcPr marT="27432" marB="27432"/>
                </a:tc>
                <a:extLst>
                  <a:ext uri="{0D108BD9-81ED-4DB2-BD59-A6C34878D82A}">
                    <a16:rowId xmlns:a16="http://schemas.microsoft.com/office/drawing/2014/main" val="1000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Headache (%pts)</a:t>
                      </a:r>
                    </a:p>
                  </a:txBody>
                  <a:tcPr marT="27432" marB="27432"/>
                </a:tc>
                <a:tc>
                  <a:txBody>
                    <a:bodyPr/>
                    <a:lstStyle/>
                    <a:p>
                      <a:pPr algn="ctr"/>
                      <a:r>
                        <a:rPr lang="en-US" sz="900" dirty="0"/>
                        <a:t>0</a:t>
                      </a:r>
                    </a:p>
                  </a:txBody>
                  <a:tcPr marT="27432" marB="27432"/>
                </a:tc>
                <a:tc>
                  <a:txBody>
                    <a:bodyPr/>
                    <a:lstStyle/>
                    <a:p>
                      <a:pPr algn="ctr"/>
                      <a:r>
                        <a:rPr lang="en-US" sz="900" dirty="0"/>
                        <a:t>0</a:t>
                      </a:r>
                    </a:p>
                  </a:txBody>
                  <a:tcPr marT="27432" marB="27432"/>
                </a:tc>
                <a:tc>
                  <a:txBody>
                    <a:bodyPr/>
                    <a:lstStyle/>
                    <a:p>
                      <a:pPr algn="ctr"/>
                      <a:r>
                        <a:rPr lang="en-US" sz="900" dirty="0"/>
                        <a:t>33</a:t>
                      </a:r>
                    </a:p>
                  </a:txBody>
                  <a:tcPr marT="27432" marB="27432"/>
                </a:tc>
                <a:tc>
                  <a:txBody>
                    <a:bodyPr/>
                    <a:lstStyle/>
                    <a:p>
                      <a:pPr algn="ctr"/>
                      <a:r>
                        <a:rPr lang="en-US" sz="900" dirty="0"/>
                        <a:t>0</a:t>
                      </a:r>
                    </a:p>
                  </a:txBody>
                  <a:tcPr marT="27432" marB="27432"/>
                </a:tc>
                <a:tc>
                  <a:txBody>
                    <a:bodyPr/>
                    <a:lstStyle/>
                    <a:p>
                      <a:pPr algn="ctr"/>
                      <a:r>
                        <a:rPr lang="en-US" sz="900" dirty="0"/>
                        <a:t>0</a:t>
                      </a:r>
                    </a:p>
                  </a:txBody>
                  <a:tcPr marT="27432" marB="27432"/>
                </a:tc>
                <a:extLst>
                  <a:ext uri="{0D108BD9-81ED-4DB2-BD59-A6C34878D82A}">
                    <a16:rowId xmlns:a16="http://schemas.microsoft.com/office/drawing/2014/main" val="391969911"/>
                  </a:ext>
                </a:extLst>
              </a:tr>
              <a:tr h="0">
                <a:tc>
                  <a:txBody>
                    <a:bodyPr/>
                    <a:lstStyle/>
                    <a:p>
                      <a:r>
                        <a:rPr lang="en-US" sz="900" dirty="0"/>
                        <a:t>Rash papular (%pts)</a:t>
                      </a:r>
                    </a:p>
                  </a:txBody>
                  <a:tcPr marT="27432" marB="27432">
                    <a:lnB w="12700" cap="flat" cmpd="sng" algn="ctr">
                      <a:solidFill>
                        <a:schemeClr val="accent3"/>
                      </a:solidFill>
                      <a:prstDash val="solid"/>
                      <a:round/>
                      <a:headEnd type="none" w="med" len="med"/>
                      <a:tailEnd type="none" w="med" len="med"/>
                    </a:lnB>
                  </a:tcPr>
                </a:tc>
                <a:tc>
                  <a:txBody>
                    <a:bodyPr/>
                    <a:lstStyle/>
                    <a:p>
                      <a:pPr algn="ctr"/>
                      <a:r>
                        <a:rPr lang="en-US" sz="900" dirty="0"/>
                        <a:t>0</a:t>
                      </a:r>
                    </a:p>
                  </a:txBody>
                  <a:tcPr marT="27432" marB="27432">
                    <a:lnB w="12700" cap="flat" cmpd="sng" algn="ctr">
                      <a:solidFill>
                        <a:schemeClr val="accent3"/>
                      </a:solidFill>
                      <a:prstDash val="solid"/>
                      <a:round/>
                      <a:headEnd type="none" w="med" len="med"/>
                      <a:tailEnd type="none" w="med" len="med"/>
                    </a:lnB>
                  </a:tcPr>
                </a:tc>
                <a:tc>
                  <a:txBody>
                    <a:bodyPr/>
                    <a:lstStyle/>
                    <a:p>
                      <a:pPr algn="ctr"/>
                      <a:r>
                        <a:rPr lang="en-US" sz="900" dirty="0"/>
                        <a:t>0</a:t>
                      </a:r>
                    </a:p>
                  </a:txBody>
                  <a:tcPr marT="27432" marB="27432">
                    <a:lnB w="12700" cap="flat" cmpd="sng" algn="ctr">
                      <a:solidFill>
                        <a:schemeClr val="accent3"/>
                      </a:solidFill>
                      <a:prstDash val="solid"/>
                      <a:round/>
                      <a:headEnd type="none" w="med" len="med"/>
                      <a:tailEnd type="none" w="med" len="med"/>
                    </a:lnB>
                  </a:tcPr>
                </a:tc>
                <a:tc>
                  <a:txBody>
                    <a:bodyPr/>
                    <a:lstStyle/>
                    <a:p>
                      <a:pPr algn="ctr"/>
                      <a:r>
                        <a:rPr lang="en-US" sz="900" dirty="0"/>
                        <a:t>33</a:t>
                      </a:r>
                    </a:p>
                  </a:txBody>
                  <a:tcPr marT="27432" marB="27432">
                    <a:lnB w="12700" cap="flat" cmpd="sng" algn="ctr">
                      <a:solidFill>
                        <a:schemeClr val="accent3"/>
                      </a:solidFill>
                      <a:prstDash val="solid"/>
                      <a:round/>
                      <a:headEnd type="none" w="med" len="med"/>
                      <a:tailEnd type="none" w="med" len="med"/>
                    </a:lnB>
                  </a:tcPr>
                </a:tc>
                <a:tc>
                  <a:txBody>
                    <a:bodyPr/>
                    <a:lstStyle/>
                    <a:p>
                      <a:pPr algn="ctr"/>
                      <a:r>
                        <a:rPr lang="en-US" sz="900" dirty="0"/>
                        <a:t>0</a:t>
                      </a:r>
                    </a:p>
                  </a:txBody>
                  <a:tcPr marT="27432" marB="27432">
                    <a:lnB w="12700" cap="flat" cmpd="sng" algn="ctr">
                      <a:solidFill>
                        <a:schemeClr val="accent3"/>
                      </a:solidFill>
                      <a:prstDash val="solid"/>
                      <a:round/>
                      <a:headEnd type="none" w="med" len="med"/>
                      <a:tailEnd type="none" w="med" len="med"/>
                    </a:lnB>
                  </a:tcPr>
                </a:tc>
                <a:tc>
                  <a:txBody>
                    <a:bodyPr/>
                    <a:lstStyle/>
                    <a:p>
                      <a:pPr algn="ctr"/>
                      <a:r>
                        <a:rPr lang="en-US" sz="900" dirty="0"/>
                        <a:t>0</a:t>
                      </a:r>
                    </a:p>
                  </a:txBody>
                  <a:tcPr marT="27432" marB="27432">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574206646"/>
                  </a:ext>
                </a:extLst>
              </a:tr>
            </a:tbl>
          </a:graphicData>
        </a:graphic>
      </p:graphicFrame>
    </p:spTree>
    <p:extLst>
      <p:ext uri="{BB962C8B-B14F-4D97-AF65-F5344CB8AC3E}">
        <p14:creationId xmlns:p14="http://schemas.microsoft.com/office/powerpoint/2010/main" val="4097627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748850210"/>
              </p:ext>
            </p:extLst>
          </p:nvPr>
        </p:nvGraphicFramePr>
        <p:xfrm>
          <a:off x="384048" y="548640"/>
          <a:ext cx="11429999" cy="5034280"/>
        </p:xfrm>
        <a:graphic>
          <a:graphicData uri="http://schemas.openxmlformats.org/drawingml/2006/table">
            <a:tbl>
              <a:tblPr firstRow="1" bandRow="1">
                <a:tableStyleId>{2D5ABB26-0587-4C30-8999-92F81FD0307C}</a:tableStyleId>
              </a:tblPr>
              <a:tblGrid>
                <a:gridCol w="2768600">
                  <a:extLst>
                    <a:ext uri="{9D8B030D-6E8A-4147-A177-3AD203B41FA5}">
                      <a16:colId xmlns:a16="http://schemas.microsoft.com/office/drawing/2014/main" val="20000"/>
                    </a:ext>
                  </a:extLst>
                </a:gridCol>
                <a:gridCol w="8293820">
                  <a:extLst>
                    <a:ext uri="{9D8B030D-6E8A-4147-A177-3AD203B41FA5}">
                      <a16:colId xmlns:a16="http://schemas.microsoft.com/office/drawing/2014/main" val="20001"/>
                    </a:ext>
                  </a:extLst>
                </a:gridCol>
                <a:gridCol w="367579">
                  <a:extLst>
                    <a:ext uri="{9D8B030D-6E8A-4147-A177-3AD203B41FA5}">
                      <a16:colId xmlns:a16="http://schemas.microsoft.com/office/drawing/2014/main" val="20002"/>
                    </a:ext>
                  </a:extLst>
                </a:gridCol>
              </a:tblGrid>
              <a:tr h="457200">
                <a:tc gridSpan="3">
                  <a:txBody>
                    <a:bodyPr/>
                    <a:lstStyle/>
                    <a:p>
                      <a:pPr algn="ctr"/>
                      <a:r>
                        <a:rPr lang="en-US" sz="2300" spc="20" baseline="0" dirty="0">
                          <a:solidFill>
                            <a:schemeClr val="bg1"/>
                          </a:solidFill>
                          <a:latin typeface="+mj-lt"/>
                        </a:rPr>
                        <a:t>Table of Contents</a:t>
                      </a:r>
                    </a:p>
                  </a:txBody>
                  <a:tcPr marT="36576" marB="36576" anchor="ctr">
                    <a:lnL w="12700" cap="flat" cmpd="sng" algn="ctr">
                      <a:noFill/>
                      <a:prstDash val="solid"/>
                      <a:round/>
                      <a:headEnd type="none" w="med" len="med"/>
                      <a:tailEnd type="none" w="med" len="med"/>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sz="1200" dirty="0"/>
                    </a:p>
                  </a:txBody>
                  <a:tcPr marL="45720" marR="45720" marB="0" anchor="b">
                    <a:lnT w="38100" cap="flat" cmpd="sng" algn="ctr">
                      <a:solidFill>
                        <a:schemeClr val="bg1"/>
                      </a:solidFill>
                      <a:prstDash val="solid"/>
                      <a:round/>
                      <a:headEnd type="none" w="med" len="med"/>
                      <a:tailEnd type="none" w="med" len="med"/>
                    </a:lnT>
                    <a:noFill/>
                  </a:tcPr>
                </a:tc>
                <a:tc hMerge="1">
                  <a:txBody>
                    <a:bodyPr/>
                    <a:lstStyle/>
                    <a:p>
                      <a:pPr algn="r"/>
                      <a:endParaRPr lang="en-US" sz="1100" dirty="0"/>
                    </a:p>
                  </a:txBody>
                  <a:tcPr marL="45720" marR="45720" marB="0" anchor="b">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noFill/>
                  </a:tcPr>
                </a:tc>
                <a:extLst>
                  <a:ext uri="{0D108BD9-81ED-4DB2-BD59-A6C34878D82A}">
                    <a16:rowId xmlns:a16="http://schemas.microsoft.com/office/drawing/2014/main" val="10000"/>
                  </a:ext>
                </a:extLst>
              </a:tr>
              <a:tr h="0">
                <a:tc gridSpan="3">
                  <a:txBody>
                    <a:bodyPr/>
                    <a:lstStyle/>
                    <a:p>
                      <a:pPr algn="ctr"/>
                      <a:endParaRPr lang="en-US" sz="600" dirty="0">
                        <a:latin typeface="+mj-lt"/>
                      </a:endParaRPr>
                    </a:p>
                  </a:txBody>
                  <a:tcPr marL="45720" marR="45720" marB="0" anchor="b">
                    <a:lnL w="12700" cap="flat" cmpd="sng" algn="ctr">
                      <a:noFill/>
                      <a:prstDash val="solid"/>
                      <a:round/>
                      <a:headEnd type="none" w="med" len="med"/>
                      <a:tailEnd type="none" w="med" len="med"/>
                    </a:lnL>
                    <a:lnR>
                      <a:noFill/>
                    </a:lnR>
                    <a:lnT w="3175" cap="flat" cmpd="sng" algn="ctr">
                      <a:noFill/>
                      <a:prstDash val="solid"/>
                      <a:round/>
                      <a:headEnd type="none" w="med" len="med"/>
                      <a:tailEnd type="none" w="med" len="med"/>
                    </a:lnT>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ts val="1125"/>
                        </a:lnSpc>
                        <a:spcBef>
                          <a:spcPts val="0"/>
                        </a:spcBef>
                        <a:spcAft>
                          <a:spcPts val="0"/>
                        </a:spcAft>
                        <a:buClrTx/>
                        <a:buSzTx/>
                        <a:buFontTx/>
                        <a:buNone/>
                        <a:tabLst/>
                        <a:defRPr/>
                      </a:pPr>
                      <a:r>
                        <a:rPr lang="en-GB" sz="1000" b="1" dirty="0">
                          <a:solidFill>
                            <a:schemeClr val="accent3">
                              <a:lumMod val="75000"/>
                            </a:schemeClr>
                          </a:solidFill>
                          <a:latin typeface="+mn-lt"/>
                          <a:ea typeface="Calibri"/>
                          <a:cs typeface="Calibri"/>
                        </a:rPr>
                        <a:t>Combinations/Multi-MOA</a:t>
                      </a:r>
                      <a:endParaRPr lang="en-US" sz="1000" dirty="0">
                        <a:solidFill>
                          <a:schemeClr val="accent3">
                            <a:lumMod val="75000"/>
                          </a:schemeClr>
                        </a:solidFill>
                      </a:endParaRPr>
                    </a:p>
                  </a:txBody>
                  <a:tcPr marL="45720" marR="45720" marB="0" anchor="ctr">
                    <a:lnL w="12700" cap="flat" cmpd="sng" algn="ctr">
                      <a:noFill/>
                      <a:prstDash val="solid"/>
                      <a:round/>
                      <a:headEnd type="none" w="med" len="med"/>
                      <a:tailEnd type="none" w="med" len="med"/>
                    </a:lnL>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latin typeface="+mn-lt"/>
                          <a:ea typeface="Calibri"/>
                          <a:cs typeface="Calibri"/>
                        </a:rPr>
                        <a:t>JPM 2024: TERN-501/TERN-101, Terns discontinues development for MASH to focus on obesity and cancer</a:t>
                      </a:r>
                    </a:p>
                  </a:txBody>
                  <a:tcPr marL="45720" marR="45720" marB="0" anchor="ctr">
                    <a:lnB w="9525" cap="flat" cmpd="sng" algn="ctr">
                      <a:solidFill>
                        <a:schemeClr val="tx2">
                          <a:lumMod val="75000"/>
                        </a:schemeClr>
                      </a:solidFill>
                      <a:prstDash val="dot"/>
                      <a:round/>
                      <a:headEnd type="none" w="med" len="med"/>
                      <a:tailEnd type="none" w="med" len="med"/>
                    </a:lnB>
                    <a:noFill/>
                  </a:tcPr>
                </a:tc>
                <a:tc>
                  <a:txBody>
                    <a:bodyPr/>
                    <a:lstStyle/>
                    <a:p>
                      <a:pPr algn="r">
                        <a:lnSpc>
                          <a:spcPts val="1125"/>
                        </a:lnSpc>
                      </a:pPr>
                      <a:r>
                        <a:rPr lang="en-US" sz="1000" dirty="0">
                          <a:solidFill>
                            <a:schemeClr val="tx1"/>
                          </a:solidFill>
                        </a:rPr>
                        <a:t>5</a:t>
                      </a:r>
                    </a:p>
                  </a:txBody>
                  <a:tcPr marL="45720" marR="45720" marB="0" anchor="ctr">
                    <a:lnR w="12700" cap="flat" cmpd="sng" algn="ctr">
                      <a:noFill/>
                      <a:prstDash val="solid"/>
                      <a:round/>
                      <a:headEnd type="none" w="med" len="med"/>
                      <a:tailEnd type="none" w="med" len="med"/>
                    </a:lnR>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0002"/>
                  </a:ext>
                </a:extLst>
              </a:tr>
              <a:tr h="0">
                <a:tc>
                  <a:txBody>
                    <a:bodyPr/>
                    <a:lstStyle/>
                    <a:p>
                      <a:pPr marL="0" indent="0">
                        <a:lnSpc>
                          <a:spcPts val="1125"/>
                        </a:lnSpc>
                        <a:buFontTx/>
                        <a:buNone/>
                      </a:pPr>
                      <a:endParaRPr lang="en-US" sz="1000" dirty="0">
                        <a:solidFill>
                          <a:schemeClr val="accent3">
                            <a:lumMod val="75000"/>
                          </a:schemeClr>
                        </a:solidFill>
                      </a:endParaRPr>
                    </a:p>
                  </a:txBody>
                  <a:tcPr marL="45720" marR="45720" marT="13716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noFill/>
                  </a:tcPr>
                </a:tc>
                <a:tc>
                  <a:txBody>
                    <a:bodyPr/>
                    <a:lstStyle/>
                    <a:p>
                      <a:pPr marL="0" indent="0">
                        <a:lnSpc>
                          <a:spcPts val="1125"/>
                        </a:lnSpc>
                        <a:buFontTx/>
                        <a:buNone/>
                      </a:pPr>
                      <a:endParaRPr lang="en-US" sz="1000" dirty="0">
                        <a:solidFill>
                          <a:schemeClr val="tx1"/>
                        </a:solidFill>
                      </a:endParaRPr>
                    </a:p>
                  </a:txBody>
                  <a:tcPr marL="45720" marR="45720" marT="137160" marB="0" anchor="ctr">
                    <a:lnT w="9525" cap="flat" cmpd="sng" algn="ctr">
                      <a:solidFill>
                        <a:schemeClr val="tx2">
                          <a:lumMod val="75000"/>
                        </a:schemeClr>
                      </a:solidFill>
                      <a:prstDash val="dot"/>
                      <a:round/>
                      <a:headEnd type="none" w="med" len="med"/>
                      <a:tailEnd type="none" w="med" len="med"/>
                    </a:lnT>
                    <a:noFill/>
                  </a:tcPr>
                </a:tc>
                <a:tc>
                  <a:txBody>
                    <a:bodyPr/>
                    <a:lstStyle/>
                    <a:p>
                      <a:pPr algn="r">
                        <a:lnSpc>
                          <a:spcPts val="1125"/>
                        </a:lnSpc>
                      </a:pPr>
                      <a:endParaRPr lang="en-US" sz="1000" dirty="0">
                        <a:solidFill>
                          <a:schemeClr val="tx1"/>
                        </a:solidFill>
                      </a:endParaRPr>
                    </a:p>
                  </a:txBody>
                  <a:tcPr marL="45720" marR="45720" marT="13716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noFill/>
                  </a:tcPr>
                </a:tc>
                <a:extLst>
                  <a:ext uri="{0D108BD9-81ED-4DB2-BD59-A6C34878D82A}">
                    <a16:rowId xmlns:a16="http://schemas.microsoft.com/office/drawing/2014/main" val="10005"/>
                  </a:ext>
                </a:extLst>
              </a:tr>
              <a:tr h="0">
                <a:tc>
                  <a:txBody>
                    <a:bodyPr/>
                    <a:lstStyle/>
                    <a:p>
                      <a:pPr marL="0" marR="0" lvl="0" indent="0" algn="l" defTabSz="914400" rtl="0" eaLnBrk="1" fontAlgn="auto" latinLnBrk="0" hangingPunct="1">
                        <a:lnSpc>
                          <a:spcPts val="1125"/>
                        </a:lnSpc>
                        <a:spcBef>
                          <a:spcPts val="0"/>
                        </a:spcBef>
                        <a:spcAft>
                          <a:spcPts val="0"/>
                        </a:spcAft>
                        <a:buClrTx/>
                        <a:buSzTx/>
                        <a:buFontTx/>
                        <a:buNone/>
                        <a:tabLst/>
                        <a:defRPr/>
                      </a:pPr>
                      <a:r>
                        <a:rPr lang="en-GB" sz="1000" b="1" dirty="0">
                          <a:solidFill>
                            <a:schemeClr val="accent3">
                              <a:lumMod val="75000"/>
                            </a:schemeClr>
                          </a:solidFill>
                          <a:latin typeface="+mn-lt"/>
                          <a:ea typeface="Calibri"/>
                          <a:cs typeface="Calibri"/>
                        </a:rPr>
                        <a:t>Glucose Transport Modulators</a:t>
                      </a:r>
                      <a:endParaRPr lang="en-US" sz="1000" dirty="0">
                        <a:solidFill>
                          <a:schemeClr val="accent3">
                            <a:lumMod val="75000"/>
                          </a:schemeClr>
                        </a:solidFill>
                      </a:endParaRPr>
                    </a:p>
                  </a:txBody>
                  <a:tcPr marL="45720" marR="45720" marB="0" anchor="ctr">
                    <a:lnL w="12700" cap="flat" cmpd="sng" algn="ctr">
                      <a:noFill/>
                      <a:prstDash val="solid"/>
                      <a:round/>
                      <a:headEnd type="none" w="med" len="med"/>
                      <a:tailEnd type="none" w="med" len="med"/>
                    </a:lnL>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latin typeface="+mn-lt"/>
                          <a:ea typeface="Calibri"/>
                          <a:cs typeface="Calibri"/>
                        </a:rPr>
                        <a:t>Henagliflozin, academic Chinese Phase IV trial to evaluate efficacy on CAP and LSM in T2D with MASLD</a:t>
                      </a:r>
                    </a:p>
                  </a:txBody>
                  <a:tcPr marL="45720" marR="45720" marB="0" anchor="ctr">
                    <a:lnB w="9525" cap="flat" cmpd="sng" algn="ctr">
                      <a:solidFill>
                        <a:schemeClr val="tx2">
                          <a:lumMod val="75000"/>
                        </a:schemeClr>
                      </a:solidFill>
                      <a:prstDash val="dot"/>
                      <a:round/>
                      <a:headEnd type="none" w="med" len="med"/>
                      <a:tailEnd type="none" w="med" len="med"/>
                    </a:lnB>
                    <a:noFill/>
                  </a:tcPr>
                </a:tc>
                <a:tc>
                  <a:txBody>
                    <a:bodyPr/>
                    <a:lstStyle/>
                    <a:p>
                      <a:pPr algn="r">
                        <a:lnSpc>
                          <a:spcPts val="1125"/>
                        </a:lnSpc>
                      </a:pPr>
                      <a:r>
                        <a:rPr lang="en-US" sz="1000" dirty="0">
                          <a:solidFill>
                            <a:schemeClr val="tx1"/>
                          </a:solidFill>
                        </a:rPr>
                        <a:t>6</a:t>
                      </a:r>
                    </a:p>
                  </a:txBody>
                  <a:tcPr marL="45720" marR="45720" marB="0" anchor="ctr">
                    <a:lnR w="12700" cap="flat" cmpd="sng" algn="ctr">
                      <a:noFill/>
                      <a:prstDash val="solid"/>
                      <a:round/>
                      <a:headEnd type="none" w="med" len="med"/>
                      <a:tailEnd type="none" w="med" len="med"/>
                    </a:lnR>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0006"/>
                  </a:ext>
                </a:extLst>
              </a:tr>
              <a:tr h="0">
                <a:tc>
                  <a:txBody>
                    <a:bodyPr/>
                    <a:lstStyle/>
                    <a:p>
                      <a:pPr marL="0" marR="0" indent="0" algn="l" defTabSz="914400" rtl="0" eaLnBrk="1" fontAlgn="auto" latinLnBrk="0" hangingPunct="1">
                        <a:lnSpc>
                          <a:spcPts val="1125"/>
                        </a:lnSpc>
                        <a:spcBef>
                          <a:spcPts val="0"/>
                        </a:spcBef>
                        <a:spcAft>
                          <a:spcPts val="0"/>
                        </a:spcAft>
                        <a:buClrTx/>
                        <a:buSzTx/>
                        <a:buFontTx/>
                        <a:buNone/>
                        <a:tabLst/>
                        <a:defRPr/>
                      </a:pPr>
                      <a:endParaRPr lang="en-GB" sz="1000" dirty="0">
                        <a:solidFill>
                          <a:schemeClr val="accent3">
                            <a:lumMod val="75000"/>
                          </a:schemeClr>
                        </a:solidFill>
                        <a:latin typeface="+mn-lt"/>
                        <a:ea typeface="Calibri"/>
                        <a:cs typeface="Calibri"/>
                      </a:endParaRPr>
                    </a:p>
                  </a:txBody>
                  <a:tcPr marL="45720" marR="4572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latin typeface="+mn-lt"/>
                          <a:ea typeface="Calibri"/>
                          <a:cs typeface="Calibri"/>
                        </a:rPr>
                        <a:t>Empagliflozin, completion of academic German Phase IV trial COMBAT_T2_NASH in MASH F1-F3 with T2D delayed by 2 years</a:t>
                      </a:r>
                    </a:p>
                  </a:txBody>
                  <a:tcPr marL="45720" marR="45720" marB="0" anchor="ct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tc>
                  <a:txBody>
                    <a:bodyPr/>
                    <a:lstStyle/>
                    <a:p>
                      <a:pPr marL="0" marR="0" lvl="0" indent="0" algn="r"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rPr>
                        <a:t>6</a:t>
                      </a:r>
                    </a:p>
                  </a:txBody>
                  <a:tcPr marL="45720" marR="4572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0007"/>
                  </a:ext>
                </a:extLst>
              </a:tr>
              <a:tr h="0">
                <a:tc>
                  <a:txBody>
                    <a:bodyPr/>
                    <a:lstStyle/>
                    <a:p>
                      <a:pPr marL="0" indent="0">
                        <a:lnSpc>
                          <a:spcPts val="1125"/>
                        </a:lnSpc>
                        <a:buFontTx/>
                        <a:buNone/>
                      </a:pPr>
                      <a:endParaRPr lang="en-US" sz="1000" dirty="0">
                        <a:solidFill>
                          <a:schemeClr val="accent3">
                            <a:lumMod val="75000"/>
                          </a:schemeClr>
                        </a:solidFill>
                      </a:endParaRPr>
                    </a:p>
                  </a:txBody>
                  <a:tcPr marL="45720" marR="45720" marT="13716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noFill/>
                  </a:tcPr>
                </a:tc>
                <a:tc>
                  <a:txBody>
                    <a:bodyPr/>
                    <a:lstStyle/>
                    <a:p>
                      <a:pPr marL="0" indent="0">
                        <a:lnSpc>
                          <a:spcPts val="1125"/>
                        </a:lnSpc>
                        <a:buFontTx/>
                        <a:buNone/>
                      </a:pPr>
                      <a:endParaRPr lang="en-US" sz="1000" dirty="0">
                        <a:solidFill>
                          <a:schemeClr val="tx1"/>
                        </a:solidFill>
                      </a:endParaRPr>
                    </a:p>
                  </a:txBody>
                  <a:tcPr marL="45720" marR="45720" marT="137160" marB="0" anchor="ctr">
                    <a:lnT w="9525" cap="flat" cmpd="sng" algn="ctr">
                      <a:solidFill>
                        <a:schemeClr val="tx2">
                          <a:lumMod val="75000"/>
                        </a:schemeClr>
                      </a:solidFill>
                      <a:prstDash val="dot"/>
                      <a:round/>
                      <a:headEnd type="none" w="med" len="med"/>
                      <a:tailEnd type="none" w="med" len="med"/>
                    </a:lnT>
                    <a:noFill/>
                  </a:tcPr>
                </a:tc>
                <a:tc>
                  <a:txBody>
                    <a:bodyPr/>
                    <a:lstStyle/>
                    <a:p>
                      <a:pPr algn="r">
                        <a:lnSpc>
                          <a:spcPts val="1125"/>
                        </a:lnSpc>
                      </a:pPr>
                      <a:endParaRPr lang="en-US" sz="1000" dirty="0">
                        <a:solidFill>
                          <a:schemeClr val="tx1"/>
                        </a:solidFill>
                      </a:endParaRPr>
                    </a:p>
                  </a:txBody>
                  <a:tcPr marL="45720" marR="45720" marT="13716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noFill/>
                  </a:tcPr>
                </a:tc>
                <a:extLst>
                  <a:ext uri="{0D108BD9-81ED-4DB2-BD59-A6C34878D82A}">
                    <a16:rowId xmlns:a16="http://schemas.microsoft.com/office/drawing/2014/main" val="10009"/>
                  </a:ext>
                </a:extLst>
              </a:tr>
              <a:tr h="0">
                <a:tc>
                  <a:txBody>
                    <a:bodyPr/>
                    <a:lstStyle/>
                    <a:p>
                      <a:pPr marL="0" marR="0" lvl="0" indent="0" algn="l" defTabSz="914400" rtl="0" eaLnBrk="1" fontAlgn="auto" latinLnBrk="0" hangingPunct="1">
                        <a:lnSpc>
                          <a:spcPts val="1125"/>
                        </a:lnSpc>
                        <a:spcBef>
                          <a:spcPts val="0"/>
                        </a:spcBef>
                        <a:spcAft>
                          <a:spcPts val="0"/>
                        </a:spcAft>
                        <a:buClrTx/>
                        <a:buSzTx/>
                        <a:buFontTx/>
                        <a:buNone/>
                        <a:tabLst/>
                        <a:defRPr/>
                      </a:pPr>
                      <a:r>
                        <a:rPr lang="en-GB" sz="1000" b="1" dirty="0">
                          <a:solidFill>
                            <a:schemeClr val="accent3">
                              <a:lumMod val="75000"/>
                            </a:schemeClr>
                          </a:solidFill>
                          <a:latin typeface="+mn-lt"/>
                          <a:ea typeface="Calibri"/>
                          <a:cs typeface="Calibri"/>
                        </a:rPr>
                        <a:t>Incretins</a:t>
                      </a:r>
                      <a:endParaRPr lang="en-US" sz="1000" dirty="0">
                        <a:solidFill>
                          <a:schemeClr val="accent3">
                            <a:lumMod val="75000"/>
                          </a:schemeClr>
                        </a:solidFill>
                      </a:endParaRPr>
                    </a:p>
                  </a:txBody>
                  <a:tcPr marL="45720" marR="45720" marB="0" anchor="ctr">
                    <a:lnL w="12700" cap="flat" cmpd="sng" algn="ctr">
                      <a:noFill/>
                      <a:prstDash val="solid"/>
                      <a:round/>
                      <a:headEnd type="none" w="med" len="med"/>
                      <a:tailEnd type="none" w="med" len="med"/>
                    </a:lnL>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latin typeface="+mn-lt"/>
                          <a:ea typeface="Calibri"/>
                          <a:cs typeface="Calibri"/>
                        </a:rPr>
                        <a:t>Semaglutide, Novo Nordisk updates endpoints of global Phase III trial ESSENCE</a:t>
                      </a:r>
                    </a:p>
                  </a:txBody>
                  <a:tcPr marL="45720" marR="45720" marB="0" anchor="ctr">
                    <a:lnB w="9525" cap="flat" cmpd="sng" algn="ctr">
                      <a:solidFill>
                        <a:schemeClr val="tx2">
                          <a:lumMod val="75000"/>
                        </a:schemeClr>
                      </a:solidFill>
                      <a:prstDash val="dot"/>
                      <a:round/>
                      <a:headEnd type="none" w="med" len="med"/>
                      <a:tailEnd type="none" w="med" len="med"/>
                    </a:lnB>
                    <a:noFill/>
                  </a:tcPr>
                </a:tc>
                <a:tc>
                  <a:txBody>
                    <a:bodyPr/>
                    <a:lstStyle/>
                    <a:p>
                      <a:pPr algn="r">
                        <a:lnSpc>
                          <a:spcPts val="1125"/>
                        </a:lnSpc>
                      </a:pPr>
                      <a:r>
                        <a:rPr lang="en-US" sz="1000" dirty="0">
                          <a:solidFill>
                            <a:schemeClr val="tx1"/>
                          </a:solidFill>
                        </a:rPr>
                        <a:t>7</a:t>
                      </a:r>
                    </a:p>
                  </a:txBody>
                  <a:tcPr marL="45720" marR="45720" marB="0" anchor="ctr">
                    <a:lnR w="12700" cap="flat" cmpd="sng" algn="ctr">
                      <a:noFill/>
                      <a:prstDash val="solid"/>
                      <a:round/>
                      <a:headEnd type="none" w="med" len="med"/>
                      <a:tailEnd type="none" w="med" len="med"/>
                    </a:lnR>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0010"/>
                  </a:ext>
                </a:extLst>
              </a:tr>
              <a:tr h="0">
                <a:tc>
                  <a:txBody>
                    <a:bodyPr/>
                    <a:lstStyle/>
                    <a:p>
                      <a:pPr marL="0" marR="0" lvl="0" indent="0" algn="l" defTabSz="914400" rtl="0" eaLnBrk="1" fontAlgn="auto" latinLnBrk="0" hangingPunct="1">
                        <a:lnSpc>
                          <a:spcPts val="1125"/>
                        </a:lnSpc>
                        <a:spcBef>
                          <a:spcPts val="0"/>
                        </a:spcBef>
                        <a:spcAft>
                          <a:spcPts val="0"/>
                        </a:spcAft>
                        <a:buClrTx/>
                        <a:buSzTx/>
                        <a:buFontTx/>
                        <a:buNone/>
                        <a:tabLst/>
                        <a:defRPr/>
                      </a:pPr>
                      <a:endParaRPr lang="en-US" sz="1000" dirty="0">
                        <a:solidFill>
                          <a:schemeClr val="accent3">
                            <a:lumMod val="75000"/>
                          </a:schemeClr>
                        </a:solidFill>
                      </a:endParaRPr>
                    </a:p>
                  </a:txBody>
                  <a:tcPr marL="45720" marR="45720" marB="0" anchor="ctr">
                    <a:lnL w="12700" cap="flat" cmpd="sng" algn="ctr">
                      <a:noFill/>
                      <a:prstDash val="solid"/>
                      <a:round/>
                      <a:headEnd type="none" w="med" len="med"/>
                      <a:tailEnd type="none" w="med" len="med"/>
                    </a:lnL>
                    <a:lnT>
                      <a:noFill/>
                    </a:lnT>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latin typeface="+mn-lt"/>
                          <a:ea typeface="Calibri"/>
                          <a:cs typeface="Calibri"/>
                        </a:rPr>
                        <a:t>Observational data suggest adherence to GLP-1 therapy in chronic liver disease with T2D lowers risk of MALO</a:t>
                      </a:r>
                    </a:p>
                  </a:txBody>
                  <a:tcPr marL="45720" marR="45720" marB="0" anchor="ct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tc>
                  <a:txBody>
                    <a:bodyPr/>
                    <a:lstStyle/>
                    <a:p>
                      <a:pPr algn="r">
                        <a:lnSpc>
                          <a:spcPts val="1125"/>
                        </a:lnSpc>
                      </a:pPr>
                      <a:r>
                        <a:rPr lang="en-US" sz="1000" dirty="0">
                          <a:solidFill>
                            <a:schemeClr val="tx1"/>
                          </a:solidFill>
                        </a:rPr>
                        <a:t>8</a:t>
                      </a:r>
                    </a:p>
                  </a:txBody>
                  <a:tcPr marL="45720" marR="4572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3953622990"/>
                  </a:ext>
                </a:extLst>
              </a:tr>
              <a:tr h="0">
                <a:tc>
                  <a:txBody>
                    <a:bodyPr/>
                    <a:lstStyle/>
                    <a:p>
                      <a:pPr marL="0" indent="0">
                        <a:lnSpc>
                          <a:spcPts val="1125"/>
                        </a:lnSpc>
                        <a:buFontTx/>
                        <a:buNone/>
                      </a:pPr>
                      <a:endParaRPr lang="en-US" sz="1000" dirty="0">
                        <a:solidFill>
                          <a:schemeClr val="accent3">
                            <a:lumMod val="75000"/>
                          </a:schemeClr>
                        </a:solidFill>
                      </a:endParaRPr>
                    </a:p>
                  </a:txBody>
                  <a:tcPr marL="45720" marR="45720" marT="13716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noFill/>
                  </a:tcPr>
                </a:tc>
                <a:tc>
                  <a:txBody>
                    <a:bodyPr/>
                    <a:lstStyle/>
                    <a:p>
                      <a:pPr marL="0" indent="0">
                        <a:lnSpc>
                          <a:spcPts val="1125"/>
                        </a:lnSpc>
                        <a:buFontTx/>
                        <a:buNone/>
                      </a:pPr>
                      <a:endParaRPr lang="en-US" sz="1000" dirty="0">
                        <a:solidFill>
                          <a:schemeClr val="tx1"/>
                        </a:solidFill>
                      </a:endParaRPr>
                    </a:p>
                  </a:txBody>
                  <a:tcPr marL="45720" marR="45720" marT="137160" marB="0" anchor="ctr">
                    <a:lnT w="9525" cap="flat" cmpd="sng" algn="ctr">
                      <a:solidFill>
                        <a:schemeClr val="tx2">
                          <a:lumMod val="75000"/>
                        </a:schemeClr>
                      </a:solidFill>
                      <a:prstDash val="dot"/>
                      <a:round/>
                      <a:headEnd type="none" w="med" len="med"/>
                      <a:tailEnd type="none" w="med" len="med"/>
                    </a:lnT>
                    <a:noFill/>
                  </a:tcPr>
                </a:tc>
                <a:tc>
                  <a:txBody>
                    <a:bodyPr/>
                    <a:lstStyle/>
                    <a:p>
                      <a:pPr algn="r">
                        <a:lnSpc>
                          <a:spcPts val="1125"/>
                        </a:lnSpc>
                      </a:pPr>
                      <a:endParaRPr lang="en-US" sz="1000" dirty="0">
                        <a:solidFill>
                          <a:schemeClr val="tx1"/>
                        </a:solidFill>
                      </a:endParaRPr>
                    </a:p>
                  </a:txBody>
                  <a:tcPr marL="45720" marR="45720" marT="13716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noFill/>
                  </a:tcPr>
                </a:tc>
                <a:extLst>
                  <a:ext uri="{0D108BD9-81ED-4DB2-BD59-A6C34878D82A}">
                    <a16:rowId xmlns:a16="http://schemas.microsoft.com/office/drawing/2014/main" val="10013"/>
                  </a:ext>
                </a:extLst>
              </a:tr>
              <a:tr h="0">
                <a:tc>
                  <a:txBody>
                    <a:bodyPr/>
                    <a:lstStyle/>
                    <a:p>
                      <a:pPr marL="0" marR="0" lvl="0" indent="0" algn="l" defTabSz="914400" rtl="0" eaLnBrk="1" fontAlgn="auto" latinLnBrk="0" hangingPunct="1">
                        <a:lnSpc>
                          <a:spcPts val="1125"/>
                        </a:lnSpc>
                        <a:spcBef>
                          <a:spcPts val="0"/>
                        </a:spcBef>
                        <a:spcAft>
                          <a:spcPts val="0"/>
                        </a:spcAft>
                        <a:buClrTx/>
                        <a:buSzTx/>
                        <a:buFontTx/>
                        <a:buNone/>
                        <a:tabLst/>
                        <a:defRPr/>
                      </a:pPr>
                      <a:r>
                        <a:rPr lang="en-GB" sz="1000" b="1" dirty="0">
                          <a:solidFill>
                            <a:schemeClr val="accent3">
                              <a:lumMod val="75000"/>
                            </a:schemeClr>
                          </a:solidFill>
                          <a:latin typeface="+mn-lt"/>
                          <a:ea typeface="Calibri"/>
                          <a:cs typeface="Calibri"/>
                        </a:rPr>
                        <a:t>Lipid Modulators</a:t>
                      </a:r>
                      <a:endParaRPr lang="en-US" sz="1000" dirty="0">
                        <a:solidFill>
                          <a:schemeClr val="accent3">
                            <a:lumMod val="75000"/>
                          </a:schemeClr>
                        </a:solidFill>
                      </a:endParaRPr>
                    </a:p>
                  </a:txBody>
                  <a:tcPr marL="45720" marR="45720" marB="0" anchor="ctr">
                    <a:lnL w="12700" cap="flat" cmpd="sng" algn="ctr">
                      <a:noFill/>
                      <a:prstDash val="solid"/>
                      <a:round/>
                      <a:headEnd type="none" w="med" len="med"/>
                      <a:tailEnd type="none" w="med" len="med"/>
                    </a:lnL>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GB" sz="1000" dirty="0">
                          <a:solidFill>
                            <a:schemeClr val="tx1"/>
                          </a:solidFill>
                          <a:latin typeface="+mn-lt"/>
                          <a:ea typeface="Calibri"/>
                          <a:cs typeface="Calibri"/>
                        </a:rPr>
                        <a:t>ALN-PNP, Alnylam/Regeneron updates protocol of Phase I trial in MASLD with PNPLA3 risk variant</a:t>
                      </a:r>
                    </a:p>
                  </a:txBody>
                  <a:tcPr marL="45720" marR="45720" marB="0" anchor="ctr">
                    <a:lnB w="9525" cap="flat" cmpd="sng" algn="ctr">
                      <a:solidFill>
                        <a:schemeClr val="tx2">
                          <a:lumMod val="75000"/>
                        </a:schemeClr>
                      </a:solidFill>
                      <a:prstDash val="dot"/>
                      <a:round/>
                      <a:headEnd type="none" w="med" len="med"/>
                      <a:tailEnd type="none" w="med" len="med"/>
                    </a:lnB>
                    <a:noFill/>
                  </a:tcPr>
                </a:tc>
                <a:tc>
                  <a:txBody>
                    <a:bodyPr/>
                    <a:lstStyle/>
                    <a:p>
                      <a:pPr algn="r">
                        <a:lnSpc>
                          <a:spcPts val="1125"/>
                        </a:lnSpc>
                      </a:pPr>
                      <a:r>
                        <a:rPr lang="en-US" sz="1000" dirty="0">
                          <a:solidFill>
                            <a:schemeClr val="tx1"/>
                          </a:solidFill>
                        </a:rPr>
                        <a:t>9</a:t>
                      </a:r>
                    </a:p>
                  </a:txBody>
                  <a:tcPr marL="45720" marR="45720" marB="0" anchor="ctr">
                    <a:lnR w="12700" cap="flat" cmpd="sng" algn="ctr">
                      <a:noFill/>
                      <a:prstDash val="solid"/>
                      <a:round/>
                      <a:headEnd type="none" w="med" len="med"/>
                      <a:tailEnd type="none" w="med" len="med"/>
                    </a:lnR>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0014"/>
                  </a:ext>
                </a:extLst>
              </a:tr>
              <a:tr h="0">
                <a:tc>
                  <a:txBody>
                    <a:bodyPr/>
                    <a:lstStyle/>
                    <a:p>
                      <a:pPr marL="0" marR="0" indent="0" algn="l" defTabSz="914400" rtl="0" eaLnBrk="1" fontAlgn="auto" latinLnBrk="0" hangingPunct="1">
                        <a:lnSpc>
                          <a:spcPts val="1125"/>
                        </a:lnSpc>
                        <a:spcBef>
                          <a:spcPts val="0"/>
                        </a:spcBef>
                        <a:spcAft>
                          <a:spcPts val="0"/>
                        </a:spcAft>
                        <a:buClrTx/>
                        <a:buSzTx/>
                        <a:buFontTx/>
                        <a:buNone/>
                        <a:tabLst/>
                        <a:defRPr/>
                      </a:pPr>
                      <a:endParaRPr lang="en-GB" sz="1000" dirty="0">
                        <a:solidFill>
                          <a:schemeClr val="accent3">
                            <a:lumMod val="75000"/>
                          </a:schemeClr>
                        </a:solidFill>
                        <a:latin typeface="+mn-lt"/>
                        <a:ea typeface="Calibri"/>
                        <a:cs typeface="Calibri"/>
                      </a:endParaRPr>
                    </a:p>
                  </a:txBody>
                  <a:tcPr marL="45720" marR="4572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latin typeface="+mn-lt"/>
                          <a:ea typeface="Calibri"/>
                          <a:cs typeface="Calibri"/>
                        </a:rPr>
                        <a:t>Denifanstat (Sagimet) meets primary endpoint showing impressive histology improvements in Phase IIb trial FASCINATE-2</a:t>
                      </a:r>
                    </a:p>
                  </a:txBody>
                  <a:tcPr marL="45720" marR="45720" marB="0" anchor="ct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tc>
                  <a:txBody>
                    <a:bodyPr/>
                    <a:lstStyle/>
                    <a:p>
                      <a:pPr marL="0" marR="0" lvl="0" indent="0" algn="r"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rPr>
                        <a:t>10</a:t>
                      </a:r>
                    </a:p>
                  </a:txBody>
                  <a:tcPr marL="45720" marR="4572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0015"/>
                  </a:ext>
                </a:extLst>
              </a:tr>
              <a:tr h="0">
                <a:tc>
                  <a:txBody>
                    <a:bodyPr/>
                    <a:lstStyle/>
                    <a:p>
                      <a:pPr marL="0" indent="0">
                        <a:lnSpc>
                          <a:spcPts val="1125"/>
                        </a:lnSpc>
                        <a:buFontTx/>
                        <a:buNone/>
                      </a:pPr>
                      <a:endParaRPr lang="en-US" sz="1000" dirty="0">
                        <a:solidFill>
                          <a:schemeClr val="accent3">
                            <a:lumMod val="75000"/>
                          </a:schemeClr>
                        </a:solidFill>
                      </a:endParaRPr>
                    </a:p>
                  </a:txBody>
                  <a:tcPr marL="45720" marR="45720" marT="13716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noFill/>
                  </a:tcPr>
                </a:tc>
                <a:tc>
                  <a:txBody>
                    <a:bodyPr/>
                    <a:lstStyle/>
                    <a:p>
                      <a:pPr marL="0" indent="0">
                        <a:lnSpc>
                          <a:spcPts val="1125"/>
                        </a:lnSpc>
                        <a:buFontTx/>
                        <a:buNone/>
                      </a:pPr>
                      <a:endParaRPr lang="en-US" sz="1000" dirty="0"/>
                    </a:p>
                  </a:txBody>
                  <a:tcPr marL="45720" marR="45720" marT="137160" marB="0" anchor="ctr">
                    <a:lnT w="9525" cap="flat" cmpd="sng" algn="ctr">
                      <a:solidFill>
                        <a:schemeClr val="tx2">
                          <a:lumMod val="75000"/>
                        </a:schemeClr>
                      </a:solidFill>
                      <a:prstDash val="dot"/>
                      <a:round/>
                      <a:headEnd type="none" w="med" len="med"/>
                      <a:tailEnd type="none" w="med" len="med"/>
                    </a:lnT>
                    <a:noFill/>
                  </a:tcPr>
                </a:tc>
                <a:tc>
                  <a:txBody>
                    <a:bodyPr/>
                    <a:lstStyle/>
                    <a:p>
                      <a:pPr algn="r">
                        <a:lnSpc>
                          <a:spcPts val="1125"/>
                        </a:lnSpc>
                      </a:pPr>
                      <a:endParaRPr lang="en-US" sz="1000" dirty="0">
                        <a:solidFill>
                          <a:schemeClr val="tx1"/>
                        </a:solidFill>
                      </a:endParaRPr>
                    </a:p>
                  </a:txBody>
                  <a:tcPr marL="45720" marR="45720" marT="13716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noFill/>
                  </a:tcPr>
                </a:tc>
                <a:extLst>
                  <a:ext uri="{0D108BD9-81ED-4DB2-BD59-A6C34878D82A}">
                    <a16:rowId xmlns:a16="http://schemas.microsoft.com/office/drawing/2014/main" val="10017"/>
                  </a:ext>
                </a:extLst>
              </a:tr>
              <a:tr h="0">
                <a:tc>
                  <a:txBody>
                    <a:bodyPr/>
                    <a:lstStyle/>
                    <a:p>
                      <a:pPr marL="0" marR="0" lvl="0" indent="0" algn="l" defTabSz="914400" rtl="0" eaLnBrk="1" fontAlgn="auto" latinLnBrk="0" hangingPunct="1">
                        <a:lnSpc>
                          <a:spcPts val="1125"/>
                        </a:lnSpc>
                        <a:spcBef>
                          <a:spcPts val="0"/>
                        </a:spcBef>
                        <a:spcAft>
                          <a:spcPts val="0"/>
                        </a:spcAft>
                        <a:buClrTx/>
                        <a:buSzTx/>
                        <a:buFontTx/>
                        <a:buNone/>
                        <a:tabLst/>
                        <a:defRPr/>
                      </a:pPr>
                      <a:r>
                        <a:rPr lang="en-GB" sz="1000" b="1" dirty="0">
                          <a:solidFill>
                            <a:schemeClr val="accent3">
                              <a:lumMod val="75000"/>
                            </a:schemeClr>
                          </a:solidFill>
                          <a:latin typeface="+mn-lt"/>
                          <a:ea typeface="Calibri"/>
                          <a:cs typeface="Calibri"/>
                        </a:rPr>
                        <a:t>Metabolism Modulators</a:t>
                      </a:r>
                      <a:endParaRPr lang="en-US" sz="1000" dirty="0">
                        <a:solidFill>
                          <a:schemeClr val="accent3">
                            <a:lumMod val="75000"/>
                          </a:schemeClr>
                        </a:solidFill>
                      </a:endParaRPr>
                    </a:p>
                  </a:txBody>
                  <a:tcPr marL="45720" marR="45720" marB="0" anchor="ctr">
                    <a:lnL w="12700" cap="flat" cmpd="sng" algn="ctr">
                      <a:noFill/>
                      <a:prstDash val="solid"/>
                      <a:round/>
                      <a:headEnd type="none" w="med" len="med"/>
                      <a:tailEnd type="none" w="med" len="med"/>
                    </a:lnL>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latin typeface="+mn-lt"/>
                          <a:ea typeface="Calibri"/>
                          <a:cs typeface="Calibri"/>
                        </a:rPr>
                        <a:t>Efruxifermin, Akero releases details of US Phase III trial SYNCHRONY Histology</a:t>
                      </a:r>
                    </a:p>
                  </a:txBody>
                  <a:tcPr marL="45720" marR="45720" marB="0" anchor="ctr">
                    <a:lnB w="9525" cap="flat" cmpd="sng" algn="ctr">
                      <a:solidFill>
                        <a:schemeClr val="tx2">
                          <a:lumMod val="75000"/>
                        </a:schemeClr>
                      </a:solidFill>
                      <a:prstDash val="dot"/>
                      <a:round/>
                      <a:headEnd type="none" w="med" len="med"/>
                      <a:tailEnd type="none" w="med" len="med"/>
                    </a:lnB>
                    <a:noFill/>
                  </a:tcPr>
                </a:tc>
                <a:tc>
                  <a:txBody>
                    <a:bodyPr/>
                    <a:lstStyle/>
                    <a:p>
                      <a:pPr algn="r">
                        <a:lnSpc>
                          <a:spcPts val="1125"/>
                        </a:lnSpc>
                      </a:pPr>
                      <a:r>
                        <a:rPr lang="en-US" sz="1000" dirty="0">
                          <a:solidFill>
                            <a:schemeClr val="tx1"/>
                          </a:solidFill>
                        </a:rPr>
                        <a:t>12</a:t>
                      </a:r>
                    </a:p>
                  </a:txBody>
                  <a:tcPr marL="45720" marR="45720" marB="0" anchor="ctr">
                    <a:lnR w="12700" cap="flat" cmpd="sng" algn="ctr">
                      <a:noFill/>
                      <a:prstDash val="solid"/>
                      <a:round/>
                      <a:headEnd type="none" w="med" len="med"/>
                      <a:tailEnd type="none" w="med" len="med"/>
                    </a:lnR>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0018"/>
                  </a:ext>
                </a:extLst>
              </a:tr>
              <a:tr h="274320">
                <a:tc>
                  <a:txBody>
                    <a:bodyPr/>
                    <a:lstStyle/>
                    <a:p>
                      <a:pPr marL="0" marR="0" indent="0" algn="l" defTabSz="914400" rtl="0" eaLnBrk="1" fontAlgn="auto" latinLnBrk="0" hangingPunct="1">
                        <a:lnSpc>
                          <a:spcPts val="1125"/>
                        </a:lnSpc>
                        <a:spcBef>
                          <a:spcPts val="0"/>
                        </a:spcBef>
                        <a:spcAft>
                          <a:spcPts val="0"/>
                        </a:spcAft>
                        <a:buClrTx/>
                        <a:buSzTx/>
                        <a:buFontTx/>
                        <a:buNone/>
                        <a:tabLst/>
                        <a:defRPr/>
                      </a:pPr>
                      <a:endParaRPr lang="en-GB" sz="1000" dirty="0">
                        <a:solidFill>
                          <a:schemeClr val="accent3">
                            <a:lumMod val="75000"/>
                          </a:schemeClr>
                        </a:solidFill>
                        <a:latin typeface="+mn-lt"/>
                        <a:ea typeface="Calibri"/>
                        <a:cs typeface="Calibri"/>
                      </a:endParaRPr>
                    </a:p>
                  </a:txBody>
                  <a:tcPr marL="45720" marR="4572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endParaRPr lang="en-GB" sz="1000" dirty="0">
                        <a:latin typeface="+mn-lt"/>
                        <a:ea typeface="Calibri"/>
                        <a:cs typeface="Calibri"/>
                      </a:endParaRPr>
                    </a:p>
                  </a:txBody>
                  <a:tcPr marL="45720" marR="45720" marB="0" anchor="ctr">
                    <a:lnT w="9525" cap="flat" cmpd="sng" algn="ctr">
                      <a:solidFill>
                        <a:schemeClr val="tx2">
                          <a:lumMod val="75000"/>
                        </a:schemeClr>
                      </a:solid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marL="0" marR="0" lvl="0" indent="0" algn="r" defTabSz="914400" rtl="0" eaLnBrk="1" fontAlgn="auto" latinLnBrk="0" hangingPunct="1">
                        <a:lnSpc>
                          <a:spcPts val="1125"/>
                        </a:lnSpc>
                        <a:spcBef>
                          <a:spcPts val="0"/>
                        </a:spcBef>
                        <a:spcAft>
                          <a:spcPts val="0"/>
                        </a:spcAft>
                        <a:buClrTx/>
                        <a:buSzTx/>
                        <a:buFontTx/>
                        <a:buNone/>
                        <a:tabLst/>
                        <a:defRPr/>
                      </a:pPr>
                      <a:endParaRPr lang="en-US" sz="1000" dirty="0">
                        <a:solidFill>
                          <a:schemeClr val="tx1"/>
                        </a:solidFill>
                      </a:endParaRPr>
                    </a:p>
                  </a:txBody>
                  <a:tcPr marL="45720" marR="4572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lnB w="9525" cap="flat" cmpd="sng" algn="ctr">
                      <a:noFill/>
                      <a:prstDash val="dot"/>
                      <a:round/>
                      <a:headEnd type="none" w="med" len="med"/>
                      <a:tailEnd type="none" w="med" len="med"/>
                    </a:lnB>
                    <a:noFill/>
                  </a:tcPr>
                </a:tc>
                <a:extLst>
                  <a:ext uri="{0D108BD9-81ED-4DB2-BD59-A6C34878D82A}">
                    <a16:rowId xmlns:a16="http://schemas.microsoft.com/office/drawing/2014/main" val="10019"/>
                  </a:ext>
                </a:extLst>
              </a:tr>
              <a:tr h="0">
                <a:tc>
                  <a:txBody>
                    <a:bodyPr/>
                    <a:lstStyle/>
                    <a:p>
                      <a:pPr marL="0" marR="0" lvl="0" indent="0" algn="l" defTabSz="914400" rtl="0" eaLnBrk="1" fontAlgn="auto" latinLnBrk="0" hangingPunct="1">
                        <a:lnSpc>
                          <a:spcPts val="1125"/>
                        </a:lnSpc>
                        <a:spcBef>
                          <a:spcPts val="0"/>
                        </a:spcBef>
                        <a:spcAft>
                          <a:spcPts val="0"/>
                        </a:spcAft>
                        <a:buClrTx/>
                        <a:buSzTx/>
                        <a:buFontTx/>
                        <a:buNone/>
                        <a:tabLst/>
                        <a:defRPr/>
                      </a:pPr>
                      <a:r>
                        <a:rPr lang="en-GB" sz="1000" b="1" dirty="0">
                          <a:solidFill>
                            <a:schemeClr val="accent3">
                              <a:lumMod val="75000"/>
                            </a:schemeClr>
                          </a:solidFill>
                          <a:latin typeface="+mn-lt"/>
                          <a:ea typeface="Calibri"/>
                          <a:cs typeface="Calibri"/>
                        </a:rPr>
                        <a:t>PPAR Modulators</a:t>
                      </a:r>
                      <a:endParaRPr lang="en-US" sz="1000" dirty="0">
                        <a:solidFill>
                          <a:schemeClr val="accent3">
                            <a:lumMod val="75000"/>
                          </a:schemeClr>
                        </a:solidFill>
                      </a:endParaRPr>
                    </a:p>
                  </a:txBody>
                  <a:tcPr marL="45720" marR="4572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latin typeface="+mn-lt"/>
                          <a:ea typeface="Calibri"/>
                          <a:cs typeface="Calibri"/>
                        </a:rPr>
                        <a:t>Saroglitazar, Zydus updates primary endpoint of US Phase IIb trial EVIDENCES X and delays completion by 19 months</a:t>
                      </a:r>
                    </a:p>
                  </a:txBody>
                  <a:tcPr marL="45720" marR="45720" marB="0" anchor="ctr">
                    <a:lnT w="9525" cap="flat" cmpd="sng" algn="ctr">
                      <a:no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tc>
                  <a:txBody>
                    <a:bodyPr/>
                    <a:lstStyle/>
                    <a:p>
                      <a:pPr marL="0" marR="0" lvl="0" indent="0" algn="r"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rPr>
                        <a:t>13</a:t>
                      </a:r>
                    </a:p>
                  </a:txBody>
                  <a:tcPr marL="45720" marR="45720" marB="0" anchor="ctr">
                    <a:lnR w="12700" cap="flat" cmpd="sng" algn="ctr">
                      <a:noFill/>
                      <a:prstDash val="solid"/>
                      <a:round/>
                      <a:headEnd type="none" w="med" len="med"/>
                      <a:tailEnd type="none" w="med" len="med"/>
                    </a:lnR>
                    <a:lnT w="9525" cap="flat" cmpd="sng" algn="ctr">
                      <a:no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294566665"/>
                  </a:ext>
                </a:extLst>
              </a:tr>
              <a:tr h="0">
                <a:tc>
                  <a:txBody>
                    <a:bodyPr/>
                    <a:lstStyle/>
                    <a:p>
                      <a:pPr>
                        <a:lnSpc>
                          <a:spcPts val="1125"/>
                        </a:lnSpc>
                      </a:pPr>
                      <a:endParaRPr lang="en-US" sz="1000" dirty="0">
                        <a:solidFill>
                          <a:schemeClr val="accent3">
                            <a:lumMod val="75000"/>
                          </a:schemeClr>
                        </a:solidFill>
                      </a:endParaRPr>
                    </a:p>
                  </a:txBody>
                  <a:tcPr marL="45720" marR="45720" marT="13716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a:lnSpc>
                          <a:spcPts val="1125"/>
                        </a:lnSpc>
                      </a:pPr>
                      <a:endParaRPr lang="en-US" sz="1000" dirty="0"/>
                    </a:p>
                  </a:txBody>
                  <a:tcPr marL="45720" marR="45720" marT="137160" marB="0" anchor="ctr">
                    <a:lnT w="9525" cap="flat" cmpd="sng" algn="ctr">
                      <a:solidFill>
                        <a:schemeClr val="tx2">
                          <a:lumMod val="75000"/>
                        </a:schemeClr>
                      </a:solid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algn="r">
                        <a:lnSpc>
                          <a:spcPts val="1125"/>
                        </a:lnSpc>
                      </a:pPr>
                      <a:endParaRPr lang="en-US" sz="1000" dirty="0"/>
                    </a:p>
                  </a:txBody>
                  <a:tcPr marL="45720" marR="4572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lnB w="9525" cap="flat" cmpd="sng" algn="ctr">
                      <a:noFill/>
                      <a:prstDash val="dot"/>
                      <a:round/>
                      <a:headEnd type="none" w="med" len="med"/>
                      <a:tailEnd type="none" w="med" len="med"/>
                    </a:lnB>
                    <a:noFill/>
                  </a:tcPr>
                </a:tc>
                <a:extLst>
                  <a:ext uri="{0D108BD9-81ED-4DB2-BD59-A6C34878D82A}">
                    <a16:rowId xmlns:a16="http://schemas.microsoft.com/office/drawing/2014/main" val="10021"/>
                  </a:ext>
                </a:extLst>
              </a:tr>
              <a:tr h="0">
                <a:tc>
                  <a:txBody>
                    <a:bodyPr/>
                    <a:lstStyle/>
                    <a:p>
                      <a:pPr marL="0" marR="0" lvl="0" indent="0" algn="l" defTabSz="914400" rtl="0" eaLnBrk="1" fontAlgn="auto" latinLnBrk="0" hangingPunct="1">
                        <a:lnSpc>
                          <a:spcPts val="1125"/>
                        </a:lnSpc>
                        <a:spcBef>
                          <a:spcPts val="0"/>
                        </a:spcBef>
                        <a:spcAft>
                          <a:spcPts val="0"/>
                        </a:spcAft>
                        <a:buClrTx/>
                        <a:buSzTx/>
                        <a:buFontTx/>
                        <a:buNone/>
                        <a:tabLst/>
                        <a:defRPr/>
                      </a:pPr>
                      <a:r>
                        <a:rPr lang="en-GB" sz="1000" b="1" dirty="0">
                          <a:solidFill>
                            <a:schemeClr val="accent3">
                              <a:lumMod val="75000"/>
                            </a:schemeClr>
                          </a:solidFill>
                          <a:latin typeface="+mn-lt"/>
                          <a:ea typeface="Calibri"/>
                          <a:cs typeface="Calibri"/>
                        </a:rPr>
                        <a:t>Other</a:t>
                      </a:r>
                      <a:endParaRPr lang="en-US" sz="1000" dirty="0">
                        <a:solidFill>
                          <a:schemeClr val="accent3">
                            <a:lumMod val="75000"/>
                          </a:schemeClr>
                        </a:solidFill>
                      </a:endParaRPr>
                    </a:p>
                  </a:txBody>
                  <a:tcPr marL="45720" marR="4572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latin typeface="+mn-lt"/>
                          <a:ea typeface="Calibri"/>
                          <a:cs typeface="Calibri"/>
                        </a:rPr>
                        <a:t>IMM-H014, Tianjin Chase Sun initiates Chinese Phase I FIH trial</a:t>
                      </a:r>
                    </a:p>
                  </a:txBody>
                  <a:tcPr marL="45720" marR="45720" marB="0" anchor="ctr">
                    <a:lnT w="9525" cap="flat" cmpd="sng" algn="ctr">
                      <a:no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tc>
                  <a:txBody>
                    <a:bodyPr/>
                    <a:lstStyle/>
                    <a:p>
                      <a:pPr algn="r">
                        <a:lnSpc>
                          <a:spcPts val="1125"/>
                        </a:lnSpc>
                      </a:pPr>
                      <a:r>
                        <a:rPr lang="en-US" sz="1000" dirty="0">
                          <a:solidFill>
                            <a:schemeClr val="tx1"/>
                          </a:solidFill>
                        </a:rPr>
                        <a:t>14</a:t>
                      </a:r>
                    </a:p>
                  </a:txBody>
                  <a:tcPr marL="45720" marR="45720" marB="0" anchor="ctr">
                    <a:lnR w="12700" cap="flat" cmpd="sng" algn="ctr">
                      <a:noFill/>
                      <a:prstDash val="solid"/>
                      <a:round/>
                      <a:headEnd type="none" w="med" len="med"/>
                      <a:tailEnd type="none" w="med" len="med"/>
                    </a:lnR>
                    <a:lnT w="9525" cap="flat" cmpd="sng" algn="ctr">
                      <a:no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0022"/>
                  </a:ext>
                </a:extLst>
              </a:tr>
              <a:tr h="0">
                <a:tc>
                  <a:txBody>
                    <a:bodyPr/>
                    <a:lstStyle/>
                    <a:p>
                      <a:pPr marL="0" marR="0" indent="0" algn="l" defTabSz="914400" rtl="0" eaLnBrk="1" fontAlgn="auto" latinLnBrk="0" hangingPunct="1">
                        <a:lnSpc>
                          <a:spcPts val="1125"/>
                        </a:lnSpc>
                        <a:spcBef>
                          <a:spcPts val="0"/>
                        </a:spcBef>
                        <a:spcAft>
                          <a:spcPts val="0"/>
                        </a:spcAft>
                        <a:buClrTx/>
                        <a:buSzTx/>
                        <a:buFontTx/>
                        <a:buNone/>
                        <a:tabLst/>
                        <a:defRPr/>
                      </a:pPr>
                      <a:endParaRPr lang="en-GB" sz="1000" dirty="0">
                        <a:solidFill>
                          <a:schemeClr val="accent3">
                            <a:lumMod val="75000"/>
                          </a:schemeClr>
                        </a:solidFill>
                        <a:latin typeface="+mn-lt"/>
                        <a:ea typeface="Calibri"/>
                        <a:cs typeface="Calibri"/>
                      </a:endParaRPr>
                    </a:p>
                  </a:txBody>
                  <a:tcPr marL="45720" marR="4572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latin typeface="+mn-lt"/>
                          <a:ea typeface="Calibri"/>
                          <a:cs typeface="Calibri"/>
                        </a:rPr>
                        <a:t>BI and Ribo enter collaboration to develop RNAi-based therapies in MASH</a:t>
                      </a:r>
                    </a:p>
                  </a:txBody>
                  <a:tcPr marL="45720" marR="45720" marB="0" anchor="ct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tc>
                  <a:txBody>
                    <a:bodyPr/>
                    <a:lstStyle/>
                    <a:p>
                      <a:pPr marL="0" marR="0" lvl="0" indent="0" algn="r"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rPr>
                        <a:t>15</a:t>
                      </a:r>
                    </a:p>
                  </a:txBody>
                  <a:tcPr marL="45720" marR="4572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0023"/>
                  </a:ext>
                </a:extLst>
              </a:tr>
              <a:tr h="0">
                <a:tc>
                  <a:txBody>
                    <a:bodyPr/>
                    <a:lstStyle/>
                    <a:p>
                      <a:pPr marL="0" marR="0" indent="0" algn="l" defTabSz="914400" rtl="0" eaLnBrk="1" fontAlgn="auto" latinLnBrk="0" hangingPunct="1">
                        <a:lnSpc>
                          <a:spcPts val="1125"/>
                        </a:lnSpc>
                        <a:spcBef>
                          <a:spcPts val="0"/>
                        </a:spcBef>
                        <a:spcAft>
                          <a:spcPts val="0"/>
                        </a:spcAft>
                        <a:buClrTx/>
                        <a:buSzTx/>
                        <a:buFontTx/>
                        <a:buNone/>
                        <a:tabLst/>
                        <a:defRPr/>
                      </a:pPr>
                      <a:endParaRPr lang="en-GB" sz="1000" dirty="0">
                        <a:solidFill>
                          <a:schemeClr val="accent3">
                            <a:lumMod val="75000"/>
                          </a:schemeClr>
                        </a:solidFill>
                        <a:latin typeface="+mn-lt"/>
                        <a:ea typeface="Calibri"/>
                        <a:cs typeface="Calibri"/>
                      </a:endParaRPr>
                    </a:p>
                  </a:txBody>
                  <a:tcPr marL="45720" marR="4572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latin typeface="+mn-lt"/>
                          <a:ea typeface="Calibri"/>
                          <a:cs typeface="Calibri"/>
                        </a:rPr>
                        <a:t>Tebao enters licensing agreement with Suzhou Alphamab for GLP-1 agonist KN056 and KN069 (undisclosed MOA) for MASH in China</a:t>
                      </a:r>
                    </a:p>
                  </a:txBody>
                  <a:tcPr marL="45720" marR="45720" marB="0" anchor="ct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tc>
                  <a:txBody>
                    <a:bodyPr/>
                    <a:lstStyle/>
                    <a:p>
                      <a:pPr marL="0" marR="0" lvl="0" indent="0" algn="r"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rPr>
                        <a:t>15</a:t>
                      </a:r>
                    </a:p>
                  </a:txBody>
                  <a:tcPr marL="45720" marR="4572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0024"/>
                  </a:ext>
                </a:extLst>
              </a:tr>
              <a:tr h="0">
                <a:tc>
                  <a:txBody>
                    <a:bodyPr/>
                    <a:lstStyle/>
                    <a:p>
                      <a:pPr marL="0" marR="0" indent="0" algn="l" defTabSz="914400" rtl="0" eaLnBrk="1" fontAlgn="auto" latinLnBrk="0" hangingPunct="1">
                        <a:lnSpc>
                          <a:spcPts val="1125"/>
                        </a:lnSpc>
                        <a:spcBef>
                          <a:spcPts val="0"/>
                        </a:spcBef>
                        <a:spcAft>
                          <a:spcPts val="0"/>
                        </a:spcAft>
                        <a:buClrTx/>
                        <a:buSzTx/>
                        <a:buFontTx/>
                        <a:buNone/>
                        <a:tabLst/>
                        <a:defRPr/>
                      </a:pPr>
                      <a:endParaRPr lang="en-GB" sz="1000" dirty="0">
                        <a:solidFill>
                          <a:schemeClr val="accent3">
                            <a:lumMod val="75000"/>
                          </a:schemeClr>
                        </a:solidFill>
                        <a:latin typeface="+mn-lt"/>
                        <a:ea typeface="Calibri"/>
                        <a:cs typeface="Calibri"/>
                      </a:endParaRPr>
                    </a:p>
                  </a:txBody>
                  <a:tcPr marL="45720" marR="4572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latin typeface="+mn-lt"/>
                          <a:ea typeface="Calibri"/>
                          <a:cs typeface="Calibri"/>
                        </a:rPr>
                        <a:t>Novo Nordisk enters research collaborations with Omega and Cellarity in obesity and MASH</a:t>
                      </a:r>
                    </a:p>
                  </a:txBody>
                  <a:tcPr marL="45720" marR="45720" marB="0" anchor="ct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tc>
                  <a:txBody>
                    <a:bodyPr/>
                    <a:lstStyle/>
                    <a:p>
                      <a:pPr marL="0" marR="0" lvl="0" indent="0" algn="r"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rPr>
                        <a:t>16</a:t>
                      </a:r>
                    </a:p>
                  </a:txBody>
                  <a:tcPr marL="45720" marR="4572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082616519"/>
                  </a:ext>
                </a:extLst>
              </a:tr>
              <a:tr h="0">
                <a:tc>
                  <a:txBody>
                    <a:bodyPr/>
                    <a:lstStyle/>
                    <a:p>
                      <a:pPr marL="0" marR="0" indent="0" algn="l" defTabSz="914400" rtl="0" eaLnBrk="1" fontAlgn="auto" latinLnBrk="0" hangingPunct="1">
                        <a:lnSpc>
                          <a:spcPts val="1125"/>
                        </a:lnSpc>
                        <a:spcBef>
                          <a:spcPts val="0"/>
                        </a:spcBef>
                        <a:spcAft>
                          <a:spcPts val="0"/>
                        </a:spcAft>
                        <a:buClrTx/>
                        <a:buSzTx/>
                        <a:buFontTx/>
                        <a:buNone/>
                        <a:tabLst/>
                        <a:defRPr/>
                      </a:pPr>
                      <a:endParaRPr lang="en-GB" sz="1000" dirty="0">
                        <a:solidFill>
                          <a:schemeClr val="accent3">
                            <a:lumMod val="75000"/>
                          </a:schemeClr>
                        </a:solidFill>
                        <a:latin typeface="+mn-lt"/>
                        <a:ea typeface="Calibri"/>
                        <a:cs typeface="Calibri"/>
                      </a:endParaRPr>
                    </a:p>
                  </a:txBody>
                  <a:tcPr marL="45720" marR="4572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latin typeface="+mn-lt"/>
                          <a:ea typeface="Calibri"/>
                          <a:cs typeface="Calibri"/>
                        </a:rPr>
                        <a:t>BI funds £30 million observational study ADVANCE to improve understanding of MASH cirrhosis</a:t>
                      </a:r>
                    </a:p>
                  </a:txBody>
                  <a:tcPr marL="45720" marR="45720" marB="0" anchor="ct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tc>
                  <a:txBody>
                    <a:bodyPr/>
                    <a:lstStyle/>
                    <a:p>
                      <a:pPr marL="0" marR="0" lvl="0" indent="0" algn="r"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rPr>
                        <a:t>16</a:t>
                      </a:r>
                    </a:p>
                  </a:txBody>
                  <a:tcPr marL="45720" marR="4572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319962042"/>
                  </a:ext>
                </a:extLst>
              </a:tr>
              <a:tr h="0">
                <a:tc>
                  <a:txBody>
                    <a:bodyPr/>
                    <a:lstStyle/>
                    <a:p>
                      <a:pPr marL="0" marR="0" indent="0" algn="l" defTabSz="914400" rtl="0" eaLnBrk="1" fontAlgn="auto" latinLnBrk="0" hangingPunct="1">
                        <a:lnSpc>
                          <a:spcPts val="1125"/>
                        </a:lnSpc>
                        <a:spcBef>
                          <a:spcPts val="0"/>
                        </a:spcBef>
                        <a:spcAft>
                          <a:spcPts val="0"/>
                        </a:spcAft>
                        <a:buClrTx/>
                        <a:buSzTx/>
                        <a:buFontTx/>
                        <a:buNone/>
                        <a:tabLst/>
                        <a:defRPr/>
                      </a:pPr>
                      <a:endParaRPr lang="en-GB" sz="1000" dirty="0">
                        <a:solidFill>
                          <a:schemeClr val="accent3">
                            <a:lumMod val="75000"/>
                          </a:schemeClr>
                        </a:solidFill>
                        <a:latin typeface="+mn-lt"/>
                        <a:ea typeface="Calibri"/>
                        <a:cs typeface="Calibri"/>
                      </a:endParaRPr>
                    </a:p>
                  </a:txBody>
                  <a:tcPr marL="45720" marR="4572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latin typeface="+mn-lt"/>
                          <a:ea typeface="Calibri"/>
                          <a:cs typeface="Calibri"/>
                        </a:rPr>
                        <a:t>DA-1241 (DongA), preclinical data supports ongoing development in combination with DPP4i sitagliptin</a:t>
                      </a:r>
                    </a:p>
                  </a:txBody>
                  <a:tcPr marL="45720" marR="45720" marB="0" anchor="ct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tc>
                  <a:txBody>
                    <a:bodyPr/>
                    <a:lstStyle/>
                    <a:p>
                      <a:pPr marL="0" marR="0" lvl="0" indent="0" algn="r"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rPr>
                        <a:t>17</a:t>
                      </a:r>
                    </a:p>
                  </a:txBody>
                  <a:tcPr marL="45720" marR="4572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3098915993"/>
                  </a:ext>
                </a:extLst>
              </a:tr>
            </a:tbl>
          </a:graphicData>
        </a:graphic>
      </p:graphicFrame>
      <p:sp>
        <p:nvSpPr>
          <p:cNvPr id="4" name="TextBox 3">
            <a:extLst>
              <a:ext uri="{FF2B5EF4-FFF2-40B4-BE49-F238E27FC236}">
                <a16:creationId xmlns:a16="http://schemas.microsoft.com/office/drawing/2014/main" id="{128E9394-3C96-48CF-925D-09B0EFB52FF4}"/>
              </a:ext>
            </a:extLst>
          </p:cNvPr>
          <p:cNvSpPr txBox="1"/>
          <p:nvPr/>
        </p:nvSpPr>
        <p:spPr>
          <a:xfrm>
            <a:off x="11230713" y="6063881"/>
            <a:ext cx="580287" cy="153888"/>
          </a:xfrm>
          <a:prstGeom prst="rect">
            <a:avLst/>
          </a:prstGeom>
          <a:noFill/>
        </p:spPr>
        <p:txBody>
          <a:bodyPr wrap="none" lIns="0" tIns="0" rIns="0" bIns="0" rtlCol="0">
            <a:spAutoFit/>
          </a:bodyPr>
          <a:lstStyle/>
          <a:p>
            <a:pPr algn="r"/>
            <a:r>
              <a:rPr lang="en-US" sz="1000" i="1" dirty="0">
                <a:solidFill>
                  <a:prstClr val="black"/>
                </a:solidFill>
              </a:rPr>
              <a:t>Continued</a:t>
            </a:r>
          </a:p>
        </p:txBody>
      </p:sp>
    </p:spTree>
    <p:extLst>
      <p:ext uri="{BB962C8B-B14F-4D97-AF65-F5344CB8AC3E}">
        <p14:creationId xmlns:p14="http://schemas.microsoft.com/office/powerpoint/2010/main" val="3991380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4AADDA1-0736-4429-A10A-7E164500A5EF}"/>
              </a:ext>
            </a:extLst>
          </p:cNvPr>
          <p:cNvGraphicFramePr>
            <a:graphicFrameLocks noGrp="1"/>
          </p:cNvGraphicFramePr>
          <p:nvPr>
            <p:extLst>
              <p:ext uri="{D42A27DB-BD31-4B8C-83A1-F6EECF244321}">
                <p14:modId xmlns:p14="http://schemas.microsoft.com/office/powerpoint/2010/main" val="2419225867"/>
              </p:ext>
            </p:extLst>
          </p:nvPr>
        </p:nvGraphicFramePr>
        <p:xfrm>
          <a:off x="382577" y="1280160"/>
          <a:ext cx="11430000" cy="2316480"/>
        </p:xfrm>
        <a:graphic>
          <a:graphicData uri="http://schemas.openxmlformats.org/drawingml/2006/table">
            <a:tbl>
              <a:tblPr firstRow="1" bandRow="1">
                <a:tableStyleId>{3B4B98B0-60AC-42C2-AFA5-B58CD77FA1E5}</a:tableStyleId>
              </a:tblPr>
              <a:tblGrid>
                <a:gridCol w="9011288">
                  <a:extLst>
                    <a:ext uri="{9D8B030D-6E8A-4147-A177-3AD203B41FA5}">
                      <a16:colId xmlns:a16="http://schemas.microsoft.com/office/drawing/2014/main" val="20000"/>
                    </a:ext>
                  </a:extLst>
                </a:gridCol>
                <a:gridCol w="2418712">
                  <a:extLst>
                    <a:ext uri="{9D8B030D-6E8A-4147-A177-3AD203B41FA5}">
                      <a16:colId xmlns:a16="http://schemas.microsoft.com/office/drawing/2014/main" val="501679165"/>
                    </a:ext>
                  </a:extLst>
                </a:gridCol>
              </a:tblGrid>
              <a:tr h="236587">
                <a:tc gridSpan="2">
                  <a:txBody>
                    <a:bodyPr/>
                    <a:lstStyle/>
                    <a:p>
                      <a:r>
                        <a:rPr lang="en-US" sz="1000" dirty="0"/>
                        <a:t>Abstract</a:t>
                      </a:r>
                      <a:r>
                        <a:rPr lang="en-US" sz="1000" baseline="0" dirty="0"/>
                        <a:t> </a:t>
                      </a:r>
                      <a:r>
                        <a:rPr lang="en-US" sz="1000" b="1" baseline="0" dirty="0"/>
                        <a:t>#</a:t>
                      </a:r>
                      <a:r>
                        <a:rPr lang="en-US" sz="1000" b="0" baseline="0" dirty="0"/>
                        <a:t> </a:t>
                      </a:r>
                      <a:r>
                        <a:rPr lang="en-US" sz="1000" b="0" baseline="0" dirty="0">
                          <a:hlinkClick r:id="rId2"/>
                        </a:rPr>
                        <a:t>Poster 33</a:t>
                      </a:r>
                      <a:r>
                        <a:rPr lang="en-US" sz="1000" b="0" baseline="0" dirty="0"/>
                        <a:t>:</a:t>
                      </a:r>
                      <a:r>
                        <a:rPr lang="en-US" sz="1000" b="0" baseline="0" dirty="0">
                          <a:solidFill>
                            <a:schemeClr val="tx1"/>
                          </a:solidFill>
                        </a:rPr>
                        <a:t> </a:t>
                      </a:r>
                      <a:r>
                        <a:rPr lang="en-US" sz="1000" b="0" i="1" baseline="0" dirty="0">
                          <a:solidFill>
                            <a:schemeClr val="tx1"/>
                          </a:solidFill>
                        </a:rPr>
                        <a:t>Lysophosphatidic acid receptor 1 antagonist (EPGN2154) improves murine MASH. J. Bhattacharjee.</a:t>
                      </a:r>
                      <a:endParaRPr lang="en-US" sz="1000" b="0" i="1"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sz="1000" b="0" i="1"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0">
                <a:tc>
                  <a:txBody>
                    <a:bodyPr/>
                    <a:lstStyle/>
                    <a:p>
                      <a:r>
                        <a:rPr lang="en-US" sz="1000" b="1" dirty="0"/>
                        <a:t>Methods</a:t>
                      </a:r>
                      <a:r>
                        <a:rPr lang="en-US" sz="1000" b="0" dirty="0"/>
                        <a:t>: </a:t>
                      </a:r>
                    </a:p>
                    <a:p>
                      <a:pPr marL="171450" indent="-171450">
                        <a:buFont typeface="Arial" panose="020B0604020202020204" pitchFamily="34" charset="0"/>
                        <a:buChar char="•"/>
                      </a:pPr>
                      <a:r>
                        <a:rPr lang="en-US" sz="1000" b="0" dirty="0"/>
                        <a:t>C57Bl6 </a:t>
                      </a:r>
                      <a:r>
                        <a:rPr lang="en-US" sz="1000" b="1" dirty="0"/>
                        <a:t>mice</a:t>
                      </a:r>
                      <a:r>
                        <a:rPr lang="en-US" sz="1000" b="0" dirty="0"/>
                        <a:t> fed </a:t>
                      </a:r>
                      <a:r>
                        <a:rPr lang="en-US" sz="1000" b="1" dirty="0"/>
                        <a:t>HFHC</a:t>
                      </a:r>
                      <a:r>
                        <a:rPr lang="en-US" sz="1000" b="0" dirty="0"/>
                        <a:t> or chow for 16 weeks then received EPGN2154 (oral 10mg/kg 5d/week) ± semaglutide (SC 6.17µg/kg Q2D) vs. semaglutide (SC 6.17µg/kg Q2D) vs. control while staying on diet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1" dirty="0"/>
                        <a:t>Ob/ob</a:t>
                      </a:r>
                      <a:r>
                        <a:rPr lang="en-US" sz="1000" b="0" dirty="0"/>
                        <a:t> </a:t>
                      </a:r>
                      <a:r>
                        <a:rPr lang="en-US" sz="1000" b="1" dirty="0"/>
                        <a:t>mice</a:t>
                      </a:r>
                      <a:r>
                        <a:rPr lang="en-US" sz="1000" b="0" dirty="0"/>
                        <a:t> fed </a:t>
                      </a:r>
                      <a:r>
                        <a:rPr lang="en-US" sz="1000" b="1" dirty="0"/>
                        <a:t>AMLN</a:t>
                      </a:r>
                      <a:r>
                        <a:rPr lang="en-US" sz="1000" b="0" dirty="0"/>
                        <a:t> or chow for 16 weeks then received EPGN2154 (oral 10mg/kg 5d/week) ± semaglutide (SC 6.17µg/kg Q2D) vs. semaglutide (SC 6.17µg/kg Q2D) vs. vehicle while staying on diet (N=10/group)</a:t>
                      </a:r>
                      <a:endParaRPr lang="en-US" sz="1000" b="0" baseline="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Implications</a:t>
                      </a:r>
                      <a:r>
                        <a:rPr lang="en-US" sz="1000" b="0" dirty="0"/>
                        <a:t>: EPGN2154 is a  LPAR1 antagonist in preclinical development for DKD, MASH, and IPF with </a:t>
                      </a:r>
                      <a:r>
                        <a:rPr lang="en-US" sz="1000" b="0" dirty="0">
                          <a:hlinkClick r:id="rId3"/>
                        </a:rPr>
                        <a:t>Epigen</a:t>
                      </a:r>
                      <a:r>
                        <a:rPr lang="en-US" sz="1000" b="0" dirty="0"/>
                        <a:t> that has shown </a:t>
                      </a:r>
                      <a:r>
                        <a:rPr lang="en-US" sz="1000" b="0" dirty="0">
                          <a:hlinkClick r:id="rId4"/>
                        </a:rPr>
                        <a:t>anti-fibrotic activity</a:t>
                      </a:r>
                      <a:r>
                        <a:rPr lang="en-US" sz="1000" b="0" dirty="0"/>
                        <a:t> in models of kidney and liver disease.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strike="noStrike" dirty="0">
                          <a:solidFill>
                            <a:schemeClr val="tx1"/>
                          </a:solidFill>
                        </a:rPr>
                        <a:t>These data showed EPGN2154 elicited regression of hepatic fibrosis in two murine MASH-models which appeared independent of weight loss.</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5F9"/>
                    </a:solidFill>
                  </a:tcPr>
                </a:tc>
                <a:extLst>
                  <a:ext uri="{0D108BD9-81ED-4DB2-BD59-A6C34878D82A}">
                    <a16:rowId xmlns:a16="http://schemas.microsoft.com/office/drawing/2014/main" val="3649007322"/>
                  </a:ext>
                </a:extLst>
              </a:tr>
              <a:tr h="914400">
                <a:tc>
                  <a:txBody>
                    <a:bodyPr/>
                    <a:lstStyle/>
                    <a:p>
                      <a:r>
                        <a:rPr lang="en-US" sz="1000" b="1" baseline="0" dirty="0"/>
                        <a:t>Results</a:t>
                      </a:r>
                      <a:r>
                        <a:rPr lang="en-US" sz="1000" b="0" baseline="0" dirty="0"/>
                        <a:t>: </a:t>
                      </a:r>
                    </a:p>
                    <a:p>
                      <a:pPr marL="171450" indent="-171450">
                        <a:buFont typeface="Arial" panose="020B0604020202020204" pitchFamily="34" charset="0"/>
                        <a:buChar char="•"/>
                      </a:pPr>
                      <a:r>
                        <a:rPr lang="en-US" sz="1000" b="1" baseline="0" dirty="0"/>
                        <a:t>In HFHC fed mice</a:t>
                      </a:r>
                      <a:r>
                        <a:rPr lang="en-US" sz="1000" b="0" baseline="0" dirty="0"/>
                        <a:t>, EPGN2154 and semaglutide combination Tx elicited additive weight loss and significantly lower fat mass vs. monotherapies and chow.</a:t>
                      </a:r>
                    </a:p>
                    <a:p>
                      <a:pPr marL="171450" indent="-171450">
                        <a:buFont typeface="Arial" panose="020B0604020202020204" pitchFamily="34" charset="0"/>
                        <a:buChar char="•"/>
                      </a:pPr>
                      <a:r>
                        <a:rPr lang="en-US" sz="1000" b="0" baseline="0" dirty="0"/>
                        <a:t>EPGN2154 significantly reduced liver weight, liver/body weight ratio, and ALT as well as NAS (driven by steatosis and ballooning) and relative hepatic hydroxyproline content as a measure of liver fibrosis; generally, improvements were greater in combination  with semaglutide.</a:t>
                      </a:r>
                    </a:p>
                    <a:p>
                      <a:pPr marL="171450" indent="-171450">
                        <a:buFont typeface="Arial" panose="020B0604020202020204" pitchFamily="34" charset="0"/>
                        <a:buChar char="•"/>
                      </a:pPr>
                      <a:r>
                        <a:rPr lang="en-US" sz="1000" b="1" baseline="0" dirty="0"/>
                        <a:t>In AMLN fed </a:t>
                      </a:r>
                      <a:r>
                        <a:rPr lang="en-US" sz="1000" b="1" i="1" baseline="0" dirty="0"/>
                        <a:t>ob/ob </a:t>
                      </a:r>
                      <a:r>
                        <a:rPr lang="en-US" sz="1000" b="1" baseline="0" dirty="0"/>
                        <a:t>mice</a:t>
                      </a:r>
                      <a:r>
                        <a:rPr lang="en-US" sz="1000" b="0" baseline="0" dirty="0"/>
                        <a:t>, EPGN2154 did not affect body weight but reduced liver weight and to a significantly extent in combination with semaglutide vs. vehicle.</a:t>
                      </a:r>
                    </a:p>
                    <a:p>
                      <a:pPr marL="171450" indent="-171450">
                        <a:buFont typeface="Arial" panose="020B0604020202020204" pitchFamily="34" charset="0"/>
                        <a:buChar char="•"/>
                      </a:pPr>
                      <a:r>
                        <a:rPr lang="en-US" sz="1000" b="0" baseline="0" dirty="0"/>
                        <a:t>EPGN2154 alone and in combination with semaglutide significantly reduced NAS, hepatic fibrosis, and expression of markers of hepatic fibrosis </a:t>
                      </a:r>
                      <a:r>
                        <a:rPr lang="el-GR" sz="1000" b="0" baseline="0" dirty="0"/>
                        <a:t>α</a:t>
                      </a:r>
                      <a:r>
                        <a:rPr lang="en-US" sz="1000" b="0" baseline="0" dirty="0"/>
                        <a:t>SMA, Gal-3, Col1, and Lam, which was not seen with semaglutide monotherapy.</a:t>
                      </a:r>
                      <a:endParaRPr lang="en-US" sz="1000" b="1" baseline="0" dirty="0"/>
                    </a:p>
                  </a:txBody>
                  <a:tcPr marT="0" marB="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a:noFill/>
                    </a:lnL>
                  </a:tcPr>
                </a:tc>
                <a:extLst>
                  <a:ext uri="{0D108BD9-81ED-4DB2-BD59-A6C34878D82A}">
                    <a16:rowId xmlns:a16="http://schemas.microsoft.com/office/drawing/2014/main" val="2292609302"/>
                  </a:ext>
                </a:extLst>
              </a:tr>
            </a:tbl>
          </a:graphicData>
        </a:graphic>
      </p:graphicFrame>
      <p:graphicFrame>
        <p:nvGraphicFramePr>
          <p:cNvPr id="8" name="Table 7">
            <a:extLst>
              <a:ext uri="{FF2B5EF4-FFF2-40B4-BE49-F238E27FC236}">
                <a16:creationId xmlns:a16="http://schemas.microsoft.com/office/drawing/2014/main" id="{A349FAFD-9CF9-682A-5152-0284C262EE84}"/>
              </a:ext>
            </a:extLst>
          </p:cNvPr>
          <p:cNvGraphicFramePr>
            <a:graphicFrameLocks noGrp="1"/>
          </p:cNvGraphicFramePr>
          <p:nvPr>
            <p:extLst>
              <p:ext uri="{D42A27DB-BD31-4B8C-83A1-F6EECF244321}">
                <p14:modId xmlns:p14="http://schemas.microsoft.com/office/powerpoint/2010/main" val="312123302"/>
              </p:ext>
            </p:extLst>
          </p:nvPr>
        </p:nvGraphicFramePr>
        <p:xfrm>
          <a:off x="384363" y="548640"/>
          <a:ext cx="11430000" cy="682752"/>
        </p:xfrm>
        <a:graphic>
          <a:graphicData uri="http://schemas.openxmlformats.org/drawingml/2006/table">
            <a:tbl>
              <a:tblPr firstRow="1" bandRow="1">
                <a:tableStyleId>{C083E6E3-FA7D-4D7B-A595-EF9225AFEA82}</a:tableStyleId>
              </a:tblPr>
              <a:tblGrid>
                <a:gridCol w="11430000">
                  <a:extLst>
                    <a:ext uri="{9D8B030D-6E8A-4147-A177-3AD203B41FA5}">
                      <a16:colId xmlns:a16="http://schemas.microsoft.com/office/drawing/2014/main" val="20000"/>
                    </a:ext>
                  </a:extLst>
                </a:gridCol>
              </a:tblGrid>
              <a:tr h="457200">
                <a:tc>
                  <a:txBody>
                    <a:bodyPr/>
                    <a:lstStyle/>
                    <a:p>
                      <a:pPr algn="ctr"/>
                      <a:r>
                        <a:rPr lang="en-US" sz="2300" b="0" spc="20" dirty="0">
                          <a:solidFill>
                            <a:schemeClr val="bg1"/>
                          </a:solidFill>
                        </a:rPr>
                        <a:t>NASH-TAG 2024: </a:t>
                      </a:r>
                      <a:r>
                        <a:rPr lang="en-US" sz="2300" b="0" spc="20" baseline="0" dirty="0">
                          <a:solidFill>
                            <a:schemeClr val="bg1"/>
                          </a:solidFill>
                        </a:rPr>
                        <a:t>Conference News</a:t>
                      </a:r>
                      <a:endParaRPr lang="en-US" sz="2300" b="0" spc="20" dirty="0">
                        <a:solidFill>
                          <a:schemeClr val="bg1"/>
                        </a:solidFill>
                      </a:endParaRPr>
                    </a:p>
                  </a:txBody>
                  <a:tcPr marT="36576" marB="36576"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82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latin typeface="+mn-lt"/>
                          <a:cs typeface="Calibri"/>
                        </a:rPr>
                        <a:t>NASH-TAG 2024: EPGN2154 (Epigen) shows anti-fibrotic activity independent of weight loss in murine MASH models</a:t>
                      </a:r>
                    </a:p>
                  </a:txBody>
                  <a:tcPr marT="36576" marB="36576">
                    <a:lnL>
                      <a:noFill/>
                    </a:lnL>
                    <a:lnR>
                      <a:noFill/>
                    </a:lnR>
                    <a:lnT>
                      <a:noFill/>
                    </a:lnT>
                    <a:lnB>
                      <a:noFill/>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13398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E6E559C-A760-4F1F-BCBE-5D4E0B35F968}"/>
              </a:ext>
            </a:extLst>
          </p:cNvPr>
          <p:cNvGraphicFramePr>
            <a:graphicFrameLocks noGrp="1"/>
          </p:cNvGraphicFramePr>
          <p:nvPr>
            <p:extLst>
              <p:ext uri="{D42A27DB-BD31-4B8C-83A1-F6EECF244321}">
                <p14:modId xmlns:p14="http://schemas.microsoft.com/office/powerpoint/2010/main" val="3410100128"/>
              </p:ext>
            </p:extLst>
          </p:nvPr>
        </p:nvGraphicFramePr>
        <p:xfrm>
          <a:off x="384363" y="548640"/>
          <a:ext cx="11430000" cy="1117850"/>
        </p:xfrm>
        <a:graphic>
          <a:graphicData uri="http://schemas.openxmlformats.org/drawingml/2006/table">
            <a:tbl>
              <a:tblPr firstRow="1" bandRow="1">
                <a:tableStyleId>{C083E6E3-FA7D-4D7B-A595-EF9225AFEA82}</a:tableStyleId>
              </a:tblPr>
              <a:tblGrid>
                <a:gridCol w="1022451">
                  <a:extLst>
                    <a:ext uri="{9D8B030D-6E8A-4147-A177-3AD203B41FA5}">
                      <a16:colId xmlns:a16="http://schemas.microsoft.com/office/drawing/2014/main" val="20000"/>
                    </a:ext>
                  </a:extLst>
                </a:gridCol>
                <a:gridCol w="9364446">
                  <a:extLst>
                    <a:ext uri="{9D8B030D-6E8A-4147-A177-3AD203B41FA5}">
                      <a16:colId xmlns:a16="http://schemas.microsoft.com/office/drawing/2014/main" val="738745220"/>
                    </a:ext>
                  </a:extLst>
                </a:gridCol>
                <a:gridCol w="1043103">
                  <a:extLst>
                    <a:ext uri="{9D8B030D-6E8A-4147-A177-3AD203B41FA5}">
                      <a16:colId xmlns:a16="http://schemas.microsoft.com/office/drawing/2014/main" val="2431808804"/>
                    </a:ext>
                  </a:extLst>
                </a:gridCol>
              </a:tblGrid>
              <a:tr h="457200">
                <a:tc gridSpan="3">
                  <a:txBody>
                    <a:bodyPr/>
                    <a:lstStyle/>
                    <a:p>
                      <a:pPr algn="ctr"/>
                      <a:r>
                        <a:rPr lang="en-US" sz="2300" b="0" spc="20" dirty="0">
                          <a:solidFill>
                            <a:schemeClr val="bg1"/>
                          </a:solidFill>
                        </a:rPr>
                        <a:t>Earnings (4Q/2H 2023) and Investor Updates</a:t>
                      </a:r>
                      <a:r>
                        <a:rPr lang="en-US" sz="2300" b="0" spc="20" baseline="0" dirty="0">
                          <a:solidFill>
                            <a:schemeClr val="bg1"/>
                          </a:solidFill>
                        </a:rPr>
                        <a:t>: Company News</a:t>
                      </a:r>
                      <a:endParaRPr lang="en-US" sz="2300" b="0" spc="20" dirty="0">
                        <a:solidFill>
                          <a:schemeClr val="bg1"/>
                        </a:solidFill>
                      </a:endParaRPr>
                    </a:p>
                  </a:txBody>
                  <a:tcPr marT="36576" marB="36576"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pPr algn="ctr"/>
                      <a:endParaRPr lang="en-US" sz="2400" b="0" dirty="0">
                        <a:solidFill>
                          <a:schemeClr val="bg1"/>
                        </a:solidFill>
                      </a:endParaRPr>
                    </a:p>
                  </a:txBody>
                  <a:tcPr marT="36576" marB="36576">
                    <a:gradFill>
                      <a:gsLst>
                        <a:gs pos="15000">
                          <a:schemeClr val="accent1"/>
                        </a:gs>
                        <a:gs pos="100000">
                          <a:schemeClr val="accent1">
                            <a:lumMod val="60000"/>
                            <a:lumOff val="40000"/>
                          </a:schemeClr>
                        </a:gs>
                      </a:gsLst>
                      <a:lin ang="5400000" scaled="0"/>
                    </a:gradFill>
                  </a:tcPr>
                </a:tc>
                <a:extLst>
                  <a:ext uri="{0D108BD9-81ED-4DB2-BD59-A6C34878D82A}">
                    <a16:rowId xmlns:a16="http://schemas.microsoft.com/office/drawing/2014/main" val="10000"/>
                  </a:ext>
                </a:extLst>
              </a:tr>
              <a:tr h="417576">
                <a:tc>
                  <a:txBody>
                    <a:bodyPr/>
                    <a:lstStyle/>
                    <a:p>
                      <a:pPr>
                        <a:spcAft>
                          <a:spcPts val="600"/>
                        </a:spcAft>
                      </a:pPr>
                      <a:r>
                        <a:rPr lang="en-GB" sz="1000" b="0" i="0" dirty="0">
                          <a:solidFill>
                            <a:schemeClr val="tx1"/>
                          </a:solidFill>
                          <a:latin typeface="+mn-lt"/>
                          <a:cs typeface="Calibri"/>
                          <a:hlinkClick r:id="rId2"/>
                        </a:rPr>
                        <a:t>Novo Nordisk</a:t>
                      </a:r>
                      <a:endParaRPr lang="en-GB" sz="1000" b="0" i="0" dirty="0">
                        <a:solidFill>
                          <a:schemeClr val="tx1"/>
                        </a:solidFill>
                        <a:latin typeface="+mn-lt"/>
                        <a:cs typeface="Calibri"/>
                      </a:endParaRPr>
                    </a:p>
                  </a:txBody>
                  <a:tcPr marT="36576" marB="36576" anchor="ctr">
                    <a:lnL>
                      <a:noFill/>
                    </a:lnL>
                    <a:lnR>
                      <a:noFill/>
                    </a:lnR>
                    <a:lnT>
                      <a:noFill/>
                    </a:lnT>
                    <a:lnB>
                      <a:noFill/>
                    </a:lnB>
                    <a:lnTlToBr w="12700" cmpd="sng">
                      <a:noFill/>
                      <a:prstDash val="solid"/>
                    </a:lnTlToBr>
                    <a:lnBlToTr w="12700" cmpd="sng">
                      <a:noFill/>
                      <a:prstDash val="solid"/>
                    </a:lnBlToTr>
                  </a:tcPr>
                </a:tc>
                <a:tc>
                  <a:txBody>
                    <a:bodyPr/>
                    <a:lstStyle/>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000" b="0" i="0" kern="1200" dirty="0">
                          <a:solidFill>
                            <a:schemeClr val="tx1"/>
                          </a:solidFill>
                          <a:effectLst/>
                          <a:latin typeface="+mn-lt"/>
                          <a:ea typeface="+mn-ea"/>
                          <a:cs typeface="+mn-cs"/>
                        </a:rPr>
                        <a:t>Phase III trial </a:t>
                      </a:r>
                      <a:r>
                        <a:rPr lang="en-US" sz="1000" b="0" i="0" kern="1200" dirty="0">
                          <a:solidFill>
                            <a:schemeClr val="tx1"/>
                          </a:solidFill>
                          <a:effectLst/>
                          <a:latin typeface="+mn-lt"/>
                          <a:ea typeface="+mn-ea"/>
                          <a:cs typeface="+mn-cs"/>
                          <a:hlinkClick r:id="rId3"/>
                        </a:rPr>
                        <a:t>ESSENCE</a:t>
                      </a:r>
                      <a:r>
                        <a:rPr lang="en-US" sz="1000" b="0" i="0" kern="1200" dirty="0">
                          <a:solidFill>
                            <a:schemeClr val="tx1"/>
                          </a:solidFill>
                          <a:effectLst/>
                          <a:latin typeface="+mn-lt"/>
                          <a:ea typeface="+mn-ea"/>
                          <a:cs typeface="+mn-cs"/>
                        </a:rPr>
                        <a:t> of </a:t>
                      </a:r>
                      <a:r>
                        <a:rPr lang="en-US" sz="1000" b="1" i="0" kern="1200" dirty="0">
                          <a:solidFill>
                            <a:schemeClr val="tx1"/>
                          </a:solidFill>
                          <a:effectLst/>
                          <a:latin typeface="+mn-lt"/>
                          <a:ea typeface="+mn-ea"/>
                          <a:cs typeface="+mn-cs"/>
                        </a:rPr>
                        <a:t>semaglutide</a:t>
                      </a:r>
                      <a:r>
                        <a:rPr lang="en-US" sz="1000" b="0" i="0" kern="1200" dirty="0">
                          <a:solidFill>
                            <a:schemeClr val="tx1"/>
                          </a:solidFill>
                          <a:effectLst/>
                          <a:latin typeface="+mn-lt"/>
                          <a:ea typeface="+mn-ea"/>
                          <a:cs typeface="+mn-cs"/>
                        </a:rPr>
                        <a:t>; expected readout late 2024/early 2025</a:t>
                      </a:r>
                      <a:endParaRPr lang="en-US" sz="1000" dirty="0">
                        <a:solidFill>
                          <a:schemeClr val="tx1"/>
                        </a:solidFill>
                      </a:endParaRPr>
                    </a:p>
                  </a:txBody>
                  <a:tcPr marT="36576" marB="36576"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000" b="0" i="1" dirty="0">
                          <a:solidFill>
                            <a:schemeClr val="tx1"/>
                          </a:solidFill>
                          <a:latin typeface="+mn-lt"/>
                          <a:cs typeface="Calibri"/>
                          <a:hlinkClick r:id="rId4"/>
                        </a:rPr>
                        <a:t>Investor presentation</a:t>
                      </a:r>
                      <a:endParaRPr lang="en-GB" sz="1000" b="0" i="1" dirty="0">
                        <a:solidFill>
                          <a:schemeClr val="tx1"/>
                        </a:solidFill>
                        <a:latin typeface="+mn-lt"/>
                        <a:cs typeface="Calibri"/>
                      </a:endParaRPr>
                    </a:p>
                  </a:txBody>
                  <a:tcPr marT="36576" marB="36576"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319414004"/>
                  </a:ext>
                </a:extLst>
              </a:tr>
              <a:tr h="243074">
                <a:tc gridSpan="3">
                  <a:txBody>
                    <a:bodyPr/>
                    <a:lstStyle/>
                    <a:p>
                      <a:pPr>
                        <a:spcAft>
                          <a:spcPts val="600"/>
                        </a:spcAft>
                      </a:pPr>
                      <a:r>
                        <a:rPr lang="en-GB" sz="800" b="0" i="1" dirty="0">
                          <a:solidFill>
                            <a:schemeClr val="tx1"/>
                          </a:solidFill>
                          <a:latin typeface="+mn-lt"/>
                          <a:cs typeface="Calibri"/>
                        </a:rPr>
                        <a:t>*Updates include new information contained in company earnings calls from January 2024 not already discussed in other slides; slides and transcripts are linked when available</a:t>
                      </a:r>
                    </a:p>
                  </a:txBody>
                  <a:tcPr marT="36576" marB="36576" anchor="ctr">
                    <a:lnL>
                      <a:noFill/>
                    </a:lnL>
                    <a:lnR>
                      <a:noFill/>
                    </a:lnR>
                    <a:lnT>
                      <a:noFill/>
                    </a:lnT>
                    <a:lnB w="12700" cmpd="sng">
                      <a:noFill/>
                    </a:lnB>
                    <a:lnTlToBr w="12700" cmpd="sng">
                      <a:noFill/>
                      <a:prstDash val="solid"/>
                    </a:lnTlToBr>
                    <a:lnBlToTr w="12700" cmpd="sng">
                      <a:noFill/>
                      <a:prstDash val="solid"/>
                    </a:lnBlToTr>
                  </a:tcPr>
                </a:tc>
                <a:tc hMerge="1">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100" b="0" i="0" dirty="0">
                        <a:solidFill>
                          <a:schemeClr val="tx1"/>
                        </a:solidFill>
                        <a:latin typeface="+mn-lt"/>
                        <a:cs typeface="Calibri"/>
                      </a:endParaRPr>
                    </a:p>
                  </a:txBody>
                  <a:tcPr marT="36576" marB="36576"/>
                </a:tc>
                <a:tc hMerge="1">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100" b="0" i="0" dirty="0">
                        <a:solidFill>
                          <a:schemeClr val="tx1"/>
                        </a:solidFill>
                        <a:latin typeface="+mn-lt"/>
                        <a:cs typeface="Calibri"/>
                      </a:endParaRPr>
                    </a:p>
                  </a:txBody>
                  <a:tcPr marT="36576" marB="36576"/>
                </a:tc>
                <a:extLst>
                  <a:ext uri="{0D108BD9-81ED-4DB2-BD59-A6C34878D82A}">
                    <a16:rowId xmlns:a16="http://schemas.microsoft.com/office/drawing/2014/main" val="1817398524"/>
                  </a:ext>
                </a:extLst>
              </a:tr>
            </a:tbl>
          </a:graphicData>
        </a:graphic>
      </p:graphicFrame>
    </p:spTree>
    <p:extLst>
      <p:ext uri="{BB962C8B-B14F-4D97-AF65-F5344CB8AC3E}">
        <p14:creationId xmlns:p14="http://schemas.microsoft.com/office/powerpoint/2010/main" val="3598024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VRGLogo_PMS187.eps">
            <a:extLst>
              <a:ext uri="{FF2B5EF4-FFF2-40B4-BE49-F238E27FC236}">
                <a16:creationId xmlns:a16="http://schemas.microsoft.com/office/drawing/2014/main" id="{7F7F62A7-9D89-3A4C-A153-E80BA16F6250}"/>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168695" y="4908535"/>
            <a:ext cx="3854610" cy="1239520"/>
          </a:xfrm>
          <a:prstGeom prst="rect">
            <a:avLst/>
          </a:prstGeom>
        </p:spPr>
      </p:pic>
      <p:sp>
        <p:nvSpPr>
          <p:cNvPr id="54" name="Content Placeholder 2">
            <a:extLst>
              <a:ext uri="{FF2B5EF4-FFF2-40B4-BE49-F238E27FC236}">
                <a16:creationId xmlns:a16="http://schemas.microsoft.com/office/drawing/2014/main" id="{8CCC91DE-6A6A-2341-BFDF-169D5C49E826}"/>
              </a:ext>
            </a:extLst>
          </p:cNvPr>
          <p:cNvSpPr txBox="1">
            <a:spLocks/>
          </p:cNvSpPr>
          <p:nvPr/>
        </p:nvSpPr>
        <p:spPr>
          <a:xfrm>
            <a:off x="381000" y="1254138"/>
            <a:ext cx="11430000" cy="4351338"/>
          </a:xfrm>
        </p:spPr>
        <p:txBody>
          <a:bodyPr lIns="0" tIns="0" rIns="0" bIns="0">
            <a:normAutofit/>
          </a:bodyPr>
          <a:lstStyle>
            <a:lvl1pPr marL="0" indent="0" algn="l" rtl="0" eaLnBrk="1" fontAlgn="base" hangingPunct="1">
              <a:lnSpc>
                <a:spcPts val="1400"/>
              </a:lnSpc>
              <a:spcBef>
                <a:spcPts val="800"/>
              </a:spcBef>
              <a:spcAft>
                <a:spcPts val="800"/>
              </a:spcAft>
              <a:buFontTx/>
              <a:buNone/>
              <a:defRPr sz="1100" kern="1200" spc="20" baseline="0">
                <a:solidFill>
                  <a:schemeClr val="tx1">
                    <a:lumMod val="75000"/>
                    <a:lumOff val="25000"/>
                  </a:schemeClr>
                </a:solidFill>
                <a:latin typeface="+mn-lt"/>
                <a:ea typeface="Calibri"/>
                <a:cs typeface="Calibri"/>
              </a:defRPr>
            </a:lvl1pPr>
            <a:lvl2pPr marL="0" indent="0" algn="l" rtl="0" eaLnBrk="1" fontAlgn="base" hangingPunct="1">
              <a:lnSpc>
                <a:spcPts val="1400"/>
              </a:lnSpc>
              <a:spcBef>
                <a:spcPts val="800"/>
              </a:spcBef>
              <a:spcAft>
                <a:spcPts val="800"/>
              </a:spcAft>
              <a:buFontTx/>
              <a:buNone/>
              <a:defRPr sz="1100" kern="1200" spc="20" baseline="0">
                <a:solidFill>
                  <a:schemeClr val="tx1">
                    <a:lumMod val="75000"/>
                    <a:lumOff val="25000"/>
                  </a:schemeClr>
                </a:solidFill>
                <a:latin typeface="+mn-lt"/>
                <a:ea typeface="Calibri"/>
                <a:cs typeface="+mn-cs"/>
              </a:defRPr>
            </a:lvl2pPr>
            <a:lvl3pPr marL="0" indent="0" algn="l" rtl="0" eaLnBrk="1" fontAlgn="base" hangingPunct="1">
              <a:lnSpc>
                <a:spcPts val="1400"/>
              </a:lnSpc>
              <a:spcBef>
                <a:spcPts val="800"/>
              </a:spcBef>
              <a:spcAft>
                <a:spcPts val="800"/>
              </a:spcAft>
              <a:buFontTx/>
              <a:buNone/>
              <a:defRPr sz="1100" kern="1200" spc="20" baseline="0">
                <a:solidFill>
                  <a:schemeClr val="tx1">
                    <a:lumMod val="75000"/>
                    <a:lumOff val="25000"/>
                  </a:schemeClr>
                </a:solidFill>
                <a:latin typeface="+mn-lt"/>
                <a:ea typeface="Calibri"/>
                <a:cs typeface="+mn-cs"/>
              </a:defRPr>
            </a:lvl3pPr>
            <a:lvl4pPr marL="0" indent="0" algn="l" rtl="0" eaLnBrk="1" fontAlgn="base" hangingPunct="1">
              <a:lnSpc>
                <a:spcPts val="1400"/>
              </a:lnSpc>
              <a:spcBef>
                <a:spcPts val="800"/>
              </a:spcBef>
              <a:spcAft>
                <a:spcPts val="800"/>
              </a:spcAft>
              <a:buFontTx/>
              <a:buNone/>
              <a:defRPr sz="1100" kern="1200" spc="20" baseline="0">
                <a:solidFill>
                  <a:schemeClr val="tx1">
                    <a:lumMod val="75000"/>
                    <a:lumOff val="25000"/>
                  </a:schemeClr>
                </a:solidFill>
                <a:latin typeface="+mn-lt"/>
                <a:ea typeface="Calibri"/>
                <a:cs typeface="+mn-cs"/>
              </a:defRPr>
            </a:lvl4pPr>
            <a:lvl5pPr marL="0" indent="0" algn="l" rtl="0" eaLnBrk="1" fontAlgn="base" hangingPunct="1">
              <a:lnSpc>
                <a:spcPts val="1400"/>
              </a:lnSpc>
              <a:spcBef>
                <a:spcPts val="800"/>
              </a:spcBef>
              <a:spcAft>
                <a:spcPts val="800"/>
              </a:spcAft>
              <a:buFontTx/>
              <a:buNone/>
              <a:defRPr sz="1100" kern="1200" spc="20" baseline="0">
                <a:solidFill>
                  <a:schemeClr val="tx1">
                    <a:lumMod val="75000"/>
                    <a:lumOff val="25000"/>
                  </a:schemeClr>
                </a:solidFill>
                <a:latin typeface="+mn-lt"/>
                <a:ea typeface="Calibri"/>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400"/>
            <a:r>
              <a:rPr lang="en-US" dirty="0">
                <a:sym typeface="Symbol"/>
              </a:rPr>
              <a:t></a:t>
            </a:r>
            <a:r>
              <a:rPr lang="en-US" dirty="0"/>
              <a:t>2024 CardioVascular Resource Group, LLC. All rights reserved, CardioVascular Resource Group, LLC, 3647 Evergreen Drive, Palo Alto, CA 94303.</a:t>
            </a:r>
            <a:endParaRPr lang="en-GB" dirty="0"/>
          </a:p>
          <a:p>
            <a:pPr defTabSz="914400"/>
            <a:r>
              <a:rPr lang="en-US" dirty="0"/>
              <a:t>No part of this publication may be stored in a database or retrieval system, without prior permission of CardioVascular Resource Group, LLC. Creation of a database in electronic or structured manual form by downloading and storing all or any part of the pages from this material is prohibited.</a:t>
            </a:r>
            <a:endParaRPr lang="en-GB" dirty="0"/>
          </a:p>
          <a:p>
            <a:pPr defTabSz="914400"/>
            <a:r>
              <a:rPr lang="en-US" dirty="0"/>
              <a:t>Information contained herein is based on sources considered reliable but is neither all-inclusive nor guaranteed. Quantitative market information and analyses reflect CardioVascular Resource Group’s judgment at the time of publication and are subject to change. CardioVascular Resource Group, LLC hereby excludes any warranty, express or implied, as to the quality, accuracy, timeliness, completeness, performance, fitness for a particular purpose of the contents.</a:t>
            </a:r>
            <a:endParaRPr lang="en-GB" dirty="0"/>
          </a:p>
          <a:p>
            <a:pPr defTabSz="914400"/>
            <a:r>
              <a:rPr lang="en-US" dirty="0"/>
              <a:t>Subscriber agrees that CardioVascular Resource Group owns all right, title, and interest in the proprietary method, data, analysis, and study findings contained in MASH, 2024 including print and electronic formats.</a:t>
            </a:r>
            <a:endParaRPr lang="en-GB" dirty="0"/>
          </a:p>
          <a:p>
            <a:pPr defTabSz="914400"/>
            <a:r>
              <a:rPr lang="en-US" dirty="0"/>
              <a:t>CardioVascular Resource Group grants subscribers a nonexclusive, nontransferable license for internal access to MASH, 2024. Each user must be an employee of a subscriber unless CardioVascular Resource Group agrees otherwise in writing. The subscriber shall not transfer or disclose the report, or any portion thereof, in any form, to any third party (including disclosure to consultants, business partners, and government agencies) without CardioVascular Resource Group’s prior written consent.</a:t>
            </a:r>
            <a:endParaRPr lang="en-GB" dirty="0"/>
          </a:p>
          <a:p>
            <a:pPr defTabSz="914400"/>
            <a:r>
              <a:rPr lang="en-US" dirty="0"/>
              <a:t>Additional licenses may be obtained by contacting CardioVascular Resource Group, LLC. at 3647 Evergreen Drive, Palo Alto, CA 94303. Telephone: 650-856-7434.</a:t>
            </a:r>
          </a:p>
        </p:txBody>
      </p:sp>
      <p:sp>
        <p:nvSpPr>
          <p:cNvPr id="64" name="TextBox 63">
            <a:extLst>
              <a:ext uri="{FF2B5EF4-FFF2-40B4-BE49-F238E27FC236}">
                <a16:creationId xmlns:a16="http://schemas.microsoft.com/office/drawing/2014/main" id="{2ED473FF-6427-1143-BBD2-8D30A076CEC8}"/>
              </a:ext>
            </a:extLst>
          </p:cNvPr>
          <p:cNvSpPr txBox="1"/>
          <p:nvPr/>
        </p:nvSpPr>
        <p:spPr>
          <a:xfrm>
            <a:off x="5948516" y="16714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89431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CA772F3C-64E0-2947-94EE-E292162940F4}"/>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4854756" y="3284910"/>
            <a:ext cx="3857164" cy="2938175"/>
          </a:xfrm>
          <a:prstGeom prst="rect">
            <a:avLst/>
          </a:prstGeom>
        </p:spPr>
      </p:pic>
      <p:sp>
        <p:nvSpPr>
          <p:cNvPr id="8" name="object 8"/>
          <p:cNvSpPr txBox="1"/>
          <p:nvPr/>
        </p:nvSpPr>
        <p:spPr>
          <a:xfrm>
            <a:off x="6807200" y="1238317"/>
            <a:ext cx="5003800" cy="590483"/>
          </a:xfrm>
          <a:prstGeom prst="rect">
            <a:avLst/>
          </a:prstGeom>
        </p:spPr>
        <p:txBody>
          <a:bodyPr vert="horz" wrap="square" lIns="0" tIns="12700" rIns="0" bIns="0" rtlCol="0">
            <a:spAutoFit/>
          </a:bodyPr>
          <a:lstStyle/>
          <a:p>
            <a:pPr marL="12700" marR="5080" lvl="0" indent="0" algn="just" defTabSz="914400" rtl="0" eaLnBrk="1" fontAlgn="auto" latinLnBrk="0" hangingPunct="1">
              <a:lnSpc>
                <a:spcPct val="110000"/>
              </a:lnSpc>
              <a:spcBef>
                <a:spcPts val="100"/>
              </a:spcBef>
              <a:spcAft>
                <a:spcPts val="0"/>
              </a:spcAft>
              <a:buClrTx/>
              <a:buSzTx/>
              <a:buFontTx/>
              <a:buNone/>
              <a:tabLst/>
              <a:defRPr/>
            </a:pPr>
            <a:r>
              <a:rPr kumimoji="0" sz="870" b="1" i="0" u="none" strike="noStrike" kern="800" cap="none" spc="30" normalizeH="0" baseline="0" noProof="0" dirty="0">
                <a:ln>
                  <a:noFill/>
                </a:ln>
                <a:solidFill>
                  <a:srgbClr val="000000">
                    <a:lumMod val="75000"/>
                    <a:lumOff val="25000"/>
                  </a:srgbClr>
                </a:solidFill>
                <a:effectLst/>
                <a:uLnTx/>
                <a:uFillTx/>
                <a:latin typeface="Arial" panose="020B0604020202020204" pitchFamily="34" charset="0"/>
                <a:ea typeface="+mn-ea"/>
                <a:cs typeface="Arial" panose="020B0604020202020204" pitchFamily="34" charset="0"/>
              </a:rPr>
              <a:t>CardioVascular Resource Group </a:t>
            </a:r>
            <a:r>
              <a:rPr kumimoji="0" lang="en-US" sz="870" b="0" i="0" u="none" strike="noStrike" kern="800" cap="none" spc="30" normalizeH="0" baseline="0" noProof="0" dirty="0">
                <a:ln>
                  <a:noFill/>
                </a:ln>
                <a:solidFill>
                  <a:srgbClr val="000000">
                    <a:lumMod val="75000"/>
                    <a:lumOff val="25000"/>
                  </a:srgbClr>
                </a:solidFill>
                <a:effectLst/>
                <a:uLnTx/>
                <a:uFillTx/>
                <a:latin typeface="Arial" panose="020B0604020202020204" pitchFamily="34" charset="0"/>
                <a:ea typeface="+mn-ea"/>
                <a:cs typeface="Arial" panose="020B0604020202020204" pitchFamily="34" charset="0"/>
              </a:rPr>
              <a:t>is an inspired team of senior consultants dedicated to delivering best-in-class, detailed reports analyzing cardiovascular drug and device markets with the most reliable, accurate and comprehensive information available to support key stakeholders and decision makers from early development to global market teams.</a:t>
            </a:r>
            <a:endParaRPr kumimoji="0" sz="870" b="0" i="0" u="none" strike="noStrike" kern="800" cap="none" spc="30" normalizeH="0" baseline="0" noProof="0" dirty="0">
              <a:ln>
                <a:noFill/>
              </a:ln>
              <a:solidFill>
                <a:srgbClr val="000000">
                  <a:lumMod val="75000"/>
                  <a:lumOff val="25000"/>
                </a:srgbClr>
              </a:solidFill>
              <a:effectLst/>
              <a:uLnTx/>
              <a:uFillTx/>
              <a:latin typeface="Arial" panose="020B0604020202020204" pitchFamily="34" charset="0"/>
              <a:ea typeface="+mn-ea"/>
              <a:cs typeface="Arial" panose="020B0604020202020204" pitchFamily="34" charset="0"/>
            </a:endParaRPr>
          </a:p>
        </p:txBody>
      </p:sp>
      <p:sp>
        <p:nvSpPr>
          <p:cNvPr id="9" name="object 9"/>
          <p:cNvSpPr/>
          <p:nvPr/>
        </p:nvSpPr>
        <p:spPr>
          <a:xfrm>
            <a:off x="385447" y="3532351"/>
            <a:ext cx="4256890" cy="45719"/>
          </a:xfrm>
          <a:custGeom>
            <a:avLst/>
            <a:gdLst/>
            <a:ahLst/>
            <a:cxnLst/>
            <a:rect l="l" t="t" r="r" b="b"/>
            <a:pathLst>
              <a:path w="4001770">
                <a:moveTo>
                  <a:pt x="0" y="0"/>
                </a:moveTo>
                <a:lnTo>
                  <a:pt x="4001617" y="0"/>
                </a:lnTo>
              </a:path>
            </a:pathLst>
          </a:custGeom>
          <a:ln w="9525">
            <a:solidFill>
              <a:schemeClr val="accent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 name="object 10"/>
          <p:cNvSpPr/>
          <p:nvPr/>
        </p:nvSpPr>
        <p:spPr>
          <a:xfrm>
            <a:off x="385446" y="4658762"/>
            <a:ext cx="4256891" cy="55000"/>
          </a:xfrm>
          <a:custGeom>
            <a:avLst/>
            <a:gdLst/>
            <a:ahLst/>
            <a:cxnLst/>
            <a:rect l="l" t="t" r="r" b="b"/>
            <a:pathLst>
              <a:path w="4001770">
                <a:moveTo>
                  <a:pt x="0" y="0"/>
                </a:moveTo>
                <a:lnTo>
                  <a:pt x="4001617" y="0"/>
                </a:lnTo>
              </a:path>
            </a:pathLst>
          </a:custGeom>
          <a:ln w="9525">
            <a:solidFill>
              <a:schemeClr val="accent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object 11"/>
          <p:cNvSpPr txBox="1"/>
          <p:nvPr/>
        </p:nvSpPr>
        <p:spPr>
          <a:xfrm>
            <a:off x="3140511" y="3339311"/>
            <a:ext cx="1501001" cy="151323"/>
          </a:xfrm>
          <a:prstGeom prst="rect">
            <a:avLst/>
          </a:prstGeom>
        </p:spPr>
        <p:txBody>
          <a:bodyPr vert="horz" wrap="square" lIns="0" tIns="12700" rIns="0" bIns="0" rtlCol="0">
            <a:spAutoFit/>
          </a:bodyPr>
          <a:lstStyle/>
          <a:p>
            <a:pPr marL="12700" marR="0" lvl="0" indent="0" algn="r" defTabSz="914400" rtl="0" eaLnBrk="1" fontAlgn="auto" latinLnBrk="0" hangingPunct="1">
              <a:lnSpc>
                <a:spcPct val="100000"/>
              </a:lnSpc>
              <a:spcBef>
                <a:spcPts val="100"/>
              </a:spcBef>
              <a:spcAft>
                <a:spcPts val="0"/>
              </a:spcAft>
              <a:buClrTx/>
              <a:buSzTx/>
              <a:buFontTx/>
              <a:buNone/>
              <a:tabLst/>
              <a:defRPr/>
            </a:pPr>
            <a:r>
              <a:rPr kumimoji="0" sz="900" b="0"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monthly updates</a:t>
            </a:r>
          </a:p>
        </p:txBody>
      </p:sp>
      <p:sp>
        <p:nvSpPr>
          <p:cNvPr id="12" name="object 12"/>
          <p:cNvSpPr txBox="1"/>
          <p:nvPr/>
        </p:nvSpPr>
        <p:spPr>
          <a:xfrm>
            <a:off x="372747" y="3582327"/>
            <a:ext cx="4275970" cy="662297"/>
          </a:xfrm>
          <a:prstGeom prst="rect">
            <a:avLst/>
          </a:prstGeom>
        </p:spPr>
        <p:txBody>
          <a:bodyPr vert="horz" wrap="square" lIns="0" tIns="12700" rIns="0" bIns="0" rtlCol="0">
            <a:spAutoFit/>
          </a:bodyPr>
          <a:lstStyle/>
          <a:p>
            <a:pPr marL="12700" marR="5080" lvl="0" indent="0" algn="just" defTabSz="914400" rtl="0" eaLnBrk="1" fontAlgn="auto" latinLnBrk="0" hangingPunct="1">
              <a:lnSpc>
                <a:spcPct val="120000"/>
              </a:lnSpc>
              <a:spcBef>
                <a:spcPts val="100"/>
              </a:spcBef>
              <a:spcAft>
                <a:spcPts val="0"/>
              </a:spcAft>
              <a:buClrTx/>
              <a:buSzTx/>
              <a:buFontTx/>
              <a:buNone/>
              <a:tabLst/>
              <a:defRPr/>
            </a:pPr>
            <a:r>
              <a:rPr kumimoji="0" lang="en-US" sz="900" b="0" i="0" u="none" strike="noStrike" kern="900" cap="none" spc="10" normalizeH="0" baseline="0" noProof="0" dirty="0">
                <a:ln>
                  <a:noFill/>
                </a:ln>
                <a:solidFill>
                  <a:srgbClr val="323031"/>
                </a:solidFill>
                <a:effectLst/>
                <a:uLnTx/>
                <a:uFillTx/>
                <a:latin typeface="Arial" panose="020B0604020202020204" pitchFamily="34" charset="0"/>
                <a:ea typeface="+mn-ea"/>
                <a:cs typeface="Arial" panose="020B0604020202020204" pitchFamily="34" charset="0"/>
              </a:rPr>
              <a:t>CVrg continuously monitors how new scientific, clinical, regulatory and market developments are changing the commercial potential of cardio-metabolic assets. This monthly report updates to alert and fully inform our subscribers about what is happening in the marketplace and how it might affect their products.</a:t>
            </a:r>
            <a:endParaRPr kumimoji="0" sz="900" b="0" i="0" u="none" strike="noStrike" kern="900" cap="none" spc="1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3" name="object 13"/>
          <p:cNvSpPr txBox="1"/>
          <p:nvPr/>
        </p:nvSpPr>
        <p:spPr>
          <a:xfrm>
            <a:off x="372746" y="4408572"/>
            <a:ext cx="1767839" cy="228268"/>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C</a:t>
            </a:r>
            <a:r>
              <a:rPr kumimoji="0" sz="1400" b="0" i="0" u="none" strike="noStrike" kern="1200" cap="none" spc="-3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V</a:t>
            </a:r>
            <a:r>
              <a:rPr kumimoji="0"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r</a:t>
            </a:r>
            <a:r>
              <a:rPr kumimoji="0" sz="1400" b="0" i="0" u="none" strike="noStrike" kern="1200" cap="none" spc="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g</a:t>
            </a:r>
            <a:r>
              <a:rPr kumimoji="0" sz="1400" b="0" i="0" u="none" strike="noStrike" kern="1200" cap="none" spc="5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 </a:t>
            </a:r>
            <a:r>
              <a:rPr kumimoji="0"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Conference</a:t>
            </a:r>
            <a:r>
              <a:rPr kumimoji="0" sz="825" b="0" i="0" u="none" strike="noStrike" kern="1200" cap="none" spc="44"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rPr>
              <a:t>™</a:t>
            </a:r>
            <a:endParaRPr kumimoji="0" sz="825" b="0" i="0" u="none" strike="noStrike" kern="1200" cap="none" spc="0"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endParaRPr>
          </a:p>
        </p:txBody>
      </p:sp>
      <p:sp>
        <p:nvSpPr>
          <p:cNvPr id="14" name="object 14"/>
          <p:cNvSpPr txBox="1"/>
          <p:nvPr/>
        </p:nvSpPr>
        <p:spPr>
          <a:xfrm>
            <a:off x="3250584" y="4465722"/>
            <a:ext cx="1390729" cy="151323"/>
          </a:xfrm>
          <a:prstGeom prst="rect">
            <a:avLst/>
          </a:prstGeom>
        </p:spPr>
        <p:txBody>
          <a:bodyPr vert="horz" wrap="square" lIns="0" tIns="12700" rIns="0" bIns="0" rtlCol="0">
            <a:spAutoFit/>
          </a:bodyPr>
          <a:lstStyle/>
          <a:p>
            <a:pPr marL="12700" marR="0" lvl="0" indent="0" algn="r" defTabSz="914400" rtl="0" eaLnBrk="1" fontAlgn="auto" latinLnBrk="0" hangingPunct="1">
              <a:lnSpc>
                <a:spcPct val="100000"/>
              </a:lnSpc>
              <a:spcBef>
                <a:spcPts val="100"/>
              </a:spcBef>
              <a:spcAft>
                <a:spcPts val="0"/>
              </a:spcAft>
              <a:buClrTx/>
              <a:buSzTx/>
              <a:buFontTx/>
              <a:buNone/>
              <a:tabLst/>
              <a:defRPr/>
            </a:pPr>
            <a:r>
              <a:rPr kumimoji="0" sz="900" b="0"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congress reports</a:t>
            </a:r>
          </a:p>
        </p:txBody>
      </p:sp>
      <p:sp>
        <p:nvSpPr>
          <p:cNvPr id="15" name="object 15"/>
          <p:cNvSpPr txBox="1"/>
          <p:nvPr/>
        </p:nvSpPr>
        <p:spPr>
          <a:xfrm>
            <a:off x="372746" y="4713762"/>
            <a:ext cx="4268567" cy="994696"/>
          </a:xfrm>
          <a:prstGeom prst="rect">
            <a:avLst/>
          </a:prstGeom>
        </p:spPr>
        <p:txBody>
          <a:bodyPr vert="horz" wrap="square" lIns="0" tIns="12700" rIns="0" bIns="0" rtlCol="0">
            <a:spAutoFit/>
          </a:bodyPr>
          <a:lstStyle/>
          <a:p>
            <a:pPr marL="12700" marR="5080" lvl="0" indent="0" algn="just" defTabSz="914400" rtl="0" eaLnBrk="1" fontAlgn="auto" latinLnBrk="0" hangingPunct="1">
              <a:lnSpc>
                <a:spcPct val="120000"/>
              </a:lnSpc>
              <a:spcBef>
                <a:spcPts val="100"/>
              </a:spcBef>
              <a:spcAft>
                <a:spcPts val="0"/>
              </a:spcAft>
              <a:buClrTx/>
              <a:buSzTx/>
              <a:buFontTx/>
              <a:buNone/>
              <a:tabLst/>
              <a:defRPr/>
            </a:pPr>
            <a:r>
              <a:rPr kumimoji="0" lang="en-US" sz="900" b="0" i="0" u="none" strike="noStrike" kern="900" cap="none" spc="10" normalizeH="0" baseline="0" noProof="0" dirty="0">
                <a:ln>
                  <a:noFill/>
                </a:ln>
                <a:solidFill>
                  <a:srgbClr val="323031"/>
                </a:solidFill>
                <a:effectLst/>
                <a:uLnTx/>
                <a:uFillTx/>
                <a:latin typeface="Arial" panose="020B0604020202020204" pitchFamily="34" charset="0"/>
                <a:ea typeface="+mn-ea"/>
                <a:cs typeface="Arial" panose="020B0604020202020204" pitchFamily="34" charset="0"/>
              </a:rPr>
              <a:t>CVrg keeps abreast of cutting-edge clinical data by attending cardio-metabolic congresses such as ACC, HF-ESC, ATS, ERA, EASL, ADA, ESC, ERS, EASD, ASN, AASLD, AHA and ASH. Our experts carefully analyze the new data presented as well as how they are received by other attendees. We then deliver incisive, presentation-style reports informing subscribers about what’s new, what’s important, and why.</a:t>
            </a:r>
          </a:p>
        </p:txBody>
      </p:sp>
      <p:sp>
        <p:nvSpPr>
          <p:cNvPr id="16" name="object 16"/>
          <p:cNvSpPr/>
          <p:nvPr/>
        </p:nvSpPr>
        <p:spPr>
          <a:xfrm>
            <a:off x="7546312" y="3534687"/>
            <a:ext cx="4264688" cy="45719"/>
          </a:xfrm>
          <a:custGeom>
            <a:avLst/>
            <a:gdLst/>
            <a:ahLst/>
            <a:cxnLst/>
            <a:rect l="l" t="t" r="r" b="b"/>
            <a:pathLst>
              <a:path w="4001770">
                <a:moveTo>
                  <a:pt x="0" y="0"/>
                </a:moveTo>
                <a:lnTo>
                  <a:pt x="4001617" y="0"/>
                </a:lnTo>
              </a:path>
            </a:pathLst>
          </a:custGeom>
          <a:ln w="9525">
            <a:solidFill>
              <a:schemeClr val="accent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9" name="object 19"/>
          <p:cNvSpPr txBox="1"/>
          <p:nvPr/>
        </p:nvSpPr>
        <p:spPr>
          <a:xfrm>
            <a:off x="10500190" y="3339312"/>
            <a:ext cx="1309738" cy="151323"/>
          </a:xfrm>
          <a:prstGeom prst="rect">
            <a:avLst/>
          </a:prstGeom>
        </p:spPr>
        <p:txBody>
          <a:bodyPr vert="horz" wrap="square" lIns="0" tIns="12700" rIns="0" bIns="0" rtlCol="0">
            <a:spAutoFit/>
          </a:bodyPr>
          <a:lstStyle/>
          <a:p>
            <a:pPr marL="12700" marR="0" lvl="0" indent="0" algn="r" defTabSz="914400" rtl="0" eaLnBrk="1" fontAlgn="auto" latinLnBrk="0" hangingPunct="1">
              <a:lnSpc>
                <a:spcPct val="100000"/>
              </a:lnSpc>
              <a:spcBef>
                <a:spcPts val="100"/>
              </a:spcBef>
              <a:spcAft>
                <a:spcPts val="0"/>
              </a:spcAft>
              <a:buClrTx/>
              <a:buSzTx/>
              <a:buFontTx/>
              <a:buNone/>
              <a:tabLst/>
              <a:defRPr/>
            </a:pPr>
            <a:r>
              <a:rPr kumimoji="0" sz="900" b="0" i="0" u="none" strike="noStrike" kern="1200" cap="none" spc="2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primary research</a:t>
            </a:r>
          </a:p>
        </p:txBody>
      </p:sp>
      <p:sp>
        <p:nvSpPr>
          <p:cNvPr id="20" name="object 20"/>
          <p:cNvSpPr txBox="1"/>
          <p:nvPr/>
        </p:nvSpPr>
        <p:spPr>
          <a:xfrm>
            <a:off x="7546312" y="3579960"/>
            <a:ext cx="4264688" cy="828497"/>
          </a:xfrm>
          <a:prstGeom prst="rect">
            <a:avLst/>
          </a:prstGeom>
        </p:spPr>
        <p:txBody>
          <a:bodyPr vert="horz" wrap="square" lIns="0" tIns="12700" rIns="0" bIns="0" rtlCol="0">
            <a:spAutoFit/>
          </a:bodyPr>
          <a:lstStyle/>
          <a:p>
            <a:pPr marL="12700" marR="5080" lvl="0" indent="0" algn="just" defTabSz="914400" rtl="0" eaLnBrk="1" fontAlgn="auto" latinLnBrk="0" hangingPunct="1">
              <a:lnSpc>
                <a:spcPct val="120000"/>
              </a:lnSpc>
              <a:spcBef>
                <a:spcPts val="100"/>
              </a:spcBef>
              <a:spcAft>
                <a:spcPts val="0"/>
              </a:spcAft>
              <a:buClrTx/>
              <a:buSzTx/>
              <a:buFontTx/>
              <a:buNone/>
              <a:tabLst/>
              <a:defRPr/>
            </a:pPr>
            <a:r>
              <a:rPr kumimoji="0" lang="en-US" sz="900" b="0" i="0" u="none" strike="noStrike" kern="900" cap="none" spc="10" normalizeH="0" baseline="0" noProof="0" dirty="0">
                <a:ln>
                  <a:noFill/>
                </a:ln>
                <a:solidFill>
                  <a:srgbClr val="323031"/>
                </a:solidFill>
                <a:effectLst/>
                <a:uLnTx/>
                <a:uFillTx/>
                <a:latin typeface="Arial" panose="020B0604020202020204" pitchFamily="34" charset="0"/>
                <a:ea typeface="+mn-ea"/>
                <a:cs typeface="Arial" panose="020B0604020202020204" pitchFamily="34" charset="0"/>
              </a:rPr>
              <a:t>CVrg experts conduct research in several disease areas using their critical eyes to evaluate emerging trends, pipelines products, and implications for the field. Clients may review and make suggestions to our discussion guides and receive detailed reports and presentations focused on answering the most pressing issues they face today. Not conducted in all areas.</a:t>
            </a:r>
            <a:endParaRPr kumimoji="0" sz="900" b="0" i="0" u="none" strike="noStrike" kern="900" cap="none" spc="1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4" name="object 34"/>
          <p:cNvSpPr/>
          <p:nvPr/>
        </p:nvSpPr>
        <p:spPr>
          <a:xfrm>
            <a:off x="393700" y="2623220"/>
            <a:ext cx="11417300" cy="45719"/>
          </a:xfrm>
          <a:custGeom>
            <a:avLst/>
            <a:gdLst/>
            <a:ahLst/>
            <a:cxnLst/>
            <a:rect l="l" t="t" r="r" b="b"/>
            <a:pathLst>
              <a:path w="8232140">
                <a:moveTo>
                  <a:pt x="0" y="0"/>
                </a:moveTo>
                <a:lnTo>
                  <a:pt x="8231835" y="0"/>
                </a:lnTo>
              </a:path>
            </a:pathLst>
          </a:custGeom>
          <a:ln w="9525">
            <a:solidFill>
              <a:schemeClr val="accent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6" name="object 36"/>
          <p:cNvSpPr txBox="1"/>
          <p:nvPr/>
        </p:nvSpPr>
        <p:spPr>
          <a:xfrm>
            <a:off x="381001" y="2673195"/>
            <a:ext cx="11429999" cy="501676"/>
          </a:xfrm>
          <a:prstGeom prst="rect">
            <a:avLst/>
          </a:prstGeom>
        </p:spPr>
        <p:txBody>
          <a:bodyPr vert="horz" wrap="square" lIns="0" tIns="12700" rIns="0" bIns="0" rtlCol="0">
            <a:spAutoFit/>
          </a:bodyPr>
          <a:lstStyle/>
          <a:p>
            <a:pPr marL="9144" marR="0" lvl="0" indent="0" algn="just" defTabSz="914400" rtl="0" eaLnBrk="1" fontAlgn="auto" latinLnBrk="0" hangingPunct="1">
              <a:lnSpc>
                <a:spcPct val="120000"/>
              </a:lnSpc>
              <a:spcBef>
                <a:spcPts val="0"/>
              </a:spcBef>
              <a:spcAft>
                <a:spcPts val="0"/>
              </a:spcAft>
              <a:buClrTx/>
              <a:buSzTx/>
              <a:buFontTx/>
              <a:buNone/>
              <a:tabLst/>
              <a:defRPr/>
            </a:pPr>
            <a:r>
              <a:rPr kumimoji="0" lang="en-US" sz="900" b="0" i="0" u="none" strike="noStrike" kern="900" cap="none" spc="10" normalizeH="0" baseline="0" noProof="0" dirty="0">
                <a:ln>
                  <a:noFill/>
                </a:ln>
                <a:solidFill>
                  <a:srgbClr val="404040"/>
                </a:solidFill>
                <a:effectLst/>
                <a:uLnTx/>
                <a:uFillTx/>
                <a:latin typeface="Arial" panose="020B0604020202020204" pitchFamily="34" charset="0"/>
                <a:ea typeface="+mn-ea"/>
                <a:cs typeface="Arial" panose="020B0604020202020204" pitchFamily="34" charset="0"/>
              </a:rPr>
              <a:t>Each of CVrg’s cutting-edge market analysis reports provides a highly granular assessment of new product development, emerging trends, unmet needs, epidemiology, current treatment, and market landscapes. KOL comments, SWOTs, trial tracking, launch estimations and target patient populations are included for products ≥Ph 2 along with regional coverage of USA, EU5, and Japan. Updated quarterly and enhanced by expert analysis, this is a “go to” report that’s evergreen throughout the year.</a:t>
            </a:r>
          </a:p>
        </p:txBody>
      </p:sp>
      <p:sp>
        <p:nvSpPr>
          <p:cNvPr id="37" name="object 37"/>
          <p:cNvSpPr txBox="1">
            <a:spLocks noGrp="1"/>
          </p:cNvSpPr>
          <p:nvPr>
            <p:ph type="title"/>
          </p:nvPr>
        </p:nvSpPr>
        <p:spPr/>
        <p:txBody>
          <a:bodyPr/>
          <a:lstStyle/>
          <a:p>
            <a:r>
              <a:rPr lang="en-US" dirty="0"/>
              <a:t>CardioVascular Resource Group</a:t>
            </a:r>
          </a:p>
        </p:txBody>
      </p:sp>
      <p:pic>
        <p:nvPicPr>
          <p:cNvPr id="45" name="Picture 44">
            <a:extLst>
              <a:ext uri="{FF2B5EF4-FFF2-40B4-BE49-F238E27FC236}">
                <a16:creationId xmlns:a16="http://schemas.microsoft.com/office/drawing/2014/main" id="{78237099-CC46-F445-89F5-A168F4BC7B5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260648" y="502920"/>
            <a:ext cx="1608017" cy="536006"/>
          </a:xfrm>
          <a:prstGeom prst="rect">
            <a:avLst/>
          </a:prstGeom>
        </p:spPr>
      </p:pic>
      <p:sp>
        <p:nvSpPr>
          <p:cNvPr id="57" name="bk object 19">
            <a:extLst>
              <a:ext uri="{FF2B5EF4-FFF2-40B4-BE49-F238E27FC236}">
                <a16:creationId xmlns:a16="http://schemas.microsoft.com/office/drawing/2014/main" id="{8F0531D8-B1CB-F54C-B805-194832924C04}"/>
              </a:ext>
            </a:extLst>
          </p:cNvPr>
          <p:cNvSpPr/>
          <p:nvPr/>
        </p:nvSpPr>
        <p:spPr>
          <a:xfrm>
            <a:off x="0" y="1927015"/>
            <a:ext cx="12198096" cy="301625"/>
          </a:xfrm>
          <a:custGeom>
            <a:avLst/>
            <a:gdLst/>
            <a:ahLst/>
            <a:cxnLst/>
            <a:rect l="l" t="t" r="r" b="b"/>
            <a:pathLst>
              <a:path w="12192000" h="301625">
                <a:moveTo>
                  <a:pt x="0" y="301332"/>
                </a:moveTo>
                <a:lnTo>
                  <a:pt x="12191695" y="301332"/>
                </a:lnTo>
                <a:lnTo>
                  <a:pt x="12191695" y="0"/>
                </a:lnTo>
                <a:lnTo>
                  <a:pt x="0" y="0"/>
                </a:lnTo>
                <a:lnTo>
                  <a:pt x="0" y="301332"/>
                </a:lnTo>
                <a:close/>
              </a:path>
            </a:pathLst>
          </a:custGeom>
          <a:solidFill>
            <a:schemeClr val="accent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204A78"/>
              </a:solidFill>
              <a:effectLst/>
              <a:uLnTx/>
              <a:uFillTx/>
              <a:latin typeface="Calibri"/>
              <a:ea typeface="+mn-ea"/>
              <a:cs typeface="+mn-cs"/>
            </a:endParaRPr>
          </a:p>
        </p:txBody>
      </p:sp>
      <p:sp>
        <p:nvSpPr>
          <p:cNvPr id="2" name="object 2"/>
          <p:cNvSpPr txBox="1"/>
          <p:nvPr/>
        </p:nvSpPr>
        <p:spPr>
          <a:xfrm>
            <a:off x="381000" y="1985931"/>
            <a:ext cx="11430000" cy="166712"/>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US" sz="1000" b="1" i="0" u="none" strike="noStrike" kern="1200" cap="none" spc="0" normalizeH="0" baseline="0" noProof="0" dirty="0">
                <a:ln>
                  <a:noFill/>
                </a:ln>
                <a:solidFill>
                  <a:srgbClr val="C6E4F7"/>
                </a:solidFill>
                <a:effectLst/>
                <a:uLnTx/>
                <a:uFillTx/>
                <a:latin typeface="Arial" panose="020B0604020202020204" pitchFamily="34" charset="0"/>
                <a:ea typeface="+mn-ea"/>
                <a:cs typeface="+mn-cs"/>
              </a:rPr>
              <a:t>RESEARCH AREAS</a:t>
            </a: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        CARDIOVASCULAR         </a:t>
            </a:r>
            <a:r>
              <a:rPr kumimoji="0" lang="en-US" sz="10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ACS         AF / SPAF         DYS / ATH         HF         PAD         PH         VT              </a:t>
            </a: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METABOLIC         </a:t>
            </a:r>
            <a:r>
              <a:rPr kumimoji="0" lang="en-US" sz="10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CKD          MASH         OBE         T1D         T2D</a:t>
            </a:r>
          </a:p>
        </p:txBody>
      </p:sp>
      <p:sp>
        <p:nvSpPr>
          <p:cNvPr id="40" name="object 13">
            <a:extLst>
              <a:ext uri="{FF2B5EF4-FFF2-40B4-BE49-F238E27FC236}">
                <a16:creationId xmlns:a16="http://schemas.microsoft.com/office/drawing/2014/main" id="{D3B0E65D-1B9C-7C46-9963-AE81209BBBF3}"/>
              </a:ext>
            </a:extLst>
          </p:cNvPr>
          <p:cNvSpPr txBox="1"/>
          <p:nvPr/>
        </p:nvSpPr>
        <p:spPr>
          <a:xfrm>
            <a:off x="7546312" y="3280688"/>
            <a:ext cx="1767839" cy="228268"/>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US"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CVr</a:t>
            </a:r>
            <a:r>
              <a:rPr kumimoji="0" lang="en-US" sz="1400" b="0" i="0" u="none" strike="noStrike" kern="1200" cap="none" spc="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g</a:t>
            </a:r>
            <a:r>
              <a:rPr kumimoji="0" lang="en-US" sz="1400" b="0" i="0" u="none" strike="noStrike" kern="1200" cap="none" spc="5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 </a:t>
            </a:r>
            <a:r>
              <a:rPr kumimoji="0" lang="en-US"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Insights</a:t>
            </a:r>
            <a:r>
              <a:rPr kumimoji="0" lang="en-US" sz="825" b="0" i="0" u="none" strike="noStrike" kern="1200" cap="none" spc="44"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rPr>
              <a:t>™</a:t>
            </a:r>
            <a:endParaRPr kumimoji="0" sz="825" b="0" i="0" u="none" strike="noStrike" kern="1200" cap="none" spc="0"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endParaRPr>
          </a:p>
        </p:txBody>
      </p:sp>
      <p:sp>
        <p:nvSpPr>
          <p:cNvPr id="42" name="object 13">
            <a:extLst>
              <a:ext uri="{FF2B5EF4-FFF2-40B4-BE49-F238E27FC236}">
                <a16:creationId xmlns:a16="http://schemas.microsoft.com/office/drawing/2014/main" id="{D894DC93-0E9C-4E4D-ADCC-8D8AE72A714E}"/>
              </a:ext>
            </a:extLst>
          </p:cNvPr>
          <p:cNvSpPr txBox="1"/>
          <p:nvPr/>
        </p:nvSpPr>
        <p:spPr>
          <a:xfrm>
            <a:off x="372746" y="3280688"/>
            <a:ext cx="1767839" cy="228268"/>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C</a:t>
            </a:r>
            <a:r>
              <a:rPr kumimoji="0" sz="1400" b="0" i="0" u="none" strike="noStrike" kern="1200" cap="none" spc="-3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V</a:t>
            </a:r>
            <a:r>
              <a:rPr kumimoji="0"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r</a:t>
            </a:r>
            <a:r>
              <a:rPr kumimoji="0" sz="1400" b="0" i="0" u="none" strike="noStrike" kern="1200" cap="none" spc="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g</a:t>
            </a:r>
            <a:r>
              <a:rPr kumimoji="0" sz="1400" b="0" i="0" u="none" strike="noStrike" kern="1200" cap="none" spc="5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 </a:t>
            </a:r>
            <a:r>
              <a:rPr kumimoji="0" lang="en-US"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Sentinel</a:t>
            </a:r>
            <a:r>
              <a:rPr kumimoji="0" sz="825" b="0" i="0" u="none" strike="noStrike" kern="1200" cap="none" spc="44"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rPr>
              <a:t>™</a:t>
            </a:r>
            <a:endParaRPr kumimoji="0" sz="825" b="0" i="0" u="none" strike="noStrike" kern="1200" cap="none" spc="0"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endParaRPr>
          </a:p>
        </p:txBody>
      </p:sp>
      <p:sp>
        <p:nvSpPr>
          <p:cNvPr id="43" name="object 13">
            <a:extLst>
              <a:ext uri="{FF2B5EF4-FFF2-40B4-BE49-F238E27FC236}">
                <a16:creationId xmlns:a16="http://schemas.microsoft.com/office/drawing/2014/main" id="{1B42440B-92A9-E343-86B4-0AFBD6E5FBD8}"/>
              </a:ext>
            </a:extLst>
          </p:cNvPr>
          <p:cNvSpPr txBox="1"/>
          <p:nvPr/>
        </p:nvSpPr>
        <p:spPr>
          <a:xfrm>
            <a:off x="381000" y="2361684"/>
            <a:ext cx="4060190" cy="228268"/>
          </a:xfrm>
          <a:prstGeom prst="rect">
            <a:avLst/>
          </a:prstGeom>
        </p:spPr>
        <p:txBody>
          <a:bodyPr vert="horz" wrap="square" lIns="0" tIns="12700" rIns="0" bIns="0" rtlCol="0">
            <a:spAutoFit/>
          </a:bodyPr>
          <a:lstStyle/>
          <a:p>
            <a:pPr marL="15875" marR="0" lvl="0" indent="0" algn="l" defTabSz="914400" rtl="0" eaLnBrk="1" fontAlgn="auto" latinLnBrk="0" hangingPunct="1">
              <a:lnSpc>
                <a:spcPct val="100000"/>
              </a:lnSpc>
              <a:spcBef>
                <a:spcPts val="735"/>
              </a:spcBef>
              <a:spcAft>
                <a:spcPts val="0"/>
              </a:spcAft>
              <a:buClrTx/>
              <a:buSzTx/>
              <a:buFontTx/>
              <a:buNone/>
              <a:tabLst/>
              <a:defRPr/>
            </a:pPr>
            <a:r>
              <a:rPr kumimoji="0" lang="en-US"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CVr</a:t>
            </a:r>
            <a:r>
              <a:rPr kumimoji="0" lang="en-US" sz="1400" b="0" i="0" u="none" strike="noStrike" kern="1200" cap="none" spc="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g</a:t>
            </a:r>
            <a:r>
              <a:rPr kumimoji="0" lang="en-US" sz="1400" b="0" i="0" u="none" strike="noStrike" kern="1200" cap="none" spc="5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 </a:t>
            </a:r>
            <a:r>
              <a:rPr kumimoji="0" lang="en-US"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Marke</a:t>
            </a:r>
            <a:r>
              <a:rPr kumimoji="0" lang="en-US" sz="1400" b="0" i="0" u="none" strike="noStrike" kern="1200" cap="none" spc="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t</a:t>
            </a:r>
            <a:r>
              <a:rPr kumimoji="0" lang="en-US" sz="1400" b="0" i="0" u="none" strike="noStrike" kern="1200" cap="none" spc="5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 </a:t>
            </a:r>
            <a:r>
              <a:rPr kumimoji="0" lang="en-US"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Strategies</a:t>
            </a:r>
            <a:r>
              <a:rPr kumimoji="0" lang="en-US" sz="800" b="0" i="0" u="none" strike="noStrike" kern="1200" cap="none" spc="44"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rPr>
              <a:t>™</a:t>
            </a:r>
            <a:endParaRPr kumimoji="0" lang="en-US" sz="950" b="0"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endParaRPr>
          </a:p>
        </p:txBody>
      </p:sp>
      <p:sp>
        <p:nvSpPr>
          <p:cNvPr id="39" name="object 10">
            <a:extLst>
              <a:ext uri="{FF2B5EF4-FFF2-40B4-BE49-F238E27FC236}">
                <a16:creationId xmlns:a16="http://schemas.microsoft.com/office/drawing/2014/main" id="{171D275A-F54C-C04F-8D94-A052F0E4A80E}"/>
              </a:ext>
            </a:extLst>
          </p:cNvPr>
          <p:cNvSpPr/>
          <p:nvPr/>
        </p:nvSpPr>
        <p:spPr>
          <a:xfrm flipV="1">
            <a:off x="8711920" y="4798954"/>
            <a:ext cx="3074950" cy="76946"/>
          </a:xfrm>
          <a:custGeom>
            <a:avLst/>
            <a:gdLst/>
            <a:ahLst/>
            <a:cxnLst/>
            <a:rect l="l" t="t" r="r" b="b"/>
            <a:pathLst>
              <a:path w="4001770">
                <a:moveTo>
                  <a:pt x="0" y="0"/>
                </a:moveTo>
                <a:lnTo>
                  <a:pt x="4001617" y="0"/>
                </a:lnTo>
              </a:path>
            </a:pathLst>
          </a:custGeom>
          <a:ln w="9525">
            <a:solidFill>
              <a:schemeClr val="accent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1" name="object 13">
            <a:extLst>
              <a:ext uri="{FF2B5EF4-FFF2-40B4-BE49-F238E27FC236}">
                <a16:creationId xmlns:a16="http://schemas.microsoft.com/office/drawing/2014/main" id="{1E42AA15-F5EF-6747-9B0C-F06AA138952D}"/>
              </a:ext>
            </a:extLst>
          </p:cNvPr>
          <p:cNvSpPr txBox="1"/>
          <p:nvPr/>
        </p:nvSpPr>
        <p:spPr>
          <a:xfrm>
            <a:off x="8711657" y="4590482"/>
            <a:ext cx="1832054" cy="228268"/>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C</a:t>
            </a:r>
            <a:r>
              <a:rPr kumimoji="0" sz="1400" b="0" i="0" u="none" strike="noStrike" kern="1200" cap="none" spc="-3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V</a:t>
            </a:r>
            <a:r>
              <a:rPr kumimoji="0"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r</a:t>
            </a:r>
            <a:r>
              <a:rPr kumimoji="0" sz="1400" b="0" i="0" u="none" strike="noStrike" kern="1200" cap="none" spc="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g</a:t>
            </a:r>
            <a:r>
              <a:rPr kumimoji="0" sz="1400" b="0" i="0" u="none" strike="noStrike" kern="1200" cap="none" spc="5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 </a:t>
            </a:r>
            <a:r>
              <a:rPr kumimoji="0" lang="en-US" sz="1400" b="0"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Advisory</a:t>
            </a:r>
            <a:r>
              <a:rPr kumimoji="0" sz="825" b="0" i="0" u="none" strike="noStrike" kern="1200" cap="none" spc="44"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rPr>
              <a:t>™</a:t>
            </a:r>
            <a:endParaRPr kumimoji="0" sz="825" b="0" i="0" u="none" strike="noStrike" kern="1200" cap="none" spc="0"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endParaRPr>
          </a:p>
        </p:txBody>
      </p:sp>
      <p:sp>
        <p:nvSpPr>
          <p:cNvPr id="44" name="object 14">
            <a:extLst>
              <a:ext uri="{FF2B5EF4-FFF2-40B4-BE49-F238E27FC236}">
                <a16:creationId xmlns:a16="http://schemas.microsoft.com/office/drawing/2014/main" id="{5A8EB8EA-34D4-7D45-B379-88FAE8A034EE}"/>
              </a:ext>
            </a:extLst>
          </p:cNvPr>
          <p:cNvSpPr txBox="1"/>
          <p:nvPr/>
        </p:nvSpPr>
        <p:spPr>
          <a:xfrm>
            <a:off x="9048592" y="4647632"/>
            <a:ext cx="2750575" cy="151323"/>
          </a:xfrm>
          <a:prstGeom prst="rect">
            <a:avLst/>
          </a:prstGeom>
        </p:spPr>
        <p:txBody>
          <a:bodyPr vert="horz" wrap="square" lIns="0" tIns="12700" rIns="0" bIns="0" rtlCol="0">
            <a:spAutoFit/>
          </a:bodyPr>
          <a:lstStyle/>
          <a:p>
            <a:pPr marL="12700" marR="0" lvl="0" indent="0" algn="r" defTabSz="914400" rtl="0" eaLnBrk="1" fontAlgn="auto" latinLnBrk="0" hangingPunct="1">
              <a:lnSpc>
                <a:spcPct val="100000"/>
              </a:lnSpc>
              <a:spcBef>
                <a:spcPts val="100"/>
              </a:spcBef>
              <a:spcAft>
                <a:spcPts val="0"/>
              </a:spcAft>
              <a:buClrTx/>
              <a:buSzTx/>
              <a:buFontTx/>
              <a:buNone/>
              <a:tabLst/>
              <a:defRPr/>
            </a:pPr>
            <a:r>
              <a:rPr kumimoji="0" lang="en-US" sz="900" b="0"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answers to your ad hoc inquiries</a:t>
            </a:r>
            <a:endParaRPr kumimoji="0" sz="900" b="0"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endParaRPr>
          </a:p>
        </p:txBody>
      </p:sp>
      <p:sp>
        <p:nvSpPr>
          <p:cNvPr id="47" name="object 15">
            <a:extLst>
              <a:ext uri="{FF2B5EF4-FFF2-40B4-BE49-F238E27FC236}">
                <a16:creationId xmlns:a16="http://schemas.microsoft.com/office/drawing/2014/main" id="{E3FB6221-DE7C-C14A-B778-68D1B8220D73}"/>
              </a:ext>
            </a:extLst>
          </p:cNvPr>
          <p:cNvSpPr txBox="1"/>
          <p:nvPr/>
        </p:nvSpPr>
        <p:spPr>
          <a:xfrm>
            <a:off x="8711920" y="4928400"/>
            <a:ext cx="3087649" cy="828497"/>
          </a:xfrm>
          <a:prstGeom prst="rect">
            <a:avLst/>
          </a:prstGeom>
        </p:spPr>
        <p:txBody>
          <a:bodyPr vert="horz" wrap="square" lIns="0" tIns="12700" rIns="0" bIns="0" rtlCol="0">
            <a:spAutoFit/>
          </a:bodyPr>
          <a:lstStyle/>
          <a:p>
            <a:pPr marL="12700" marR="5080" lvl="0" indent="0" algn="just" defTabSz="914400" rtl="0" eaLnBrk="1" fontAlgn="auto" latinLnBrk="0" hangingPunct="1">
              <a:lnSpc>
                <a:spcPct val="120000"/>
              </a:lnSpc>
              <a:spcBef>
                <a:spcPts val="100"/>
              </a:spcBef>
              <a:spcAft>
                <a:spcPts val="0"/>
              </a:spcAft>
              <a:buClrTx/>
              <a:buSzTx/>
              <a:buFontTx/>
              <a:buNone/>
              <a:tabLst/>
              <a:defRPr/>
            </a:pPr>
            <a:r>
              <a:rPr kumimoji="0" lang="en-US" sz="900" b="0" i="0" u="none" strike="noStrike" kern="900" cap="none" spc="10" normalizeH="0" baseline="0" noProof="0" dirty="0">
                <a:ln>
                  <a:noFill/>
                </a:ln>
                <a:solidFill>
                  <a:srgbClr val="323031"/>
                </a:solidFill>
                <a:effectLst/>
                <a:uLnTx/>
                <a:uFillTx/>
                <a:latin typeface="Arial" panose="020B0604020202020204" pitchFamily="34" charset="0"/>
                <a:ea typeface="+mn-ea"/>
                <a:cs typeface="Arial" panose="020B0604020202020204" pitchFamily="34" charset="0"/>
              </a:rPr>
              <a:t>CVrg is uniquely positioned to deliver quick, thorough and reliable answers to non-proprietary questions in the cardio-metabolic drug markets. We put our best methodologies and efforts behind each inquiry so clients receive the most accurate insight possible within a given timeframe.</a:t>
            </a:r>
            <a:endParaRPr kumimoji="0" lang="en-US" sz="900" b="0" i="0" u="none" strike="noStrike" kern="900" cap="none" spc="1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2" name="object 23">
            <a:extLst>
              <a:ext uri="{FF2B5EF4-FFF2-40B4-BE49-F238E27FC236}">
                <a16:creationId xmlns:a16="http://schemas.microsoft.com/office/drawing/2014/main" id="{D1ED2D64-E032-C043-BE64-DB5BF7CF3F64}"/>
              </a:ext>
            </a:extLst>
          </p:cNvPr>
          <p:cNvSpPr txBox="1"/>
          <p:nvPr/>
        </p:nvSpPr>
        <p:spPr>
          <a:xfrm>
            <a:off x="6533985" y="6322063"/>
            <a:ext cx="5275943" cy="593047"/>
          </a:xfrm>
          <a:prstGeom prst="rect">
            <a:avLst/>
          </a:prstGeom>
        </p:spPr>
        <p:txBody>
          <a:bodyPr vert="horz" wrap="square" lIns="0" tIns="9144" rIns="0" bIns="0" rtlCol="0">
            <a:spAutoFit/>
          </a:bodyPr>
          <a:lstStyle/>
          <a:p>
            <a:pPr marL="12700" marR="0" lvl="0" indent="0" algn="r" defTabSz="914400" rtl="0" eaLnBrk="1" fontAlgn="auto" latinLnBrk="0" hangingPunct="1">
              <a:lnSpc>
                <a:spcPts val="1500"/>
              </a:lnSpc>
              <a:spcBef>
                <a:spcPts val="100"/>
              </a:spcBef>
              <a:spcAft>
                <a:spcPts val="0"/>
              </a:spcAft>
              <a:buClrTx/>
              <a:buSzTx/>
              <a:buFontTx/>
              <a:buNone/>
              <a:tabLst/>
              <a:defRPr/>
            </a:pPr>
            <a:r>
              <a:rPr kumimoji="0" lang="en-US" sz="1400" b="0"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 Visit: </a:t>
            </a:r>
            <a:r>
              <a:rPr kumimoji="0" lang="en-US" sz="1400" b="0" i="0" u="none" strike="noStrike" kern="1200" cap="none" spc="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cv-rg.com</a:t>
            </a:r>
            <a:endParaRPr kumimoji="0" lang="en-US" sz="1400" b="0"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endParaRPr>
          </a:p>
          <a:p>
            <a:pPr marL="12700" marR="0" lvl="0" indent="0" algn="r" defTabSz="914400" rtl="0" eaLnBrk="1" fontAlgn="auto" latinLnBrk="0" hangingPunct="1">
              <a:lnSpc>
                <a:spcPts val="1500"/>
              </a:lnSpc>
              <a:spcBef>
                <a:spcPts val="100"/>
              </a:spcBef>
              <a:spcAft>
                <a:spcPts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Copyright 2024 BioPharma Resource Groups, LLC  All rights reserved. V013124</a:t>
            </a:r>
          </a:p>
          <a:p>
            <a:pPr marL="12700" marR="0" lvl="0" indent="0" algn="r" defTabSz="914400" rtl="0" eaLnBrk="1" fontAlgn="auto" latinLnBrk="0" hangingPunct="1">
              <a:lnSpc>
                <a:spcPts val="1500"/>
              </a:lnSpc>
              <a:spcBef>
                <a:spcPts val="100"/>
              </a:spcBef>
              <a:spcAft>
                <a:spcPts val="0"/>
              </a:spcAft>
              <a:buClrTx/>
              <a:buSzTx/>
              <a:buFontTx/>
              <a:buNone/>
              <a:tabLst/>
              <a:defRPr/>
            </a:pPr>
            <a:endParaRPr kumimoji="0" lang="en-US" sz="1000" b="1"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endParaRPr>
          </a:p>
        </p:txBody>
      </p:sp>
      <p:sp>
        <p:nvSpPr>
          <p:cNvPr id="4" name="object 19">
            <a:extLst>
              <a:ext uri="{FF2B5EF4-FFF2-40B4-BE49-F238E27FC236}">
                <a16:creationId xmlns:a16="http://schemas.microsoft.com/office/drawing/2014/main" id="{437DABD5-364E-6D7F-8367-E41660E6F175}"/>
              </a:ext>
            </a:extLst>
          </p:cNvPr>
          <p:cNvSpPr txBox="1"/>
          <p:nvPr/>
        </p:nvSpPr>
        <p:spPr>
          <a:xfrm>
            <a:off x="10500190" y="2444868"/>
            <a:ext cx="1309738" cy="151323"/>
          </a:xfrm>
          <a:prstGeom prst="rect">
            <a:avLst/>
          </a:prstGeom>
        </p:spPr>
        <p:txBody>
          <a:bodyPr vert="horz" wrap="square" lIns="0" tIns="12700" rIns="0" bIns="0" rtlCol="0">
            <a:spAutoFit/>
          </a:bodyPr>
          <a:lstStyle/>
          <a:p>
            <a:pPr marL="12700" marR="0" lvl="0" indent="0" algn="r" defTabSz="914400" rtl="0" eaLnBrk="1" fontAlgn="auto" latinLnBrk="0" hangingPunct="1">
              <a:lnSpc>
                <a:spcPct val="100000"/>
              </a:lnSpc>
              <a:spcBef>
                <a:spcPts val="100"/>
              </a:spcBef>
              <a:spcAft>
                <a:spcPts val="0"/>
              </a:spcAft>
              <a:buClrTx/>
              <a:buSzTx/>
              <a:buFontTx/>
              <a:buNone/>
              <a:tabLst/>
              <a:defRPr/>
            </a:pPr>
            <a:r>
              <a:rPr kumimoji="0" lang="en-US" sz="900" b="0" i="0" u="none" strike="noStrike" kern="1200" cap="none" spc="2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quarterly updates</a:t>
            </a:r>
            <a:endParaRPr kumimoji="0" sz="900" b="0" i="0" u="none" strike="noStrike" kern="1200" cap="none" spc="2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3" name="TextBox 2">
            <a:extLst>
              <a:ext uri="{FF2B5EF4-FFF2-40B4-BE49-F238E27FC236}">
                <a16:creationId xmlns:a16="http://schemas.microsoft.com/office/drawing/2014/main" id="{F51EAE08-8A16-E0A0-DAE7-EC3C701816EC}"/>
              </a:ext>
            </a:extLst>
          </p:cNvPr>
          <p:cNvSpPr txBox="1"/>
          <p:nvPr/>
        </p:nvSpPr>
        <p:spPr>
          <a:xfrm>
            <a:off x="302741" y="5782190"/>
            <a:ext cx="4345975"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Pricing and Information: </a:t>
            </a:r>
            <a:r>
              <a:rPr kumimoji="0" lang="en-US" sz="900" b="0"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clientservices@cv-rg.com</a:t>
            </a:r>
            <a:endParaRPr kumimoji="0" lang="en-US" sz="900" b="0" i="0" u="sng"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endParaRPr>
          </a:p>
        </p:txBody>
      </p:sp>
      <p:grpSp>
        <p:nvGrpSpPr>
          <p:cNvPr id="6" name="Group 5">
            <a:extLst>
              <a:ext uri="{FF2B5EF4-FFF2-40B4-BE49-F238E27FC236}">
                <a16:creationId xmlns:a16="http://schemas.microsoft.com/office/drawing/2014/main" id="{CEE47527-C676-27B4-F116-26BB996142F5}"/>
              </a:ext>
            </a:extLst>
          </p:cNvPr>
          <p:cNvGrpSpPr/>
          <p:nvPr/>
        </p:nvGrpSpPr>
        <p:grpSpPr>
          <a:xfrm>
            <a:off x="384273" y="6099328"/>
            <a:ext cx="2169307" cy="621251"/>
            <a:chOff x="7997524" y="6104680"/>
            <a:chExt cx="2169307" cy="621251"/>
          </a:xfrm>
        </p:grpSpPr>
        <p:pic>
          <p:nvPicPr>
            <p:cNvPr id="30" name="Picture 29">
              <a:extLst>
                <a:ext uri="{FF2B5EF4-FFF2-40B4-BE49-F238E27FC236}">
                  <a16:creationId xmlns:a16="http://schemas.microsoft.com/office/drawing/2014/main" id="{57A1DAF5-3F33-3D4A-8800-292D6529A83B}"/>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7997524" y="6104680"/>
              <a:ext cx="554984" cy="621251"/>
            </a:xfrm>
            <a:prstGeom prst="rect">
              <a:avLst/>
            </a:prstGeom>
          </p:spPr>
        </p:pic>
        <p:sp>
          <p:nvSpPr>
            <p:cNvPr id="28" name="object 23">
              <a:extLst>
                <a:ext uri="{FF2B5EF4-FFF2-40B4-BE49-F238E27FC236}">
                  <a16:creationId xmlns:a16="http://schemas.microsoft.com/office/drawing/2014/main" id="{29252071-E06D-004F-8B70-87D4F51FC2E3}"/>
                </a:ext>
              </a:extLst>
            </p:cNvPr>
            <p:cNvSpPr txBox="1"/>
            <p:nvPr/>
          </p:nvSpPr>
          <p:spPr>
            <a:xfrm>
              <a:off x="8624256" y="6125753"/>
              <a:ext cx="1542575" cy="330796"/>
            </a:xfrm>
            <a:prstGeom prst="rect">
              <a:avLst/>
            </a:prstGeom>
          </p:spPr>
          <p:txBody>
            <a:bodyPr vert="horz" wrap="square" lIns="0" tIns="12700" rIns="0" bIns="0" rtlCol="0">
              <a:spAutoFit/>
            </a:bodyPr>
            <a:lstStyle/>
            <a:p>
              <a:pPr marL="0" marR="0" lvl="0" indent="0" algn="l" defTabSz="914400" rtl="0" eaLnBrk="1" fontAlgn="auto" latinLnBrk="0" hangingPunct="1">
                <a:lnSpc>
                  <a:spcPts val="128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Brooke Blackwelder</a:t>
              </a:r>
            </a:p>
            <a:p>
              <a:pPr marL="0" marR="0" lvl="0" indent="0" algn="l" defTabSz="914400" rtl="0" eaLnBrk="1" fontAlgn="auto" latinLnBrk="0" hangingPunct="1">
                <a:lnSpc>
                  <a:spcPts val="128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231F20"/>
                  </a:solidFill>
                  <a:effectLst/>
                  <a:uLnTx/>
                  <a:uFillTx/>
                  <a:latin typeface="Arial" panose="020B0604020202020204" pitchFamily="34" charset="0"/>
                  <a:ea typeface="+mn-ea"/>
                  <a:cs typeface="Arial" panose="020B0604020202020204" pitchFamily="34" charset="0"/>
                </a:rPr>
                <a:t>(541) 977-1516</a:t>
              </a:r>
              <a:endParaRPr kumimoji="0" 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sp>
        <p:nvSpPr>
          <p:cNvPr id="5" name="object 10">
            <a:extLst>
              <a:ext uri="{FF2B5EF4-FFF2-40B4-BE49-F238E27FC236}">
                <a16:creationId xmlns:a16="http://schemas.microsoft.com/office/drawing/2014/main" id="{A460491F-36AE-42C7-B1C4-D6D0421FFCCB}"/>
              </a:ext>
            </a:extLst>
          </p:cNvPr>
          <p:cNvSpPr/>
          <p:nvPr/>
        </p:nvSpPr>
        <p:spPr>
          <a:xfrm>
            <a:off x="382375" y="5994323"/>
            <a:ext cx="3506794" cy="126078"/>
          </a:xfrm>
          <a:custGeom>
            <a:avLst/>
            <a:gdLst/>
            <a:ahLst/>
            <a:cxnLst/>
            <a:rect l="l" t="t" r="r" b="b"/>
            <a:pathLst>
              <a:path w="4001770">
                <a:moveTo>
                  <a:pt x="0" y="0"/>
                </a:moveTo>
                <a:lnTo>
                  <a:pt x="4001617" y="0"/>
                </a:lnTo>
              </a:path>
            </a:pathLst>
          </a:custGeom>
          <a:ln w="9525">
            <a:solidFill>
              <a:schemeClr val="accent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7" name="Rectangle 26">
            <a:hlinkClick r:id="rId5"/>
            <a:extLst>
              <a:ext uri="{FF2B5EF4-FFF2-40B4-BE49-F238E27FC236}">
                <a16:creationId xmlns:a16="http://schemas.microsoft.com/office/drawing/2014/main" id="{8057DA2A-14D0-D968-74F1-2FE64BA85F6C}"/>
              </a:ext>
            </a:extLst>
          </p:cNvPr>
          <p:cNvSpPr/>
          <p:nvPr/>
        </p:nvSpPr>
        <p:spPr>
          <a:xfrm>
            <a:off x="1724891" y="5875252"/>
            <a:ext cx="1415620" cy="15885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5" name="Rectangle 34">
            <a:hlinkClick r:id="rId6"/>
            <a:extLst>
              <a:ext uri="{FF2B5EF4-FFF2-40B4-BE49-F238E27FC236}">
                <a16:creationId xmlns:a16="http://schemas.microsoft.com/office/drawing/2014/main" id="{B217F02F-6CD4-D35A-29E7-7DB743CC2F7F}"/>
              </a:ext>
            </a:extLst>
          </p:cNvPr>
          <p:cNvSpPr/>
          <p:nvPr/>
        </p:nvSpPr>
        <p:spPr>
          <a:xfrm>
            <a:off x="10403224" y="6315519"/>
            <a:ext cx="1415620" cy="15885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43981E86-49A5-2AE8-EC02-849418893A14}"/>
              </a:ext>
            </a:extLst>
          </p:cNvPr>
          <p:cNvGrpSpPr/>
          <p:nvPr/>
        </p:nvGrpSpPr>
        <p:grpSpPr>
          <a:xfrm>
            <a:off x="2396252" y="6099328"/>
            <a:ext cx="2071518" cy="621250"/>
            <a:chOff x="3197713" y="6104680"/>
            <a:chExt cx="2071518" cy="621250"/>
          </a:xfrm>
        </p:grpSpPr>
        <p:pic>
          <p:nvPicPr>
            <p:cNvPr id="25" name="Picture 24">
              <a:extLst>
                <a:ext uri="{FF2B5EF4-FFF2-40B4-BE49-F238E27FC236}">
                  <a16:creationId xmlns:a16="http://schemas.microsoft.com/office/drawing/2014/main" id="{7F28BCD9-A448-BE7D-DEB1-339BA61186B6}"/>
                </a:ext>
              </a:extLst>
            </p:cNvPr>
            <p:cNvPicPr>
              <a:picLocks noChangeAspect="1"/>
            </p:cNvPicPr>
            <p:nvPr/>
          </p:nvPicPr>
          <p:blipFill>
            <a:blip r:embed="rId7" cstate="screen">
              <a:extLst>
                <a:ext uri="{28A0092B-C50C-407E-A947-70E740481C1C}">
                  <a14:useLocalDpi xmlns:a14="http://schemas.microsoft.com/office/drawing/2010/main"/>
                </a:ext>
              </a:extLst>
            </a:blip>
            <a:srcRect/>
            <a:stretch/>
          </p:blipFill>
          <p:spPr>
            <a:xfrm>
              <a:off x="3197713" y="6104680"/>
              <a:ext cx="554983" cy="621250"/>
            </a:xfrm>
            <a:prstGeom prst="rect">
              <a:avLst/>
            </a:prstGeom>
          </p:spPr>
        </p:pic>
        <p:sp>
          <p:nvSpPr>
            <p:cNvPr id="26" name="object 23">
              <a:extLst>
                <a:ext uri="{FF2B5EF4-FFF2-40B4-BE49-F238E27FC236}">
                  <a16:creationId xmlns:a16="http://schemas.microsoft.com/office/drawing/2014/main" id="{0ED8E768-5DCB-A176-8B72-9A2DE74C3CB3}"/>
                </a:ext>
              </a:extLst>
            </p:cNvPr>
            <p:cNvSpPr txBox="1"/>
            <p:nvPr/>
          </p:nvSpPr>
          <p:spPr>
            <a:xfrm>
              <a:off x="3824445" y="6125753"/>
              <a:ext cx="1444786" cy="330796"/>
            </a:xfrm>
            <a:prstGeom prst="rect">
              <a:avLst/>
            </a:prstGeom>
          </p:spPr>
          <p:txBody>
            <a:bodyPr vert="horz" wrap="square" lIns="0" tIns="12700" rIns="0" bIns="0" rtlCol="0">
              <a:spAutoFit/>
            </a:bodyPr>
            <a:lstStyle/>
            <a:p>
              <a:pPr marL="0" marR="0" lvl="0" indent="0" algn="l" defTabSz="914400" rtl="0" eaLnBrk="1" fontAlgn="auto" latinLnBrk="0" hangingPunct="1">
                <a:lnSpc>
                  <a:spcPts val="128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1E4B78"/>
                  </a:solidFill>
                  <a:effectLst/>
                  <a:uLnTx/>
                  <a:uFillTx/>
                  <a:latin typeface="Arial" panose="020B0604020202020204" pitchFamily="34" charset="0"/>
                  <a:ea typeface="+mn-ea"/>
                  <a:cs typeface="+mn-cs"/>
                </a:rPr>
                <a:t>Kathleen Farber </a:t>
              </a:r>
              <a:endParaRPr kumimoji="0" lang="en-US" sz="900" b="0" i="0" u="none" strike="noStrike" kern="1200" cap="none" spc="0" normalizeH="0" baseline="0" noProof="0" dirty="0">
                <a:ln>
                  <a:noFill/>
                </a:ln>
                <a:solidFill>
                  <a:srgbClr val="1E4B78"/>
                </a:solidFill>
                <a:effectLst/>
                <a:uLnTx/>
                <a:uFillTx/>
                <a:latin typeface="Arial" panose="020B0604020202020204" pitchFamily="34" charset="0"/>
                <a:ea typeface="+mn-ea"/>
                <a:cs typeface="+mn-cs"/>
              </a:endParaRPr>
            </a:p>
            <a:p>
              <a:pPr marL="0" marR="0" lvl="0" indent="0" algn="just" defTabSz="914400" rtl="0" eaLnBrk="1" fontAlgn="auto" latinLnBrk="0" hangingPunct="1">
                <a:lnSpc>
                  <a:spcPts val="128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(920) 365-9853</a:t>
              </a:r>
            </a:p>
          </p:txBody>
        </p:sp>
      </p:grpSp>
    </p:spTree>
    <p:extLst>
      <p:ext uri="{BB962C8B-B14F-4D97-AF65-F5344CB8AC3E}">
        <p14:creationId xmlns:p14="http://schemas.microsoft.com/office/powerpoint/2010/main" val="1124486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10CC540-6F2C-3A46-8918-5CCDAA31F3EB}"/>
              </a:ext>
            </a:extLst>
          </p:cNvPr>
          <p:cNvGraphicFramePr>
            <a:graphicFrameLocks noGrp="1"/>
          </p:cNvGraphicFramePr>
          <p:nvPr>
            <p:extLst>
              <p:ext uri="{D42A27DB-BD31-4B8C-83A1-F6EECF244321}">
                <p14:modId xmlns:p14="http://schemas.microsoft.com/office/powerpoint/2010/main" val="1347406780"/>
              </p:ext>
            </p:extLst>
          </p:nvPr>
        </p:nvGraphicFramePr>
        <p:xfrm>
          <a:off x="384048" y="548640"/>
          <a:ext cx="11429999" cy="2258060"/>
        </p:xfrm>
        <a:graphic>
          <a:graphicData uri="http://schemas.openxmlformats.org/drawingml/2006/table">
            <a:tbl>
              <a:tblPr firstRow="1" bandRow="1">
                <a:tableStyleId>{2D5ABB26-0587-4C30-8999-92F81FD0307C}</a:tableStyleId>
              </a:tblPr>
              <a:tblGrid>
                <a:gridCol w="2768600">
                  <a:extLst>
                    <a:ext uri="{9D8B030D-6E8A-4147-A177-3AD203B41FA5}">
                      <a16:colId xmlns:a16="http://schemas.microsoft.com/office/drawing/2014/main" val="20000"/>
                    </a:ext>
                  </a:extLst>
                </a:gridCol>
                <a:gridCol w="8293820">
                  <a:extLst>
                    <a:ext uri="{9D8B030D-6E8A-4147-A177-3AD203B41FA5}">
                      <a16:colId xmlns:a16="http://schemas.microsoft.com/office/drawing/2014/main" val="20001"/>
                    </a:ext>
                  </a:extLst>
                </a:gridCol>
                <a:gridCol w="367579">
                  <a:extLst>
                    <a:ext uri="{9D8B030D-6E8A-4147-A177-3AD203B41FA5}">
                      <a16:colId xmlns:a16="http://schemas.microsoft.com/office/drawing/2014/main" val="20002"/>
                    </a:ext>
                  </a:extLst>
                </a:gridCol>
              </a:tblGrid>
              <a:tr h="457200">
                <a:tc gridSpan="3">
                  <a:txBody>
                    <a:bodyPr/>
                    <a:lstStyle/>
                    <a:p>
                      <a:pPr algn="ctr"/>
                      <a:r>
                        <a:rPr lang="en-US" sz="2300" spc="20" baseline="0" dirty="0">
                          <a:solidFill>
                            <a:schemeClr val="bg1"/>
                          </a:solidFill>
                          <a:latin typeface="+mj-lt"/>
                        </a:rPr>
                        <a:t>Table of Contents</a:t>
                      </a:r>
                    </a:p>
                  </a:txBody>
                  <a:tcPr marT="36576" marB="36576" anchor="ctr">
                    <a:lnL w="12700" cap="flat" cmpd="sng" algn="ctr">
                      <a:noFill/>
                      <a:prstDash val="solid"/>
                      <a:round/>
                      <a:headEnd type="none" w="med" len="med"/>
                      <a:tailEnd type="none" w="med" len="med"/>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sz="1200" dirty="0"/>
                    </a:p>
                  </a:txBody>
                  <a:tcPr marL="45720" marR="45720" marB="0" anchor="b">
                    <a:lnT w="38100" cap="flat" cmpd="sng" algn="ctr">
                      <a:solidFill>
                        <a:schemeClr val="bg1"/>
                      </a:solidFill>
                      <a:prstDash val="solid"/>
                      <a:round/>
                      <a:headEnd type="none" w="med" len="med"/>
                      <a:tailEnd type="none" w="med" len="med"/>
                    </a:lnT>
                    <a:noFill/>
                  </a:tcPr>
                </a:tc>
                <a:tc hMerge="1">
                  <a:txBody>
                    <a:bodyPr/>
                    <a:lstStyle/>
                    <a:p>
                      <a:pPr algn="r"/>
                      <a:endParaRPr lang="en-US" sz="1100" dirty="0"/>
                    </a:p>
                  </a:txBody>
                  <a:tcPr marL="45720" marR="45720" marB="0" anchor="b">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noFill/>
                  </a:tcPr>
                </a:tc>
                <a:extLst>
                  <a:ext uri="{0D108BD9-81ED-4DB2-BD59-A6C34878D82A}">
                    <a16:rowId xmlns:a16="http://schemas.microsoft.com/office/drawing/2014/main" val="10000"/>
                  </a:ext>
                </a:extLst>
              </a:tr>
              <a:tr h="0">
                <a:tc gridSpan="3">
                  <a:txBody>
                    <a:bodyPr/>
                    <a:lstStyle/>
                    <a:p>
                      <a:pPr algn="ctr"/>
                      <a:endParaRPr lang="en-US" sz="600" dirty="0">
                        <a:latin typeface="+mj-lt"/>
                      </a:endParaRPr>
                    </a:p>
                  </a:txBody>
                  <a:tcPr marL="45720" marR="45720" marB="0" anchor="b">
                    <a:lnL w="12700" cap="flat" cmpd="sng" algn="ctr">
                      <a:noFill/>
                      <a:prstDash val="solid"/>
                      <a:round/>
                      <a:headEnd type="none" w="med" len="med"/>
                      <a:tailEnd type="none" w="med" len="med"/>
                    </a:lnL>
                    <a:lnR>
                      <a:noFill/>
                    </a:lnR>
                    <a:lnT w="3175" cap="flat" cmpd="sng" algn="ctr">
                      <a:noFill/>
                      <a:prstDash val="solid"/>
                      <a:round/>
                      <a:headEnd type="none" w="med" len="med"/>
                      <a:tailEnd type="none" w="med" len="med"/>
                    </a:lnT>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ts val="1125"/>
                        </a:lnSpc>
                        <a:spcBef>
                          <a:spcPts val="0"/>
                        </a:spcBef>
                        <a:spcAft>
                          <a:spcPts val="0"/>
                        </a:spcAft>
                        <a:buClrTx/>
                        <a:buSzTx/>
                        <a:buFontTx/>
                        <a:buNone/>
                        <a:tabLst/>
                        <a:defRPr/>
                      </a:pPr>
                      <a:r>
                        <a:rPr lang="en-GB" sz="1000" b="1" dirty="0">
                          <a:solidFill>
                            <a:schemeClr val="accent3">
                              <a:lumMod val="75000"/>
                            </a:schemeClr>
                          </a:solidFill>
                          <a:latin typeface="+mn-lt"/>
                          <a:ea typeface="Calibri"/>
                          <a:cs typeface="Calibri"/>
                        </a:rPr>
                        <a:t>Other </a:t>
                      </a:r>
                      <a:r>
                        <a:rPr lang="en-GB" sz="1000" b="0" i="1" dirty="0">
                          <a:solidFill>
                            <a:schemeClr val="accent3">
                              <a:lumMod val="75000"/>
                            </a:schemeClr>
                          </a:solidFill>
                          <a:latin typeface="+mn-lt"/>
                          <a:ea typeface="Calibri"/>
                          <a:cs typeface="Calibri"/>
                        </a:rPr>
                        <a:t>continued</a:t>
                      </a:r>
                      <a:endParaRPr lang="en-US" sz="1000" dirty="0">
                        <a:solidFill>
                          <a:schemeClr val="accent3">
                            <a:lumMod val="75000"/>
                          </a:schemeClr>
                        </a:solidFill>
                      </a:endParaRPr>
                    </a:p>
                  </a:txBody>
                  <a:tcPr marL="45720" marR="45720" marB="0" anchor="ctr">
                    <a:lnL w="12700" cap="flat" cmpd="sng" algn="ctr">
                      <a:noFill/>
                      <a:prstDash val="solid"/>
                      <a:round/>
                      <a:headEnd type="none" w="med" len="med"/>
                      <a:tailEnd type="none" w="med" len="med"/>
                    </a:lnL>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GB" sz="1000" dirty="0">
                          <a:solidFill>
                            <a:schemeClr val="tx1"/>
                          </a:solidFill>
                          <a:latin typeface="+mn-lt"/>
                          <a:ea typeface="Calibri"/>
                          <a:cs typeface="Calibri"/>
                        </a:rPr>
                        <a:t>NN6561 (Novo Nordisk) in Phase I development for MASH</a:t>
                      </a:r>
                    </a:p>
                  </a:txBody>
                  <a:tcPr marL="45720" marR="45720" marB="0" anchor="ctr">
                    <a:lnB w="9525" cap="flat" cmpd="sng" algn="ctr">
                      <a:solidFill>
                        <a:schemeClr val="tx2">
                          <a:lumMod val="75000"/>
                        </a:schemeClr>
                      </a:solidFill>
                      <a:prstDash val="dot"/>
                      <a:round/>
                      <a:headEnd type="none" w="med" len="med"/>
                      <a:tailEnd type="none" w="med" len="med"/>
                    </a:lnB>
                    <a:noFill/>
                  </a:tcPr>
                </a:tc>
                <a:tc>
                  <a:txBody>
                    <a:bodyPr/>
                    <a:lstStyle/>
                    <a:p>
                      <a:pPr marL="0" marR="0" lvl="0" indent="0" algn="r"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rPr>
                        <a:t>18</a:t>
                      </a:r>
                    </a:p>
                  </a:txBody>
                  <a:tcPr marL="45720" marR="45720" marB="0" anchor="ctr">
                    <a:lnR w="12700" cap="flat" cmpd="sng" algn="ctr">
                      <a:noFill/>
                      <a:prstDash val="solid"/>
                      <a:round/>
                      <a:headEnd type="none" w="med" len="med"/>
                      <a:tailEnd type="none" w="med" len="med"/>
                    </a:lnR>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0006"/>
                  </a:ext>
                </a:extLst>
              </a:tr>
              <a:tr h="0">
                <a:tc>
                  <a:txBody>
                    <a:bodyPr/>
                    <a:lstStyle/>
                    <a:p>
                      <a:pPr marL="0" marR="0" indent="0" algn="l" defTabSz="914400" rtl="0" eaLnBrk="1" fontAlgn="auto" latinLnBrk="0" hangingPunct="1">
                        <a:lnSpc>
                          <a:spcPts val="1125"/>
                        </a:lnSpc>
                        <a:spcBef>
                          <a:spcPts val="0"/>
                        </a:spcBef>
                        <a:spcAft>
                          <a:spcPts val="0"/>
                        </a:spcAft>
                        <a:buClrTx/>
                        <a:buSzTx/>
                        <a:buFontTx/>
                        <a:buNone/>
                        <a:tabLst/>
                        <a:defRPr/>
                      </a:pPr>
                      <a:endParaRPr lang="en-GB" sz="1000" dirty="0">
                        <a:solidFill>
                          <a:schemeClr val="accent3">
                            <a:lumMod val="75000"/>
                          </a:schemeClr>
                        </a:solidFill>
                        <a:latin typeface="+mn-lt"/>
                        <a:ea typeface="Calibri"/>
                        <a:cs typeface="Calibri"/>
                      </a:endParaRPr>
                    </a:p>
                  </a:txBody>
                  <a:tcPr marL="45720" marR="4572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latin typeface="+mn-lt"/>
                          <a:ea typeface="Calibri"/>
                          <a:cs typeface="Calibri"/>
                        </a:rPr>
                        <a:t>INV-347 (Novo Nordisk) in Phase I development</a:t>
                      </a:r>
                    </a:p>
                  </a:txBody>
                  <a:tcPr marL="45720" marR="45720" marB="0" anchor="ct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tc>
                  <a:txBody>
                    <a:bodyPr/>
                    <a:lstStyle/>
                    <a:p>
                      <a:pPr marL="0" marR="0" lvl="0" indent="0" algn="r"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rPr>
                        <a:t>18</a:t>
                      </a:r>
                    </a:p>
                  </a:txBody>
                  <a:tcPr marL="45720" marR="4572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0007"/>
                  </a:ext>
                </a:extLst>
              </a:tr>
              <a:tr h="0">
                <a:tc>
                  <a:txBody>
                    <a:bodyPr/>
                    <a:lstStyle/>
                    <a:p>
                      <a:pPr marL="0" marR="0" indent="0" algn="l" defTabSz="914400" rtl="0" eaLnBrk="1" fontAlgn="auto" latinLnBrk="0" hangingPunct="1">
                        <a:lnSpc>
                          <a:spcPts val="1125"/>
                        </a:lnSpc>
                        <a:spcBef>
                          <a:spcPts val="0"/>
                        </a:spcBef>
                        <a:spcAft>
                          <a:spcPts val="0"/>
                        </a:spcAft>
                        <a:buClrTx/>
                        <a:buSzTx/>
                        <a:buFontTx/>
                        <a:buNone/>
                        <a:tabLst/>
                        <a:defRPr/>
                      </a:pPr>
                      <a:endParaRPr lang="en-GB" sz="1000" dirty="0">
                        <a:solidFill>
                          <a:schemeClr val="accent3">
                            <a:lumMod val="75000"/>
                          </a:schemeClr>
                        </a:solidFill>
                        <a:latin typeface="+mn-lt"/>
                        <a:ea typeface="Calibri"/>
                        <a:cs typeface="Calibri"/>
                      </a:endParaRPr>
                    </a:p>
                  </a:txBody>
                  <a:tcPr marL="45720" marR="4572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latin typeface="+mn-lt"/>
                          <a:ea typeface="Calibri"/>
                          <a:cs typeface="Calibri"/>
                        </a:rPr>
                        <a:t>Three preclinical siRNA therapies targeting PNPLA3, HSD17B13, and CIDEB in development for MASH with Argo</a:t>
                      </a:r>
                    </a:p>
                  </a:txBody>
                  <a:tcPr marL="45720" marR="45720" marB="0" anchor="ct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tc>
                  <a:txBody>
                    <a:bodyPr/>
                    <a:lstStyle/>
                    <a:p>
                      <a:pPr marL="0" marR="0" lvl="0" indent="0" algn="r"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rPr>
                        <a:t>18</a:t>
                      </a:r>
                    </a:p>
                  </a:txBody>
                  <a:tcPr marL="45720" marR="4572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250703998"/>
                  </a:ext>
                </a:extLst>
              </a:tr>
              <a:tr h="274320">
                <a:tc>
                  <a:txBody>
                    <a:bodyPr/>
                    <a:lstStyle/>
                    <a:p>
                      <a:pPr marL="0" marR="0" indent="0" algn="l" defTabSz="914400" rtl="0" eaLnBrk="1" fontAlgn="auto" latinLnBrk="0" hangingPunct="1">
                        <a:lnSpc>
                          <a:spcPts val="1125"/>
                        </a:lnSpc>
                        <a:spcBef>
                          <a:spcPts val="0"/>
                        </a:spcBef>
                        <a:spcAft>
                          <a:spcPts val="0"/>
                        </a:spcAft>
                        <a:buClrTx/>
                        <a:buSzTx/>
                        <a:buFontTx/>
                        <a:buNone/>
                        <a:tabLst/>
                        <a:defRPr/>
                      </a:pPr>
                      <a:endParaRPr lang="en-GB" sz="1000" dirty="0">
                        <a:solidFill>
                          <a:schemeClr val="accent3">
                            <a:lumMod val="75000"/>
                          </a:schemeClr>
                        </a:solidFill>
                        <a:latin typeface="+mn-lt"/>
                        <a:ea typeface="Calibri"/>
                        <a:cs typeface="Calibri"/>
                      </a:endParaRPr>
                    </a:p>
                  </a:txBody>
                  <a:tcPr marL="45720" marR="4572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endParaRPr lang="en-US" sz="1000" dirty="0">
                        <a:solidFill>
                          <a:schemeClr val="tx1"/>
                        </a:solidFill>
                        <a:latin typeface="+mn-lt"/>
                        <a:ea typeface="Calibri"/>
                        <a:cs typeface="Calibri"/>
                      </a:endParaRPr>
                    </a:p>
                  </a:txBody>
                  <a:tcPr marL="45720" marR="45720" marB="0" anchor="ctr">
                    <a:lnT w="9525" cap="flat" cmpd="sng" algn="ctr">
                      <a:solidFill>
                        <a:schemeClr val="tx2">
                          <a:lumMod val="75000"/>
                        </a:schemeClr>
                      </a:solid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marL="0" marR="0" lvl="0" indent="0" algn="r" defTabSz="914400" rtl="0" eaLnBrk="1" fontAlgn="auto" latinLnBrk="0" hangingPunct="1">
                        <a:lnSpc>
                          <a:spcPts val="1125"/>
                        </a:lnSpc>
                        <a:spcBef>
                          <a:spcPts val="0"/>
                        </a:spcBef>
                        <a:spcAft>
                          <a:spcPts val="0"/>
                        </a:spcAft>
                        <a:buClrTx/>
                        <a:buSzTx/>
                        <a:buFontTx/>
                        <a:buNone/>
                        <a:tabLst/>
                        <a:defRPr/>
                      </a:pPr>
                      <a:endParaRPr lang="en-US" sz="1000" dirty="0">
                        <a:solidFill>
                          <a:schemeClr val="tx1"/>
                        </a:solidFill>
                      </a:endParaRPr>
                    </a:p>
                  </a:txBody>
                  <a:tcPr marL="45720" marR="4572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lnB w="9525" cap="flat" cmpd="sng" algn="ctr">
                      <a:noFill/>
                      <a:prstDash val="dot"/>
                      <a:round/>
                      <a:headEnd type="none" w="med" len="med"/>
                      <a:tailEnd type="none" w="med" len="med"/>
                    </a:lnB>
                    <a:noFill/>
                  </a:tcPr>
                </a:tc>
                <a:extLst>
                  <a:ext uri="{0D108BD9-81ED-4DB2-BD59-A6C34878D82A}">
                    <a16:rowId xmlns:a16="http://schemas.microsoft.com/office/drawing/2014/main" val="432183256"/>
                  </a:ext>
                </a:extLst>
              </a:tr>
              <a:tr h="0">
                <a:tc>
                  <a:txBody>
                    <a:bodyPr/>
                    <a:lstStyle/>
                    <a:p>
                      <a:pPr marL="0" marR="0" lvl="0" indent="0" algn="l" defTabSz="914400" rtl="0" eaLnBrk="1" fontAlgn="auto" latinLnBrk="0" hangingPunct="1">
                        <a:lnSpc>
                          <a:spcPts val="1125"/>
                        </a:lnSpc>
                        <a:spcBef>
                          <a:spcPts val="0"/>
                        </a:spcBef>
                        <a:spcAft>
                          <a:spcPts val="0"/>
                        </a:spcAft>
                        <a:buClrTx/>
                        <a:buSzTx/>
                        <a:buFontTx/>
                        <a:buNone/>
                        <a:tabLst/>
                        <a:defRPr/>
                      </a:pPr>
                      <a:r>
                        <a:rPr lang="en-GB" sz="1000" b="1" dirty="0">
                          <a:solidFill>
                            <a:schemeClr val="accent3">
                              <a:lumMod val="75000"/>
                            </a:schemeClr>
                          </a:solidFill>
                          <a:latin typeface="+mn-lt"/>
                          <a:ea typeface="Calibri"/>
                          <a:cs typeface="Calibri"/>
                        </a:rPr>
                        <a:t>NASH-TAG 2024</a:t>
                      </a:r>
                      <a:endParaRPr lang="en-US" sz="1000" dirty="0">
                        <a:solidFill>
                          <a:schemeClr val="accent3">
                            <a:lumMod val="75000"/>
                          </a:schemeClr>
                        </a:solidFill>
                      </a:endParaRPr>
                    </a:p>
                  </a:txBody>
                  <a:tcPr marL="45720" marR="4572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latin typeface="+mn-lt"/>
                          <a:ea typeface="Calibri"/>
                          <a:cs typeface="Calibri"/>
                        </a:rPr>
                        <a:t>NASH-TAG 2024: PLN-1474 (Pliant) safe and well-tolerated in FIH study</a:t>
                      </a:r>
                    </a:p>
                  </a:txBody>
                  <a:tcPr marL="45720" marR="45720" marB="0" anchor="ctr">
                    <a:lnT w="9525" cap="flat" cmpd="sng" algn="ctr">
                      <a:no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tc>
                  <a:txBody>
                    <a:bodyPr/>
                    <a:lstStyle/>
                    <a:p>
                      <a:pPr marL="0" marR="0" lvl="0" indent="0" algn="r"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rPr>
                        <a:t>19</a:t>
                      </a:r>
                    </a:p>
                  </a:txBody>
                  <a:tcPr marL="45720" marR="45720" marB="0" anchor="ctr">
                    <a:lnR w="12700" cap="flat" cmpd="sng" algn="ctr">
                      <a:noFill/>
                      <a:prstDash val="solid"/>
                      <a:round/>
                      <a:headEnd type="none" w="med" len="med"/>
                      <a:tailEnd type="none" w="med" len="med"/>
                    </a:lnR>
                    <a:lnT w="9525" cap="flat" cmpd="sng" algn="ctr">
                      <a:no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541794387"/>
                  </a:ext>
                </a:extLst>
              </a:tr>
              <a:tr h="0">
                <a:tc>
                  <a:txBody>
                    <a:bodyPr/>
                    <a:lstStyle/>
                    <a:p>
                      <a:pPr marL="0" marR="0" indent="0" algn="l" defTabSz="914400" rtl="0" eaLnBrk="1" fontAlgn="auto" latinLnBrk="0" hangingPunct="1">
                        <a:lnSpc>
                          <a:spcPts val="1125"/>
                        </a:lnSpc>
                        <a:spcBef>
                          <a:spcPts val="0"/>
                        </a:spcBef>
                        <a:spcAft>
                          <a:spcPts val="0"/>
                        </a:spcAft>
                        <a:buClrTx/>
                        <a:buSzTx/>
                        <a:buFontTx/>
                        <a:buNone/>
                        <a:tabLst/>
                        <a:defRPr/>
                      </a:pPr>
                      <a:endParaRPr lang="en-GB" sz="1000" dirty="0">
                        <a:solidFill>
                          <a:schemeClr val="accent3">
                            <a:lumMod val="75000"/>
                          </a:schemeClr>
                        </a:solidFill>
                        <a:latin typeface="+mn-lt"/>
                        <a:ea typeface="Calibri"/>
                        <a:cs typeface="Calibri"/>
                      </a:endParaRPr>
                    </a:p>
                  </a:txBody>
                  <a:tcPr marL="45720" marR="4572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latin typeface="+mn-lt"/>
                          <a:ea typeface="Calibri"/>
                          <a:cs typeface="Calibri"/>
                        </a:rPr>
                        <a:t>NASH-TAG 2024: EPGN2154 (Epigen) shows anti-fibrotic activity independent of weight loss in murine MASH models</a:t>
                      </a:r>
                    </a:p>
                  </a:txBody>
                  <a:tcPr marL="45720" marR="45720" marB="0" anchor="ct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tc>
                  <a:txBody>
                    <a:bodyPr/>
                    <a:lstStyle/>
                    <a:p>
                      <a:pPr marL="0" marR="0" lvl="0" indent="0" algn="r" defTabSz="914400" rtl="0" eaLnBrk="1" fontAlgn="auto" latinLnBrk="0" hangingPunct="1">
                        <a:lnSpc>
                          <a:spcPts val="1125"/>
                        </a:lnSpc>
                        <a:spcBef>
                          <a:spcPts val="0"/>
                        </a:spcBef>
                        <a:spcAft>
                          <a:spcPts val="0"/>
                        </a:spcAft>
                        <a:buClrTx/>
                        <a:buSzTx/>
                        <a:buFontTx/>
                        <a:buNone/>
                        <a:tabLst/>
                        <a:defRPr/>
                      </a:pPr>
                      <a:r>
                        <a:rPr lang="en-US" sz="1000" dirty="0">
                          <a:solidFill>
                            <a:schemeClr val="tx1"/>
                          </a:solidFill>
                        </a:rPr>
                        <a:t>20</a:t>
                      </a:r>
                    </a:p>
                  </a:txBody>
                  <a:tcPr marL="45720" marR="4572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433808877"/>
                  </a:ext>
                </a:extLst>
              </a:tr>
              <a:tr h="0">
                <a:tc>
                  <a:txBody>
                    <a:bodyPr/>
                    <a:lstStyle/>
                    <a:p>
                      <a:pPr marL="0" indent="0">
                        <a:lnSpc>
                          <a:spcPts val="1125"/>
                        </a:lnSpc>
                        <a:buFontTx/>
                        <a:buNone/>
                      </a:pPr>
                      <a:endParaRPr lang="en-US" sz="1000" dirty="0">
                        <a:solidFill>
                          <a:schemeClr val="accent3">
                            <a:lumMod val="75000"/>
                          </a:schemeClr>
                        </a:solidFill>
                      </a:endParaRPr>
                    </a:p>
                  </a:txBody>
                  <a:tcPr marL="45720" marR="45720" marT="137160" marB="0" anchor="ctr">
                    <a:lnL w="12700" cap="flat" cmpd="sng" algn="ctr">
                      <a:noFill/>
                      <a:prstDash val="solid"/>
                      <a:round/>
                      <a:headEnd type="none" w="med" len="med"/>
                      <a:tailEnd type="none" w="med" len="med"/>
                    </a:lnL>
                    <a:lnT w="9525" cap="flat" cmpd="sng" algn="ctr">
                      <a:noFill/>
                      <a:prstDash val="dot"/>
                      <a:round/>
                      <a:headEnd type="none" w="med" len="med"/>
                      <a:tailEnd type="none" w="med" len="med"/>
                    </a:lnT>
                    <a:noFill/>
                  </a:tcPr>
                </a:tc>
                <a:tc>
                  <a:txBody>
                    <a:bodyPr/>
                    <a:lstStyle/>
                    <a:p>
                      <a:pPr marL="0" indent="0">
                        <a:lnSpc>
                          <a:spcPts val="1125"/>
                        </a:lnSpc>
                        <a:buFontTx/>
                        <a:buNone/>
                      </a:pPr>
                      <a:endParaRPr lang="en-US" sz="1000" dirty="0">
                        <a:solidFill>
                          <a:schemeClr val="tx1"/>
                        </a:solidFill>
                      </a:endParaRPr>
                    </a:p>
                  </a:txBody>
                  <a:tcPr marL="45720" marR="45720" marT="137160" marB="0" anchor="ctr">
                    <a:lnT w="9525" cap="flat" cmpd="sng" algn="ctr">
                      <a:solidFill>
                        <a:schemeClr val="tx2">
                          <a:lumMod val="75000"/>
                        </a:schemeClr>
                      </a:solidFill>
                      <a:prstDash val="dot"/>
                      <a:round/>
                      <a:headEnd type="none" w="med" len="med"/>
                      <a:tailEnd type="none" w="med" len="med"/>
                    </a:lnT>
                    <a:noFill/>
                  </a:tcPr>
                </a:tc>
                <a:tc>
                  <a:txBody>
                    <a:bodyPr/>
                    <a:lstStyle/>
                    <a:p>
                      <a:pPr algn="r">
                        <a:lnSpc>
                          <a:spcPts val="1125"/>
                        </a:lnSpc>
                      </a:pPr>
                      <a:endParaRPr lang="en-US" sz="1000" dirty="0">
                        <a:solidFill>
                          <a:schemeClr val="tx1"/>
                        </a:solidFill>
                      </a:endParaRPr>
                    </a:p>
                  </a:txBody>
                  <a:tcPr marL="45720" marR="45720" marT="137160" marB="0" anchor="ctr">
                    <a:lnR w="12700" cap="flat" cmpd="sng" algn="ctr">
                      <a:noFill/>
                      <a:prstDash val="solid"/>
                      <a:round/>
                      <a:headEnd type="none" w="med" len="med"/>
                      <a:tailEnd type="none" w="med" len="med"/>
                    </a:lnR>
                    <a:lnT w="9525" cap="flat" cmpd="sng" algn="ctr">
                      <a:solidFill>
                        <a:schemeClr val="tx2">
                          <a:lumMod val="75000"/>
                        </a:schemeClr>
                      </a:solidFill>
                      <a:prstDash val="dot"/>
                      <a:round/>
                      <a:headEnd type="none" w="med" len="med"/>
                      <a:tailEnd type="none" w="med" len="med"/>
                    </a:lnT>
                    <a:noFill/>
                  </a:tcPr>
                </a:tc>
                <a:extLst>
                  <a:ext uri="{0D108BD9-81ED-4DB2-BD59-A6C34878D82A}">
                    <a16:rowId xmlns:a16="http://schemas.microsoft.com/office/drawing/2014/main" val="10009"/>
                  </a:ext>
                </a:extLst>
              </a:tr>
              <a:tr h="0">
                <a:tc>
                  <a:txBody>
                    <a:bodyPr/>
                    <a:lstStyle/>
                    <a:p>
                      <a:pPr marL="0" marR="0" lvl="0" indent="0" algn="l" defTabSz="914400" rtl="0" eaLnBrk="1" fontAlgn="auto" latinLnBrk="0" hangingPunct="1">
                        <a:lnSpc>
                          <a:spcPts val="1125"/>
                        </a:lnSpc>
                        <a:spcBef>
                          <a:spcPts val="0"/>
                        </a:spcBef>
                        <a:spcAft>
                          <a:spcPts val="0"/>
                        </a:spcAft>
                        <a:buClrTx/>
                        <a:buSzTx/>
                        <a:buFontTx/>
                        <a:buNone/>
                        <a:tabLst/>
                        <a:defRPr/>
                      </a:pPr>
                      <a:r>
                        <a:rPr lang="en-GB" sz="1000" b="1" dirty="0">
                          <a:solidFill>
                            <a:schemeClr val="accent3">
                              <a:lumMod val="75000"/>
                            </a:schemeClr>
                          </a:solidFill>
                          <a:latin typeface="+mn-lt"/>
                          <a:ea typeface="Calibri"/>
                          <a:cs typeface="Calibri"/>
                        </a:rPr>
                        <a:t>4Q 2023 Company News</a:t>
                      </a:r>
                      <a:endParaRPr lang="en-US" sz="1000" dirty="0">
                        <a:solidFill>
                          <a:schemeClr val="accent3">
                            <a:lumMod val="75000"/>
                          </a:schemeClr>
                        </a:solidFill>
                      </a:endParaRPr>
                    </a:p>
                  </a:txBody>
                  <a:tcPr marL="45720" marR="45720" marB="0" anchor="ctr">
                    <a:lnL w="12700" cap="flat" cmpd="sng" algn="ctr">
                      <a:noFill/>
                      <a:prstDash val="solid"/>
                      <a:round/>
                      <a:headEnd type="none" w="med" len="med"/>
                      <a:tailEnd type="none" w="med" len="med"/>
                    </a:lnL>
                    <a:lnB w="9525" cap="flat" cmpd="sng" algn="ctr">
                      <a:noFill/>
                      <a:prstDash val="dot"/>
                      <a:round/>
                      <a:headEnd type="none" w="med" len="med"/>
                      <a:tailEnd type="none" w="med" len="med"/>
                    </a:lnB>
                    <a:noFill/>
                  </a:tcPr>
                </a:tc>
                <a:tc>
                  <a:txBody>
                    <a:bodyPr/>
                    <a:lstStyle/>
                    <a:p>
                      <a:pPr marL="0" marR="0" indent="0" algn="l" defTabSz="914400" rtl="0" eaLnBrk="1" fontAlgn="auto" latinLnBrk="0" hangingPunct="1">
                        <a:lnSpc>
                          <a:spcPts val="1125"/>
                        </a:lnSpc>
                        <a:spcBef>
                          <a:spcPts val="0"/>
                        </a:spcBef>
                        <a:spcAft>
                          <a:spcPts val="0"/>
                        </a:spcAft>
                        <a:buClrTx/>
                        <a:buSzTx/>
                        <a:buFontTx/>
                        <a:buNone/>
                        <a:tabLst/>
                        <a:defRPr/>
                      </a:pPr>
                      <a:r>
                        <a:rPr lang="en-GB" sz="1000" dirty="0">
                          <a:solidFill>
                            <a:schemeClr val="tx1"/>
                          </a:solidFill>
                          <a:latin typeface="+mn-lt"/>
                          <a:ea typeface="Calibri"/>
                          <a:cs typeface="Calibri"/>
                        </a:rPr>
                        <a:t>Novo Nordisk</a:t>
                      </a:r>
                    </a:p>
                  </a:txBody>
                  <a:tcPr marL="45720" marR="45720" marB="0" anchor="ctr">
                    <a:lnB w="9525" cap="flat" cmpd="sng" algn="ctr">
                      <a:solidFill>
                        <a:schemeClr val="tx2">
                          <a:lumMod val="75000"/>
                        </a:schemeClr>
                      </a:solidFill>
                      <a:prstDash val="dot"/>
                      <a:round/>
                      <a:headEnd type="none" w="med" len="med"/>
                      <a:tailEnd type="none" w="med" len="med"/>
                    </a:lnB>
                    <a:noFill/>
                  </a:tcPr>
                </a:tc>
                <a:tc>
                  <a:txBody>
                    <a:bodyPr/>
                    <a:lstStyle/>
                    <a:p>
                      <a:pPr algn="r">
                        <a:lnSpc>
                          <a:spcPts val="1125"/>
                        </a:lnSpc>
                      </a:pPr>
                      <a:r>
                        <a:rPr lang="en-US" sz="1000" dirty="0">
                          <a:solidFill>
                            <a:schemeClr val="tx1"/>
                          </a:solidFill>
                        </a:rPr>
                        <a:t>21</a:t>
                      </a:r>
                    </a:p>
                  </a:txBody>
                  <a:tcPr marL="45720" marR="45720" marB="0" anchor="ctr">
                    <a:lnR w="12700" cap="flat" cmpd="sng" algn="ctr">
                      <a:noFill/>
                      <a:prstDash val="solid"/>
                      <a:round/>
                      <a:headEnd type="none" w="med" len="med"/>
                      <a:tailEnd type="none" w="med" len="med"/>
                    </a:lnR>
                    <a:lnB w="9525" cap="flat" cmpd="sng" algn="ctr">
                      <a:solidFill>
                        <a:schemeClr val="tx2">
                          <a:lumMod val="75000"/>
                        </a:schemeClr>
                      </a:solidFill>
                      <a:prstDash val="dot"/>
                      <a:round/>
                      <a:headEnd type="none" w="med" len="med"/>
                      <a:tailEnd type="none" w="med" len="med"/>
                    </a:lnB>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454829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41570268"/>
              </p:ext>
            </p:extLst>
          </p:nvPr>
        </p:nvGraphicFramePr>
        <p:xfrm>
          <a:off x="384048" y="548640"/>
          <a:ext cx="11430000" cy="2407920"/>
        </p:xfrm>
        <a:graphic>
          <a:graphicData uri="http://schemas.openxmlformats.org/drawingml/2006/table">
            <a:tbl>
              <a:tblPr firstRow="1" bandRow="1">
                <a:tableStyleId>{C083E6E3-FA7D-4D7B-A595-EF9225AFEA82}</a:tableStyleId>
              </a:tblPr>
              <a:tblGrid>
                <a:gridCol w="11430000">
                  <a:extLst>
                    <a:ext uri="{9D8B030D-6E8A-4147-A177-3AD203B41FA5}">
                      <a16:colId xmlns:a16="http://schemas.microsoft.com/office/drawing/2014/main" val="20000"/>
                    </a:ext>
                  </a:extLst>
                </a:gridCol>
              </a:tblGrid>
              <a:tr h="457200">
                <a:tc>
                  <a:txBody>
                    <a:bodyPr/>
                    <a:lstStyle/>
                    <a:p>
                      <a:pPr algn="ctr"/>
                      <a:r>
                        <a:rPr lang="en-US" sz="2300" b="0" spc="20" baseline="0" dirty="0">
                          <a:solidFill>
                            <a:schemeClr val="bg1"/>
                          </a:solidFill>
                        </a:rPr>
                        <a:t>News From CVrg</a:t>
                      </a:r>
                    </a:p>
                  </a:txBody>
                  <a:tcPr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a:solidFill>
                            <a:schemeClr val="accent3">
                              <a:lumMod val="75000"/>
                            </a:schemeClr>
                          </a:solidFill>
                          <a:effectLst/>
                        </a:rPr>
                        <a:t>Key sentine</a:t>
                      </a:r>
                      <a:r>
                        <a:rPr lang="en-US" sz="1000" b="1" kern="1200" baseline="0" dirty="0">
                          <a:solidFill>
                            <a:schemeClr val="accent3">
                              <a:lumMod val="75000"/>
                            </a:schemeClr>
                          </a:solidFill>
                          <a:effectLst/>
                        </a:rPr>
                        <a:t>ls</a:t>
                      </a:r>
                      <a:r>
                        <a:rPr lang="en-US" sz="1000" b="1" kern="1200" dirty="0">
                          <a:solidFill>
                            <a:schemeClr val="accent3">
                              <a:lumMod val="75000"/>
                            </a:schemeClr>
                          </a:solidFill>
                          <a:effectLst/>
                        </a:rPr>
                        <a:t>:</a:t>
                      </a:r>
                      <a:endParaRPr lang="en-US" sz="1000" b="1" kern="1200" baseline="0" dirty="0">
                        <a:solidFill>
                          <a:schemeClr val="accent3">
                            <a:lumMod val="75000"/>
                          </a:schemeClr>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1200" baseline="0" dirty="0">
                        <a:effectLst/>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000" b="1" dirty="0">
                          <a:solidFill>
                            <a:schemeClr val="tx1"/>
                          </a:solidFill>
                          <a:latin typeface="+mn-lt"/>
                          <a:ea typeface="Calibri"/>
                          <a:cs typeface="Calibri"/>
                        </a:rPr>
                        <a:t>Denifanstat</a:t>
                      </a:r>
                      <a:r>
                        <a:rPr lang="en-US" sz="1000" dirty="0">
                          <a:solidFill>
                            <a:schemeClr val="tx1"/>
                          </a:solidFill>
                          <a:latin typeface="+mn-lt"/>
                          <a:ea typeface="Calibri"/>
                          <a:cs typeface="Calibri"/>
                        </a:rPr>
                        <a:t> (Sagimet) meets primary endpoint showing impressive histology improvements in Phase IIb trial FASCINATE-2</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000" b="1" dirty="0">
                          <a:solidFill>
                            <a:schemeClr val="tx1"/>
                          </a:solidFill>
                          <a:latin typeface="+mn-lt"/>
                          <a:ea typeface="Calibri"/>
                          <a:cs typeface="Calibri"/>
                        </a:rPr>
                        <a:t>Semaglutide</a:t>
                      </a:r>
                      <a:r>
                        <a:rPr lang="en-US" sz="1000" dirty="0">
                          <a:solidFill>
                            <a:schemeClr val="tx1"/>
                          </a:solidFill>
                          <a:latin typeface="+mn-lt"/>
                          <a:ea typeface="Calibri"/>
                          <a:cs typeface="Calibri"/>
                        </a:rPr>
                        <a:t>, Novo Nordisk updates endpoints of global Phase III trial ESSENCE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000" dirty="0">
                          <a:solidFill>
                            <a:schemeClr val="tx1"/>
                          </a:solidFill>
                          <a:latin typeface="+mn-lt"/>
                          <a:ea typeface="Calibri"/>
                          <a:cs typeface="Calibri"/>
                        </a:rPr>
                        <a:t>JPM 2024: </a:t>
                      </a:r>
                      <a:r>
                        <a:rPr lang="en-US" sz="1000" b="1" dirty="0">
                          <a:solidFill>
                            <a:schemeClr val="tx1"/>
                          </a:solidFill>
                          <a:latin typeface="+mn-lt"/>
                          <a:ea typeface="Calibri"/>
                          <a:cs typeface="Calibri"/>
                        </a:rPr>
                        <a:t>TERN-501</a:t>
                      </a:r>
                      <a:r>
                        <a:rPr lang="en-US" sz="1000" dirty="0">
                          <a:solidFill>
                            <a:schemeClr val="tx1"/>
                          </a:solidFill>
                          <a:latin typeface="+mn-lt"/>
                          <a:ea typeface="Calibri"/>
                          <a:cs typeface="Calibri"/>
                        </a:rPr>
                        <a:t>/</a:t>
                      </a:r>
                      <a:r>
                        <a:rPr lang="en-US" sz="1000" b="1" dirty="0">
                          <a:solidFill>
                            <a:schemeClr val="tx1"/>
                          </a:solidFill>
                          <a:latin typeface="+mn-lt"/>
                          <a:ea typeface="Calibri"/>
                          <a:cs typeface="Calibri"/>
                        </a:rPr>
                        <a:t>TERN-101</a:t>
                      </a:r>
                      <a:r>
                        <a:rPr lang="en-US" sz="1000" dirty="0">
                          <a:solidFill>
                            <a:schemeClr val="tx1"/>
                          </a:solidFill>
                          <a:latin typeface="+mn-lt"/>
                          <a:ea typeface="Calibri"/>
                          <a:cs typeface="Calibri"/>
                        </a:rPr>
                        <a:t>, Terns discontinues development for MASH to focus on obesity and cancer</a:t>
                      </a:r>
                    </a:p>
                  </a:txBody>
                  <a:tcPr marT="91440" marB="91440">
                    <a:lnT w="3175" cap="flat" cmpd="sng" algn="ctr">
                      <a:no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a:solidFill>
                            <a:schemeClr val="accent3">
                              <a:lumMod val="75000"/>
                            </a:schemeClr>
                          </a:solidFill>
                          <a:effectLst/>
                        </a:rPr>
                        <a:t>Changes to report</a:t>
                      </a:r>
                      <a:r>
                        <a:rPr lang="en-US" sz="1000" b="1" kern="1200" baseline="0" dirty="0">
                          <a:solidFill>
                            <a:schemeClr val="accent3">
                              <a:lumMod val="75000"/>
                            </a:schemeClr>
                          </a:solidFill>
                          <a:effectLst/>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1200" baseline="0" dirty="0">
                        <a:effectLst/>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000" kern="1200" baseline="0" dirty="0">
                          <a:effectLst/>
                        </a:rPr>
                        <a:t>At this year’s EASL meeting, the new nomenclature Steatotic Liver Disease (SLD) was launched, including new sub-classifications of metabolic dysfunction associated SLD (MASLD), MetALD (MASLD with increased alcohol intake), and alcohol-related liver disease (ALD). </a:t>
                      </a:r>
                      <a:r>
                        <a:rPr lang="en-US" sz="1000" b="1" kern="1200" baseline="0" dirty="0">
                          <a:effectLst/>
                        </a:rPr>
                        <a:t>CVrg transitioned to using the new nomenclature starting January 1</a:t>
                      </a:r>
                      <a:r>
                        <a:rPr lang="en-US" sz="1000" b="1" kern="1200" baseline="30000" dirty="0">
                          <a:effectLst/>
                        </a:rPr>
                        <a:t>st</a:t>
                      </a:r>
                      <a:r>
                        <a:rPr lang="en-US" sz="1000" b="1" kern="1200" baseline="0" dirty="0">
                          <a:effectLst/>
                        </a:rPr>
                        <a:t>, 2024</a:t>
                      </a:r>
                      <a:r>
                        <a:rPr lang="en-US" sz="1000" kern="1200" baseline="0" dirty="0">
                          <a:effectLst/>
                        </a:rPr>
                        <a:t>.</a:t>
                      </a:r>
                    </a:p>
                  </a:txBody>
                  <a:tcPr marT="91440" marB="91440"/>
                </a:tc>
                <a:extLst>
                  <a:ext uri="{0D108BD9-81ED-4DB2-BD59-A6C34878D82A}">
                    <a16:rowId xmlns:a16="http://schemas.microsoft.com/office/drawing/2014/main" val="10003"/>
                  </a:ext>
                </a:extLst>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kern="1200" baseline="0" dirty="0">
                          <a:effectLst/>
                        </a:rPr>
                        <a:t>Clinical trial information is sourced from various registries including: </a:t>
                      </a:r>
                      <a:r>
                        <a:rPr lang="en-GB" sz="1000" kern="1200" baseline="0" dirty="0">
                          <a:effectLst/>
                          <a:hlinkClick r:id="rId2"/>
                        </a:rPr>
                        <a:t>ClinicalTrials.gov</a:t>
                      </a:r>
                      <a:r>
                        <a:rPr lang="en-GB" sz="1000" kern="1200" baseline="0" dirty="0">
                          <a:effectLst/>
                        </a:rPr>
                        <a:t>, the </a:t>
                      </a:r>
                      <a:r>
                        <a:rPr lang="en-GB" sz="1000" dirty="0">
                          <a:hlinkClick r:id="rId3"/>
                        </a:rPr>
                        <a:t>EU Clinical Trials Register</a:t>
                      </a:r>
                      <a:r>
                        <a:rPr lang="en-GB" sz="1000" dirty="0"/>
                        <a:t>,</a:t>
                      </a:r>
                      <a:r>
                        <a:rPr lang="en-GB" sz="1000" baseline="0" dirty="0"/>
                        <a:t> and the </a:t>
                      </a:r>
                      <a:r>
                        <a:rPr lang="en-GB" sz="1000" baseline="0" dirty="0">
                          <a:hlinkClick r:id="rId4"/>
                        </a:rPr>
                        <a:t>Japanese Clinical Trials Registry</a:t>
                      </a:r>
                      <a:endParaRPr lang="en-GB" sz="1000" baseline="0" dirty="0"/>
                    </a:p>
                  </a:txBody>
                  <a:tcPr marT="91440" marB="91440">
                    <a:lnL>
                      <a:noFill/>
                    </a:lnL>
                    <a:lnR>
                      <a:noFill/>
                    </a:lnR>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29597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01138811"/>
              </p:ext>
            </p:extLst>
          </p:nvPr>
        </p:nvGraphicFramePr>
        <p:xfrm>
          <a:off x="384363" y="548640"/>
          <a:ext cx="11430000" cy="3575304"/>
        </p:xfrm>
        <a:graphic>
          <a:graphicData uri="http://schemas.openxmlformats.org/drawingml/2006/table">
            <a:tbl>
              <a:tblPr firstRow="1" bandRow="1">
                <a:tableStyleId>{C083E6E3-FA7D-4D7B-A595-EF9225AFEA82}</a:tableStyleId>
              </a:tblPr>
              <a:tblGrid>
                <a:gridCol w="1828800">
                  <a:extLst>
                    <a:ext uri="{9D8B030D-6E8A-4147-A177-3AD203B41FA5}">
                      <a16:colId xmlns:a16="http://schemas.microsoft.com/office/drawing/2014/main" val="20000"/>
                    </a:ext>
                  </a:extLst>
                </a:gridCol>
                <a:gridCol w="1836323">
                  <a:extLst>
                    <a:ext uri="{9D8B030D-6E8A-4147-A177-3AD203B41FA5}">
                      <a16:colId xmlns:a16="http://schemas.microsoft.com/office/drawing/2014/main" val="20001"/>
                    </a:ext>
                  </a:extLst>
                </a:gridCol>
                <a:gridCol w="7764877">
                  <a:extLst>
                    <a:ext uri="{9D8B030D-6E8A-4147-A177-3AD203B41FA5}">
                      <a16:colId xmlns:a16="http://schemas.microsoft.com/office/drawing/2014/main" val="20002"/>
                    </a:ext>
                  </a:extLst>
                </a:gridCol>
              </a:tblGrid>
              <a:tr h="457200">
                <a:tc gridSpan="3">
                  <a:txBody>
                    <a:bodyPr/>
                    <a:lstStyle/>
                    <a:p>
                      <a:pPr algn="ctr"/>
                      <a:r>
                        <a:rPr lang="en-US" sz="2300" b="0" spc="20" dirty="0">
                          <a:solidFill>
                            <a:schemeClr val="bg1"/>
                          </a:solidFill>
                        </a:rPr>
                        <a:t>Combinations/Multi-MOA</a:t>
                      </a:r>
                      <a:r>
                        <a:rPr lang="en-US" sz="2300" b="0" spc="20" baseline="0" dirty="0">
                          <a:solidFill>
                            <a:schemeClr val="bg1"/>
                          </a:solidFill>
                        </a:rPr>
                        <a:t>: Pipeline Updates</a:t>
                      </a:r>
                      <a:endParaRPr lang="en-US" sz="2300" b="0" spc="20" dirty="0">
                        <a:solidFill>
                          <a:schemeClr val="bg1"/>
                        </a:solidFill>
                      </a:endParaRPr>
                    </a:p>
                  </a:txBody>
                  <a:tcPr marT="36576" marB="36576"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28600">
                <a:tc>
                  <a:txBody>
                    <a:bodyPr/>
                    <a:lstStyle/>
                    <a:p>
                      <a:r>
                        <a:rPr lang="en-US" sz="1000" b="1" dirty="0"/>
                        <a:t>Product/Company/MOA</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Phase/Major Markets</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E5ECF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News</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E5ECF4"/>
                    </a:solidFill>
                  </a:tcPr>
                </a:tc>
                <a:extLst>
                  <a:ext uri="{0D108BD9-81ED-4DB2-BD59-A6C34878D82A}">
                    <a16:rowId xmlns:a16="http://schemas.microsoft.com/office/drawing/2014/main" val="10001"/>
                  </a:ext>
                </a:extLst>
              </a:tr>
              <a:tr h="91440">
                <a:tc gridSpan="3">
                  <a:txBody>
                    <a:bodyPr/>
                    <a:lstStyle/>
                    <a:p>
                      <a:endParaRPr lang="en-US" sz="100" b="1" dirty="0"/>
                    </a:p>
                  </a:txBody>
                  <a:tcPr marL="0" marR="0" marT="0" marB="0">
                    <a:lnL>
                      <a:noFill/>
                    </a:lnL>
                    <a:lnR>
                      <a:noFill/>
                    </a:lnR>
                    <a:lnT>
                      <a:noFill/>
                    </a:lnT>
                    <a:lnB>
                      <a:noFill/>
                    </a:lnB>
                    <a:lnTlToBr w="12700" cmpd="sng">
                      <a:noFill/>
                      <a:prstDash val="solid"/>
                    </a:lnTlToBr>
                    <a:lnBlToTr w="12700" cmpd="sng">
                      <a:noFill/>
                      <a:prstDash val="solid"/>
                    </a:lnBlToTr>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1" dirty="0"/>
                    </a:p>
                  </a:txBody>
                  <a:tcPr marT="36576" marB="36576"/>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1" dirty="0"/>
                    </a:p>
                  </a:txBody>
                  <a:tcPr marT="36576" marB="36576">
                    <a:noFill/>
                  </a:tcPr>
                </a:tc>
                <a:extLst>
                  <a:ext uri="{0D108BD9-81ED-4DB2-BD59-A6C34878D82A}">
                    <a16:rowId xmlns:a16="http://schemas.microsoft.com/office/drawing/2014/main" val="10002"/>
                  </a:ext>
                </a:extLst>
              </a:tr>
              <a:tr h="18288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JPM 2024: TERN-501/TERN-101, Terns discontinues development for MASH to focus on obesity and cancer</a:t>
                      </a:r>
                      <a:endParaRPr lang="en-US" sz="1000" b="1"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203960">
                <a:tc>
                  <a:txBody>
                    <a:bodyPr/>
                    <a:lstStyle/>
                    <a:p>
                      <a:r>
                        <a:rPr lang="en-US" sz="1000" b="1" dirty="0"/>
                        <a:t>TERN-501</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(Terns)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b="0" i="0" kern="1200" baseline="0" dirty="0">
                          <a:solidFill>
                            <a:schemeClr val="tx1"/>
                          </a:solidFill>
                          <a:effectLst/>
                          <a:latin typeface="+mn-lt"/>
                          <a:ea typeface="+mn-ea"/>
                          <a:cs typeface="+mn-cs"/>
                        </a:rPr>
                        <a:t>THR</a:t>
                      </a:r>
                      <a:r>
                        <a:rPr lang="el-GR" sz="1000" b="0" i="0" kern="1200" baseline="0" dirty="0">
                          <a:solidFill>
                            <a:schemeClr val="tx1"/>
                          </a:solidFill>
                          <a:effectLst/>
                          <a:latin typeface="+mn-lt"/>
                          <a:ea typeface="+mn-ea"/>
                          <a:cs typeface="+mn-cs"/>
                        </a:rPr>
                        <a:t>β</a:t>
                      </a:r>
                      <a:r>
                        <a:rPr lang="en-US" sz="1000" b="0" i="0" kern="1200" baseline="0" dirty="0">
                          <a:solidFill>
                            <a:schemeClr val="tx1"/>
                          </a:solidFill>
                          <a:effectLst/>
                          <a:latin typeface="+mn-lt"/>
                          <a:ea typeface="+mn-ea"/>
                          <a:cs typeface="+mn-cs"/>
                        </a:rPr>
                        <a:t> agonist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baseline="0" dirty="0">
                        <a:solidFill>
                          <a:schemeClr val="tx1"/>
                        </a:solidFill>
                        <a:effectLst/>
                        <a:latin typeface="+mn-lt"/>
                        <a:ea typeface="+mn-ea"/>
                        <a:cs typeface="+mn-cs"/>
                      </a:endParaRPr>
                    </a:p>
                    <a:p>
                      <a:r>
                        <a:rPr lang="en-US" sz="1000" b="1" dirty="0"/>
                        <a:t>TERN-101</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(Terns)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b="0" i="0" kern="1200" baseline="0" dirty="0">
                          <a:solidFill>
                            <a:schemeClr val="tx1"/>
                          </a:solidFill>
                          <a:effectLst/>
                          <a:latin typeface="+mn-lt"/>
                          <a:ea typeface="+mn-ea"/>
                          <a:cs typeface="+mn-cs"/>
                        </a:rPr>
                        <a:t>FXR agonist </a:t>
                      </a:r>
                      <a:endParaRPr lang="en-US" sz="1000" dirty="0"/>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1" u="none" strike="noStrike" cap="none" normalizeH="0" baseline="0" dirty="0">
                          <a:ln>
                            <a:noFill/>
                          </a:ln>
                          <a:solidFill>
                            <a:schemeClr val="accent3">
                              <a:lumMod val="75000"/>
                            </a:schemeClr>
                          </a:solidFill>
                          <a:effectLst/>
                        </a:rPr>
                        <a:t>Withdrawn from Pipeline</a:t>
                      </a:r>
                      <a:endParaRPr lang="en-US" sz="1000" b="0" kern="1200" baseline="0" dirty="0">
                        <a:solidFill>
                          <a:schemeClr val="tx1"/>
                        </a:solidFill>
                        <a:effectLst/>
                        <a:latin typeface="+mn-lt"/>
                        <a:ea typeface="+mn-ea"/>
                        <a:cs typeface="+mn-cs"/>
                      </a:endParaRPr>
                    </a:p>
                    <a:p>
                      <a:pPr>
                        <a:spcAft>
                          <a:spcPts val="0"/>
                        </a:spcAft>
                      </a:pPr>
                      <a:r>
                        <a:rPr lang="en-US" sz="1000" b="0" kern="1200" baseline="0" dirty="0">
                          <a:solidFill>
                            <a:schemeClr val="tx1"/>
                          </a:solidFill>
                          <a:effectLst/>
                          <a:latin typeface="+mn-lt"/>
                          <a:ea typeface="+mn-ea"/>
                          <a:cs typeface="+mn-cs"/>
                        </a:rPr>
                        <a:t>Phase II</a:t>
                      </a:r>
                    </a:p>
                    <a:p>
                      <a:pPr>
                        <a:spcAft>
                          <a:spcPts val="0"/>
                        </a:spcAft>
                      </a:pPr>
                      <a:r>
                        <a:rPr lang="en-US" sz="1000" b="0" kern="1200" baseline="0" dirty="0">
                          <a:solidFill>
                            <a:schemeClr val="tx1"/>
                          </a:solidFill>
                          <a:effectLst/>
                          <a:latin typeface="+mn-lt"/>
                          <a:ea typeface="+mn-ea"/>
                          <a:cs typeface="+mn-cs"/>
                        </a:rPr>
                        <a:t>MASH</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a:spcAft>
                          <a:spcPts val="600"/>
                        </a:spcAft>
                      </a:pPr>
                      <a:r>
                        <a:rPr lang="en-US" sz="1000" b="0" i="0" kern="1200" baseline="0" dirty="0">
                          <a:solidFill>
                            <a:schemeClr val="tx1"/>
                          </a:solidFill>
                          <a:effectLst/>
                          <a:latin typeface="+mn-lt"/>
                          <a:ea typeface="+mn-ea"/>
                          <a:cs typeface="+mn-cs"/>
                        </a:rPr>
                        <a:t>At the 42</a:t>
                      </a:r>
                      <a:r>
                        <a:rPr lang="en-US" sz="1000" b="0" i="0" kern="1200" baseline="30000" dirty="0">
                          <a:solidFill>
                            <a:schemeClr val="tx1"/>
                          </a:solidFill>
                          <a:effectLst/>
                          <a:latin typeface="+mn-lt"/>
                          <a:ea typeface="+mn-ea"/>
                          <a:cs typeface="+mn-cs"/>
                        </a:rPr>
                        <a:t>nd</a:t>
                      </a:r>
                      <a:r>
                        <a:rPr lang="en-US" sz="1000" b="0" i="0" kern="1200" baseline="0" dirty="0">
                          <a:solidFill>
                            <a:schemeClr val="tx1"/>
                          </a:solidFill>
                          <a:effectLst/>
                          <a:latin typeface="+mn-lt"/>
                          <a:ea typeface="+mn-ea"/>
                          <a:cs typeface="+mn-cs"/>
                        </a:rPr>
                        <a:t> Annual J.P. Morgan Healthcare Conference held in San Francisco, Terns provided an update on its pipeline and strategic priorities for 2024, and despite reporting positive data from Phase II trial </a:t>
                      </a:r>
                      <a:r>
                        <a:rPr lang="en-US" sz="1000" b="0" i="0" kern="1200" baseline="0" dirty="0">
                          <a:solidFill>
                            <a:schemeClr val="tx1"/>
                          </a:solidFill>
                          <a:effectLst/>
                          <a:latin typeface="+mn-lt"/>
                          <a:ea typeface="+mn-ea"/>
                          <a:cs typeface="+mn-cs"/>
                          <a:hlinkClick r:id="rId3"/>
                        </a:rPr>
                        <a:t>DUET</a:t>
                      </a:r>
                      <a:r>
                        <a:rPr lang="en-US" sz="1000" b="0" i="0" kern="1200" baseline="0" dirty="0">
                          <a:solidFill>
                            <a:schemeClr val="tx1"/>
                          </a:solidFill>
                          <a:effectLst/>
                          <a:latin typeface="+mn-lt"/>
                          <a:ea typeface="+mn-ea"/>
                          <a:cs typeface="+mn-cs"/>
                        </a:rPr>
                        <a:t> of THR</a:t>
                      </a:r>
                      <a:r>
                        <a:rPr lang="el-GR" sz="1000" b="0" i="0" kern="1200" baseline="0" dirty="0">
                          <a:solidFill>
                            <a:schemeClr val="tx1"/>
                          </a:solidFill>
                          <a:effectLst/>
                          <a:latin typeface="+mn-lt"/>
                          <a:ea typeface="+mn-ea"/>
                          <a:cs typeface="+mn-cs"/>
                        </a:rPr>
                        <a:t>β</a:t>
                      </a:r>
                      <a:r>
                        <a:rPr lang="en-US" sz="1000" b="0" i="0" kern="1200" baseline="0" dirty="0">
                          <a:solidFill>
                            <a:schemeClr val="tx1"/>
                          </a:solidFill>
                          <a:effectLst/>
                          <a:latin typeface="+mn-lt"/>
                          <a:ea typeface="+mn-ea"/>
                          <a:cs typeface="+mn-cs"/>
                        </a:rPr>
                        <a:t> agonist TERN-501 in combination with FXR agonist TERN-101 the Company will be prioritizing capital allocation towards oncology and obesity programs, while limiting near-term development spend on TERN-501 in MASH.</a:t>
                      </a: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Implications</a:t>
                      </a:r>
                      <a:r>
                        <a:rPr kumimoji="0" lang="en-US" sz="1000" u="none" strike="noStrike" cap="none" normalizeH="0" baseline="0" dirty="0">
                          <a:ln>
                            <a:noFill/>
                          </a:ln>
                          <a:effectLst/>
                        </a:rPr>
                        <a:t>: In DUET, TERN-501 showed rapid and significant improvements in liver fat and cT1 already at 12 weeks, with a benign safety profile, whereas combination therapy with FXR agonist TERN-101 showed only minor improvements in efficacy. According to the presentation, Terns remains encouraged by the potential of TERN-501 beyond MASH especially in obesity </a:t>
                      </a:r>
                      <a:r>
                        <a:rPr lang="en-US" sz="1000" b="0" i="0" kern="1200" baseline="0" dirty="0">
                          <a:solidFill>
                            <a:schemeClr val="tx1"/>
                          </a:solidFill>
                          <a:effectLst/>
                          <a:latin typeface="+mn-lt"/>
                          <a:ea typeface="+mn-ea"/>
                          <a:cs typeface="+mn-cs"/>
                        </a:rPr>
                        <a:t>where preclinical data in a DIO mouse model showed additive weight loss effects in combination with semaglutide;</a:t>
                      </a:r>
                      <a:r>
                        <a:rPr kumimoji="0" lang="en-US" sz="1000" u="none" strike="noStrike" cap="none" normalizeH="0" baseline="0" dirty="0">
                          <a:ln>
                            <a:noFill/>
                          </a:ln>
                          <a:effectLst/>
                        </a:rPr>
                        <a:t> the </a:t>
                      </a:r>
                      <a:r>
                        <a:rPr lang="en-US" sz="1000" b="0" i="0" kern="1200" baseline="0" dirty="0">
                          <a:solidFill>
                            <a:schemeClr val="tx1"/>
                          </a:solidFill>
                          <a:effectLst/>
                          <a:latin typeface="+mn-lt"/>
                          <a:ea typeface="+mn-ea"/>
                          <a:cs typeface="+mn-cs"/>
                        </a:rPr>
                        <a:t>THR</a:t>
                      </a:r>
                      <a:r>
                        <a:rPr lang="el-GR" sz="1000" b="0" i="0" kern="1200" baseline="0" dirty="0">
                          <a:solidFill>
                            <a:schemeClr val="tx1"/>
                          </a:solidFill>
                          <a:effectLst/>
                          <a:latin typeface="+mn-lt"/>
                          <a:ea typeface="+mn-ea"/>
                          <a:cs typeface="+mn-cs"/>
                        </a:rPr>
                        <a:t>β</a:t>
                      </a:r>
                      <a:r>
                        <a:rPr lang="en-US" sz="1000" b="0" i="0" kern="1200" baseline="0" dirty="0">
                          <a:solidFill>
                            <a:schemeClr val="tx1"/>
                          </a:solidFill>
                          <a:effectLst/>
                          <a:latin typeface="+mn-lt"/>
                          <a:ea typeface="+mn-ea"/>
                          <a:cs typeface="+mn-cs"/>
                        </a:rPr>
                        <a:t> agonist is currently listed in preclinical development in combination with a GLP-1 agonist for the treatment of obesity. Additionally, Terns has oral GLP-1 agonist TERN-601 in Phase I (no NCT#) development for obesity where topline data are expected 2H 2024 as well as the TERN-800 series of GIP receptor modulators currently undergoing lead optimization which could be combined with a GLP-1 agonist.</a:t>
                      </a: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0" i="0" u="none" strike="noStrike" kern="1200" cap="none" normalizeH="0" baseline="0" dirty="0">
                          <a:ln>
                            <a:noFill/>
                          </a:ln>
                          <a:solidFill>
                            <a:schemeClr val="tx1"/>
                          </a:solidFill>
                          <a:effectLst/>
                          <a:latin typeface="+mn-lt"/>
                          <a:ea typeface="+mn-ea"/>
                          <a:cs typeface="+mn-cs"/>
                        </a:rPr>
                        <a:t>Terns’ President and head of R&amp;D Erin Quirk emphasized “</a:t>
                      </a:r>
                      <a:r>
                        <a:rPr kumimoji="0" lang="en-US" sz="1000" b="0" i="1" u="none" strike="noStrike" kern="1200" cap="none" normalizeH="0" baseline="0" dirty="0">
                          <a:ln>
                            <a:noFill/>
                          </a:ln>
                          <a:solidFill>
                            <a:schemeClr val="tx1"/>
                          </a:solidFill>
                          <a:effectLst/>
                          <a:latin typeface="+mn-lt"/>
                          <a:ea typeface="+mn-ea"/>
                          <a:cs typeface="+mn-cs"/>
                        </a:rPr>
                        <a:t>this is really a capital allocation decision</a:t>
                      </a:r>
                      <a:r>
                        <a:rPr kumimoji="0" lang="en-US" sz="1000" b="0" i="0" u="none" strike="noStrike" kern="1200" cap="none" normalizeH="0" baseline="0" dirty="0">
                          <a:ln>
                            <a:noFill/>
                          </a:ln>
                          <a:solidFill>
                            <a:schemeClr val="tx1"/>
                          </a:solidFill>
                          <a:effectLst/>
                          <a:latin typeface="+mn-lt"/>
                          <a:ea typeface="+mn-ea"/>
                          <a:cs typeface="+mn-cs"/>
                        </a:rPr>
                        <a:t>” and the Company will “</a:t>
                      </a:r>
                      <a:r>
                        <a:rPr kumimoji="0" lang="en-US" sz="1000" b="0" i="1" u="none" strike="noStrike" kern="1200" cap="none" normalizeH="0" baseline="0" dirty="0">
                          <a:ln>
                            <a:noFill/>
                          </a:ln>
                          <a:solidFill>
                            <a:schemeClr val="tx1"/>
                          </a:solidFill>
                          <a:effectLst/>
                          <a:latin typeface="+mn-lt"/>
                          <a:ea typeface="+mn-ea"/>
                          <a:cs typeface="+mn-cs"/>
                        </a:rPr>
                        <a:t>continue</a:t>
                      </a:r>
                      <a:r>
                        <a:rPr kumimoji="0" lang="en-US" sz="1000" b="0" i="0" u="none" strike="noStrike" kern="1200" cap="none" normalizeH="0" baseline="0" dirty="0">
                          <a:ln>
                            <a:noFill/>
                          </a:ln>
                          <a:solidFill>
                            <a:schemeClr val="tx1"/>
                          </a:solidFill>
                          <a:effectLst/>
                          <a:latin typeface="+mn-lt"/>
                          <a:ea typeface="+mn-ea"/>
                          <a:cs typeface="+mn-cs"/>
                        </a:rPr>
                        <a:t> </a:t>
                      </a:r>
                      <a:r>
                        <a:rPr kumimoji="0" lang="en-US" sz="1000" b="0" i="1" u="none" strike="noStrike" kern="1200" cap="none" normalizeH="0" baseline="0" dirty="0">
                          <a:ln>
                            <a:noFill/>
                          </a:ln>
                          <a:solidFill>
                            <a:schemeClr val="tx1"/>
                          </a:solidFill>
                          <a:effectLst/>
                          <a:latin typeface="+mn-lt"/>
                          <a:ea typeface="+mn-ea"/>
                          <a:cs typeface="+mn-cs"/>
                        </a:rPr>
                        <a:t>to monitor the evolving MASH landscape, including any substantive changes to regulatory and development pathways, as we consider future opportunities for TERN-501</a:t>
                      </a:r>
                      <a:r>
                        <a:rPr kumimoji="0" lang="en-US" sz="1000" b="0" i="0" u="none" strike="noStrike" kern="1200" cap="none" normalizeH="0" baseline="0" dirty="0">
                          <a:ln>
                            <a:noFill/>
                          </a:ln>
                          <a:solidFill>
                            <a:schemeClr val="tx1"/>
                          </a:solidFill>
                          <a:effectLst/>
                          <a:latin typeface="+mn-lt"/>
                          <a:ea typeface="+mn-ea"/>
                          <a:cs typeface="+mn-cs"/>
                        </a:rPr>
                        <a:t>”. </a:t>
                      </a:r>
                      <a:endParaRPr lang="en-US" sz="1000" i="0" dirty="0"/>
                    </a:p>
                    <a:p>
                      <a:pPr marL="0" indent="0">
                        <a:spcAft>
                          <a:spcPts val="600"/>
                        </a:spcAft>
                        <a:buFont typeface="Arial"/>
                        <a:buNone/>
                      </a:pPr>
                      <a:r>
                        <a:rPr lang="en-GB" sz="900" b="1" i="0" dirty="0">
                          <a:solidFill>
                            <a:schemeClr val="tx1"/>
                          </a:solidFill>
                          <a:latin typeface="+mn-lt"/>
                          <a:cs typeface="Calibri"/>
                        </a:rPr>
                        <a:t>Source:</a:t>
                      </a:r>
                      <a:r>
                        <a:rPr lang="en-GB" sz="900" b="0" i="0" dirty="0">
                          <a:solidFill>
                            <a:schemeClr val="tx1"/>
                          </a:solidFill>
                          <a:latin typeface="+mn-lt"/>
                          <a:cs typeface="Calibri"/>
                        </a:rPr>
                        <a:t> </a:t>
                      </a:r>
                      <a:r>
                        <a:rPr lang="en-GB" sz="900" b="0" i="0" dirty="0">
                          <a:solidFill>
                            <a:schemeClr val="tx1"/>
                          </a:solidFill>
                          <a:latin typeface="+mn-lt"/>
                          <a:cs typeface="Calibri"/>
                          <a:hlinkClick r:id="rId4"/>
                        </a:rPr>
                        <a:t>Terns corporate presentation</a:t>
                      </a:r>
                      <a:r>
                        <a:rPr lang="en-GB" sz="900" b="0" i="0" dirty="0">
                          <a:solidFill>
                            <a:schemeClr val="tx1"/>
                          </a:solidFill>
                          <a:latin typeface="+mn-lt"/>
                          <a:cs typeface="Calibri"/>
                        </a:rPr>
                        <a:t>, </a:t>
                      </a:r>
                      <a:r>
                        <a:rPr lang="en-GB" sz="900" b="0" i="0" dirty="0">
                          <a:solidFill>
                            <a:schemeClr val="tx1"/>
                          </a:solidFill>
                          <a:latin typeface="+mn-lt"/>
                          <a:cs typeface="Calibri"/>
                          <a:hlinkClick r:id="rId5"/>
                        </a:rPr>
                        <a:t>Terns press release</a:t>
                      </a:r>
                      <a:endParaRPr lang="en-GB" sz="900" b="0" i="0" dirty="0">
                        <a:solidFill>
                          <a:schemeClr val="tx1"/>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33800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68843245"/>
              </p:ext>
            </p:extLst>
          </p:nvPr>
        </p:nvGraphicFramePr>
        <p:xfrm>
          <a:off x="384363" y="548640"/>
          <a:ext cx="11430000" cy="4514088"/>
        </p:xfrm>
        <a:graphic>
          <a:graphicData uri="http://schemas.openxmlformats.org/drawingml/2006/table">
            <a:tbl>
              <a:tblPr firstRow="1" bandRow="1">
                <a:tableStyleId>{C083E6E3-FA7D-4D7B-A595-EF9225AFEA82}</a:tableStyleId>
              </a:tblPr>
              <a:tblGrid>
                <a:gridCol w="18288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7315200">
                  <a:extLst>
                    <a:ext uri="{9D8B030D-6E8A-4147-A177-3AD203B41FA5}">
                      <a16:colId xmlns:a16="http://schemas.microsoft.com/office/drawing/2014/main" val="20002"/>
                    </a:ext>
                  </a:extLst>
                </a:gridCol>
              </a:tblGrid>
              <a:tr h="457200">
                <a:tc gridSpan="3">
                  <a:txBody>
                    <a:bodyPr/>
                    <a:lstStyle/>
                    <a:p>
                      <a:pPr algn="ctr"/>
                      <a:r>
                        <a:rPr lang="en-US" sz="2300" b="0" spc="20" dirty="0">
                          <a:solidFill>
                            <a:schemeClr val="bg1"/>
                          </a:solidFill>
                        </a:rPr>
                        <a:t>Glucose Transport Modulators</a:t>
                      </a:r>
                      <a:r>
                        <a:rPr lang="en-US" sz="2300" b="0" spc="20" baseline="0" dirty="0">
                          <a:solidFill>
                            <a:schemeClr val="bg1"/>
                          </a:solidFill>
                        </a:rPr>
                        <a:t>: Clinical Trial Updates</a:t>
                      </a:r>
                      <a:endParaRPr lang="en-US" sz="2300" b="0" spc="20" dirty="0">
                        <a:solidFill>
                          <a:schemeClr val="bg1"/>
                        </a:solidFill>
                      </a:endParaRPr>
                    </a:p>
                  </a:txBody>
                  <a:tcPr marT="36576" marB="36576"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28600">
                <a:tc>
                  <a:txBody>
                    <a:bodyPr/>
                    <a:lstStyle/>
                    <a:p>
                      <a:r>
                        <a:rPr lang="en-US" sz="1000" b="1" dirty="0"/>
                        <a:t>Product/Company/MOA</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00" b="1" dirty="0"/>
                        <a:t>Trial</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00" b="1" dirty="0"/>
                        <a:t>Trial Information</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1440">
                <a:tc gridSpan="3">
                  <a:txBody>
                    <a:bodyPr/>
                    <a:lstStyle/>
                    <a:p>
                      <a:endParaRPr lang="en-US" sz="100" b="1" dirty="0"/>
                    </a:p>
                  </a:txBody>
                  <a:tcPr marL="0" marR="0" marT="0" marB="0">
                    <a:lnL>
                      <a:noFill/>
                    </a:lnL>
                    <a:lnR>
                      <a:noFill/>
                    </a:lnR>
                    <a:lnT>
                      <a:noFill/>
                    </a:lnT>
                    <a:lnB>
                      <a:noFill/>
                    </a:lnB>
                    <a:lnTlToBr w="12700" cmpd="sng">
                      <a:noFill/>
                      <a:prstDash val="solid"/>
                    </a:lnTlToBr>
                    <a:lnBlToTr w="12700" cmpd="sng">
                      <a:noFill/>
                      <a:prstDash val="solid"/>
                    </a:lnBlToTr>
                  </a:tcPr>
                </a:tc>
                <a:tc hMerge="1">
                  <a:txBody>
                    <a:bodyPr/>
                    <a:lstStyle/>
                    <a:p>
                      <a:endParaRPr lang="en-US" sz="1100" b="1" dirty="0"/>
                    </a:p>
                  </a:txBody>
                  <a:tcPr marT="36576" marB="36576"/>
                </a:tc>
                <a:tc hMerge="1">
                  <a:txBody>
                    <a:bodyPr/>
                    <a:lstStyle/>
                    <a:p>
                      <a:endParaRPr lang="en-US" sz="1100" b="1" dirty="0"/>
                    </a:p>
                  </a:txBody>
                  <a:tcPr marT="36576" marB="36576"/>
                </a:tc>
                <a:extLst>
                  <a:ext uri="{0D108BD9-81ED-4DB2-BD59-A6C34878D82A}">
                    <a16:rowId xmlns:a16="http://schemas.microsoft.com/office/drawing/2014/main" val="10002"/>
                  </a:ext>
                </a:extLst>
              </a:tr>
              <a:tr h="18288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Henagliflozin, academic Chinese Phase IV trial to evaluate efficacy on CAP and LSM in T2D with MASLD</a:t>
                      </a:r>
                      <a:endParaRPr lang="en-US" sz="1000" b="1"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203960">
                <a:tc>
                  <a:txBody>
                    <a:bodyPr/>
                    <a:lstStyle/>
                    <a:p>
                      <a:r>
                        <a:rPr lang="en-US" sz="1000" b="1" dirty="0"/>
                        <a:t>henagliflozin</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(Jiangsu HengRui)</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SGLT-2 inhibitor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t>Sponsor: Sir Run Run Shaw Hospital</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dirty="0">
                          <a:ln>
                            <a:noFill/>
                          </a:ln>
                          <a:solidFill>
                            <a:schemeClr val="accent3">
                              <a:lumMod val="75000"/>
                            </a:schemeClr>
                          </a:solidFill>
                          <a:effectLst/>
                        </a:rPr>
                        <a:t>New Trial</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Phase IV – China</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u="sng" strike="noStrike" cap="none" normalizeH="0" baseline="0" dirty="0">
                          <a:ln>
                            <a:noFill/>
                          </a:ln>
                          <a:effectLst/>
                          <a:hlinkClick r:id="rId2" tooltip="Current version of study on ClinicalTrials.gov"/>
                        </a:rPr>
                        <a:t>NCT06218342</a:t>
                      </a:r>
                      <a:endParaRPr kumimoji="0" lang="en-US" sz="10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Start: Feb. 2024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1° Completion: Dec. 2025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Completion: Dec. 2025</a:t>
                      </a:r>
                      <a:endParaRPr kumimoji="0" lang="en-US" sz="1000" u="none" strike="noStrike" cap="none" normalizeH="0" baseline="0" dirty="0">
                        <a:ln>
                          <a:noFill/>
                        </a:ln>
                        <a:effectLst/>
                      </a:endParaRP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Patients</a:t>
                      </a:r>
                      <a:r>
                        <a:rPr kumimoji="0" lang="en-US" sz="1000" u="none" strike="noStrike" cap="none" normalizeH="0" baseline="0" dirty="0">
                          <a:ln>
                            <a:noFill/>
                          </a:ln>
                          <a:effectLst/>
                        </a:rPr>
                        <a:t>: 156 T2D patients with MASLD aged 20-70 years, FIB-4 &gt;1.3, OAD naïve or A1c 7-10% and FPG ≤13.3mmol/L on 1-3 OADs (metformin, DPP-4, AGI, or SU – no TZD, SGLT-2, GLP-1 or other drug that may affect liver fat), alcohol intake &lt;30g/day in past 10 years or &lt;10g/day in the past year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Treatment</a:t>
                      </a:r>
                      <a:r>
                        <a:rPr kumimoji="0" lang="en-US" sz="1000" u="none" strike="noStrike" cap="none" normalizeH="0" baseline="0" dirty="0">
                          <a:ln>
                            <a:noFill/>
                          </a:ln>
                          <a:effectLst/>
                        </a:rPr>
                        <a:t>: henagliflozin (oral QD) vs. lifestyle intervention and background medication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Primary Endpoints</a:t>
                      </a:r>
                      <a:r>
                        <a:rPr kumimoji="0" lang="en-US" sz="1000" u="none" strike="noStrike" cap="none" normalizeH="0" baseline="0" dirty="0">
                          <a:ln>
                            <a:noFill/>
                          </a:ln>
                          <a:effectLst/>
                        </a:rPr>
                        <a:t>: change in CAP and LSM by FibroScan from baseline at 24 weeks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6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Comments</a:t>
                      </a:r>
                      <a:r>
                        <a:rPr kumimoji="0" lang="en-US" sz="1000" u="none" strike="noStrike" cap="none" normalizeH="0" baseline="0" dirty="0">
                          <a:ln>
                            <a:noFill/>
                          </a:ln>
                          <a:effectLst/>
                        </a:rPr>
                        <a:t>: This academic Chinese Phase IV trial will evaluate efficacy of henagliflozin on liver fat content and liver stiffness measured by FibroScan in T2D patient with MASLD on background OADs. Henagliflozin is approved for the treatment of T2D in China.</a:t>
                      </a: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Empagliflozin, completion of academic EU Phase IV trial COMBAT_T2_NASH in MASH F1-F3 with T2D delayed by 2 years</a:t>
                      </a:r>
                      <a:endParaRPr lang="en-US" sz="1000" b="1"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1188720">
                <a:tc>
                  <a:txBody>
                    <a:bodyPr/>
                    <a:lstStyle/>
                    <a:p>
                      <a:r>
                        <a:rPr lang="en-US" sz="1000" b="1" dirty="0"/>
                        <a:t>Jardiance; empagliflozin</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(BI/Lilly)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SGLT-2 inhibitor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t>semaglutide</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a:t>(Novo Nordisk)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a:t>GLP-1 agonist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Sponsor: Deutsche Diabetes Forschungsgesellschaft e.</a:t>
                      </a:r>
                      <a:r>
                        <a:rPr lang="en-US" sz="1000" dirty="0">
                          <a:solidFill>
                            <a:schemeClr val="tx1"/>
                          </a:solidFill>
                        </a:rPr>
                        <a:t>V.</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dirty="0">
                          <a:ln>
                            <a:noFill/>
                          </a:ln>
                          <a:solidFill>
                            <a:schemeClr val="accent3">
                              <a:lumMod val="75000"/>
                            </a:schemeClr>
                          </a:solidFill>
                          <a:effectLst/>
                        </a:rPr>
                        <a:t>Completion Delayed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COMBAT_T2_NASH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Phase IV – </a:t>
                      </a:r>
                      <a:r>
                        <a:rPr kumimoji="0" lang="en-US" sz="1000" u="none" strike="noStrike" cap="none" normalizeH="0" baseline="0" dirty="0">
                          <a:ln>
                            <a:noFill/>
                          </a:ln>
                          <a:solidFill>
                            <a:schemeClr val="accent3">
                              <a:lumMod val="75000"/>
                            </a:schemeClr>
                          </a:solidFill>
                          <a:effectLst/>
                        </a:rPr>
                        <a:t>Austria, </a:t>
                      </a:r>
                      <a:r>
                        <a:rPr kumimoji="0" lang="en-US" sz="1000" u="none" strike="noStrike" cap="none" normalizeH="0" baseline="0" dirty="0">
                          <a:ln>
                            <a:noFill/>
                          </a:ln>
                          <a:effectLst/>
                        </a:rPr>
                        <a:t>Germany</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u="sng" strike="noStrike" cap="none" normalizeH="0" baseline="0" dirty="0">
                          <a:ln>
                            <a:noFill/>
                          </a:ln>
                          <a:effectLst/>
                          <a:hlinkClick r:id="rId3" tooltip="Current version of study on ClinicalTrials.gov"/>
                        </a:rPr>
                        <a:t>NCT04639414</a:t>
                      </a:r>
                      <a:endParaRPr kumimoji="0" lang="en-US" sz="10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Start: March 2021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accent3">
                              <a:lumMod val="75000"/>
                            </a:schemeClr>
                          </a:solidFill>
                          <a:effectLst/>
                        </a:rPr>
                        <a:t>1° Completion: Jan. 2025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accent3">
                              <a:lumMod val="75000"/>
                            </a:schemeClr>
                          </a:solidFill>
                          <a:effectLst/>
                        </a:rPr>
                        <a:t>(was Dec. 2023)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accent3">
                              <a:lumMod val="75000"/>
                            </a:schemeClr>
                          </a:solidFill>
                          <a:effectLst/>
                        </a:rPr>
                        <a:t>Completion: Dec. 2025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accent3">
                              <a:lumMod val="75000"/>
                            </a:schemeClr>
                          </a:solidFill>
                          <a:effectLst/>
                        </a:rPr>
                        <a:t>(was Dec. 2023)</a:t>
                      </a:r>
                      <a:endParaRPr kumimoji="0" lang="en-US" sz="1000" u="none" strike="noStrike" cap="none" normalizeH="0" baseline="0" dirty="0">
                        <a:ln>
                          <a:noFill/>
                        </a:ln>
                        <a:solidFill>
                          <a:schemeClr val="accent3">
                            <a:lumMod val="75000"/>
                          </a:schemeClr>
                        </a:solidFill>
                        <a:effectLst/>
                      </a:endParaRP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Patients</a:t>
                      </a:r>
                      <a:r>
                        <a:rPr kumimoji="0" lang="en-US" sz="1000" u="none" strike="noStrike" cap="none" normalizeH="0" baseline="0" dirty="0">
                          <a:ln>
                            <a:noFill/>
                          </a:ln>
                          <a:effectLst/>
                        </a:rPr>
                        <a:t>: 192 MASH  F1-F3 patients with T2D aged 25-75 years, A1c ≤9.5%, BMI ≤45kg/m</a:t>
                      </a:r>
                      <a:r>
                        <a:rPr kumimoji="0" lang="en-US" sz="1000" u="none" strike="noStrike" cap="none" normalizeH="0" baseline="30000" dirty="0">
                          <a:ln>
                            <a:noFill/>
                          </a:ln>
                          <a:effectLst/>
                        </a:rPr>
                        <a:t>2</a:t>
                      </a:r>
                      <a:r>
                        <a:rPr kumimoji="0" lang="en-US" sz="1000" u="none" strike="noStrike" cap="none" normalizeH="0" baseline="0" dirty="0">
                          <a:ln>
                            <a:noFill/>
                          </a:ln>
                          <a:effectLst/>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Treatment</a:t>
                      </a:r>
                      <a:r>
                        <a:rPr kumimoji="0" lang="en-US" sz="1000" u="none" strike="noStrike" cap="none" normalizeH="0" baseline="0" dirty="0">
                          <a:ln>
                            <a:noFill/>
                          </a:ln>
                          <a:effectLst/>
                        </a:rPr>
                        <a:t>: empagliflozin (oral 10mg QD) ± semaglutide (SC 1mg QW) vs. placebo for 48 weeks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Primary Endpoint</a:t>
                      </a:r>
                      <a:r>
                        <a:rPr kumimoji="0" lang="en-US" sz="1000" u="none" strike="noStrike" cap="none" normalizeH="0" baseline="0" dirty="0">
                          <a:ln>
                            <a:noFill/>
                          </a:ln>
                          <a:effectLst/>
                        </a:rPr>
                        <a:t>: resolution of MASH without worsening in fibrosis from baseline at 48 weeks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6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Comments</a:t>
                      </a:r>
                      <a:r>
                        <a:rPr kumimoji="0" lang="en-US" sz="1000" u="none" strike="noStrike" cap="none" normalizeH="0" baseline="0" dirty="0">
                          <a:ln>
                            <a:noFill/>
                          </a:ln>
                          <a:effectLst/>
                        </a:rPr>
                        <a:t>: This academic trial is evaluating efficacy of empagliflozin alone or in combination with semaglutide SC on histological endpoints in diabetic MASH patients with F2-F3. While no reason for the delay to completion was disclosed, addition of trial sites in Austria suggests recruitment challenges.</a:t>
                      </a: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66560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31590"/>
              </p:ext>
            </p:extLst>
          </p:nvPr>
        </p:nvGraphicFramePr>
        <p:xfrm>
          <a:off x="384363" y="548640"/>
          <a:ext cx="11430000" cy="3300984"/>
        </p:xfrm>
        <a:graphic>
          <a:graphicData uri="http://schemas.openxmlformats.org/drawingml/2006/table">
            <a:tbl>
              <a:tblPr firstRow="1" bandRow="1">
                <a:tableStyleId>{C083E6E3-FA7D-4D7B-A595-EF9225AFEA82}</a:tableStyleId>
              </a:tblPr>
              <a:tblGrid>
                <a:gridCol w="18288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7315200">
                  <a:extLst>
                    <a:ext uri="{9D8B030D-6E8A-4147-A177-3AD203B41FA5}">
                      <a16:colId xmlns:a16="http://schemas.microsoft.com/office/drawing/2014/main" val="20002"/>
                    </a:ext>
                  </a:extLst>
                </a:gridCol>
              </a:tblGrid>
              <a:tr h="457200">
                <a:tc gridSpan="3">
                  <a:txBody>
                    <a:bodyPr/>
                    <a:lstStyle/>
                    <a:p>
                      <a:pPr algn="ctr"/>
                      <a:r>
                        <a:rPr lang="en-US" sz="2300" b="0" spc="20" dirty="0">
                          <a:solidFill>
                            <a:schemeClr val="bg1"/>
                          </a:solidFill>
                        </a:rPr>
                        <a:t>Incretins</a:t>
                      </a:r>
                      <a:r>
                        <a:rPr lang="en-US" sz="2300" b="0" spc="20" baseline="0" dirty="0">
                          <a:solidFill>
                            <a:schemeClr val="bg1"/>
                          </a:solidFill>
                        </a:rPr>
                        <a:t>: Clinical Trial Updates</a:t>
                      </a:r>
                      <a:endParaRPr lang="en-US" sz="2300" b="0" spc="20" dirty="0">
                        <a:solidFill>
                          <a:schemeClr val="bg1"/>
                        </a:solidFill>
                      </a:endParaRPr>
                    </a:p>
                  </a:txBody>
                  <a:tcPr marT="36576" marB="36576"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28600">
                <a:tc>
                  <a:txBody>
                    <a:bodyPr/>
                    <a:lstStyle/>
                    <a:p>
                      <a:r>
                        <a:rPr lang="en-US" sz="1000" b="1" dirty="0"/>
                        <a:t>Product/Company/MOA</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00" b="1" dirty="0"/>
                        <a:t>Trial</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00" b="1" dirty="0"/>
                        <a:t>Trial Information</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1440">
                <a:tc gridSpan="3">
                  <a:txBody>
                    <a:bodyPr/>
                    <a:lstStyle/>
                    <a:p>
                      <a:endParaRPr lang="en-US" sz="100" b="1" dirty="0"/>
                    </a:p>
                  </a:txBody>
                  <a:tcPr marL="0" marR="0" marT="0" marB="0">
                    <a:lnL>
                      <a:noFill/>
                    </a:lnL>
                    <a:lnR>
                      <a:noFill/>
                    </a:lnR>
                    <a:lnT>
                      <a:noFill/>
                    </a:lnT>
                    <a:lnB>
                      <a:noFill/>
                    </a:lnB>
                    <a:lnTlToBr w="12700" cmpd="sng">
                      <a:noFill/>
                      <a:prstDash val="solid"/>
                    </a:lnTlToBr>
                    <a:lnBlToTr w="12700" cmpd="sng">
                      <a:noFill/>
                      <a:prstDash val="solid"/>
                    </a:lnBlToTr>
                  </a:tcPr>
                </a:tc>
                <a:tc hMerge="1">
                  <a:txBody>
                    <a:bodyPr/>
                    <a:lstStyle/>
                    <a:p>
                      <a:endParaRPr lang="en-US" sz="1100" b="1" dirty="0"/>
                    </a:p>
                  </a:txBody>
                  <a:tcPr marT="36576" marB="36576"/>
                </a:tc>
                <a:tc hMerge="1">
                  <a:txBody>
                    <a:bodyPr/>
                    <a:lstStyle/>
                    <a:p>
                      <a:endParaRPr lang="en-US" sz="1100" b="1" dirty="0"/>
                    </a:p>
                  </a:txBody>
                  <a:tcPr marT="36576" marB="36576"/>
                </a:tc>
                <a:extLst>
                  <a:ext uri="{0D108BD9-81ED-4DB2-BD59-A6C34878D82A}">
                    <a16:rowId xmlns:a16="http://schemas.microsoft.com/office/drawing/2014/main" val="10002"/>
                  </a:ext>
                </a:extLst>
              </a:tr>
              <a:tr h="18288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Semaglutide, Novo Nordisk updates endpoints of global Phase III trial ESSENCE</a:t>
                      </a:r>
                      <a:endParaRPr lang="en-US" sz="1000" b="1"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203960">
                <a:tc>
                  <a:txBody>
                    <a:bodyPr/>
                    <a:lstStyle/>
                    <a:p>
                      <a:r>
                        <a:rPr lang="en-US" sz="1000" b="1" dirty="0"/>
                        <a:t>semaglutide</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(Novo Nordisk)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GLP-1 agonist</a:t>
                      </a:r>
                      <a:endParaRPr lang="en-US" sz="1000" b="0" i="0" dirty="0"/>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dirty="0">
                          <a:ln>
                            <a:noFill/>
                          </a:ln>
                          <a:solidFill>
                            <a:schemeClr val="accent3">
                              <a:lumMod val="75000"/>
                            </a:schemeClr>
                          </a:solidFill>
                          <a:effectLst/>
                        </a:rPr>
                        <a:t>Protocol Amended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ESSENCE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Phase III – Global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u="sng" strike="noStrike" cap="none" normalizeH="0" baseline="0" dirty="0">
                          <a:ln>
                            <a:noFill/>
                          </a:ln>
                          <a:effectLst/>
                          <a:hlinkClick r:id="rId2" tooltip="Current version of study on ClinicalTrials.gov"/>
                        </a:rPr>
                        <a:t>NCT04822181</a:t>
                      </a:r>
                      <a:endParaRPr kumimoji="0" lang="en-US" sz="10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Start: April 2021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1° Completion: June 2029</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effectLst/>
                        </a:rPr>
                        <a:t>Completion: July 2029</a:t>
                      </a:r>
                      <a:endParaRPr kumimoji="0" lang="en-US" sz="1000" u="none" strike="noStrike" cap="none" normalizeH="0" baseline="0" dirty="0">
                        <a:ln>
                          <a:noFill/>
                        </a:ln>
                        <a:effectLst/>
                      </a:endParaRP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Patients</a:t>
                      </a:r>
                      <a:r>
                        <a:rPr kumimoji="0" lang="en-US" sz="1000" u="none" strike="noStrike" cap="none" normalizeH="0" baseline="0" dirty="0">
                          <a:ln>
                            <a:noFill/>
                          </a:ln>
                          <a:effectLst/>
                        </a:rPr>
                        <a:t>: 1,200 MASH patients aged ≥18 years, F2-F3, NAS ≥4 (≥1 in each of steatosis, lobular inflammation, and ballooning)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Treatment</a:t>
                      </a:r>
                      <a:r>
                        <a:rPr kumimoji="0" lang="en-US" sz="1000" u="none" strike="noStrike" cap="none" normalizeH="0" baseline="0" dirty="0">
                          <a:ln>
                            <a:noFill/>
                          </a:ln>
                          <a:effectLst/>
                        </a:rPr>
                        <a:t>: semaglutide (SC 2.4mg QW) vs. placebo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Primary Endpoints</a:t>
                      </a:r>
                      <a:r>
                        <a:rPr kumimoji="0" lang="en-US" sz="1000" u="none" strike="noStrike" cap="none" normalizeH="0" baseline="0" dirty="0">
                          <a:ln>
                            <a:noFill/>
                          </a:ln>
                          <a:effectLst/>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 resolution of MASH without worsening in fibrosis from baseline at 72 weeks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 improvement in fibrosis without worsening in NASH from baseline at 72 weeks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solidFill>
                            <a:schemeClr val="accent3">
                              <a:lumMod val="75000"/>
                            </a:schemeClr>
                          </a:solidFill>
                          <a:effectLst/>
                        </a:rPr>
                        <a:t>- cirrhosis-free survival from baseline at 240 weeks (was time to first liver-related clinical event [composite endpoint])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solidFill>
                            <a:schemeClr val="accent3">
                              <a:lumMod val="75000"/>
                            </a:schemeClr>
                          </a:solidFill>
                          <a:effectLst/>
                        </a:rPr>
                        <a:t>New secondary endpoints (from baseline at 72 and 240 weeks) include:</a:t>
                      </a:r>
                      <a:br>
                        <a:rPr kumimoji="0" lang="en-US" sz="1000" u="none" strike="noStrike" cap="none" normalizeH="0" baseline="0" dirty="0">
                          <a:ln>
                            <a:noFill/>
                          </a:ln>
                          <a:solidFill>
                            <a:schemeClr val="accent3">
                              <a:lumMod val="75000"/>
                            </a:schemeClr>
                          </a:solidFill>
                          <a:effectLst/>
                        </a:rPr>
                      </a:br>
                      <a:r>
                        <a:rPr kumimoji="0" lang="en-US" sz="1000" u="none" strike="noStrike" cap="none" normalizeH="0" baseline="0" dirty="0">
                          <a:ln>
                            <a:noFill/>
                          </a:ln>
                          <a:solidFill>
                            <a:schemeClr val="accent3">
                              <a:lumMod val="75000"/>
                            </a:schemeClr>
                          </a:solidFill>
                          <a:effectLst/>
                        </a:rPr>
                        <a:t>- MASH resolution (ballooning of 0, inflammation of 0-1) and ≥2-point NAS reduction without worsening of fibrosis</a:t>
                      </a:r>
                      <a:br>
                        <a:rPr kumimoji="0" lang="en-US" sz="1000" u="none" strike="noStrike" cap="none" normalizeH="0" baseline="0" dirty="0">
                          <a:ln>
                            <a:noFill/>
                          </a:ln>
                          <a:solidFill>
                            <a:schemeClr val="accent3">
                              <a:lumMod val="75000"/>
                            </a:schemeClr>
                          </a:solidFill>
                          <a:effectLst/>
                        </a:rPr>
                      </a:br>
                      <a:r>
                        <a:rPr kumimoji="0" lang="en-US" sz="1000" u="none" strike="noStrike" cap="none" normalizeH="0" baseline="0" dirty="0">
                          <a:ln>
                            <a:noFill/>
                          </a:ln>
                          <a:solidFill>
                            <a:schemeClr val="accent3">
                              <a:lumMod val="75000"/>
                            </a:schemeClr>
                          </a:solidFill>
                          <a:effectLst/>
                        </a:rPr>
                        <a:t>- progression of fibrosis in patients with baseline F2</a:t>
                      </a:r>
                      <a:br>
                        <a:rPr kumimoji="0" lang="en-US" sz="1000" u="none" strike="noStrike" cap="none" normalizeH="0" baseline="0" dirty="0">
                          <a:ln>
                            <a:noFill/>
                          </a:ln>
                          <a:solidFill>
                            <a:schemeClr val="accent3">
                              <a:lumMod val="75000"/>
                            </a:schemeClr>
                          </a:solidFill>
                          <a:effectLst/>
                        </a:rPr>
                      </a:br>
                      <a:r>
                        <a:rPr kumimoji="0" lang="en-US" sz="1000" u="none" strike="noStrike" cap="none" normalizeH="0" baseline="0" dirty="0">
                          <a:ln>
                            <a:noFill/>
                          </a:ln>
                          <a:solidFill>
                            <a:schemeClr val="accent3">
                              <a:lumMod val="75000"/>
                            </a:schemeClr>
                          </a:solidFill>
                          <a:effectLst/>
                        </a:rPr>
                        <a:t>- change in FibroScan, CAP, FAST, and PRO-C3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6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Comments</a:t>
                      </a:r>
                      <a:r>
                        <a:rPr kumimoji="0" lang="en-US" sz="1000" u="none" strike="noStrike" cap="none" normalizeH="0" baseline="0" dirty="0">
                          <a:ln>
                            <a:noFill/>
                          </a:ln>
                          <a:effectLst/>
                        </a:rPr>
                        <a:t>: This trial is evaluating efficacy of semaglutide SC 2.4mg QW on histological endpoints in MASH F2-F3 patients at 72 weeks. The trial will continue accruing clinical events up to 240 weeks, and this month the primary endpoint was updated to evaluate cirrhosis-free survival at 240 weeks. Additional secondary endpoints to be evaluated at 72 and 240 weeks were disclosed, including progression of fibrosis in patients with F2 at baseline and non-invasive measures of MASH and fibrosis.</a:t>
                      </a: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86323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68324841"/>
              </p:ext>
            </p:extLst>
          </p:nvPr>
        </p:nvGraphicFramePr>
        <p:xfrm>
          <a:off x="384363" y="548640"/>
          <a:ext cx="11430000" cy="2417064"/>
        </p:xfrm>
        <a:graphic>
          <a:graphicData uri="http://schemas.openxmlformats.org/drawingml/2006/table">
            <a:tbl>
              <a:tblPr firstRow="1" bandRow="1">
                <a:tableStyleId>{C083E6E3-FA7D-4D7B-A595-EF9225AFEA82}</a:tableStyleId>
              </a:tblPr>
              <a:tblGrid>
                <a:gridCol w="11430000">
                  <a:extLst>
                    <a:ext uri="{9D8B030D-6E8A-4147-A177-3AD203B41FA5}">
                      <a16:colId xmlns:a16="http://schemas.microsoft.com/office/drawing/2014/main" val="20000"/>
                    </a:ext>
                  </a:extLst>
                </a:gridCol>
              </a:tblGrid>
              <a:tr h="457200">
                <a:tc>
                  <a:txBody>
                    <a:bodyPr/>
                    <a:lstStyle/>
                    <a:p>
                      <a:pPr algn="ctr"/>
                      <a:r>
                        <a:rPr lang="en-US" sz="2300" b="0" spc="20" dirty="0">
                          <a:solidFill>
                            <a:schemeClr val="bg1"/>
                          </a:solidFill>
                        </a:rPr>
                        <a:t>Incretins</a:t>
                      </a:r>
                      <a:r>
                        <a:rPr lang="en-US" sz="2300" b="0" spc="20" baseline="0" dirty="0">
                          <a:solidFill>
                            <a:schemeClr val="bg1"/>
                          </a:solidFill>
                        </a:rPr>
                        <a:t>: Outcomes</a:t>
                      </a:r>
                      <a:endParaRPr lang="en-US" sz="2300" b="0" spc="20" dirty="0">
                        <a:solidFill>
                          <a:schemeClr val="bg1"/>
                        </a:solidFill>
                      </a:endParaRPr>
                    </a:p>
                  </a:txBody>
                  <a:tcPr marT="36576" marB="36576"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82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Observational data suggest adherence to GLP-1 therapy in chronic liver disease with T2D lowers risk of MALO</a:t>
                      </a:r>
                      <a:endParaRPr lang="en-US" sz="1000" b="1" dirty="0">
                        <a:solidFill>
                          <a:schemeClr val="accent3">
                            <a:lumMod val="75000"/>
                          </a:schemeClr>
                        </a:solidFill>
                        <a:latin typeface="+mn-lt"/>
                        <a:cs typeface="Calibri"/>
                      </a:endParaRPr>
                    </a:p>
                  </a:txBody>
                  <a:tcPr marT="36576" marB="36576">
                    <a:lnL>
                      <a:noFill/>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03960">
                <a:tc>
                  <a:txBody>
                    <a:bodyPr/>
                    <a:lstStyle/>
                    <a:p>
                      <a:pPr>
                        <a:spcAft>
                          <a:spcPts val="600"/>
                        </a:spcAft>
                      </a:pPr>
                      <a:r>
                        <a:rPr lang="en-US" sz="1000" b="0" i="0" kern="1200" baseline="0" dirty="0">
                          <a:solidFill>
                            <a:schemeClr val="tx1"/>
                          </a:solidFill>
                          <a:effectLst/>
                          <a:latin typeface="+mn-lt"/>
                          <a:ea typeface="+mn-ea"/>
                          <a:cs typeface="+mn-cs"/>
                        </a:rPr>
                        <a:t>A study published in Gut this month evaluated long-term effect of GLP-1 agonism on major adverse liver outcomes (MALO) in observational data from Swedish Healthcare registers between 2010 and 2020 of patients with chronic liver disease and T2D either initiating or not initiating a GLP-1 agonist.</a:t>
                      </a:r>
                    </a:p>
                    <a:p>
                      <a:pPr marL="171450" indent="-171450">
                        <a:spcAft>
                          <a:spcPts val="600"/>
                        </a:spcAft>
                        <a:buFont typeface="Arial" panose="020B0604020202020204" pitchFamily="34" charset="0"/>
                        <a:buChar char="•"/>
                      </a:pPr>
                      <a:r>
                        <a:rPr lang="en-US" sz="1000" b="0" i="0" kern="1200" baseline="0" dirty="0">
                          <a:solidFill>
                            <a:schemeClr val="tx1"/>
                          </a:solidFill>
                          <a:effectLst/>
                          <a:latin typeface="+mn-lt"/>
                          <a:ea typeface="+mn-ea"/>
                          <a:cs typeface="+mn-cs"/>
                        </a:rPr>
                        <a:t>In an intention-to-treat analysis, GLP-1 initiators had a 10-year risk of MALO of 13.3% (42 of 1,026 patients) vs. 14.6% (1,079 of 15,633) of non-initiators (RR 0.91 95%CI 0.50, 1.32).</a:t>
                      </a:r>
                    </a:p>
                    <a:p>
                      <a:pPr marL="171450" indent="-171450">
                        <a:spcAft>
                          <a:spcPts val="600"/>
                        </a:spcAft>
                        <a:buFont typeface="Arial" panose="020B0604020202020204" pitchFamily="34" charset="0"/>
                        <a:buChar char="•"/>
                      </a:pPr>
                      <a:r>
                        <a:rPr lang="en-US" sz="1000" b="0" i="0" kern="1200" baseline="0" dirty="0">
                          <a:solidFill>
                            <a:schemeClr val="tx1"/>
                          </a:solidFill>
                          <a:effectLst/>
                          <a:latin typeface="+mn-lt"/>
                          <a:ea typeface="+mn-ea"/>
                          <a:cs typeface="+mn-cs"/>
                        </a:rPr>
                        <a:t>In per protocol analysis, GLP-1 initiators had a 10-year risk of MALO of 7.4% (22 of 1,026 patients) vs. 14.4% (1,079 of 15,633) of non-initiators (RR 0.51 95%CI 0.14, 0.88).</a:t>
                      </a:r>
                      <a:br>
                        <a:rPr lang="en-US" sz="1000" b="0" i="0" kern="1200" baseline="0" dirty="0">
                          <a:solidFill>
                            <a:schemeClr val="tx1"/>
                          </a:solidFill>
                          <a:effectLst/>
                          <a:latin typeface="+mn-lt"/>
                          <a:ea typeface="+mn-ea"/>
                          <a:cs typeface="+mn-cs"/>
                        </a:rPr>
                      </a:br>
                      <a:r>
                        <a:rPr lang="en-US" sz="1000" b="0" i="0" kern="1200" baseline="0" dirty="0">
                          <a:solidFill>
                            <a:schemeClr val="tx1"/>
                          </a:solidFill>
                          <a:effectLst/>
                          <a:latin typeface="+mn-lt"/>
                          <a:ea typeface="+mn-ea"/>
                          <a:cs typeface="+mn-cs"/>
                        </a:rPr>
                        <a:t>- at 6 years, per protocol estimates were 5.4% (21 of 1,026 patients) for GLP-1 initiators vs. 9.0% (933 of 15,633) of non-initiators (RR 0.60 95%CI 0.29, 0.90).</a:t>
                      </a:r>
                      <a:br>
                        <a:rPr lang="en-US" sz="1000" b="0" i="0" kern="1200" baseline="0" dirty="0">
                          <a:solidFill>
                            <a:schemeClr val="tx1"/>
                          </a:solidFill>
                          <a:effectLst/>
                          <a:latin typeface="+mn-lt"/>
                          <a:ea typeface="+mn-ea"/>
                          <a:cs typeface="+mn-cs"/>
                        </a:rPr>
                      </a:br>
                      <a:r>
                        <a:rPr lang="en-US" sz="1000" b="0" i="0" kern="1200" baseline="0" dirty="0">
                          <a:solidFill>
                            <a:schemeClr val="tx1"/>
                          </a:solidFill>
                          <a:effectLst/>
                          <a:latin typeface="+mn-lt"/>
                          <a:ea typeface="+mn-ea"/>
                          <a:cs typeface="+mn-cs"/>
                        </a:rPr>
                        <a:t>- at 8 years, per protocol estimates were 7.2% (22 of 1,026 patients) for GLP-1 initiators vs. 11.7% (1,036 of 15,633) of non-initiators (RR 0.61 95%CI 0.21, 1.01).</a:t>
                      </a: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Implications</a:t>
                      </a:r>
                      <a:r>
                        <a:rPr kumimoji="0" lang="en-US" sz="1000" u="none" strike="noStrike" cap="none" normalizeH="0" baseline="0" dirty="0">
                          <a:ln>
                            <a:noFill/>
                          </a:ln>
                          <a:effectLst/>
                        </a:rPr>
                        <a:t>: This analysis based on observational register data showed patients with chronic liver disease and T2D showed adherence to GLP-1 therapy reduced risk of MALO compared to patients not initiating GLP-1 therapy, suggesting GLP-1 agonists might reduce risk of disease progression in patients with concurrent T2D.</a:t>
                      </a:r>
                      <a:endParaRPr lang="en-US" sz="1000" i="0" dirty="0"/>
                    </a:p>
                    <a:p>
                      <a:pPr marL="0" indent="0">
                        <a:spcAft>
                          <a:spcPts val="600"/>
                        </a:spcAft>
                        <a:buFont typeface="Arial"/>
                        <a:buNone/>
                      </a:pPr>
                      <a:r>
                        <a:rPr lang="en-GB" sz="900" b="1" i="0" dirty="0">
                          <a:solidFill>
                            <a:schemeClr val="tx1"/>
                          </a:solidFill>
                          <a:latin typeface="+mn-lt"/>
                          <a:cs typeface="Calibri"/>
                        </a:rPr>
                        <a:t>Source:</a:t>
                      </a:r>
                      <a:r>
                        <a:rPr lang="en-GB" sz="900" b="0" i="0" dirty="0">
                          <a:solidFill>
                            <a:schemeClr val="tx1"/>
                          </a:solidFill>
                          <a:latin typeface="+mn-lt"/>
                          <a:cs typeface="Calibri"/>
                        </a:rPr>
                        <a:t> </a:t>
                      </a:r>
                      <a:r>
                        <a:rPr lang="en-US" sz="900" b="0" i="0" dirty="0">
                          <a:solidFill>
                            <a:schemeClr val="tx1"/>
                          </a:solidFill>
                          <a:latin typeface="+mn-lt"/>
                          <a:cs typeface="Calibri"/>
                          <a:hlinkClick r:id="rId2"/>
                        </a:rPr>
                        <a:t>Wester et al., "GLP-1 agonists and risk of major adverse liver outcomes in patients with chronic liver disease and T2D", Gut 1/2024</a:t>
                      </a:r>
                      <a:endParaRPr lang="en-GB" sz="900" b="0" i="0" dirty="0">
                        <a:solidFill>
                          <a:schemeClr val="tx1"/>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57596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7269353"/>
              </p:ext>
            </p:extLst>
          </p:nvPr>
        </p:nvGraphicFramePr>
        <p:xfrm>
          <a:off x="384363" y="548640"/>
          <a:ext cx="11430000" cy="2843784"/>
        </p:xfrm>
        <a:graphic>
          <a:graphicData uri="http://schemas.openxmlformats.org/drawingml/2006/table">
            <a:tbl>
              <a:tblPr firstRow="1" bandRow="1">
                <a:tableStyleId>{C083E6E3-FA7D-4D7B-A595-EF9225AFEA82}</a:tableStyleId>
              </a:tblPr>
              <a:tblGrid>
                <a:gridCol w="18288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7315200">
                  <a:extLst>
                    <a:ext uri="{9D8B030D-6E8A-4147-A177-3AD203B41FA5}">
                      <a16:colId xmlns:a16="http://schemas.microsoft.com/office/drawing/2014/main" val="20002"/>
                    </a:ext>
                  </a:extLst>
                </a:gridCol>
              </a:tblGrid>
              <a:tr h="457200">
                <a:tc gridSpan="3">
                  <a:txBody>
                    <a:bodyPr/>
                    <a:lstStyle/>
                    <a:p>
                      <a:pPr algn="ctr"/>
                      <a:r>
                        <a:rPr lang="en-US" sz="2300" b="0" spc="20" dirty="0">
                          <a:solidFill>
                            <a:schemeClr val="bg1"/>
                          </a:solidFill>
                        </a:rPr>
                        <a:t>Lipid Modulators</a:t>
                      </a:r>
                      <a:r>
                        <a:rPr lang="en-US" sz="2300" b="0" spc="20" baseline="0" dirty="0">
                          <a:solidFill>
                            <a:schemeClr val="bg1"/>
                          </a:solidFill>
                        </a:rPr>
                        <a:t>: Clinical Trial Updates</a:t>
                      </a:r>
                      <a:endParaRPr lang="en-US" sz="2300" b="0" spc="20" dirty="0">
                        <a:solidFill>
                          <a:schemeClr val="bg1"/>
                        </a:solidFill>
                      </a:endParaRPr>
                    </a:p>
                  </a:txBody>
                  <a:tcPr marT="36576" marB="36576"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28600">
                <a:tc>
                  <a:txBody>
                    <a:bodyPr/>
                    <a:lstStyle/>
                    <a:p>
                      <a:r>
                        <a:rPr lang="en-US" sz="1000" b="1" dirty="0"/>
                        <a:t>Product/Company/MOA</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00" b="1" dirty="0"/>
                        <a:t>Trial</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00" b="1" dirty="0"/>
                        <a:t>Trial Information</a:t>
                      </a:r>
                    </a:p>
                  </a:txBody>
                  <a:tcPr marT="36576" marB="36576">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1440">
                <a:tc gridSpan="3">
                  <a:txBody>
                    <a:bodyPr/>
                    <a:lstStyle/>
                    <a:p>
                      <a:endParaRPr lang="en-US" sz="100" b="1" dirty="0"/>
                    </a:p>
                  </a:txBody>
                  <a:tcPr marL="0" marR="0" marT="0" marB="0">
                    <a:lnL>
                      <a:noFill/>
                    </a:lnL>
                    <a:lnR>
                      <a:noFill/>
                    </a:lnR>
                    <a:lnT>
                      <a:noFill/>
                    </a:lnT>
                    <a:lnB>
                      <a:noFill/>
                    </a:lnB>
                    <a:lnTlToBr w="12700" cmpd="sng">
                      <a:noFill/>
                      <a:prstDash val="solid"/>
                    </a:lnTlToBr>
                    <a:lnBlToTr w="12700" cmpd="sng">
                      <a:noFill/>
                      <a:prstDash val="solid"/>
                    </a:lnBlToTr>
                  </a:tcPr>
                </a:tc>
                <a:tc hMerge="1">
                  <a:txBody>
                    <a:bodyPr/>
                    <a:lstStyle/>
                    <a:p>
                      <a:endParaRPr lang="en-US" sz="1100" b="1" dirty="0"/>
                    </a:p>
                  </a:txBody>
                  <a:tcPr marT="36576" marB="36576"/>
                </a:tc>
                <a:tc hMerge="1">
                  <a:txBody>
                    <a:bodyPr/>
                    <a:lstStyle/>
                    <a:p>
                      <a:endParaRPr lang="en-US" sz="1100" b="1" dirty="0"/>
                    </a:p>
                  </a:txBody>
                  <a:tcPr marT="36576" marB="36576"/>
                </a:tc>
                <a:extLst>
                  <a:ext uri="{0D108BD9-81ED-4DB2-BD59-A6C34878D82A}">
                    <a16:rowId xmlns:a16="http://schemas.microsoft.com/office/drawing/2014/main" val="10002"/>
                  </a:ext>
                </a:extLst>
              </a:tr>
              <a:tr h="18288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3">
                              <a:lumMod val="75000"/>
                            </a:schemeClr>
                          </a:solidFill>
                        </a:rPr>
                        <a:t>ALN-PNP, Alnylam/Regeneron updates protocol of Phase I trial in MASLD with PNPLA3 risk variant</a:t>
                      </a:r>
                      <a:endParaRPr lang="en-US" sz="1000" b="1" dirty="0">
                        <a:solidFill>
                          <a:schemeClr val="accent3">
                            <a:lumMod val="75000"/>
                          </a:schemeClr>
                        </a:solidFill>
                        <a:latin typeface="+mn-lt"/>
                        <a:cs typeface="Calibri"/>
                      </a:endParaRPr>
                    </a:p>
                  </a:txBody>
                  <a:tcPr marT="36576" marB="36576">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203960">
                <a:tc>
                  <a:txBody>
                    <a:bodyPr/>
                    <a:lstStyle/>
                    <a:p>
                      <a:r>
                        <a:rPr lang="en-US" sz="1000" b="1" dirty="0"/>
                        <a:t>ALN-PNP</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(Alnylam/Regeneron)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PNPLA3 RNAi</a:t>
                      </a: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dirty="0">
                          <a:ln>
                            <a:noFill/>
                          </a:ln>
                          <a:solidFill>
                            <a:schemeClr val="accent3">
                              <a:lumMod val="75000"/>
                            </a:schemeClr>
                          </a:solidFill>
                          <a:effectLst/>
                        </a:rPr>
                        <a:t>Protocol Updated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Phase I – Locations undisclosed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u="sng" strike="noStrike" cap="none" normalizeH="0" baseline="0" dirty="0">
                          <a:ln>
                            <a:noFill/>
                          </a:ln>
                          <a:effectLst/>
                          <a:hlinkClick r:id="rId2" tooltip="Current version of study on ClinicalTrials.gov"/>
                        </a:rPr>
                        <a:t>NCT06024408</a:t>
                      </a:r>
                      <a:endParaRPr kumimoji="0" lang="en-US" sz="10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accent3">
                              <a:lumMod val="75000"/>
                            </a:schemeClr>
                          </a:solidFill>
                          <a:effectLst/>
                        </a:rPr>
                        <a:t>Start: April 2024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accent3">
                              <a:lumMod val="75000"/>
                            </a:schemeClr>
                          </a:solidFill>
                          <a:effectLst/>
                        </a:rPr>
                        <a:t>(was Nov. 2023)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accent3">
                              <a:lumMod val="75000"/>
                            </a:schemeClr>
                          </a:solidFill>
                          <a:effectLst/>
                        </a:rPr>
                        <a:t>1° Completion: May 2026</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accent3">
                              <a:lumMod val="75000"/>
                            </a:schemeClr>
                          </a:solidFill>
                          <a:effectLst/>
                        </a:rPr>
                        <a:t>(was Jan. 2026)</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accent3">
                              <a:lumMod val="75000"/>
                            </a:schemeClr>
                          </a:solidFill>
                          <a:effectLst/>
                        </a:rPr>
                        <a:t>Completion: Dec. 2026</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u="none" strike="noStrike" cap="none" normalizeH="0" baseline="0" dirty="0">
                          <a:ln>
                            <a:noFill/>
                          </a:ln>
                          <a:solidFill>
                            <a:schemeClr val="accent3">
                              <a:lumMod val="75000"/>
                            </a:schemeClr>
                          </a:solidFill>
                          <a:effectLst/>
                        </a:rPr>
                        <a:t>(was Jan. 2026)</a:t>
                      </a:r>
                      <a:endParaRPr kumimoji="0" lang="en-US" sz="1000" u="none" strike="noStrike" cap="none" normalizeH="0" baseline="0" dirty="0">
                        <a:ln>
                          <a:noFill/>
                        </a:ln>
                        <a:solidFill>
                          <a:schemeClr val="accent3">
                            <a:lumMod val="75000"/>
                          </a:schemeClr>
                        </a:solidFill>
                        <a:effectLst/>
                      </a:endParaRPr>
                    </a:p>
                  </a:txBody>
                  <a:tcPr marT="36576" marB="36576">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Patients</a:t>
                      </a:r>
                      <a:r>
                        <a:rPr kumimoji="0" lang="en-US" sz="1000" u="none" strike="noStrike" cap="none" normalizeH="0" baseline="0" dirty="0">
                          <a:ln>
                            <a:noFill/>
                          </a:ln>
                          <a:effectLst/>
                        </a:rPr>
                        <a:t>: </a:t>
                      </a:r>
                      <a:r>
                        <a:rPr kumimoji="0" lang="en-US" sz="1000" u="none" strike="noStrike" cap="none" normalizeH="0" baseline="0" dirty="0">
                          <a:ln>
                            <a:noFill/>
                          </a:ln>
                          <a:solidFill>
                            <a:schemeClr val="accent3">
                              <a:lumMod val="75000"/>
                            </a:schemeClr>
                          </a:solidFill>
                          <a:effectLst/>
                        </a:rPr>
                        <a:t>104 (was 96)</a:t>
                      </a:r>
                      <a:r>
                        <a:rPr kumimoji="0" lang="en-US" sz="1000" u="none" strike="noStrike" cap="none" normalizeH="0" baseline="0" dirty="0">
                          <a:ln>
                            <a:noFill/>
                          </a:ln>
                          <a:solidFill>
                            <a:schemeClr val="tx1"/>
                          </a:solidFill>
                          <a:effectLst/>
                        </a:rPr>
                        <a:t> MASLD patients aged 18-65 years with PNPLA3 G/G allele, BMI 23-40kg/m</a:t>
                      </a:r>
                      <a:r>
                        <a:rPr kumimoji="0" lang="en-US" sz="1000" u="none" strike="noStrike" cap="none" normalizeH="0" baseline="30000" dirty="0">
                          <a:ln>
                            <a:noFill/>
                          </a:ln>
                          <a:solidFill>
                            <a:schemeClr val="tx1"/>
                          </a:solidFill>
                          <a:effectLst/>
                        </a:rPr>
                        <a:t>2</a:t>
                      </a:r>
                      <a:r>
                        <a:rPr kumimoji="0" lang="en-US" sz="1000" u="none" strike="noStrike" cap="none" normalizeH="0" baseline="0" dirty="0">
                          <a:ln>
                            <a:noFill/>
                          </a:ln>
                          <a:solidFill>
                            <a:schemeClr val="tx1"/>
                          </a:solidFill>
                          <a:effectLst/>
                        </a:rPr>
                        <a:t> for East Asians, BMI 27-40kg/m</a:t>
                      </a:r>
                      <a:r>
                        <a:rPr kumimoji="0" lang="en-US" sz="1000" u="none" strike="noStrike" cap="none" normalizeH="0" baseline="30000" dirty="0">
                          <a:ln>
                            <a:noFill/>
                          </a:ln>
                          <a:solidFill>
                            <a:schemeClr val="tx1"/>
                          </a:solidFill>
                          <a:effectLst/>
                        </a:rPr>
                        <a:t>2</a:t>
                      </a:r>
                      <a:r>
                        <a:rPr kumimoji="0" lang="en-US" sz="1000" u="none" strike="noStrike" cap="none" normalizeH="0" baseline="0" dirty="0">
                          <a:ln>
                            <a:noFill/>
                          </a:ln>
                          <a:solidFill>
                            <a:schemeClr val="tx1"/>
                          </a:solidFill>
                          <a:effectLst/>
                        </a:rPr>
                        <a:t> for non-Asians, homo- </a:t>
                      </a:r>
                      <a:r>
                        <a:rPr kumimoji="0" lang="en-US" sz="1000" u="none" strike="noStrike" cap="none" normalizeH="0" baseline="0" dirty="0">
                          <a:ln>
                            <a:noFill/>
                          </a:ln>
                          <a:solidFill>
                            <a:schemeClr val="accent3">
                              <a:lumMod val="75000"/>
                            </a:schemeClr>
                          </a:solidFill>
                          <a:effectLst/>
                        </a:rPr>
                        <a:t>(Parts A + B)</a:t>
                      </a:r>
                      <a:r>
                        <a:rPr kumimoji="0" lang="en-US" sz="1000" u="none" strike="noStrike" cap="none" normalizeH="0" baseline="0" dirty="0">
                          <a:ln>
                            <a:noFill/>
                          </a:ln>
                          <a:solidFill>
                            <a:schemeClr val="tx1"/>
                          </a:solidFill>
                          <a:effectLst/>
                        </a:rPr>
                        <a:t> or heterozygote </a:t>
                      </a:r>
                      <a:r>
                        <a:rPr kumimoji="0" lang="en-US" sz="1000" u="none" strike="noStrike" cap="none" normalizeH="0" baseline="0" dirty="0">
                          <a:ln>
                            <a:noFill/>
                          </a:ln>
                          <a:solidFill>
                            <a:schemeClr val="accent3">
                              <a:lumMod val="75000"/>
                            </a:schemeClr>
                          </a:solidFill>
                          <a:effectLst/>
                        </a:rPr>
                        <a:t>(Part C)</a:t>
                      </a:r>
                      <a:r>
                        <a:rPr kumimoji="0" lang="en-US" sz="1000" u="none" strike="noStrike" cap="none" normalizeH="0" baseline="0" dirty="0">
                          <a:ln>
                            <a:noFill/>
                          </a:ln>
                          <a:solidFill>
                            <a:schemeClr val="tx1"/>
                          </a:solidFill>
                          <a:effectLst/>
                        </a:rPr>
                        <a:t> for PNPLA3 rs738409, liver fat ≥8.5%</a:t>
                      </a:r>
                      <a:endParaRPr kumimoji="0" lang="en-US" sz="10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Treatment</a:t>
                      </a:r>
                      <a:r>
                        <a:rPr kumimoji="0" lang="en-US" sz="1000" u="none" strike="noStrike" cap="none" normalizeH="0" baseline="0" dirty="0">
                          <a:ln>
                            <a:noFill/>
                          </a:ln>
                          <a:effectLst/>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solidFill>
                            <a:schemeClr val="accent3">
                              <a:lumMod val="75000"/>
                            </a:schemeClr>
                          </a:solidFill>
                          <a:effectLst/>
                        </a:rPr>
                        <a:t>Part A: ALN-PNP (SC one of three undisclosed single doses) vs. placebo</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u="none" strike="noStrike" cap="none" normalizeH="0" baseline="0" dirty="0">
                          <a:ln>
                            <a:noFill/>
                          </a:ln>
                          <a:solidFill>
                            <a:schemeClr val="accent3">
                              <a:lumMod val="75000"/>
                            </a:schemeClr>
                          </a:solidFill>
                          <a:effectLst/>
                        </a:rPr>
                        <a:t>Part B: ALN-PNP (SC one of three undisclosed doses Q12W) vs. placebo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solidFill>
                            <a:schemeClr val="accent3">
                              <a:lumMod val="75000"/>
                            </a:schemeClr>
                          </a:solidFill>
                          <a:effectLst/>
                        </a:rPr>
                        <a:t>Part C: ALN-PNP (SC high dose Q12W) vs. placebo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u="none" strike="noStrike" cap="none" normalizeH="0" baseline="0" dirty="0">
                          <a:ln>
                            <a:noFill/>
                          </a:ln>
                          <a:effectLst/>
                        </a:rPr>
                        <a:t>(was ALN-PNP [SC one of three undisclosed doses Q4W] vs. placebo for 3 months)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u="none" strike="noStrike" cap="none" normalizeH="0" baseline="0" dirty="0">
                          <a:ln>
                            <a:noFill/>
                          </a:ln>
                          <a:effectLst/>
                        </a:rPr>
                        <a:t>Primary Endpoint</a:t>
                      </a:r>
                      <a:r>
                        <a:rPr kumimoji="0" lang="en-US" sz="1000" u="none" strike="noStrike" cap="none" normalizeH="0" baseline="0" dirty="0">
                          <a:ln>
                            <a:noFill/>
                          </a:ln>
                          <a:effectLst/>
                        </a:rPr>
                        <a:t>: safety up to 253 days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6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1000" b="1" u="none" strike="noStrike" cap="none" normalizeH="0" baseline="0" dirty="0">
                          <a:ln>
                            <a:noFill/>
                          </a:ln>
                          <a:effectLst/>
                        </a:rPr>
                        <a:t>Comments</a:t>
                      </a:r>
                      <a:r>
                        <a:rPr kumimoji="0" lang="en-US" sz="1000" u="none" strike="noStrike" cap="none" normalizeH="0" baseline="0" dirty="0">
                          <a:ln>
                            <a:noFill/>
                          </a:ln>
                          <a:effectLst/>
                        </a:rPr>
                        <a:t>: Design of this Phase I trial was updated to reflect three parts, evaluating single and multiple doses of ALN-PNP in patients homozygous for the PNPLA3 rs738409 risk allele and multiple high doses in patients heterozygous for the PNPLA3 rs738409 risk allele. Trial start and completion were delayed, likely due to </a:t>
                      </a:r>
                      <a:r>
                        <a:rPr kumimoji="0" lang="en-US" sz="1000" u="none" strike="noStrike" cap="none" normalizeH="0" baseline="0" dirty="0">
                          <a:ln>
                            <a:noFill/>
                          </a:ln>
                          <a:solidFill>
                            <a:schemeClr val="tx1"/>
                          </a:solidFill>
                          <a:effectLst/>
                        </a:rPr>
                        <a:t>expansion</a:t>
                      </a:r>
                      <a:r>
                        <a:rPr kumimoji="0" lang="en-US" sz="1000" u="none" strike="noStrike" cap="none" normalizeH="0" baseline="0" dirty="0">
                          <a:ln>
                            <a:noFill/>
                          </a:ln>
                          <a:effectLst/>
                        </a:rPr>
                        <a:t> of the study plan.</a:t>
                      </a:r>
                    </a:p>
                  </a:txBody>
                  <a:tcPr marT="36576" marB="36576">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69612219"/>
      </p:ext>
    </p:extLst>
  </p:cSld>
  <p:clrMapOvr>
    <a:masterClrMapping/>
  </p:clrMapOvr>
</p:sld>
</file>

<file path=ppt/theme/theme1.xml><?xml version="1.0" encoding="utf-8"?>
<a:theme xmlns:a="http://schemas.openxmlformats.org/drawingml/2006/main" name="CVrg Sentinel 2022 theme">
  <a:themeElements>
    <a:clrScheme name="CVrg 2022">
      <a:dk1>
        <a:sysClr val="windowText" lastClr="000000"/>
      </a:dk1>
      <a:lt1>
        <a:sysClr val="window" lastClr="FFFFFF"/>
      </a:lt1>
      <a:dk2>
        <a:srgbClr val="DFE7EB"/>
      </a:dk2>
      <a:lt2>
        <a:srgbClr val="B30717"/>
      </a:lt2>
      <a:accent1>
        <a:srgbClr val="204A78"/>
      </a:accent1>
      <a:accent2>
        <a:srgbClr val="A7CBE0"/>
      </a:accent2>
      <a:accent3>
        <a:srgbClr val="7FA1C7"/>
      </a:accent3>
      <a:accent4>
        <a:srgbClr val="8064A2"/>
      </a:accent4>
      <a:accent5>
        <a:srgbClr val="4BACC6"/>
      </a:accent5>
      <a:accent6>
        <a:srgbClr val="F79646"/>
      </a:accent6>
      <a:hlink>
        <a:srgbClr val="232AC6"/>
      </a:hlink>
      <a:folHlink>
        <a:srgbClr val="232AC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Vrg Sentinel 2017 theme" id="{BBC3594F-0732-4F1D-885F-7FEE0ACB13FD}" vid="{80472CC0-0BBE-49FC-9E30-57D685232FAE}"/>
    </a:ext>
  </a:extLst>
</a:theme>
</file>

<file path=ppt/theme/theme2.xml><?xml version="1.0" encoding="utf-8"?>
<a:theme xmlns:a="http://schemas.openxmlformats.org/drawingml/2006/main" name="COVER">
  <a:themeElements>
    <a:clrScheme name="CVrg Theme 12-28-21">
      <a:dk1>
        <a:srgbClr val="000000"/>
      </a:dk1>
      <a:lt1>
        <a:srgbClr val="FFFFFF"/>
      </a:lt1>
      <a:dk2>
        <a:srgbClr val="DFE7EB"/>
      </a:dk2>
      <a:lt2>
        <a:srgbClr val="B30717"/>
      </a:lt2>
      <a:accent1>
        <a:srgbClr val="204A78"/>
      </a:accent1>
      <a:accent2>
        <a:srgbClr val="A7CBE0"/>
      </a:accent2>
      <a:accent3>
        <a:srgbClr val="7FA1C7"/>
      </a:accent3>
      <a:accent4>
        <a:srgbClr val="8064A2"/>
      </a:accent4>
      <a:accent5>
        <a:srgbClr val="4BACC6"/>
      </a:accent5>
      <a:accent6>
        <a:srgbClr val="F79646"/>
      </a:accent6>
      <a:hlink>
        <a:srgbClr val="204978"/>
      </a:hlink>
      <a:folHlink>
        <a:srgbClr val="20497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Vrg Theme 12-28-21">
      <a:dk1>
        <a:srgbClr val="000000"/>
      </a:dk1>
      <a:lt1>
        <a:srgbClr val="FFFFFF"/>
      </a:lt1>
      <a:dk2>
        <a:srgbClr val="DFE7EB"/>
      </a:dk2>
      <a:lt2>
        <a:srgbClr val="B30717"/>
      </a:lt2>
      <a:accent1>
        <a:srgbClr val="204A78"/>
      </a:accent1>
      <a:accent2>
        <a:srgbClr val="A7CBE0"/>
      </a:accent2>
      <a:accent3>
        <a:srgbClr val="7FA1C7"/>
      </a:accent3>
      <a:accent4>
        <a:srgbClr val="8064A2"/>
      </a:accent4>
      <a:accent5>
        <a:srgbClr val="4BACC6"/>
      </a:accent5>
      <a:accent6>
        <a:srgbClr val="F79646"/>
      </a:accent6>
      <a:hlink>
        <a:srgbClr val="204978"/>
      </a:hlink>
      <a:folHlink>
        <a:srgbClr val="20497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CVrg Sentinel 2017 theme</Template>
  <TotalTime>21717</TotalTime>
  <Words>6907</Words>
  <Application>Microsoft Office PowerPoint</Application>
  <PresentationFormat>Widescreen</PresentationFormat>
  <Paragraphs>622</Paragraphs>
  <Slides>23</Slides>
  <Notes>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23</vt:i4>
      </vt:variant>
    </vt:vector>
  </HeadingPairs>
  <TitlesOfParts>
    <vt:vector size="31" baseType="lpstr">
      <vt:lpstr>Arial</vt:lpstr>
      <vt:lpstr>Arial</vt:lpstr>
      <vt:lpstr>Calibri</vt:lpstr>
      <vt:lpstr>Calibri Light</vt:lpstr>
      <vt:lpstr>Symbol</vt:lpstr>
      <vt:lpstr>CVrg Sentinel 2022 theme</vt:lpstr>
      <vt:lpstr>COVER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CardioVascular Resource Group</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CVrg Sentinel™ : MASH January 2024</dc:title>
  <dc:subject/>
  <dc:creator>CardioVascular Resource Group</dc:creator>
  <cp:keywords/>
  <dc:description/>
  <cp:lastModifiedBy>Kathleen Farber</cp:lastModifiedBy>
  <cp:revision>584</cp:revision>
  <dcterms:created xsi:type="dcterms:W3CDTF">2013-02-13T23:54:17Z</dcterms:created>
  <dcterms:modified xsi:type="dcterms:W3CDTF">2024-02-01T17:32:40Z</dcterms:modified>
  <cp:category/>
</cp:coreProperties>
</file>