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30" r:id="rId2"/>
  </p:sldMasterIdLst>
  <p:notesMasterIdLst>
    <p:notesMasterId r:id="rId15"/>
  </p:notesMasterIdLst>
  <p:sldIdLst>
    <p:sldId id="326" r:id="rId3"/>
    <p:sldId id="403" r:id="rId4"/>
    <p:sldId id="388" r:id="rId5"/>
    <p:sldId id="814" r:id="rId6"/>
    <p:sldId id="406" r:id="rId7"/>
    <p:sldId id="818" r:id="rId8"/>
    <p:sldId id="407" r:id="rId9"/>
    <p:sldId id="813" r:id="rId10"/>
    <p:sldId id="815" r:id="rId11"/>
    <p:sldId id="739" r:id="rId12"/>
    <p:sldId id="266" r:id="rId13"/>
    <p:sldId id="16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rg Sentinel™ : MASH June 2024" id="{5D55270D-B973-4332-95A0-54F1BC2FA9F3}">
          <p14:sldIdLst>
            <p14:sldId id="326"/>
            <p14:sldId id="403"/>
            <p14:sldId id="388"/>
            <p14:sldId id="814"/>
            <p14:sldId id="406"/>
            <p14:sldId id="818"/>
            <p14:sldId id="407"/>
            <p14:sldId id="813"/>
            <p14:sldId id="815"/>
            <p14:sldId id="739"/>
          </p14:sldIdLst>
        </p14:section>
        <p14:section name="Copyright" id="{8223D5B0-E805-4102-8C79-E6973B96B880}">
          <p14:sldIdLst>
            <p14:sldId id="266"/>
          </p14:sldIdLst>
        </p14:section>
        <p14:section name="About CVrg" id="{C79538DA-A346-4AE6-A3B3-F2F53CA740B7}">
          <p14:sldIdLst>
            <p14:sldId id="1659"/>
          </p14:sldIdLst>
        </p14:section>
      </p14:sectionLst>
    </p:ext>
    <p:ext uri="{EFAFB233-063F-42B5-8137-9DF3F51BA10A}">
      <p15:sldGuideLst xmlns:p15="http://schemas.microsoft.com/office/powerpoint/2012/main">
        <p15:guide id="1" orient="horz" pos="4224" userDrawn="1">
          <p15:clr>
            <a:srgbClr val="A4A3A4"/>
          </p15:clr>
        </p15:guide>
        <p15:guide id="2" pos="744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z Poyner" initials="LP" lastIdx="4" clrIdx="0">
    <p:extLst>
      <p:ext uri="{19B8F6BF-5375-455C-9EA6-DF929625EA0E}">
        <p15:presenceInfo xmlns:p15="http://schemas.microsoft.com/office/powerpoint/2012/main" userId="S::lpoyner@cv-rg.com::3a699006-b2f8-460b-99cb-34547fa343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AB985"/>
    <a:srgbClr val="FCD5B5"/>
    <a:srgbClr val="FBC79D"/>
    <a:srgbClr val="3071B5"/>
    <a:srgbClr val="D7E5F4"/>
    <a:srgbClr val="9ABEE4"/>
    <a:srgbClr val="367DC9"/>
    <a:srgbClr val="A6BED8"/>
    <a:srgbClr val="95B2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6449" autoAdjust="0"/>
  </p:normalViewPr>
  <p:slideViewPr>
    <p:cSldViewPr snapToGrid="0" snapToObjects="1" showGuides="1">
      <p:cViewPr varScale="1">
        <p:scale>
          <a:sx n="111" d="100"/>
          <a:sy n="111" d="100"/>
        </p:scale>
        <p:origin x="648" y="96"/>
      </p:cViewPr>
      <p:guideLst>
        <p:guide orient="horz" pos="4224"/>
        <p:guide pos="7440"/>
        <p:guide pos="3840"/>
      </p:guideLst>
    </p:cSldViewPr>
  </p:slideViewPr>
  <p:notesTextViewPr>
    <p:cViewPr>
      <p:scale>
        <a:sx n="3" d="2"/>
        <a:sy n="3" d="2"/>
      </p:scale>
      <p:origin x="0" y="0"/>
    </p:cViewPr>
  </p:notesTextViewPr>
  <p:sorterViewPr>
    <p:cViewPr varScale="1">
      <p:scale>
        <a:sx n="100" d="100"/>
        <a:sy n="100" d="100"/>
      </p:scale>
      <p:origin x="0" y="-8122"/>
    </p:cViewPr>
  </p:sorterViewPr>
  <p:notesViewPr>
    <p:cSldViewPr snapToGrid="0" snapToObjects="1">
      <p:cViewPr varScale="1">
        <p:scale>
          <a:sx n="71" d="100"/>
          <a:sy n="71" d="100"/>
        </p:scale>
        <p:origin x="21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CA34-C1C6-4427-941C-AC88834C072A}" type="datetimeFigureOut">
              <a:rPr lang="en-US" smtClean="0"/>
              <a:pPr/>
              <a:t>7/1/2024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E09F0-7256-49BF-9A55-274C3202F4B5}" type="slidenum">
              <a:rPr lang="en-US" smtClean="0"/>
              <a:pPr/>
              <a:t>‹#›</a:t>
            </a:fld>
            <a:endParaRPr lang="en-US" dirty="0"/>
          </a:p>
        </p:txBody>
      </p:sp>
    </p:spTree>
    <p:extLst>
      <p:ext uri="{BB962C8B-B14F-4D97-AF65-F5344CB8AC3E}">
        <p14:creationId xmlns:p14="http://schemas.microsoft.com/office/powerpoint/2010/main" val="14773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7A30C-C5F3-804B-840D-B1920BAADAFF}" type="slidenum">
              <a:rPr lang="en-US" smtClean="0"/>
              <a:t>11</a:t>
            </a:fld>
            <a:endParaRPr lang="en-US" dirty="0"/>
          </a:p>
        </p:txBody>
      </p:sp>
    </p:spTree>
    <p:extLst>
      <p:ext uri="{BB962C8B-B14F-4D97-AF65-F5344CB8AC3E}">
        <p14:creationId xmlns:p14="http://schemas.microsoft.com/office/powerpoint/2010/main" val="285952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mash@cv-rg.com"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an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901E3A-48E8-A55F-182D-0CB1D21FC4F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A03A16B-1151-C704-D9CD-E6B546600970}"/>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297115FB-5AC3-EB4A-9786-64F6101269FD}"/>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January 2024</a:t>
            </a:r>
          </a:p>
        </p:txBody>
      </p:sp>
      <p:sp>
        <p:nvSpPr>
          <p:cNvPr id="14" name="Footer Placeholder 4">
            <a:extLst>
              <a:ext uri="{FF2B5EF4-FFF2-40B4-BE49-F238E27FC236}">
                <a16:creationId xmlns:a16="http://schemas.microsoft.com/office/drawing/2014/main" id="{1D19F8BE-BC42-F946-9851-BDF030C2128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3308D158-4421-DE47-BF4E-F40720E5CB71}"/>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BE7A600-9F8E-9C48-A368-EE88F9F43F8E}"/>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D131E2D8-448B-DC43-A7F0-3CC03740CB6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048FFC3-E8E9-9D4D-AAA7-821122F6C0A7}"/>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639937720"/>
      </p:ext>
    </p:extLst>
  </p:cSld>
  <p:clrMapOvr>
    <a:masterClrMapping/>
  </p:clrMapOvr>
  <p:extLst>
    <p:ext uri="{DCECCB84-F9BA-43D5-87BE-67443E8EF086}">
      <p15:sldGuideLst xmlns:p15="http://schemas.microsoft.com/office/powerpoint/2012/main">
        <p15:guide id="0" orient="horz" pos="4248" userDrawn="1">
          <p15:clr>
            <a:srgbClr val="FBAE40"/>
          </p15:clr>
        </p15:guide>
        <p15:guide id="2" orient="horz" pos="120" userDrawn="1">
          <p15:clr>
            <a:srgbClr val="FBAE40"/>
          </p15:clr>
        </p15:guide>
        <p15:guide id="3" pos="7440" userDrawn="1">
          <p15:clr>
            <a:srgbClr val="FBAE40"/>
          </p15:clr>
        </p15:guide>
        <p15:guide id="4" pos="2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cto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A2DC5-3894-F928-F325-ED36A60D73A7}"/>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4E380A6-1278-ED71-82B0-E366DED8023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FBF20C4E-16E0-654D-9768-28D67E48D73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October 2024</a:t>
            </a:r>
          </a:p>
        </p:txBody>
      </p:sp>
      <p:sp>
        <p:nvSpPr>
          <p:cNvPr id="14" name="Footer Placeholder 4">
            <a:extLst>
              <a:ext uri="{FF2B5EF4-FFF2-40B4-BE49-F238E27FC236}">
                <a16:creationId xmlns:a16="http://schemas.microsoft.com/office/drawing/2014/main" id="{7C6E587C-4424-C145-B50B-012A578013FD}"/>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71C73806-01AF-3849-AF56-ED6B6E0DCB9E}"/>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51EDAD5-5706-9347-BA5B-23AF4B70EE68}"/>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AB11CC13-B1FF-2042-B615-471FDE52172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E892D335-A62D-EA44-87C6-884C9BC51FF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7797905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v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80F9B1-23A9-D994-418F-FBFA6259507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62A56E9E-203C-6D0B-522C-13AA766B2FC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November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754289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c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57AB9-E940-6B9B-D30C-9C20071A876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BD56295-8471-1562-DB21-3B38E65A59E9}"/>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December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1785545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ack Pag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159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age 2024">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1A02154-0CA7-F640-9E59-BC327E9CDE36}"/>
              </a:ext>
            </a:extLst>
          </p:cNvPr>
          <p:cNvPicPr>
            <a:picLocks/>
          </p:cNvPicPr>
          <p:nvPr userDrawn="1"/>
        </p:nvPicPr>
        <p:blipFill>
          <a:blip r:embed="rId2">
            <a:alphaModFix amt="85000"/>
          </a:blip>
          <a:srcRect/>
          <a:stretch/>
        </p:blipFill>
        <p:spPr>
          <a:xfrm>
            <a:off x="0" y="0"/>
            <a:ext cx="12195539" cy="6867144"/>
          </a:xfrm>
          <a:prstGeom prst="rect">
            <a:avLst/>
          </a:prstGeom>
        </p:spPr>
      </p:pic>
    </p:spTree>
    <p:extLst>
      <p:ext uri="{BB962C8B-B14F-4D97-AF65-F5344CB8AC3E}">
        <p14:creationId xmlns:p14="http://schemas.microsoft.com/office/powerpoint/2010/main" val="127242735"/>
      </p:ext>
    </p:extLst>
  </p:cSld>
  <p:clrMapOvr>
    <a:masterClrMapping/>
  </p:clrMapOvr>
  <p:extLst>
    <p:ext uri="{DCECCB84-F9BA-43D5-87BE-67443E8EF086}">
      <p15:sldGuideLst xmlns:p15="http://schemas.microsoft.com/office/powerpoint/2012/main">
        <p15:guide id="1" pos="240">
          <p15:clr>
            <a:srgbClr val="FBAE40"/>
          </p15:clr>
        </p15:guide>
        <p15:guide id="2" pos="3840">
          <p15:clr>
            <a:srgbClr val="FBAE40"/>
          </p15:clr>
        </p15:guide>
        <p15:guide id="3" orient="horz" pos="288">
          <p15:clr>
            <a:srgbClr val="FBAE40"/>
          </p15:clr>
        </p15:guide>
        <p15:guide id="4" pos="7440">
          <p15:clr>
            <a:srgbClr val="FBAE40"/>
          </p15:clr>
        </p15:guide>
        <p15:guide id="5" orient="horz" pos="4176">
          <p15:clr>
            <a:srgbClr val="FBAE40"/>
          </p15:clr>
        </p15:guide>
        <p15:guide id="6" orient="horz" pos="40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V Sentinel Cover_Ju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Jun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9959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6DB78FA6-E891-4D4B-97E0-F2F0E7E1FB1C}"/>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2398586-BE6D-E76B-DF3D-3973DF83F0D2}"/>
              </a:ext>
            </a:extLst>
          </p:cNvPr>
          <p:cNvSpPr txBox="1"/>
          <p:nvPr userDrawn="1"/>
        </p:nvSpPr>
        <p:spPr>
          <a:xfrm>
            <a:off x="9641840" y="6300945"/>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Innovation Lead, 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58E04B0-276C-5CB4-1E75-A173F7AB4A56}"/>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D8E02C2-36FE-DF50-2A0B-6D14C215EDB0}"/>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27069BD6-86DE-E480-036D-CCD4025CA67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C44DD545-94CE-6376-0B9E-CCD64E5DFF48}"/>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1550145763"/>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LOW R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50C69E-3B58-8591-AD8E-E1681B1761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113" y="1052"/>
            <a:ext cx="12198096" cy="2022416"/>
          </a:xfrm>
          <a:prstGeom prst="rect">
            <a:avLst/>
          </a:prstGeom>
        </p:spPr>
      </p:pic>
      <p:sp>
        <p:nvSpPr>
          <p:cNvPr id="2" name="Holder 2"/>
          <p:cNvSpPr>
            <a:spLocks noGrp="1"/>
          </p:cNvSpPr>
          <p:nvPr>
            <p:ph type="title"/>
          </p:nvPr>
        </p:nvSpPr>
        <p:spPr>
          <a:xfrm>
            <a:off x="381000" y="497668"/>
            <a:ext cx="11353800" cy="615553"/>
          </a:xfrm>
          <a:prstGeom prst="rect">
            <a:avLst/>
          </a:prstGeom>
        </p:spPr>
        <p:txBody>
          <a:bodyPr lIns="0" tIns="0" rIns="0" bIns="0"/>
          <a:lstStyle>
            <a:lvl1pPr>
              <a:defRPr sz="4000" b="0" i="0" baseline="0">
                <a:solidFill>
                  <a:schemeClr val="accent1"/>
                </a:solidFill>
                <a:latin typeface="Arial" panose="020B0604020202020204" pitchFamily="34" charset="0"/>
                <a:cs typeface="Futura Std Light"/>
              </a:defRPr>
            </a:lvl1pPr>
          </a:lstStyle>
          <a:p>
            <a:endParaRPr/>
          </a:p>
        </p:txBody>
      </p:sp>
    </p:spTree>
    <p:extLst>
      <p:ext uri="{BB962C8B-B14F-4D97-AF65-F5344CB8AC3E}">
        <p14:creationId xmlns:p14="http://schemas.microsoft.com/office/powerpoint/2010/main" val="646544307"/>
      </p:ext>
    </p:extLst>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1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ebr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491BC0-4386-BDEA-EDC9-D69B13D73160}"/>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29A14340-6389-296D-2CEE-C733350D2ABC}"/>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87B94AC2-846A-0644-B803-A0203A9235D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February 2024</a:t>
            </a:r>
          </a:p>
        </p:txBody>
      </p:sp>
      <p:sp>
        <p:nvSpPr>
          <p:cNvPr id="13" name="Footer Placeholder 4">
            <a:extLst>
              <a:ext uri="{FF2B5EF4-FFF2-40B4-BE49-F238E27FC236}">
                <a16:creationId xmlns:a16="http://schemas.microsoft.com/office/drawing/2014/main" id="{CCE43548-42AF-394B-8D17-7D2702106C06}"/>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92BA4ADB-A78A-5749-9D54-273345AFBAA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AD65D8F8-24EA-F24A-BD75-26F2F8D81D69}"/>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AC68481-B8A4-1D4E-960B-009D92730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752E343-6E97-7243-860C-2679348B0B06}"/>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4064140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rch">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F55766-EB9C-3BD6-1409-76E1484E2B64}"/>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70ED6370-D8EE-FC5D-FB3B-518ABB4FB1B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0ADADEF8-41C4-8249-ABA5-92CF5F1485C7}"/>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March 2024</a:t>
            </a:r>
          </a:p>
        </p:txBody>
      </p:sp>
      <p:sp>
        <p:nvSpPr>
          <p:cNvPr id="14" name="Footer Placeholder 4">
            <a:extLst>
              <a:ext uri="{FF2B5EF4-FFF2-40B4-BE49-F238E27FC236}">
                <a16:creationId xmlns:a16="http://schemas.microsoft.com/office/drawing/2014/main" id="{35992933-6E59-2244-B8AF-4109B51A3E4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4A58394B-1422-4446-B421-4EFFC9F60C9F}"/>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1A638D35-CE16-8E47-8483-486851F0FC3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A4D57C1-6DAA-634B-94A9-76E496FD6A3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89950687-6400-3D49-A85F-1352C87AF383}"/>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5823375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ril">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C82E1D-1BC4-A831-C8CA-694B1A36878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A78D49EA-CEA5-D275-7E46-5C236A6F5DC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C1C1D0E4-6EE2-D747-9C86-8C8C577DD89C}"/>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April 2024</a:t>
            </a:r>
          </a:p>
        </p:txBody>
      </p:sp>
      <p:sp>
        <p:nvSpPr>
          <p:cNvPr id="13" name="Footer Placeholder 4">
            <a:extLst>
              <a:ext uri="{FF2B5EF4-FFF2-40B4-BE49-F238E27FC236}">
                <a16:creationId xmlns:a16="http://schemas.microsoft.com/office/drawing/2014/main" id="{8FAEA3B9-DCE4-7146-BC80-89D11CB133FF}"/>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F6E5164E-1766-3E41-8361-61AC55140A45}"/>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590F428E-1B4D-8948-B9B4-FDD2677B15B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9C04F8FA-3A97-6540-8EBE-BA48CD4121F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D923B7A9-57ED-3F41-98F7-A846B7D83F3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8655562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61868-434A-9F02-8726-0CC4038A4705}"/>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3F71F9A6-C4C5-F3F5-3D4A-1AC626620CA7}"/>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ACEF2E8D-FA0D-0E41-B67C-F85E3B986AE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May 2024</a:t>
            </a:r>
          </a:p>
        </p:txBody>
      </p:sp>
      <p:sp>
        <p:nvSpPr>
          <p:cNvPr id="13" name="Footer Placeholder 4">
            <a:extLst>
              <a:ext uri="{FF2B5EF4-FFF2-40B4-BE49-F238E27FC236}">
                <a16:creationId xmlns:a16="http://schemas.microsoft.com/office/drawing/2014/main" id="{15162686-5C5A-7447-82DC-468522A6B1C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7D65225E-BB32-7A45-9920-FDA044A6750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5AFC558-BA81-A546-A35F-343D1752164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60C2B86D-695C-2F41-9680-EF2A2075F67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C3C56D6-AD05-F143-BE1D-D29D2CC0B56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987734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n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E3AF0-70DA-D045-887C-5AD2E3BD290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D310CE8-54C1-7142-0064-736808A81D1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39E91C9-E607-1246-BF6F-8E6893586458}"/>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June 2024</a:t>
            </a:r>
          </a:p>
        </p:txBody>
      </p:sp>
      <p:sp>
        <p:nvSpPr>
          <p:cNvPr id="13" name="Footer Placeholder 4">
            <a:extLst>
              <a:ext uri="{FF2B5EF4-FFF2-40B4-BE49-F238E27FC236}">
                <a16:creationId xmlns:a16="http://schemas.microsoft.com/office/drawing/2014/main" id="{C856B216-FB4A-864E-8380-EC933614C71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227D5E2-02F7-B84F-A28F-3DA3BE15991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23D76108-BABC-B341-A446-12386EBAD147}"/>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CD962FA-DF8E-044E-B704-B284ADCF227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9CC1FF53-FA65-1D4D-A085-2F0FBFDDF190}"/>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491189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E5B08F-4085-0633-900C-2B7EB6E1D0F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ADBF7DE-612B-1377-5A13-62EB2E390D2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7AAE54D4-03E7-3740-BE07-82BBA164080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July 2024</a:t>
            </a:r>
          </a:p>
        </p:txBody>
      </p:sp>
      <p:sp>
        <p:nvSpPr>
          <p:cNvPr id="13" name="Footer Placeholder 4">
            <a:extLst>
              <a:ext uri="{FF2B5EF4-FFF2-40B4-BE49-F238E27FC236}">
                <a16:creationId xmlns:a16="http://schemas.microsoft.com/office/drawing/2014/main" id="{ED61EA18-7BB3-C54E-AB66-3B5BA25CEB58}"/>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B41597E-6916-294D-B4C2-CAE5BD67CAB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E53FD5DC-B2A3-FF45-8A3B-D06202D8671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E80D9F6-E690-BA4A-9053-A7832DDF79B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274FB021-6B24-A64B-A738-0BABC447E42F}"/>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0597869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gus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44D54C-388D-BD8E-ACDB-0DF2F87BDC35}"/>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sp>
        <p:nvSpPr>
          <p:cNvPr id="11" name="Footer Placeholder 4">
            <a:extLst>
              <a:ext uri="{FF2B5EF4-FFF2-40B4-BE49-F238E27FC236}">
                <a16:creationId xmlns:a16="http://schemas.microsoft.com/office/drawing/2014/main" id="{9C663889-8A73-7D4B-8458-3C5758087BF9}"/>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August 2024</a:t>
            </a:r>
          </a:p>
        </p:txBody>
      </p:sp>
      <p:sp>
        <p:nvSpPr>
          <p:cNvPr id="13" name="Footer Placeholder 4">
            <a:extLst>
              <a:ext uri="{FF2B5EF4-FFF2-40B4-BE49-F238E27FC236}">
                <a16:creationId xmlns:a16="http://schemas.microsoft.com/office/drawing/2014/main" id="{DF7434E5-8342-C742-86E7-02BC942BDD50}"/>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1EFF62D8-D2A4-B847-A53F-D14FD38D691D}"/>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3">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454928E-539B-0449-A77C-7B59D6CE0B56}"/>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CD8DFB19-D7C9-CD42-A395-62622082486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5935FE39-528F-054F-A045-6028132319C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pic>
        <p:nvPicPr>
          <p:cNvPr id="3" name="Picture 2">
            <a:extLst>
              <a:ext uri="{FF2B5EF4-FFF2-40B4-BE49-F238E27FC236}">
                <a16:creationId xmlns:a16="http://schemas.microsoft.com/office/drawing/2014/main" id="{1AE694B4-E954-2735-408B-137603021CB2}"/>
              </a:ext>
            </a:extLst>
          </p:cNvPr>
          <p:cNvPicPr>
            <a:picLocks noChangeAspect="1"/>
          </p:cNvPicPr>
          <p:nvPr userDrawn="1"/>
        </p:nvPicPr>
        <p:blipFill>
          <a:blip r:embed="rId5"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Tree>
    <p:extLst>
      <p:ext uri="{BB962C8B-B14F-4D97-AF65-F5344CB8AC3E}">
        <p14:creationId xmlns:p14="http://schemas.microsoft.com/office/powerpoint/2010/main" val="943853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t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84DA0-2E71-2AA2-6DCD-86BDCBBA2331}"/>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4D617425-F596-3F0B-60DA-2BDE92B23E22}"/>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E64DDE3-3ED7-A748-A5BB-1C219029487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September 2024</a:t>
            </a:r>
          </a:p>
        </p:txBody>
      </p:sp>
      <p:sp>
        <p:nvSpPr>
          <p:cNvPr id="13" name="Footer Placeholder 4">
            <a:extLst>
              <a:ext uri="{FF2B5EF4-FFF2-40B4-BE49-F238E27FC236}">
                <a16:creationId xmlns:a16="http://schemas.microsoft.com/office/drawing/2014/main" id="{7ABF23C4-7552-254D-85C4-AE22D31DB00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CC7629E7-C7F0-D94A-B1ED-6AF82CD4F343}"/>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C5CEE5E-E6EA-724A-9E10-1BD5BB47E7D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08AD4049-ADCD-E84B-9593-83709EA4076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A98DF20-FCBD-C24E-AA4A-632DE5998318}"/>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750674487"/>
      </p:ext>
    </p:extLst>
  </p:cSld>
  <p:clrMapOvr>
    <a:masterClrMapping/>
  </p:clrMapOvr>
  <p:extLst>
    <p:ext uri="{DCECCB84-F9BA-43D5-87BE-67443E8EF086}">
      <p15:sldGuideLst xmlns:p15="http://schemas.microsoft.com/office/powerpoint/2012/main">
        <p15:guide id="1" orient="horz" pos="144" userDrawn="1">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6718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7" r:id="rId12"/>
    <p:sldLayoutId id="2147483696" r:id="rId13"/>
    <p:sldLayoutId id="2147483728" r:id="rId14"/>
    <p:sldLayoutId id="2147483729" r:id="rId15"/>
  </p:sldLayoutIdLst>
  <p:hf hdr="0" ftr="0" dt="0"/>
  <p:txStyles>
    <p:titleStyle>
      <a:lvl1pPr algn="ctr" rtl="0" eaLnBrk="1" fontAlgn="base" hangingPunct="1">
        <a:spcBef>
          <a:spcPct val="0"/>
        </a:spcBef>
        <a:spcAft>
          <a:spcPct val="0"/>
        </a:spcAft>
        <a:defRPr sz="4400" kern="1200">
          <a:solidFill>
            <a:schemeClr val="tx1"/>
          </a:solidFill>
          <a:latin typeface="+mj-lt"/>
          <a:ea typeface="Calibri"/>
          <a:cs typeface="Calibri"/>
        </a:defRPr>
      </a:lvl1pPr>
      <a:lvl2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Calibri"/>
          <a:cs typeface="Calibri"/>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Calibri"/>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Calibri"/>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8C389-3BF8-5A4B-AE6C-248425559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58241B-29FF-BF4A-8395-B4C2D1CA0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5EC9F-0F7A-5E45-B33B-E5C8177DE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CA4F1-5ABB-244E-B8C9-8AB62D3308A1}" type="datetimeFigureOut">
              <a:t>7/1/2024</a:t>
            </a:fld>
            <a:endParaRPr lang="en-US" dirty="0"/>
          </a:p>
        </p:txBody>
      </p:sp>
      <p:sp>
        <p:nvSpPr>
          <p:cNvPr id="5" name="Footer Placeholder 4">
            <a:extLst>
              <a:ext uri="{FF2B5EF4-FFF2-40B4-BE49-F238E27FC236}">
                <a16:creationId xmlns:a16="http://schemas.microsoft.com/office/drawing/2014/main" id="{AB569220-0675-1A4E-B83A-C87D9E641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F152AF1-6F30-084C-9B9A-422240837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7B30B-EF91-C349-A63C-E5FD9D244523}" type="slidenum">
              <a:t>‹#›</a:t>
            </a:fld>
            <a:endParaRPr lang="en-US" dirty="0"/>
          </a:p>
        </p:txBody>
      </p:sp>
    </p:spTree>
    <p:extLst>
      <p:ext uri="{BB962C8B-B14F-4D97-AF65-F5344CB8AC3E}">
        <p14:creationId xmlns:p14="http://schemas.microsoft.com/office/powerpoint/2010/main" val="590822566"/>
      </p:ext>
    </p:ext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www.fiercebiotech.com/biotech/gsk-signs-ai-pact-ochre-pinpoint-source-liver-diseas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hyperlink" Target="https://cv-rg.com/" TargetMode="External"/><Relationship Id="rId5" Type="http://schemas.openxmlformats.org/officeDocument/2006/relationships/hyperlink" Target="mailto:clientservices@cv-rg.com"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clinicaltrialsregister.eu/ctr-search/search" TargetMode="External"/><Relationship Id="rId2" Type="http://schemas.openxmlformats.org/officeDocument/2006/relationships/hyperlink" Target="http://clinicaltrials.gov/ct2/search" TargetMode="External"/><Relationship Id="rId1" Type="http://schemas.openxmlformats.org/officeDocument/2006/relationships/slideLayout" Target="../slideLayouts/slideLayout6.xml"/><Relationship Id="rId4" Type="http://schemas.openxmlformats.org/officeDocument/2006/relationships/hyperlink" Target="http://www.umin.ac.jp/ct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linicaltrials.gov/study/NCT05282121" TargetMode="External"/><Relationship Id="rId2" Type="http://schemas.openxmlformats.org/officeDocument/2006/relationships/hyperlink" Target="https://www.clinicaltrials.gov/study/NCT05016882" TargetMode="External"/><Relationship Id="rId1" Type="http://schemas.openxmlformats.org/officeDocument/2006/relationships/slideLayout" Target="../slideLayouts/slideLayout6.xml"/><Relationship Id="rId4" Type="http://schemas.openxmlformats.org/officeDocument/2006/relationships/hyperlink" Target="https://clinicaltrials.gov/study/NCT05203367"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linicaltrials.gov/study/NCT06465186"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linicaltrials.gov/study/NCT04483947" TargetMode="External"/><Relationship Id="rId2" Type="http://schemas.openxmlformats.org/officeDocument/2006/relationships/hyperlink" Target="https://www.clinicaltrials.gov/study/NCT05809934" TargetMode="External"/><Relationship Id="rId1" Type="http://schemas.openxmlformats.org/officeDocument/2006/relationships/slideLayout" Target="../slideLayouts/slideLayout6.xml"/><Relationship Id="rId6" Type="http://schemas.openxmlformats.org/officeDocument/2006/relationships/hyperlink" Target="https://www.clinicaltrials.gov/study/NCT05395481" TargetMode="External"/><Relationship Id="rId5" Type="http://schemas.openxmlformats.org/officeDocument/2006/relationships/hyperlink" Target="https://www.clinicaltrials.gov/study/NCT06024408" TargetMode="External"/><Relationship Id="rId4" Type="http://schemas.openxmlformats.org/officeDocument/2006/relationships/hyperlink" Target="https://cv-rg.com/logi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clinicaltrials.gov/ct2/show/NCT04173065"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investor.lilly.com/static-files/ecfe166b-dd40-45df-afd7-ddb81fe2cb33" TargetMode="External"/><Relationship Id="rId2" Type="http://schemas.openxmlformats.org/officeDocument/2006/relationships/hyperlink" Target="http://ir.vikingtherapeutics.com/2023-05-16-Viking-Therapeutics-Announces-Positive-Top-Line-Results-from-Phase-2b-VOYAGE-Study-of-VK2809-in-Patients-with-Biopsy-Confirmed-Non-Alcoholic-Steatohepatitis-NASH" TargetMode="External"/><Relationship Id="rId1" Type="http://schemas.openxmlformats.org/officeDocument/2006/relationships/slideLayout" Target="../slideLayouts/slideLayout6.xml"/><Relationship Id="rId6" Type="http://schemas.openxmlformats.org/officeDocument/2006/relationships/hyperlink" Target="https://ir.vikingtherapeutics.com/2024-06-04-Viking-Therapeutics-Announces-Positive-52-Week-Histologic-Data-from-Phase-2b-VOYAGE-Study-of-VK2809-in-Patients-with-Biopsy-Confirmed-Non-Alcoholic-Steatohepatitis-NASH" TargetMode="External"/><Relationship Id="rId5" Type="http://schemas.openxmlformats.org/officeDocument/2006/relationships/hyperlink" Target="https://clinicaltrials.gov/study/NCT06068946" TargetMode="External"/><Relationship Id="rId4" Type="http://schemas.openxmlformats.org/officeDocument/2006/relationships/hyperlink" Target="https://www.boehringer-ingelheim.com/human-health/metabolic-diseases/survodutide-top-line-results-mash-fibrosi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ir.akerotx.com/news-releases/news-release-details/akero-therapeutics-announces-initiation-phase-3-synchrony"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A6168-4534-105F-7899-7A24A7075209}"/>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D2012945-AB1A-53C5-1D4C-099F3711737F}"/>
              </a:ext>
            </a:extLst>
          </p:cNvPr>
          <p:cNvSpPr>
            <a:spLocks noGrp="1"/>
          </p:cNvSpPr>
          <p:nvPr>
            <p:ph type="body" sz="quarter" idx="16"/>
          </p:nvPr>
        </p:nvSpPr>
        <p:spPr/>
        <p:txBody>
          <a:bodyPr/>
          <a:lstStyle/>
          <a:p>
            <a:r>
              <a:rPr lang="en-US" b="0" i="0" dirty="0">
                <a:effectLst/>
                <a:latin typeface="Arial" panose="020B0604020202020204" pitchFamily="34" charset="0"/>
              </a:rPr>
              <a:t>MASH</a:t>
            </a:r>
            <a:endParaRPr lang="en-US" dirty="0"/>
          </a:p>
        </p:txBody>
      </p:sp>
    </p:spTree>
    <p:extLst>
      <p:ext uri="{BB962C8B-B14F-4D97-AF65-F5344CB8AC3E}">
        <p14:creationId xmlns:p14="http://schemas.microsoft.com/office/powerpoint/2010/main" val="253558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0555255"/>
              </p:ext>
            </p:extLst>
          </p:nvPr>
        </p:nvGraphicFramePr>
        <p:xfrm>
          <a:off x="384363" y="548640"/>
          <a:ext cx="11430000" cy="27371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Other</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GSK and Ochre enter $37.5 million data license agreement in liver disease</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gridSpan="2">
                  <a:txBody>
                    <a:bodyPr/>
                    <a:lstStyle/>
                    <a:p>
                      <a:pPr>
                        <a:spcAft>
                          <a:spcPts val="600"/>
                        </a:spcAft>
                      </a:pPr>
                      <a:r>
                        <a:rPr lang="en-US" sz="1000" b="0" i="0" kern="1200" baseline="0" dirty="0">
                          <a:solidFill>
                            <a:schemeClr val="tx1"/>
                          </a:solidFill>
                          <a:effectLst/>
                          <a:latin typeface="+mn-lt"/>
                          <a:ea typeface="+mn-ea"/>
                          <a:cs typeface="+mn-cs"/>
                        </a:rPr>
                        <a:t>GSK and Ochre have entered a multi-year data license agreement for GSK to access Ochre’s computational biology, cellular, and perfused human organ platforms to generate proprietary human liver datasets and non-exclusive access to their extensive library of historical liver data. The collaboration will enable GSK and Ochre to deepen their understanding of liver biology, with the aim to further prioritize and accelerate development of drugs to address liver disease - data will be used by both Companies to build better AI models to allow for fewer, but more precise experiments to direct target choice.</a:t>
                      </a:r>
                    </a:p>
                    <a:p>
                      <a:pPr>
                        <a:spcAft>
                          <a:spcPts val="600"/>
                        </a:spcAft>
                      </a:pPr>
                      <a:r>
                        <a:rPr lang="en-US" sz="1000" b="0" i="0" kern="1200" baseline="0" dirty="0">
                          <a:solidFill>
                            <a:schemeClr val="tx1"/>
                          </a:solidFill>
                          <a:effectLst/>
                          <a:latin typeface="+mn-lt"/>
                          <a:ea typeface="+mn-ea"/>
                          <a:cs typeface="+mn-cs"/>
                        </a:rPr>
                        <a:t>The agreement has a total value of up to $37.5 million for both co-exclusive and non-exclusive data licenses.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While no specific indications were mentioned, this collaboration will “</a:t>
                      </a:r>
                      <a:r>
                        <a:rPr kumimoji="0" lang="en-US" sz="1000" i="1" u="none" strike="noStrike" cap="none" normalizeH="0" baseline="0" dirty="0">
                          <a:ln>
                            <a:noFill/>
                          </a:ln>
                          <a:effectLst/>
                        </a:rPr>
                        <a:t>complement GSK’s disease area focus in hepatology</a:t>
                      </a:r>
                      <a:r>
                        <a:rPr kumimoji="0" lang="en-US" sz="1000" i="0" u="none" strike="noStrike" cap="none" normalizeH="0" baseline="0" dirty="0">
                          <a:ln>
                            <a:noFill/>
                          </a:ln>
                          <a:effectLst/>
                        </a:rPr>
                        <a:t>”. GSK’s pipeline includes assets in MASH, PBS, cholestatic pruritus, and HVB.</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effectLst/>
                        </a:rPr>
                        <a:t>In April 2024, Ochre entered a $35 million agreement with BI to discover and develop RNA therapies for multiple targets for chronic liver disease including MASH. </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2"/>
                        </a:rPr>
                        <a:t>Fierce Biotech</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dirty="0"/>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372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VRGLogo_PMS187.eps">
            <a:extLst>
              <a:ext uri="{FF2B5EF4-FFF2-40B4-BE49-F238E27FC236}">
                <a16:creationId xmlns:a16="http://schemas.microsoft.com/office/drawing/2014/main" id="{7F7F62A7-9D89-3A4C-A153-E80BA16F62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695" y="4908535"/>
            <a:ext cx="3854610" cy="1239520"/>
          </a:xfrm>
          <a:prstGeom prst="rect">
            <a:avLst/>
          </a:prstGeom>
        </p:spPr>
      </p:pic>
      <p:sp>
        <p:nvSpPr>
          <p:cNvPr id="54" name="Content Placeholder 2">
            <a:extLst>
              <a:ext uri="{FF2B5EF4-FFF2-40B4-BE49-F238E27FC236}">
                <a16:creationId xmlns:a16="http://schemas.microsoft.com/office/drawing/2014/main" id="{8CCC91DE-6A6A-2341-BFDF-169D5C49E826}"/>
              </a:ext>
            </a:extLst>
          </p:cNvPr>
          <p:cNvSpPr txBox="1">
            <a:spLocks/>
          </p:cNvSpPr>
          <p:nvPr/>
        </p:nvSpPr>
        <p:spPr>
          <a:xfrm>
            <a:off x="381000" y="1254138"/>
            <a:ext cx="11430000" cy="4351338"/>
          </a:xfrm>
        </p:spPr>
        <p:txBody>
          <a:bodyPr lIns="0" tIns="0" rIns="0" bIns="0">
            <a:normAutofit/>
          </a:bodyPr>
          <a:lstStyle>
            <a:lvl1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Calibri"/>
              </a:defRPr>
            </a:lvl1pPr>
            <a:lvl2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2pPr>
            <a:lvl3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3pPr>
            <a:lvl4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4pPr>
            <a:lvl5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sym typeface="Symbol"/>
              </a:rPr>
              <a:t></a:t>
            </a:r>
            <a:r>
              <a:rPr lang="en-US" dirty="0"/>
              <a:t>2024 CardioVascular Resource Group, LLC. All rights reserved, CardioVascular Resource Group, LLC, 3647 Evergreen Drive, Palo Alto, CA 94303.</a:t>
            </a:r>
            <a:endParaRPr lang="en-GB" dirty="0"/>
          </a:p>
          <a:p>
            <a:pPr defTabSz="914400"/>
            <a:r>
              <a:rPr lang="en-US" dirty="0"/>
              <a:t>No part of this publication may be stored in a database or retrieval system, without prior permission of CardioVascular Resource Group, LLC. Creation of a database in electronic or structured manual form by downloading and storing all or any part of the pages from this material is prohibited.</a:t>
            </a:r>
            <a:endParaRPr lang="en-GB" dirty="0"/>
          </a:p>
          <a:p>
            <a:pPr defTabSz="914400"/>
            <a:r>
              <a:rPr lang="en-US" dirty="0"/>
              <a:t>Information contained herein is based on sources considered reliable but is neither all-inclusive nor guaranteed. Quantitative market information and analyses reflect CardioVascular Resource Group’s judgment at the time of publication and are subject to change. CardioVascular Resource Group, LLC hereby excludes any warranty, express or implied, as to the quality, accuracy, timeliness, completeness, performance, fitness for a particular purpose of the contents.</a:t>
            </a:r>
            <a:endParaRPr lang="en-GB" dirty="0"/>
          </a:p>
          <a:p>
            <a:pPr defTabSz="914400"/>
            <a:r>
              <a:rPr lang="en-US" dirty="0"/>
              <a:t>Subscriber agrees that CardioVascular Resource Group owns all right, title, and interest in the proprietary method, data, analysis, and study findings contained in Obesity, 2024 including print and electronic formats.</a:t>
            </a:r>
            <a:endParaRPr lang="en-GB" dirty="0"/>
          </a:p>
          <a:p>
            <a:pPr defTabSz="914400"/>
            <a:r>
              <a:rPr lang="en-US" dirty="0"/>
              <a:t>CardioVascular Resource Group grants subscribers a nonexclusive, nontransferable license for internal access to Obesity, 2024. Each user must be an employee of a subscriber unless CardioVascular Resource Group agrees otherwise in writing. The subscriber shall not transfer or disclose the report, or any portion thereof, in any form, to any third party (including disclosure to consultants, business partners, and government agencies) without CardioVascular Resource Group’s prior written consent.</a:t>
            </a:r>
            <a:endParaRPr lang="en-GB" dirty="0"/>
          </a:p>
          <a:p>
            <a:pPr defTabSz="914400"/>
            <a:r>
              <a:rPr lang="en-US" dirty="0"/>
              <a:t>Additional licenses may be obtained by contacting CardioVascular Resource Group, LLC. at 3647 Evergreen Drive, Palo Alto, CA 94303. Telephone: 650-856-7434.</a:t>
            </a:r>
          </a:p>
        </p:txBody>
      </p:sp>
      <p:sp>
        <p:nvSpPr>
          <p:cNvPr id="64" name="TextBox 63">
            <a:extLst>
              <a:ext uri="{FF2B5EF4-FFF2-40B4-BE49-F238E27FC236}">
                <a16:creationId xmlns:a16="http://schemas.microsoft.com/office/drawing/2014/main" id="{2ED473FF-6427-1143-BBD2-8D30A076CEC8}"/>
              </a:ext>
            </a:extLst>
          </p:cNvPr>
          <p:cNvSpPr txBox="1"/>
          <p:nvPr/>
        </p:nvSpPr>
        <p:spPr>
          <a:xfrm>
            <a:off x="5948516" y="167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943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A772F3C-64E0-2947-94EE-E292162940F4}"/>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54756" y="3284910"/>
            <a:ext cx="3857164" cy="2938175"/>
          </a:xfrm>
          <a:prstGeom prst="rect">
            <a:avLst/>
          </a:prstGeom>
        </p:spPr>
      </p:pic>
      <p:sp>
        <p:nvSpPr>
          <p:cNvPr id="8" name="object 8"/>
          <p:cNvSpPr txBox="1"/>
          <p:nvPr/>
        </p:nvSpPr>
        <p:spPr>
          <a:xfrm>
            <a:off x="6807200" y="1238317"/>
            <a:ext cx="5003800" cy="590483"/>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10000"/>
              </a:lnSpc>
              <a:spcBef>
                <a:spcPts val="100"/>
              </a:spcBef>
              <a:spcAft>
                <a:spcPts val="0"/>
              </a:spcAft>
              <a:buClrTx/>
              <a:buSzTx/>
              <a:buFontTx/>
              <a:buNone/>
              <a:tabLst/>
              <a:defRPr/>
            </a:pPr>
            <a:r>
              <a:rPr kumimoji="0" sz="870" b="1"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CardioVascular Resource Group </a:t>
            </a:r>
            <a:r>
              <a:rPr kumimoji="0" lang="en-US"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is an inspired team of senior consultants dedicated to delivering best-in-class, detailed reports analyzing cardiovascular drug and device markets with the most reliable, accurate and comprehensive information available to support key stakeholders and decision makers from early development to global market teams.</a:t>
            </a:r>
            <a:endParaRPr kumimoji="0"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endParaRPr>
          </a:p>
        </p:txBody>
      </p:sp>
      <p:sp>
        <p:nvSpPr>
          <p:cNvPr id="9" name="object 9"/>
          <p:cNvSpPr/>
          <p:nvPr/>
        </p:nvSpPr>
        <p:spPr>
          <a:xfrm>
            <a:off x="385447" y="3532351"/>
            <a:ext cx="4256890"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385446" y="4658762"/>
            <a:ext cx="4256891" cy="55000"/>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txBox="1"/>
          <p:nvPr/>
        </p:nvSpPr>
        <p:spPr>
          <a:xfrm>
            <a:off x="3140511" y="3339311"/>
            <a:ext cx="1501001"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monthly updates</a:t>
            </a:r>
          </a:p>
        </p:txBody>
      </p:sp>
      <p:sp>
        <p:nvSpPr>
          <p:cNvPr id="12" name="object 12"/>
          <p:cNvSpPr txBox="1"/>
          <p:nvPr/>
        </p:nvSpPr>
        <p:spPr>
          <a:xfrm>
            <a:off x="372747" y="3582327"/>
            <a:ext cx="4275970"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continuously monitors how new scientific, clinical, regulatory and market developments are changing the commercial potential of cardio-metabolic assets. This monthly report updates to alert and fully inform our subscribers about what is happening in the marketplace and how it might affect their products.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object 13"/>
          <p:cNvSpPr txBox="1"/>
          <p:nvPr/>
        </p:nvSpPr>
        <p:spPr>
          <a:xfrm>
            <a:off x="372746" y="4408572"/>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Conference</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4" name="object 14"/>
          <p:cNvSpPr txBox="1"/>
          <p:nvPr/>
        </p:nvSpPr>
        <p:spPr>
          <a:xfrm>
            <a:off x="3250584" y="4465722"/>
            <a:ext cx="1390729"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congress reports</a:t>
            </a:r>
          </a:p>
        </p:txBody>
      </p:sp>
      <p:sp>
        <p:nvSpPr>
          <p:cNvPr id="15" name="object 15"/>
          <p:cNvSpPr txBox="1"/>
          <p:nvPr/>
        </p:nvSpPr>
        <p:spPr>
          <a:xfrm>
            <a:off x="372746" y="4713762"/>
            <a:ext cx="4268567" cy="994696"/>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keeps abreast of cutting-edge clinical data by attending cardio-metabolic congresses such as ACC, HF-ESC, ATS, ERA, EASL, ADA, ESC, ERS, EASD, ASN, AASLD, AHA and ASH. Our experts carefully analyze the new data presented as well as how they are received by other attendees. We then deliver incisive, presentation-style reports informing subscribers about what’s new, what’s important, and why.</a:t>
            </a:r>
          </a:p>
        </p:txBody>
      </p:sp>
      <p:sp>
        <p:nvSpPr>
          <p:cNvPr id="16" name="object 16"/>
          <p:cNvSpPr/>
          <p:nvPr/>
        </p:nvSpPr>
        <p:spPr>
          <a:xfrm>
            <a:off x="7546312" y="3534687"/>
            <a:ext cx="4264688"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object 19"/>
          <p:cNvSpPr txBox="1"/>
          <p:nvPr/>
        </p:nvSpPr>
        <p:spPr>
          <a:xfrm>
            <a:off x="10500190" y="3339312"/>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primary research</a:t>
            </a:r>
          </a:p>
        </p:txBody>
      </p:sp>
      <p:sp>
        <p:nvSpPr>
          <p:cNvPr id="20" name="object 20"/>
          <p:cNvSpPr txBox="1"/>
          <p:nvPr/>
        </p:nvSpPr>
        <p:spPr>
          <a:xfrm>
            <a:off x="7546312" y="3579960"/>
            <a:ext cx="4264688"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experts conduct research in several disease areas using their critical eyes to evaluate emerging trends, pipelines products, and implications for the field. Clients may review and make suggestions to our discussion guides and receive detailed reports and presentations focused on answering the most pressing issues they face today. Not conducted in all areas.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object 34"/>
          <p:cNvSpPr/>
          <p:nvPr/>
        </p:nvSpPr>
        <p:spPr>
          <a:xfrm>
            <a:off x="393700" y="2623220"/>
            <a:ext cx="11417300" cy="45719"/>
          </a:xfrm>
          <a:custGeom>
            <a:avLst/>
            <a:gdLst/>
            <a:ahLst/>
            <a:cxnLst/>
            <a:rect l="l" t="t" r="r" b="b"/>
            <a:pathLst>
              <a:path w="8232140">
                <a:moveTo>
                  <a:pt x="0" y="0"/>
                </a:moveTo>
                <a:lnTo>
                  <a:pt x="8231835"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object 36"/>
          <p:cNvSpPr txBox="1"/>
          <p:nvPr/>
        </p:nvSpPr>
        <p:spPr>
          <a:xfrm>
            <a:off x="381001" y="2673195"/>
            <a:ext cx="11429999" cy="501676"/>
          </a:xfrm>
          <a:prstGeom prst="rect">
            <a:avLst/>
          </a:prstGeom>
        </p:spPr>
        <p:txBody>
          <a:bodyPr vert="horz" wrap="square" lIns="0" tIns="12700" rIns="0" bIns="0" rtlCol="0">
            <a:spAutoFit/>
          </a:bodyPr>
          <a:lstStyle/>
          <a:p>
            <a:pPr marL="9144" marR="0" lvl="0" indent="0" algn="just" defTabSz="914400" rtl="0" eaLnBrk="1" fontAlgn="auto" latinLnBrk="0" hangingPunct="1">
              <a:lnSpc>
                <a:spcPct val="120000"/>
              </a:lnSpc>
              <a:spcBef>
                <a:spcPts val="0"/>
              </a:spcBef>
              <a:spcAft>
                <a:spcPts val="0"/>
              </a:spcAft>
              <a:buClrTx/>
              <a:buSzTx/>
              <a:buFontTx/>
              <a:buNone/>
              <a:tabLst/>
              <a:defRPr/>
            </a:pPr>
            <a:r>
              <a:rPr kumimoji="0" lang="en-US" sz="900" b="0" i="0" u="none" strike="noStrike" kern="900" cap="none" spc="1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Each of CVrg’s cutting-edge market analysis reports provides a highly granular assessment of new product development, emerging trends, unmet needs, epidemiology, current treatment, and market landscapes. KOL comments, SWOTs, trial tracking, launch estimations and target patient populations are included for products ≥Ph 2 along with regional coverage of USA, EU5, and Japan. Updated quarterly and enhanced by expert analysis, this is a “go to” report that’s evergreen throughout the year.</a:t>
            </a:r>
          </a:p>
        </p:txBody>
      </p:sp>
      <p:sp>
        <p:nvSpPr>
          <p:cNvPr id="37" name="object 37"/>
          <p:cNvSpPr txBox="1">
            <a:spLocks noGrp="1"/>
          </p:cNvSpPr>
          <p:nvPr>
            <p:ph type="title"/>
          </p:nvPr>
        </p:nvSpPr>
        <p:spPr/>
        <p:txBody>
          <a:bodyPr/>
          <a:lstStyle/>
          <a:p>
            <a:r>
              <a:rPr lang="en-US" dirty="0"/>
              <a:t>CardioVascular Resource Group</a:t>
            </a:r>
          </a:p>
        </p:txBody>
      </p:sp>
      <p:pic>
        <p:nvPicPr>
          <p:cNvPr id="45" name="Picture 44">
            <a:extLst>
              <a:ext uri="{FF2B5EF4-FFF2-40B4-BE49-F238E27FC236}">
                <a16:creationId xmlns:a16="http://schemas.microsoft.com/office/drawing/2014/main" id="{78237099-CC46-F445-89F5-A168F4BC7B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0648" y="502920"/>
            <a:ext cx="1608017" cy="536006"/>
          </a:xfrm>
          <a:prstGeom prst="rect">
            <a:avLst/>
          </a:prstGeom>
        </p:spPr>
      </p:pic>
      <p:sp>
        <p:nvSpPr>
          <p:cNvPr id="57" name="bk object 19">
            <a:extLst>
              <a:ext uri="{FF2B5EF4-FFF2-40B4-BE49-F238E27FC236}">
                <a16:creationId xmlns:a16="http://schemas.microsoft.com/office/drawing/2014/main" id="{8F0531D8-B1CB-F54C-B805-194832924C04}"/>
              </a:ext>
            </a:extLst>
          </p:cNvPr>
          <p:cNvSpPr/>
          <p:nvPr/>
        </p:nvSpPr>
        <p:spPr>
          <a:xfrm>
            <a:off x="0" y="1927015"/>
            <a:ext cx="12198096" cy="301625"/>
          </a:xfrm>
          <a:custGeom>
            <a:avLst/>
            <a:gdLst/>
            <a:ahLst/>
            <a:cxnLst/>
            <a:rect l="l" t="t" r="r" b="b"/>
            <a:pathLst>
              <a:path w="12192000" h="301625">
                <a:moveTo>
                  <a:pt x="0" y="301332"/>
                </a:moveTo>
                <a:lnTo>
                  <a:pt x="12191695" y="301332"/>
                </a:lnTo>
                <a:lnTo>
                  <a:pt x="12191695" y="0"/>
                </a:lnTo>
                <a:lnTo>
                  <a:pt x="0" y="0"/>
                </a:lnTo>
                <a:lnTo>
                  <a:pt x="0" y="301332"/>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204A78"/>
              </a:solidFill>
              <a:effectLst/>
              <a:uLnTx/>
              <a:uFillTx/>
              <a:latin typeface="Calibri"/>
              <a:ea typeface="+mn-ea"/>
              <a:cs typeface="+mn-cs"/>
            </a:endParaRPr>
          </a:p>
        </p:txBody>
      </p:sp>
      <p:sp>
        <p:nvSpPr>
          <p:cNvPr id="2" name="object 2"/>
          <p:cNvSpPr txBox="1"/>
          <p:nvPr/>
        </p:nvSpPr>
        <p:spPr>
          <a:xfrm>
            <a:off x="381000" y="1985931"/>
            <a:ext cx="11430000" cy="166712"/>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000" b="1" i="0" u="none" strike="noStrike" kern="1200" cap="none" spc="0" normalizeH="0" baseline="0" noProof="0" dirty="0">
                <a:ln>
                  <a:noFill/>
                </a:ln>
                <a:solidFill>
                  <a:srgbClr val="C6E4F7"/>
                </a:solidFill>
                <a:effectLst/>
                <a:uLnTx/>
                <a:uFillTx/>
                <a:latin typeface="Arial" panose="020B0604020202020204" pitchFamily="34" charset="0"/>
                <a:ea typeface="+mn-ea"/>
                <a:cs typeface="+mn-cs"/>
              </a:rPr>
              <a:t>RESEARCH AREAS</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CARDIOVASCULAR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ACS         AF / SPAF         DYS / ATH         HF         PAD         PH         VT              </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METABOLIC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CKD          MASH         OBE         T1D         T2D</a:t>
            </a:r>
          </a:p>
        </p:txBody>
      </p:sp>
      <p:sp>
        <p:nvSpPr>
          <p:cNvPr id="40" name="object 13">
            <a:extLst>
              <a:ext uri="{FF2B5EF4-FFF2-40B4-BE49-F238E27FC236}">
                <a16:creationId xmlns:a16="http://schemas.microsoft.com/office/drawing/2014/main" id="{D3B0E65D-1B9C-7C46-9963-AE81209BBBF3}"/>
              </a:ext>
            </a:extLst>
          </p:cNvPr>
          <p:cNvSpPr txBox="1"/>
          <p:nvPr/>
        </p:nvSpPr>
        <p:spPr>
          <a:xfrm>
            <a:off x="7546312"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Insights</a:t>
            </a:r>
            <a:r>
              <a:rPr kumimoji="0" lang="en-US"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2" name="object 13">
            <a:extLst>
              <a:ext uri="{FF2B5EF4-FFF2-40B4-BE49-F238E27FC236}">
                <a16:creationId xmlns:a16="http://schemas.microsoft.com/office/drawing/2014/main" id="{D894DC93-0E9C-4E4D-ADCC-8D8AE72A714E}"/>
              </a:ext>
            </a:extLst>
          </p:cNvPr>
          <p:cNvSpPr txBox="1"/>
          <p:nvPr/>
        </p:nvSpPr>
        <p:spPr>
          <a:xfrm>
            <a:off x="372746"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Sentinel</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3" name="object 13">
            <a:extLst>
              <a:ext uri="{FF2B5EF4-FFF2-40B4-BE49-F238E27FC236}">
                <a16:creationId xmlns:a16="http://schemas.microsoft.com/office/drawing/2014/main" id="{1B42440B-92A9-E343-86B4-0AFBD6E5FBD8}"/>
              </a:ext>
            </a:extLst>
          </p:cNvPr>
          <p:cNvSpPr txBox="1"/>
          <p:nvPr/>
        </p:nvSpPr>
        <p:spPr>
          <a:xfrm>
            <a:off x="381000" y="2361684"/>
            <a:ext cx="4060190" cy="228268"/>
          </a:xfrm>
          <a:prstGeom prst="rect">
            <a:avLst/>
          </a:prstGeom>
        </p:spPr>
        <p:txBody>
          <a:bodyPr vert="horz" wrap="square" lIns="0" tIns="12700" rIns="0" bIns="0" rtlCol="0">
            <a:spAutoFit/>
          </a:bodyPr>
          <a:lstStyle/>
          <a:p>
            <a:pPr marL="15875" marR="0" lvl="0" indent="0" algn="l" defTabSz="914400" rtl="0" eaLnBrk="1" fontAlgn="auto" latinLnBrk="0" hangingPunct="1">
              <a:lnSpc>
                <a:spcPct val="100000"/>
              </a:lnSpc>
              <a:spcBef>
                <a:spcPts val="735"/>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Marke</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t</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Strategies</a:t>
            </a:r>
            <a:r>
              <a:rPr kumimoji="0" lang="en-US" sz="800"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lang="en-US" sz="95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39" name="object 10">
            <a:extLst>
              <a:ext uri="{FF2B5EF4-FFF2-40B4-BE49-F238E27FC236}">
                <a16:creationId xmlns:a16="http://schemas.microsoft.com/office/drawing/2014/main" id="{171D275A-F54C-C04F-8D94-A052F0E4A80E}"/>
              </a:ext>
            </a:extLst>
          </p:cNvPr>
          <p:cNvSpPr/>
          <p:nvPr/>
        </p:nvSpPr>
        <p:spPr>
          <a:xfrm flipV="1">
            <a:off x="8711920" y="4798954"/>
            <a:ext cx="3074950" cy="76946"/>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object 13">
            <a:extLst>
              <a:ext uri="{FF2B5EF4-FFF2-40B4-BE49-F238E27FC236}">
                <a16:creationId xmlns:a16="http://schemas.microsoft.com/office/drawing/2014/main" id="{1E42AA15-F5EF-6747-9B0C-F06AA138952D}"/>
              </a:ext>
            </a:extLst>
          </p:cNvPr>
          <p:cNvSpPr txBox="1"/>
          <p:nvPr/>
        </p:nvSpPr>
        <p:spPr>
          <a:xfrm>
            <a:off x="8711657" y="4590482"/>
            <a:ext cx="1832054"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Advisory</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4" name="object 14">
            <a:extLst>
              <a:ext uri="{FF2B5EF4-FFF2-40B4-BE49-F238E27FC236}">
                <a16:creationId xmlns:a16="http://schemas.microsoft.com/office/drawing/2014/main" id="{5A8EB8EA-34D4-7D45-B379-88FAE8A034EE}"/>
              </a:ext>
            </a:extLst>
          </p:cNvPr>
          <p:cNvSpPr txBox="1"/>
          <p:nvPr/>
        </p:nvSpPr>
        <p:spPr>
          <a:xfrm>
            <a:off x="9048592" y="4647632"/>
            <a:ext cx="2750575"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answers to your ad hoc inquiries</a:t>
            </a:r>
            <a:endPar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7" name="object 15">
            <a:extLst>
              <a:ext uri="{FF2B5EF4-FFF2-40B4-BE49-F238E27FC236}">
                <a16:creationId xmlns:a16="http://schemas.microsoft.com/office/drawing/2014/main" id="{E3FB6221-DE7C-C14A-B778-68D1B8220D73}"/>
              </a:ext>
            </a:extLst>
          </p:cNvPr>
          <p:cNvSpPr txBox="1"/>
          <p:nvPr/>
        </p:nvSpPr>
        <p:spPr>
          <a:xfrm>
            <a:off x="8711920" y="4928400"/>
            <a:ext cx="3087649"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is uniquely positioned to deliver quick, thorough and reliable answers to non-proprietary questions in the cardio-metabolic drug markets. We put our best methodologies and efforts behind each inquiry so clients receive the most accurate insight possible within a given timeframe.</a:t>
            </a:r>
            <a:endParaRPr kumimoji="0" lang="en-US"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object 23">
            <a:extLst>
              <a:ext uri="{FF2B5EF4-FFF2-40B4-BE49-F238E27FC236}">
                <a16:creationId xmlns:a16="http://schemas.microsoft.com/office/drawing/2014/main" id="{D1ED2D64-E032-C043-BE64-DB5BF7CF3F64}"/>
              </a:ext>
            </a:extLst>
          </p:cNvPr>
          <p:cNvSpPr txBox="1"/>
          <p:nvPr/>
        </p:nvSpPr>
        <p:spPr>
          <a:xfrm>
            <a:off x="6533985" y="6322063"/>
            <a:ext cx="5275943" cy="593047"/>
          </a:xfrm>
          <a:prstGeom prst="rect">
            <a:avLst/>
          </a:prstGeom>
        </p:spPr>
        <p:txBody>
          <a:bodyPr vert="horz" wrap="square" lIns="0" tIns="9144" rIns="0" bIns="0" rtlCol="0">
            <a:spAutoFit/>
          </a:bodyPr>
          <a:lstStyle/>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Visit: </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cv-rg.com</a:t>
            </a:r>
            <a:endPar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Copyright 2024 BioPharma Resource Groups, LLC  All rights reserved. V013124</a:t>
            </a:r>
          </a:p>
          <a:p>
            <a:pPr marL="12700" marR="0" lvl="0" indent="0" algn="r" defTabSz="914400" rtl="0" eaLnBrk="1" fontAlgn="auto" latinLnBrk="0" hangingPunct="1">
              <a:lnSpc>
                <a:spcPts val="1500"/>
              </a:lnSpc>
              <a:spcBef>
                <a:spcPts val="100"/>
              </a:spcBef>
              <a:spcAft>
                <a:spcPts val="0"/>
              </a:spcAft>
              <a:buClrTx/>
              <a:buSzTx/>
              <a:buFontTx/>
              <a:buNone/>
              <a:tabLst/>
              <a:defRPr/>
            </a:pPr>
            <a:endParaRPr kumimoji="0" lang="en-US" sz="10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 name="object 19">
            <a:extLst>
              <a:ext uri="{FF2B5EF4-FFF2-40B4-BE49-F238E27FC236}">
                <a16:creationId xmlns:a16="http://schemas.microsoft.com/office/drawing/2014/main" id="{437DABD5-364E-6D7F-8367-E41660E6F175}"/>
              </a:ext>
            </a:extLst>
          </p:cNvPr>
          <p:cNvSpPr txBox="1"/>
          <p:nvPr/>
        </p:nvSpPr>
        <p:spPr>
          <a:xfrm>
            <a:off x="10500190" y="2444868"/>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quarterly updates</a:t>
            </a:r>
            <a:endPar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F51EAE08-8A16-E0A0-DAE7-EC3C701816EC}"/>
              </a:ext>
            </a:extLst>
          </p:cNvPr>
          <p:cNvSpPr txBox="1"/>
          <p:nvPr/>
        </p:nvSpPr>
        <p:spPr>
          <a:xfrm>
            <a:off x="302741" y="5782190"/>
            <a:ext cx="434597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Pricing and Information: </a:t>
            </a: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clientservices@cv-rg.com</a:t>
            </a:r>
            <a:endParaRPr kumimoji="0" lang="en-US" sz="900" b="0" i="0" u="sng"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CEE47527-C676-27B4-F116-26BB996142F5}"/>
              </a:ext>
            </a:extLst>
          </p:cNvPr>
          <p:cNvGrpSpPr/>
          <p:nvPr/>
        </p:nvGrpSpPr>
        <p:grpSpPr>
          <a:xfrm>
            <a:off x="384273" y="6099328"/>
            <a:ext cx="2169307" cy="621251"/>
            <a:chOff x="7997524" y="6104680"/>
            <a:chExt cx="2169307" cy="621251"/>
          </a:xfrm>
        </p:grpSpPr>
        <p:pic>
          <p:nvPicPr>
            <p:cNvPr id="30" name="Picture 29">
              <a:extLst>
                <a:ext uri="{FF2B5EF4-FFF2-40B4-BE49-F238E27FC236}">
                  <a16:creationId xmlns:a16="http://schemas.microsoft.com/office/drawing/2014/main" id="{57A1DAF5-3F33-3D4A-8800-292D6529A83B}"/>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7997524" y="6104680"/>
              <a:ext cx="554984" cy="621251"/>
            </a:xfrm>
            <a:prstGeom prst="rect">
              <a:avLst/>
            </a:prstGeom>
          </p:spPr>
        </p:pic>
        <p:sp>
          <p:nvSpPr>
            <p:cNvPr id="28" name="object 23">
              <a:extLst>
                <a:ext uri="{FF2B5EF4-FFF2-40B4-BE49-F238E27FC236}">
                  <a16:creationId xmlns:a16="http://schemas.microsoft.com/office/drawing/2014/main" id="{29252071-E06D-004F-8B70-87D4F51FC2E3}"/>
                </a:ext>
              </a:extLst>
            </p:cNvPr>
            <p:cNvSpPr txBox="1"/>
            <p:nvPr/>
          </p:nvSpPr>
          <p:spPr>
            <a:xfrm>
              <a:off x="8624256" y="6125753"/>
              <a:ext cx="1542575"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Brooke Blackwelder</a:t>
              </a:r>
            </a:p>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31F20"/>
                  </a:solidFill>
                  <a:effectLst/>
                  <a:uLnTx/>
                  <a:uFillTx/>
                  <a:latin typeface="Arial" panose="020B0604020202020204" pitchFamily="34" charset="0"/>
                  <a:ea typeface="+mn-ea"/>
                  <a:cs typeface="Arial" panose="020B0604020202020204" pitchFamily="34" charset="0"/>
                </a:rPr>
                <a:t>(541) 977-1516</a:t>
              </a: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5" name="object 10">
            <a:extLst>
              <a:ext uri="{FF2B5EF4-FFF2-40B4-BE49-F238E27FC236}">
                <a16:creationId xmlns:a16="http://schemas.microsoft.com/office/drawing/2014/main" id="{A460491F-36AE-42C7-B1C4-D6D0421FFCCB}"/>
              </a:ext>
            </a:extLst>
          </p:cNvPr>
          <p:cNvSpPr/>
          <p:nvPr/>
        </p:nvSpPr>
        <p:spPr>
          <a:xfrm>
            <a:off x="382375" y="5994323"/>
            <a:ext cx="3506794" cy="126078"/>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hlinkClick r:id="rId5"/>
            <a:extLst>
              <a:ext uri="{FF2B5EF4-FFF2-40B4-BE49-F238E27FC236}">
                <a16:creationId xmlns:a16="http://schemas.microsoft.com/office/drawing/2014/main" id="{8057DA2A-14D0-D968-74F1-2FE64BA85F6C}"/>
              </a:ext>
            </a:extLst>
          </p:cNvPr>
          <p:cNvSpPr/>
          <p:nvPr/>
        </p:nvSpPr>
        <p:spPr>
          <a:xfrm>
            <a:off x="1724891" y="5875252"/>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Rectangle 34">
            <a:hlinkClick r:id="rId6"/>
            <a:extLst>
              <a:ext uri="{FF2B5EF4-FFF2-40B4-BE49-F238E27FC236}">
                <a16:creationId xmlns:a16="http://schemas.microsoft.com/office/drawing/2014/main" id="{B217F02F-6CD4-D35A-29E7-7DB743CC2F7F}"/>
              </a:ext>
            </a:extLst>
          </p:cNvPr>
          <p:cNvSpPr/>
          <p:nvPr/>
        </p:nvSpPr>
        <p:spPr>
          <a:xfrm>
            <a:off x="10403224" y="6315519"/>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43981E86-49A5-2AE8-EC02-849418893A14}"/>
              </a:ext>
            </a:extLst>
          </p:cNvPr>
          <p:cNvGrpSpPr/>
          <p:nvPr/>
        </p:nvGrpSpPr>
        <p:grpSpPr>
          <a:xfrm>
            <a:off x="2396252" y="6099328"/>
            <a:ext cx="2071518" cy="621250"/>
            <a:chOff x="3197713" y="6104680"/>
            <a:chExt cx="2071518" cy="621250"/>
          </a:xfrm>
        </p:grpSpPr>
        <p:pic>
          <p:nvPicPr>
            <p:cNvPr id="25" name="Picture 24">
              <a:extLst>
                <a:ext uri="{FF2B5EF4-FFF2-40B4-BE49-F238E27FC236}">
                  <a16:creationId xmlns:a16="http://schemas.microsoft.com/office/drawing/2014/main" id="{7F28BCD9-A448-BE7D-DEB1-339BA61186B6}"/>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3197713" y="6104680"/>
              <a:ext cx="554983" cy="621250"/>
            </a:xfrm>
            <a:prstGeom prst="rect">
              <a:avLst/>
            </a:prstGeom>
          </p:spPr>
        </p:pic>
        <p:sp>
          <p:nvSpPr>
            <p:cNvPr id="26" name="object 23">
              <a:extLst>
                <a:ext uri="{FF2B5EF4-FFF2-40B4-BE49-F238E27FC236}">
                  <a16:creationId xmlns:a16="http://schemas.microsoft.com/office/drawing/2014/main" id="{0ED8E768-5DCB-A176-8B72-9A2DE74C3CB3}"/>
                </a:ext>
              </a:extLst>
            </p:cNvPr>
            <p:cNvSpPr txBox="1"/>
            <p:nvPr/>
          </p:nvSpPr>
          <p:spPr>
            <a:xfrm>
              <a:off x="3824445" y="6125753"/>
              <a:ext cx="1444786"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1E4B78"/>
                  </a:solidFill>
                  <a:effectLst/>
                  <a:uLnTx/>
                  <a:uFillTx/>
                  <a:latin typeface="Arial" panose="020B0604020202020204" pitchFamily="34" charset="0"/>
                  <a:ea typeface="+mn-ea"/>
                  <a:cs typeface="+mn-cs"/>
                </a:rPr>
                <a:t>Kathleen Farber </a:t>
              </a:r>
              <a:endParaRPr kumimoji="0" lang="en-US" sz="900" b="0" i="0" u="none" strike="noStrike" kern="1200" cap="none" spc="0" normalizeH="0" baseline="0" noProof="0" dirty="0">
                <a:ln>
                  <a:noFill/>
                </a:ln>
                <a:solidFill>
                  <a:srgbClr val="1E4B78"/>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(920) 365-9853</a:t>
              </a:r>
            </a:p>
          </p:txBody>
        </p:sp>
      </p:grpSp>
    </p:spTree>
    <p:extLst>
      <p:ext uri="{BB962C8B-B14F-4D97-AF65-F5344CB8AC3E}">
        <p14:creationId xmlns:p14="http://schemas.microsoft.com/office/powerpoint/2010/main" val="112448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2605683"/>
              </p:ext>
            </p:extLst>
          </p:nvPr>
        </p:nvGraphicFramePr>
        <p:xfrm>
          <a:off x="384048" y="548640"/>
          <a:ext cx="11429999" cy="4018280"/>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8293820">
                  <a:extLst>
                    <a:ext uri="{9D8B030D-6E8A-4147-A177-3AD203B41FA5}">
                      <a16:colId xmlns:a16="http://schemas.microsoft.com/office/drawing/2014/main" val="20001"/>
                    </a:ext>
                  </a:extLst>
                </a:gridCol>
                <a:gridCol w="367579">
                  <a:extLst>
                    <a:ext uri="{9D8B030D-6E8A-4147-A177-3AD203B41FA5}">
                      <a16:colId xmlns:a16="http://schemas.microsoft.com/office/drawing/2014/main" val="20002"/>
                    </a:ext>
                  </a:extLst>
                </a:gridCol>
              </a:tblGrid>
              <a:tr h="457200">
                <a:tc gridSpan="3">
                  <a:txBody>
                    <a:bodyPr/>
                    <a:lstStyle/>
                    <a:p>
                      <a:pPr algn="ctr"/>
                      <a:r>
                        <a:rPr lang="en-US" sz="2300" spc="20" baseline="0" dirty="0">
                          <a:solidFill>
                            <a:schemeClr val="bg1"/>
                          </a:solidFill>
                          <a:latin typeface="+mj-lt"/>
                        </a:rPr>
                        <a:t>Table of Contents</a:t>
                      </a:r>
                    </a:p>
                  </a:txBody>
                  <a:tcPr marT="36576" marB="36576" anchor="ctr">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marL="45720" marR="45720" marB="0" anchor="b">
                    <a:lnT w="38100" cap="flat" cmpd="sng" algn="ctr">
                      <a:solidFill>
                        <a:schemeClr val="bg1"/>
                      </a:solidFill>
                      <a:prstDash val="solid"/>
                      <a:round/>
                      <a:headEnd type="none" w="med" len="med"/>
                      <a:tailEnd type="none" w="med" len="med"/>
                    </a:lnT>
                    <a:noFill/>
                  </a:tcPr>
                </a:tc>
                <a:tc hMerge="1">
                  <a:txBody>
                    <a:bodyPr/>
                    <a:lstStyle/>
                    <a:p>
                      <a:pPr algn="r"/>
                      <a:endParaRPr lang="en-US" sz="1100" dirty="0"/>
                    </a:p>
                  </a:txBody>
                  <a:tcPr marL="45720" marR="45720" marB="0" anchor="b">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0"/>
                  </a:ext>
                </a:extLst>
              </a:tr>
              <a:tr h="0">
                <a:tc gridSpan="3">
                  <a:txBody>
                    <a:bodyPr/>
                    <a:lstStyle/>
                    <a:p>
                      <a:pPr algn="ctr"/>
                      <a:endParaRPr lang="en-US" sz="600" dirty="0">
                        <a:latin typeface="+mj-lt"/>
                      </a:endParaRPr>
                    </a:p>
                  </a:txBody>
                  <a:tcPr marL="45720" marR="45720" marB="0" anchor="b">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Combinations/Multi-MOA</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latin typeface="+mn-lt"/>
                          <a:ea typeface="Calibri"/>
                          <a:cs typeface="Calibri"/>
                        </a:rPr>
                        <a:t>Semaglutide SC/zalfermin/cagrilintide (Novo Nordisk) global Phase IIb trial 1º completion delayed by five months</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4</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Avenciguat/empagliflozin (BI) global Phase II trial terminated due to company decision</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4</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BAR502 (Bar) Portugese Phase I trial withdrawn due to updated development program</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4</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4"/>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Incretin Combinations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Efinopegdutide (Merck) new Phase II trial in MASH F4</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5</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6"/>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Lipid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latin typeface="+mn-lt"/>
                          <a:ea typeface="Calibri"/>
                          <a:cs typeface="Calibri"/>
                        </a:rPr>
                        <a:t>AZD2693 (AZ) global Phase IIb trial FORTUNA completes enrollment</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ALN-PNP (Alnylam/Regeneron) completion of S. Korean Phase I trial accelerated by 15m</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LY3849891 (Lilly) completion of US/Japanese Phase I trial delayed by 13m</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VK2809 (Viking) impressive histology improvements on both MASH and fibrosis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7</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2014518015"/>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3"/>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Metabolism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Efruxifermin (Akero) new Phase III trial SYNCHRONY-Outcomes in MASH F4</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9</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4"/>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7"/>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Other</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GSK and Ochre enter $37.5 million data license agreement in liver disease</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10</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8"/>
                  </a:ext>
                </a:extLst>
              </a:tr>
              <a:tr h="0">
                <a:tc>
                  <a:txBody>
                    <a:bodyPr/>
                    <a:lstStyle/>
                    <a:p>
                      <a:pPr>
                        <a:lnSpc>
                          <a:spcPts val="1125"/>
                        </a:lnSpc>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a:lnSpc>
                          <a:spcPts val="1125"/>
                        </a:lnSpc>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algn="r">
                        <a:lnSpc>
                          <a:spcPts val="1125"/>
                        </a:lnSpc>
                      </a:pPr>
                      <a:endParaRPr lang="en-US" sz="1000" dirty="0"/>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latin typeface="+mn-lt"/>
                        <a:ea typeface="Calibri"/>
                        <a:cs typeface="Calibri"/>
                      </a:endParaRPr>
                    </a:p>
                  </a:txBody>
                  <a:tcPr marL="45720" marR="457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dot"/>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latin typeface="+mn-lt"/>
                        <a:ea typeface="Calibri"/>
                        <a:cs typeface="Calibri"/>
                      </a:endParaRPr>
                    </a:p>
                  </a:txBody>
                  <a:tcPr marL="45720" marR="457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dot"/>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2"/>
                        </a:solidFill>
                      </a:endParaRPr>
                    </a:p>
                  </a:txBody>
                  <a:tcPr marL="45720" marR="45720" marB="0" anchor="b">
                    <a:lnR w="12700" cap="flat" cmpd="sng" algn="ctr">
                      <a:solidFill>
                        <a:schemeClr val="tx2">
                          <a:lumMod val="75000"/>
                        </a:schemeClr>
                      </a:solidFill>
                      <a:prstDash val="solid"/>
                      <a:round/>
                      <a:headEnd type="none" w="med" len="med"/>
                      <a:tailEnd type="none" w="med" len="med"/>
                    </a:lnR>
                    <a:lnT w="12700" cap="flat" cmpd="sng" algn="ctr">
                      <a:solidFill>
                        <a:schemeClr val="accent1">
                          <a:lumMod val="40000"/>
                          <a:lumOff val="60000"/>
                        </a:schemeClr>
                      </a:solidFill>
                      <a:prstDash val="dot"/>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99138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832848"/>
              </p:ext>
            </p:extLst>
          </p:nvPr>
        </p:nvGraphicFramePr>
        <p:xfrm>
          <a:off x="384048" y="548640"/>
          <a:ext cx="11430000" cy="2407920"/>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baseline="0" dirty="0">
                          <a:solidFill>
                            <a:schemeClr val="bg1"/>
                          </a:solidFill>
                        </a:rPr>
                        <a:t>News From CVrg</a:t>
                      </a:r>
                    </a:p>
                  </a:txBody>
                  <a:tcPr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Key sentine</a:t>
                      </a:r>
                      <a:r>
                        <a:rPr lang="en-US" sz="1000" b="1" kern="1200" baseline="0" dirty="0">
                          <a:solidFill>
                            <a:schemeClr val="accent3">
                              <a:lumMod val="75000"/>
                            </a:schemeClr>
                          </a:solidFill>
                          <a:effectLst/>
                        </a:rPr>
                        <a:t>ls</a:t>
                      </a:r>
                      <a:r>
                        <a:rPr lang="en-US" sz="1000" b="1" kern="1200" dirty="0">
                          <a:solidFill>
                            <a:schemeClr val="accent3">
                              <a:lumMod val="75000"/>
                            </a:schemeClr>
                          </a:solidFill>
                          <a:effectLst/>
                        </a:rPr>
                        <a:t>:</a:t>
                      </a:r>
                      <a:endParaRPr lang="en-US" sz="1000" b="1" kern="1200" baseline="0" dirty="0">
                        <a:solidFill>
                          <a:schemeClr val="accent3">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VK2809</a:t>
                      </a:r>
                      <a:r>
                        <a:rPr lang="en-US" sz="1000" dirty="0">
                          <a:solidFill>
                            <a:schemeClr val="tx1"/>
                          </a:solidFill>
                          <a:latin typeface="+mn-lt"/>
                          <a:ea typeface="Calibri"/>
                          <a:cs typeface="Calibri"/>
                        </a:rPr>
                        <a:t> (Viking) impressive histology improvements on both MASH and fibrosis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Efruxifermin</a:t>
                      </a:r>
                      <a:r>
                        <a:rPr lang="en-US" sz="1000" dirty="0">
                          <a:latin typeface="+mn-lt"/>
                          <a:ea typeface="Calibri"/>
                          <a:cs typeface="Calibri"/>
                        </a:rPr>
                        <a:t> (Akero) new Phase III trial </a:t>
                      </a:r>
                      <a:r>
                        <a:rPr lang="en-US" sz="1000" dirty="0">
                          <a:solidFill>
                            <a:schemeClr val="tx1"/>
                          </a:solidFill>
                          <a:latin typeface="+mn-lt"/>
                          <a:ea typeface="Calibri"/>
                          <a:cs typeface="Calibri"/>
                        </a:rPr>
                        <a:t>SYNCHRONY-Outcomes in MASH F4</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Efinopegdutide</a:t>
                      </a:r>
                      <a:r>
                        <a:rPr lang="en-US" sz="1000" dirty="0">
                          <a:solidFill>
                            <a:schemeClr val="tx1"/>
                          </a:solidFill>
                          <a:latin typeface="+mn-lt"/>
                          <a:ea typeface="Calibri"/>
                          <a:cs typeface="Calibri"/>
                        </a:rPr>
                        <a:t> (Merck) new Phase II trial in MASH F4</a:t>
                      </a:r>
                    </a:p>
                  </a:txBody>
                  <a:tcPr marT="91440" marB="91440">
                    <a:lnT w="3175" cap="flat" cmpd="sng" algn="ctr">
                      <a:no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Conference coverage: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kern="1200" baseline="0" dirty="0">
                          <a:effectLst/>
                        </a:rPr>
                        <a:t>CVrg attended </a:t>
                      </a:r>
                      <a:r>
                        <a:rPr lang="en-US" sz="1000" b="1" kern="1200" baseline="0" dirty="0">
                          <a:effectLst/>
                        </a:rPr>
                        <a:t>EASL </a:t>
                      </a:r>
                      <a:r>
                        <a:rPr lang="en-US" sz="1000" kern="1200" baseline="0" dirty="0">
                          <a:effectLst/>
                        </a:rPr>
                        <a:t>June 5</a:t>
                      </a:r>
                      <a:r>
                        <a:rPr lang="en-US" sz="1000" kern="1200" baseline="30000" dirty="0">
                          <a:effectLst/>
                        </a:rPr>
                        <a:t>th</a:t>
                      </a:r>
                      <a:r>
                        <a:rPr lang="en-US" sz="1000" kern="1200" baseline="0" dirty="0">
                          <a:effectLst/>
                        </a:rPr>
                        <a:t>-8</a:t>
                      </a:r>
                      <a:r>
                        <a:rPr lang="en-US" sz="1000" kern="1200" baseline="30000" dirty="0">
                          <a:effectLst/>
                        </a:rPr>
                        <a:t>th</a:t>
                      </a:r>
                      <a:r>
                        <a:rPr lang="en-US" sz="1000" kern="1200" baseline="0" dirty="0">
                          <a:effectLst/>
                        </a:rPr>
                        <a:t>, 2023 in Milan, Italy; </a:t>
                      </a:r>
                      <a:r>
                        <a:rPr lang="en-US" sz="1000" kern="1200" baseline="0" dirty="0">
                          <a:solidFill>
                            <a:schemeClr val="tx1"/>
                          </a:solidFill>
                          <a:effectLst/>
                          <a:latin typeface="+mn-lt"/>
                          <a:ea typeface="+mn-ea"/>
                          <a:cs typeface="+mn-cs"/>
                        </a:rPr>
                        <a:t>CVrg’s EASL Conference Report was issued June 14</a:t>
                      </a:r>
                      <a:r>
                        <a:rPr lang="en-US" sz="1000" kern="1200" baseline="30000" dirty="0">
                          <a:solidFill>
                            <a:schemeClr val="tx1"/>
                          </a:solidFill>
                          <a:effectLst/>
                          <a:latin typeface="+mn-lt"/>
                          <a:ea typeface="+mn-ea"/>
                          <a:cs typeface="+mn-cs"/>
                        </a:rPr>
                        <a:t>th</a:t>
                      </a:r>
                      <a:r>
                        <a:rPr lang="en-US" sz="1000" kern="1200" baseline="0" dirty="0">
                          <a:solidFill>
                            <a:schemeClr val="tx1"/>
                          </a:solidFill>
                          <a:effectLst/>
                          <a:latin typeface="+mn-lt"/>
                          <a:ea typeface="+mn-ea"/>
                          <a:cs typeface="+mn-cs"/>
                        </a:rPr>
                        <a:t>, 2024 – news included in the conference report are </a:t>
                      </a:r>
                      <a:r>
                        <a:rPr lang="en-US" sz="1000" u="sng" kern="1200" baseline="0" dirty="0">
                          <a:solidFill>
                            <a:schemeClr val="tx1"/>
                          </a:solidFill>
                          <a:effectLst/>
                          <a:latin typeface="+mn-lt"/>
                          <a:ea typeface="+mn-ea"/>
                          <a:cs typeface="+mn-cs"/>
                        </a:rPr>
                        <a:t>NOT</a:t>
                      </a:r>
                      <a:r>
                        <a:rPr lang="en-US" sz="1000" kern="1200" baseline="0" dirty="0">
                          <a:solidFill>
                            <a:schemeClr val="tx1"/>
                          </a:solidFill>
                          <a:effectLst/>
                          <a:latin typeface="+mn-lt"/>
                          <a:ea typeface="+mn-ea"/>
                          <a:cs typeface="+mn-cs"/>
                        </a:rPr>
                        <a:t> duplicated in this report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kern="1200" baseline="0" dirty="0">
                          <a:effectLst/>
                        </a:rPr>
                        <a:t>CVrg attended </a:t>
                      </a:r>
                      <a:r>
                        <a:rPr lang="en-US" sz="1000" b="1" kern="1200" baseline="0" dirty="0">
                          <a:effectLst/>
                        </a:rPr>
                        <a:t>ADA </a:t>
                      </a:r>
                      <a:r>
                        <a:rPr lang="en-US" sz="1000" kern="1200" baseline="0" dirty="0">
                          <a:effectLst/>
                        </a:rPr>
                        <a:t>June 21</a:t>
                      </a:r>
                      <a:r>
                        <a:rPr lang="en-US" sz="1000" kern="1200" baseline="30000" dirty="0">
                          <a:effectLst/>
                        </a:rPr>
                        <a:t>st</a:t>
                      </a:r>
                      <a:r>
                        <a:rPr lang="en-US" sz="1000" kern="1200" baseline="0" dirty="0">
                          <a:effectLst/>
                        </a:rPr>
                        <a:t>-24</a:t>
                      </a:r>
                      <a:r>
                        <a:rPr lang="en-US" sz="1000" kern="1200" baseline="30000" dirty="0">
                          <a:effectLst/>
                        </a:rPr>
                        <a:t>th</a:t>
                      </a:r>
                      <a:r>
                        <a:rPr lang="en-US" sz="1000" kern="1200" baseline="0" dirty="0">
                          <a:effectLst/>
                        </a:rPr>
                        <a:t>, 2023 in Orlando, FL; </a:t>
                      </a:r>
                      <a:r>
                        <a:rPr lang="en-US" sz="1000" kern="1200" baseline="0" dirty="0">
                          <a:solidFill>
                            <a:schemeClr val="tx1"/>
                          </a:solidFill>
                          <a:effectLst/>
                          <a:latin typeface="+mn-lt"/>
                          <a:ea typeface="+mn-ea"/>
                          <a:cs typeface="+mn-cs"/>
                        </a:rPr>
                        <a:t>CVrg’s ADA Conference Report will be issued by Wednesday July 3</a:t>
                      </a:r>
                      <a:r>
                        <a:rPr lang="en-US" sz="1000" kern="1200" baseline="30000" dirty="0">
                          <a:solidFill>
                            <a:schemeClr val="tx1"/>
                          </a:solidFill>
                          <a:effectLst/>
                          <a:latin typeface="+mn-lt"/>
                          <a:ea typeface="+mn-ea"/>
                          <a:cs typeface="+mn-cs"/>
                        </a:rPr>
                        <a:t>rd</a:t>
                      </a:r>
                      <a:r>
                        <a:rPr lang="en-US" sz="1000" kern="1200" baseline="0" dirty="0">
                          <a:solidFill>
                            <a:schemeClr val="tx1"/>
                          </a:solidFill>
                          <a:effectLst/>
                          <a:latin typeface="+mn-lt"/>
                          <a:ea typeface="+mn-ea"/>
                          <a:cs typeface="+mn-cs"/>
                        </a:rPr>
                        <a:t>, 2024</a:t>
                      </a:r>
                      <a:endParaRPr lang="en-US" sz="1000" b="1" kern="1200" dirty="0">
                        <a:solidFill>
                          <a:srgbClr val="7581BE"/>
                        </a:solidFill>
                        <a:effectLst/>
                        <a:latin typeface="+mn-lt"/>
                        <a:ea typeface="+mn-ea"/>
                        <a:cs typeface="+mn-cs"/>
                      </a:endParaRPr>
                    </a:p>
                  </a:txBody>
                  <a:tcPr marT="91440" marB="91440">
                    <a:lnB>
                      <a:noFill/>
                    </a:lnB>
                  </a:tcPr>
                </a:tc>
                <a:extLst>
                  <a:ext uri="{0D108BD9-81ED-4DB2-BD59-A6C34878D82A}">
                    <a16:rowId xmlns:a16="http://schemas.microsoft.com/office/drawing/2014/main" val="10004"/>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baseline="0" dirty="0">
                          <a:effectLst/>
                        </a:rPr>
                        <a:t>Clinical trial information is sourced from various registries including: </a:t>
                      </a:r>
                      <a:r>
                        <a:rPr lang="en-GB" sz="1000" kern="1200" baseline="0" dirty="0">
                          <a:effectLst/>
                          <a:hlinkClick r:id="rId2"/>
                        </a:rPr>
                        <a:t>ClinicalTrials.gov</a:t>
                      </a:r>
                      <a:r>
                        <a:rPr lang="en-GB" sz="1000" kern="1200" baseline="0" dirty="0">
                          <a:effectLst/>
                        </a:rPr>
                        <a:t>, the </a:t>
                      </a:r>
                      <a:r>
                        <a:rPr lang="en-GB" sz="1000" dirty="0">
                          <a:hlinkClick r:id="rId3"/>
                        </a:rPr>
                        <a:t>EU Clinical Trials Register</a:t>
                      </a:r>
                      <a:r>
                        <a:rPr lang="en-GB" sz="1000" dirty="0"/>
                        <a:t>,</a:t>
                      </a:r>
                      <a:r>
                        <a:rPr lang="en-GB" sz="1000" baseline="0" dirty="0"/>
                        <a:t> and the </a:t>
                      </a:r>
                      <a:r>
                        <a:rPr lang="en-GB" sz="1000" baseline="0" dirty="0">
                          <a:hlinkClick r:id="rId4"/>
                        </a:rPr>
                        <a:t>Japanese Clinical Trials Registry</a:t>
                      </a:r>
                      <a:endParaRPr lang="en-GB" sz="1000" baseline="0" dirty="0"/>
                    </a:p>
                  </a:txBody>
                  <a:tcPr marT="91440" marB="91440">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959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08644305"/>
              </p:ext>
            </p:extLst>
          </p:nvPr>
        </p:nvGraphicFramePr>
        <p:xfrm>
          <a:off x="384363" y="548640"/>
          <a:ext cx="11430000" cy="5483352"/>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Combinations/Multi-MOA</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Semaglutide SC/zalfermin/cagrilintide (Novo Nordisk) global Phase IIb trial 1º completion delayed by five months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semaglutide SC</a:t>
                      </a:r>
                    </a:p>
                    <a:p>
                      <a:r>
                        <a:rPr lang="en-US" sz="1000" b="0" dirty="0"/>
                        <a:t>GLP-1 agonist</a:t>
                      </a:r>
                    </a:p>
                    <a:p>
                      <a:endParaRPr lang="en-US" sz="1000" b="1" dirty="0"/>
                    </a:p>
                    <a:p>
                      <a:r>
                        <a:rPr lang="en-US" sz="1000" b="1" dirty="0"/>
                        <a:t>zalfermin</a:t>
                      </a:r>
                    </a:p>
                    <a:p>
                      <a:r>
                        <a:rPr lang="en-US" sz="1000" b="0" dirty="0"/>
                        <a:t>FGF21 analog</a:t>
                      </a:r>
                    </a:p>
                    <a:p>
                      <a:endParaRPr lang="en-US" sz="1000" b="1" dirty="0"/>
                    </a:p>
                    <a:p>
                      <a:r>
                        <a:rPr lang="en-US" sz="1000" b="1" dirty="0"/>
                        <a:t>cagrilintide</a:t>
                      </a:r>
                    </a:p>
                    <a:p>
                      <a:r>
                        <a:rPr lang="en-US" sz="1000" b="0" dirty="0"/>
                        <a:t>amylin analog</a:t>
                      </a:r>
                    </a:p>
                    <a:p>
                      <a:endParaRPr lang="en-US" sz="1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(Novo Nordisk)</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Primary 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Global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NCT05016882</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Aug. 2021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a:t>
                      </a:r>
                      <a:r>
                        <a:rPr kumimoji="0" lang="en-US" sz="1000" b="0" u="none" strike="noStrike" cap="none" normalizeH="0" baseline="0" dirty="0">
                          <a:ln>
                            <a:noFill/>
                          </a:ln>
                          <a:solidFill>
                            <a:schemeClr val="accent3">
                              <a:lumMod val="75000"/>
                            </a:schemeClr>
                          </a:solidFill>
                          <a:effectLst/>
                        </a:rPr>
                        <a:t>Oct.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May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March 2025</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672 MASH patients aged ≥18 years (≥19 years in S. Korea, ≥20 years in Japan, and ≥21 years in Singapore), F2-F4, NAS ≥4 for patients with F2-F3 and ≥3 for patients with F4 (≥1 in each of steatosis, lobular inflammation, and ballooning)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zalfermin (SC 7.5, 15, or 30mg QW) ± semaglutide (SC 2.4mg QW) vs. cagrilintide (SC 2.4mg QW) + semaglutide (SC 2.4mg QW) vs. semaglutide (SC 2.4mg QW) vs. placebo for 19 months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≥1 stage improvement in fibrosis without worsening in MASH from baseline at 52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Data from this trial were expected in May, but this month the trial record was updated to reflect a delay to primary completion of five months to October 2024.</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Avenciguat/empagliflozin (BI) global Phase II trial terminated due to company decision</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88720">
                <a:tc>
                  <a:txBody>
                    <a:bodyPr/>
                    <a:lstStyle/>
                    <a:p>
                      <a:r>
                        <a:rPr lang="en-US" sz="1000" b="1" dirty="0"/>
                        <a:t>avenciguat</a:t>
                      </a:r>
                    </a:p>
                    <a:p>
                      <a:r>
                        <a:rPr lang="en-US" sz="1000" dirty="0"/>
                        <a:t>(BI)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sGC inhibitor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t>Jardiance; empagliflozin</a:t>
                      </a: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(BI/Lilly)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SGLT-2 inhibitor</a:t>
                      </a:r>
                      <a:endParaRPr lang="en-US" sz="1000" b="1"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Trial Terminated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 – Global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3" tooltip="Current version of study on ClinicalTrials.gov"/>
                        </a:rPr>
                        <a:t>NCT05282121</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May 2022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April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Terminated: June 2024</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90 patients aged 18-75 years with compensated cirrhosis and portal hypertension due to HBV, HCV, or MASH ± T2D, HVPG ≥10mmHg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u="none" strike="noStrike" cap="none" normalizeH="0" baseline="0" dirty="0">
                          <a:ln>
                            <a:noFill/>
                          </a:ln>
                          <a:effectLst/>
                        </a:rPr>
                        <a:t>Treatment</a:t>
                      </a:r>
                      <a:r>
                        <a:rPr kumimoji="0" lang="en-US" sz="1000" u="none" strike="noStrike" cap="none" normalizeH="0" baseline="0" dirty="0">
                          <a:ln>
                            <a:noFill/>
                          </a:ln>
                          <a:effectLst/>
                        </a:rPr>
                        <a:t>: avenciguat (oral BID - all indications) vs. avenciguat + empagliflozin (oral BID + QD - only MASH patients with T2D) for 8 weeks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%change in HVPG from baseline at 8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month the trial record was updated to reflect termination of the trial due to “company decision”.</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BAR502 (Bar) Portugese Phase I trial withdrawn due to updated development program</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4400">
                <a:tc>
                  <a:txBody>
                    <a:bodyPr/>
                    <a:lstStyle/>
                    <a:p>
                      <a:r>
                        <a:rPr lang="en-US" sz="1000" b="1" dirty="0"/>
                        <a:t>BAR502</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(Bar)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dual FXR/GPBAR1 agonist </a:t>
                      </a:r>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Trial Withdrawn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Portugal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4" tooltip="Current version of study on ClinicalTrials.gov"/>
                        </a:rPr>
                        <a:t>NCT05203367</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Nov. 2022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March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Withdrawn: June 2024</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0 (was 32)</a:t>
                      </a:r>
                      <a:r>
                        <a:rPr kumimoji="0" lang="en-US" sz="1000" u="none" strike="noStrike" cap="none" normalizeH="0" baseline="0" dirty="0">
                          <a:ln>
                            <a:noFill/>
                          </a:ln>
                          <a:effectLst/>
                        </a:rPr>
                        <a:t> healthy subjects aged 18-55 years, BMI 18-30kg/m</a:t>
                      </a:r>
                      <a:r>
                        <a:rPr kumimoji="0" lang="en-US" sz="1000" u="none" strike="noStrike" cap="none" normalizeH="0" baseline="30000" dirty="0">
                          <a:ln>
                            <a:noFill/>
                          </a:ln>
                          <a:effectLst/>
                        </a:rPr>
                        <a:t>2</a:t>
                      </a:r>
                      <a:r>
                        <a:rPr kumimoji="0" lang="en-US" sz="1000" u="none" strike="noStrike" cap="none" normalizeH="0" baseline="0" dirty="0">
                          <a:ln>
                            <a:noFill/>
                          </a:ln>
                          <a:effectLst/>
                        </a:rPr>
                        <a:t>, SBP 90-140mmHg, DBP 50-90mmHg, HR 45-90bpm, eGFR ≥90mL/min/1.73m</a:t>
                      </a:r>
                      <a:r>
                        <a:rPr kumimoji="0" lang="en-US" sz="1000" u="none" strike="noStrike" cap="none" normalizeH="0" baseline="30000" dirty="0">
                          <a:ln>
                            <a:noFill/>
                          </a:ln>
                          <a:effectLst/>
                        </a:rPr>
                        <a: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BAR 502 (oral 10, 50, 150, or 300mg single dose)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month the trial was withdrawn due to an “updated development program”.</a:t>
                      </a:r>
                    </a:p>
                  </a:txBody>
                  <a:tcPr marT="36576" marB="36576">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2403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16617"/>
              </p:ext>
            </p:extLst>
          </p:nvPr>
        </p:nvGraphicFramePr>
        <p:xfrm>
          <a:off x="384363" y="548640"/>
          <a:ext cx="11430000" cy="23865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Incretin Combinations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Efinopegdutide (Merck) new Phase II trial in MASH F4</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efinopegdutide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(Hanmi/Merck)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dual GLP-1/GRA</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 – Location undisclosed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NCT06465186</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July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May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May 2026</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80 MASH patients with compensated cirrhosis aged 18-80 years, if T2D controlled by diet or anti-diabetic medications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efinopegdutide (SC undisclosed dose QW) vs. placebo for 28 weeks; efinopegdutide will be up-titrated every month for three months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br>
                        <a:rPr kumimoji="0" lang="en-US" sz="1000" u="none" strike="noStrike" cap="none" normalizeH="0" baseline="0" dirty="0">
                          <a:ln>
                            <a:noFill/>
                          </a:ln>
                          <a:effectLst/>
                        </a:rPr>
                      </a:br>
                      <a:r>
                        <a:rPr kumimoji="0" lang="en-US" sz="1000" u="none" strike="noStrike" cap="none" normalizeH="0" baseline="0" dirty="0">
                          <a:ln>
                            <a:noFill/>
                          </a:ln>
                          <a:effectLst/>
                        </a:rPr>
                        <a:t>- change in liver fat from baseline at 28 weeks</a:t>
                      </a:r>
                      <a:br>
                        <a:rPr kumimoji="0" lang="en-US" sz="1000" u="none" strike="noStrike" cap="none" normalizeH="0" baseline="0" dirty="0">
                          <a:ln>
                            <a:noFill/>
                          </a:ln>
                          <a:effectLst/>
                        </a:rPr>
                      </a:br>
                      <a:r>
                        <a:rPr kumimoji="0" lang="en-US" sz="1000" u="none" strike="noStrike" cap="none" normalizeH="0" baseline="0" dirty="0">
                          <a:ln>
                            <a:noFill/>
                          </a:ln>
                          <a:effectLst/>
                        </a:rPr>
                        <a:t>- safety up to 36 weeks</a:t>
                      </a:r>
                      <a:br>
                        <a:rPr kumimoji="0" lang="en-US" sz="1000" u="none" strike="noStrike" cap="none" normalizeH="0" baseline="0" dirty="0">
                          <a:ln>
                            <a:noFill/>
                          </a:ln>
                          <a:effectLst/>
                        </a:rPr>
                      </a:br>
                      <a:r>
                        <a:rPr kumimoji="0" lang="en-US" sz="1000" u="none" strike="noStrike" cap="none" normalizeH="0" baseline="0" dirty="0">
                          <a:ln>
                            <a:noFill/>
                          </a:ln>
                          <a:effectLst/>
                        </a:rPr>
                        <a:t>- study discontinuations due to study drug up to 28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will evaluate safety and efficacy of efinopegdutide in MASH F4 patients.</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272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31498656"/>
              </p:ext>
            </p:extLst>
          </p:nvPr>
        </p:nvGraphicFramePr>
        <p:xfrm>
          <a:off x="384363" y="548640"/>
          <a:ext cx="11430000" cy="5623560"/>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AZD2693 (AZ) global Phase IIb trial FORTUNA completes enrollment</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AZD2693</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(AZ)</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PNPLA3 inhibitor</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Enrollment Completed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FORTUNA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Global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NCT05809934</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March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a:t>
                      </a:r>
                      <a:r>
                        <a:rPr kumimoji="0" lang="en-US" sz="1000" b="0" u="none" strike="noStrike" cap="none" normalizeH="0" baseline="0" dirty="0">
                          <a:ln>
                            <a:noFill/>
                          </a:ln>
                          <a:solidFill>
                            <a:schemeClr val="accent3">
                              <a:lumMod val="75000"/>
                            </a:schemeClr>
                          </a:solidFill>
                          <a:effectLst/>
                        </a:rPr>
                        <a:t>Oct.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a:t>
                      </a:r>
                      <a:r>
                        <a:rPr kumimoji="0" lang="en-US" sz="1000" b="0" u="none" strike="noStrike" cap="none" normalizeH="0" baseline="0" dirty="0">
                          <a:ln>
                            <a:noFill/>
                          </a:ln>
                          <a:solidFill>
                            <a:schemeClr val="accent3">
                              <a:lumMod val="75000"/>
                            </a:schemeClr>
                          </a:solidFill>
                          <a:effectLst/>
                        </a:rPr>
                        <a:t>Oct.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2025)</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175 (was 180) </a:t>
                      </a:r>
                      <a:r>
                        <a:rPr kumimoji="0" lang="en-US" sz="1000" u="none" strike="noStrike" cap="none" normalizeH="0" baseline="0" dirty="0">
                          <a:ln>
                            <a:noFill/>
                          </a:ln>
                          <a:effectLst/>
                        </a:rPr>
                        <a:t>MASH patients aged 18-75 years, carriers of rs738409 (PNPLA3 148M), F2-F3, NAS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AZD2693 (SC one of two undisclosed doses QM)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MASH resolution without worsening in fibrosis from baseline at 52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r>
                        <a:rPr kumimoji="0" lang="en-US" sz="1000" b="1" u="none" strike="noStrike" cap="none" normalizeH="0" baseline="0" dirty="0">
                          <a:ln>
                            <a:noFill/>
                          </a:ln>
                          <a:effectLst/>
                        </a:rPr>
                        <a:t>Comments</a:t>
                      </a:r>
                      <a:r>
                        <a:rPr kumimoji="0" lang="en-US" sz="1000" u="none" strike="noStrike" cap="none" normalizeH="0" baseline="0" dirty="0">
                          <a:ln>
                            <a:noFill/>
                          </a:ln>
                          <a:effectLst/>
                        </a:rPr>
                        <a:t>: First clinical </a:t>
                      </a:r>
                      <a:r>
                        <a:rPr kumimoji="0" lang="en-US" sz="1000" u="none" strike="noStrike" cap="none" normalizeH="0" baseline="0" dirty="0">
                          <a:ln>
                            <a:noFill/>
                          </a:ln>
                          <a:effectLst/>
                          <a:hlinkClick r:id="rId3"/>
                        </a:rPr>
                        <a:t>Phase I</a:t>
                      </a:r>
                      <a:r>
                        <a:rPr kumimoji="0" lang="en-US" sz="1000" u="none" strike="noStrike" cap="none" normalizeH="0" baseline="0" dirty="0">
                          <a:ln>
                            <a:noFill/>
                          </a:ln>
                          <a:effectLst/>
                        </a:rPr>
                        <a:t> data of AZD2693 presented at EASL 2024 (LBP-031, </a:t>
                      </a:r>
                      <a:r>
                        <a:rPr kumimoji="0" lang="en-US" sz="1000" u="none" strike="noStrike" cap="none" normalizeH="0" baseline="0" dirty="0">
                          <a:ln>
                            <a:noFill/>
                          </a:ln>
                          <a:effectLst/>
                          <a:hlinkClick r:id="rId4"/>
                        </a:rPr>
                        <a:t>see</a:t>
                      </a:r>
                      <a:r>
                        <a:rPr kumimoji="0" lang="en-US" sz="1000" u="none" strike="noStrike" cap="none" normalizeH="0" baseline="0" dirty="0">
                          <a:ln>
                            <a:noFill/>
                          </a:ln>
                          <a:effectLst/>
                        </a:rPr>
                        <a:t> CVrg’s ESL 2024 Conference report) showed </a:t>
                      </a:r>
                      <a:r>
                        <a:rPr lang="en-US" sz="1000" b="0" dirty="0">
                          <a:solidFill>
                            <a:schemeClr val="tx1"/>
                          </a:solidFill>
                        </a:rPr>
                        <a:t>AZD2693 was safe and well-tolerated, and potently reduced hepatic PNPLA3 mRNA levels associated with improvement in circulating lipids and liver fat in presumed MASH patients homozygous for the PNPLA3 148MM risk allele.</a:t>
                      </a:r>
                    </a:p>
                    <a:p>
                      <a:r>
                        <a:rPr lang="en-US" sz="1000" b="0" dirty="0">
                          <a:solidFill>
                            <a:schemeClr val="tx1"/>
                          </a:solidFill>
                        </a:rPr>
                        <a:t>Data from this Phase IIb trial expected late 2025.</a:t>
                      </a:r>
                      <a:endParaRPr lang="en-US" sz="1000" b="0" dirty="0">
                        <a:solidFill>
                          <a:srgbClr val="FF0000"/>
                        </a:solidFill>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ALN-PNP (Alnylam/Regeneron) completion of S. Korean Phase I trial accelerated by 15m</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88720">
                <a:tc>
                  <a:txBody>
                    <a:bodyPr/>
                    <a:lstStyle/>
                    <a:p>
                      <a:r>
                        <a:rPr lang="en-US" sz="1000" b="1" dirty="0"/>
                        <a:t>ALN-PNP</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(Alnylam/Regeneron)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PNPLA3 RNAi</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Accelerated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S. Korea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5" tooltip="Current version of study on ClinicalTrials.gov"/>
                        </a:rPr>
                        <a:t>NCT06024408</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May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Sep.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May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Sep.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2026)</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104 MASLD patients aged 18-65 years with PNPLA3 G/G allele, BMI 23-40kg/m</a:t>
                      </a:r>
                      <a:r>
                        <a:rPr kumimoji="0" lang="en-US" sz="1000" u="none" strike="noStrike" cap="none" normalizeH="0" baseline="30000" dirty="0">
                          <a:ln>
                            <a:noFill/>
                          </a:ln>
                          <a:effectLst/>
                        </a:rPr>
                        <a:t>2</a:t>
                      </a:r>
                      <a:r>
                        <a:rPr kumimoji="0" lang="en-US" sz="1000" u="none" strike="noStrike" cap="none" normalizeH="0" baseline="0" dirty="0">
                          <a:ln>
                            <a:noFill/>
                          </a:ln>
                          <a:effectLst/>
                        </a:rPr>
                        <a:t> for East Asians, BMI 27-40kg/m</a:t>
                      </a:r>
                      <a:r>
                        <a:rPr kumimoji="0" lang="en-US" sz="1000" u="none" strike="noStrike" cap="none" normalizeH="0" baseline="30000" dirty="0">
                          <a:ln>
                            <a:noFill/>
                          </a:ln>
                          <a:effectLst/>
                        </a:rPr>
                        <a:t>2</a:t>
                      </a:r>
                      <a:r>
                        <a:rPr kumimoji="0" lang="en-US" sz="1000" u="none" strike="noStrike" cap="none" normalizeH="0" baseline="0" dirty="0">
                          <a:ln>
                            <a:noFill/>
                          </a:ln>
                          <a:effectLst/>
                        </a:rPr>
                        <a:t> for non-Asians, homo- (Part A + B) or heterozygote (Part C) for PNPLA3 rs738409, liver fat ≥8.5%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 ALN-PNP (SC one of three undisclosed single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B: ALN-PNP (SC one of three undisclosed doses Q12W)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C: ALN-PNP (SC high dose Q12W)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safety up to 253 days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The trial started last month, and no reason for this substantial acceleration of study completion was disclosed.</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LY3849891 (Lilly) completion of US/Japanese Phase I trial delayed by 13m</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41120">
                <a:tc>
                  <a:txBody>
                    <a:bodyPr/>
                    <a:lstStyle/>
                    <a:p>
                      <a:r>
                        <a:rPr lang="en-US" sz="1000" b="1" dirty="0"/>
                        <a:t>LY3849891</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(Lilly)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PNPLA3 siRNA</a:t>
                      </a:r>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US, Japan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6" tooltip="Current version of study on ClinicalTrials.gov"/>
                        </a:rPr>
                        <a:t>NCT05395481</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June 2022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Dec. 2025</a:t>
                      </a:r>
                      <a:endParaRPr kumimoji="0" lang="en-US" sz="1000" u="none" strike="noStrike" cap="none" normalizeH="0" baseline="0" dirty="0">
                        <a:ln>
                          <a:noFill/>
                        </a:ln>
                        <a:solidFill>
                          <a:schemeClr val="accent3">
                            <a:lumMod val="75000"/>
                          </a:schemeClr>
                        </a:solidFill>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Dec. 2025</a:t>
                      </a:r>
                      <a:endParaRPr kumimoji="0" lang="en-US" sz="1000" u="none" strike="noStrike" cap="none" normalizeH="0" baseline="0" dirty="0">
                        <a:ln>
                          <a:noFill/>
                        </a:ln>
                        <a:solidFill>
                          <a:schemeClr val="accent3">
                            <a:lumMod val="75000"/>
                          </a:schemeClr>
                        </a:solidFill>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2024)</a:t>
                      </a:r>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176 MASLD patients with PNPLA3 I148M genotype aged 18-70 years, BMI 25 to &lt;50kg/m</a:t>
                      </a:r>
                      <a:r>
                        <a:rPr kumimoji="0" lang="en-US" sz="1000" u="none" strike="noStrike" cap="none" normalizeH="0" baseline="30000" dirty="0">
                          <a:ln>
                            <a:noFill/>
                          </a:ln>
                          <a:effectLst/>
                        </a:rPr>
                        <a:t>2</a:t>
                      </a:r>
                      <a:r>
                        <a:rPr kumimoji="0" lang="en-US" sz="1000" u="none" strike="noStrike" cap="none" normalizeH="0" baseline="0" dirty="0">
                          <a:ln>
                            <a:noFill/>
                          </a:ln>
                          <a:effectLst/>
                        </a:rPr>
                        <a:t>, liver fat ≥10%, if T2D A1c &lt;8%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LY3849891 (SC undisclosed single and ascending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TEAEs and SAEs up to 26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change in liver fat by MRI-PDFF from baseline at 12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No reason for this delay to completion was disclosed.</a:t>
                      </a:r>
                    </a:p>
                  </a:txBody>
                  <a:tcPr marT="36576" marB="36576">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5577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9725313"/>
              </p:ext>
            </p:extLst>
          </p:nvPr>
        </p:nvGraphicFramePr>
        <p:xfrm>
          <a:off x="384362" y="548640"/>
          <a:ext cx="11430000" cy="4819898"/>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074209">
                  <a:extLst>
                    <a:ext uri="{9D8B030D-6E8A-4147-A177-3AD203B41FA5}">
                      <a16:colId xmlns:a16="http://schemas.microsoft.com/office/drawing/2014/main" val="20001"/>
                    </a:ext>
                  </a:extLst>
                </a:gridCol>
                <a:gridCol w="783291">
                  <a:extLst>
                    <a:ext uri="{9D8B030D-6E8A-4147-A177-3AD203B41FA5}">
                      <a16:colId xmlns:a16="http://schemas.microsoft.com/office/drawing/2014/main" val="2994088401"/>
                    </a:ext>
                  </a:extLst>
                </a:gridCol>
                <a:gridCol w="1197909">
                  <a:extLst>
                    <a:ext uri="{9D8B030D-6E8A-4147-A177-3AD203B41FA5}">
                      <a16:colId xmlns:a16="http://schemas.microsoft.com/office/drawing/2014/main" val="20002"/>
                    </a:ext>
                  </a:extLst>
                </a:gridCol>
                <a:gridCol w="4517091">
                  <a:extLst>
                    <a:ext uri="{9D8B030D-6E8A-4147-A177-3AD203B41FA5}">
                      <a16:colId xmlns:a16="http://schemas.microsoft.com/office/drawing/2014/main" val="20003"/>
                    </a:ext>
                  </a:extLst>
                </a:gridCol>
              </a:tblGrid>
              <a:tr h="457200">
                <a:tc gridSpan="5">
                  <a:txBody>
                    <a:bodyPr/>
                    <a:lstStyle/>
                    <a:p>
                      <a:pPr algn="ctr"/>
                      <a:r>
                        <a:rPr lang="en-US" sz="2300" b="0" spc="20" dirty="0">
                          <a:solidFill>
                            <a:schemeClr val="bg1"/>
                          </a:solidFill>
                        </a:rPr>
                        <a:t>Lipid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8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VK2809 (Viking) impressive histology improvements on both MASH and fibrosis in Phase IIb trial VOYAGE</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5">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t>VK2809</a:t>
                      </a:r>
                      <a:endParaRPr lang="en-US" sz="1000" b="1"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THR</a:t>
                      </a:r>
                      <a:r>
                        <a:rPr lang="el-GR" sz="1000" dirty="0"/>
                        <a:t>β</a:t>
                      </a:r>
                      <a:r>
                        <a:rPr lang="en-US" sz="1000" dirty="0"/>
                        <a:t> agonist</a:t>
                      </a: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a:txBody>
                    <a:bodyPr/>
                    <a:lstStyle/>
                    <a:p>
                      <a:r>
                        <a:rPr lang="en-US" sz="1000" dirty="0"/>
                        <a:t>Viking</a:t>
                      </a:r>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effectLst/>
                          <a:hlinkClick r:id="rId2"/>
                        </a:rPr>
                        <a:t>VOYAGE</a:t>
                      </a:r>
                      <a:r>
                        <a:rPr kumimoji="0" lang="en-US" sz="1000" b="0" u="none" strike="noStrike" cap="none" normalizeH="0" baseline="0" dirty="0">
                          <a:ln>
                            <a:noFill/>
                          </a:ln>
                          <a:effectLst/>
                        </a:rPr>
                        <a:t> </a:t>
                      </a:r>
                      <a:r>
                        <a:rPr kumimoji="0" lang="en-US" sz="1000" u="none" strike="noStrike" cap="none" normalizeH="0" baseline="0" dirty="0">
                          <a:ln>
                            <a:noFill/>
                          </a:ln>
                          <a:effectLst/>
                        </a:rPr>
                        <a:t>Phase IIb – </a:t>
                      </a:r>
                      <a:r>
                        <a:rPr kumimoji="0" lang="es-ES" sz="1000" u="none" strike="noStrike" cap="none" normalizeH="0" baseline="0" dirty="0">
                          <a:ln>
                            <a:noFill/>
                          </a:ln>
                          <a:effectLst/>
                        </a:rPr>
                        <a:t>US, Belgium, France, Mexico, Puerto Rico</a:t>
                      </a:r>
                      <a:endParaRPr kumimoji="0" lang="en-US" sz="1000" u="none" strike="noStrike" cap="none" normalizeH="0" baseline="0" dirty="0">
                        <a:ln>
                          <a:noFill/>
                        </a:ln>
                        <a:effectLst/>
                      </a:endParaRP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5">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GB"/>
                    </a:p>
                  </a:txBody>
                  <a:tcPr/>
                </a:tc>
                <a:extLst>
                  <a:ext uri="{0D108BD9-81ED-4DB2-BD59-A6C34878D82A}">
                    <a16:rowId xmlns:a16="http://schemas.microsoft.com/office/drawing/2014/main" val="10005"/>
                  </a:ext>
                </a:extLst>
              </a:tr>
              <a:tr h="237232">
                <a:tc gridSpan="5">
                  <a:txBody>
                    <a:bodyPr/>
                    <a:lstStyle/>
                    <a:p>
                      <a:r>
                        <a:rPr lang="en-US" sz="1000" b="0" dirty="0">
                          <a:latin typeface="+mj-lt"/>
                          <a:cs typeface="Calibri"/>
                        </a:rPr>
                        <a:t>229 MASH patients aged 18-75 years, F1-F3, NAS ≥4 (score ≥1 in ballooning, lobular inflammation, and steatosis), patients with F1 fibrosis must have ≥1 additional risk factor (T2D, BMI ≥30kg/m</a:t>
                      </a:r>
                      <a:r>
                        <a:rPr lang="en-US" sz="1000" b="0" baseline="30000" dirty="0">
                          <a:latin typeface="+mj-lt"/>
                          <a:cs typeface="Calibri"/>
                        </a:rPr>
                        <a:t>2</a:t>
                      </a:r>
                      <a:r>
                        <a:rPr lang="en-US" sz="1000" b="0" dirty="0">
                          <a:latin typeface="+mj-lt"/>
                          <a:cs typeface="Calibri"/>
                        </a:rPr>
                        <a:t>, ALT &gt;1,5xULN), liver fat ≥8% received VK2809 (oral 1.0 or 2.5 QD, or 5, or 10mg Q2D) vs. placebo for 52 weeks followed by a 4-week off-drug period</a:t>
                      </a:r>
                    </a:p>
                    <a:p>
                      <a:r>
                        <a:rPr lang="en-US" sz="1000" b="1" dirty="0">
                          <a:latin typeface="+mj-lt"/>
                          <a:cs typeface="Calibri"/>
                        </a:rPr>
                        <a:t>Primary Endpoint</a:t>
                      </a:r>
                      <a:r>
                        <a:rPr lang="en-US" sz="1000" b="0" dirty="0">
                          <a:latin typeface="+mj-lt"/>
                          <a:cs typeface="Calibri"/>
                        </a:rPr>
                        <a:t>: change in liver fat from baseline at 12 weeks; </a:t>
                      </a:r>
                      <a:r>
                        <a:rPr lang="en-US" sz="1000" b="0" dirty="0">
                          <a:latin typeface="Arial" panose="020B0604020202020204" pitchFamily="34" charset="0"/>
                          <a:cs typeface="Arial" panose="020B0604020202020204" pitchFamily="34" charset="0"/>
                        </a:rPr>
                        <a:t>Secondary Endpoints include evaluation of liver histology at 52 weeks</a:t>
                      </a:r>
                      <a:endParaRPr lang="en-US" sz="1000" b="1" dirty="0">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GB"/>
                    </a:p>
                  </a:txBody>
                  <a:tcPr/>
                </a:tc>
                <a:extLst>
                  <a:ext uri="{0D108BD9-81ED-4DB2-BD59-A6C34878D82A}">
                    <a16:rowId xmlns:a16="http://schemas.microsoft.com/office/drawing/2014/main" val="10006"/>
                  </a:ext>
                </a:extLst>
              </a:tr>
              <a:tr h="0">
                <a:tc gridSpan="5">
                  <a:txBody>
                    <a:bodyPr/>
                    <a:lstStyle/>
                    <a:p>
                      <a:r>
                        <a:rPr lang="en-US" sz="1000" b="1" dirty="0"/>
                        <a:t>Results</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7"/>
                  </a:ext>
                </a:extLst>
              </a:tr>
              <a:tr h="1700809">
                <a:tc gridSpan="2">
                  <a:txBody>
                    <a:bodyPr/>
                    <a:lstStyle/>
                    <a:p>
                      <a:pPr marL="0" indent="0">
                        <a:spcAft>
                          <a:spcPts val="600"/>
                        </a:spcAft>
                        <a:buFont typeface="Arial"/>
                        <a:buNone/>
                      </a:pPr>
                      <a:endParaRPr lang="en-US" sz="1000" dirty="0"/>
                    </a:p>
                    <a:p>
                      <a:pPr marL="0" indent="0">
                        <a:spcAft>
                          <a:spcPts val="600"/>
                        </a:spcAft>
                        <a:buFont typeface="Arial"/>
                        <a:buNone/>
                      </a:pPr>
                      <a:endParaRPr lang="en-US" sz="1000" dirty="0"/>
                    </a:p>
                    <a:p>
                      <a:pPr marL="171450" indent="-171450">
                        <a:spcAft>
                          <a:spcPts val="1200"/>
                        </a:spcAft>
                        <a:buFont typeface="Arial"/>
                        <a:buChar char="•"/>
                      </a:pPr>
                      <a:r>
                        <a:rPr lang="en-US" sz="1000" dirty="0"/>
                        <a:t>At 52 weeks, significantly more VK2809-treated (all doses) patients achieved MASH resolution with no worsening in fibrosis vs. placebo (P&lt;0.05 for all)(see table).</a:t>
                      </a:r>
                    </a:p>
                    <a:p>
                      <a:pPr marL="171450" marR="0" lvl="0" indent="-171450" algn="l" defTabSz="914400" rtl="0" eaLnBrk="1" fontAlgn="auto" latinLnBrk="0" hangingPunct="1">
                        <a:lnSpc>
                          <a:spcPct val="100000"/>
                        </a:lnSpc>
                        <a:spcBef>
                          <a:spcPts val="0"/>
                        </a:spcBef>
                        <a:spcAft>
                          <a:spcPts val="1200"/>
                        </a:spcAft>
                        <a:buClrTx/>
                        <a:buSzTx/>
                        <a:buFont typeface="Arial"/>
                        <a:buChar char="•"/>
                        <a:tabLst/>
                        <a:defRPr/>
                      </a:pPr>
                      <a:r>
                        <a:rPr lang="en-US" sz="1000" dirty="0"/>
                        <a:t>Significantly more VK2809-treated (≥5mg) patients achieved </a:t>
                      </a:r>
                      <a:r>
                        <a:rPr lang="en-US" sz="1000" dirty="0">
                          <a:solidFill>
                            <a:schemeClr val="tx1"/>
                          </a:solidFill>
                        </a:rPr>
                        <a:t>≥1 stage improvement in fibrosis with no worsening in MASH vs. placebo (P&lt;0.05 for both).</a:t>
                      </a:r>
                    </a:p>
                    <a:p>
                      <a:pPr marL="171450" marR="0" lvl="0" indent="-171450" algn="l" defTabSz="914400" rtl="0" eaLnBrk="1" fontAlgn="auto" latinLnBrk="0" hangingPunct="1">
                        <a:lnSpc>
                          <a:spcPct val="100000"/>
                        </a:lnSpc>
                        <a:spcBef>
                          <a:spcPts val="0"/>
                        </a:spcBef>
                        <a:spcAft>
                          <a:spcPts val="1200"/>
                        </a:spcAft>
                        <a:buClrTx/>
                        <a:buSzTx/>
                        <a:buFont typeface="Arial"/>
                        <a:buChar char="•"/>
                        <a:tabLst/>
                        <a:defRPr/>
                      </a:pPr>
                      <a:r>
                        <a:rPr lang="en-US" sz="1000" dirty="0">
                          <a:solidFill>
                            <a:schemeClr val="tx1"/>
                          </a:solidFill>
                        </a:rPr>
                        <a:t>40-50% of VK2809-treated patients achieved both histology endpoints of MASH resolution AND ≥1 stage improvement in fibrosis which reached significance vs. placebo for VK2809 </a:t>
                      </a:r>
                      <a:r>
                        <a:rPr lang="en-US" sz="1000" dirty="0"/>
                        <a:t>(≥5mg, P&lt;0.05).</a:t>
                      </a:r>
                      <a:endParaRPr lang="en-US" sz="1000" dirty="0">
                        <a:solidFill>
                          <a:schemeClr val="tx1"/>
                        </a:solidFill>
                      </a:endParaRP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endParaRPr lang="en-US" sz="1000" dirty="0">
                        <a:solidFill>
                          <a:schemeClr val="tx1"/>
                        </a:solidFill>
                      </a:endParaRPr>
                    </a:p>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gridSpan="3">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178A6412-77E4-B867-6DA2-DB51861DD66F}"/>
              </a:ext>
            </a:extLst>
          </p:cNvPr>
          <p:cNvGraphicFramePr>
            <a:graphicFrameLocks noGrp="1"/>
          </p:cNvGraphicFramePr>
          <p:nvPr>
            <p:extLst>
              <p:ext uri="{D42A27DB-BD31-4B8C-83A1-F6EECF244321}">
                <p14:modId xmlns:p14="http://schemas.microsoft.com/office/powerpoint/2010/main" val="3020542614"/>
              </p:ext>
            </p:extLst>
          </p:nvPr>
        </p:nvGraphicFramePr>
        <p:xfrm>
          <a:off x="5424357" y="2859587"/>
          <a:ext cx="6390005" cy="295046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782955">
                  <a:extLst>
                    <a:ext uri="{9D8B030D-6E8A-4147-A177-3AD203B41FA5}">
                      <a16:colId xmlns:a16="http://schemas.microsoft.com/office/drawing/2014/main" val="20001"/>
                    </a:ext>
                  </a:extLst>
                </a:gridCol>
                <a:gridCol w="782955">
                  <a:extLst>
                    <a:ext uri="{9D8B030D-6E8A-4147-A177-3AD203B41FA5}">
                      <a16:colId xmlns:a16="http://schemas.microsoft.com/office/drawing/2014/main" val="20002"/>
                    </a:ext>
                  </a:extLst>
                </a:gridCol>
                <a:gridCol w="782955">
                  <a:extLst>
                    <a:ext uri="{9D8B030D-6E8A-4147-A177-3AD203B41FA5}">
                      <a16:colId xmlns:a16="http://schemas.microsoft.com/office/drawing/2014/main" val="20003"/>
                    </a:ext>
                  </a:extLst>
                </a:gridCol>
                <a:gridCol w="782955">
                  <a:extLst>
                    <a:ext uri="{9D8B030D-6E8A-4147-A177-3AD203B41FA5}">
                      <a16:colId xmlns:a16="http://schemas.microsoft.com/office/drawing/2014/main" val="20004"/>
                    </a:ext>
                  </a:extLst>
                </a:gridCol>
                <a:gridCol w="782955">
                  <a:extLst>
                    <a:ext uri="{9D8B030D-6E8A-4147-A177-3AD203B41FA5}">
                      <a16:colId xmlns:a16="http://schemas.microsoft.com/office/drawing/2014/main" val="2383789968"/>
                    </a:ext>
                  </a:extLst>
                </a:gridCol>
                <a:gridCol w="646430">
                  <a:extLst>
                    <a:ext uri="{9D8B030D-6E8A-4147-A177-3AD203B41FA5}">
                      <a16:colId xmlns:a16="http://schemas.microsoft.com/office/drawing/2014/main" val="3547340231"/>
                    </a:ext>
                  </a:extLst>
                </a:gridCol>
              </a:tblGrid>
              <a:tr h="0">
                <a:tc>
                  <a:txBody>
                    <a:bodyPr/>
                    <a:lstStyle/>
                    <a:p>
                      <a:r>
                        <a:rPr lang="en-US" sz="900" dirty="0"/>
                        <a:t>At 52 weeks (%pts)</a:t>
                      </a:r>
                    </a:p>
                  </a:txBody>
                  <a:tcPr marT="9144" marB="9144" anchor="ctr"/>
                </a:tc>
                <a:tc>
                  <a:txBody>
                    <a:bodyPr/>
                    <a:lstStyle/>
                    <a:p>
                      <a:pPr algn="ctr"/>
                      <a:r>
                        <a:rPr lang="en-US" sz="900" dirty="0"/>
                        <a:t>VK2809</a:t>
                      </a:r>
                    </a:p>
                    <a:p>
                      <a:pPr algn="ctr"/>
                      <a:r>
                        <a:rPr lang="en-US" sz="900" dirty="0"/>
                        <a:t>1mg QD</a:t>
                      </a:r>
                    </a:p>
                  </a:txBody>
                  <a:tcPr marT="9144" marB="9144" anchor="b"/>
                </a:tc>
                <a:tc>
                  <a:txBody>
                    <a:bodyPr/>
                    <a:lstStyle/>
                    <a:p>
                      <a:pPr algn="ctr"/>
                      <a:r>
                        <a:rPr lang="en-US" sz="900" dirty="0"/>
                        <a:t>VK2809</a:t>
                      </a:r>
                    </a:p>
                    <a:p>
                      <a:pPr algn="ctr"/>
                      <a:r>
                        <a:rPr lang="en-US" sz="900" dirty="0"/>
                        <a:t>2.5mg QD</a:t>
                      </a:r>
                    </a:p>
                  </a:txBody>
                  <a:tcPr marT="9144" marB="9144" anchor="b"/>
                </a:tc>
                <a:tc>
                  <a:txBody>
                    <a:bodyPr/>
                    <a:lstStyle/>
                    <a:p>
                      <a:pPr algn="ctr"/>
                      <a:r>
                        <a:rPr lang="en-US" sz="900" dirty="0"/>
                        <a:t>VK2809</a:t>
                      </a:r>
                    </a:p>
                    <a:p>
                      <a:pPr algn="ctr"/>
                      <a:r>
                        <a:rPr lang="en-US" sz="900" dirty="0"/>
                        <a:t>5mg Q2D</a:t>
                      </a:r>
                    </a:p>
                  </a:txBody>
                  <a:tcPr marT="9144" marB="9144" anchor="b"/>
                </a:tc>
                <a:tc>
                  <a:txBody>
                    <a:bodyPr/>
                    <a:lstStyle/>
                    <a:p>
                      <a:pPr algn="ctr"/>
                      <a:r>
                        <a:rPr lang="en-US" sz="900" dirty="0"/>
                        <a:t>VK2809</a:t>
                      </a:r>
                    </a:p>
                    <a:p>
                      <a:pPr algn="ctr"/>
                      <a:r>
                        <a:rPr lang="en-US" sz="900" dirty="0"/>
                        <a:t>10mg Q2D</a:t>
                      </a:r>
                    </a:p>
                  </a:txBody>
                  <a:tcPr marT="9144" marB="9144" anchor="b"/>
                </a:tc>
                <a:tc>
                  <a:txBody>
                    <a:bodyPr/>
                    <a:lstStyle/>
                    <a:p>
                      <a:pPr algn="ctr"/>
                      <a:r>
                        <a:rPr lang="en-US" sz="900" dirty="0"/>
                        <a:t>VK2809</a:t>
                      </a:r>
                    </a:p>
                    <a:p>
                      <a:pPr algn="ctr"/>
                      <a:r>
                        <a:rPr lang="en-US" sz="900" dirty="0"/>
                        <a:t>combined</a:t>
                      </a:r>
                    </a:p>
                  </a:txBody>
                  <a:tcPr marT="9144" marB="9144" anchor="b"/>
                </a:tc>
                <a:tc>
                  <a:txBody>
                    <a:bodyPr/>
                    <a:lstStyle/>
                    <a:p>
                      <a:pPr algn="ctr"/>
                      <a:r>
                        <a:rPr lang="en-US" sz="900" dirty="0"/>
                        <a:t>placebo</a:t>
                      </a:r>
                    </a:p>
                  </a:txBody>
                  <a:tcPr marT="9144" marB="9144" anchor="ctr"/>
                </a:tc>
                <a:extLst>
                  <a:ext uri="{0D108BD9-81ED-4DB2-BD59-A6C34878D82A}">
                    <a16:rowId xmlns:a16="http://schemas.microsoft.com/office/drawing/2014/main" val="10000"/>
                  </a:ext>
                </a:extLst>
              </a:tr>
              <a:tr h="0">
                <a:tc>
                  <a:txBody>
                    <a:bodyPr/>
                    <a:lstStyle/>
                    <a:p>
                      <a:r>
                        <a:rPr lang="en-US" sz="900" dirty="0">
                          <a:solidFill>
                            <a:schemeClr val="tx1"/>
                          </a:solidFill>
                        </a:rPr>
                        <a:t>N</a:t>
                      </a:r>
                    </a:p>
                  </a:txBody>
                  <a:tcPr marT="27432" marB="27432" anchor="ctr"/>
                </a:tc>
                <a:tc>
                  <a:txBody>
                    <a:bodyPr/>
                    <a:lstStyle/>
                    <a:p>
                      <a:pPr algn="ctr"/>
                      <a:r>
                        <a:rPr lang="en-US" sz="900" dirty="0">
                          <a:solidFill>
                            <a:schemeClr val="tx1"/>
                          </a:solidFill>
                        </a:rPr>
                        <a:t>14</a:t>
                      </a:r>
                    </a:p>
                  </a:txBody>
                  <a:tcPr marT="27432" marB="27432" anchor="ctr"/>
                </a:tc>
                <a:tc>
                  <a:txBody>
                    <a:bodyPr/>
                    <a:lstStyle/>
                    <a:p>
                      <a:pPr algn="ctr"/>
                      <a:r>
                        <a:rPr lang="en-US" sz="900" dirty="0">
                          <a:solidFill>
                            <a:schemeClr val="tx1"/>
                          </a:solidFill>
                        </a:rPr>
                        <a:t>52</a:t>
                      </a:r>
                    </a:p>
                  </a:txBody>
                  <a:tcPr marT="27432" marB="27432" anchor="ctr"/>
                </a:tc>
                <a:tc>
                  <a:txBody>
                    <a:bodyPr/>
                    <a:lstStyle/>
                    <a:p>
                      <a:pPr algn="ctr"/>
                      <a:r>
                        <a:rPr lang="en-US" sz="900" dirty="0">
                          <a:solidFill>
                            <a:schemeClr val="tx1"/>
                          </a:solidFill>
                        </a:rPr>
                        <a:t>27</a:t>
                      </a:r>
                    </a:p>
                  </a:txBody>
                  <a:tcPr marT="27432" marB="27432" anchor="ctr"/>
                </a:tc>
                <a:tc>
                  <a:txBody>
                    <a:bodyPr/>
                    <a:lstStyle/>
                    <a:p>
                      <a:pPr algn="ctr"/>
                      <a:r>
                        <a:rPr lang="en-US" sz="900" dirty="0">
                          <a:solidFill>
                            <a:schemeClr val="tx1"/>
                          </a:solidFill>
                        </a:rPr>
                        <a:t>44</a:t>
                      </a:r>
                    </a:p>
                  </a:txBody>
                  <a:tcPr marT="27432" marB="27432" anchor="ctr"/>
                </a:tc>
                <a:tc>
                  <a:txBody>
                    <a:bodyPr/>
                    <a:lstStyle/>
                    <a:p>
                      <a:pPr algn="ctr"/>
                      <a:r>
                        <a:rPr lang="en-US" sz="900" dirty="0">
                          <a:solidFill>
                            <a:schemeClr val="tx1"/>
                          </a:solidFill>
                        </a:rPr>
                        <a:t>137</a:t>
                      </a:r>
                    </a:p>
                  </a:txBody>
                  <a:tcPr marT="27432" marB="27432" anchor="ctr"/>
                </a:tc>
                <a:tc>
                  <a:txBody>
                    <a:bodyPr/>
                    <a:lstStyle/>
                    <a:p>
                      <a:pPr algn="ctr"/>
                      <a:r>
                        <a:rPr lang="en-US" sz="900" dirty="0">
                          <a:solidFill>
                            <a:schemeClr val="tx1"/>
                          </a:solidFill>
                        </a:rPr>
                        <a:t>41</a:t>
                      </a:r>
                    </a:p>
                  </a:txBody>
                  <a:tcPr marT="27432" marB="27432" anchor="ctr"/>
                </a:tc>
                <a:extLst>
                  <a:ext uri="{0D108BD9-81ED-4DB2-BD59-A6C34878D82A}">
                    <a16:rowId xmlns:a16="http://schemas.microsoft.com/office/drawing/2014/main" val="466668158"/>
                  </a:ext>
                </a:extLst>
              </a:tr>
              <a:tr h="0">
                <a:tc>
                  <a:txBody>
                    <a:bodyPr/>
                    <a:lstStyle/>
                    <a:p>
                      <a:r>
                        <a:rPr lang="en-US" sz="900" dirty="0">
                          <a:solidFill>
                            <a:schemeClr val="tx1"/>
                          </a:solidFill>
                        </a:rPr>
                        <a:t>MASH resolution with no worsening in fibrosis</a:t>
                      </a:r>
                    </a:p>
                  </a:txBody>
                  <a:tcPr marT="27432" marB="27432" anchor="ctr"/>
                </a:tc>
                <a:tc>
                  <a:txBody>
                    <a:bodyPr/>
                    <a:lstStyle/>
                    <a:p>
                      <a:pPr algn="ctr"/>
                      <a:r>
                        <a:rPr lang="en-US" sz="900" dirty="0">
                          <a:solidFill>
                            <a:schemeClr val="tx1"/>
                          </a:solidFill>
                        </a:rPr>
                        <a:t>71.4</a:t>
                      </a:r>
                    </a:p>
                    <a:p>
                      <a:pPr algn="ctr"/>
                      <a:r>
                        <a:rPr lang="en-US" sz="900" dirty="0">
                          <a:solidFill>
                            <a:schemeClr val="tx1"/>
                          </a:solidFill>
                        </a:rPr>
                        <a:t>(P=0.0215)</a:t>
                      </a:r>
                    </a:p>
                  </a:txBody>
                  <a:tcPr marT="27432" marB="27432" anchor="ctr"/>
                </a:tc>
                <a:tc>
                  <a:txBody>
                    <a:bodyPr/>
                    <a:lstStyle/>
                    <a:p>
                      <a:pPr algn="ctr"/>
                      <a:r>
                        <a:rPr lang="en-US" sz="900" dirty="0">
                          <a:solidFill>
                            <a:schemeClr val="tx1"/>
                          </a:solidFill>
                        </a:rPr>
                        <a:t>65.4</a:t>
                      </a:r>
                    </a:p>
                    <a:p>
                      <a:pPr algn="ctr"/>
                      <a:r>
                        <a:rPr lang="en-US" sz="900" dirty="0">
                          <a:solidFill>
                            <a:schemeClr val="tx1"/>
                          </a:solidFill>
                        </a:rPr>
                        <a:t>(P=0.0023)</a:t>
                      </a:r>
                    </a:p>
                  </a:txBody>
                  <a:tcPr marT="27432" marB="27432" anchor="ctr"/>
                </a:tc>
                <a:tc>
                  <a:txBody>
                    <a:bodyPr/>
                    <a:lstStyle/>
                    <a:p>
                      <a:pPr algn="ctr"/>
                      <a:r>
                        <a:rPr lang="en-US" sz="900" dirty="0">
                          <a:solidFill>
                            <a:schemeClr val="tx1"/>
                          </a:solidFill>
                        </a:rPr>
                        <a:t>63.0</a:t>
                      </a:r>
                    </a:p>
                    <a:p>
                      <a:pPr algn="ctr"/>
                      <a:r>
                        <a:rPr lang="en-US" sz="900" dirty="0">
                          <a:solidFill>
                            <a:schemeClr val="tx1"/>
                          </a:solidFill>
                        </a:rPr>
                        <a:t>(P=0.0091)</a:t>
                      </a:r>
                    </a:p>
                  </a:txBody>
                  <a:tcPr marT="27432" marB="27432" anchor="ctr"/>
                </a:tc>
                <a:tc>
                  <a:txBody>
                    <a:bodyPr/>
                    <a:lstStyle/>
                    <a:p>
                      <a:pPr algn="ctr"/>
                      <a:r>
                        <a:rPr lang="en-US" sz="900" dirty="0">
                          <a:solidFill>
                            <a:schemeClr val="tx1"/>
                          </a:solidFill>
                        </a:rPr>
                        <a:t>75.0</a:t>
                      </a:r>
                    </a:p>
                    <a:p>
                      <a:pPr algn="ctr"/>
                      <a:r>
                        <a:rPr lang="en-US" sz="900" dirty="0">
                          <a:solidFill>
                            <a:schemeClr val="tx1"/>
                          </a:solidFill>
                        </a:rPr>
                        <a:t>(P=0.0001)</a:t>
                      </a:r>
                    </a:p>
                  </a:txBody>
                  <a:tcPr marT="27432" marB="27432" anchor="ctr"/>
                </a:tc>
                <a:tc>
                  <a:txBody>
                    <a:bodyPr/>
                    <a:lstStyle/>
                    <a:p>
                      <a:pPr algn="ctr"/>
                      <a:r>
                        <a:rPr lang="en-US" sz="900" dirty="0">
                          <a:solidFill>
                            <a:schemeClr val="tx1"/>
                          </a:solidFill>
                        </a:rPr>
                        <a:t>68.6</a:t>
                      </a:r>
                    </a:p>
                    <a:p>
                      <a:pPr algn="ctr"/>
                      <a:r>
                        <a:rPr lang="en-US" sz="900" dirty="0">
                          <a:solidFill>
                            <a:schemeClr val="tx1"/>
                          </a:solidFill>
                        </a:rPr>
                        <a:t>(P&lt;0.0001)</a:t>
                      </a:r>
                    </a:p>
                  </a:txBody>
                  <a:tcPr marT="27432" marB="27432" anchor="ctr"/>
                </a:tc>
                <a:tc>
                  <a:txBody>
                    <a:bodyPr/>
                    <a:lstStyle/>
                    <a:p>
                      <a:pPr algn="ctr"/>
                      <a:r>
                        <a:rPr lang="en-US" sz="900" dirty="0">
                          <a:solidFill>
                            <a:schemeClr val="tx1"/>
                          </a:solidFill>
                        </a:rPr>
                        <a:t>29.3</a:t>
                      </a:r>
                    </a:p>
                  </a:txBody>
                  <a:tcPr marT="27432" marB="27432" anchor="ctr"/>
                </a:tc>
                <a:extLst>
                  <a:ext uri="{0D108BD9-81ED-4DB2-BD59-A6C34878D82A}">
                    <a16:rowId xmlns:a16="http://schemas.microsoft.com/office/drawing/2014/main" val="10001"/>
                  </a:ext>
                </a:extLst>
              </a:tr>
              <a:tr h="0">
                <a:tc>
                  <a:txBody>
                    <a:bodyPr/>
                    <a:lstStyle/>
                    <a:p>
                      <a:r>
                        <a:rPr lang="en-US" sz="900" dirty="0">
                          <a:solidFill>
                            <a:schemeClr val="tx1"/>
                          </a:solidFill>
                        </a:rPr>
                        <a:t>≥1 stage improvement in fibrosis with no worsening in MASH</a:t>
                      </a:r>
                    </a:p>
                  </a:txBody>
                  <a:tcPr marT="27432" marB="27432" anchor="ctr"/>
                </a:tc>
                <a:tc>
                  <a:txBody>
                    <a:bodyPr/>
                    <a:lstStyle/>
                    <a:p>
                      <a:pPr algn="ctr"/>
                      <a:r>
                        <a:rPr lang="en-US" sz="900" dirty="0">
                          <a:solidFill>
                            <a:schemeClr val="tx1"/>
                          </a:solidFill>
                        </a:rPr>
                        <a:t>57.1</a:t>
                      </a:r>
                    </a:p>
                    <a:p>
                      <a:pPr algn="ctr"/>
                      <a:r>
                        <a:rPr lang="en-US" sz="900" dirty="0">
                          <a:solidFill>
                            <a:schemeClr val="tx1"/>
                          </a:solidFill>
                        </a:rPr>
                        <a:t>(P=0.1543)</a:t>
                      </a:r>
                    </a:p>
                  </a:txBody>
                  <a:tcPr marT="27432" marB="27432" anchor="ctr"/>
                </a:tc>
                <a:tc>
                  <a:txBody>
                    <a:bodyPr/>
                    <a:lstStyle/>
                    <a:p>
                      <a:pPr algn="ctr"/>
                      <a:r>
                        <a:rPr lang="en-US" sz="900" dirty="0">
                          <a:solidFill>
                            <a:schemeClr val="tx1"/>
                          </a:solidFill>
                        </a:rPr>
                        <a:t>44.2</a:t>
                      </a:r>
                    </a:p>
                    <a:p>
                      <a:pPr algn="ctr"/>
                      <a:r>
                        <a:rPr lang="en-US" sz="900" dirty="0">
                          <a:solidFill>
                            <a:schemeClr val="tx1"/>
                          </a:solidFill>
                        </a:rPr>
                        <a:t>(P=0.4414)</a:t>
                      </a:r>
                    </a:p>
                  </a:txBody>
                  <a:tcPr marT="27432" marB="27432" anchor="ctr"/>
                </a:tc>
                <a:tc>
                  <a:txBody>
                    <a:bodyPr/>
                    <a:lstStyle/>
                    <a:p>
                      <a:pPr algn="ctr"/>
                      <a:r>
                        <a:rPr lang="en-US" sz="900" dirty="0">
                          <a:solidFill>
                            <a:schemeClr val="tx1"/>
                          </a:solidFill>
                        </a:rPr>
                        <a:t>51.9</a:t>
                      </a:r>
                    </a:p>
                    <a:p>
                      <a:pPr algn="ctr"/>
                      <a:r>
                        <a:rPr lang="en-US" sz="900" dirty="0">
                          <a:solidFill>
                            <a:schemeClr val="tx1"/>
                          </a:solidFill>
                        </a:rPr>
                        <a:t>(P=0.0304)</a:t>
                      </a:r>
                    </a:p>
                  </a:txBody>
                  <a:tcPr marT="27432" marB="27432" anchor="ctr"/>
                </a:tc>
                <a:tc>
                  <a:txBody>
                    <a:bodyPr/>
                    <a:lstStyle/>
                    <a:p>
                      <a:pPr algn="ctr"/>
                      <a:r>
                        <a:rPr lang="en-US" sz="900" dirty="0">
                          <a:solidFill>
                            <a:schemeClr val="tx1"/>
                          </a:solidFill>
                        </a:rPr>
                        <a:t>56.8</a:t>
                      </a:r>
                    </a:p>
                    <a:p>
                      <a:pPr algn="ctr"/>
                      <a:r>
                        <a:rPr lang="en-US" sz="900" dirty="0">
                          <a:solidFill>
                            <a:schemeClr val="tx1"/>
                          </a:solidFill>
                        </a:rPr>
                        <a:t>(P=0.0497)</a:t>
                      </a:r>
                    </a:p>
                  </a:txBody>
                  <a:tcPr marT="27432" marB="27432" anchor="ctr"/>
                </a:tc>
                <a:tc>
                  <a:txBody>
                    <a:bodyPr/>
                    <a:lstStyle/>
                    <a:p>
                      <a:pPr algn="ctr"/>
                      <a:r>
                        <a:rPr lang="en-US" sz="900" dirty="0">
                          <a:solidFill>
                            <a:schemeClr val="tx1"/>
                          </a:solidFill>
                        </a:rPr>
                        <a:t>51.1</a:t>
                      </a:r>
                    </a:p>
                    <a:p>
                      <a:pPr algn="ctr"/>
                      <a:r>
                        <a:rPr lang="en-US" sz="900" dirty="0">
                          <a:solidFill>
                            <a:schemeClr val="tx1"/>
                          </a:solidFill>
                        </a:rPr>
                        <a:t>(P=0.0308)</a:t>
                      </a:r>
                    </a:p>
                  </a:txBody>
                  <a:tcPr marT="27432" marB="27432" anchor="ctr"/>
                </a:tc>
                <a:tc>
                  <a:txBody>
                    <a:bodyPr/>
                    <a:lstStyle/>
                    <a:p>
                      <a:pPr algn="ctr"/>
                      <a:r>
                        <a:rPr lang="en-US" sz="900" dirty="0">
                          <a:solidFill>
                            <a:schemeClr val="tx1"/>
                          </a:solidFill>
                        </a:rPr>
                        <a:t>34.1</a:t>
                      </a:r>
                    </a:p>
                  </a:txBody>
                  <a:tcPr marT="27432" marB="27432" anchor="ct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MASH resolution AND ≥1 stage improvement in fibrosis </a:t>
                      </a:r>
                    </a:p>
                  </a:txBody>
                  <a:tcPr marT="27432" marB="27432" anchor="b"/>
                </a:tc>
                <a:tc>
                  <a:txBody>
                    <a:bodyPr/>
                    <a:lstStyle/>
                    <a:p>
                      <a:pPr algn="ctr"/>
                      <a:r>
                        <a:rPr lang="en-US" sz="900" dirty="0">
                          <a:solidFill>
                            <a:schemeClr val="tx1"/>
                          </a:solidFill>
                        </a:rPr>
                        <a:t>50.0</a:t>
                      </a:r>
                    </a:p>
                    <a:p>
                      <a:pPr algn="ctr"/>
                      <a:r>
                        <a:rPr lang="en-US" sz="900" dirty="0">
                          <a:solidFill>
                            <a:schemeClr val="tx1"/>
                          </a:solidFill>
                        </a:rPr>
                        <a:t>(P=0.0856)</a:t>
                      </a:r>
                    </a:p>
                  </a:txBody>
                  <a:tcPr marT="27432" marB="27432" anchor="ctr"/>
                </a:tc>
                <a:tc>
                  <a:txBody>
                    <a:bodyPr/>
                    <a:lstStyle/>
                    <a:p>
                      <a:pPr algn="ctr"/>
                      <a:r>
                        <a:rPr lang="en-US" sz="900" dirty="0">
                          <a:solidFill>
                            <a:schemeClr val="tx1"/>
                          </a:solidFill>
                        </a:rPr>
                        <a:t>40.4</a:t>
                      </a:r>
                    </a:p>
                    <a:p>
                      <a:pPr algn="ctr"/>
                      <a:r>
                        <a:rPr lang="en-US" sz="900" dirty="0">
                          <a:solidFill>
                            <a:schemeClr val="tx1"/>
                          </a:solidFill>
                        </a:rPr>
                        <a:t>(P=0.0508)</a:t>
                      </a:r>
                    </a:p>
                  </a:txBody>
                  <a:tcPr marT="27432" marB="27432" anchor="ctr"/>
                </a:tc>
                <a:tc>
                  <a:txBody>
                    <a:bodyPr/>
                    <a:lstStyle/>
                    <a:p>
                      <a:pPr algn="ctr"/>
                      <a:r>
                        <a:rPr lang="en-US" sz="900" dirty="0">
                          <a:solidFill>
                            <a:schemeClr val="tx1"/>
                          </a:solidFill>
                        </a:rPr>
                        <a:t>40.7</a:t>
                      </a:r>
                    </a:p>
                    <a:p>
                      <a:pPr algn="ctr"/>
                      <a:r>
                        <a:rPr lang="en-US" sz="900" dirty="0">
                          <a:solidFill>
                            <a:schemeClr val="tx1"/>
                          </a:solidFill>
                        </a:rPr>
                        <a:t>(P=0.0206)</a:t>
                      </a:r>
                    </a:p>
                  </a:txBody>
                  <a:tcPr marT="27432" marB="27432" anchor="ctr"/>
                </a:tc>
                <a:tc>
                  <a:txBody>
                    <a:bodyPr/>
                    <a:lstStyle/>
                    <a:p>
                      <a:pPr algn="ctr"/>
                      <a:r>
                        <a:rPr lang="en-US" sz="900" dirty="0">
                          <a:solidFill>
                            <a:schemeClr val="tx1"/>
                          </a:solidFill>
                        </a:rPr>
                        <a:t>47.7</a:t>
                      </a:r>
                    </a:p>
                    <a:p>
                      <a:pPr algn="ctr"/>
                      <a:r>
                        <a:rPr lang="en-US" sz="900" dirty="0">
                          <a:solidFill>
                            <a:schemeClr val="tx1"/>
                          </a:solidFill>
                        </a:rPr>
                        <a:t>(P=0.0115)</a:t>
                      </a:r>
                    </a:p>
                  </a:txBody>
                  <a:tcPr marT="27432" marB="27432" anchor="ctr"/>
                </a:tc>
                <a:tc>
                  <a:txBody>
                    <a:bodyPr/>
                    <a:lstStyle/>
                    <a:p>
                      <a:pPr algn="ctr"/>
                      <a:r>
                        <a:rPr lang="en-US" sz="900" dirty="0">
                          <a:solidFill>
                            <a:schemeClr val="tx1"/>
                          </a:solidFill>
                        </a:rPr>
                        <a:t>43.8</a:t>
                      </a:r>
                    </a:p>
                    <a:p>
                      <a:pPr algn="ctr"/>
                      <a:r>
                        <a:rPr lang="en-US" sz="900" dirty="0">
                          <a:solidFill>
                            <a:schemeClr val="tx1"/>
                          </a:solidFill>
                        </a:rPr>
                        <a:t>(P=0.0032)</a:t>
                      </a:r>
                    </a:p>
                  </a:txBody>
                  <a:tcPr marT="27432" marB="27432" anchor="ctr"/>
                </a:tc>
                <a:tc>
                  <a:txBody>
                    <a:bodyPr/>
                    <a:lstStyle/>
                    <a:p>
                      <a:pPr algn="ctr"/>
                      <a:r>
                        <a:rPr lang="en-US" sz="900" dirty="0">
                          <a:solidFill>
                            <a:schemeClr val="tx1"/>
                          </a:solidFill>
                        </a:rPr>
                        <a:t>19.5</a:t>
                      </a:r>
                    </a:p>
                  </a:txBody>
                  <a:tcPr marT="27432" marB="27432" anchor="ctr"/>
                </a:tc>
                <a:extLst>
                  <a:ext uri="{0D108BD9-81ED-4DB2-BD59-A6C34878D82A}">
                    <a16:rowId xmlns:a16="http://schemas.microsoft.com/office/drawing/2014/main" val="1794616998"/>
                  </a:ext>
                </a:extLst>
              </a:tr>
              <a:tr h="0">
                <a:tc>
                  <a:txBody>
                    <a:bodyPr/>
                    <a:lstStyle/>
                    <a:p>
                      <a:r>
                        <a:rPr lang="en-US" sz="900" i="1" dirty="0">
                          <a:solidFill>
                            <a:schemeClr val="tx1"/>
                          </a:solidFill>
                        </a:rPr>
                        <a:t>N</a:t>
                      </a:r>
                    </a:p>
                  </a:txBody>
                  <a:tcPr marT="27432" marB="27432" anchor="ctr"/>
                </a:tc>
                <a:tc>
                  <a:txBody>
                    <a:bodyPr/>
                    <a:lstStyle/>
                    <a:p>
                      <a:pPr algn="ctr"/>
                      <a:r>
                        <a:rPr lang="en-US" sz="900" i="1" dirty="0">
                          <a:solidFill>
                            <a:schemeClr val="tx1"/>
                          </a:solidFill>
                        </a:rPr>
                        <a:t>17</a:t>
                      </a:r>
                    </a:p>
                  </a:txBody>
                  <a:tcPr marT="27432" marB="27432" anchor="ctr"/>
                </a:tc>
                <a:tc>
                  <a:txBody>
                    <a:bodyPr/>
                    <a:lstStyle/>
                    <a:p>
                      <a:pPr algn="ctr"/>
                      <a:r>
                        <a:rPr lang="en-US" sz="900" i="1" dirty="0">
                          <a:solidFill>
                            <a:schemeClr val="tx1"/>
                          </a:solidFill>
                        </a:rPr>
                        <a:t>59</a:t>
                      </a:r>
                    </a:p>
                  </a:txBody>
                  <a:tcPr marT="27432" marB="27432" anchor="ctr"/>
                </a:tc>
                <a:tc>
                  <a:txBody>
                    <a:bodyPr/>
                    <a:lstStyle/>
                    <a:p>
                      <a:pPr algn="ctr"/>
                      <a:r>
                        <a:rPr lang="en-US" sz="900" i="1" dirty="0">
                          <a:solidFill>
                            <a:schemeClr val="tx1"/>
                          </a:solidFill>
                        </a:rPr>
                        <a:t>36</a:t>
                      </a:r>
                    </a:p>
                  </a:txBody>
                  <a:tcPr marT="27432" marB="27432" anchor="ctr"/>
                </a:tc>
                <a:tc>
                  <a:txBody>
                    <a:bodyPr/>
                    <a:lstStyle/>
                    <a:p>
                      <a:pPr algn="ctr"/>
                      <a:r>
                        <a:rPr lang="en-US" sz="900" i="1" dirty="0">
                          <a:solidFill>
                            <a:schemeClr val="tx1"/>
                          </a:solidFill>
                        </a:rPr>
                        <a:t>56</a:t>
                      </a:r>
                    </a:p>
                  </a:txBody>
                  <a:tcPr marT="27432" marB="27432" anchor="ctr"/>
                </a:tc>
                <a:tc>
                  <a:txBody>
                    <a:bodyPr/>
                    <a:lstStyle/>
                    <a:p>
                      <a:pPr algn="ctr"/>
                      <a:r>
                        <a:rPr lang="en-US" sz="900" i="1" dirty="0">
                          <a:solidFill>
                            <a:schemeClr val="tx1"/>
                          </a:solidFill>
                        </a:rPr>
                        <a:t>168</a:t>
                      </a:r>
                    </a:p>
                  </a:txBody>
                  <a:tcPr marT="27432" marB="27432" anchor="ctr"/>
                </a:tc>
                <a:tc>
                  <a:txBody>
                    <a:bodyPr/>
                    <a:lstStyle/>
                    <a:p>
                      <a:pPr algn="ctr"/>
                      <a:r>
                        <a:rPr lang="en-US" sz="900" i="1" dirty="0">
                          <a:solidFill>
                            <a:schemeClr val="tx1"/>
                          </a:solidFill>
                        </a:rPr>
                        <a:t>57</a:t>
                      </a:r>
                    </a:p>
                  </a:txBody>
                  <a:tcPr marT="27432" marB="27432" anchor="ctr"/>
                </a:tc>
                <a:extLst>
                  <a:ext uri="{0D108BD9-81ED-4DB2-BD59-A6C34878D82A}">
                    <a16:rowId xmlns:a16="http://schemas.microsoft.com/office/drawing/2014/main" val="2461411146"/>
                  </a:ext>
                </a:extLst>
              </a:tr>
              <a:tr h="0">
                <a:tc>
                  <a:txBody>
                    <a:bodyPr/>
                    <a:lstStyle/>
                    <a:p>
                      <a:r>
                        <a:rPr lang="en-US" sz="900" i="1" dirty="0">
                          <a:solidFill>
                            <a:schemeClr val="tx1"/>
                          </a:solidFill>
                        </a:rPr>
                        <a:t>MASH resolution with no worsening in fibrosis</a:t>
                      </a:r>
                    </a:p>
                  </a:txBody>
                  <a:tcPr marT="27432" marB="27432" anchor="ctr"/>
                </a:tc>
                <a:tc>
                  <a:txBody>
                    <a:bodyPr/>
                    <a:lstStyle/>
                    <a:p>
                      <a:pPr algn="ctr"/>
                      <a:r>
                        <a:rPr lang="en-US" sz="900" i="1" dirty="0">
                          <a:solidFill>
                            <a:schemeClr val="tx1"/>
                          </a:solidFill>
                        </a:rPr>
                        <a:t>58.8</a:t>
                      </a:r>
                    </a:p>
                    <a:p>
                      <a:pPr algn="ctr"/>
                      <a:r>
                        <a:rPr lang="en-US" sz="900" i="1" dirty="0">
                          <a:solidFill>
                            <a:schemeClr val="tx1"/>
                          </a:solidFill>
                        </a:rPr>
                        <a:t>(P=0.0406)</a:t>
                      </a:r>
                    </a:p>
                  </a:txBody>
                  <a:tcPr marT="27432" marB="27432" anchor="ctr"/>
                </a:tc>
                <a:tc>
                  <a:txBody>
                    <a:bodyPr/>
                    <a:lstStyle/>
                    <a:p>
                      <a:pPr algn="ctr"/>
                      <a:r>
                        <a:rPr lang="en-US" sz="900" i="1" dirty="0">
                          <a:solidFill>
                            <a:schemeClr val="tx1"/>
                          </a:solidFill>
                        </a:rPr>
                        <a:t>57.6</a:t>
                      </a:r>
                    </a:p>
                    <a:p>
                      <a:pPr algn="ctr"/>
                      <a:r>
                        <a:rPr lang="en-US" sz="900" i="1" dirty="0">
                          <a:solidFill>
                            <a:schemeClr val="tx1"/>
                          </a:solidFill>
                        </a:rPr>
                        <a:t>(P=0.0002)</a:t>
                      </a:r>
                    </a:p>
                  </a:txBody>
                  <a:tcPr marT="27432" marB="27432" anchor="ctr"/>
                </a:tc>
                <a:tc>
                  <a:txBody>
                    <a:bodyPr/>
                    <a:lstStyle/>
                    <a:p>
                      <a:pPr algn="ctr"/>
                      <a:r>
                        <a:rPr lang="en-US" sz="900" i="1" dirty="0">
                          <a:solidFill>
                            <a:schemeClr val="tx1"/>
                          </a:solidFill>
                        </a:rPr>
                        <a:t>47.2</a:t>
                      </a:r>
                    </a:p>
                    <a:p>
                      <a:pPr algn="ctr"/>
                      <a:r>
                        <a:rPr lang="en-US" sz="900" i="1" dirty="0">
                          <a:solidFill>
                            <a:schemeClr val="tx1"/>
                          </a:solidFill>
                        </a:rPr>
                        <a:t>(P=0.0256)</a:t>
                      </a:r>
                    </a:p>
                  </a:txBody>
                  <a:tcPr marT="27432" marB="27432" anchor="ctr"/>
                </a:tc>
                <a:tc>
                  <a:txBody>
                    <a:bodyPr/>
                    <a:lstStyle/>
                    <a:p>
                      <a:pPr algn="ctr"/>
                      <a:r>
                        <a:rPr lang="en-US" sz="900" i="1" dirty="0">
                          <a:solidFill>
                            <a:schemeClr val="tx1"/>
                          </a:solidFill>
                        </a:rPr>
                        <a:t>58.9</a:t>
                      </a:r>
                    </a:p>
                    <a:p>
                      <a:pPr algn="ctr"/>
                      <a:r>
                        <a:rPr lang="en-US" sz="900" i="1" dirty="0">
                          <a:solidFill>
                            <a:schemeClr val="tx1"/>
                          </a:solidFill>
                        </a:rPr>
                        <a:t>(P&lt;0.0001)</a:t>
                      </a:r>
                    </a:p>
                  </a:txBody>
                  <a:tcPr marT="27432" marB="27432" anchor="ctr"/>
                </a:tc>
                <a:tc>
                  <a:txBody>
                    <a:bodyPr/>
                    <a:lstStyle/>
                    <a:p>
                      <a:pPr algn="ctr"/>
                      <a:r>
                        <a:rPr lang="en-US" sz="900" i="1" dirty="0">
                          <a:solidFill>
                            <a:schemeClr val="tx1"/>
                          </a:solidFill>
                        </a:rPr>
                        <a:t>56.0</a:t>
                      </a:r>
                    </a:p>
                    <a:p>
                      <a:pPr algn="ctr"/>
                      <a:r>
                        <a:rPr lang="en-US" sz="900" i="1" dirty="0">
                          <a:solidFill>
                            <a:schemeClr val="tx1"/>
                          </a:solidFill>
                        </a:rPr>
                        <a:t>(P&lt;0.0001)</a:t>
                      </a:r>
                    </a:p>
                  </a:txBody>
                  <a:tcPr marT="27432" marB="27432" anchor="ctr"/>
                </a:tc>
                <a:tc>
                  <a:txBody>
                    <a:bodyPr/>
                    <a:lstStyle/>
                    <a:p>
                      <a:pPr algn="ctr"/>
                      <a:r>
                        <a:rPr lang="en-US" sz="900" i="1" dirty="0">
                          <a:solidFill>
                            <a:schemeClr val="tx1"/>
                          </a:solidFill>
                        </a:rPr>
                        <a:t>21.1</a:t>
                      </a:r>
                    </a:p>
                  </a:txBody>
                  <a:tcPr marT="27432" marB="27432" anchor="ctr"/>
                </a:tc>
                <a:extLst>
                  <a:ext uri="{0D108BD9-81ED-4DB2-BD59-A6C34878D82A}">
                    <a16:rowId xmlns:a16="http://schemas.microsoft.com/office/drawing/2014/main" val="1633793488"/>
                  </a:ext>
                </a:extLst>
              </a:tr>
              <a:tr h="0">
                <a:tc>
                  <a:txBody>
                    <a:bodyPr/>
                    <a:lstStyle/>
                    <a:p>
                      <a:r>
                        <a:rPr lang="en-US" sz="900" i="1" dirty="0">
                          <a:solidFill>
                            <a:schemeClr val="tx1"/>
                          </a:solidFill>
                        </a:rPr>
                        <a:t>≥1 stage improvement in fibrosis with no worsening in MASH</a:t>
                      </a:r>
                    </a:p>
                  </a:txBody>
                  <a:tcPr marT="27432" marB="27432" anchor="ctr"/>
                </a:tc>
                <a:tc>
                  <a:txBody>
                    <a:bodyPr/>
                    <a:lstStyle/>
                    <a:p>
                      <a:pPr algn="ctr"/>
                      <a:r>
                        <a:rPr lang="en-US" sz="900" i="1" dirty="0">
                          <a:solidFill>
                            <a:schemeClr val="tx1"/>
                          </a:solidFill>
                        </a:rPr>
                        <a:t>47.1</a:t>
                      </a:r>
                    </a:p>
                    <a:p>
                      <a:pPr algn="ctr"/>
                      <a:r>
                        <a:rPr lang="en-US" sz="900" i="1" dirty="0">
                          <a:solidFill>
                            <a:schemeClr val="tx1"/>
                          </a:solidFill>
                        </a:rPr>
                        <a:t>(P=0.2615)</a:t>
                      </a:r>
                    </a:p>
                  </a:txBody>
                  <a:tcPr marT="27432" marB="27432" anchor="ctr"/>
                </a:tc>
                <a:tc>
                  <a:txBody>
                    <a:bodyPr/>
                    <a:lstStyle/>
                    <a:p>
                      <a:pPr algn="ctr"/>
                      <a:r>
                        <a:rPr lang="en-US" sz="900" i="1" dirty="0">
                          <a:solidFill>
                            <a:schemeClr val="tx1"/>
                          </a:solidFill>
                        </a:rPr>
                        <a:t>39.0</a:t>
                      </a:r>
                    </a:p>
                    <a:p>
                      <a:pPr algn="ctr"/>
                      <a:r>
                        <a:rPr lang="en-US" sz="900" i="1" dirty="0">
                          <a:solidFill>
                            <a:schemeClr val="tx1"/>
                          </a:solidFill>
                        </a:rPr>
                        <a:t>(P=0.0850)</a:t>
                      </a:r>
                    </a:p>
                  </a:txBody>
                  <a:tcPr marT="27432" marB="27432" anchor="ctr"/>
                </a:tc>
                <a:tc>
                  <a:txBody>
                    <a:bodyPr/>
                    <a:lstStyle/>
                    <a:p>
                      <a:pPr algn="ctr"/>
                      <a:r>
                        <a:rPr lang="en-US" sz="900" i="1" dirty="0">
                          <a:solidFill>
                            <a:schemeClr val="tx1"/>
                          </a:solidFill>
                        </a:rPr>
                        <a:t>38.9</a:t>
                      </a:r>
                    </a:p>
                    <a:p>
                      <a:pPr algn="ctr"/>
                      <a:r>
                        <a:rPr lang="en-US" sz="900" i="1" dirty="0">
                          <a:solidFill>
                            <a:schemeClr val="tx1"/>
                          </a:solidFill>
                        </a:rPr>
                        <a:t>(P=0.0979)</a:t>
                      </a:r>
                    </a:p>
                  </a:txBody>
                  <a:tcPr marT="27432" marB="27432" anchor="ctr"/>
                </a:tc>
                <a:tc>
                  <a:txBody>
                    <a:bodyPr/>
                    <a:lstStyle/>
                    <a:p>
                      <a:pPr algn="ctr"/>
                      <a:r>
                        <a:rPr lang="en-US" sz="900" i="1" dirty="0">
                          <a:solidFill>
                            <a:schemeClr val="tx1"/>
                          </a:solidFill>
                        </a:rPr>
                        <a:t>44.6</a:t>
                      </a:r>
                    </a:p>
                    <a:p>
                      <a:pPr algn="ctr"/>
                      <a:r>
                        <a:rPr lang="en-US" sz="900" i="1" dirty="0">
                          <a:solidFill>
                            <a:schemeClr val="tx1"/>
                          </a:solidFill>
                        </a:rPr>
                        <a:t>(P=0.0159)</a:t>
                      </a:r>
                    </a:p>
                  </a:txBody>
                  <a:tcPr marT="27432" marB="27432" anchor="ctr"/>
                </a:tc>
                <a:tc>
                  <a:txBody>
                    <a:bodyPr/>
                    <a:lstStyle/>
                    <a:p>
                      <a:pPr algn="ctr"/>
                      <a:r>
                        <a:rPr lang="en-US" sz="900" i="1" dirty="0">
                          <a:solidFill>
                            <a:schemeClr val="tx1"/>
                          </a:solidFill>
                        </a:rPr>
                        <a:t>41.7</a:t>
                      </a:r>
                    </a:p>
                    <a:p>
                      <a:pPr algn="ctr"/>
                      <a:r>
                        <a:rPr lang="en-US" sz="900" i="1" dirty="0">
                          <a:solidFill>
                            <a:schemeClr val="tx1"/>
                          </a:solidFill>
                        </a:rPr>
                        <a:t>(P=0.0101)</a:t>
                      </a:r>
                    </a:p>
                  </a:txBody>
                  <a:tcPr marT="27432" marB="27432" anchor="ctr"/>
                </a:tc>
                <a:tc>
                  <a:txBody>
                    <a:bodyPr/>
                    <a:lstStyle/>
                    <a:p>
                      <a:pPr algn="ctr"/>
                      <a:r>
                        <a:rPr lang="en-US" sz="900" i="1" dirty="0">
                          <a:solidFill>
                            <a:schemeClr val="tx1"/>
                          </a:solidFill>
                        </a:rPr>
                        <a:t>24.6</a:t>
                      </a:r>
                    </a:p>
                  </a:txBody>
                  <a:tcPr marT="27432" marB="27432" anchor="ctr"/>
                </a:tc>
                <a:extLst>
                  <a:ext uri="{0D108BD9-81ED-4DB2-BD59-A6C34878D82A}">
                    <a16:rowId xmlns:a16="http://schemas.microsoft.com/office/drawing/2014/main" val="357792226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rPr>
                        <a:t>MASH resolution AND ≥1 stage improvement in fibrosis </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41.2</a:t>
                      </a:r>
                    </a:p>
                    <a:p>
                      <a:pPr algn="ctr"/>
                      <a:r>
                        <a:rPr lang="en-US" sz="900" i="1" dirty="0">
                          <a:solidFill>
                            <a:schemeClr val="tx1"/>
                          </a:solidFill>
                        </a:rPr>
                        <a:t>(P=0.1302)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35.6</a:t>
                      </a:r>
                    </a:p>
                    <a:p>
                      <a:pPr algn="ctr"/>
                      <a:r>
                        <a:rPr lang="en-US" sz="900" i="1" dirty="0">
                          <a:solidFill>
                            <a:schemeClr val="tx1"/>
                          </a:solidFill>
                        </a:rPr>
                        <a:t>(P=0.0072)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30.6</a:t>
                      </a:r>
                    </a:p>
                    <a:p>
                      <a:pPr algn="ctr"/>
                      <a:r>
                        <a:rPr lang="en-US" sz="900" i="1" dirty="0">
                          <a:solidFill>
                            <a:schemeClr val="tx1"/>
                          </a:solidFill>
                        </a:rPr>
                        <a:t>(P=0.0440)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37.5</a:t>
                      </a:r>
                    </a:p>
                    <a:p>
                      <a:pPr algn="ctr"/>
                      <a:r>
                        <a:rPr lang="en-US" sz="900" i="1" dirty="0">
                          <a:solidFill>
                            <a:schemeClr val="tx1"/>
                          </a:solidFill>
                        </a:rPr>
                        <a:t>(P=0.0034)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35.7</a:t>
                      </a:r>
                    </a:p>
                    <a:p>
                      <a:pPr algn="ctr"/>
                      <a:r>
                        <a:rPr lang="en-US" sz="900" i="1" dirty="0">
                          <a:solidFill>
                            <a:schemeClr val="tx1"/>
                          </a:solidFill>
                        </a:rPr>
                        <a:t>(P=0.0009)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14.0</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30941210"/>
                  </a:ext>
                </a:extLst>
              </a:tr>
              <a:tr h="154352">
                <a:tc gridSpan="7">
                  <a:txBody>
                    <a:bodyPr/>
                    <a:lstStyle/>
                    <a:p>
                      <a:r>
                        <a:rPr lang="en-US" sz="800" i="0" dirty="0"/>
                        <a:t>MASH resolution defined as NAS of 0 or 1 for inflammation and 0 for ballooning</a:t>
                      </a:r>
                    </a:p>
                    <a:p>
                      <a:r>
                        <a:rPr lang="en-US" sz="800" i="1" dirty="0"/>
                        <a:t>In italic: patients with missing data imputed as non-responders</a:t>
                      </a: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3658322"/>
                  </a:ext>
                </a:extLst>
              </a:tr>
            </a:tbl>
          </a:graphicData>
        </a:graphic>
      </p:graphicFrame>
      <p:sp>
        <p:nvSpPr>
          <p:cNvPr id="5" name="TextBox 4">
            <a:extLst>
              <a:ext uri="{FF2B5EF4-FFF2-40B4-BE49-F238E27FC236}">
                <a16:creationId xmlns:a16="http://schemas.microsoft.com/office/drawing/2014/main" id="{78EBE455-6B8E-0B72-4C9B-413EB5CC1324}"/>
              </a:ext>
            </a:extLst>
          </p:cNvPr>
          <p:cNvSpPr txBox="1"/>
          <p:nvPr/>
        </p:nvSpPr>
        <p:spPr>
          <a:xfrm>
            <a:off x="11230713" y="6063881"/>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2458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8476155"/>
              </p:ext>
            </p:extLst>
          </p:nvPr>
        </p:nvGraphicFramePr>
        <p:xfrm>
          <a:off x="384362" y="548640"/>
          <a:ext cx="11430000" cy="5730240"/>
        </p:xfrm>
        <a:graphic>
          <a:graphicData uri="http://schemas.openxmlformats.org/drawingml/2006/table">
            <a:tbl>
              <a:tblPr firstRow="1" bandRow="1">
                <a:tableStyleId>{C083E6E3-FA7D-4D7B-A595-EF9225AFEA82}</a:tableStyleId>
              </a:tblPr>
              <a:tblGrid>
                <a:gridCol w="4931709">
                  <a:extLst>
                    <a:ext uri="{9D8B030D-6E8A-4147-A177-3AD203B41FA5}">
                      <a16:colId xmlns:a16="http://schemas.microsoft.com/office/drawing/2014/main" val="20000"/>
                    </a:ext>
                  </a:extLst>
                </a:gridCol>
                <a:gridCol w="194183">
                  <a:extLst>
                    <a:ext uri="{9D8B030D-6E8A-4147-A177-3AD203B41FA5}">
                      <a16:colId xmlns:a16="http://schemas.microsoft.com/office/drawing/2014/main" val="2994088401"/>
                    </a:ext>
                  </a:extLst>
                </a:gridCol>
                <a:gridCol w="6304108">
                  <a:extLst>
                    <a:ext uri="{9D8B030D-6E8A-4147-A177-3AD203B41FA5}">
                      <a16:colId xmlns:a16="http://schemas.microsoft.com/office/drawing/2014/main" val="2984640050"/>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Results </a:t>
                      </a:r>
                      <a:r>
                        <a:rPr lang="en-US" sz="1000" b="0" i="1" dirty="0">
                          <a:solidFill>
                            <a:schemeClr val="accent3">
                              <a:lumMod val="75000"/>
                            </a:schemeClr>
                          </a:solidFill>
                        </a:rPr>
                        <a:t>continued</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84576">
                <a:tc>
                  <a:txBody>
                    <a:bodyPr/>
                    <a:lstStyle/>
                    <a:p>
                      <a:pPr marL="171450" indent="-171450">
                        <a:spcAft>
                          <a:spcPts val="600"/>
                        </a:spcAft>
                        <a:buFont typeface="Arial"/>
                        <a:buChar char="•"/>
                      </a:pPr>
                      <a:r>
                        <a:rPr lang="en-US" sz="1000" dirty="0"/>
                        <a:t>Improvements in liver fat with VK2809 seen at 12 weeks were sustained at 52 weeks showing significant reductions of up to 55% reduction in liver fat at the highest (10mg) dose level (see top table).</a:t>
                      </a:r>
                    </a:p>
                    <a:p>
                      <a:pPr marL="171450" indent="-171450">
                        <a:spcAft>
                          <a:spcPts val="600"/>
                        </a:spcAft>
                        <a:buFont typeface="Arial"/>
                        <a:buChar char="•"/>
                      </a:pPr>
                      <a:r>
                        <a:rPr lang="en-US" sz="1000" dirty="0"/>
                        <a:t>Up to 88% of VK2809-treated patients achieved </a:t>
                      </a:r>
                      <a:r>
                        <a:rPr lang="en-US" sz="1000" dirty="0">
                          <a:solidFill>
                            <a:schemeClr val="tx1"/>
                          </a:solidFill>
                        </a:rPr>
                        <a:t>≥30% reduction in liver fat vs. 27.1% for placebo.</a:t>
                      </a:r>
                    </a:p>
                    <a:p>
                      <a:pPr marL="171450" indent="-171450">
                        <a:spcAft>
                          <a:spcPts val="600"/>
                        </a:spcAft>
                        <a:buFont typeface="Arial"/>
                        <a:buChar char="•"/>
                      </a:pPr>
                      <a:r>
                        <a:rPr lang="en-US" sz="1000" dirty="0">
                          <a:solidFill>
                            <a:schemeClr val="tx1"/>
                          </a:solidFill>
                        </a:rPr>
                        <a:t>VK2809 elicited significant reductions in LDL-C ranging -20 to -25% (placebo-subtracted, P&lt;0.01 for all), as well as reductions in triglycerides, ApoB, Lp(a), and ApoC-III (data undisclosed).</a:t>
                      </a:r>
                    </a:p>
                    <a:p>
                      <a:pPr marL="171450" indent="-171450">
                        <a:spcAft>
                          <a:spcPts val="600"/>
                        </a:spcAft>
                        <a:buFont typeface="Arial"/>
                        <a:buChar char="•"/>
                      </a:pPr>
                      <a:r>
                        <a:rPr lang="en-US" sz="1000" dirty="0">
                          <a:solidFill>
                            <a:schemeClr val="tx1"/>
                          </a:solidFill>
                        </a:rPr>
                        <a:t>VK2809 was generally safe and well-tolerated with a safety profile consistent with findings at 12 weeks; </a:t>
                      </a:r>
                      <a:r>
                        <a:rPr lang="en-US" sz="1000" dirty="0"/>
                        <a:t>most reported treatment-related AEs were mild or moderate.</a:t>
                      </a:r>
                    </a:p>
                    <a:p>
                      <a:pPr marL="171450" indent="-171450">
                        <a:spcAft>
                          <a:spcPts val="600"/>
                        </a:spcAft>
                        <a:buFont typeface="Arial"/>
                        <a:buChar char="•"/>
                      </a:pPr>
                      <a:r>
                        <a:rPr lang="en-US" sz="1000" dirty="0"/>
                        <a:t>Discontinuation rates due to AEs were low and balanced across arms.</a:t>
                      </a:r>
                    </a:p>
                    <a:p>
                      <a:pPr marL="171450" indent="-171450">
                        <a:spcAft>
                          <a:spcPts val="600"/>
                        </a:spcAft>
                        <a:buFont typeface="Arial"/>
                        <a:buChar char="•"/>
                      </a:pPr>
                      <a:r>
                        <a:rPr lang="en-US" sz="1000" dirty="0"/>
                        <a:t>As previously reported, one treatment-related SAE of worsened symptoms in a patient with history of psychiatric disorders was reported in a VK2809-treated patient.</a:t>
                      </a:r>
                      <a:endParaRPr lang="en-US" sz="1000" dirty="0">
                        <a:solidFill>
                          <a:schemeClr val="tx1"/>
                        </a:solidFill>
                      </a:endParaRPr>
                    </a:p>
                    <a:p>
                      <a:pPr marL="0" indent="0">
                        <a:spcAft>
                          <a:spcPts val="600"/>
                        </a:spcAft>
                        <a:buFont typeface="Arial"/>
                        <a:buNone/>
                      </a:pPr>
                      <a:r>
                        <a:rPr lang="en-US" sz="1000" dirty="0">
                          <a:solidFill>
                            <a:schemeClr val="tx1"/>
                          </a:solidFill>
                        </a:rPr>
                        <a:t>Full results will be presented at a future medical meeting.</a:t>
                      </a: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gridSpan="2">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8"/>
                  </a:ext>
                </a:extLst>
              </a:tr>
              <a:tr h="640080">
                <a:tc gridSpan="3">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a:t>
                      </a:r>
                      <a:r>
                        <a:rPr lang="en-US" sz="1000" dirty="0"/>
                        <a:t>As </a:t>
                      </a:r>
                      <a:r>
                        <a:rPr lang="en-US" sz="1000" dirty="0">
                          <a:hlinkClick r:id="rId2"/>
                        </a:rPr>
                        <a:t>previously</a:t>
                      </a:r>
                      <a:r>
                        <a:rPr lang="en-US" sz="1000" dirty="0"/>
                        <a:t> presented, topline 12-week data showed remarkable improvements with VK2809 in liver fat meeting the primary endpoint of VOYAGE. </a:t>
                      </a:r>
                      <a:r>
                        <a:rPr kumimoji="0" lang="en-US" sz="1000" u="none" strike="noStrike" cap="none" normalizeH="0" baseline="0" dirty="0">
                          <a:ln>
                            <a:noFill/>
                          </a:ln>
                          <a:effectLst/>
                        </a:rPr>
                        <a:t>These impressive 52-week histology data from the trial</a:t>
                      </a:r>
                      <a:r>
                        <a:rPr kumimoji="0" lang="en-US" sz="1000" u="none" strike="noStrike" cap="none" normalizeH="0" baseline="0" dirty="0">
                          <a:ln>
                            <a:noFill/>
                          </a:ln>
                          <a:solidFill>
                            <a:srgbClr val="FF0000"/>
                          </a:solidFill>
                          <a:effectLst/>
                        </a:rPr>
                        <a:t> </a:t>
                      </a:r>
                      <a:r>
                        <a:rPr kumimoji="0" lang="en-US" sz="1000" u="none" strike="noStrike" cap="none" normalizeH="0" baseline="0" dirty="0">
                          <a:ln>
                            <a:noFill/>
                          </a:ln>
                          <a:effectLst/>
                        </a:rPr>
                        <a:t>showed significantly more VK2809-treated patients (in particular with 5 and 10mg dose) achieved both histology endpoints as well as the combination of MASH resolution and fibrosis improvement compared to placebo. While the placebo response rate was considerably higher than what has been seen in other late-stage trials, the VK2809 response rate on both histology endpoints was markedly higher compared to Madrigal’s </a:t>
                      </a:r>
                      <a:r>
                        <a:rPr lang="en-US" sz="1000" dirty="0"/>
                        <a:t>THR</a:t>
                      </a:r>
                      <a:r>
                        <a:rPr lang="el-GR" sz="1000" dirty="0"/>
                        <a:t>β</a:t>
                      </a:r>
                      <a:r>
                        <a:rPr lang="en-US" sz="1000" dirty="0"/>
                        <a:t> agonist</a:t>
                      </a:r>
                      <a:r>
                        <a:rPr kumimoji="0" lang="en-US" sz="1000" u="none" strike="noStrike" cap="none" normalizeH="0" baseline="0" dirty="0">
                          <a:ln>
                            <a:noFill/>
                          </a:ln>
                          <a:effectLst/>
                        </a:rPr>
                        <a:t> resmetirom in both Phase II and Phase III – granted a direct comparison between trials is difficult. VK2809 response rate on MASH resolution without worsening in fibrosis was on par with data from Lilly’s dual GLP-1/GIP agonist </a:t>
                      </a:r>
                      <a:r>
                        <a:rPr kumimoji="0" lang="en-US" sz="1000" u="none" strike="noStrike" cap="none" normalizeH="0" baseline="0" dirty="0">
                          <a:ln>
                            <a:noFill/>
                          </a:ln>
                          <a:effectLst/>
                          <a:hlinkClick r:id="rId3"/>
                        </a:rPr>
                        <a:t>tirzepatide</a:t>
                      </a:r>
                      <a:r>
                        <a:rPr kumimoji="0" lang="en-US" sz="1000" u="none" strike="noStrike" cap="none" normalizeH="0" baseline="0" dirty="0">
                          <a:ln>
                            <a:noFill/>
                          </a:ln>
                          <a:effectLst/>
                        </a:rPr>
                        <a:t> and BI/Zealand’s dual GLP-1/GRA </a:t>
                      </a:r>
                      <a:r>
                        <a:rPr kumimoji="0" lang="en-US" sz="1000" u="none" strike="noStrike" cap="none" normalizeH="0" baseline="0" dirty="0">
                          <a:ln>
                            <a:noFill/>
                          </a:ln>
                          <a:effectLst/>
                          <a:hlinkClick r:id="rId4"/>
                        </a:rPr>
                        <a:t>survodutide</a:t>
                      </a:r>
                      <a:r>
                        <a:rPr kumimoji="0" lang="en-US" sz="1000" u="none" strike="noStrike" cap="none" normalizeH="0" baseline="0" dirty="0">
                          <a:ln>
                            <a:noFill/>
                          </a:ln>
                          <a:effectLst/>
                        </a:rPr>
                        <a:t> released earlier this year. In concert with previous findings, VK2809 showed significant reductions in atherogenic lipids and a benign safety profile. Despite these impressive data, Viking provided little detail on future development plans for VK2809 and according to CEO Brian Lian “</a:t>
                      </a:r>
                      <a:r>
                        <a:rPr kumimoji="0" lang="en-US" sz="1000" i="1" u="none" strike="noStrike" cap="none" normalizeH="0" baseline="0" dirty="0">
                          <a:ln>
                            <a:noFill/>
                          </a:ln>
                          <a:effectLst/>
                        </a:rPr>
                        <a:t>the plan now is to just meet with the FDA and receive feedback on Phase III trial designs and really what's required for approval today and then make decisions from there”</a:t>
                      </a:r>
                      <a:r>
                        <a:rPr kumimoji="0" lang="en-US" sz="1000" i="0" u="none" strike="noStrike" cap="none" normalizeH="0" baseline="0" dirty="0">
                          <a:ln>
                            <a:noFill/>
                          </a:ln>
                          <a:effectLst/>
                        </a:rPr>
                        <a:t>. Viking has previously suggested that a partner might be needed to advance development into Phase III and Lian repeated “</a:t>
                      </a:r>
                      <a:r>
                        <a:rPr kumimoji="0" lang="en-US" sz="1000" i="1" u="none" strike="noStrike" cap="none" normalizeH="0" baseline="0" dirty="0">
                          <a:ln>
                            <a:noFill/>
                          </a:ln>
                          <a:effectLst/>
                        </a:rPr>
                        <a:t>we've always said that the best outcome for Phase III with this program is to have a larger partner involved for execution of the Phase III trial, but we need to speak with the FDA in an end-of-Phase II meeting and then make the decisions following that meeting</a:t>
                      </a:r>
                      <a:r>
                        <a:rPr kumimoji="0" lang="en-US" sz="1000" i="0" u="none" strike="noStrike" cap="none" normalizeH="0" baseline="0" dirty="0">
                          <a:ln>
                            <a:noFill/>
                          </a:ln>
                          <a:effectLst/>
                        </a:rPr>
                        <a:t>”. In addition to VK2809, Viking has a promising </a:t>
                      </a:r>
                      <a:r>
                        <a:rPr kumimoji="0" lang="en-US" sz="1000" i="0" u="none" strike="noStrike" cap="none" normalizeH="0" baseline="0" dirty="0">
                          <a:ln>
                            <a:noFill/>
                          </a:ln>
                          <a:effectLst/>
                          <a:hlinkClick r:id="rId5"/>
                        </a:rPr>
                        <a:t>Phase II</a:t>
                      </a:r>
                      <a:r>
                        <a:rPr kumimoji="0" lang="en-US" sz="1000" i="0" u="none" strike="noStrike" cap="none" normalizeH="0" baseline="0" dirty="0">
                          <a:ln>
                            <a:noFill/>
                          </a:ln>
                          <a:effectLst/>
                        </a:rPr>
                        <a:t> SC dual GLP-1 agonist VK2735 in development for obesity that earlier this year showed impressive weight loss; the Company also has an oral version of VK2735 in Phase I in development for obesity. It is currently unclear which direction Viking intends to take its promising metabolic pipeline.</a:t>
                      </a:r>
                      <a:endParaRPr lang="en-US" sz="1000" dirty="0"/>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6"/>
                        </a:rPr>
                        <a:t>Viking press release</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5" name="Table 4">
            <a:extLst>
              <a:ext uri="{FF2B5EF4-FFF2-40B4-BE49-F238E27FC236}">
                <a16:creationId xmlns:a16="http://schemas.microsoft.com/office/drawing/2014/main" id="{19EE096C-71CC-946C-4290-6092FCCEEA9E}"/>
              </a:ext>
            </a:extLst>
          </p:cNvPr>
          <p:cNvGraphicFramePr>
            <a:graphicFrameLocks noGrp="1"/>
          </p:cNvGraphicFramePr>
          <p:nvPr>
            <p:extLst>
              <p:ext uri="{D42A27DB-BD31-4B8C-83A1-F6EECF244321}">
                <p14:modId xmlns:p14="http://schemas.microsoft.com/office/powerpoint/2010/main" val="3514808809"/>
              </p:ext>
            </p:extLst>
          </p:nvPr>
        </p:nvGraphicFramePr>
        <p:xfrm>
          <a:off x="6150162" y="1032011"/>
          <a:ext cx="5149850" cy="1527048"/>
        </p:xfrm>
        <a:graphic>
          <a:graphicData uri="http://schemas.openxmlformats.org/drawingml/2006/table">
            <a:tbl>
              <a:tblPr firstRow="1" bandRow="1">
                <a:tableStyleId>{C083E6E3-FA7D-4D7B-A595-EF9225AFEA82}</a:tableStyleId>
              </a:tblPr>
              <a:tblGrid>
                <a:gridCol w="1371600">
                  <a:extLst>
                    <a:ext uri="{9D8B030D-6E8A-4147-A177-3AD203B41FA5}">
                      <a16:colId xmlns:a16="http://schemas.microsoft.com/office/drawing/2014/main" val="20000"/>
                    </a:ext>
                  </a:extLst>
                </a:gridCol>
                <a:gridCol w="782955">
                  <a:extLst>
                    <a:ext uri="{9D8B030D-6E8A-4147-A177-3AD203B41FA5}">
                      <a16:colId xmlns:a16="http://schemas.microsoft.com/office/drawing/2014/main" val="20001"/>
                    </a:ext>
                  </a:extLst>
                </a:gridCol>
                <a:gridCol w="782955">
                  <a:extLst>
                    <a:ext uri="{9D8B030D-6E8A-4147-A177-3AD203B41FA5}">
                      <a16:colId xmlns:a16="http://schemas.microsoft.com/office/drawing/2014/main" val="20002"/>
                    </a:ext>
                  </a:extLst>
                </a:gridCol>
                <a:gridCol w="782955">
                  <a:extLst>
                    <a:ext uri="{9D8B030D-6E8A-4147-A177-3AD203B41FA5}">
                      <a16:colId xmlns:a16="http://schemas.microsoft.com/office/drawing/2014/main" val="20003"/>
                    </a:ext>
                  </a:extLst>
                </a:gridCol>
                <a:gridCol w="782955">
                  <a:extLst>
                    <a:ext uri="{9D8B030D-6E8A-4147-A177-3AD203B41FA5}">
                      <a16:colId xmlns:a16="http://schemas.microsoft.com/office/drawing/2014/main" val="20004"/>
                    </a:ext>
                  </a:extLst>
                </a:gridCol>
                <a:gridCol w="646430">
                  <a:extLst>
                    <a:ext uri="{9D8B030D-6E8A-4147-A177-3AD203B41FA5}">
                      <a16:colId xmlns:a16="http://schemas.microsoft.com/office/drawing/2014/main" val="3547340231"/>
                    </a:ext>
                  </a:extLst>
                </a:gridCol>
              </a:tblGrid>
              <a:tr h="0">
                <a:tc>
                  <a:txBody>
                    <a:bodyPr/>
                    <a:lstStyle/>
                    <a:p>
                      <a:r>
                        <a:rPr lang="en-US" sz="900" dirty="0"/>
                        <a:t>At 52 weeks</a:t>
                      </a:r>
                    </a:p>
                  </a:txBody>
                  <a:tcPr marT="9144" marB="9144" anchor="ctr"/>
                </a:tc>
                <a:tc>
                  <a:txBody>
                    <a:bodyPr/>
                    <a:lstStyle/>
                    <a:p>
                      <a:pPr algn="ctr"/>
                      <a:r>
                        <a:rPr lang="en-US" sz="900" dirty="0"/>
                        <a:t>VK2809</a:t>
                      </a:r>
                    </a:p>
                    <a:p>
                      <a:pPr algn="ctr"/>
                      <a:r>
                        <a:rPr lang="en-US" sz="900" dirty="0"/>
                        <a:t>1mg QD</a:t>
                      </a:r>
                    </a:p>
                  </a:txBody>
                  <a:tcPr marT="9144" marB="9144" anchor="b"/>
                </a:tc>
                <a:tc>
                  <a:txBody>
                    <a:bodyPr/>
                    <a:lstStyle/>
                    <a:p>
                      <a:pPr algn="ctr"/>
                      <a:r>
                        <a:rPr lang="en-US" sz="900" dirty="0"/>
                        <a:t>VK2809</a:t>
                      </a:r>
                    </a:p>
                    <a:p>
                      <a:pPr algn="ctr"/>
                      <a:r>
                        <a:rPr lang="en-US" sz="900" dirty="0"/>
                        <a:t>2.5mg QD</a:t>
                      </a:r>
                    </a:p>
                  </a:txBody>
                  <a:tcPr marT="9144" marB="9144" anchor="b"/>
                </a:tc>
                <a:tc>
                  <a:txBody>
                    <a:bodyPr/>
                    <a:lstStyle/>
                    <a:p>
                      <a:pPr algn="ctr"/>
                      <a:r>
                        <a:rPr lang="en-US" sz="900" dirty="0"/>
                        <a:t>VK2809</a:t>
                      </a:r>
                    </a:p>
                    <a:p>
                      <a:pPr algn="ctr"/>
                      <a:r>
                        <a:rPr lang="en-US" sz="900" dirty="0"/>
                        <a:t>5mg Q2D</a:t>
                      </a:r>
                    </a:p>
                  </a:txBody>
                  <a:tcPr marT="9144" marB="9144" anchor="b"/>
                </a:tc>
                <a:tc>
                  <a:txBody>
                    <a:bodyPr/>
                    <a:lstStyle/>
                    <a:p>
                      <a:pPr algn="ctr"/>
                      <a:r>
                        <a:rPr lang="en-US" sz="900" dirty="0"/>
                        <a:t>VK2809</a:t>
                      </a:r>
                    </a:p>
                    <a:p>
                      <a:pPr algn="ctr"/>
                      <a:r>
                        <a:rPr lang="en-US" sz="900" dirty="0"/>
                        <a:t>10mg Q2D</a:t>
                      </a:r>
                    </a:p>
                  </a:txBody>
                  <a:tcPr marT="9144" marB="9144" anchor="b"/>
                </a:tc>
                <a:tc>
                  <a:txBody>
                    <a:bodyPr/>
                    <a:lstStyle/>
                    <a:p>
                      <a:pPr algn="ctr"/>
                      <a:r>
                        <a:rPr lang="en-US" sz="900" dirty="0"/>
                        <a:t>placebo</a:t>
                      </a:r>
                    </a:p>
                  </a:txBody>
                  <a:tcPr marT="9144" marB="9144"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solidFill>
                            <a:schemeClr val="tx1"/>
                          </a:solidFill>
                        </a:rPr>
                        <a:t>14</a:t>
                      </a:r>
                    </a:p>
                  </a:txBody>
                  <a:tcPr marT="27432" marB="27432" anchor="ctr"/>
                </a:tc>
                <a:tc>
                  <a:txBody>
                    <a:bodyPr/>
                    <a:lstStyle/>
                    <a:p>
                      <a:pPr algn="ctr"/>
                      <a:r>
                        <a:rPr lang="en-US" sz="900" dirty="0">
                          <a:solidFill>
                            <a:schemeClr val="tx1"/>
                          </a:solidFill>
                        </a:rPr>
                        <a:t>55</a:t>
                      </a:r>
                    </a:p>
                  </a:txBody>
                  <a:tcPr marT="27432" marB="27432" anchor="ctr"/>
                </a:tc>
                <a:tc>
                  <a:txBody>
                    <a:bodyPr/>
                    <a:lstStyle/>
                    <a:p>
                      <a:pPr algn="ctr"/>
                      <a:r>
                        <a:rPr lang="en-US" sz="900" dirty="0">
                          <a:solidFill>
                            <a:schemeClr val="tx1"/>
                          </a:solidFill>
                        </a:rPr>
                        <a:t>27</a:t>
                      </a:r>
                    </a:p>
                  </a:txBody>
                  <a:tcPr marT="27432" marB="27432" anchor="ctr"/>
                </a:tc>
                <a:tc>
                  <a:txBody>
                    <a:bodyPr/>
                    <a:lstStyle/>
                    <a:p>
                      <a:pPr algn="ctr"/>
                      <a:r>
                        <a:rPr lang="en-US" sz="900" dirty="0">
                          <a:solidFill>
                            <a:schemeClr val="tx1"/>
                          </a:solidFill>
                        </a:rPr>
                        <a:t>49</a:t>
                      </a:r>
                    </a:p>
                  </a:txBody>
                  <a:tcPr marT="27432" marB="27432" anchor="ctr"/>
                </a:tc>
                <a:tc>
                  <a:txBody>
                    <a:bodyPr/>
                    <a:lstStyle/>
                    <a:p>
                      <a:pPr algn="ctr"/>
                      <a:r>
                        <a:rPr lang="en-US" sz="900" dirty="0">
                          <a:solidFill>
                            <a:schemeClr val="tx1"/>
                          </a:solidFill>
                        </a:rPr>
                        <a:t>48</a:t>
                      </a:r>
                    </a:p>
                  </a:txBody>
                  <a:tcPr marT="27432" marB="27432" anchor="ctr"/>
                </a:tc>
                <a:extLst>
                  <a:ext uri="{0D108BD9-81ED-4DB2-BD59-A6C34878D82A}">
                    <a16:rowId xmlns:a16="http://schemas.microsoft.com/office/drawing/2014/main" val="466668158"/>
                  </a:ext>
                </a:extLst>
              </a:tr>
              <a:tr h="0">
                <a:tc>
                  <a:txBody>
                    <a:bodyPr/>
                    <a:lstStyle/>
                    <a:p>
                      <a:r>
                        <a:rPr lang="en-US" sz="900" dirty="0"/>
                        <a:t>BL liver fat (%)</a:t>
                      </a:r>
                    </a:p>
                  </a:txBody>
                  <a:tcPr marT="27432" marB="27432" anchor="ctr"/>
                </a:tc>
                <a:tc>
                  <a:txBody>
                    <a:bodyPr/>
                    <a:lstStyle/>
                    <a:p>
                      <a:pPr algn="ctr"/>
                      <a:r>
                        <a:rPr lang="en-US" sz="900" dirty="0">
                          <a:solidFill>
                            <a:schemeClr val="tx1"/>
                          </a:solidFill>
                        </a:rPr>
                        <a:t>21.7</a:t>
                      </a:r>
                    </a:p>
                  </a:txBody>
                  <a:tcPr marT="27432" marB="27432" anchor="ctr"/>
                </a:tc>
                <a:tc>
                  <a:txBody>
                    <a:bodyPr/>
                    <a:lstStyle/>
                    <a:p>
                      <a:pPr algn="ctr"/>
                      <a:r>
                        <a:rPr lang="en-US" sz="900" dirty="0">
                          <a:solidFill>
                            <a:schemeClr val="tx1"/>
                          </a:solidFill>
                        </a:rPr>
                        <a:t>20.3</a:t>
                      </a:r>
                    </a:p>
                  </a:txBody>
                  <a:tcPr marT="27432" marB="27432" anchor="ctr"/>
                </a:tc>
                <a:tc>
                  <a:txBody>
                    <a:bodyPr/>
                    <a:lstStyle/>
                    <a:p>
                      <a:pPr algn="ctr"/>
                      <a:r>
                        <a:rPr lang="en-US" sz="900" dirty="0">
                          <a:solidFill>
                            <a:schemeClr val="tx1"/>
                          </a:solidFill>
                        </a:rPr>
                        <a:t>18.4</a:t>
                      </a:r>
                    </a:p>
                  </a:txBody>
                  <a:tcPr marT="27432" marB="27432" anchor="ctr"/>
                </a:tc>
                <a:tc>
                  <a:txBody>
                    <a:bodyPr/>
                    <a:lstStyle/>
                    <a:p>
                      <a:pPr algn="ctr"/>
                      <a:r>
                        <a:rPr lang="en-US" sz="900" dirty="0">
                          <a:solidFill>
                            <a:schemeClr val="tx1"/>
                          </a:solidFill>
                        </a:rPr>
                        <a:t>21.5</a:t>
                      </a:r>
                    </a:p>
                  </a:txBody>
                  <a:tcPr marT="27432" marB="27432" anchor="ctr"/>
                </a:tc>
                <a:tc>
                  <a:txBody>
                    <a:bodyPr/>
                    <a:lstStyle/>
                    <a:p>
                      <a:pPr algn="ctr"/>
                      <a:r>
                        <a:rPr lang="en-US" sz="900" dirty="0">
                          <a:solidFill>
                            <a:schemeClr val="tx1"/>
                          </a:solidFill>
                        </a:rPr>
                        <a:t>20.4</a:t>
                      </a:r>
                    </a:p>
                  </a:txBody>
                  <a:tcPr marT="27432" marB="27432" anchor="ctr"/>
                </a:tc>
                <a:extLst>
                  <a:ext uri="{0D108BD9-81ED-4DB2-BD59-A6C34878D82A}">
                    <a16:rowId xmlns:a16="http://schemas.microsoft.com/office/drawing/2014/main" val="10001"/>
                  </a:ext>
                </a:extLst>
              </a:tr>
              <a:tr h="0">
                <a:tc>
                  <a:txBody>
                    <a:bodyPr/>
                    <a:lstStyle/>
                    <a:p>
                      <a:r>
                        <a:rPr lang="el-GR" sz="900" dirty="0"/>
                        <a:t>Δ</a:t>
                      </a:r>
                      <a:r>
                        <a:rPr lang="en-US" sz="900" dirty="0"/>
                        <a:t>Liver fat, mean (%)</a:t>
                      </a:r>
                    </a:p>
                  </a:txBody>
                  <a:tcPr marT="27432" marB="27432" anchor="ctr"/>
                </a:tc>
                <a:tc>
                  <a:txBody>
                    <a:bodyPr/>
                    <a:lstStyle/>
                    <a:p>
                      <a:pPr algn="ctr"/>
                      <a:r>
                        <a:rPr lang="en-US" sz="900" dirty="0">
                          <a:solidFill>
                            <a:schemeClr val="tx1"/>
                          </a:solidFill>
                        </a:rPr>
                        <a:t>-36.6</a:t>
                      </a:r>
                    </a:p>
                    <a:p>
                      <a:pPr algn="ctr"/>
                      <a:r>
                        <a:rPr lang="en-US" sz="900" dirty="0">
                          <a:solidFill>
                            <a:schemeClr val="tx1"/>
                          </a:solidFill>
                        </a:rPr>
                        <a:t>(P=0.0060</a:t>
                      </a:r>
                    </a:p>
                  </a:txBody>
                  <a:tcPr marT="27432" marB="27432" anchor="ctr"/>
                </a:tc>
                <a:tc>
                  <a:txBody>
                    <a:bodyPr/>
                    <a:lstStyle/>
                    <a:p>
                      <a:pPr algn="ctr"/>
                      <a:r>
                        <a:rPr lang="en-US" sz="900" dirty="0">
                          <a:solidFill>
                            <a:schemeClr val="tx1"/>
                          </a:solidFill>
                        </a:rPr>
                        <a:t>-48.3</a:t>
                      </a:r>
                    </a:p>
                    <a:p>
                      <a:pPr algn="ctr"/>
                      <a:r>
                        <a:rPr lang="en-US" sz="900" dirty="0">
                          <a:solidFill>
                            <a:schemeClr val="tx1"/>
                          </a:solidFill>
                        </a:rPr>
                        <a:t>(P&lt;0.0001)</a:t>
                      </a:r>
                    </a:p>
                  </a:txBody>
                  <a:tcPr marT="27432" marB="27432" anchor="ctr"/>
                </a:tc>
                <a:tc>
                  <a:txBody>
                    <a:bodyPr/>
                    <a:lstStyle/>
                    <a:p>
                      <a:pPr algn="ctr"/>
                      <a:r>
                        <a:rPr lang="en-US" sz="900" dirty="0">
                          <a:solidFill>
                            <a:schemeClr val="tx1"/>
                          </a:solidFill>
                        </a:rPr>
                        <a:t>-43.9</a:t>
                      </a:r>
                    </a:p>
                    <a:p>
                      <a:pPr algn="ctr"/>
                      <a:r>
                        <a:rPr lang="en-US" sz="900" dirty="0">
                          <a:solidFill>
                            <a:schemeClr val="tx1"/>
                          </a:solidFill>
                        </a:rPr>
                        <a:t>(P&lt;0.0001)</a:t>
                      </a:r>
                    </a:p>
                  </a:txBody>
                  <a:tcPr marT="27432" marB="27432" anchor="ctr"/>
                </a:tc>
                <a:tc>
                  <a:txBody>
                    <a:bodyPr/>
                    <a:lstStyle/>
                    <a:p>
                      <a:pPr algn="ctr"/>
                      <a:r>
                        <a:rPr lang="en-US" sz="900" dirty="0">
                          <a:solidFill>
                            <a:schemeClr val="tx1"/>
                          </a:solidFill>
                        </a:rPr>
                        <a:t>-55.3</a:t>
                      </a:r>
                    </a:p>
                    <a:p>
                      <a:pPr algn="ctr"/>
                      <a:r>
                        <a:rPr lang="en-US" sz="900" dirty="0">
                          <a:solidFill>
                            <a:schemeClr val="tx1"/>
                          </a:solidFill>
                        </a:rPr>
                        <a:t>(P&lt;0.0001)</a:t>
                      </a:r>
                    </a:p>
                  </a:txBody>
                  <a:tcPr marT="27432" marB="27432" anchor="ctr"/>
                </a:tc>
                <a:tc>
                  <a:txBody>
                    <a:bodyPr/>
                    <a:lstStyle/>
                    <a:p>
                      <a:pPr algn="ctr"/>
                      <a:r>
                        <a:rPr lang="en-US" sz="900" dirty="0">
                          <a:solidFill>
                            <a:schemeClr val="tx1"/>
                          </a:solidFill>
                        </a:rPr>
                        <a:t>-12.8</a:t>
                      </a:r>
                    </a:p>
                  </a:txBody>
                  <a:tcPr marT="27432" marB="27432" anchor="ct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Liver fat, median (%)</a:t>
                      </a:r>
                    </a:p>
                  </a:txBody>
                  <a:tcPr marT="27432" marB="27432" anchor="b"/>
                </a:tc>
                <a:tc>
                  <a:txBody>
                    <a:bodyPr/>
                    <a:lstStyle/>
                    <a:p>
                      <a:pPr algn="ctr"/>
                      <a:r>
                        <a:rPr lang="en-US" sz="900" dirty="0">
                          <a:solidFill>
                            <a:schemeClr val="tx1"/>
                          </a:solidFill>
                        </a:rPr>
                        <a:t>-34.3</a:t>
                      </a:r>
                    </a:p>
                  </a:txBody>
                  <a:tcPr marT="27432" marB="27432" anchor="b"/>
                </a:tc>
                <a:tc>
                  <a:txBody>
                    <a:bodyPr/>
                    <a:lstStyle/>
                    <a:p>
                      <a:pPr algn="ctr"/>
                      <a:r>
                        <a:rPr lang="en-US" sz="900" dirty="0">
                          <a:solidFill>
                            <a:schemeClr val="tx1"/>
                          </a:solidFill>
                        </a:rPr>
                        <a:t>-54.2</a:t>
                      </a:r>
                    </a:p>
                  </a:txBody>
                  <a:tcPr marT="27432" marB="27432" anchor="b"/>
                </a:tc>
                <a:tc>
                  <a:txBody>
                    <a:bodyPr/>
                    <a:lstStyle/>
                    <a:p>
                      <a:pPr algn="ctr"/>
                      <a:r>
                        <a:rPr lang="en-US" sz="900" dirty="0">
                          <a:solidFill>
                            <a:schemeClr val="tx1"/>
                          </a:solidFill>
                        </a:rPr>
                        <a:t>-46.7</a:t>
                      </a:r>
                    </a:p>
                  </a:txBody>
                  <a:tcPr marT="27432" marB="27432" anchor="b"/>
                </a:tc>
                <a:tc>
                  <a:txBody>
                    <a:bodyPr/>
                    <a:lstStyle/>
                    <a:p>
                      <a:pPr algn="ctr"/>
                      <a:r>
                        <a:rPr lang="en-US" sz="900" dirty="0">
                          <a:solidFill>
                            <a:schemeClr val="tx1"/>
                          </a:solidFill>
                        </a:rPr>
                        <a:t>-56.3</a:t>
                      </a:r>
                    </a:p>
                  </a:txBody>
                  <a:tcPr marT="27432" marB="27432" anchor="b"/>
                </a:tc>
                <a:tc>
                  <a:txBody>
                    <a:bodyPr/>
                    <a:lstStyle/>
                    <a:p>
                      <a:pPr algn="ctr"/>
                      <a:r>
                        <a:rPr lang="en-US" sz="900" dirty="0">
                          <a:solidFill>
                            <a:schemeClr val="tx1"/>
                          </a:solidFill>
                        </a:rPr>
                        <a:t>-9.3</a:t>
                      </a:r>
                    </a:p>
                  </a:txBody>
                  <a:tcPr marT="27432" marB="27432" anchor="b"/>
                </a:tc>
                <a:extLst>
                  <a:ext uri="{0D108BD9-81ED-4DB2-BD59-A6C34878D82A}">
                    <a16:rowId xmlns:a16="http://schemas.microsoft.com/office/drawing/2014/main" val="1794616998"/>
                  </a:ext>
                </a:extLst>
              </a:tr>
              <a:tr h="0">
                <a:tc>
                  <a:txBody>
                    <a:bodyPr/>
                    <a:lstStyle/>
                    <a:p>
                      <a:r>
                        <a:rPr lang="en-US" sz="900" dirty="0">
                          <a:solidFill>
                            <a:schemeClr val="tx1"/>
                          </a:solidFill>
                        </a:rPr>
                        <a:t>≥30% reduction in liver fat (%pts)</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64.3</a:t>
                      </a:r>
                    </a:p>
                    <a:p>
                      <a:pPr algn="ctr"/>
                      <a:r>
                        <a:rPr lang="en-US" sz="900" dirty="0">
                          <a:solidFill>
                            <a:schemeClr val="tx1"/>
                          </a:solidFill>
                        </a:rPr>
                        <a:t>(P=0.0116)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78.2</a:t>
                      </a:r>
                    </a:p>
                    <a:p>
                      <a:pPr algn="ctr"/>
                      <a:r>
                        <a:rPr lang="en-US" sz="900" dirty="0">
                          <a:solidFill>
                            <a:schemeClr val="tx1"/>
                          </a:solidFill>
                        </a:rPr>
                        <a:t>(P&lt;0.0001)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74.1</a:t>
                      </a:r>
                    </a:p>
                    <a:p>
                      <a:pPr algn="ctr"/>
                      <a:r>
                        <a:rPr lang="en-US" sz="900" dirty="0">
                          <a:solidFill>
                            <a:schemeClr val="tx1"/>
                          </a:solidFill>
                        </a:rPr>
                        <a:t>(P&lt;0.0001)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87.8</a:t>
                      </a:r>
                    </a:p>
                    <a:p>
                      <a:pPr algn="ctr"/>
                      <a:r>
                        <a:rPr lang="en-US" sz="900" dirty="0">
                          <a:solidFill>
                            <a:schemeClr val="tx1"/>
                          </a:solidFill>
                        </a:rPr>
                        <a:t>(P&lt;0.0001)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27.1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30941210"/>
                  </a:ext>
                </a:extLst>
              </a:tr>
            </a:tbl>
          </a:graphicData>
        </a:graphic>
      </p:graphicFrame>
      <p:graphicFrame>
        <p:nvGraphicFramePr>
          <p:cNvPr id="6" name="Table 5">
            <a:extLst>
              <a:ext uri="{FF2B5EF4-FFF2-40B4-BE49-F238E27FC236}">
                <a16:creationId xmlns:a16="http://schemas.microsoft.com/office/drawing/2014/main" id="{3F7B9069-F90E-CB0D-2D5D-CCEE5B4F9B11}"/>
              </a:ext>
            </a:extLst>
          </p:cNvPr>
          <p:cNvGraphicFramePr>
            <a:graphicFrameLocks noGrp="1"/>
          </p:cNvGraphicFramePr>
          <p:nvPr>
            <p:extLst>
              <p:ext uri="{D42A27DB-BD31-4B8C-83A1-F6EECF244321}">
                <p14:modId xmlns:p14="http://schemas.microsoft.com/office/powerpoint/2010/main" val="3326959391"/>
              </p:ext>
            </p:extLst>
          </p:nvPr>
        </p:nvGraphicFramePr>
        <p:xfrm>
          <a:off x="5629088" y="2618880"/>
          <a:ext cx="6178550" cy="1636776"/>
        </p:xfrm>
        <a:graphic>
          <a:graphicData uri="http://schemas.openxmlformats.org/drawingml/2006/table">
            <a:tbl>
              <a:tblPr firstRow="1" bandRow="1">
                <a:tableStyleId>{C083E6E3-FA7D-4D7B-A595-EF9225AFEA82}</a:tableStyleId>
              </a:tblPr>
              <a:tblGrid>
                <a:gridCol w="1668780">
                  <a:extLst>
                    <a:ext uri="{9D8B030D-6E8A-4147-A177-3AD203B41FA5}">
                      <a16:colId xmlns:a16="http://schemas.microsoft.com/office/drawing/2014/main" val="20000"/>
                    </a:ext>
                  </a:extLst>
                </a:gridCol>
                <a:gridCol w="782955">
                  <a:extLst>
                    <a:ext uri="{9D8B030D-6E8A-4147-A177-3AD203B41FA5}">
                      <a16:colId xmlns:a16="http://schemas.microsoft.com/office/drawing/2014/main" val="20001"/>
                    </a:ext>
                  </a:extLst>
                </a:gridCol>
                <a:gridCol w="782955">
                  <a:extLst>
                    <a:ext uri="{9D8B030D-6E8A-4147-A177-3AD203B41FA5}">
                      <a16:colId xmlns:a16="http://schemas.microsoft.com/office/drawing/2014/main" val="20002"/>
                    </a:ext>
                  </a:extLst>
                </a:gridCol>
                <a:gridCol w="782955">
                  <a:extLst>
                    <a:ext uri="{9D8B030D-6E8A-4147-A177-3AD203B41FA5}">
                      <a16:colId xmlns:a16="http://schemas.microsoft.com/office/drawing/2014/main" val="20003"/>
                    </a:ext>
                  </a:extLst>
                </a:gridCol>
                <a:gridCol w="782955">
                  <a:extLst>
                    <a:ext uri="{9D8B030D-6E8A-4147-A177-3AD203B41FA5}">
                      <a16:colId xmlns:a16="http://schemas.microsoft.com/office/drawing/2014/main" val="20004"/>
                    </a:ext>
                  </a:extLst>
                </a:gridCol>
                <a:gridCol w="731520">
                  <a:extLst>
                    <a:ext uri="{9D8B030D-6E8A-4147-A177-3AD203B41FA5}">
                      <a16:colId xmlns:a16="http://schemas.microsoft.com/office/drawing/2014/main" val="2383789968"/>
                    </a:ext>
                  </a:extLst>
                </a:gridCol>
                <a:gridCol w="646430">
                  <a:extLst>
                    <a:ext uri="{9D8B030D-6E8A-4147-A177-3AD203B41FA5}">
                      <a16:colId xmlns:a16="http://schemas.microsoft.com/office/drawing/2014/main" val="3547340231"/>
                    </a:ext>
                  </a:extLst>
                </a:gridCol>
              </a:tblGrid>
              <a:tr h="0">
                <a:tc>
                  <a:txBody>
                    <a:bodyPr/>
                    <a:lstStyle/>
                    <a:p>
                      <a:r>
                        <a:rPr lang="en-US" sz="900" b="1" dirty="0"/>
                        <a:t>Safety (%pts)</a:t>
                      </a:r>
                    </a:p>
                  </a:txBody>
                  <a:tcPr marT="9144" marB="9144" anchor="ctr"/>
                </a:tc>
                <a:tc>
                  <a:txBody>
                    <a:bodyPr/>
                    <a:lstStyle/>
                    <a:p>
                      <a:pPr algn="ctr"/>
                      <a:r>
                        <a:rPr lang="en-US" sz="900" dirty="0"/>
                        <a:t>VK2809</a:t>
                      </a:r>
                    </a:p>
                    <a:p>
                      <a:pPr algn="ctr"/>
                      <a:r>
                        <a:rPr lang="en-US" sz="900" dirty="0"/>
                        <a:t>1mg QD</a:t>
                      </a:r>
                    </a:p>
                  </a:txBody>
                  <a:tcPr marT="9144" marB="9144" anchor="b"/>
                </a:tc>
                <a:tc>
                  <a:txBody>
                    <a:bodyPr/>
                    <a:lstStyle/>
                    <a:p>
                      <a:pPr algn="ctr"/>
                      <a:r>
                        <a:rPr lang="en-US" sz="900" dirty="0"/>
                        <a:t>VK2809</a:t>
                      </a:r>
                    </a:p>
                    <a:p>
                      <a:pPr algn="ctr"/>
                      <a:r>
                        <a:rPr lang="en-US" sz="900" dirty="0"/>
                        <a:t>2.5mg QD</a:t>
                      </a:r>
                    </a:p>
                  </a:txBody>
                  <a:tcPr marT="9144" marB="9144" anchor="b"/>
                </a:tc>
                <a:tc>
                  <a:txBody>
                    <a:bodyPr/>
                    <a:lstStyle/>
                    <a:p>
                      <a:pPr algn="ctr"/>
                      <a:r>
                        <a:rPr lang="en-US" sz="900" dirty="0"/>
                        <a:t>VK2809</a:t>
                      </a:r>
                    </a:p>
                    <a:p>
                      <a:pPr algn="ctr"/>
                      <a:r>
                        <a:rPr lang="en-US" sz="900" dirty="0"/>
                        <a:t>5mg Q2D</a:t>
                      </a:r>
                    </a:p>
                  </a:txBody>
                  <a:tcPr marT="9144" marB="9144" anchor="b"/>
                </a:tc>
                <a:tc>
                  <a:txBody>
                    <a:bodyPr/>
                    <a:lstStyle/>
                    <a:p>
                      <a:pPr algn="ctr"/>
                      <a:r>
                        <a:rPr lang="en-US" sz="900" dirty="0"/>
                        <a:t>VK2809</a:t>
                      </a:r>
                    </a:p>
                    <a:p>
                      <a:pPr algn="ctr"/>
                      <a:r>
                        <a:rPr lang="en-US" sz="900" dirty="0"/>
                        <a:t>10mg Q2D</a:t>
                      </a:r>
                    </a:p>
                  </a:txBody>
                  <a:tcPr marT="9144" marB="9144" anchor="b"/>
                </a:tc>
                <a:tc>
                  <a:txBody>
                    <a:bodyPr/>
                    <a:lstStyle/>
                    <a:p>
                      <a:pPr algn="ctr"/>
                      <a:r>
                        <a:rPr lang="en-US" sz="900" dirty="0"/>
                        <a:t>VK2809</a:t>
                      </a:r>
                    </a:p>
                    <a:p>
                      <a:pPr algn="ctr"/>
                      <a:r>
                        <a:rPr lang="en-US" sz="900" dirty="0"/>
                        <a:t>combined</a:t>
                      </a:r>
                    </a:p>
                  </a:txBody>
                  <a:tcPr marT="9144" marB="9144" anchor="b"/>
                </a:tc>
                <a:tc>
                  <a:txBody>
                    <a:bodyPr/>
                    <a:lstStyle/>
                    <a:p>
                      <a:pPr algn="ctr"/>
                      <a:r>
                        <a:rPr lang="en-US" sz="900" dirty="0"/>
                        <a:t>placebo</a:t>
                      </a:r>
                    </a:p>
                  </a:txBody>
                  <a:tcPr marT="9144" marB="9144" anchor="ctr"/>
                </a:tc>
                <a:extLst>
                  <a:ext uri="{0D108BD9-81ED-4DB2-BD59-A6C34878D82A}">
                    <a16:rowId xmlns:a16="http://schemas.microsoft.com/office/drawing/2014/main" val="10000"/>
                  </a:ext>
                </a:extLst>
              </a:tr>
              <a:tr h="0">
                <a:tc>
                  <a:txBody>
                    <a:bodyPr/>
                    <a:lstStyle/>
                    <a:p>
                      <a:r>
                        <a:rPr lang="en-US" sz="900" b="0" dirty="0"/>
                        <a:t>N</a:t>
                      </a:r>
                    </a:p>
                  </a:txBody>
                  <a:tcPr marT="27432" marB="27432" anchor="b">
                    <a:lnB w="12700" cap="flat" cmpd="sng" algn="ctr">
                      <a:noFill/>
                      <a:prstDash val="solid"/>
                      <a:round/>
                      <a:headEnd type="none" w="med" len="med"/>
                      <a:tailEnd type="none" w="med" len="med"/>
                    </a:lnB>
                  </a:tcPr>
                </a:tc>
                <a:tc>
                  <a:txBody>
                    <a:bodyPr/>
                    <a:lstStyle/>
                    <a:p>
                      <a:pPr algn="ctr"/>
                      <a:r>
                        <a:rPr lang="en-US" sz="900" dirty="0">
                          <a:solidFill>
                            <a:sysClr val="windowText" lastClr="000000"/>
                          </a:solidFill>
                        </a:rPr>
                        <a:t>17</a:t>
                      </a:r>
                    </a:p>
                  </a:txBody>
                  <a:tcPr marT="27432" marB="27432" anchor="b">
                    <a:lnB w="12700" cap="flat" cmpd="sng" algn="ctr">
                      <a:noFill/>
                      <a:prstDash val="solid"/>
                      <a:round/>
                      <a:headEnd type="none" w="med" len="med"/>
                      <a:tailEnd type="none" w="med" len="med"/>
                    </a:lnB>
                  </a:tcPr>
                </a:tc>
                <a:tc>
                  <a:txBody>
                    <a:bodyPr/>
                    <a:lstStyle/>
                    <a:p>
                      <a:pPr algn="ctr"/>
                      <a:r>
                        <a:rPr lang="en-US" sz="900" dirty="0">
                          <a:solidFill>
                            <a:sysClr val="windowText" lastClr="000000"/>
                          </a:solidFill>
                        </a:rPr>
                        <a:t>66</a:t>
                      </a:r>
                    </a:p>
                  </a:txBody>
                  <a:tcPr marT="27432" marB="27432" anchor="b">
                    <a:lnB w="12700" cap="flat" cmpd="sng" algn="ctr">
                      <a:noFill/>
                      <a:prstDash val="solid"/>
                      <a:round/>
                      <a:headEnd type="none" w="med" len="med"/>
                      <a:tailEnd type="none" w="med" len="med"/>
                    </a:lnB>
                  </a:tcPr>
                </a:tc>
                <a:tc>
                  <a:txBody>
                    <a:bodyPr/>
                    <a:lstStyle/>
                    <a:p>
                      <a:pPr algn="ctr"/>
                      <a:r>
                        <a:rPr lang="en-US" sz="900" dirty="0">
                          <a:solidFill>
                            <a:sysClr val="windowText" lastClr="000000"/>
                          </a:solidFill>
                        </a:rPr>
                        <a:t>37</a:t>
                      </a:r>
                    </a:p>
                  </a:txBody>
                  <a:tcPr marT="27432" marB="27432" anchor="b">
                    <a:lnB w="12700" cap="flat" cmpd="sng" algn="ctr">
                      <a:noFill/>
                      <a:prstDash val="solid"/>
                      <a:round/>
                      <a:headEnd type="none" w="med" len="med"/>
                      <a:tailEnd type="none" w="med" len="med"/>
                    </a:lnB>
                  </a:tcPr>
                </a:tc>
                <a:tc>
                  <a:txBody>
                    <a:bodyPr/>
                    <a:lstStyle/>
                    <a:p>
                      <a:pPr algn="ctr"/>
                      <a:r>
                        <a:rPr lang="en-US" sz="900" dirty="0">
                          <a:solidFill>
                            <a:sysClr val="windowText" lastClr="000000"/>
                          </a:solidFill>
                        </a:rPr>
                        <a:t>61</a:t>
                      </a:r>
                    </a:p>
                  </a:txBody>
                  <a:tcPr marT="27432" marB="27432" anchor="b">
                    <a:lnB w="12700" cap="flat" cmpd="sng" algn="ctr">
                      <a:noFill/>
                      <a:prstDash val="solid"/>
                      <a:round/>
                      <a:headEnd type="none" w="med" len="med"/>
                      <a:tailEnd type="none" w="med" len="med"/>
                    </a:lnB>
                  </a:tcPr>
                </a:tc>
                <a:tc>
                  <a:txBody>
                    <a:bodyPr/>
                    <a:lstStyle/>
                    <a:p>
                      <a:pPr algn="ctr"/>
                      <a:r>
                        <a:rPr lang="en-US" sz="900" dirty="0">
                          <a:solidFill>
                            <a:sysClr val="windowText" lastClr="000000"/>
                          </a:solidFill>
                        </a:rPr>
                        <a:t>181</a:t>
                      </a:r>
                    </a:p>
                  </a:txBody>
                  <a:tcPr marT="27432" marB="27432" anchor="b">
                    <a:lnB w="12700" cap="flat" cmpd="sng" algn="ctr">
                      <a:noFill/>
                      <a:prstDash val="solid"/>
                      <a:round/>
                      <a:headEnd type="none" w="med" len="med"/>
                      <a:tailEnd type="none" w="med" len="med"/>
                    </a:lnB>
                  </a:tcPr>
                </a:tc>
                <a:tc>
                  <a:txBody>
                    <a:bodyPr/>
                    <a:lstStyle/>
                    <a:p>
                      <a:pPr algn="ctr"/>
                      <a:r>
                        <a:rPr lang="en-US" sz="900" dirty="0">
                          <a:solidFill>
                            <a:sysClr val="windowText" lastClr="000000"/>
                          </a:solidFill>
                        </a:rPr>
                        <a:t>65</a:t>
                      </a:r>
                    </a:p>
                  </a:txBody>
                  <a:tcPr marT="27432" marB="27432" anchor="b">
                    <a:lnB w="12700" cap="flat" cmpd="sng" algn="ctr">
                      <a:noFill/>
                      <a:prstDash val="solid"/>
                      <a:round/>
                      <a:headEnd type="none" w="med" len="med"/>
                      <a:tailEnd type="none" w="med" len="med"/>
                    </a:lnB>
                  </a:tcPr>
                </a:tc>
                <a:extLst>
                  <a:ext uri="{0D108BD9-81ED-4DB2-BD59-A6C34878D82A}">
                    <a16:rowId xmlns:a16="http://schemas.microsoft.com/office/drawing/2014/main" val="4178171728"/>
                  </a:ext>
                </a:extLst>
              </a:tr>
              <a:tr h="0">
                <a:tc>
                  <a:txBody>
                    <a:bodyPr/>
                    <a:lstStyle/>
                    <a:p>
                      <a:r>
                        <a:rPr lang="en-US" sz="900" dirty="0"/>
                        <a:t>TEAEs</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82.4</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83.3</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78.4</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95.1</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86.2</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78.5</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576471647"/>
                  </a:ext>
                </a:extLst>
              </a:tr>
              <a:tr h="0">
                <a:tc>
                  <a:txBody>
                    <a:bodyPr/>
                    <a:lstStyle/>
                    <a:p>
                      <a:r>
                        <a:rPr lang="en-US" sz="900" dirty="0"/>
                        <a:t>Drug-related TEAEs</a:t>
                      </a:r>
                    </a:p>
                  </a:txBody>
                  <a:tcPr marT="27432" marB="27432" anchor="b">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41.2</a:t>
                      </a:r>
                    </a:p>
                  </a:txBody>
                  <a:tcPr marT="27432" marB="27432" anchor="b">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19.7</a:t>
                      </a:r>
                    </a:p>
                  </a:txBody>
                  <a:tcPr marT="27432" marB="27432" anchor="b">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24.3</a:t>
                      </a:r>
                    </a:p>
                  </a:txBody>
                  <a:tcPr marT="27432" marB="27432" anchor="b">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39.3</a:t>
                      </a:r>
                    </a:p>
                  </a:txBody>
                  <a:tcPr marT="27432" marB="27432" anchor="b">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29.3</a:t>
                      </a:r>
                    </a:p>
                  </a:txBody>
                  <a:tcPr marT="27432" marB="27432" anchor="b">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solidFill>
                            <a:schemeClr val="tx1"/>
                          </a:solidFill>
                        </a:rPr>
                        <a:t>33.8</a:t>
                      </a:r>
                    </a:p>
                  </a:txBody>
                  <a:tcPr marT="27432" marB="27432"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58480909"/>
                  </a:ext>
                </a:extLst>
              </a:tr>
              <a:tr h="0">
                <a:tc>
                  <a:txBody>
                    <a:bodyPr/>
                    <a:lstStyle/>
                    <a:p>
                      <a:r>
                        <a:rPr lang="en-US" sz="900" dirty="0"/>
                        <a:t>TEAEs leading to study disc.</a:t>
                      </a:r>
                    </a:p>
                  </a:txBody>
                  <a:tcPr marT="27432" marB="27432" anchor="b">
                    <a:lnT>
                      <a:noFill/>
                    </a:lnT>
                  </a:tcPr>
                </a:tc>
                <a:tc>
                  <a:txBody>
                    <a:bodyPr/>
                    <a:lstStyle/>
                    <a:p>
                      <a:pPr algn="ctr"/>
                      <a:r>
                        <a:rPr lang="en-US" sz="900" dirty="0">
                          <a:solidFill>
                            <a:sysClr val="windowText" lastClr="000000"/>
                          </a:solidFill>
                        </a:rPr>
                        <a:t>11.8</a:t>
                      </a:r>
                    </a:p>
                  </a:txBody>
                  <a:tcPr marT="27432" marB="27432" anchor="ctr">
                    <a:lnT>
                      <a:noFill/>
                    </a:lnT>
                  </a:tcPr>
                </a:tc>
                <a:tc>
                  <a:txBody>
                    <a:bodyPr/>
                    <a:lstStyle/>
                    <a:p>
                      <a:pPr algn="ctr"/>
                      <a:r>
                        <a:rPr lang="en-US" sz="900" dirty="0">
                          <a:solidFill>
                            <a:sysClr val="windowText" lastClr="000000"/>
                          </a:solidFill>
                        </a:rPr>
                        <a:t>1.5</a:t>
                      </a:r>
                    </a:p>
                  </a:txBody>
                  <a:tcPr marT="27432" marB="27432" anchor="ctr">
                    <a:lnT>
                      <a:noFill/>
                    </a:lnT>
                  </a:tcPr>
                </a:tc>
                <a:tc>
                  <a:txBody>
                    <a:bodyPr/>
                    <a:lstStyle/>
                    <a:p>
                      <a:pPr algn="ctr"/>
                      <a:r>
                        <a:rPr lang="en-US" sz="900" dirty="0">
                          <a:solidFill>
                            <a:sysClr val="windowText" lastClr="000000"/>
                          </a:solidFill>
                        </a:rPr>
                        <a:t>5.4</a:t>
                      </a:r>
                    </a:p>
                  </a:txBody>
                  <a:tcPr marT="27432" marB="27432" anchor="ctr">
                    <a:lnT>
                      <a:noFill/>
                    </a:lnT>
                  </a:tcPr>
                </a:tc>
                <a:tc>
                  <a:txBody>
                    <a:bodyPr/>
                    <a:lstStyle/>
                    <a:p>
                      <a:pPr algn="ctr"/>
                      <a:r>
                        <a:rPr lang="en-US" sz="900" dirty="0">
                          <a:solidFill>
                            <a:sysClr val="windowText" lastClr="000000"/>
                          </a:solidFill>
                        </a:rPr>
                        <a:t>9.8</a:t>
                      </a:r>
                    </a:p>
                  </a:txBody>
                  <a:tcPr marT="27432" marB="27432" anchor="ctr">
                    <a:lnT>
                      <a:noFill/>
                    </a:lnT>
                  </a:tcPr>
                </a:tc>
                <a:tc>
                  <a:txBody>
                    <a:bodyPr/>
                    <a:lstStyle/>
                    <a:p>
                      <a:pPr algn="ctr"/>
                      <a:r>
                        <a:rPr lang="en-US" sz="900" dirty="0">
                          <a:solidFill>
                            <a:schemeClr val="tx1"/>
                          </a:solidFill>
                        </a:rPr>
                        <a:t>6.1</a:t>
                      </a:r>
                    </a:p>
                  </a:txBody>
                  <a:tcPr marT="27432" marB="27432" anchor="ctr">
                    <a:lnT>
                      <a:noFill/>
                    </a:lnT>
                  </a:tcPr>
                </a:tc>
                <a:tc>
                  <a:txBody>
                    <a:bodyPr/>
                    <a:lstStyle/>
                    <a:p>
                      <a:pPr algn="ctr"/>
                      <a:r>
                        <a:rPr lang="en-US" sz="900" dirty="0">
                          <a:solidFill>
                            <a:schemeClr val="tx1"/>
                          </a:solidFill>
                        </a:rPr>
                        <a:t>9.2</a:t>
                      </a:r>
                    </a:p>
                  </a:txBody>
                  <a:tcPr marT="27432" marB="27432" anchor="ctr">
                    <a:lnT>
                      <a:noFill/>
                    </a:lnT>
                  </a:tcPr>
                </a:tc>
                <a:extLst>
                  <a:ext uri="{0D108BD9-81ED-4DB2-BD59-A6C34878D82A}">
                    <a16:rowId xmlns:a16="http://schemas.microsoft.com/office/drawing/2014/main" val="3344197193"/>
                  </a:ext>
                </a:extLst>
              </a:tr>
              <a:tr h="0">
                <a:tc>
                  <a:txBody>
                    <a:bodyPr/>
                    <a:lstStyle/>
                    <a:p>
                      <a:r>
                        <a:rPr lang="en-US" sz="900" dirty="0"/>
                        <a:t>Drug-related GI AEs</a:t>
                      </a:r>
                    </a:p>
                  </a:txBody>
                  <a:tcPr marT="27432" marB="27432" anchor="b"/>
                </a:tc>
                <a:tc>
                  <a:txBody>
                    <a:bodyPr/>
                    <a:lstStyle/>
                    <a:p>
                      <a:pPr algn="ctr"/>
                      <a:r>
                        <a:rPr lang="en-US" sz="900" dirty="0">
                          <a:solidFill>
                            <a:sysClr val="windowText" lastClr="000000"/>
                          </a:solidFill>
                        </a:rPr>
                        <a:t>23.5</a:t>
                      </a:r>
                    </a:p>
                  </a:txBody>
                  <a:tcPr marT="27432" marB="27432" anchor="b"/>
                </a:tc>
                <a:tc>
                  <a:txBody>
                    <a:bodyPr/>
                    <a:lstStyle/>
                    <a:p>
                      <a:pPr algn="ctr"/>
                      <a:r>
                        <a:rPr lang="en-US" sz="900" dirty="0">
                          <a:solidFill>
                            <a:sysClr val="windowText" lastClr="000000"/>
                          </a:solidFill>
                        </a:rPr>
                        <a:t>4.5</a:t>
                      </a:r>
                    </a:p>
                  </a:txBody>
                  <a:tcPr marT="27432" marB="27432" anchor="b"/>
                </a:tc>
                <a:tc>
                  <a:txBody>
                    <a:bodyPr/>
                    <a:lstStyle/>
                    <a:p>
                      <a:pPr algn="ctr"/>
                      <a:r>
                        <a:rPr lang="en-US" sz="900" dirty="0">
                          <a:solidFill>
                            <a:sysClr val="windowText" lastClr="000000"/>
                          </a:solidFill>
                        </a:rPr>
                        <a:t>2.7</a:t>
                      </a:r>
                    </a:p>
                  </a:txBody>
                  <a:tcPr marT="27432" marB="27432" anchor="b"/>
                </a:tc>
                <a:tc>
                  <a:txBody>
                    <a:bodyPr/>
                    <a:lstStyle/>
                    <a:p>
                      <a:pPr algn="ctr"/>
                      <a:r>
                        <a:rPr lang="en-US" sz="900" dirty="0">
                          <a:solidFill>
                            <a:sysClr val="windowText" lastClr="000000"/>
                          </a:solidFill>
                        </a:rPr>
                        <a:t>11.5</a:t>
                      </a:r>
                    </a:p>
                  </a:txBody>
                  <a:tcPr marT="27432" marB="27432" anchor="b"/>
                </a:tc>
                <a:tc>
                  <a:txBody>
                    <a:bodyPr/>
                    <a:lstStyle/>
                    <a:p>
                      <a:pPr algn="ctr"/>
                      <a:r>
                        <a:rPr lang="en-US" sz="900" dirty="0">
                          <a:solidFill>
                            <a:schemeClr val="tx1"/>
                          </a:solidFill>
                        </a:rPr>
                        <a:t>8.3</a:t>
                      </a:r>
                    </a:p>
                  </a:txBody>
                  <a:tcPr marT="27432" marB="27432" anchor="b"/>
                </a:tc>
                <a:tc>
                  <a:txBody>
                    <a:bodyPr/>
                    <a:lstStyle/>
                    <a:p>
                      <a:pPr algn="ctr"/>
                      <a:r>
                        <a:rPr lang="en-US" sz="900" dirty="0">
                          <a:solidFill>
                            <a:schemeClr val="tx1"/>
                          </a:solidFill>
                        </a:rPr>
                        <a:t>18.5</a:t>
                      </a:r>
                    </a:p>
                  </a:txBody>
                  <a:tcPr marT="27432" marB="27432" anchor="b"/>
                </a:tc>
                <a:extLst>
                  <a:ext uri="{0D108BD9-81ED-4DB2-BD59-A6C34878D82A}">
                    <a16:rowId xmlns:a16="http://schemas.microsoft.com/office/drawing/2014/main" val="4135952217"/>
                  </a:ext>
                </a:extLst>
              </a:tr>
              <a:tr h="0">
                <a:tc>
                  <a:txBody>
                    <a:bodyPr/>
                    <a:lstStyle/>
                    <a:p>
                      <a:r>
                        <a:rPr lang="en-US" sz="900" dirty="0"/>
                        <a:t>Nausea</a:t>
                      </a:r>
                    </a:p>
                  </a:txBody>
                  <a:tcPr marT="27432" marB="27432" anchor="b"/>
                </a:tc>
                <a:tc>
                  <a:txBody>
                    <a:bodyPr/>
                    <a:lstStyle/>
                    <a:p>
                      <a:pPr algn="ctr"/>
                      <a:r>
                        <a:rPr lang="en-US" sz="900" dirty="0">
                          <a:solidFill>
                            <a:sysClr val="windowText" lastClr="000000"/>
                          </a:solidFill>
                        </a:rPr>
                        <a:t>11.8</a:t>
                      </a:r>
                    </a:p>
                  </a:txBody>
                  <a:tcPr marT="27432" marB="27432" anchor="b"/>
                </a:tc>
                <a:tc>
                  <a:txBody>
                    <a:bodyPr/>
                    <a:lstStyle/>
                    <a:p>
                      <a:pPr algn="ctr"/>
                      <a:r>
                        <a:rPr lang="en-US" sz="900" dirty="0">
                          <a:solidFill>
                            <a:sysClr val="windowText" lastClr="000000"/>
                          </a:solidFill>
                        </a:rPr>
                        <a:t>3.0</a:t>
                      </a:r>
                    </a:p>
                  </a:txBody>
                  <a:tcPr marT="27432" marB="27432" anchor="b"/>
                </a:tc>
                <a:tc>
                  <a:txBody>
                    <a:bodyPr/>
                    <a:lstStyle/>
                    <a:p>
                      <a:pPr algn="ctr"/>
                      <a:r>
                        <a:rPr lang="en-US" sz="900" dirty="0">
                          <a:solidFill>
                            <a:sysClr val="windowText" lastClr="000000"/>
                          </a:solidFill>
                        </a:rPr>
                        <a:t>2.7</a:t>
                      </a:r>
                    </a:p>
                  </a:txBody>
                  <a:tcPr marT="27432" marB="27432" anchor="b"/>
                </a:tc>
                <a:tc>
                  <a:txBody>
                    <a:bodyPr/>
                    <a:lstStyle/>
                    <a:p>
                      <a:pPr algn="ctr"/>
                      <a:r>
                        <a:rPr lang="en-US" sz="900" dirty="0">
                          <a:solidFill>
                            <a:sysClr val="windowText" lastClr="000000"/>
                          </a:solidFill>
                        </a:rPr>
                        <a:t>4.9</a:t>
                      </a:r>
                    </a:p>
                  </a:txBody>
                  <a:tcPr marT="27432" marB="27432" anchor="b"/>
                </a:tc>
                <a:tc>
                  <a:txBody>
                    <a:bodyPr/>
                    <a:lstStyle/>
                    <a:p>
                      <a:pPr algn="ctr"/>
                      <a:r>
                        <a:rPr lang="en-US" sz="900" dirty="0">
                          <a:solidFill>
                            <a:schemeClr val="tx1"/>
                          </a:solidFill>
                        </a:rPr>
                        <a:t>4.4</a:t>
                      </a:r>
                    </a:p>
                  </a:txBody>
                  <a:tcPr marT="27432" marB="27432" anchor="b"/>
                </a:tc>
                <a:tc>
                  <a:txBody>
                    <a:bodyPr/>
                    <a:lstStyle/>
                    <a:p>
                      <a:pPr algn="ctr"/>
                      <a:r>
                        <a:rPr lang="en-US" sz="900" dirty="0">
                          <a:solidFill>
                            <a:schemeClr val="tx1"/>
                          </a:solidFill>
                        </a:rPr>
                        <a:t>7.7</a:t>
                      </a:r>
                    </a:p>
                  </a:txBody>
                  <a:tcPr marT="27432" marB="27432" anchor="b"/>
                </a:tc>
                <a:extLst>
                  <a:ext uri="{0D108BD9-81ED-4DB2-BD59-A6C34878D82A}">
                    <a16:rowId xmlns:a16="http://schemas.microsoft.com/office/drawing/2014/main" val="2441745121"/>
                  </a:ext>
                </a:extLst>
              </a:tr>
              <a:tr h="154352">
                <a:tc>
                  <a:txBody>
                    <a:bodyPr/>
                    <a:lstStyle/>
                    <a:p>
                      <a:r>
                        <a:rPr lang="en-US" sz="900" dirty="0"/>
                        <a:t>Diarrhea</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solidFill>
                            <a:sysClr val="windowText" lastClr="000000"/>
                          </a:solidFill>
                        </a:rPr>
                        <a:t>17.6</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solidFill>
                            <a:sysClr val="windowText" lastClr="000000"/>
                          </a:solidFill>
                        </a:rPr>
                        <a:t>3.0</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solidFill>
                            <a:sysClr val="windowText" lastClr="000000"/>
                          </a:solidFill>
                        </a:rPr>
                        <a:t>2.7</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solidFill>
                            <a:sysClr val="windowText" lastClr="000000"/>
                          </a:solidFill>
                        </a:rPr>
                        <a:t>4.9</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5.0</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3.1</a:t>
                      </a:r>
                    </a:p>
                  </a:txBody>
                  <a:tcPr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spTree>
    <p:extLst>
      <p:ext uri="{BB962C8B-B14F-4D97-AF65-F5344CB8AC3E}">
        <p14:creationId xmlns:p14="http://schemas.microsoft.com/office/powerpoint/2010/main" val="340547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2865147"/>
              </p:ext>
            </p:extLst>
          </p:nvPr>
        </p:nvGraphicFramePr>
        <p:xfrm>
          <a:off x="384363" y="548640"/>
          <a:ext cx="11430000" cy="244754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Metabolism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Efruxifermin (Akero) new Phase III trial SYNCHRONY-Outcomes in MASH F4</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efruxifermin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(Akero)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a:t>FGF21</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SYNCHRONY-Outcomes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III – Location undisclosed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No NCT# yet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June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TBA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TBA</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MASH F4 patients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efruxifermin (SC 50mg QW) vs. placebo for 96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br>
                        <a:rPr kumimoji="0" lang="en-US" sz="1000" u="none" strike="noStrike" cap="none" normalizeH="0" baseline="0" dirty="0">
                          <a:ln>
                            <a:noFill/>
                          </a:ln>
                          <a:effectLst/>
                        </a:rPr>
                      </a:br>
                      <a:r>
                        <a:rPr kumimoji="0" lang="en-US" sz="1000" u="none" strike="noStrike" cap="none" normalizeH="0" baseline="0" dirty="0">
                          <a:ln>
                            <a:noFill/>
                          </a:ln>
                          <a:effectLst/>
                        </a:rPr>
                        <a:t>- histology</a:t>
                      </a:r>
                      <a:br>
                        <a:rPr kumimoji="0" lang="en-US" sz="1000" u="none" strike="noStrike" cap="none" normalizeH="0" baseline="0" dirty="0">
                          <a:ln>
                            <a:noFill/>
                          </a:ln>
                          <a:effectLst/>
                        </a:rPr>
                      </a:br>
                      <a:r>
                        <a:rPr kumimoji="0" lang="en-US" sz="1000" u="none" strike="noStrike" cap="none" normalizeH="0" baseline="0" dirty="0">
                          <a:ln>
                            <a:noFill/>
                          </a:ln>
                          <a:effectLst/>
                        </a:rPr>
                        <a:t>- all-cause mortality and liver-related outcomes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month, Akero initiated the third Phase III trial in their SYNCHRONY program of efruxifermin, SYNCHRONY-Outcomes, to evaluate liver histology and clinical outcomes in MASH F4 patients.</a:t>
                      </a:r>
                    </a:p>
                    <a:p>
                      <a:pPr marL="0" marR="0" lvl="0" indent="0" algn="l" defTabSz="914400" rtl="0" eaLnBrk="1" fontAlgn="base" latinLnBrk="0" hangingPunct="1">
                        <a:lnSpc>
                          <a:spcPct val="100000"/>
                        </a:lnSpc>
                        <a:spcBef>
                          <a:spcPct val="0"/>
                        </a:spcBef>
                        <a:spcAft>
                          <a:spcPts val="600"/>
                        </a:spcAft>
                        <a:buClrTx/>
                        <a:buSzTx/>
                        <a:buFontTx/>
                        <a:buNone/>
                        <a:tabLst/>
                        <a:defRPr/>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2"/>
                        </a:rPr>
                        <a:t>Akero press release</a:t>
                      </a:r>
                      <a:endParaRPr lang="en-GB" sz="9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1805099"/>
      </p:ext>
    </p:extLst>
  </p:cSld>
  <p:clrMapOvr>
    <a:masterClrMapping/>
  </p:clrMapOvr>
</p:sld>
</file>

<file path=ppt/theme/theme1.xml><?xml version="1.0" encoding="utf-8"?>
<a:theme xmlns:a="http://schemas.openxmlformats.org/drawingml/2006/main" name="CVrg Sentinel 2022 theme">
  <a:themeElements>
    <a:clrScheme name="CVrg 2022">
      <a:dk1>
        <a:sysClr val="windowText" lastClr="000000"/>
      </a:dk1>
      <a:lt1>
        <a:sysClr val="window" lastClr="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32AC6"/>
      </a:hlink>
      <a:folHlink>
        <a:srgbClr val="232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Vrg Sentinel 2017 theme" id="{BBC3594F-0732-4F1D-885F-7FEE0ACB13FD}" vid="{80472CC0-0BBE-49FC-9E30-57D685232FAE}"/>
    </a:ext>
  </a:extLst>
</a:theme>
</file>

<file path=ppt/theme/theme2.xml><?xml version="1.0" encoding="utf-8"?>
<a:theme xmlns:a="http://schemas.openxmlformats.org/drawingml/2006/main" name="Office Theme">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CVrg Sentinel 2017 theme</Template>
  <TotalTime>9502</TotalTime>
  <Words>3850</Words>
  <Application>Microsoft Office PowerPoint</Application>
  <PresentationFormat>Widescreen</PresentationFormat>
  <Paragraphs>490</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vt:lpstr>
      <vt:lpstr>Calibri</vt:lpstr>
      <vt:lpstr>Calibri Light</vt:lpstr>
      <vt:lpstr>Symbol</vt:lpstr>
      <vt:lpstr>CVrg Sentinel 2022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CardioVascular Resource Group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CVrg Sentinel™ : MASH June 2024</dc:title>
  <dc:subject/>
  <dc:creator>CardioVascular Resource Group</dc:creator>
  <cp:keywords/>
  <dc:description/>
  <cp:lastModifiedBy>Kathleen Farber</cp:lastModifiedBy>
  <cp:revision>487</cp:revision>
  <dcterms:created xsi:type="dcterms:W3CDTF">2013-02-13T23:54:17Z</dcterms:created>
  <dcterms:modified xsi:type="dcterms:W3CDTF">2024-07-01T13:13:44Z</dcterms:modified>
  <cp:category/>
</cp:coreProperties>
</file>