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29" r:id="rId2"/>
    <p:sldMasterId id="2147483742" r:id="rId3"/>
  </p:sldMasterIdLst>
  <p:notesMasterIdLst>
    <p:notesMasterId r:id="rId32"/>
  </p:notesMasterIdLst>
  <p:sldIdLst>
    <p:sldId id="323" r:id="rId4"/>
    <p:sldId id="403" r:id="rId5"/>
    <p:sldId id="404" r:id="rId6"/>
    <p:sldId id="388" r:id="rId7"/>
    <p:sldId id="395" r:id="rId8"/>
    <p:sldId id="839" r:id="rId9"/>
    <p:sldId id="819" r:id="rId10"/>
    <p:sldId id="838" r:id="rId11"/>
    <p:sldId id="843" r:id="rId12"/>
    <p:sldId id="846" r:id="rId13"/>
    <p:sldId id="407" r:id="rId14"/>
    <p:sldId id="847" r:id="rId15"/>
    <p:sldId id="405" r:id="rId16"/>
    <p:sldId id="813" r:id="rId17"/>
    <p:sldId id="812" r:id="rId18"/>
    <p:sldId id="849" r:id="rId19"/>
    <p:sldId id="848" r:id="rId20"/>
    <p:sldId id="750" r:id="rId21"/>
    <p:sldId id="853" r:id="rId22"/>
    <p:sldId id="739" r:id="rId23"/>
    <p:sldId id="390" r:id="rId24"/>
    <p:sldId id="854" r:id="rId25"/>
    <p:sldId id="851" r:id="rId26"/>
    <p:sldId id="842" r:id="rId27"/>
    <p:sldId id="406" r:id="rId28"/>
    <p:sldId id="836" r:id="rId29"/>
    <p:sldId id="266" r:id="rId30"/>
    <p:sldId id="165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rg Sentinel™ : MASH March 2024" id="{5D55270D-B973-4332-95A0-54F1BC2FA9F3}">
          <p14:sldIdLst>
            <p14:sldId id="323"/>
            <p14:sldId id="403"/>
            <p14:sldId id="404"/>
            <p14:sldId id="388"/>
            <p14:sldId id="395"/>
            <p14:sldId id="839"/>
            <p14:sldId id="819"/>
            <p14:sldId id="838"/>
            <p14:sldId id="843"/>
            <p14:sldId id="846"/>
            <p14:sldId id="407"/>
            <p14:sldId id="847"/>
            <p14:sldId id="405"/>
            <p14:sldId id="813"/>
            <p14:sldId id="812"/>
            <p14:sldId id="849"/>
            <p14:sldId id="848"/>
            <p14:sldId id="750"/>
            <p14:sldId id="853"/>
            <p14:sldId id="739"/>
            <p14:sldId id="390"/>
            <p14:sldId id="854"/>
            <p14:sldId id="851"/>
            <p14:sldId id="842"/>
            <p14:sldId id="406"/>
            <p14:sldId id="836"/>
            <p14:sldId id="266"/>
            <p14:sldId id="1659"/>
          </p14:sldIdLst>
        </p14:section>
      </p14:sectionLst>
    </p:ext>
    <p:ext uri="{EFAFB233-063F-42B5-8137-9DF3F51BA10A}">
      <p15:sldGuideLst xmlns:p15="http://schemas.microsoft.com/office/powerpoint/2012/main">
        <p15:guide id="1" orient="horz" pos="4224" userDrawn="1">
          <p15:clr>
            <a:srgbClr val="A4A3A4"/>
          </p15:clr>
        </p15:guide>
        <p15:guide id="2" pos="744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AA702A-A1D2-1D31-7DF9-E66311A76EFB}" name="NINA BRANDT" initials="NB" userId="S::nina.brandt@cv-rg.com::dd01499b-0500-4442-8b73-660896befd09" providerId="AD"/>
  <p188:author id="{A67BEAA5-0F81-AB42-D5A5-C13516804950}" name="Liz Poyner" initials="LP" userId="S::lpoyner@cv-rg.com::3a699006-b2f8-460b-99cb-34547fa343d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iz Poyner" initials="LP" lastIdx="11" clrIdx="0">
    <p:extLst>
      <p:ext uri="{19B8F6BF-5375-455C-9EA6-DF929625EA0E}">
        <p15:presenceInfo xmlns:p15="http://schemas.microsoft.com/office/powerpoint/2012/main" userId="S::lpoyner@cv-rg.com::3a699006-b2f8-460b-99cb-34547fa343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AB985"/>
    <a:srgbClr val="FCD5B5"/>
    <a:srgbClr val="FBC79D"/>
    <a:srgbClr val="3071B5"/>
    <a:srgbClr val="D7E5F4"/>
    <a:srgbClr val="9ABEE4"/>
    <a:srgbClr val="367DC9"/>
    <a:srgbClr val="A6BED8"/>
    <a:srgbClr val="95B2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6449" autoAdjust="0"/>
  </p:normalViewPr>
  <p:slideViewPr>
    <p:cSldViewPr snapToGrid="0" snapToObjects="1" showGuides="1">
      <p:cViewPr varScale="1">
        <p:scale>
          <a:sx n="111" d="100"/>
          <a:sy n="111" d="100"/>
        </p:scale>
        <p:origin x="672" y="96"/>
      </p:cViewPr>
      <p:guideLst>
        <p:guide orient="horz" pos="4224"/>
        <p:guide pos="7440"/>
        <p:guide pos="3840"/>
      </p:guideLst>
    </p:cSldViewPr>
  </p:slideViewPr>
  <p:notesTextViewPr>
    <p:cViewPr>
      <p:scale>
        <a:sx n="3" d="2"/>
        <a:sy n="3" d="2"/>
      </p:scale>
      <p:origin x="0" y="0"/>
    </p:cViewPr>
  </p:notesTextViewPr>
  <p:sorterViewPr>
    <p:cViewPr varScale="1">
      <p:scale>
        <a:sx n="100" d="100"/>
        <a:sy n="100" d="100"/>
      </p:scale>
      <p:origin x="0" y="-8122"/>
    </p:cViewPr>
  </p:sorterViewPr>
  <p:notesViewPr>
    <p:cSldViewPr snapToGrid="0" snapToObjects="1">
      <p:cViewPr varScale="1">
        <p:scale>
          <a:sx n="71" d="100"/>
          <a:sy n="71" d="100"/>
        </p:scale>
        <p:origin x="217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CA34-C1C6-4427-941C-AC88834C072A}" type="datetimeFigureOut">
              <a:rPr lang="en-US" smtClean="0"/>
              <a:pPr/>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E09F0-7256-49BF-9A55-274C3202F4B5}" type="slidenum">
              <a:rPr lang="en-US" smtClean="0"/>
              <a:pPr/>
              <a:t>‹#›</a:t>
            </a:fld>
            <a:endParaRPr lang="en-US" dirty="0"/>
          </a:p>
        </p:txBody>
      </p:sp>
    </p:spTree>
    <p:extLst>
      <p:ext uri="{BB962C8B-B14F-4D97-AF65-F5344CB8AC3E}">
        <p14:creationId xmlns:p14="http://schemas.microsoft.com/office/powerpoint/2010/main" val="147739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87A30C-C5F3-804B-840D-B1920BAADAFF}" type="slidenum">
              <a:rPr lang="en-US" smtClean="0"/>
              <a:t>27</a:t>
            </a:fld>
            <a:endParaRPr lang="en-US" dirty="0"/>
          </a:p>
        </p:txBody>
      </p:sp>
    </p:spTree>
    <p:extLst>
      <p:ext uri="{BB962C8B-B14F-4D97-AF65-F5344CB8AC3E}">
        <p14:creationId xmlns:p14="http://schemas.microsoft.com/office/powerpoint/2010/main" val="285952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mash@cv-rg.com"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anuar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901E3A-48E8-A55F-182D-0CB1D21FC4FE}"/>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A03A16B-1151-C704-D9CD-E6B546600970}"/>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297115FB-5AC3-EB4A-9786-64F6101269FD}"/>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January 2024</a:t>
            </a:r>
          </a:p>
        </p:txBody>
      </p:sp>
      <p:sp>
        <p:nvSpPr>
          <p:cNvPr id="14" name="Footer Placeholder 4">
            <a:extLst>
              <a:ext uri="{FF2B5EF4-FFF2-40B4-BE49-F238E27FC236}">
                <a16:creationId xmlns:a16="http://schemas.microsoft.com/office/drawing/2014/main" id="{1D19F8BE-BC42-F946-9851-BDF030C21289}"/>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3308D158-4421-DE47-BF4E-F40720E5CB71}"/>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0BE7A600-9F8E-9C48-A368-EE88F9F43F8E}"/>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D131E2D8-448B-DC43-A7F0-3CC03740CB6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B048FFC3-E8E9-9D4D-AAA7-821122F6C0A7}"/>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639937720"/>
      </p:ext>
    </p:extLst>
  </p:cSld>
  <p:clrMapOvr>
    <a:masterClrMapping/>
  </p:clrMapOvr>
  <p:extLst>
    <p:ext uri="{DCECCB84-F9BA-43D5-87BE-67443E8EF086}">
      <p15:sldGuideLst xmlns:p15="http://schemas.microsoft.com/office/powerpoint/2012/main">
        <p15:guide id="0" orient="horz" pos="4248" userDrawn="1">
          <p15:clr>
            <a:srgbClr val="FBAE40"/>
          </p15:clr>
        </p15:guide>
        <p15:guide id="2" orient="horz" pos="120" userDrawn="1">
          <p15:clr>
            <a:srgbClr val="FBAE40"/>
          </p15:clr>
        </p15:guide>
        <p15:guide id="3" pos="7440" userDrawn="1">
          <p15:clr>
            <a:srgbClr val="FBAE40"/>
          </p15:clr>
        </p15:guide>
        <p15:guide id="4" pos="2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cto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6A2DC5-3894-F928-F325-ED36A60D73A7}"/>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F4E380A6-1278-ED71-82B0-E366DED8023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FBF20C4E-16E0-654D-9768-28D67E48D73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October 2024</a:t>
            </a:r>
          </a:p>
        </p:txBody>
      </p:sp>
      <p:sp>
        <p:nvSpPr>
          <p:cNvPr id="14" name="Footer Placeholder 4">
            <a:extLst>
              <a:ext uri="{FF2B5EF4-FFF2-40B4-BE49-F238E27FC236}">
                <a16:creationId xmlns:a16="http://schemas.microsoft.com/office/drawing/2014/main" id="{7C6E587C-4424-C145-B50B-012A578013FD}"/>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71C73806-01AF-3849-AF56-ED6B6E0DCB9E}"/>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51EDAD5-5706-9347-BA5B-23AF4B70EE68}"/>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AB11CC13-B1FF-2042-B615-471FDE52172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E892D335-A62D-EA44-87C6-884C9BC51FF4}"/>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7797905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v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80F9B1-23A9-D994-418F-FBFA6259507C}"/>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62A56E9E-203C-6D0B-522C-13AA766B2FC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6793978F-7B8F-834E-835A-9A6677365B22}"/>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November 2024</a:t>
            </a:r>
          </a:p>
        </p:txBody>
      </p:sp>
      <p:sp>
        <p:nvSpPr>
          <p:cNvPr id="13" name="Footer Placeholder 4">
            <a:extLst>
              <a:ext uri="{FF2B5EF4-FFF2-40B4-BE49-F238E27FC236}">
                <a16:creationId xmlns:a16="http://schemas.microsoft.com/office/drawing/2014/main" id="{CD66A6A7-AA4B-1741-B22D-F0A4499ACD8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B588C81A-3815-BB46-BD00-1115FF968A9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C668807A-17B9-5147-A734-5FEF09D9524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3FD9D73-AE79-6748-A00B-A345F217C73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CFB91C89-AF3E-3048-BE42-64F1066144CA}"/>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754289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c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57AB9-E940-6B9B-D30C-9C20071A876D}"/>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FBD56295-8471-1562-DB21-3B38E65A59E9}"/>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6793978F-7B8F-834E-835A-9A6677365B22}"/>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December 2024</a:t>
            </a:r>
          </a:p>
        </p:txBody>
      </p:sp>
      <p:sp>
        <p:nvSpPr>
          <p:cNvPr id="13" name="Footer Placeholder 4">
            <a:extLst>
              <a:ext uri="{FF2B5EF4-FFF2-40B4-BE49-F238E27FC236}">
                <a16:creationId xmlns:a16="http://schemas.microsoft.com/office/drawing/2014/main" id="{CD66A6A7-AA4B-1741-B22D-F0A4499ACD8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B588C81A-3815-BB46-BD00-1115FF968A9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C668807A-17B9-5147-A734-5FEF09D9524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3FD9D73-AE79-6748-A00B-A345F217C73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CFB91C89-AF3E-3048-BE42-64F1066144CA}"/>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41785545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ack Pag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159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right Page 2024">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1A02154-0CA7-F640-9E59-BC327E9CDE36}"/>
              </a:ext>
            </a:extLst>
          </p:cNvPr>
          <p:cNvPicPr>
            <a:picLocks/>
          </p:cNvPicPr>
          <p:nvPr userDrawn="1"/>
        </p:nvPicPr>
        <p:blipFill>
          <a:blip r:embed="rId2">
            <a:alphaModFix amt="85000"/>
          </a:blip>
          <a:srcRect/>
          <a:stretch/>
        </p:blipFill>
        <p:spPr>
          <a:xfrm>
            <a:off x="0" y="0"/>
            <a:ext cx="12195539" cy="6867144"/>
          </a:xfrm>
          <a:prstGeom prst="rect">
            <a:avLst/>
          </a:prstGeom>
        </p:spPr>
      </p:pic>
    </p:spTree>
    <p:extLst>
      <p:ext uri="{BB962C8B-B14F-4D97-AF65-F5344CB8AC3E}">
        <p14:creationId xmlns:p14="http://schemas.microsoft.com/office/powerpoint/2010/main" val="127242735"/>
      </p:ext>
    </p:extLst>
  </p:cSld>
  <p:clrMapOvr>
    <a:masterClrMapping/>
  </p:clrMapOvr>
  <p:extLst>
    <p:ext uri="{DCECCB84-F9BA-43D5-87BE-67443E8EF086}">
      <p15:sldGuideLst xmlns:p15="http://schemas.microsoft.com/office/powerpoint/2012/main">
        <p15:guide id="1" pos="240">
          <p15:clr>
            <a:srgbClr val="FBAE40"/>
          </p15:clr>
        </p15:guide>
        <p15:guide id="2" pos="3840">
          <p15:clr>
            <a:srgbClr val="FBAE40"/>
          </p15:clr>
        </p15:guide>
        <p15:guide id="3" orient="horz" pos="288">
          <p15:clr>
            <a:srgbClr val="FBAE40"/>
          </p15:clr>
        </p15:guide>
        <p15:guide id="4" pos="7440">
          <p15:clr>
            <a:srgbClr val="FBAE40"/>
          </p15:clr>
        </p15:guide>
        <p15:guide id="5" orient="horz" pos="4176">
          <p15:clr>
            <a:srgbClr val="FBAE40"/>
          </p15:clr>
        </p15:guide>
        <p15:guide id="6" orient="horz" pos="40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Sentinel Cover_Ja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Jan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33218"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 Placeholder 2">
            <a:extLst>
              <a:ext uri="{FF2B5EF4-FFF2-40B4-BE49-F238E27FC236}">
                <a16:creationId xmlns:a16="http://schemas.microsoft.com/office/drawing/2014/main" id="{2232798B-B668-57D7-592F-061D6EA10DF6}"/>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sp>
        <p:nvSpPr>
          <p:cNvPr id="12" name="TextBox 11">
            <a:extLst>
              <a:ext uri="{FF2B5EF4-FFF2-40B4-BE49-F238E27FC236}">
                <a16:creationId xmlns:a16="http://schemas.microsoft.com/office/drawing/2014/main" id="{F2919A80-B981-B2E2-A30C-0E3530BE80A4}"/>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57E1886-8324-8DE0-C4BD-F1D1D3793F52}"/>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814360B-0A1B-F5B5-F27B-E05BAD58841A}"/>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B8604D9-FAB3-034A-B824-0A7ADA1230AC}"/>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D78FA4F7-2BF7-D039-744C-517618FA339B}"/>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7" name="Picture 16">
            <a:extLst>
              <a:ext uri="{FF2B5EF4-FFF2-40B4-BE49-F238E27FC236}">
                <a16:creationId xmlns:a16="http://schemas.microsoft.com/office/drawing/2014/main" id="{04A62B75-6A42-EB30-05CE-672A0062A865}"/>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2010400035"/>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V Sentinel Cover_Feb">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Feb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06322"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BA66248D-3DC4-73F6-79EB-DA8F3F5D0C41}"/>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AC84D88-0483-2831-53C1-8B9CA64A2CB4}"/>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FD85127-6A87-8479-B70D-DD53DE16579F}"/>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C9081E3-DC8E-9DE1-A295-2430C6C36D12}"/>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DFB56A1-A023-F78E-5498-B0158475C0ED}"/>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C030FCA9-03B0-C0E1-7E8A-118F7899A7A3}"/>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1750193201"/>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V Sentinel Cover_Ma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Mar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06322"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793306D7-B6BC-8BAB-DBE5-A964C13951D0}"/>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BDEED44-BC95-DEE9-B24F-E85B019D88A5}"/>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16246E8-64DB-77B0-01F3-5E4908DD55DD}"/>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0CB964E-C925-2C34-DDD5-657E35A7F5C3}"/>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06DAC968-F8BD-F982-3F5C-FCB8700BF496}"/>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314EC482-A8AF-CCA2-1FFD-89BA0AFA003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809619644"/>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V Sentinel Cover_Ap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Apr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64601"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808A8204-E758-D726-12DA-291F8034AF81}"/>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0ACA635-DADD-7634-5687-369BEFF9A422}"/>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EBF66A1-98A7-A206-41C2-0868BA594029}"/>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0CF94E1-6FD0-BB45-54D0-8F7430A9E5D6}"/>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8BA7E742-0270-E1EC-B19B-C8D351E350A4}"/>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49EA7DF9-7488-72EA-6046-D278AF5C3D55}"/>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874853945"/>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V Sentinel Cover_Ma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May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08228"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99D80F2F-FA4C-5D08-1A6C-ED6BA9B4FAFB}"/>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9B0F134-B364-282E-A84F-83C5F3C500AB}"/>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FFFAC8D-41ED-81B9-0BEE-558AD543ADE6}"/>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782CBAE-48E6-E3F4-0E0A-29C4BC493EF8}"/>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E6D226D-049C-01D3-0D42-185362FFCBF1}"/>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7E774845-FF63-C2F5-7028-8BC7D7A1300A}"/>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3466651058"/>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ebruar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491BC0-4386-BDEA-EDC9-D69B13D73160}"/>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29A14340-6389-296D-2CEE-C733350D2ABC}"/>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87B94AC2-846A-0644-B803-A0203A9235D4}"/>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February 2024</a:t>
            </a:r>
          </a:p>
        </p:txBody>
      </p:sp>
      <p:sp>
        <p:nvSpPr>
          <p:cNvPr id="13" name="Footer Placeholder 4">
            <a:extLst>
              <a:ext uri="{FF2B5EF4-FFF2-40B4-BE49-F238E27FC236}">
                <a16:creationId xmlns:a16="http://schemas.microsoft.com/office/drawing/2014/main" id="{CCE43548-42AF-394B-8D17-7D2702106C06}"/>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92BA4ADB-A78A-5749-9D54-273345AFBAA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AD65D8F8-24EA-F24A-BD75-26F2F8D81D69}"/>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AC68481-B8A4-1D4E-960B-009D92730E2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6752E343-6E97-7243-860C-2679348B0B06}"/>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4064140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V Sentinel Cover_Ju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Jun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99598"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6DB78FA6-E891-4D4B-97E0-F2F0E7E1FB1C}"/>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2398586-BE6D-E76B-DF3D-3973DF83F0D2}"/>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58E04B0-276C-5CB4-1E75-A173F7AB4A56}"/>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D8E02C2-36FE-DF50-2A0B-6D14C215EDB0}"/>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27069BD6-86DE-E480-036D-CCD4025CA678}"/>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C44DD545-94CE-6376-0B9E-CCD64E5DFF48}"/>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3770911189"/>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V Sentinel Cover_Jul">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Jul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425044"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875C601A-9866-624F-2767-315D1BFABD04}"/>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CEBE842-371A-865C-BC0F-4E0EA62BFF51}"/>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25A0C83-9780-6BF4-F0B2-936096970A35}"/>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DF85766-BE49-E13C-88E2-ED593EC67608}"/>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8BB21471-49C6-35C7-4B82-C97513D13CB8}"/>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2B5D85A2-001F-A434-79C8-57598347D684}"/>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2532511545"/>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Sentinel Cover_Au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Aug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34540"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EB236B12-25AA-6586-6030-0604682F7027}"/>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2D1D42F-5F91-C019-ED2F-520DE014BE97}"/>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CA93F09-8654-557B-F0AB-BC8CB7630491}"/>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1F29457-6CAA-AD1C-5A76-4B49216AB77D}"/>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0B836C5-90FC-2428-5345-EF1F8AE3C637}"/>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519E84CF-130C-A0EF-138E-6D1AED1A67B2}"/>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2364151069"/>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V Sentinel Cover_Sep">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Sep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74016"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41EEA0D1-7FDF-6040-28F6-7C3F6FDAF96A}"/>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5142AA5-1C06-D556-68F9-74268970C935}"/>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C9CF812-9599-4A79-9F96-69D58CA559D7}"/>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726ABB1-7A11-3306-54F8-8C3B7302E332}"/>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2889116-4F77-78B5-E15D-FBC87751D858}"/>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98EC22B7-0AFD-3008-74E8-59656A16321B}"/>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290291084"/>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V Sentinel Cover_Oc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Oct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72686"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2" name="TextBox 1">
            <a:extLst>
              <a:ext uri="{FF2B5EF4-FFF2-40B4-BE49-F238E27FC236}">
                <a16:creationId xmlns:a16="http://schemas.microsoft.com/office/drawing/2014/main" id="{B7B9790A-E977-9864-15D4-956D638319BB}"/>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B38C847-6FDB-95A9-4294-7D14326DF212}"/>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BA8A956-A9BE-7ABC-8BF6-168A67A8DCEB}"/>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AEC8FE3-D065-5C69-F8F6-C1A5041EB31D}"/>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56D3C7A0-E6E8-DDE5-7E61-948029F7433B}"/>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3" name="Picture 12">
            <a:extLst>
              <a:ext uri="{FF2B5EF4-FFF2-40B4-BE49-F238E27FC236}">
                <a16:creationId xmlns:a16="http://schemas.microsoft.com/office/drawing/2014/main" id="{33604198-FA60-30B5-DCC3-4ECBBD326FBC}"/>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873694372"/>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V Sentinel Cover_Nov">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Nov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27964"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3A424E8F-C44A-C2E5-8A81-56974162D87B}"/>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3AFBD6-74EB-3972-9BD0-A1DB3B594CA3}"/>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70BB3EC-869E-01C4-E7CF-F56D96E573B0}"/>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964D7AE-0A93-C68B-6663-2AA564DE2808}"/>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7CFCF90-39F3-6BD9-5140-9C66D1EAC5F4}"/>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5F1248A2-AC32-199A-631B-78D1C5B5692C}"/>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1287824804"/>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V Sentinel Cover_De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Dec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77506"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BA0915E9-0F96-9994-B6CD-EDB295232EFA}"/>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0A9F7F4-CE9C-EC27-0A87-71381B7751BB}"/>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F178D2E-9AB1-C4C6-8441-FDAA9AD57E61}"/>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CF2FB1B-05DE-EEF3-7AB7-B8359F6F7E39}"/>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CF63B7E-2741-40A1-0DF1-382A1771654E}"/>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A0D64423-03C2-EFD1-F256-7CD68A4B26C8}"/>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1834880226"/>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and Content LOW RE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50C69E-3B58-8591-AD8E-E1681B1761F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113" y="1052"/>
            <a:ext cx="12198096" cy="2022416"/>
          </a:xfrm>
          <a:prstGeom prst="rect">
            <a:avLst/>
          </a:prstGeom>
        </p:spPr>
      </p:pic>
      <p:sp>
        <p:nvSpPr>
          <p:cNvPr id="2" name="Holder 2"/>
          <p:cNvSpPr>
            <a:spLocks noGrp="1"/>
          </p:cNvSpPr>
          <p:nvPr>
            <p:ph type="title"/>
          </p:nvPr>
        </p:nvSpPr>
        <p:spPr>
          <a:xfrm>
            <a:off x="381000" y="497668"/>
            <a:ext cx="11353800" cy="615553"/>
          </a:xfrm>
          <a:prstGeom prst="rect">
            <a:avLst/>
          </a:prstGeom>
        </p:spPr>
        <p:txBody>
          <a:bodyPr lIns="0" tIns="0" rIns="0" bIns="0"/>
          <a:lstStyle>
            <a:lvl1pPr>
              <a:defRPr sz="4000" b="0" i="0" baseline="0">
                <a:solidFill>
                  <a:schemeClr val="accent1"/>
                </a:solidFill>
                <a:latin typeface="Arial" panose="020B0604020202020204" pitchFamily="34" charset="0"/>
                <a:cs typeface="Futura Std Light"/>
              </a:defRPr>
            </a:lvl1pPr>
          </a:lstStyle>
          <a:p>
            <a:endParaRPr/>
          </a:p>
        </p:txBody>
      </p:sp>
    </p:spTree>
    <p:extLst>
      <p:ext uri="{BB962C8B-B14F-4D97-AF65-F5344CB8AC3E}">
        <p14:creationId xmlns:p14="http://schemas.microsoft.com/office/powerpoint/2010/main" val="2327048187"/>
      </p:ext>
    </p:extLst>
  </p:cSld>
  <p:clrMapOvr>
    <a:masterClrMapping/>
  </p:clrMapOvr>
  <p:extLst>
    <p:ext uri="{DCECCB84-F9BA-43D5-87BE-67443E8EF086}">
      <p15:sldGuideLst xmlns:p15="http://schemas.microsoft.com/office/powerpoint/2012/main">
        <p15:guide id="1" pos="240">
          <p15:clr>
            <a:srgbClr val="FBAE40"/>
          </p15:clr>
        </p15:guide>
        <p15:guide id="2" pos="7440">
          <p15:clr>
            <a:srgbClr val="FBAE40"/>
          </p15:clr>
        </p15:guide>
        <p15:guide id="3" orient="horz" pos="1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rch">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F55766-EB9C-3BD6-1409-76E1484E2B64}"/>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70ED6370-D8EE-FC5D-FB3B-518ABB4FB1B4}"/>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0ADADEF8-41C4-8249-ABA5-92CF5F1485C7}"/>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March 2024</a:t>
            </a:r>
          </a:p>
        </p:txBody>
      </p:sp>
      <p:sp>
        <p:nvSpPr>
          <p:cNvPr id="14" name="Footer Placeholder 4">
            <a:extLst>
              <a:ext uri="{FF2B5EF4-FFF2-40B4-BE49-F238E27FC236}">
                <a16:creationId xmlns:a16="http://schemas.microsoft.com/office/drawing/2014/main" id="{35992933-6E59-2244-B8AF-4109B51A3E4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4A58394B-1422-4446-B421-4EFFC9F60C9F}"/>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1A638D35-CE16-8E47-8483-486851F0FC32}"/>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A4D57C1-6DAA-634B-94A9-76E496FD6A3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89950687-6400-3D49-A85F-1352C87AF383}"/>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5823375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ril">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C82E1D-1BC4-A831-C8CA-694B1A36878C}"/>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A78D49EA-CEA5-D275-7E46-5C236A6F5DC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C1C1D0E4-6EE2-D747-9C86-8C8C577DD89C}"/>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April 2024</a:t>
            </a:r>
          </a:p>
        </p:txBody>
      </p:sp>
      <p:sp>
        <p:nvSpPr>
          <p:cNvPr id="13" name="Footer Placeholder 4">
            <a:extLst>
              <a:ext uri="{FF2B5EF4-FFF2-40B4-BE49-F238E27FC236}">
                <a16:creationId xmlns:a16="http://schemas.microsoft.com/office/drawing/2014/main" id="{8FAEA3B9-DCE4-7146-BC80-89D11CB133FF}"/>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F6E5164E-1766-3E41-8361-61AC55140A45}"/>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590F428E-1B4D-8948-B9B4-FDD2677B15B2}"/>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9C04F8FA-3A97-6540-8EBE-BA48CD4121F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D923B7A9-57ED-3F41-98F7-A846B7D83F34}"/>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8655562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761868-434A-9F02-8726-0CC4038A4705}"/>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3F71F9A6-C4C5-F3F5-3D4A-1AC626620CA7}"/>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ACEF2E8D-FA0D-0E41-B67C-F85E3B986AE4}"/>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May 2024</a:t>
            </a:r>
          </a:p>
        </p:txBody>
      </p:sp>
      <p:sp>
        <p:nvSpPr>
          <p:cNvPr id="13" name="Footer Placeholder 4">
            <a:extLst>
              <a:ext uri="{FF2B5EF4-FFF2-40B4-BE49-F238E27FC236}">
                <a16:creationId xmlns:a16="http://schemas.microsoft.com/office/drawing/2014/main" id="{15162686-5C5A-7447-82DC-468522A6B1C2}"/>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7D65225E-BB32-7A45-9920-FDA044A6750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05AFC558-BA81-A546-A35F-343D17521643}"/>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60C2B86D-695C-2F41-9680-EF2A2075F67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6C3C56D6-AD05-F143-BE1D-D29D2CC0B56E}"/>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9877345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un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0E3AF0-70DA-D045-887C-5AD2E3BD290E}"/>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D310CE8-54C1-7142-0064-736808A81D14}"/>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939E91C9-E607-1246-BF6F-8E6893586458}"/>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June 2024</a:t>
            </a:r>
          </a:p>
        </p:txBody>
      </p:sp>
      <p:sp>
        <p:nvSpPr>
          <p:cNvPr id="13" name="Footer Placeholder 4">
            <a:extLst>
              <a:ext uri="{FF2B5EF4-FFF2-40B4-BE49-F238E27FC236}">
                <a16:creationId xmlns:a16="http://schemas.microsoft.com/office/drawing/2014/main" id="{C856B216-FB4A-864E-8380-EC933614C712}"/>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E227D5E2-02F7-B84F-A28F-3DA3BE15991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23D76108-BABC-B341-A446-12386EBAD147}"/>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CD962FA-DF8E-044E-B704-B284ADCF227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9CC1FF53-FA65-1D4D-A085-2F0FBFDDF190}"/>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491189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l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E5B08F-4085-0633-900C-2B7EB6E1D0FD}"/>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ADBF7DE-612B-1377-5A13-62EB2E390D2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7AAE54D4-03E7-3740-BE07-82BBA164080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July 2024</a:t>
            </a:r>
          </a:p>
        </p:txBody>
      </p:sp>
      <p:sp>
        <p:nvSpPr>
          <p:cNvPr id="13" name="Footer Placeholder 4">
            <a:extLst>
              <a:ext uri="{FF2B5EF4-FFF2-40B4-BE49-F238E27FC236}">
                <a16:creationId xmlns:a16="http://schemas.microsoft.com/office/drawing/2014/main" id="{ED61EA18-7BB3-C54E-AB66-3B5BA25CEB58}"/>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EB41597E-6916-294D-B4C2-CAE5BD67CAB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E53FD5DC-B2A3-FF45-8A3B-D06202D8671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E80D9F6-E690-BA4A-9053-A7832DDF79B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274FB021-6B24-A64B-A738-0BABC447E42F}"/>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40597869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gus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44D54C-388D-BD8E-ACDB-0DF2F87BDC35}"/>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sp>
        <p:nvSpPr>
          <p:cNvPr id="11" name="Footer Placeholder 4">
            <a:extLst>
              <a:ext uri="{FF2B5EF4-FFF2-40B4-BE49-F238E27FC236}">
                <a16:creationId xmlns:a16="http://schemas.microsoft.com/office/drawing/2014/main" id="{9C663889-8A73-7D4B-8458-3C5758087BF9}"/>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August 2024</a:t>
            </a:r>
          </a:p>
        </p:txBody>
      </p:sp>
      <p:sp>
        <p:nvSpPr>
          <p:cNvPr id="13" name="Footer Placeholder 4">
            <a:extLst>
              <a:ext uri="{FF2B5EF4-FFF2-40B4-BE49-F238E27FC236}">
                <a16:creationId xmlns:a16="http://schemas.microsoft.com/office/drawing/2014/main" id="{DF7434E5-8342-C742-86E7-02BC942BDD50}"/>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1EFF62D8-D2A4-B847-A53F-D14FD38D691D}"/>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3">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454928E-539B-0449-A77C-7B59D6CE0B56}"/>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CD8DFB19-D7C9-CD42-A395-62622082486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5935FE39-528F-054F-A045-6028132319CE}"/>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pic>
        <p:nvPicPr>
          <p:cNvPr id="3" name="Picture 2">
            <a:extLst>
              <a:ext uri="{FF2B5EF4-FFF2-40B4-BE49-F238E27FC236}">
                <a16:creationId xmlns:a16="http://schemas.microsoft.com/office/drawing/2014/main" id="{1AE694B4-E954-2735-408B-137603021CB2}"/>
              </a:ext>
            </a:extLst>
          </p:cNvPr>
          <p:cNvPicPr>
            <a:picLocks noChangeAspect="1"/>
          </p:cNvPicPr>
          <p:nvPr userDrawn="1"/>
        </p:nvPicPr>
        <p:blipFill>
          <a:blip r:embed="rId5"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Tree>
    <p:extLst>
      <p:ext uri="{BB962C8B-B14F-4D97-AF65-F5344CB8AC3E}">
        <p14:creationId xmlns:p14="http://schemas.microsoft.com/office/powerpoint/2010/main" val="943853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pt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84DA0-2E71-2AA2-6DCD-86BDCBBA2331}"/>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4D617425-F596-3F0B-60DA-2BDE92B23E22}"/>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9E64DDE3-3ED7-A748-A5BB-1C219029487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September 2024</a:t>
            </a:r>
          </a:p>
        </p:txBody>
      </p:sp>
      <p:sp>
        <p:nvSpPr>
          <p:cNvPr id="13" name="Footer Placeholder 4">
            <a:extLst>
              <a:ext uri="{FF2B5EF4-FFF2-40B4-BE49-F238E27FC236}">
                <a16:creationId xmlns:a16="http://schemas.microsoft.com/office/drawing/2014/main" id="{7ABF23C4-7552-254D-85C4-AE22D31DB009}"/>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CC7629E7-C7F0-D94A-B1ED-6AF82CD4F343}"/>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C5CEE5E-E6EA-724A-9E10-1BD5BB47E7D3}"/>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08AD4049-ADCD-E84B-9593-83709EA4076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BA98DF20-FCBD-C24E-AA4A-632DE5998318}"/>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750674487"/>
      </p:ext>
    </p:extLst>
  </p:cSld>
  <p:clrMapOvr>
    <a:masterClrMapping/>
  </p:clrMapOvr>
  <p:extLst>
    <p:ext uri="{DCECCB84-F9BA-43D5-87BE-67443E8EF086}">
      <p15:sldGuideLst xmlns:p15="http://schemas.microsoft.com/office/powerpoint/2012/main">
        <p15:guide id="1" orient="horz" pos="144" userDrawn="1">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6718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7" r:id="rId12"/>
    <p:sldLayoutId id="2147483696" r:id="rId13"/>
    <p:sldLayoutId id="2147483728" r:id="rId14"/>
  </p:sldLayoutIdLst>
  <p:hf hdr="0" ftr="0" dt="0"/>
  <p:txStyles>
    <p:titleStyle>
      <a:lvl1pPr algn="ctr" rtl="0" eaLnBrk="1" fontAlgn="base" hangingPunct="1">
        <a:spcBef>
          <a:spcPct val="0"/>
        </a:spcBef>
        <a:spcAft>
          <a:spcPct val="0"/>
        </a:spcAft>
        <a:defRPr sz="4400" kern="1200">
          <a:solidFill>
            <a:schemeClr val="tx1"/>
          </a:solidFill>
          <a:latin typeface="+mj-lt"/>
          <a:ea typeface="Calibri"/>
          <a:cs typeface="Calibri"/>
        </a:defRPr>
      </a:lvl1pPr>
      <a:lvl2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Calibri"/>
          <a:cs typeface="Calibri"/>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Calibri"/>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Calibri"/>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51712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8C389-3BF8-5A4B-AE6C-248425559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58241B-29FF-BF4A-8395-B4C2D1CA0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5EC9F-0F7A-5E45-B33B-E5C8177DE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CA4F1-5ABB-244E-B8C9-8AB62D3308A1}" type="datetimeFigureOut">
              <a:t>4/1/2024</a:t>
            </a:fld>
            <a:endParaRPr lang="en-US"/>
          </a:p>
        </p:txBody>
      </p:sp>
      <p:sp>
        <p:nvSpPr>
          <p:cNvPr id="5" name="Footer Placeholder 4">
            <a:extLst>
              <a:ext uri="{FF2B5EF4-FFF2-40B4-BE49-F238E27FC236}">
                <a16:creationId xmlns:a16="http://schemas.microsoft.com/office/drawing/2014/main" id="{AB569220-0675-1A4E-B83A-C87D9E641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152AF1-6F30-084C-9B9A-422240837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7B30B-EF91-C349-A63C-E5FD9D244523}" type="slidenum">
              <a:t>‹#›</a:t>
            </a:fld>
            <a:endParaRPr lang="en-US"/>
          </a:p>
        </p:txBody>
      </p:sp>
    </p:spTree>
    <p:extLst>
      <p:ext uri="{BB962C8B-B14F-4D97-AF65-F5344CB8AC3E}">
        <p14:creationId xmlns:p14="http://schemas.microsoft.com/office/powerpoint/2010/main" val="2954744196"/>
      </p:ext>
    </p:extLst>
  </p:cSld>
  <p:clrMap bg1="lt1" tx1="dk1" bg2="lt2" tx2="dk2" accent1="accent1" accent2="accent2" accent3="accent3" accent4="accent4" accent5="accent5" accent6="accent6" hlink="hlink" folHlink="folHlink"/>
  <p:sldLayoutIdLst>
    <p:sldLayoutId id="214748374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hyperlink" Target="https://www.clinicaltrials.gov/study/NCT05500222"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ir.ionispharma.com/news-releases/news-release-details/ionis-announces-positive-results-phase-2-study-ion224" TargetMode="External"/><Relationship Id="rId2" Type="http://schemas.openxmlformats.org/officeDocument/2006/relationships/hyperlink" Target="https://clinicaltrials.gov/study/NCT04932512"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clinicaltrials.gov/study/NCT03900429" TargetMode="External"/><Relationship Id="rId2" Type="http://schemas.openxmlformats.org/officeDocument/2006/relationships/hyperlink" Target="https://www.nejm.org/doi/full/10.1056/NEJMoa2309000?query=TOC&amp;cid=NEJM+eToc%2C+February+8%2C+2024+DM2323238_NEJM_Non_Subscriber&amp;bid=2088121441" TargetMode="External"/><Relationship Id="rId1" Type="http://schemas.openxmlformats.org/officeDocument/2006/relationships/slideLayout" Target="../slideLayouts/slideLayout3.xml"/><Relationship Id="rId6" Type="http://schemas.openxmlformats.org/officeDocument/2006/relationships/hyperlink" Target="https://ir.madrigalpharma.com/static-files/f3971a3b-c0ce-4db8-93e7-ac46afabb42a" TargetMode="External"/><Relationship Id="rId5" Type="http://schemas.openxmlformats.org/officeDocument/2006/relationships/hyperlink" Target="https://ir.madrigalpharma.com/news-releases/news-release-details/madrigal-pharmaceuticals-announces-fda-approval-rezdiffratm" TargetMode="External"/><Relationship Id="rId4" Type="http://schemas.openxmlformats.org/officeDocument/2006/relationships/hyperlink" Target="https://icer.org/news-insights/press-releases/icer-publishes-final-evidence-report-on-treatments-for-non-alcoholic-steatohepatiti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r.madrigalpharma.com/news-releases/news-release-details/madrigal-pharmaceuticals-announces-ema-validation-its-marketing" TargetMode="External"/><Relationship Id="rId2" Type="http://schemas.openxmlformats.org/officeDocument/2006/relationships/hyperlink" Target="https://www.nejm.org/doi/full/10.1056/NEJMoa2309000?query=TOC&amp;cid=NEJM+eToc%2C+February+8%2C+2024+DM2323238_NEJM_Non_Subscriber&amp;bid=2088121441"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linicaltrials.gov/study/NCT04929483" TargetMode="External"/><Relationship Id="rId2" Type="http://schemas.openxmlformats.org/officeDocument/2006/relationships/hyperlink" Target="https://clinicaltrials.gov/study/NCT06318169" TargetMode="External"/><Relationship Id="rId1" Type="http://schemas.openxmlformats.org/officeDocument/2006/relationships/slideLayout" Target="../slideLayouts/slideLayout3.xml"/><Relationship Id="rId6" Type="http://schemas.openxmlformats.org/officeDocument/2006/relationships/hyperlink" Target="https://clinicaltrials.gov/study/NCT06297434" TargetMode="External"/><Relationship Id="rId5" Type="http://schemas.openxmlformats.org/officeDocument/2006/relationships/hyperlink" Target="https://ir.89bio.com/static-files/a118e75a-d75e-4eb1-851b-f6da9224150e" TargetMode="External"/><Relationship Id="rId4" Type="http://schemas.openxmlformats.org/officeDocument/2006/relationships/hyperlink" Target="https://ir.89bio.com/news-releases/news-release-details/89bio-initiates-phase-3-enlighten-fibrosis-trial-pegozafermi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r.akerotx.com/news-releases/news-release-details/akero-therapeutics-phase-2b-harmony-study-both-50mg-and-28mg-efx" TargetMode="External"/><Relationship Id="rId2" Type="http://schemas.openxmlformats.org/officeDocument/2006/relationships/hyperlink" Target="http://clinicaltrials.gov/ct2/show/NCT04767529"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ir.akerotx.com/static-files/c76e5581-39ab-4d46-a6c7-b5893f7a2210" TargetMode="External"/><Relationship Id="rId2" Type="http://schemas.openxmlformats.org/officeDocument/2006/relationships/hyperlink" Target="https://ir.akerotx.com/news-releases/news-release-details/akero-therapeutics-reports-statistically-significant"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ir.89bio.com/news-releases/news-release-details/89bio-receives-ema-prime-status-pegozafermin-treatment-metabolic" TargetMode="External"/><Relationship Id="rId2" Type="http://schemas.openxmlformats.org/officeDocument/2006/relationships/hyperlink" Target="https://clinicaltrials.gov/study/NCT04929483"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ir.ngmbio.com/static-files/74d87528-d8b7-4b1f-aff7-033e285a1742" TargetMode="External"/><Relationship Id="rId2" Type="http://schemas.openxmlformats.org/officeDocument/2006/relationships/hyperlink" Target="https://ir.ngmbio.com/news-releases/news-release-details/ngm-bio-provides-recent-business-highlights-and-reports-fourth" TargetMode="External"/><Relationship Id="rId1" Type="http://schemas.openxmlformats.org/officeDocument/2006/relationships/slideLayout" Target="../slideLayouts/slideLayout3.xml"/><Relationship Id="rId5" Type="http://schemas.openxmlformats.org/officeDocument/2006/relationships/hyperlink" Target="https://ir.ngmbio.com/news-releases/news-release-details/ngm-bio-has-entered-definitive-agreement-and-plan-merger-certain" TargetMode="External"/><Relationship Id="rId4" Type="http://schemas.openxmlformats.org/officeDocument/2006/relationships/hyperlink" Target="https://clinicaltrials.gov/study/NCT04210245"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prnewswire.com/news-releases/chipscreen-biosciences-announces-nmpa-new-drug-approval-of-bilessglu-chiglitazar-sodium-tablets-for--type-2-diabetes-in-china-301403089.html" TargetMode="External"/><Relationship Id="rId2" Type="http://schemas.openxmlformats.org/officeDocument/2006/relationships/hyperlink" Target="https://clinicaltrials.gov/study/NCT05193916" TargetMode="External"/><Relationship Id="rId1" Type="http://schemas.openxmlformats.org/officeDocument/2006/relationships/slideLayout" Target="../slideLayouts/slideLayout3.xml"/><Relationship Id="rId6" Type="http://schemas.openxmlformats.org/officeDocument/2006/relationships/hyperlink" Target="https://www.prnewswire.com/news-releases/positive-results-from-phase-ii-clinical-trial-cgz203-study-of-chiglitazar-monotherapy-for-non-alcoholic-steatohepatitis-302091430.html" TargetMode="External"/><Relationship Id="rId5" Type="http://schemas.openxmlformats.org/officeDocument/2006/relationships/hyperlink" Target="https://investor.novonordisk.com/q4full-presentation2023/?page=187" TargetMode="External"/><Relationship Id="rId4" Type="http://schemas.openxmlformats.org/officeDocument/2006/relationships/hyperlink" Target="https://clinicaltrials.gov/study/NCT04807348"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clinicaltrials.gov/study/NCT05232071"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inventivapharma.com/wp-content/uploads/2024/03/Inventiva-PR-Results-LEGEND-EN-03-18-2024.pdf" TargetMode="External"/><Relationship Id="rId2" Type="http://schemas.openxmlformats.org/officeDocument/2006/relationships/hyperlink" Target="https://clinicaltrials.gov/study/NCT04849728" TargetMode="External"/><Relationship Id="rId1" Type="http://schemas.openxmlformats.org/officeDocument/2006/relationships/slideLayout" Target="../slideLayouts/slideLayout3.xml"/><Relationship Id="rId4" Type="http://schemas.openxmlformats.org/officeDocument/2006/relationships/hyperlink" Target="https://inventivapharma.com/wp-content/uploads/2024/03/LEGEND-Webcast-full-March-19-2024.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inventivapharma.com/wp-content/uploads/2024/03/Inventiva-PR-NATiV3-screening-update-EN-03-07-2024-final.pdf" TargetMode="External"/><Relationship Id="rId2" Type="http://schemas.openxmlformats.org/officeDocument/2006/relationships/hyperlink" Target="https://clinicaltrials.gov/study/NCT04849728"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clinicaltrials.gov/study/NCT06289387"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r.sagimet.com/static-files/df000576-3450-4a62-9b8a-2ce2bea46f94" TargetMode="External"/><Relationship Id="rId2" Type="http://schemas.openxmlformats.org/officeDocument/2006/relationships/hyperlink" Target="https://ir.sagimet.com/news-releases/news-release-details/sagimet-biosciences-reports-full-year-2023-financial-results-and" TargetMode="External"/><Relationship Id="rId1" Type="http://schemas.openxmlformats.org/officeDocument/2006/relationships/slideLayout" Target="../slideLayouts/slideLayout3.xml"/><Relationship Id="rId5" Type="http://schemas.openxmlformats.org/officeDocument/2006/relationships/hyperlink" Target="https://ir.89bio.com/static-files/a118e75a-d75e-4eb1-851b-f6da9224150e" TargetMode="External"/><Relationship Id="rId4" Type="http://schemas.openxmlformats.org/officeDocument/2006/relationships/hyperlink" Target="https://ir.89bio.com/news-releases/news-release-details/89bio-reports-fourth-quarter-and-full-year-2023-financia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7.xml"/><Relationship Id="rId6" Type="http://schemas.openxmlformats.org/officeDocument/2006/relationships/hyperlink" Target="https://cv-rg.com/" TargetMode="External"/><Relationship Id="rId5" Type="http://schemas.openxmlformats.org/officeDocument/2006/relationships/hyperlink" Target="mailto:clientservices@cv-rg.com"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clinicaltrialsregister.eu/ctr-search/search" TargetMode="External"/><Relationship Id="rId2" Type="http://schemas.openxmlformats.org/officeDocument/2006/relationships/hyperlink" Target="http://clinicaltrials.gov/ct2/search" TargetMode="External"/><Relationship Id="rId1" Type="http://schemas.openxmlformats.org/officeDocument/2006/relationships/slideLayout" Target="../slideLayouts/slideLayout3.xml"/><Relationship Id="rId4" Type="http://schemas.openxmlformats.org/officeDocument/2006/relationships/hyperlink" Target="http://www.umin.ac.jp/ctr/"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almedpharma.investorroom.com/2024-03-15-Galmed-Announces-Grant-of-New-Patent-for-the-Combination-of-Aramchol-with-Resmetirom-MGL-3196,-REZDIFFRA-for-the-Treatment-of-NASH-and-Liver-Fibrosi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clinicaltrials.gov/study/NCT0630999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oreabiomed.com/news/articleView.html?idxno=23594" TargetMode="External"/><Relationship Id="rId2" Type="http://schemas.openxmlformats.org/officeDocument/2006/relationships/hyperlink" Target="https://www.korea.net/Government/Briefing-Room/Press-Releases/view?articleId=1041213&amp;insttCode=A260117&amp;type=N" TargetMode="External"/><Relationship Id="rId1" Type="http://schemas.openxmlformats.org/officeDocument/2006/relationships/slideLayout" Target="../slideLayouts/slideLayout3.xml"/><Relationship Id="rId4" Type="http://schemas.openxmlformats.org/officeDocument/2006/relationships/hyperlink" Target="http://ddpharmatech.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linicaltrials.gov/study/NCT05519475" TargetMode="External"/><Relationship Id="rId2" Type="http://schemas.openxmlformats.org/officeDocument/2006/relationships/hyperlink" Target="https://clinicaltrials.gov/study/NCT04565717" TargetMode="External"/><Relationship Id="rId1" Type="http://schemas.openxmlformats.org/officeDocument/2006/relationships/slideLayout" Target="../slideLayouts/slideLayout3.xml"/><Relationship Id="rId4" Type="http://schemas.openxmlformats.org/officeDocument/2006/relationships/hyperlink" Target="https://clinicaltrials.gov/study/NCT0564821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nvestor.aligos.com/news-releases/news-release-details/aligos-therapeutics-announces-initiation-phase-2a-herald-study" TargetMode="External"/><Relationship Id="rId2" Type="http://schemas.openxmlformats.org/officeDocument/2006/relationships/hyperlink" Target="https://clinicaltrials.gov/study/NCT05583344" TargetMode="External"/><Relationship Id="rId1" Type="http://schemas.openxmlformats.org/officeDocument/2006/relationships/slideLayout" Target="../slideLayouts/slideLayout3.xml"/><Relationship Id="rId4" Type="http://schemas.openxmlformats.org/officeDocument/2006/relationships/hyperlink" Target="https://www.clinicaltrials.gov/study/NCT0632262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930CC-3EE5-1846-76C2-F3A854714D4D}"/>
            </a:ext>
          </a:extLst>
        </p:cNvPr>
        <p:cNvGrpSpPr/>
        <p:nvPr/>
      </p:nvGrpSpPr>
      <p:grpSpPr>
        <a:xfrm>
          <a:off x="0" y="0"/>
          <a:ext cx="0" cy="0"/>
          <a:chOff x="0" y="0"/>
          <a:chExt cx="0" cy="0"/>
        </a:xfrm>
      </p:grpSpPr>
      <p:sp>
        <p:nvSpPr>
          <p:cNvPr id="8" name="Text Placeholder 7">
            <a:extLst>
              <a:ext uri="{FF2B5EF4-FFF2-40B4-BE49-F238E27FC236}">
                <a16:creationId xmlns:a16="http://schemas.microsoft.com/office/drawing/2014/main" id="{EE4B2C3B-52C0-5945-4D91-1D8D1275C039}"/>
              </a:ext>
            </a:extLst>
          </p:cNvPr>
          <p:cNvSpPr>
            <a:spLocks noGrp="1"/>
          </p:cNvSpPr>
          <p:nvPr>
            <p:ph type="body" sz="quarter" idx="16"/>
          </p:nvPr>
        </p:nvSpPr>
        <p:spPr/>
        <p:txBody>
          <a:bodyPr/>
          <a:lstStyle/>
          <a:p>
            <a:r>
              <a:rPr lang="en-US" b="0" i="0" dirty="0">
                <a:effectLst/>
                <a:latin typeface="Arial" panose="020B0604020202020204" pitchFamily="34" charset="0"/>
              </a:rPr>
              <a:t>MASH</a:t>
            </a:r>
            <a:endParaRPr lang="en-US" dirty="0"/>
          </a:p>
        </p:txBody>
      </p:sp>
    </p:spTree>
    <p:extLst>
      <p:ext uri="{BB962C8B-B14F-4D97-AF65-F5344CB8AC3E}">
        <p14:creationId xmlns:p14="http://schemas.microsoft.com/office/powerpoint/2010/main" val="198914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0D81-5902-5792-2BEA-1EED713DBCA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15F551C-F1D1-94A9-4846-44D1B38B7D3A}"/>
              </a:ext>
            </a:extLst>
          </p:cNvPr>
          <p:cNvGraphicFramePr>
            <a:graphicFrameLocks noGrp="1"/>
          </p:cNvGraphicFramePr>
          <p:nvPr>
            <p:extLst>
              <p:ext uri="{D42A27DB-BD31-4B8C-83A1-F6EECF244321}">
                <p14:modId xmlns:p14="http://schemas.microsoft.com/office/powerpoint/2010/main" val="3693926642"/>
              </p:ext>
            </p:extLst>
          </p:nvPr>
        </p:nvGraphicFramePr>
        <p:xfrm>
          <a:off x="384363" y="548640"/>
          <a:ext cx="11430000" cy="253898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Lipid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Resmetirom, Madrigal delays completion of US Phase III trial MAESTRO-NASH OUTCOMES in MASH F4</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Rezdiffra; resmetirom</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(Madrigal)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THR</a:t>
                      </a:r>
                      <a:r>
                        <a:rPr lang="el-GR" sz="1000" dirty="0"/>
                        <a:t>β</a:t>
                      </a:r>
                      <a:r>
                        <a:rPr lang="en-US" sz="1000" dirty="0"/>
                        <a:t> agonist</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Completion Delayed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MAESTRO-NASH OUTCOMES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III – US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NCT05500222</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Aug. 2022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1° Completion: Dec. 2026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Aug.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Completion: Jan. 2027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Nov. 2025)</a:t>
                      </a:r>
                      <a:endParaRPr kumimoji="0" lang="en-US" sz="1000" u="none" strike="noStrike" cap="none" normalizeH="0" baseline="0" dirty="0">
                        <a:ln>
                          <a:noFill/>
                        </a:ln>
                        <a:solidFill>
                          <a:schemeClr val="accent3">
                            <a:lumMod val="75000"/>
                          </a:schemeClr>
                        </a:solidFill>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700 MASH patients with well-compensated cirrhosis aged ≥18 years, Child-Pugh A (5 or 6) with no history of decompensation event, ≥3 metabolic risk factors, MRE ≥4.2kPa (if MRE available), ELF ≥9.8 (only if MRE unavailable or contraindicated)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resmetirom (oral 80mg QD) vs. placebo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incidence of any event of all-cause mortality, liver transplant, ascites, hepatic encephalopathy, gastroesophageal variceal hemorrhage, and confirmed increase of MELD from 12 to ≥15 from baseline up to 36 months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According to the trial record the trial is still enrolling; no reason for the delay to completion was provided. This month, resmetirom received accelerated approval under subpart H from the US FDA (see slide 12); if successful, this trial will </a:t>
                      </a:r>
                      <a:r>
                        <a:rPr kumimoji="0" lang="en-US" sz="1000" u="none" strike="noStrike" cap="none" normalizeH="0" baseline="0" dirty="0">
                          <a:ln>
                            <a:noFill/>
                          </a:ln>
                          <a:solidFill>
                            <a:schemeClr val="tx1"/>
                          </a:solidFill>
                          <a:effectLst/>
                        </a:rPr>
                        <a:t>support full approval of resmetirom</a:t>
                      </a:r>
                      <a:r>
                        <a:rPr kumimoji="0" lang="en-US" sz="1000" u="none" strike="noStrike" cap="none" normalizeH="0" baseline="0" dirty="0">
                          <a:ln>
                            <a:noFill/>
                          </a:ln>
                          <a:effectLst/>
                        </a:rPr>
                        <a:t>.</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392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42664507"/>
              </p:ext>
            </p:extLst>
          </p:nvPr>
        </p:nvGraphicFramePr>
        <p:xfrm>
          <a:off x="384362" y="548640"/>
          <a:ext cx="11430000" cy="4981467"/>
        </p:xfrm>
        <a:graphic>
          <a:graphicData uri="http://schemas.openxmlformats.org/drawingml/2006/table">
            <a:tbl>
              <a:tblPr firstRow="1" bandRow="1">
                <a:tableStyleId>{C083E6E3-FA7D-4D7B-A595-EF9225AFEA82}</a:tableStyleId>
              </a:tblPr>
              <a:tblGrid>
                <a:gridCol w="28575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gridCol w="2857500">
                  <a:extLst>
                    <a:ext uri="{9D8B030D-6E8A-4147-A177-3AD203B41FA5}">
                      <a16:colId xmlns:a16="http://schemas.microsoft.com/office/drawing/2014/main" val="20003"/>
                    </a:ext>
                  </a:extLst>
                </a:gridCol>
              </a:tblGrid>
              <a:tr h="457200">
                <a:tc gridSpan="4">
                  <a:txBody>
                    <a:bodyPr/>
                    <a:lstStyle/>
                    <a:p>
                      <a:pPr algn="ctr"/>
                      <a:r>
                        <a:rPr lang="en-US" sz="2300" b="0" spc="20" dirty="0">
                          <a:solidFill>
                            <a:schemeClr val="bg1"/>
                          </a:solidFill>
                        </a:rPr>
                        <a:t>Lipid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8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ION224 (Ionis) potently reduces liver fat and improves MASH and fibrosis in Phase IIb</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4">
                  <a:txBody>
                    <a:bodyPr/>
                    <a:lstStyle/>
                    <a:p>
                      <a:endParaRPr lang="en-US" sz="100"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Product</a:t>
                      </a: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MOA</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Company</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Trial</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US" sz="1000" b="1" dirty="0"/>
                        <a:t>ION224</a:t>
                      </a:r>
                      <a:endParaRPr lang="en-US" sz="1000" b="1"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DGAT2 inhibitor</a:t>
                      </a:r>
                      <a:endParaRPr lang="en-US" sz="1000" b="0" dirty="0">
                        <a:solidFill>
                          <a:schemeClr val="tx1"/>
                        </a:solidFill>
                        <a:latin typeface="Calibri"/>
                        <a:cs typeface="Calibri"/>
                      </a:endParaRPr>
                    </a:p>
                  </a:txBody>
                  <a:tcPr marT="45717" marB="45717">
                    <a:lnL>
                      <a:noFill/>
                    </a:lnL>
                    <a:lnR>
                      <a:noFill/>
                    </a:lnR>
                    <a:lnT>
                      <a:noFill/>
                    </a:lnT>
                    <a:lnB>
                      <a:noFill/>
                    </a:lnB>
                    <a:lnTlToBr w="12700" cmpd="sng">
                      <a:noFill/>
                      <a:prstDash val="solid"/>
                    </a:lnTlToBr>
                    <a:lnBlToTr w="12700" cmpd="sng">
                      <a:noFill/>
                      <a:prstDash val="solid"/>
                    </a:lnBlToTr>
                  </a:tcPr>
                </a:tc>
                <a:tc>
                  <a:txBody>
                    <a:bodyPr/>
                    <a:lstStyle/>
                    <a:p>
                      <a:r>
                        <a:rPr lang="en-US" sz="1000" dirty="0"/>
                        <a:t>Ionis</a:t>
                      </a:r>
                      <a:endParaRPr lang="en-US" sz="1000" b="0"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IIb – US </a:t>
                      </a:r>
                      <a:r>
                        <a:rPr kumimoji="0" lang="en-US" sz="1000" u="sng" strike="noStrike" cap="none" normalizeH="0" baseline="0" dirty="0">
                          <a:ln>
                            <a:noFill/>
                          </a:ln>
                          <a:effectLst/>
                          <a:hlinkClick r:id="rId2" tooltip="Current version of study on ClinicalTrials.gov"/>
                        </a:rPr>
                        <a:t>NCT04932512</a:t>
                      </a:r>
                      <a:endParaRPr kumimoji="0" lang="en-US" sz="1000" u="none" strike="noStrike" cap="none" normalizeH="0" baseline="0" dirty="0">
                        <a:ln>
                          <a:noFill/>
                        </a:ln>
                        <a:effectLst/>
                      </a:endParaRPr>
                    </a:p>
                  </a:txBody>
                  <a:tcPr marT="45717" marB="45717">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4">
                  <a:txBody>
                    <a:bodyPr/>
                    <a:lstStyle/>
                    <a:p>
                      <a:r>
                        <a:rPr lang="en-US" sz="1000" b="1" dirty="0"/>
                        <a:t>Patients &amp; Treatment</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1" dirty="0">
                        <a:latin typeface="Calibri"/>
                        <a:cs typeface="Calibri"/>
                      </a:endParaRPr>
                    </a:p>
                  </a:txBody>
                  <a:tcPr marT="36576" marB="36576"/>
                </a:tc>
                <a:tc hMerge="1">
                  <a:txBody>
                    <a:bodyPr/>
                    <a:lstStyle/>
                    <a:p>
                      <a:endParaRPr lang="en-GB"/>
                    </a:p>
                  </a:txBody>
                  <a:tcPr/>
                </a:tc>
                <a:extLst>
                  <a:ext uri="{0D108BD9-81ED-4DB2-BD59-A6C34878D82A}">
                    <a16:rowId xmlns:a16="http://schemas.microsoft.com/office/drawing/2014/main" val="10005"/>
                  </a:ext>
                </a:extLst>
              </a:tr>
              <a:tr h="237232">
                <a:tc gridSpan="4">
                  <a:txBody>
                    <a:bodyPr/>
                    <a:lstStyle/>
                    <a:p>
                      <a:r>
                        <a:rPr lang="en-US" sz="1000" dirty="0">
                          <a:latin typeface="+mj-lt"/>
                        </a:rPr>
                        <a:t>160 MASH patients aged 18-75 years, BMI ≥25kg/m</a:t>
                      </a:r>
                      <a:r>
                        <a:rPr lang="en-US" sz="1000" baseline="30000" dirty="0">
                          <a:latin typeface="+mj-lt"/>
                        </a:rPr>
                        <a:t>2</a:t>
                      </a:r>
                      <a:r>
                        <a:rPr lang="en-US" sz="1000" dirty="0">
                          <a:latin typeface="+mj-lt"/>
                        </a:rPr>
                        <a:t>, liver fat ≥10%, &lt;5% weight loss in previous 3 months, ALT and AST ≤200U/L, bilirubin ≤1.3mg/dL</a:t>
                      </a:r>
                    </a:p>
                    <a:p>
                      <a:pPr marL="171450" indent="-171450">
                        <a:buFont typeface="Arial" panose="020B0604020202020204" pitchFamily="34" charset="0"/>
                        <a:buChar char="•"/>
                      </a:pPr>
                      <a:r>
                        <a:rPr lang="en-US" sz="1000" dirty="0">
                          <a:latin typeface="+mj-lt"/>
                        </a:rPr>
                        <a:t>Part 1: 93 patients received ION224 (SC 60, 90, or 120mg  Q4W) vs. placebo for 49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Part 2: 67 patients received ION224 (SC 90 or 120mg Q4W) vs. placebo for 49 weeks</a:t>
                      </a:r>
                      <a:endParaRPr lang="en-US" sz="1000" dirty="0">
                        <a:latin typeface="+mj-lt"/>
                      </a:endParaRPr>
                    </a:p>
                    <a:p>
                      <a:r>
                        <a:rPr lang="en-US" sz="1000" b="1" dirty="0">
                          <a:latin typeface="+mj-lt"/>
                          <a:cs typeface="Calibri"/>
                        </a:rPr>
                        <a:t>Primary Endpoint</a:t>
                      </a:r>
                      <a:r>
                        <a:rPr lang="en-US" sz="1000" b="0" dirty="0">
                          <a:latin typeface="+mj-lt"/>
                          <a:cs typeface="Calibri"/>
                        </a:rPr>
                        <a:t>: ≥2-point reduction in NAS (≥1-point improvement in ballooning or lobular inflammation) without worsening in fibrosis from baseline at 51 weeks</a:t>
                      </a:r>
                      <a:endParaRPr lang="en-US" sz="1000" b="1" dirty="0">
                        <a:latin typeface="+mj-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0" dirty="0">
                        <a:latin typeface="Calibri"/>
                        <a:cs typeface="Calibri"/>
                      </a:endParaRPr>
                    </a:p>
                  </a:txBody>
                  <a:tcPr marT="36576" marB="36576"/>
                </a:tc>
                <a:tc hMerge="1">
                  <a:txBody>
                    <a:bodyPr/>
                    <a:lstStyle/>
                    <a:p>
                      <a:endParaRPr lang="en-GB"/>
                    </a:p>
                  </a:txBody>
                  <a:tcPr/>
                </a:tc>
                <a:extLst>
                  <a:ext uri="{0D108BD9-81ED-4DB2-BD59-A6C34878D82A}">
                    <a16:rowId xmlns:a16="http://schemas.microsoft.com/office/drawing/2014/main" val="10006"/>
                  </a:ext>
                </a:extLst>
              </a:tr>
              <a:tr h="0">
                <a:tc gridSpan="4">
                  <a:txBody>
                    <a:bodyPr/>
                    <a:lstStyle/>
                    <a:p>
                      <a:r>
                        <a:rPr lang="en-US" sz="1000" b="1" dirty="0"/>
                        <a:t>Results</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7"/>
                  </a:ext>
                </a:extLst>
              </a:tr>
              <a:tr h="1700809">
                <a:tc gridSpan="4">
                  <a:txBody>
                    <a:bodyPr/>
                    <a:lstStyle/>
                    <a:p>
                      <a:pPr marL="171450" indent="-171450">
                        <a:spcAft>
                          <a:spcPts val="600"/>
                        </a:spcAft>
                        <a:buFont typeface="Arial"/>
                        <a:buChar char="•"/>
                      </a:pPr>
                      <a:r>
                        <a:rPr lang="en-US" sz="1000" dirty="0"/>
                        <a:t>ION224 (both doses) met the primary endpoint with significantly more patients achieving ≥2-pt improvement in NAS vs. placebo (P&lt;0.001 and P=0.015, respectively).</a:t>
                      </a:r>
                    </a:p>
                    <a:p>
                      <a:pPr marL="171450" indent="-171450">
                        <a:spcAft>
                          <a:spcPts val="600"/>
                        </a:spcAft>
                        <a:buFont typeface="Arial"/>
                        <a:buChar char="•"/>
                      </a:pPr>
                      <a:r>
                        <a:rPr lang="en-US" sz="1000" dirty="0"/>
                        <a:t>A subgroup analysis showed significant histological improvements in both F2 and F3 patients.</a:t>
                      </a:r>
                    </a:p>
                    <a:p>
                      <a:pPr marL="171450" indent="-171450">
                        <a:spcAft>
                          <a:spcPts val="600"/>
                        </a:spcAft>
                        <a:buFont typeface="Arial"/>
                        <a:buChar char="•"/>
                      </a:pPr>
                      <a:r>
                        <a:rPr lang="en-US" sz="1000" dirty="0"/>
                        <a:t>Significantly more ION224-treated patients achieved MASH resolution without worsening in fibrosis vs. placebo (P=0.039).</a:t>
                      </a:r>
                    </a:p>
                    <a:p>
                      <a:pPr marL="171450" indent="-171450">
                        <a:spcAft>
                          <a:spcPts val="600"/>
                        </a:spcAft>
                        <a:buFont typeface="Arial"/>
                        <a:buChar char="•"/>
                      </a:pPr>
                      <a:r>
                        <a:rPr lang="en-US" sz="1000" dirty="0"/>
                        <a:t>44% of ION224 (120mg) treated patients achieved ≥50% reduction in liver fat by MRI-PDFF vs. 3% for placebo.</a:t>
                      </a: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US" sz="1000" dirty="0"/>
                        <a:t>32% of ION224 (120mg) treated patients achieved ≥1 stage improvement in fibrosis without worsening in MASH vs. 12.5% for placebo.</a:t>
                      </a: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US" sz="1000" dirty="0"/>
                        <a:t>ION224 was generally safe and well-tolerated with no worsening of hepatic or renal function, and no GI AEs were reported.</a:t>
                      </a: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US" sz="1000" dirty="0"/>
                        <a:t>The rate of termination was lower for ION224 vs. placebo, and no deaths or treatment-related SAEs were reported.</a:t>
                      </a:r>
                    </a:p>
                  </a:txBody>
                  <a:tcPr marT="36576" marB="36576">
                    <a:lnL>
                      <a:noFill/>
                    </a:lnL>
                    <a:lnT>
                      <a:noFill/>
                    </a:lnT>
                    <a:lnB>
                      <a:noFill/>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endParaRPr lang="en-GB"/>
                    </a:p>
                  </a:txBody>
                  <a:tcPr/>
                </a:tc>
                <a:extLst>
                  <a:ext uri="{0D108BD9-81ED-4DB2-BD59-A6C34878D82A}">
                    <a16:rowId xmlns:a16="http://schemas.microsoft.com/office/drawing/2014/main" val="10008"/>
                  </a:ext>
                </a:extLst>
              </a:tr>
              <a:tr h="640080">
                <a:tc gridSpan="4">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ION224 is a second-generation ligand conjugated antisense (LICA) DGAT2 inhibitor designed to reduce production of DGAT2 to reduce triglyceride synthesis in the liver. ION224 has a similar sequence to previous Phase II asset IONIS-DGAT2Rx, but this LICA version targets the liver with higher specificity increasing potency allowing for less frequent and smaller doses, and potentially fewer side effects. These data showed potent reductions in liver fat were accompanied by significant improvements in MASH and fibrosis by liver histology, and while no detailed safety data were released the drug was safe and well-tolerated and no SAEs or deaths were reported. Ionis plans to share further data from this trial at a future medical meeting.</a:t>
                      </a:r>
                      <a:endParaRPr lang="en-US" sz="1000" dirty="0"/>
                    </a:p>
                    <a:p>
                      <a:pPr marL="0" indent="0">
                        <a:spcAft>
                          <a:spcPts val="600"/>
                        </a:spcAft>
                        <a:buFont typeface="Arial"/>
                        <a:buNone/>
                      </a:pPr>
                      <a:r>
                        <a:rPr lang="en-GB" sz="900" b="1" dirty="0">
                          <a:solidFill>
                            <a:schemeClr val="tx1"/>
                          </a:solidFill>
                          <a:latin typeface="+mn-lt"/>
                          <a:cs typeface="Calibri"/>
                        </a:rPr>
                        <a:t>Source:</a:t>
                      </a:r>
                      <a:r>
                        <a:rPr lang="en-GB" sz="900" b="0" dirty="0">
                          <a:solidFill>
                            <a:schemeClr val="tx1"/>
                          </a:solidFill>
                          <a:latin typeface="+mn-lt"/>
                          <a:cs typeface="Calibri"/>
                        </a:rPr>
                        <a:t> </a:t>
                      </a:r>
                      <a:r>
                        <a:rPr lang="en-GB" sz="900" b="0" dirty="0">
                          <a:solidFill>
                            <a:schemeClr val="tx1"/>
                          </a:solidFill>
                          <a:latin typeface="+mn-lt"/>
                          <a:cs typeface="Calibri"/>
                          <a:hlinkClick r:id="rId3"/>
                        </a:rPr>
                        <a:t>Ionis press release</a:t>
                      </a:r>
                      <a:endParaRPr lang="en-GB" sz="900" b="0" dirty="0">
                        <a:solidFill>
                          <a:schemeClr val="tx1"/>
                        </a:solidFill>
                        <a:latin typeface="+mn-lt"/>
                        <a:cs typeface="Calibri"/>
                      </a:endParaRPr>
                    </a:p>
                  </a:txBody>
                  <a:tcPr marT="36576" marB="36576">
                    <a:lnL>
                      <a:noFill/>
                    </a:lnL>
                    <a:lnR>
                      <a:noFill/>
                    </a:lnR>
                    <a:lnT>
                      <a:noFill/>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589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41294678"/>
              </p:ext>
            </p:extLst>
          </p:nvPr>
        </p:nvGraphicFramePr>
        <p:xfrm>
          <a:off x="384363" y="548640"/>
          <a:ext cx="11430000" cy="579780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Lipid Modulators</a:t>
                      </a:r>
                      <a:r>
                        <a:rPr lang="en-US" sz="2300" b="0" spc="20" baseline="0" dirty="0">
                          <a:solidFill>
                            <a:schemeClr val="bg1"/>
                          </a:solidFill>
                        </a:rPr>
                        <a:t>: Regulatory News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b="1" i="0" dirty="0">
                          <a:solidFill>
                            <a:schemeClr val="accent3">
                              <a:lumMod val="75000"/>
                            </a:schemeClr>
                          </a:solidFill>
                        </a:rPr>
                        <a:t>Rezdiffra (resmetirom, Madrigal) approved for treatment of non-cirrhotic MASH F2-F3 in the US</a:t>
                      </a:r>
                      <a:endParaRPr lang="en-US" sz="1000" b="1" i="0"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Rezdiffra; resmetirom</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(Madrigal)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THR</a:t>
                      </a:r>
                      <a:r>
                        <a:rPr lang="el-GR" sz="1000" dirty="0"/>
                        <a:t>β</a:t>
                      </a:r>
                      <a:r>
                        <a:rPr lang="en-US" sz="1000" dirty="0"/>
                        <a:t> agonist</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a:spcAft>
                          <a:spcPts val="500"/>
                        </a:spcAft>
                      </a:pPr>
                      <a:r>
                        <a:rPr lang="en-US" sz="1000" b="0" i="0" kern="1200" baseline="0" dirty="0">
                          <a:solidFill>
                            <a:schemeClr val="tx1"/>
                          </a:solidFill>
                          <a:effectLst/>
                          <a:latin typeface="+mn-lt"/>
                          <a:ea typeface="+mn-ea"/>
                          <a:cs typeface="+mn-cs"/>
                        </a:rPr>
                        <a:t>The US FDA announced accelerated approval of Madrigal’s THR</a:t>
                      </a:r>
                      <a:r>
                        <a:rPr lang="el-GR" sz="1000" b="0" i="0" kern="1200" baseline="0" dirty="0">
                          <a:solidFill>
                            <a:schemeClr val="tx1"/>
                          </a:solidFill>
                          <a:effectLst/>
                          <a:latin typeface="+mn-lt"/>
                          <a:ea typeface="+mn-ea"/>
                          <a:cs typeface="+mn-cs"/>
                        </a:rPr>
                        <a:t>β</a:t>
                      </a:r>
                      <a:r>
                        <a:rPr lang="en-US" sz="1000" b="0" i="0" kern="1200" baseline="0" dirty="0">
                          <a:solidFill>
                            <a:schemeClr val="tx1"/>
                          </a:solidFill>
                          <a:effectLst/>
                          <a:latin typeface="+mn-lt"/>
                          <a:ea typeface="+mn-ea"/>
                          <a:cs typeface="+mn-cs"/>
                        </a:rPr>
                        <a:t> agonist Rezdiffra (resmetirom) in conjunction with diet and exercise for the treatment of adults with </a:t>
                      </a:r>
                      <a:r>
                        <a:rPr lang="en-US" sz="1000" b="1" i="0" kern="1200" baseline="0" dirty="0">
                          <a:solidFill>
                            <a:schemeClr val="tx1"/>
                          </a:solidFill>
                          <a:effectLst/>
                          <a:latin typeface="+mn-lt"/>
                          <a:ea typeface="+mn-ea"/>
                          <a:cs typeface="+mn-cs"/>
                        </a:rPr>
                        <a:t>non-cirrhotic MASH with moderate to advanced liver fibrosis (F2-F3)</a:t>
                      </a:r>
                      <a:r>
                        <a:rPr lang="en-US" sz="1000" b="0" i="0" kern="1200" baseline="0" dirty="0">
                          <a:solidFill>
                            <a:schemeClr val="tx1"/>
                          </a:solidFill>
                          <a:effectLst/>
                          <a:latin typeface="+mn-lt"/>
                          <a:ea typeface="+mn-ea"/>
                          <a:cs typeface="+mn-cs"/>
                        </a:rPr>
                        <a:t>. Continued approval may be contingent on confirmation and description of clinical benefit in ongoing trials.</a:t>
                      </a:r>
                    </a:p>
                    <a:p>
                      <a:pPr>
                        <a:spcAft>
                          <a:spcPts val="500"/>
                        </a:spcAft>
                      </a:pPr>
                      <a:r>
                        <a:rPr lang="en-US" sz="1000" b="0" i="0" kern="1200" baseline="0" dirty="0">
                          <a:solidFill>
                            <a:schemeClr val="tx1"/>
                          </a:solidFill>
                          <a:effectLst/>
                          <a:latin typeface="+mn-lt"/>
                          <a:ea typeface="+mn-ea"/>
                          <a:cs typeface="+mn-cs"/>
                        </a:rPr>
                        <a:t>Approval of Rezdiffra was based on </a:t>
                      </a:r>
                      <a:r>
                        <a:rPr lang="en-US" sz="1000" b="0" i="0" kern="1200" baseline="0" dirty="0">
                          <a:solidFill>
                            <a:schemeClr val="tx1"/>
                          </a:solidFill>
                          <a:effectLst/>
                          <a:latin typeface="+mn-lt"/>
                          <a:ea typeface="+mn-ea"/>
                          <a:cs typeface="+mn-cs"/>
                          <a:hlinkClick r:id="rId2"/>
                        </a:rPr>
                        <a:t>data</a:t>
                      </a:r>
                      <a:r>
                        <a:rPr lang="en-US" sz="1000" b="0" i="0" kern="1200" baseline="0" dirty="0">
                          <a:solidFill>
                            <a:schemeClr val="tx1"/>
                          </a:solidFill>
                          <a:effectLst/>
                          <a:latin typeface="+mn-lt"/>
                          <a:ea typeface="+mn-ea"/>
                          <a:cs typeface="+mn-cs"/>
                        </a:rPr>
                        <a:t> from the ongoing pivotal Phase III trial </a:t>
                      </a:r>
                      <a:r>
                        <a:rPr lang="en-US" sz="1000" b="0" i="0" kern="1200" baseline="0" dirty="0">
                          <a:solidFill>
                            <a:schemeClr val="tx1"/>
                          </a:solidFill>
                          <a:effectLst/>
                          <a:latin typeface="+mn-lt"/>
                          <a:ea typeface="+mn-ea"/>
                          <a:cs typeface="+mn-cs"/>
                          <a:hlinkClick r:id="rId3"/>
                        </a:rPr>
                        <a:t>MAESTRO-NASH</a:t>
                      </a:r>
                      <a:r>
                        <a:rPr lang="en-US" sz="1000" b="0" i="0" kern="1200" baseline="0" dirty="0">
                          <a:solidFill>
                            <a:schemeClr val="tx1"/>
                          </a:solidFill>
                          <a:effectLst/>
                          <a:latin typeface="+mn-lt"/>
                          <a:ea typeface="+mn-ea"/>
                          <a:cs typeface="+mn-cs"/>
                        </a:rPr>
                        <a:t> in 1,759 patients with biopsy-confirmed MASH. The trial met both primary endpoints with significantly more Rezdiffra-treated (80 and 100mg) patients achieving MASH resolution (≥2-pt reduction in NAS) with no worsening in fibrosis vs. placebo (25.9 and 29.9 vs. 9.7%) and ≥1 stage improvement in fibrosis with no worsening in NAS (24.2 and 25.9 vs. 14.2%); benefits were consistent across age, gender, T2D status, and baseline fibrosis stage.</a:t>
                      </a:r>
                    </a:p>
                    <a:p>
                      <a:pPr>
                        <a:spcAft>
                          <a:spcPts val="500"/>
                        </a:spcAft>
                      </a:pPr>
                      <a:r>
                        <a:rPr lang="en-US" sz="1000" b="0" i="0" kern="1200" baseline="0" dirty="0">
                          <a:solidFill>
                            <a:schemeClr val="tx1"/>
                          </a:solidFill>
                          <a:effectLst/>
                          <a:latin typeface="+mn-lt"/>
                          <a:ea typeface="+mn-ea"/>
                          <a:cs typeface="+mn-cs"/>
                        </a:rPr>
                        <a:t>Rezdiffra will be available in three dose levels (</a:t>
                      </a:r>
                      <a:r>
                        <a:rPr lang="en-US" sz="1000" b="1" i="0" kern="1200" baseline="0" dirty="0">
                          <a:solidFill>
                            <a:schemeClr val="tx1"/>
                          </a:solidFill>
                          <a:effectLst/>
                          <a:latin typeface="+mn-lt"/>
                          <a:ea typeface="+mn-ea"/>
                          <a:cs typeface="+mn-cs"/>
                        </a:rPr>
                        <a:t>oral 60, 80, or 100mg QD</a:t>
                      </a:r>
                      <a:r>
                        <a:rPr lang="en-US" sz="1000" b="0" i="0" kern="1200" baseline="0" dirty="0">
                          <a:solidFill>
                            <a:schemeClr val="tx1"/>
                          </a:solidFill>
                          <a:effectLst/>
                          <a:latin typeface="+mn-lt"/>
                          <a:ea typeface="+mn-ea"/>
                          <a:cs typeface="+mn-cs"/>
                        </a:rPr>
                        <a:t>) and recommended dose will be based on body weight (80mg for patients &lt;100kg, 100mg for patients ≥100kg) – no dose-titration is needed. Rezdiffra prescribing information </a:t>
                      </a:r>
                      <a:r>
                        <a:rPr lang="en-US" sz="1000" b="1" i="0" kern="1200" baseline="0" dirty="0">
                          <a:solidFill>
                            <a:schemeClr val="tx1"/>
                          </a:solidFill>
                          <a:effectLst/>
                          <a:latin typeface="+mn-lt"/>
                          <a:ea typeface="+mn-ea"/>
                          <a:cs typeface="+mn-cs"/>
                        </a:rPr>
                        <a:t>does not include a requirement for liver biopsy for diagnosis</a:t>
                      </a:r>
                      <a:r>
                        <a:rPr lang="en-US" sz="1000" b="0" i="0" kern="1200" baseline="0" dirty="0">
                          <a:solidFill>
                            <a:schemeClr val="tx1"/>
                          </a:solidFill>
                          <a:effectLst/>
                          <a:latin typeface="+mn-lt"/>
                          <a:ea typeface="+mn-ea"/>
                          <a:cs typeface="+mn-cs"/>
                        </a:rPr>
                        <a:t>. The label does not include any contraindications, no boxed warnings, and no monitoring requirements beyond standard of care. Rezdiffra is not indicated for use in MASH patients with decompensated cirrhosis.</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b="0" i="0" kern="1200" baseline="0" dirty="0">
                          <a:solidFill>
                            <a:schemeClr val="tx1"/>
                          </a:solidFill>
                          <a:effectLst/>
                          <a:latin typeface="+mn-lt"/>
                          <a:ea typeface="+mn-ea"/>
                          <a:cs typeface="+mn-cs"/>
                        </a:rPr>
                        <a:t>Madrigal expects Rezdiffra to be available to patients in the US in April and the drug will be distributed through a limited specialty pharmacy network focusing on patients diagnosed with MASH F2-F3 seen by ~14,000 targeted specialists. </a:t>
                      </a:r>
                      <a:r>
                        <a:rPr kumimoji="0" lang="en-US" sz="1000" u="none" strike="noStrike" cap="none" normalizeH="0" baseline="0" dirty="0">
                          <a:ln>
                            <a:noFill/>
                          </a:ln>
                          <a:effectLst/>
                        </a:rPr>
                        <a:t>Madrigal’s specialty launch will focus on ~315,000 patients in the US (~190,000 F2 and ~125,000 F3) seen by specialists including hepatologists and gastroenterologists. </a:t>
                      </a:r>
                      <a:r>
                        <a:rPr lang="en-US" sz="1000" b="0" i="0" kern="1200" baseline="0" dirty="0">
                          <a:solidFill>
                            <a:schemeClr val="tx1"/>
                          </a:solidFill>
                          <a:effectLst/>
                          <a:latin typeface="+mn-lt"/>
                          <a:ea typeface="+mn-ea"/>
                          <a:cs typeface="+mn-cs"/>
                        </a:rPr>
                        <a:t>Madrigal set up a patient support program designed to help patients navigate insurance and affordability challenges and provide co-pay support for eligible patients. Madrigal has also established a patient assistance program (PAP) to help patients with no insurance access Rezdiffra. The annual wholesale acquisition cost (WAC) price of Rezdiffra is $47,400.</a:t>
                      </a:r>
                    </a:p>
                    <a:p>
                      <a:pPr marL="0" marR="0" lvl="0" indent="0" algn="l" defTabSz="914400" rtl="0" eaLnBrk="1" fontAlgn="base" latinLnBrk="0" hangingPunct="1">
                        <a:lnSpc>
                          <a:spcPct val="100000"/>
                        </a:lnSpc>
                        <a:spcBef>
                          <a:spcPct val="0"/>
                        </a:spcBef>
                        <a:spcAft>
                          <a:spcPts val="5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This decision makes Rezdiffra the first therapy approved for the treatment of non-cirrhotic MASH and represents a milestone for the MASH community following multiple late-stage failures in the past decade including Intercept’s FXR agonist obeticholic acid. While the pricing of $47,400 falls in the range ($39,600-50,100/year) previously stated as cost-effective by </a:t>
                      </a:r>
                      <a:r>
                        <a:rPr kumimoji="0" lang="en-US" sz="1000" u="none" strike="noStrike" cap="none" normalizeH="0" baseline="0" dirty="0">
                          <a:ln>
                            <a:noFill/>
                          </a:ln>
                          <a:effectLst/>
                          <a:hlinkClick r:id="rId4"/>
                        </a:rPr>
                        <a:t>ICER</a:t>
                      </a:r>
                      <a:r>
                        <a:rPr kumimoji="0" lang="en-US" sz="1000" u="none" strike="noStrike" cap="none" normalizeH="0" baseline="0" dirty="0">
                          <a:ln>
                            <a:noFill/>
                          </a:ln>
                          <a:effectLst/>
                        </a:rPr>
                        <a:t>, Madrigal still has work cut out to build and establish infrastructure for prescribing and getting Rezdiffra to patients. Another huge win for the space is the lack of liver biopsy as diagnosis requirement since that would have markedly limited access to Rezdiffra.</a:t>
                      </a:r>
                      <a:endParaRPr kumimoji="0" lang="en-US" sz="1000" u="none" strike="noStrike" cap="none" normalizeH="0" baseline="0" dirty="0">
                        <a:ln>
                          <a:noFill/>
                        </a:ln>
                        <a:solidFill>
                          <a:srgbClr val="FF0000"/>
                        </a:solidFill>
                        <a:effectLst/>
                      </a:endParaRPr>
                    </a:p>
                    <a:p>
                      <a:pPr marL="0" marR="0" lvl="0" indent="0" algn="l" defTabSz="914400" rtl="0" eaLnBrk="1" fontAlgn="base" latinLnBrk="0" hangingPunct="1">
                        <a:lnSpc>
                          <a:spcPct val="100000"/>
                        </a:lnSpc>
                        <a:spcBef>
                          <a:spcPct val="0"/>
                        </a:spcBef>
                        <a:spcAft>
                          <a:spcPts val="500"/>
                        </a:spcAft>
                        <a:buClrTx/>
                        <a:buSzTx/>
                        <a:buFontTx/>
                        <a:buNone/>
                        <a:tabLst/>
                        <a:defRPr/>
                      </a:pPr>
                      <a:r>
                        <a:rPr kumimoji="0" lang="en-US" sz="1000" u="none" strike="noStrike" cap="none" normalizeH="0" baseline="0" dirty="0">
                          <a:ln>
                            <a:noFill/>
                          </a:ln>
                          <a:effectLst/>
                        </a:rPr>
                        <a:t>Multiple assets are queuing up behind Rezdiffra with FGF21 analogs efruxifermin (Akero) and pegozafermin (89bio), GLP-1 based therapies semaglutide SC (Novo Nordisk), survodutide (BI/Zealand), and tirzepatide (Lilly, and additional mechanisms including FASN inhibitor denifanstat (Sagimet) and DGAT2 inhibitor ION224 (Ionis) showing promising data on histology. Furthermore, histology data on Viking’s fellow THR</a:t>
                      </a:r>
                      <a:r>
                        <a:rPr kumimoji="0" lang="el-GR" sz="1000" u="none" strike="noStrike" cap="none" normalizeH="0" baseline="0" dirty="0">
                          <a:ln>
                            <a:noFill/>
                          </a:ln>
                          <a:effectLst/>
                        </a:rPr>
                        <a:t>β</a:t>
                      </a:r>
                      <a:r>
                        <a:rPr kumimoji="0" lang="en-US" sz="1000" u="none" strike="noStrike" cap="none" normalizeH="0" baseline="0" dirty="0">
                          <a:ln>
                            <a:noFill/>
                          </a:ln>
                          <a:effectLst/>
                        </a:rPr>
                        <a:t> agonist VK2809 from Phase IIb trial VOYAGE are expected in 1H 2024.</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u="none" strike="noStrike" cap="none" normalizeH="0" baseline="0" dirty="0">
                          <a:ln>
                            <a:noFill/>
                          </a:ln>
                          <a:effectLst/>
                        </a:rPr>
                        <a:t>The MAESTRO-NASH trial remains ongoing as an outcomes study to generate data on the impact of Rezdiffra on clinical outcomes including all-cause mortality, liver transplant, and hepatic events (including hepatic decompensation events [ascites, encephalopathy, or variceal hemorrhage], histological progression to cirrhosis, and confirmed increase of MELD score from &lt;12 to ≥15 for up to 54 months; </a:t>
                      </a:r>
                      <a:r>
                        <a:rPr kumimoji="0" lang="en-US" sz="1000" u="none" strike="noStrike" cap="none" normalizeH="0" baseline="0" dirty="0">
                          <a:ln>
                            <a:noFill/>
                          </a:ln>
                          <a:solidFill>
                            <a:schemeClr val="tx1"/>
                          </a:solidFill>
                          <a:effectLst/>
                        </a:rPr>
                        <a:t>study completion is expected January 2028</a:t>
                      </a:r>
                      <a:r>
                        <a:rPr kumimoji="0" lang="en-US" sz="1000" u="none" strike="noStrike" cap="none" normalizeH="0" baseline="0" dirty="0">
                          <a:ln>
                            <a:noFill/>
                          </a:ln>
                          <a:effectLst/>
                        </a:rPr>
                        <a:t>. EU submission of Rezdiffra was accepted this month (see next slide).</a:t>
                      </a:r>
                    </a:p>
                    <a:p>
                      <a:pPr marL="0" indent="0">
                        <a:spcAft>
                          <a:spcPts val="600"/>
                        </a:spcAft>
                        <a:buFont typeface="Arial"/>
                        <a:buNone/>
                      </a:pPr>
                      <a:r>
                        <a:rPr lang="en-GB" sz="900" b="1" i="0" baseline="0" dirty="0">
                          <a:solidFill>
                            <a:schemeClr val="tx1"/>
                          </a:solidFill>
                          <a:latin typeface="+mn-lt"/>
                          <a:cs typeface="Calibri"/>
                        </a:rPr>
                        <a:t>Source:</a:t>
                      </a:r>
                      <a:r>
                        <a:rPr lang="en-GB" sz="900" b="0" i="0" baseline="0" dirty="0">
                          <a:solidFill>
                            <a:schemeClr val="tx1"/>
                          </a:solidFill>
                          <a:latin typeface="+mn-lt"/>
                          <a:cs typeface="Calibri"/>
                        </a:rPr>
                        <a:t> </a:t>
                      </a:r>
                      <a:r>
                        <a:rPr lang="en-GB" sz="900" b="0" i="0" baseline="0" dirty="0">
                          <a:solidFill>
                            <a:schemeClr val="tx1"/>
                          </a:solidFill>
                          <a:latin typeface="+mn-lt"/>
                          <a:cs typeface="Calibri"/>
                          <a:hlinkClick r:id="rId5"/>
                        </a:rPr>
                        <a:t>Madrigal press release</a:t>
                      </a:r>
                      <a:r>
                        <a:rPr lang="en-GB" sz="900" b="0" i="0" baseline="0" dirty="0">
                          <a:solidFill>
                            <a:schemeClr val="tx1"/>
                          </a:solidFill>
                          <a:latin typeface="+mn-lt"/>
                          <a:cs typeface="Calibri"/>
                        </a:rPr>
                        <a:t>, </a:t>
                      </a:r>
                      <a:r>
                        <a:rPr lang="en-GB" sz="900" b="0" i="0" baseline="0" dirty="0">
                          <a:solidFill>
                            <a:schemeClr val="tx1"/>
                          </a:solidFill>
                          <a:latin typeface="+mn-lt"/>
                          <a:cs typeface="Calibri"/>
                          <a:hlinkClick r:id="rId6"/>
                        </a:rPr>
                        <a:t>Madrigal presentation</a:t>
                      </a:r>
                      <a:endParaRPr lang="en-GB" sz="900" b="0" i="0" baseline="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593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3826924"/>
              </p:ext>
            </p:extLst>
          </p:nvPr>
        </p:nvGraphicFramePr>
        <p:xfrm>
          <a:off x="384363" y="548640"/>
          <a:ext cx="11430000" cy="227990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Lipid Modulators</a:t>
                      </a:r>
                      <a:r>
                        <a:rPr lang="en-US" sz="2300" b="0" spc="20" baseline="0" dirty="0">
                          <a:solidFill>
                            <a:schemeClr val="bg1"/>
                          </a:solidFill>
                        </a:rPr>
                        <a:t>: Regulatory News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Resmetirom (Madrigal), the EMA accepts MAA for MASH with fibrosis</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5"/>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Rezdiffra; resmetirom</a:t>
                      </a:r>
                    </a:p>
                    <a:p>
                      <a:endParaRPr lang="en-US" sz="1000" b="1"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(Madrigal)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THR</a:t>
                      </a:r>
                      <a:r>
                        <a:rPr lang="el-GR" sz="1000" dirty="0"/>
                        <a:t>β</a:t>
                      </a:r>
                      <a:r>
                        <a:rPr lang="en-US" sz="1000" dirty="0"/>
                        <a:t> agonist</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a:spcAft>
                          <a:spcPts val="600"/>
                        </a:spcAft>
                      </a:pPr>
                      <a:r>
                        <a:rPr lang="en-US" sz="1000" b="0" i="0" kern="1200" baseline="0" dirty="0">
                          <a:solidFill>
                            <a:schemeClr val="tx1"/>
                          </a:solidFill>
                          <a:effectLst/>
                          <a:latin typeface="+mn-lt"/>
                          <a:ea typeface="+mn-ea"/>
                          <a:cs typeface="+mn-cs"/>
                        </a:rPr>
                        <a:t>The European Medicines Agency (EMA) validated a Marketing Authorization Application (MAA) for resmetirom for the treatment of MASH with fibrosis and the drug is now under evaluation with the Committee for Medicinal Products for Human Use (CHMP). The submission was based on </a:t>
                      </a:r>
                      <a:r>
                        <a:rPr lang="en-US" sz="1000" b="0" i="0" kern="1200" baseline="0" dirty="0">
                          <a:solidFill>
                            <a:schemeClr val="tx1"/>
                          </a:solidFill>
                          <a:effectLst/>
                          <a:latin typeface="+mn-lt"/>
                          <a:ea typeface="+mn-ea"/>
                          <a:cs typeface="+mn-cs"/>
                          <a:hlinkClick r:id="rId2"/>
                        </a:rPr>
                        <a:t>data</a:t>
                      </a:r>
                      <a:r>
                        <a:rPr lang="en-US" sz="1000" b="0" i="0" kern="1200" baseline="0" dirty="0">
                          <a:solidFill>
                            <a:schemeClr val="tx1"/>
                          </a:solidFill>
                          <a:effectLst/>
                          <a:latin typeface="+mn-lt"/>
                          <a:ea typeface="+mn-ea"/>
                          <a:cs typeface="+mn-cs"/>
                        </a:rPr>
                        <a:t> from pivotal Phase III trial MAESTRO-NASH showing significantly more resmetirom-treated (80 and 100mg) patients met both histology endpoints of NASH resolution without worsening in fibrosis and improvement in fibrosis without worsening in NASH, data from real-world Phase III trial MAESTRO-NAFLD1, and Phase III trial MAETRO-NAFLD-OLE, plus data from earlier trials.</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This is the first regulatory submission for a MASH drug in the EU.</a:t>
                      </a:r>
                    </a:p>
                    <a:p>
                      <a:pPr marL="0" indent="0">
                        <a:spcAft>
                          <a:spcPts val="600"/>
                        </a:spcAft>
                        <a:buFont typeface="Arial"/>
                        <a:buNone/>
                      </a:pPr>
                      <a:r>
                        <a:rPr lang="en-GB" sz="900" b="1" i="0" baseline="0" dirty="0">
                          <a:solidFill>
                            <a:schemeClr val="tx1"/>
                          </a:solidFill>
                          <a:latin typeface="+mn-lt"/>
                          <a:cs typeface="Calibri"/>
                        </a:rPr>
                        <a:t>Source:</a:t>
                      </a:r>
                      <a:r>
                        <a:rPr lang="en-GB" sz="900" b="0" i="0" baseline="0" dirty="0">
                          <a:solidFill>
                            <a:schemeClr val="tx1"/>
                          </a:solidFill>
                          <a:latin typeface="+mn-lt"/>
                          <a:cs typeface="Calibri"/>
                        </a:rPr>
                        <a:t> </a:t>
                      </a:r>
                      <a:r>
                        <a:rPr lang="en-GB" sz="900" b="0" i="0" baseline="0" dirty="0">
                          <a:solidFill>
                            <a:schemeClr val="tx1"/>
                          </a:solidFill>
                          <a:latin typeface="+mn-lt"/>
                          <a:cs typeface="Calibri"/>
                          <a:hlinkClick r:id="rId3"/>
                        </a:rPr>
                        <a:t>Madrigal press release</a:t>
                      </a:r>
                      <a:endParaRPr lang="en-GB" sz="900" b="0" i="0" baseline="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300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0D81-5902-5792-2BEA-1EED713DBCA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15F551C-F1D1-94A9-4846-44D1B38B7D3A}"/>
              </a:ext>
            </a:extLst>
          </p:cNvPr>
          <p:cNvGraphicFramePr>
            <a:graphicFrameLocks noGrp="1"/>
          </p:cNvGraphicFramePr>
          <p:nvPr>
            <p:extLst>
              <p:ext uri="{D42A27DB-BD31-4B8C-83A1-F6EECF244321}">
                <p14:modId xmlns:p14="http://schemas.microsoft.com/office/powerpoint/2010/main" val="4100721711"/>
              </p:ext>
            </p:extLst>
          </p:nvPr>
        </p:nvGraphicFramePr>
        <p:xfrm>
          <a:off x="384363" y="548640"/>
          <a:ext cx="11430000" cy="4270248"/>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Metabolism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Pegozafermin, 89bio initiates Phase III trial ENLIGHTEN-Fibrosis in MASH F2-F3</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pegozafermin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(89bio)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FGF21</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ENLIGHTEN-Fibrosis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III – Location undisclosed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hlinkClick r:id="rId2"/>
                        </a:rPr>
                        <a:t>NCT06318169</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March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Dec. 2026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Feb. 2029</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1,050 non-cirrhotic MASH patients with F2-F3 aged 18-75 years, NAS ≥4 (≥1 in each of steatosis, ballooning, and lobular inflammation), BMI 25 to &lt;50kg/m</a:t>
                      </a:r>
                      <a:r>
                        <a:rPr kumimoji="0" lang="en-US" sz="1000" u="none" strike="noStrike" cap="none" normalizeH="0" baseline="30000" dirty="0">
                          <a:ln>
                            <a:noFill/>
                          </a:ln>
                          <a:effectLst/>
                        </a:rPr>
                        <a:t>2</a:t>
                      </a:r>
                      <a:r>
                        <a:rPr kumimoji="0" lang="en-US" sz="1000" u="none" strike="noStrike" cap="none" normalizeH="0" baseline="0" dirty="0">
                          <a:ln>
                            <a:noFill/>
                          </a:ln>
                          <a:effectLst/>
                        </a:rPr>
                        <a:t> (≥23 for Asians)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pegozafermin (SC 30mg QW or 44mg Q2W)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 ≥1 stage improvement in fibrosis with no worsening in MASH and MASH resolution without worsening in fibrosis from baseline at 52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trial will evaluate efficacy and safety of pegozafermin in MASH F2-F3 patients. Patients are expected to continue treatment beyond 52 weeks to support full approval and will self-administer pegozafermin using the planned commercial liquid formulation delivered as a single subcutaneous injection. This is the first of two Phase III trials in the ENLIGHTEN program of pegozafermin, building on data from Phase IIb trial </a:t>
                      </a:r>
                      <a:r>
                        <a:rPr kumimoji="0" lang="en-US" sz="1000" u="none" strike="noStrike" cap="none" normalizeH="0" baseline="0" dirty="0">
                          <a:ln>
                            <a:noFill/>
                          </a:ln>
                          <a:effectLst/>
                          <a:hlinkClick r:id="rId3"/>
                        </a:rPr>
                        <a:t>ENLIVEN</a:t>
                      </a:r>
                      <a:r>
                        <a:rPr kumimoji="0" lang="en-US" sz="1000" u="none" strike="noStrike" cap="none" normalizeH="0" baseline="0" dirty="0">
                          <a:ln>
                            <a:noFill/>
                          </a:ln>
                          <a:effectLst/>
                        </a:rPr>
                        <a:t>. The second trial in the program, ENLIGHTEN-Cirrhosis of pegozafermin (SC 30mg QW) in MASH patients with compensated cirrhosis, evaluating regression in fibrosis from F4 to an earlier stage of fibrosis at 24 months is planned for 2Q 2024.</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900" b="1" u="none" strike="noStrike" cap="none" normalizeH="0" baseline="0" dirty="0">
                          <a:ln>
                            <a:noFill/>
                          </a:ln>
                          <a:effectLst/>
                        </a:rPr>
                        <a:t>Source</a:t>
                      </a:r>
                      <a:r>
                        <a:rPr kumimoji="0" lang="en-US" sz="900" b="0" u="none" strike="noStrike" cap="none" normalizeH="0" baseline="0" dirty="0">
                          <a:ln>
                            <a:noFill/>
                          </a:ln>
                          <a:effectLst/>
                        </a:rPr>
                        <a:t>: </a:t>
                      </a:r>
                      <a:r>
                        <a:rPr kumimoji="0" lang="en-US" sz="900" b="0" u="none" strike="noStrike" cap="none" normalizeH="0" baseline="0" dirty="0">
                          <a:ln>
                            <a:noFill/>
                          </a:ln>
                          <a:effectLst/>
                          <a:hlinkClick r:id="rId4"/>
                        </a:rPr>
                        <a:t>89bio press release</a:t>
                      </a:r>
                      <a:r>
                        <a:rPr kumimoji="0" lang="en-US" sz="900" b="0" u="none" strike="noStrike" cap="none" normalizeH="0" baseline="0" dirty="0">
                          <a:ln>
                            <a:noFill/>
                          </a:ln>
                          <a:effectLst/>
                        </a:rPr>
                        <a:t>, </a:t>
                      </a:r>
                      <a:r>
                        <a:rPr kumimoji="0" lang="en-US" sz="900" b="0" u="none" strike="noStrike" cap="none" normalizeH="0" baseline="0" dirty="0">
                          <a:ln>
                            <a:noFill/>
                          </a:ln>
                          <a:effectLst/>
                          <a:hlinkClick r:id="rId5"/>
                        </a:rPr>
                        <a:t>89bio corporate presentation</a:t>
                      </a:r>
                      <a:endParaRPr kumimoji="0" lang="en-US" sz="900" b="1"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J2H 1702, J2H announced ongoing S. Korean Phase II trial in MASH</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937888">
                <a:tc>
                  <a:txBody>
                    <a:bodyPr/>
                    <a:lstStyle/>
                    <a:p>
                      <a:r>
                        <a:rPr lang="en-US" sz="1000" b="1" dirty="0"/>
                        <a:t>J2H 1702</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(J2H)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1000" dirty="0"/>
                        <a:t>11β-</a:t>
                      </a:r>
                      <a:r>
                        <a:rPr lang="en-US" sz="1000" dirty="0"/>
                        <a:t>HSD1 inhibitor</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Trial Record Listed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 – S. Korea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6" tooltip="Current version of study on ClinicalTrials.gov"/>
                        </a:rPr>
                        <a:t>NCT06297434</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Feb.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Jan.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Jan. 2025</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80 MASH patients aged 19-75 years, MRI-PDFF ≥8%, MRE ≥2.5kPa, ALT or AST ≤250U/L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J2H 1702 (oral one of three undisclosed doses QDAM)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 change in liver fat (MRI-PDFF) and liver stiffness (MRE) from baseline at 12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trial is evaluating safety and efficacy of three undisclosed oral doses of </a:t>
                      </a:r>
                      <a:r>
                        <a:rPr kumimoji="0" lang="en-US" sz="1000" u="none" strike="noStrike" cap="none" normalizeH="0" baseline="0" dirty="0">
                          <a:ln>
                            <a:noFill/>
                          </a:ln>
                          <a:solidFill>
                            <a:schemeClr val="tx1"/>
                          </a:solidFill>
                          <a:effectLst/>
                        </a:rPr>
                        <a:t>J2H 1702 in MASH patients. The trial started in February 2023, but was not listed in clintrials.gov until this month.</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5254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9225484"/>
              </p:ext>
            </p:extLst>
          </p:nvPr>
        </p:nvGraphicFramePr>
        <p:xfrm>
          <a:off x="384362" y="548640"/>
          <a:ext cx="11510263" cy="5341106"/>
        </p:xfrm>
        <a:graphic>
          <a:graphicData uri="http://schemas.openxmlformats.org/drawingml/2006/table">
            <a:tbl>
              <a:tblPr firstRow="1" bandRow="1">
                <a:tableStyleId>{C083E6E3-FA7D-4D7B-A595-EF9225AFEA82}</a:tableStyleId>
              </a:tblPr>
              <a:tblGrid>
                <a:gridCol w="2834640">
                  <a:extLst>
                    <a:ext uri="{9D8B030D-6E8A-4147-A177-3AD203B41FA5}">
                      <a16:colId xmlns:a16="http://schemas.microsoft.com/office/drawing/2014/main" val="20000"/>
                    </a:ext>
                  </a:extLst>
                </a:gridCol>
                <a:gridCol w="2424416">
                  <a:extLst>
                    <a:ext uri="{9D8B030D-6E8A-4147-A177-3AD203B41FA5}">
                      <a16:colId xmlns:a16="http://schemas.microsoft.com/office/drawing/2014/main" val="20001"/>
                    </a:ext>
                  </a:extLst>
                </a:gridCol>
                <a:gridCol w="410224">
                  <a:extLst>
                    <a:ext uri="{9D8B030D-6E8A-4147-A177-3AD203B41FA5}">
                      <a16:colId xmlns:a16="http://schemas.microsoft.com/office/drawing/2014/main" val="4019968606"/>
                    </a:ext>
                  </a:extLst>
                </a:gridCol>
                <a:gridCol w="2951480">
                  <a:extLst>
                    <a:ext uri="{9D8B030D-6E8A-4147-A177-3AD203B41FA5}">
                      <a16:colId xmlns:a16="http://schemas.microsoft.com/office/drawing/2014/main" val="20002"/>
                    </a:ext>
                  </a:extLst>
                </a:gridCol>
                <a:gridCol w="2889503">
                  <a:extLst>
                    <a:ext uri="{9D8B030D-6E8A-4147-A177-3AD203B41FA5}">
                      <a16:colId xmlns:a16="http://schemas.microsoft.com/office/drawing/2014/main" val="20003"/>
                    </a:ext>
                  </a:extLst>
                </a:gridCol>
              </a:tblGrid>
              <a:tr h="457200">
                <a:tc gridSpan="5">
                  <a:txBody>
                    <a:bodyPr/>
                    <a:lstStyle/>
                    <a:p>
                      <a:pPr algn="ctr"/>
                      <a:r>
                        <a:rPr lang="en-US" sz="2300" b="0" spc="20" dirty="0">
                          <a:solidFill>
                            <a:schemeClr val="bg1"/>
                          </a:solidFill>
                        </a:rPr>
                        <a:t>Metabolism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tc hMerge="1">
                  <a:txBody>
                    <a:bodyPr/>
                    <a:lstStyle/>
                    <a:p>
                      <a:endParaRPr lang="en-US"/>
                    </a:p>
                  </a:txBody>
                  <a:tcPr>
                    <a:lnL>
                      <a:noFill/>
                    </a:lnL>
                  </a:tcPr>
                </a:tc>
                <a:extLst>
                  <a:ext uri="{0D108BD9-81ED-4DB2-BD59-A6C34878D82A}">
                    <a16:rowId xmlns:a16="http://schemas.microsoft.com/office/drawing/2014/main" val="10000"/>
                  </a:ext>
                </a:extLst>
              </a:tr>
              <a:tr h="18288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Efruxifermin (Akero), 96-week data from Phase IIb trial HARMONY show sustained histology improvements in MASH F2-F3</a:t>
                      </a:r>
                      <a:endParaRPr lang="en-US" sz="1000" b="1" dirty="0">
                        <a:solidFill>
                          <a:srgbClr val="FF0000"/>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tc hMerge="1">
                  <a:txBody>
                    <a:bodyPr/>
                    <a:lstStyle/>
                    <a:p>
                      <a:endParaRPr lang="en-US"/>
                    </a:p>
                  </a:txBody>
                  <a:tcPr>
                    <a:lnL>
                      <a:noFill/>
                    </a:lnL>
                  </a:tcPr>
                </a:tc>
                <a:extLst>
                  <a:ext uri="{0D108BD9-81ED-4DB2-BD59-A6C34878D82A}">
                    <a16:rowId xmlns:a16="http://schemas.microsoft.com/office/drawing/2014/main" val="10001"/>
                  </a:ext>
                </a:extLst>
              </a:tr>
              <a:tr h="0">
                <a:tc gridSpan="5">
                  <a:txBody>
                    <a:bodyPr/>
                    <a:lstStyle/>
                    <a:p>
                      <a:endParaRPr lang="en-US" sz="100"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tc hMerge="1">
                  <a:txBody>
                    <a:bodyPr/>
                    <a:lstStyle/>
                    <a:p>
                      <a:endParaRPr lang="en-US"/>
                    </a:p>
                  </a:txBody>
                  <a:tcPr>
                    <a:lnL>
                      <a:noFill/>
                    </a:lnL>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Product</a:t>
                      </a: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MOA</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Company</a:t>
                      </a:r>
                    </a:p>
                  </a:txBody>
                  <a:tcPr marT="36576" marB="36576">
                    <a:lnL>
                      <a:noFill/>
                    </a:lnL>
                    <a:lnR>
                      <a:noFill/>
                    </a:lnR>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Trial</a:t>
                      </a:r>
                    </a:p>
                  </a:txBody>
                  <a:tcPr marT="36576" marB="36576">
                    <a:lnL>
                      <a:noFill/>
                    </a:lnL>
                    <a:lnR>
                      <a:noFill/>
                    </a:lnR>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US" sz="1000" b="1" dirty="0"/>
                        <a:t>efruxifermin</a:t>
                      </a:r>
                      <a:endParaRPr lang="en-US" sz="1000" b="1"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FGF21</a:t>
                      </a:r>
                      <a:endParaRPr lang="en-US" sz="1000" b="0" dirty="0">
                        <a:solidFill>
                          <a:schemeClr val="tx1"/>
                        </a:solidFill>
                        <a:latin typeface="Calibri"/>
                        <a:cs typeface="Calibri"/>
                      </a:endParaRPr>
                    </a:p>
                  </a:txBody>
                  <a:tcPr marT="45717" marB="45717">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latin typeface="Calibri"/>
                        <a:cs typeface="Calibri"/>
                      </a:endParaRPr>
                    </a:p>
                  </a:txBody>
                  <a:tcPr marT="45717" marB="45717">
                    <a:lnL>
                      <a:noFill/>
                    </a:lnL>
                    <a:lnR>
                      <a:noFill/>
                    </a:lnR>
                    <a:lnT>
                      <a:noFill/>
                    </a:lnT>
                    <a:lnB>
                      <a:noFill/>
                    </a:lnB>
                    <a:lnTlToBr w="12700" cmpd="sng">
                      <a:noFill/>
                      <a:prstDash val="solid"/>
                    </a:lnTlToBr>
                    <a:lnBlToTr w="12700" cmpd="sng">
                      <a:noFill/>
                      <a:prstDash val="solid"/>
                    </a:lnBlToTr>
                  </a:tcPr>
                </a:tc>
                <a:tc>
                  <a:txBody>
                    <a:bodyPr/>
                    <a:lstStyle/>
                    <a:p>
                      <a:r>
                        <a:rPr lang="en-US" sz="1000" dirty="0"/>
                        <a:t>Akero</a:t>
                      </a:r>
                      <a:endParaRPr lang="en-US" sz="1000" b="0"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effectLst/>
                          <a:hlinkClick r:id="rId2"/>
                        </a:rPr>
                        <a:t>HARMONY</a:t>
                      </a:r>
                      <a:r>
                        <a:rPr kumimoji="0" lang="en-US" sz="1000" b="1" u="none" strike="noStrike" cap="none" normalizeH="0" baseline="0" dirty="0">
                          <a:ln>
                            <a:noFill/>
                          </a:ln>
                          <a:effectLst/>
                        </a:rPr>
                        <a:t> </a:t>
                      </a:r>
                      <a:r>
                        <a:rPr kumimoji="0" lang="en-US" sz="1000" u="none" strike="noStrike" cap="none" normalizeH="0" baseline="0" dirty="0">
                          <a:ln>
                            <a:noFill/>
                          </a:ln>
                          <a:effectLst/>
                        </a:rPr>
                        <a:t>Phase IIb – US, Puerto Rico</a:t>
                      </a:r>
                    </a:p>
                  </a:txBody>
                  <a:tcPr marT="45717" marB="45717">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5">
                  <a:txBody>
                    <a:bodyPr/>
                    <a:lstStyle/>
                    <a:p>
                      <a:r>
                        <a:rPr lang="en-US" sz="1000" b="1" dirty="0"/>
                        <a:t>Patients &amp; Treatment</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sz="1100" b="1" dirty="0">
                        <a:latin typeface="Calibri"/>
                        <a:cs typeface="Calibri"/>
                      </a:endParaRPr>
                    </a:p>
                  </a:txBody>
                  <a:tcPr marT="36576" marB="36576">
                    <a:lnL>
                      <a:noFill/>
                    </a:lnL>
                    <a:lnT>
                      <a:noFill/>
                    </a:lnT>
                  </a:tcPr>
                </a:tc>
                <a:tc hMerge="1">
                  <a:txBody>
                    <a:bodyPr/>
                    <a:lstStyle/>
                    <a:p>
                      <a:endParaRPr lang="en-GB"/>
                    </a:p>
                  </a:txBody>
                  <a:tcPr>
                    <a:lnL>
                      <a:noFill/>
                    </a:lnL>
                    <a:lnT>
                      <a:noFill/>
                    </a:lnT>
                  </a:tcPr>
                </a:tc>
                <a:extLst>
                  <a:ext uri="{0D108BD9-81ED-4DB2-BD59-A6C34878D82A}">
                    <a16:rowId xmlns:a16="http://schemas.microsoft.com/office/drawing/2014/main" val="10005"/>
                  </a:ext>
                </a:extLst>
              </a:tr>
              <a:tr h="237232">
                <a:tc gridSpan="5">
                  <a:txBody>
                    <a:bodyPr/>
                    <a:lstStyle/>
                    <a:p>
                      <a:r>
                        <a:rPr lang="en-US" sz="1000" dirty="0">
                          <a:solidFill>
                            <a:schemeClr val="tx1"/>
                          </a:solidFill>
                        </a:rPr>
                        <a:t>128 MASH patients with F2-F3 (mean baseline age 55 years; body weight 105kg; ELF 9.8; PRO-C3 128µg/L; LS by VCTE 15kPa; liver fat 17.7%; MAS 5.4; ALT 58U/L; AST 50.4U/L; 70% T2D; 66% F3; 62% female; 16% on GLP-1 at baseline) received efruxifermin (EFX) (SC 28 or 50mg QW) vs. placebo for 96 weeks</a:t>
                      </a:r>
                    </a:p>
                    <a:p>
                      <a:r>
                        <a:rPr lang="en-US" sz="1000" b="1" dirty="0">
                          <a:solidFill>
                            <a:schemeClr val="tx1"/>
                          </a:solidFill>
                          <a:latin typeface="+mn-lt"/>
                          <a:cs typeface="Calibri"/>
                        </a:rPr>
                        <a:t>Primary Endpoint: </a:t>
                      </a:r>
                      <a:r>
                        <a:rPr lang="en-US" sz="1000" b="0" dirty="0">
                          <a:solidFill>
                            <a:schemeClr val="tx1"/>
                          </a:solidFill>
                          <a:latin typeface="+mn-lt"/>
                          <a:cs typeface="Calibri"/>
                        </a:rPr>
                        <a:t>≥1 stage improvement in fibrosis without worsening in NASH at 24 weeks</a:t>
                      </a:r>
                    </a:p>
                  </a:txBody>
                  <a:tcPr marT="36576" marB="36576">
                    <a:lnL>
                      <a:noFill/>
                    </a:lnL>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sz="1100" b="0" dirty="0">
                        <a:latin typeface="Calibri"/>
                        <a:cs typeface="Calibri"/>
                      </a:endParaRPr>
                    </a:p>
                  </a:txBody>
                  <a:tcPr marT="36576" marB="36576">
                    <a:lnR>
                      <a:noFill/>
                    </a:lnR>
                    <a:lnTlToBr w="12700" cmpd="sng">
                      <a:noFill/>
                      <a:prstDash val="solid"/>
                    </a:lnTlToBr>
                    <a:lnBlToTr w="12700" cmpd="sng">
                      <a:noFill/>
                      <a:prstDash val="solid"/>
                    </a:lnBlToTr>
                  </a:tcPr>
                </a:tc>
                <a:tc hMerge="1">
                  <a:txBody>
                    <a:bodyPr/>
                    <a:lstStyle/>
                    <a:p>
                      <a:endParaRPr lang="en-GB"/>
                    </a:p>
                  </a:txBody>
                  <a:tcPr/>
                </a:tc>
                <a:extLst>
                  <a:ext uri="{0D108BD9-81ED-4DB2-BD59-A6C34878D82A}">
                    <a16:rowId xmlns:a16="http://schemas.microsoft.com/office/drawing/2014/main" val="10006"/>
                  </a:ext>
                </a:extLst>
              </a:tr>
              <a:tr h="0">
                <a:tc gridSpan="5">
                  <a:txBody>
                    <a:bodyPr/>
                    <a:lstStyle/>
                    <a:p>
                      <a:r>
                        <a:rPr lang="en-US" sz="1000" b="1" dirty="0"/>
                        <a:t>Results</a:t>
                      </a:r>
                      <a:r>
                        <a:rPr lang="en-US" sz="1000" b="0" dirty="0"/>
                        <a:t> </a:t>
                      </a:r>
                      <a:r>
                        <a:rPr lang="en-US" sz="1000" b="0" i="1" dirty="0"/>
                        <a:t>96-week histology data</a:t>
                      </a:r>
                      <a:endParaRPr lang="en-US" sz="1000" b="1" i="1" dirty="0">
                        <a:latin typeface="Calibri"/>
                        <a:cs typeface="Calibri"/>
                      </a:endParaRPr>
                    </a:p>
                  </a:txBody>
                  <a:tcPr marT="36576" marB="36576">
                    <a:lnL>
                      <a:noFill/>
                    </a:lnL>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endParaRPr lang="en-US"/>
                    </a:p>
                  </a:txBody>
                  <a:tcPr/>
                </a:tc>
                <a:tc hMerge="1">
                  <a:txBody>
                    <a:bodyPr/>
                    <a:lstStyle/>
                    <a:p>
                      <a:endParaRPr lang="en-US" sz="1000" b="1" dirty="0">
                        <a:latin typeface="Calibri"/>
                        <a:cs typeface="Calibri"/>
                      </a:endParaRPr>
                    </a:p>
                  </a:txBody>
                  <a:tcPr marT="36576" marB="36576">
                    <a:lnR>
                      <a:noFill/>
                    </a:lnR>
                    <a:lnB>
                      <a:noFill/>
                    </a:lnB>
                    <a:lnTlToBr w="12700" cmpd="sng">
                      <a:noFill/>
                      <a:prstDash val="solid"/>
                    </a:lnTlToBr>
                    <a:lnBlToTr w="12700" cmpd="sng">
                      <a:noFill/>
                      <a:prstDash val="solid"/>
                    </a:lnBlToTr>
                    <a:noFill/>
                  </a:tcPr>
                </a:tc>
                <a:tc hMerge="1">
                  <a:txBody>
                    <a:bodyPr/>
                    <a:lstStyle/>
                    <a:p>
                      <a:endParaRPr lang="en-GB"/>
                    </a:p>
                  </a:txBody>
                  <a:tcPr/>
                </a:tc>
                <a:extLst>
                  <a:ext uri="{0D108BD9-81ED-4DB2-BD59-A6C34878D82A}">
                    <a16:rowId xmlns:a16="http://schemas.microsoft.com/office/drawing/2014/main" val="10007"/>
                  </a:ext>
                </a:extLst>
              </a:tr>
              <a:tr h="3108960">
                <a:tc gridSpan="2">
                  <a:txBody>
                    <a:bodyPr/>
                    <a:lstStyle/>
                    <a:p>
                      <a:pPr marL="0" marR="0" lvl="0" indent="0" algn="l" defTabSz="914400" rtl="0" eaLnBrk="1" fontAlgn="auto" latinLnBrk="0" hangingPunct="1">
                        <a:lnSpc>
                          <a:spcPct val="100000"/>
                        </a:lnSpc>
                        <a:spcBef>
                          <a:spcPts val="0"/>
                        </a:spcBef>
                        <a:spcAft>
                          <a:spcPts val="600"/>
                        </a:spcAft>
                        <a:buClrTx/>
                        <a:buSzTx/>
                        <a:buFont typeface="Arial"/>
                        <a:buNone/>
                        <a:tabLst/>
                        <a:defRPr/>
                      </a:pPr>
                      <a:r>
                        <a:rPr lang="en-US" sz="1000" dirty="0">
                          <a:solidFill>
                            <a:schemeClr val="tx1"/>
                          </a:solidFill>
                        </a:rPr>
                        <a:t>As </a:t>
                      </a:r>
                      <a:r>
                        <a:rPr lang="en-US" sz="1000" dirty="0">
                          <a:solidFill>
                            <a:schemeClr val="tx1"/>
                          </a:solidFill>
                          <a:hlinkClick r:id="rId3"/>
                        </a:rPr>
                        <a:t>previously</a:t>
                      </a:r>
                      <a:r>
                        <a:rPr lang="en-US" sz="1000" dirty="0">
                          <a:solidFill>
                            <a:schemeClr val="tx1"/>
                          </a:solidFill>
                        </a:rPr>
                        <a:t> presented, HARMONY met the primary endpoint with significantly more EFX-treated patients achieving ≥1 stage improvement in fibrosis without worsening in MASH at 24 weeks vs. placebo.</a:t>
                      </a:r>
                    </a:p>
                    <a:p>
                      <a:pPr marL="171450" indent="-171450">
                        <a:spcAft>
                          <a:spcPts val="600"/>
                        </a:spcAft>
                        <a:buFont typeface="Arial"/>
                        <a:buChar char="•"/>
                      </a:pPr>
                      <a:r>
                        <a:rPr lang="en-US" sz="1000" dirty="0">
                          <a:solidFill>
                            <a:schemeClr val="tx1"/>
                          </a:solidFill>
                        </a:rPr>
                        <a:t>Of total 128 patients, 113 had 24-week biopsy results and 88 had 96-week biopsy results.</a:t>
                      </a: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US" sz="1000" dirty="0">
                          <a:solidFill>
                            <a:schemeClr val="tx1"/>
                          </a:solidFill>
                        </a:rPr>
                        <a:t>At 96 weeks, significantly more EFX-treated patients (50mg) achieved ≥1 stage improvement in fibrosis without worsening in MASH vs. placebo (see table).</a:t>
                      </a:r>
                      <a:br>
                        <a:rPr lang="en-US" sz="1000" dirty="0">
                          <a:solidFill>
                            <a:schemeClr val="tx1"/>
                          </a:solidFill>
                        </a:rPr>
                      </a:br>
                      <a:r>
                        <a:rPr lang="en-US" sz="1000" dirty="0">
                          <a:solidFill>
                            <a:schemeClr val="tx1"/>
                          </a:solidFill>
                        </a:rPr>
                        <a:t>- the proportion of responders at 96 weeks was markedly higher than at 24 weeks.</a:t>
                      </a: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US" sz="1000" dirty="0">
                          <a:solidFill>
                            <a:schemeClr val="tx1"/>
                          </a:solidFill>
                        </a:rPr>
                        <a:t>Significantly more EFX-treated patients (both doses) achieved ≥2 stages improvement in fibrosis without worsening in MASH vs. placebo.</a:t>
                      </a:r>
                    </a:p>
                    <a:p>
                      <a:pPr marL="171450" indent="-171450">
                        <a:spcAft>
                          <a:spcPts val="600"/>
                        </a:spcAft>
                        <a:buFont typeface="Arial"/>
                        <a:buChar char="•"/>
                      </a:pPr>
                      <a:r>
                        <a:rPr lang="en-US" sz="1000" dirty="0">
                          <a:solidFill>
                            <a:schemeClr val="tx1"/>
                          </a:solidFill>
                        </a:rPr>
                        <a:t>Significantly more EFX-treated patients (both doses) achieved MASH resolution without worsening in fibrosis, and significantly more EFX-treated patients (both doses) achieved both histology endpoints of ≥1 stage improvement in fibrosis AND MASH resolution vs. placebo.</a:t>
                      </a:r>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gridSpan="3">
                  <a:txBody>
                    <a:bodyPr/>
                    <a:lstStyle/>
                    <a:p>
                      <a:pPr marL="171450" indent="-171450">
                        <a:spcAft>
                          <a:spcPts val="600"/>
                        </a:spcAft>
                        <a:buFont typeface="Arial"/>
                        <a:buChar char="•"/>
                      </a:pPr>
                      <a:endParaRPr lang="en-US" sz="1000" dirty="0">
                        <a:solidFill>
                          <a:schemeClr val="tx1"/>
                        </a:solidFill>
                      </a:endParaRPr>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endParaRPr lang="en-GB"/>
                    </a:p>
                  </a:txBody>
                  <a:tcPr>
                    <a:lnL>
                      <a:noFill/>
                    </a:lnL>
                  </a:tcPr>
                </a:tc>
                <a:extLst>
                  <a:ext uri="{0D108BD9-81ED-4DB2-BD59-A6C34878D82A}">
                    <a16:rowId xmlns:a16="http://schemas.microsoft.com/office/drawing/2014/main" val="10008"/>
                  </a:ext>
                </a:extLst>
              </a:tr>
            </a:tbl>
          </a:graphicData>
        </a:graphic>
      </p:graphicFrame>
      <p:graphicFrame>
        <p:nvGraphicFramePr>
          <p:cNvPr id="3" name="Table 2">
            <a:extLst>
              <a:ext uri="{FF2B5EF4-FFF2-40B4-BE49-F238E27FC236}">
                <a16:creationId xmlns:a16="http://schemas.microsoft.com/office/drawing/2014/main" id="{79CAF3B1-4EDE-36FB-5704-4EB5D7A7B7C6}"/>
              </a:ext>
            </a:extLst>
          </p:cNvPr>
          <p:cNvGraphicFramePr>
            <a:graphicFrameLocks noGrp="1"/>
          </p:cNvGraphicFramePr>
          <p:nvPr>
            <p:extLst>
              <p:ext uri="{D42A27DB-BD31-4B8C-83A1-F6EECF244321}">
                <p14:modId xmlns:p14="http://schemas.microsoft.com/office/powerpoint/2010/main" val="251511170"/>
              </p:ext>
            </p:extLst>
          </p:nvPr>
        </p:nvGraphicFramePr>
        <p:xfrm>
          <a:off x="6029765" y="3072097"/>
          <a:ext cx="5864860" cy="2218944"/>
        </p:xfrm>
        <a:graphic>
          <a:graphicData uri="http://schemas.openxmlformats.org/drawingml/2006/table">
            <a:tbl>
              <a:tblPr firstRow="1" bandRow="1">
                <a:tableStyleId>{C083E6E3-FA7D-4D7B-A595-EF9225AFEA82}</a:tableStyleId>
              </a:tblPr>
              <a:tblGrid>
                <a:gridCol w="2102419">
                  <a:extLst>
                    <a:ext uri="{9D8B030D-6E8A-4147-A177-3AD203B41FA5}">
                      <a16:colId xmlns:a16="http://schemas.microsoft.com/office/drawing/2014/main" val="20000"/>
                    </a:ext>
                  </a:extLst>
                </a:gridCol>
                <a:gridCol w="1287211">
                  <a:extLst>
                    <a:ext uri="{9D8B030D-6E8A-4147-A177-3AD203B41FA5}">
                      <a16:colId xmlns:a16="http://schemas.microsoft.com/office/drawing/2014/main" val="206410416"/>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46430">
                  <a:extLst>
                    <a:ext uri="{9D8B030D-6E8A-4147-A177-3AD203B41FA5}">
                      <a16:colId xmlns:a16="http://schemas.microsoft.com/office/drawing/2014/main" val="20003"/>
                    </a:ext>
                  </a:extLst>
                </a:gridCol>
              </a:tblGrid>
              <a:tr h="0">
                <a:tc gridSpan="2">
                  <a:txBody>
                    <a:bodyPr/>
                    <a:lstStyle/>
                    <a:p>
                      <a:r>
                        <a:rPr lang="en-US" sz="900" dirty="0">
                          <a:solidFill>
                            <a:schemeClr val="tx1"/>
                          </a:solidFill>
                        </a:rPr>
                        <a:t>At 24 and 96 weeks</a:t>
                      </a:r>
                    </a:p>
                  </a:txBody>
                  <a:tcPr marT="27432" marB="27432" anchor="ctr"/>
                </a:tc>
                <a:tc hMerge="1">
                  <a:txBody>
                    <a:bodyPr/>
                    <a:lstStyle/>
                    <a:p>
                      <a:endParaRPr lang="en-US"/>
                    </a:p>
                  </a:txBody>
                  <a:tcPr/>
                </a:tc>
                <a:tc>
                  <a:txBody>
                    <a:bodyPr/>
                    <a:lstStyle/>
                    <a:p>
                      <a:pPr algn="ctr"/>
                      <a:r>
                        <a:rPr lang="en-US" sz="900" dirty="0">
                          <a:solidFill>
                            <a:schemeClr val="tx1"/>
                          </a:solidFill>
                        </a:rPr>
                        <a:t>EFX 28mg</a:t>
                      </a:r>
                    </a:p>
                  </a:txBody>
                  <a:tcPr marT="27432" marB="27432" anchor="ctr"/>
                </a:tc>
                <a:tc>
                  <a:txBody>
                    <a:bodyPr/>
                    <a:lstStyle/>
                    <a:p>
                      <a:pPr algn="ctr"/>
                      <a:r>
                        <a:rPr lang="en-US" sz="900" dirty="0">
                          <a:solidFill>
                            <a:schemeClr val="tx1"/>
                          </a:solidFill>
                        </a:rPr>
                        <a:t>EFX 50mg</a:t>
                      </a:r>
                    </a:p>
                  </a:txBody>
                  <a:tcPr marT="27432" marB="27432" anchor="ctr"/>
                </a:tc>
                <a:tc>
                  <a:txBody>
                    <a:bodyPr/>
                    <a:lstStyle/>
                    <a:p>
                      <a:pPr algn="ctr"/>
                      <a:r>
                        <a:rPr lang="en-US" sz="900" dirty="0">
                          <a:solidFill>
                            <a:schemeClr val="tx1"/>
                          </a:solidFill>
                        </a:rPr>
                        <a:t>placebo</a:t>
                      </a:r>
                    </a:p>
                  </a:txBody>
                  <a:tcPr marT="27432" marB="27432" anchor="ctr"/>
                </a:tc>
                <a:extLst>
                  <a:ext uri="{0D108BD9-81ED-4DB2-BD59-A6C34878D82A}">
                    <a16:rowId xmlns:a16="http://schemas.microsoft.com/office/drawing/2014/main" val="10000"/>
                  </a:ext>
                </a:extLst>
              </a:tr>
              <a:tr h="0">
                <a:tc>
                  <a:txBody>
                    <a:bodyPr/>
                    <a:lstStyle/>
                    <a:p>
                      <a:r>
                        <a:rPr lang="en-US" sz="900" dirty="0">
                          <a:solidFill>
                            <a:schemeClr val="tx1"/>
                          </a:solidFill>
                        </a:rPr>
                        <a:t>≥1 stage improvement in fibrosis without worsening in MASH (%pts)</a:t>
                      </a:r>
                    </a:p>
                  </a:txBody>
                  <a:tcPr marT="27432" marB="27432" anchor="ctr"/>
                </a:tc>
                <a:tc>
                  <a:txBody>
                    <a:bodyPr/>
                    <a:lstStyle/>
                    <a:p>
                      <a:r>
                        <a:rPr lang="en-US" sz="900" i="1" dirty="0">
                          <a:solidFill>
                            <a:schemeClr val="bg2"/>
                          </a:solidFill>
                        </a:rPr>
                        <a:t>24 weeks</a:t>
                      </a:r>
                    </a:p>
                    <a:p>
                      <a:r>
                        <a:rPr lang="en-US" sz="900" dirty="0">
                          <a:solidFill>
                            <a:schemeClr val="tx1"/>
                          </a:solidFill>
                        </a:rPr>
                        <a:t>96 weeks Primary</a:t>
                      </a:r>
                    </a:p>
                    <a:p>
                      <a:r>
                        <a:rPr lang="en-US" sz="900" dirty="0">
                          <a:solidFill>
                            <a:schemeClr val="tx1"/>
                          </a:solidFill>
                        </a:rPr>
                        <a:t>96 weeks ITT</a:t>
                      </a:r>
                    </a:p>
                  </a:txBody>
                  <a:tcPr marT="27432" marB="27432" anchor="ctr"/>
                </a:tc>
                <a:tc>
                  <a:txBody>
                    <a:bodyPr/>
                    <a:lstStyle/>
                    <a:p>
                      <a:pPr algn="ctr"/>
                      <a:r>
                        <a:rPr lang="en-US" sz="900" i="1" dirty="0">
                          <a:solidFill>
                            <a:schemeClr val="bg2"/>
                          </a:solidFill>
                        </a:rPr>
                        <a:t>39*</a:t>
                      </a:r>
                    </a:p>
                    <a:p>
                      <a:pPr algn="ctr"/>
                      <a:r>
                        <a:rPr lang="en-US" sz="900" dirty="0">
                          <a:solidFill>
                            <a:schemeClr val="tx1"/>
                          </a:solidFill>
                        </a:rPr>
                        <a:t>46 (P=0.07)</a:t>
                      </a:r>
                    </a:p>
                    <a:p>
                      <a:pPr algn="ctr"/>
                      <a:r>
                        <a:rPr lang="en-US" sz="900" dirty="0">
                          <a:solidFill>
                            <a:schemeClr val="tx1"/>
                          </a:solidFill>
                        </a:rPr>
                        <a:t>30</a:t>
                      </a:r>
                    </a:p>
                  </a:txBody>
                  <a:tcPr marT="27432" marB="27432" anchor="ctr"/>
                </a:tc>
                <a:tc>
                  <a:txBody>
                    <a:bodyPr/>
                    <a:lstStyle/>
                    <a:p>
                      <a:pPr algn="ctr"/>
                      <a:r>
                        <a:rPr lang="en-US" sz="900" i="1" dirty="0">
                          <a:solidFill>
                            <a:schemeClr val="bg2"/>
                          </a:solidFill>
                        </a:rPr>
                        <a:t>41*</a:t>
                      </a:r>
                    </a:p>
                    <a:p>
                      <a:pPr algn="ctr"/>
                      <a:r>
                        <a:rPr lang="en-US" sz="900" dirty="0">
                          <a:solidFill>
                            <a:schemeClr val="tx1"/>
                          </a:solidFill>
                        </a:rPr>
                        <a:t>75***</a:t>
                      </a:r>
                    </a:p>
                    <a:p>
                      <a:pPr algn="ctr"/>
                      <a:r>
                        <a:rPr lang="en-US" sz="900" dirty="0">
                          <a:solidFill>
                            <a:schemeClr val="tx1"/>
                          </a:solidFill>
                        </a:rPr>
                        <a:t>49**</a:t>
                      </a:r>
                    </a:p>
                  </a:txBody>
                  <a:tcPr marT="27432" marB="27432" anchor="ctr"/>
                </a:tc>
                <a:tc>
                  <a:txBody>
                    <a:bodyPr/>
                    <a:lstStyle/>
                    <a:p>
                      <a:pPr algn="ctr"/>
                      <a:r>
                        <a:rPr lang="en-US" sz="900" i="1" dirty="0">
                          <a:solidFill>
                            <a:schemeClr val="bg2"/>
                          </a:solidFill>
                        </a:rPr>
                        <a:t>20</a:t>
                      </a:r>
                    </a:p>
                    <a:p>
                      <a:pPr algn="ctr"/>
                      <a:r>
                        <a:rPr lang="en-US" sz="900" dirty="0">
                          <a:solidFill>
                            <a:schemeClr val="tx1"/>
                          </a:solidFill>
                        </a:rPr>
                        <a:t>24</a:t>
                      </a:r>
                    </a:p>
                    <a:p>
                      <a:pPr algn="ctr"/>
                      <a:r>
                        <a:rPr lang="en-US" sz="900" dirty="0">
                          <a:solidFill>
                            <a:schemeClr val="tx1"/>
                          </a:solidFill>
                        </a:rPr>
                        <a:t>19</a:t>
                      </a:r>
                    </a:p>
                  </a:txBody>
                  <a:tcPr marT="27432" marB="27432" anchor="ctr"/>
                </a:tc>
                <a:extLst>
                  <a:ext uri="{0D108BD9-81ED-4DB2-BD59-A6C34878D82A}">
                    <a16:rowId xmlns:a16="http://schemas.microsoft.com/office/drawing/2014/main" val="10001"/>
                  </a:ext>
                </a:extLst>
              </a:tr>
              <a:tr h="0">
                <a:tc>
                  <a:txBody>
                    <a:bodyPr/>
                    <a:lstStyle/>
                    <a:p>
                      <a:r>
                        <a:rPr lang="en-US" sz="900" dirty="0">
                          <a:solidFill>
                            <a:schemeClr val="tx1"/>
                          </a:solidFill>
                        </a:rPr>
                        <a:t>≥2 stage improvement in fibrosis without worsening in MASH (%pts)</a:t>
                      </a:r>
                    </a:p>
                  </a:txBody>
                  <a:tcPr marT="27432" marB="27432" anchor="ctr"/>
                </a:tc>
                <a:tc>
                  <a:txBody>
                    <a:bodyPr/>
                    <a:lstStyle/>
                    <a:p>
                      <a:r>
                        <a:rPr lang="en-US" sz="900" dirty="0">
                          <a:solidFill>
                            <a:schemeClr val="tx1"/>
                          </a:solidFill>
                        </a:rPr>
                        <a:t>96 weeks Primary</a:t>
                      </a:r>
                    </a:p>
                    <a:p>
                      <a:r>
                        <a:rPr lang="en-US" sz="900" dirty="0">
                          <a:solidFill>
                            <a:schemeClr val="tx1"/>
                          </a:solidFill>
                        </a:rPr>
                        <a:t>96 weeks ITT</a:t>
                      </a:r>
                    </a:p>
                  </a:txBody>
                  <a:tcPr marT="27432" marB="27432" anchor="ctr"/>
                </a:tc>
                <a:tc>
                  <a:txBody>
                    <a:bodyPr/>
                    <a:lstStyle/>
                    <a:p>
                      <a:pPr algn="ctr"/>
                      <a:r>
                        <a:rPr lang="en-US" sz="900" dirty="0">
                          <a:solidFill>
                            <a:schemeClr val="tx1"/>
                          </a:solidFill>
                        </a:rPr>
                        <a:t>31**</a:t>
                      </a:r>
                    </a:p>
                    <a:p>
                      <a:pPr algn="ctr"/>
                      <a:r>
                        <a:rPr lang="en-US" sz="900" dirty="0">
                          <a:solidFill>
                            <a:schemeClr val="tx1"/>
                          </a:solidFill>
                        </a:rPr>
                        <a:t>20**</a:t>
                      </a:r>
                    </a:p>
                  </a:txBody>
                  <a:tcPr marT="27432" marB="27432" anchor="ctr"/>
                </a:tc>
                <a:tc>
                  <a:txBody>
                    <a:bodyPr/>
                    <a:lstStyle/>
                    <a:p>
                      <a:pPr algn="ctr"/>
                      <a:r>
                        <a:rPr lang="en-US" sz="900" dirty="0">
                          <a:solidFill>
                            <a:schemeClr val="tx1"/>
                          </a:solidFill>
                        </a:rPr>
                        <a:t>36***</a:t>
                      </a:r>
                    </a:p>
                    <a:p>
                      <a:pPr algn="ctr"/>
                      <a:r>
                        <a:rPr lang="en-US" sz="900" dirty="0">
                          <a:solidFill>
                            <a:schemeClr val="tx1"/>
                          </a:solidFill>
                        </a:rPr>
                        <a:t>23***</a:t>
                      </a:r>
                    </a:p>
                  </a:txBody>
                  <a:tcPr marT="27432" marB="27432" anchor="ctr"/>
                </a:tc>
                <a:tc>
                  <a:txBody>
                    <a:bodyPr/>
                    <a:lstStyle/>
                    <a:p>
                      <a:pPr algn="ctr"/>
                      <a:r>
                        <a:rPr lang="en-US" sz="900" dirty="0">
                          <a:solidFill>
                            <a:schemeClr val="tx1"/>
                          </a:solidFill>
                        </a:rPr>
                        <a:t>3</a:t>
                      </a:r>
                    </a:p>
                    <a:p>
                      <a:pPr algn="ctr"/>
                      <a:r>
                        <a:rPr lang="en-US" sz="900" dirty="0">
                          <a:solidFill>
                            <a:schemeClr val="tx1"/>
                          </a:solidFill>
                        </a:rPr>
                        <a:t>2</a:t>
                      </a:r>
                    </a:p>
                  </a:txBody>
                  <a:tcPr marT="27432" marB="27432" anchor="ctr"/>
                </a:tc>
                <a:extLst>
                  <a:ext uri="{0D108BD9-81ED-4DB2-BD59-A6C34878D82A}">
                    <a16:rowId xmlns:a16="http://schemas.microsoft.com/office/drawing/2014/main" val="2912690113"/>
                  </a:ext>
                </a:extLst>
              </a:tr>
              <a:tr h="0">
                <a:tc>
                  <a:txBody>
                    <a:bodyPr/>
                    <a:lstStyle/>
                    <a:p>
                      <a:r>
                        <a:rPr lang="en-US" sz="900" dirty="0">
                          <a:solidFill>
                            <a:schemeClr val="tx1"/>
                          </a:solidFill>
                        </a:rPr>
                        <a:t>MASH resolution without worsening in fibrosis (%pts)</a:t>
                      </a:r>
                    </a:p>
                  </a:txBody>
                  <a:tcPr marT="27432" marB="27432" anchor="ctr"/>
                </a:tc>
                <a:tc>
                  <a:txBody>
                    <a:bodyPr/>
                    <a:lstStyle/>
                    <a:p>
                      <a:r>
                        <a:rPr lang="en-US" sz="900" i="1" dirty="0">
                          <a:solidFill>
                            <a:schemeClr val="bg2"/>
                          </a:solidFill>
                        </a:rPr>
                        <a:t>24 weeks</a:t>
                      </a:r>
                    </a:p>
                    <a:p>
                      <a:r>
                        <a:rPr lang="en-US" sz="900" dirty="0">
                          <a:solidFill>
                            <a:schemeClr val="tx1"/>
                          </a:solidFill>
                        </a:rPr>
                        <a:t>96 weeks Primary</a:t>
                      </a:r>
                    </a:p>
                    <a:p>
                      <a:r>
                        <a:rPr lang="en-US" sz="900" dirty="0">
                          <a:solidFill>
                            <a:schemeClr val="tx1"/>
                          </a:solidFill>
                        </a:rPr>
                        <a:t>96 weeks ITT</a:t>
                      </a:r>
                    </a:p>
                  </a:txBody>
                  <a:tcPr marT="27432" marB="27432" anchor="ctr"/>
                </a:tc>
                <a:tc>
                  <a:txBody>
                    <a:bodyPr/>
                    <a:lstStyle/>
                    <a:p>
                      <a:pPr algn="ctr"/>
                      <a:r>
                        <a:rPr lang="en-US" sz="900" i="1" dirty="0">
                          <a:solidFill>
                            <a:schemeClr val="bg2"/>
                          </a:solidFill>
                        </a:rPr>
                        <a:t>47**</a:t>
                      </a:r>
                    </a:p>
                    <a:p>
                      <a:pPr algn="ctr"/>
                      <a:r>
                        <a:rPr lang="en-US" sz="900" dirty="0">
                          <a:solidFill>
                            <a:schemeClr val="tx1"/>
                          </a:solidFill>
                        </a:rPr>
                        <a:t>62**</a:t>
                      </a:r>
                    </a:p>
                    <a:p>
                      <a:pPr algn="ctr"/>
                      <a:r>
                        <a:rPr lang="en-US" sz="900" dirty="0">
                          <a:solidFill>
                            <a:schemeClr val="tx1"/>
                          </a:solidFill>
                        </a:rPr>
                        <a:t>40*</a:t>
                      </a:r>
                    </a:p>
                  </a:txBody>
                  <a:tcPr marT="27432" marB="27432" anchor="ctr"/>
                </a:tc>
                <a:tc>
                  <a:txBody>
                    <a:bodyPr/>
                    <a:lstStyle/>
                    <a:p>
                      <a:pPr algn="ctr"/>
                      <a:r>
                        <a:rPr lang="en-US" sz="900" i="1" dirty="0">
                          <a:solidFill>
                            <a:schemeClr val="bg2"/>
                          </a:solidFill>
                        </a:rPr>
                        <a:t>76***</a:t>
                      </a:r>
                    </a:p>
                    <a:p>
                      <a:pPr algn="ctr"/>
                      <a:r>
                        <a:rPr lang="en-US" sz="900" dirty="0">
                          <a:solidFill>
                            <a:schemeClr val="tx1"/>
                          </a:solidFill>
                        </a:rPr>
                        <a:t>57**</a:t>
                      </a:r>
                    </a:p>
                    <a:p>
                      <a:pPr algn="ctr"/>
                      <a:r>
                        <a:rPr lang="en-US" sz="900" dirty="0">
                          <a:solidFill>
                            <a:schemeClr val="tx1"/>
                          </a:solidFill>
                        </a:rPr>
                        <a:t>37*</a:t>
                      </a:r>
                    </a:p>
                  </a:txBody>
                  <a:tcPr marT="27432" marB="27432" anchor="ctr"/>
                </a:tc>
                <a:tc>
                  <a:txBody>
                    <a:bodyPr/>
                    <a:lstStyle/>
                    <a:p>
                      <a:pPr algn="ctr"/>
                      <a:r>
                        <a:rPr lang="en-US" sz="900" i="1" dirty="0">
                          <a:solidFill>
                            <a:schemeClr val="bg2"/>
                          </a:solidFill>
                        </a:rPr>
                        <a:t>15</a:t>
                      </a:r>
                    </a:p>
                    <a:p>
                      <a:pPr algn="ctr"/>
                      <a:r>
                        <a:rPr lang="en-US" sz="900" dirty="0">
                          <a:solidFill>
                            <a:schemeClr val="tx1"/>
                          </a:solidFill>
                        </a:rPr>
                        <a:t>24</a:t>
                      </a:r>
                    </a:p>
                    <a:p>
                      <a:pPr algn="ctr"/>
                      <a:r>
                        <a:rPr lang="en-US" sz="900" dirty="0">
                          <a:solidFill>
                            <a:schemeClr val="tx1"/>
                          </a:solidFill>
                        </a:rPr>
                        <a:t>19</a:t>
                      </a:r>
                    </a:p>
                  </a:txBody>
                  <a:tcPr marT="27432" marB="27432" anchor="ctr"/>
                </a:tc>
                <a:extLst>
                  <a:ext uri="{0D108BD9-81ED-4DB2-BD59-A6C34878D82A}">
                    <a16:rowId xmlns:a16="http://schemas.microsoft.com/office/drawing/2014/main" val="10002"/>
                  </a:ext>
                </a:extLst>
              </a:tr>
              <a:tr h="154352">
                <a:tc>
                  <a:txBody>
                    <a:bodyPr/>
                    <a:lstStyle/>
                    <a:p>
                      <a:r>
                        <a:rPr lang="en-US" sz="900" dirty="0">
                          <a:solidFill>
                            <a:schemeClr val="tx1"/>
                          </a:solidFill>
                        </a:rPr>
                        <a:t>≥1 stage improvement in fibrosis AND MASH resolution (%pts)</a:t>
                      </a:r>
                    </a:p>
                  </a:txBody>
                  <a:tcPr marT="27432" marB="27432" anchor="ctr">
                    <a:lnB w="12700" cap="flat" cmpd="sng" algn="ctr">
                      <a:solidFill>
                        <a:schemeClr val="accent3"/>
                      </a:solidFill>
                      <a:prstDash val="solid"/>
                      <a:round/>
                      <a:headEnd type="none" w="med" len="med"/>
                      <a:tailEnd type="none" w="med" len="med"/>
                    </a:lnB>
                  </a:tcPr>
                </a:tc>
                <a:tc>
                  <a:txBody>
                    <a:bodyPr/>
                    <a:lstStyle/>
                    <a:p>
                      <a:r>
                        <a:rPr lang="en-US" sz="900" i="1" dirty="0">
                          <a:solidFill>
                            <a:schemeClr val="bg2"/>
                          </a:solidFill>
                        </a:rPr>
                        <a:t>24 weeks</a:t>
                      </a:r>
                    </a:p>
                    <a:p>
                      <a:r>
                        <a:rPr lang="en-US" sz="900" dirty="0">
                          <a:solidFill>
                            <a:schemeClr val="tx1"/>
                          </a:solidFill>
                        </a:rPr>
                        <a:t>96 weeks Primary</a:t>
                      </a:r>
                    </a:p>
                    <a:p>
                      <a:r>
                        <a:rPr lang="en-US" sz="900" dirty="0">
                          <a:solidFill>
                            <a:schemeClr val="tx1"/>
                          </a:solidFill>
                        </a:rPr>
                        <a:t>96 weeks ITT</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bg2"/>
                          </a:solidFill>
                        </a:rPr>
                        <a:t>29**</a:t>
                      </a:r>
                    </a:p>
                    <a:p>
                      <a:pPr algn="ctr"/>
                      <a:r>
                        <a:rPr lang="en-US" sz="900" dirty="0">
                          <a:solidFill>
                            <a:schemeClr val="tx1"/>
                          </a:solidFill>
                        </a:rPr>
                        <a:t>42**</a:t>
                      </a:r>
                    </a:p>
                    <a:p>
                      <a:pPr algn="ctr"/>
                      <a:r>
                        <a:rPr lang="en-US" sz="900" dirty="0">
                          <a:solidFill>
                            <a:schemeClr val="tx1"/>
                          </a:solidFill>
                        </a:rPr>
                        <a:t>28**</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bg2"/>
                          </a:solidFill>
                        </a:rPr>
                        <a:t>41***</a:t>
                      </a:r>
                    </a:p>
                    <a:p>
                      <a:pPr algn="ctr"/>
                      <a:r>
                        <a:rPr lang="en-US" sz="900" dirty="0">
                          <a:solidFill>
                            <a:schemeClr val="tx1"/>
                          </a:solidFill>
                        </a:rPr>
                        <a:t>54***</a:t>
                      </a:r>
                    </a:p>
                    <a:p>
                      <a:pPr algn="ctr"/>
                      <a:r>
                        <a:rPr lang="en-US" sz="900" dirty="0">
                          <a:solidFill>
                            <a:schemeClr val="tx1"/>
                          </a:solidFill>
                        </a:rPr>
                        <a:t>35**</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bg2"/>
                          </a:solidFill>
                        </a:rPr>
                        <a:t>11</a:t>
                      </a:r>
                    </a:p>
                    <a:p>
                      <a:pPr algn="ctr"/>
                      <a:r>
                        <a:rPr lang="en-US" sz="900" dirty="0">
                          <a:solidFill>
                            <a:schemeClr val="tx1"/>
                          </a:solidFill>
                        </a:rPr>
                        <a:t>9</a:t>
                      </a:r>
                    </a:p>
                    <a:p>
                      <a:pPr algn="ctr"/>
                      <a:r>
                        <a:rPr lang="en-US" sz="900" dirty="0">
                          <a:solidFill>
                            <a:schemeClr val="tx1"/>
                          </a:solidFill>
                        </a:rPr>
                        <a:t>7</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183436775"/>
                  </a:ext>
                </a:extLst>
              </a:tr>
              <a:tr h="154352">
                <a:tc gridSpan="5">
                  <a:txBody>
                    <a:bodyPr/>
                    <a:lstStyle/>
                    <a:p>
                      <a:r>
                        <a:rPr lang="en-US" sz="800" dirty="0">
                          <a:solidFill>
                            <a:schemeClr val="tx1"/>
                          </a:solidFill>
                        </a:rPr>
                        <a:t>*P&lt;0.05, **P&lt;0.01, ***P&lt;0.001 vs. placebo; for ITT: missing biopsies imputed as non-responders, Primary: 96-week biopsy</a:t>
                      </a:r>
                    </a:p>
                    <a:p>
                      <a:r>
                        <a:rPr lang="en-US" sz="800" i="1" dirty="0">
                          <a:solidFill>
                            <a:schemeClr val="bg2"/>
                          </a:solidFill>
                        </a:rPr>
                        <a:t>24-week data in red</a:t>
                      </a:r>
                    </a:p>
                  </a:txBody>
                  <a:tcPr marT="27432" marB="27432" anchor="b">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
        <p:nvSpPr>
          <p:cNvPr id="5" name="TextBox 4">
            <a:extLst>
              <a:ext uri="{FF2B5EF4-FFF2-40B4-BE49-F238E27FC236}">
                <a16:creationId xmlns:a16="http://schemas.microsoft.com/office/drawing/2014/main" id="{B1ED868D-2C41-FAAC-470F-40D48330452C}"/>
              </a:ext>
            </a:extLst>
          </p:cNvPr>
          <p:cNvSpPr txBox="1"/>
          <p:nvPr/>
        </p:nvSpPr>
        <p:spPr>
          <a:xfrm>
            <a:off x="11314338" y="6105809"/>
            <a:ext cx="580287" cy="153888"/>
          </a:xfrm>
          <a:prstGeom prst="rect">
            <a:avLst/>
          </a:prstGeom>
          <a:noFill/>
        </p:spPr>
        <p:txBody>
          <a:bodyPr wrap="none" lIns="0" tIns="0" rIns="0" bIns="0" rtlCol="0">
            <a:spAutoFit/>
          </a:bodyPr>
          <a:lstStyle/>
          <a:p>
            <a:pPr algn="r"/>
            <a:r>
              <a:rPr lang="en-US" sz="1000" i="1" dirty="0">
                <a:solidFill>
                  <a:prstClr val="black"/>
                </a:solidFill>
              </a:rPr>
              <a:t>Continued</a:t>
            </a:r>
          </a:p>
        </p:txBody>
      </p:sp>
    </p:spTree>
    <p:extLst>
      <p:ext uri="{BB962C8B-B14F-4D97-AF65-F5344CB8AC3E}">
        <p14:creationId xmlns:p14="http://schemas.microsoft.com/office/powerpoint/2010/main" val="2705014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35798087"/>
              </p:ext>
            </p:extLst>
          </p:nvPr>
        </p:nvGraphicFramePr>
        <p:xfrm>
          <a:off x="384362" y="548640"/>
          <a:ext cx="11510264" cy="3791712"/>
        </p:xfrm>
        <a:graphic>
          <a:graphicData uri="http://schemas.openxmlformats.org/drawingml/2006/table">
            <a:tbl>
              <a:tblPr firstRow="1" bandRow="1">
                <a:tableStyleId>{C083E6E3-FA7D-4D7B-A595-EF9225AFEA82}</a:tableStyleId>
              </a:tblPr>
              <a:tblGrid>
                <a:gridCol w="7632802">
                  <a:extLst>
                    <a:ext uri="{9D8B030D-6E8A-4147-A177-3AD203B41FA5}">
                      <a16:colId xmlns:a16="http://schemas.microsoft.com/office/drawing/2014/main" val="20000"/>
                    </a:ext>
                  </a:extLst>
                </a:gridCol>
                <a:gridCol w="3877462">
                  <a:extLst>
                    <a:ext uri="{9D8B030D-6E8A-4147-A177-3AD203B41FA5}">
                      <a16:colId xmlns:a16="http://schemas.microsoft.com/office/drawing/2014/main" val="1076333423"/>
                    </a:ext>
                  </a:extLst>
                </a:gridCol>
              </a:tblGrid>
              <a:tr h="457200">
                <a:tc gridSpan="2">
                  <a:txBody>
                    <a:bodyPr/>
                    <a:lstStyle/>
                    <a:p>
                      <a:pPr algn="ctr"/>
                      <a:r>
                        <a:rPr lang="en-US" sz="2300" b="0" spc="20" dirty="0">
                          <a:solidFill>
                            <a:schemeClr val="bg1"/>
                          </a:solidFill>
                        </a:rPr>
                        <a:t>Metabolism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8288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Efruxifermin (Akero) </a:t>
                      </a:r>
                      <a:r>
                        <a:rPr lang="en-US" sz="1000" b="0" i="1" dirty="0">
                          <a:solidFill>
                            <a:schemeClr val="accent3">
                              <a:lumMod val="75000"/>
                            </a:schemeClr>
                          </a:solidFill>
                        </a:rPr>
                        <a:t>continued</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1"/>
                  </a:ext>
                </a:extLst>
              </a:tr>
              <a:tr h="3108960">
                <a:tc>
                  <a:txBody>
                    <a:bodyPr/>
                    <a:lstStyle/>
                    <a:p>
                      <a:pPr marL="171450" indent="-171450">
                        <a:spcAft>
                          <a:spcPts val="600"/>
                        </a:spcAft>
                        <a:buFont typeface="Arial"/>
                        <a:buChar char="•"/>
                      </a:pPr>
                      <a:r>
                        <a:rPr lang="en-US" sz="1000" dirty="0">
                          <a:solidFill>
                            <a:schemeClr val="tx1"/>
                          </a:solidFill>
                        </a:rPr>
                        <a:t>Among patients with ≥1 stage improvement in fibrosis without worsening in MASH at 24 weeks, 92 and 83% of EFX-treated patients (50 and 28mg, respectively) remained responders at 96 weeks vs. 40% for placebo (top figure displaying sustained and new responders).</a:t>
                      </a:r>
                      <a:br>
                        <a:rPr lang="en-US" sz="1000" dirty="0">
                          <a:solidFill>
                            <a:schemeClr val="tx1"/>
                          </a:solidFill>
                        </a:rPr>
                      </a:br>
                      <a:r>
                        <a:rPr lang="en-US" sz="1000" dirty="0">
                          <a:solidFill>
                            <a:schemeClr val="tx1"/>
                          </a:solidFill>
                        </a:rPr>
                        <a:t>- among 24-week non-responders, 63 and 14% of EFX-treated patients (50 and 28mg) achieved ≥1 stage improvement in fibrosis without worsening in MASH at 96 weeks vs. 21% for placebo.</a:t>
                      </a:r>
                    </a:p>
                    <a:p>
                      <a:pPr marL="171450" indent="-171450">
                        <a:spcAft>
                          <a:spcPts val="600"/>
                        </a:spcAft>
                        <a:buFont typeface="Arial"/>
                        <a:buChar char="•"/>
                      </a:pPr>
                      <a:r>
                        <a:rPr lang="en-US" sz="1000" dirty="0">
                          <a:solidFill>
                            <a:schemeClr val="tx1"/>
                          </a:solidFill>
                        </a:rPr>
                        <a:t>Among patients with BL F3, significantly more EFX-treated patients (50mg) achieved ≥1 stage improvement in fibrosis without worsening in MASH at 96 weeks vs. placebo (40 and 68% vs. 14%).</a:t>
                      </a:r>
                      <a:br>
                        <a:rPr lang="en-US" sz="1000" dirty="0">
                          <a:solidFill>
                            <a:schemeClr val="tx1"/>
                          </a:solidFill>
                        </a:rPr>
                      </a:br>
                      <a:r>
                        <a:rPr lang="en-US" sz="1000" dirty="0">
                          <a:solidFill>
                            <a:schemeClr val="tx1"/>
                          </a:solidFill>
                        </a:rPr>
                        <a:t>- among BL F3 patients meeting this endpoint the majority of EFX-treated patients (both doses) achieved ≥2 stages improvement in fibrosis vs. none for placebo (see bottom figure).</a:t>
                      </a:r>
                    </a:p>
                    <a:p>
                      <a:pPr marL="171450" indent="-171450">
                        <a:spcAft>
                          <a:spcPts val="600"/>
                        </a:spcAft>
                        <a:buFont typeface="Arial"/>
                        <a:buChar char="•"/>
                      </a:pPr>
                      <a:r>
                        <a:rPr lang="en-US" sz="1000" dirty="0">
                          <a:solidFill>
                            <a:sysClr val="windowText" lastClr="000000"/>
                          </a:solidFill>
                        </a:rPr>
                        <a:t>EFX (both doses) elicited significant reductions in fibrosis markers PRO-C3, ELF, and liver stiffness by FibroScan vs. placebo (see table below).</a:t>
                      </a:r>
                      <a:br>
                        <a:rPr lang="en-US" sz="1000" dirty="0">
                          <a:solidFill>
                            <a:sysClr val="windowText" lastClr="000000"/>
                          </a:solidFill>
                        </a:rPr>
                      </a:br>
                      <a:r>
                        <a:rPr lang="en-US" sz="1000" dirty="0">
                          <a:solidFill>
                            <a:sysClr val="windowText" lastClr="000000"/>
                          </a:solidFill>
                        </a:rPr>
                        <a:t>- improvements in FibroScan with EFX were markedly higher at 96 weeks from 24 weeks.</a:t>
                      </a:r>
                      <a:endParaRPr lang="en-US" sz="1000" dirty="0">
                        <a:solidFill>
                          <a:srgbClr val="FF0000"/>
                        </a:solidFill>
                      </a:endParaRPr>
                    </a:p>
                    <a:p>
                      <a:pPr marL="171450" indent="-171450">
                        <a:spcAft>
                          <a:spcPts val="600"/>
                        </a:spcAft>
                        <a:buFont typeface="Arial"/>
                        <a:buChar char="•"/>
                      </a:pPr>
                      <a:r>
                        <a:rPr lang="en-US" sz="1000" dirty="0">
                          <a:solidFill>
                            <a:schemeClr val="tx1"/>
                          </a:solidFill>
                        </a:rPr>
                        <a:t>Liver enzymes significantly and rapidly reduced with EFX vs. placebo which was sustained throughout the trial.</a:t>
                      </a:r>
                    </a:p>
                    <a:p>
                      <a:pPr marL="171450" indent="-171450">
                        <a:spcAft>
                          <a:spcPts val="600"/>
                        </a:spcAft>
                        <a:buFont typeface="Arial"/>
                        <a:buChar char="•"/>
                      </a:pPr>
                      <a:endParaRPr lang="en-US" sz="1000" dirty="0">
                        <a:solidFill>
                          <a:srgbClr val="FF0000"/>
                        </a:solidFill>
                      </a:endParaRPr>
                    </a:p>
                  </a:txBody>
                  <a:tcPr marT="36576" marB="36576">
                    <a:lnL>
                      <a:noFill/>
                    </a:lnL>
                    <a:lnR>
                      <a:noFill/>
                    </a:lnR>
                    <a:lnT>
                      <a:noFill/>
                    </a:lnT>
                    <a:lnB>
                      <a:noFill/>
                    </a:lnB>
                    <a:lnTlToBr w="12700" cmpd="sng">
                      <a:noFill/>
                      <a:prstDash val="solid"/>
                    </a:lnTlToBr>
                    <a:lnBlToTr w="12700" cmpd="sng">
                      <a:noFill/>
                      <a:prstDash val="solid"/>
                    </a:lnBlToTr>
                    <a:noFill/>
                  </a:tcPr>
                </a:tc>
                <a:tc>
                  <a:txBody>
                    <a:bodyPr/>
                    <a:lstStyle/>
                    <a:p>
                      <a:pPr marL="171450" indent="-171450">
                        <a:spcAft>
                          <a:spcPts val="600"/>
                        </a:spcAft>
                        <a:buFont typeface="Arial"/>
                        <a:buChar char="•"/>
                      </a:pPr>
                      <a:endParaRPr lang="en-US" sz="1000" dirty="0">
                        <a:solidFill>
                          <a:srgbClr val="FF0000"/>
                        </a:solidFill>
                      </a:endParaRPr>
                    </a:p>
                  </a:txBody>
                  <a:tcPr marT="36576" marB="36576">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497121608"/>
                  </a:ext>
                </a:extLst>
              </a:tr>
            </a:tbl>
          </a:graphicData>
        </a:graphic>
      </p:graphicFrame>
      <p:sp>
        <p:nvSpPr>
          <p:cNvPr id="5" name="TextBox 4">
            <a:extLst>
              <a:ext uri="{FF2B5EF4-FFF2-40B4-BE49-F238E27FC236}">
                <a16:creationId xmlns:a16="http://schemas.microsoft.com/office/drawing/2014/main" id="{B1ED868D-2C41-FAAC-470F-40D48330452C}"/>
              </a:ext>
            </a:extLst>
          </p:cNvPr>
          <p:cNvSpPr txBox="1"/>
          <p:nvPr/>
        </p:nvSpPr>
        <p:spPr>
          <a:xfrm>
            <a:off x="11314338" y="6105809"/>
            <a:ext cx="580287" cy="153888"/>
          </a:xfrm>
          <a:prstGeom prst="rect">
            <a:avLst/>
          </a:prstGeom>
          <a:noFill/>
        </p:spPr>
        <p:txBody>
          <a:bodyPr wrap="none" lIns="0" tIns="0" rIns="0" bIns="0" rtlCol="0">
            <a:spAutoFit/>
          </a:bodyPr>
          <a:lstStyle/>
          <a:p>
            <a:pPr algn="r"/>
            <a:r>
              <a:rPr lang="en-US" sz="1000" i="1" dirty="0">
                <a:solidFill>
                  <a:prstClr val="black"/>
                </a:solidFill>
              </a:rPr>
              <a:t>Continued</a:t>
            </a:r>
          </a:p>
        </p:txBody>
      </p:sp>
      <p:pic>
        <p:nvPicPr>
          <p:cNvPr id="7" name="Picture 6">
            <a:extLst>
              <a:ext uri="{FF2B5EF4-FFF2-40B4-BE49-F238E27FC236}">
                <a16:creationId xmlns:a16="http://schemas.microsoft.com/office/drawing/2014/main" id="{EC2BB887-698F-910B-B2B7-CCDFE39D7E5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08123" y="1438656"/>
            <a:ext cx="3292541" cy="2011680"/>
          </a:xfrm>
          <a:prstGeom prst="rect">
            <a:avLst/>
          </a:prstGeom>
        </p:spPr>
      </p:pic>
      <p:pic>
        <p:nvPicPr>
          <p:cNvPr id="8" name="Picture 7">
            <a:extLst>
              <a:ext uri="{FF2B5EF4-FFF2-40B4-BE49-F238E27FC236}">
                <a16:creationId xmlns:a16="http://schemas.microsoft.com/office/drawing/2014/main" id="{395518C1-1AFC-5F12-36B0-03BF930B09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08123" y="3810769"/>
            <a:ext cx="3292540" cy="2011680"/>
          </a:xfrm>
          <a:prstGeom prst="rect">
            <a:avLst/>
          </a:prstGeom>
        </p:spPr>
      </p:pic>
      <p:graphicFrame>
        <p:nvGraphicFramePr>
          <p:cNvPr id="9" name="Table 8">
            <a:extLst>
              <a:ext uri="{FF2B5EF4-FFF2-40B4-BE49-F238E27FC236}">
                <a16:creationId xmlns:a16="http://schemas.microsoft.com/office/drawing/2014/main" id="{B322E847-05AD-A283-8976-65429FA5AB9E}"/>
              </a:ext>
            </a:extLst>
          </p:cNvPr>
          <p:cNvGraphicFramePr>
            <a:graphicFrameLocks noGrp="1"/>
          </p:cNvGraphicFramePr>
          <p:nvPr>
            <p:extLst>
              <p:ext uri="{D42A27DB-BD31-4B8C-83A1-F6EECF244321}">
                <p14:modId xmlns:p14="http://schemas.microsoft.com/office/powerpoint/2010/main" val="752533251"/>
              </p:ext>
            </p:extLst>
          </p:nvPr>
        </p:nvGraphicFramePr>
        <p:xfrm>
          <a:off x="1785541" y="3748285"/>
          <a:ext cx="5138277" cy="2136648"/>
        </p:xfrm>
        <a:graphic>
          <a:graphicData uri="http://schemas.openxmlformats.org/drawingml/2006/table">
            <a:tbl>
              <a:tblPr firstRow="1" bandRow="1">
                <a:tableStyleId>{C083E6E3-FA7D-4D7B-A595-EF9225AFEA82}</a:tableStyleId>
              </a:tblPr>
              <a:tblGrid>
                <a:gridCol w="1878330">
                  <a:extLst>
                    <a:ext uri="{9D8B030D-6E8A-4147-A177-3AD203B41FA5}">
                      <a16:colId xmlns:a16="http://schemas.microsoft.com/office/drawing/2014/main" val="20000"/>
                    </a:ext>
                  </a:extLst>
                </a:gridCol>
                <a:gridCol w="791067">
                  <a:extLst>
                    <a:ext uri="{9D8B030D-6E8A-4147-A177-3AD203B41FA5}">
                      <a16:colId xmlns:a16="http://schemas.microsoft.com/office/drawing/2014/main" val="206410416"/>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tblGrid>
              <a:tr h="0">
                <a:tc gridSpan="2">
                  <a:txBody>
                    <a:bodyPr/>
                    <a:lstStyle/>
                    <a:p>
                      <a:r>
                        <a:rPr lang="en-US" sz="900" dirty="0">
                          <a:solidFill>
                            <a:schemeClr val="tx1"/>
                          </a:solidFill>
                        </a:rPr>
                        <a:t>At 24 and 96 weeks</a:t>
                      </a:r>
                    </a:p>
                  </a:txBody>
                  <a:tcPr marT="27432" marB="27432" anchor="ctr">
                    <a:lnB w="12700" cap="flat" cmpd="sng" algn="ctr">
                      <a:solidFill>
                        <a:schemeClr val="accent3"/>
                      </a:solidFill>
                      <a:prstDash val="solid"/>
                      <a:round/>
                      <a:headEnd type="none" w="med" len="med"/>
                      <a:tailEnd type="none" w="med" len="med"/>
                    </a:lnB>
                  </a:tcPr>
                </a:tc>
                <a:tc hMerge="1">
                  <a:txBody>
                    <a:bodyPr/>
                    <a:lstStyle/>
                    <a:p>
                      <a:endParaRPr lang="en-US"/>
                    </a:p>
                  </a:txBody>
                  <a:tcPr/>
                </a:tc>
                <a:tc>
                  <a:txBody>
                    <a:bodyPr/>
                    <a:lstStyle/>
                    <a:p>
                      <a:pPr algn="ctr"/>
                      <a:r>
                        <a:rPr lang="en-US" sz="900" dirty="0">
                          <a:solidFill>
                            <a:schemeClr val="tx1"/>
                          </a:solidFill>
                        </a:rPr>
                        <a:t>EFX 28mg</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EFX 50mg</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placebo</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0"/>
                  </a:ext>
                </a:extLst>
              </a:tr>
              <a:tr h="14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PRO-C3 (µg/L, ng/mL)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solidFill>
                            <a:schemeClr val="tx1"/>
                          </a:solidFill>
                        </a:rPr>
                        <a:t>different assays used at 24 vs. 96 weeks</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B w="12700" cap="flat" cmpd="sng" algn="ctr">
                      <a:noFill/>
                      <a:prstDash val="solid"/>
                      <a:round/>
                      <a:headEnd type="none" w="med" len="med"/>
                      <a:tailEnd type="none" w="med" len="med"/>
                    </a:lnB>
                  </a:tcPr>
                </a:tc>
                <a:tc>
                  <a:txBody>
                    <a:bodyPr/>
                    <a:lstStyle/>
                    <a:p>
                      <a:pPr algn="ctr"/>
                      <a:r>
                        <a:rPr lang="en-US" sz="900" i="1" dirty="0">
                          <a:solidFill>
                            <a:schemeClr val="bg2"/>
                          </a:solidFill>
                        </a:rPr>
                        <a:t>-5.1***</a:t>
                      </a:r>
                    </a:p>
                    <a:p>
                      <a:pPr algn="ctr"/>
                      <a:r>
                        <a:rPr lang="en-US" sz="900" i="0" dirty="0">
                          <a:solidFill>
                            <a:schemeClr val="tx1"/>
                          </a:solidFill>
                        </a:rPr>
                        <a:t>-40</a:t>
                      </a:r>
                      <a:r>
                        <a:rPr lang="en-US" sz="900" baseline="30000" dirty="0">
                          <a:solidFill>
                            <a:schemeClr val="tx1"/>
                          </a:solidFill>
                        </a:rPr>
                        <a:t>†††</a:t>
                      </a:r>
                      <a:endParaRPr lang="en-US" sz="900" i="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1" dirty="0">
                          <a:solidFill>
                            <a:schemeClr val="bg2"/>
                          </a:solidFill>
                        </a:rPr>
                        <a:t>-5.2***</a:t>
                      </a:r>
                    </a:p>
                    <a:p>
                      <a:pPr algn="ctr"/>
                      <a:r>
                        <a:rPr lang="en-US" sz="900" i="0" dirty="0">
                          <a:solidFill>
                            <a:schemeClr val="tx1"/>
                          </a:solidFill>
                        </a:rPr>
                        <a:t>-51**</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1" dirty="0">
                          <a:solidFill>
                            <a:schemeClr val="bg2"/>
                          </a:solidFill>
                        </a:rPr>
                        <a:t>+0.1</a:t>
                      </a:r>
                    </a:p>
                    <a:p>
                      <a:pPr algn="ctr"/>
                      <a:r>
                        <a:rPr lang="en-US" sz="900" i="0" dirty="0">
                          <a:solidFill>
                            <a:schemeClr val="tx1"/>
                          </a:solidFill>
                        </a:rPr>
                        <a:t>-17</a:t>
                      </a:r>
                      <a:r>
                        <a:rPr lang="en-US" sz="900" baseline="30000" dirty="0">
                          <a:solidFill>
                            <a:schemeClr val="tx1"/>
                          </a:solidFill>
                        </a:rPr>
                        <a:t>†</a:t>
                      </a:r>
                      <a:endParaRPr lang="en-US" sz="900" i="1" dirty="0">
                        <a:solidFill>
                          <a:schemeClr val="bg2"/>
                        </a:solidFill>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7259767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ELF (AU)</a:t>
                      </a:r>
                    </a:p>
                  </a:txBody>
                  <a:tcPr marT="27432" marB="27432" anchor="ctr">
                    <a:lnT>
                      <a:noFill/>
                    </a:lnT>
                    <a:lnB w="12700" cap="flat" cmpd="sng" algn="ctr">
                      <a:noFill/>
                      <a:prstDash val="solid"/>
                      <a:round/>
                      <a:headEnd type="none" w="med" len="med"/>
                      <a:tailEnd type="none" w="med" len="med"/>
                    </a:lnB>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1" dirty="0">
                          <a:solidFill>
                            <a:schemeClr val="bg2"/>
                          </a:solidFill>
                        </a:rPr>
                        <a:t>-0.6***</a:t>
                      </a:r>
                    </a:p>
                    <a:p>
                      <a:pPr algn="ctr"/>
                      <a:r>
                        <a:rPr lang="en-US" sz="900" i="0" dirty="0">
                          <a:solidFill>
                            <a:schemeClr val="tx1"/>
                          </a:solidFill>
                        </a:rPr>
                        <a:t>-0.7**</a:t>
                      </a: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1" dirty="0">
                          <a:solidFill>
                            <a:schemeClr val="bg2"/>
                          </a:solidFill>
                        </a:rPr>
                        <a:t>-0.7***</a:t>
                      </a:r>
                    </a:p>
                    <a:p>
                      <a:pPr algn="ctr"/>
                      <a:r>
                        <a:rPr lang="en-US" sz="900" i="0" dirty="0">
                          <a:solidFill>
                            <a:schemeClr val="tx1"/>
                          </a:solidFill>
                        </a:rPr>
                        <a:t>-0.8**</a:t>
                      </a: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1" dirty="0">
                          <a:solidFill>
                            <a:schemeClr val="bg2"/>
                          </a:solidFill>
                        </a:rPr>
                        <a:t>+0.1</a:t>
                      </a:r>
                    </a:p>
                    <a:p>
                      <a:pPr algn="ctr"/>
                      <a:r>
                        <a:rPr lang="en-US" sz="900" i="0" dirty="0">
                          <a:solidFill>
                            <a:schemeClr val="tx1"/>
                          </a:solidFill>
                        </a:rPr>
                        <a:t>-0.1</a:t>
                      </a:r>
                    </a:p>
                  </a:txBody>
                  <a:tcPr marT="27432" marB="27432" anchor="ct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976859139"/>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Liver stiffness, FibroScan (kPa)</a:t>
                      </a:r>
                    </a:p>
                  </a:txBody>
                  <a:tcPr marT="27432" marB="27432" anchor="ctr">
                    <a:lnT>
                      <a:noFill/>
                    </a:lnT>
                    <a:lnB w="12700" cap="flat" cmpd="sng" algn="ctr">
                      <a:noFill/>
                      <a:prstDash val="solid"/>
                      <a:round/>
                      <a:headEnd type="none" w="med" len="med"/>
                      <a:tailEnd type="none" w="med" len="med"/>
                    </a:lnB>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1" dirty="0">
                          <a:solidFill>
                            <a:schemeClr val="bg2"/>
                          </a:solidFill>
                        </a:rPr>
                        <a:t>-2.6</a:t>
                      </a:r>
                      <a:r>
                        <a:rPr lang="en-US" sz="900" i="1" baseline="30000" dirty="0">
                          <a:solidFill>
                            <a:schemeClr val="bg2"/>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-4.0*</a:t>
                      </a: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1" dirty="0">
                          <a:solidFill>
                            <a:schemeClr val="bg2"/>
                          </a:solidFill>
                        </a:rPr>
                        <a:t>-4.3**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-7.2***</a:t>
                      </a: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1" dirty="0">
                          <a:solidFill>
                            <a:schemeClr val="bg2"/>
                          </a:solidFill>
                        </a:rPr>
                        <a:t>-0.7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-0.6</a:t>
                      </a:r>
                    </a:p>
                  </a:txBody>
                  <a:tcPr marT="27432" marB="27432" anchor="ctr">
                    <a:lnT>
                      <a:noFill/>
                    </a:lnT>
                    <a:lnB w="12700" cap="flat" cmpd="sng" algn="ctr">
                      <a:noFill/>
                      <a:prstDash val="solid"/>
                      <a:round/>
                      <a:headEnd type="none" w="med" len="med"/>
                      <a:tailEnd type="none" w="med" len="med"/>
                    </a:lnB>
                  </a:tcPr>
                </a:tc>
                <a:extLst>
                  <a:ext uri="{0D108BD9-81ED-4DB2-BD59-A6C34878D82A}">
                    <a16:rowId xmlns:a16="http://schemas.microsoft.com/office/drawing/2014/main" val="228164818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ALT (%)</a:t>
                      </a:r>
                    </a:p>
                  </a:txBody>
                  <a:tcPr marT="27432" marB="27432" anchor="ctr">
                    <a:lnT>
                      <a:noFill/>
                    </a:lnT>
                    <a:lnB w="12700" cap="flat" cmpd="sng" algn="ctr">
                      <a:noFill/>
                      <a:prstDash val="solid"/>
                      <a:round/>
                      <a:headEnd type="none" w="med" len="med"/>
                      <a:tailEnd type="none" w="med" len="med"/>
                    </a:lnB>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1" dirty="0">
                          <a:solidFill>
                            <a:schemeClr val="bg2"/>
                          </a:solidFill>
                        </a:rPr>
                        <a:t>-38***</a:t>
                      </a:r>
                    </a:p>
                    <a:p>
                      <a:pPr algn="ctr"/>
                      <a:r>
                        <a:rPr lang="en-US" sz="900" i="0" dirty="0">
                          <a:solidFill>
                            <a:schemeClr val="tx1"/>
                          </a:solidFill>
                        </a:rPr>
                        <a:t>-44***</a:t>
                      </a: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1" dirty="0">
                          <a:solidFill>
                            <a:schemeClr val="bg2"/>
                          </a:solidFill>
                        </a:rPr>
                        <a:t>-47***</a:t>
                      </a:r>
                    </a:p>
                    <a:p>
                      <a:pPr algn="ctr"/>
                      <a:r>
                        <a:rPr lang="en-US" sz="900" i="0" dirty="0">
                          <a:solidFill>
                            <a:schemeClr val="tx1"/>
                          </a:solidFill>
                        </a:rPr>
                        <a:t>-37**</a:t>
                      </a: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1" dirty="0">
                          <a:solidFill>
                            <a:schemeClr val="bg2"/>
                          </a:solidFill>
                        </a:rPr>
                        <a:t>-4</a:t>
                      </a:r>
                    </a:p>
                    <a:p>
                      <a:pPr algn="ctr"/>
                      <a:r>
                        <a:rPr lang="en-US" sz="900" i="0" dirty="0">
                          <a:solidFill>
                            <a:schemeClr val="tx1"/>
                          </a:solidFill>
                        </a:rPr>
                        <a:t>-10</a:t>
                      </a:r>
                    </a:p>
                  </a:txBody>
                  <a:tcPr marT="27432" marB="27432" anchor="ct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86656785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AST (%)</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bg2"/>
                          </a:solidFill>
                        </a:rPr>
                        <a:t>-39***</a:t>
                      </a:r>
                    </a:p>
                    <a:p>
                      <a:pPr algn="ctr"/>
                      <a:r>
                        <a:rPr lang="en-US" sz="900" i="0" dirty="0">
                          <a:solidFill>
                            <a:schemeClr val="tx1"/>
                          </a:solidFill>
                        </a:rPr>
                        <a:t>-30*</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bg2"/>
                          </a:solidFill>
                        </a:rPr>
                        <a:t>-49***</a:t>
                      </a:r>
                    </a:p>
                    <a:p>
                      <a:pPr algn="ctr"/>
                      <a:r>
                        <a:rPr lang="en-US" sz="900" i="0" dirty="0">
                          <a:solidFill>
                            <a:schemeClr val="tx1"/>
                          </a:solidFill>
                        </a:rPr>
                        <a:t>-38**</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bg2"/>
                          </a:solidFill>
                        </a:rPr>
                        <a:t>-2</a:t>
                      </a:r>
                    </a:p>
                    <a:p>
                      <a:pPr algn="ctr"/>
                      <a:r>
                        <a:rPr lang="en-US" sz="900" i="0" dirty="0">
                          <a:solidFill>
                            <a:schemeClr val="tx1"/>
                          </a:solidFill>
                        </a:rPr>
                        <a:t>-4</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171136013"/>
                  </a:ext>
                </a:extLst>
              </a:tr>
              <a:tr h="154352">
                <a:tc gridSpan="5">
                  <a:txBody>
                    <a:bodyPr/>
                    <a:lstStyle/>
                    <a:p>
                      <a:r>
                        <a:rPr lang="en-US" sz="800" dirty="0">
                          <a:solidFill>
                            <a:schemeClr val="tx1"/>
                          </a:solidFill>
                        </a:rPr>
                        <a:t>*P&lt;0.05, **P&lt;0.01, ***P&lt;0.001 vs. placebo; for ITT: missing biopsies imputed as non-responders</a:t>
                      </a:r>
                    </a:p>
                    <a:p>
                      <a:r>
                        <a:rPr lang="en-US" sz="800" baseline="30000" dirty="0">
                          <a:solidFill>
                            <a:schemeClr val="tx1"/>
                          </a:solidFill>
                        </a:rPr>
                        <a:t>†</a:t>
                      </a:r>
                      <a:r>
                        <a:rPr lang="en-US" sz="800" baseline="0" dirty="0">
                          <a:solidFill>
                            <a:schemeClr val="tx1"/>
                          </a:solidFill>
                        </a:rPr>
                        <a:t>P&lt;0.05, </a:t>
                      </a:r>
                      <a:r>
                        <a:rPr lang="en-US" sz="800" baseline="30000" dirty="0">
                          <a:solidFill>
                            <a:schemeClr val="tx1"/>
                          </a:solidFill>
                        </a:rPr>
                        <a:t>†††</a:t>
                      </a:r>
                      <a:r>
                        <a:rPr lang="en-US" sz="800" baseline="0" dirty="0">
                          <a:solidFill>
                            <a:schemeClr val="tx1"/>
                          </a:solidFill>
                        </a:rPr>
                        <a:t>P&lt;0.001 vs. baseline</a:t>
                      </a:r>
                    </a:p>
                  </a:txBody>
                  <a:tcPr marT="27432" marB="27432" anchor="b">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lnT w="12700" cap="flat" cmpd="sng" algn="ctr">
                      <a:solidFill>
                        <a:schemeClr val="accent3"/>
                      </a:solidFill>
                      <a:prstDash val="solid"/>
                      <a:round/>
                      <a:headEnd type="none" w="med" len="med"/>
                      <a:tailEnd type="none" w="med" len="med"/>
                    </a:lnT>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29082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73793884"/>
              </p:ext>
            </p:extLst>
          </p:nvPr>
        </p:nvGraphicFramePr>
        <p:xfrm>
          <a:off x="384362" y="548640"/>
          <a:ext cx="11510264" cy="5023104"/>
        </p:xfrm>
        <a:graphic>
          <a:graphicData uri="http://schemas.openxmlformats.org/drawingml/2006/table">
            <a:tbl>
              <a:tblPr firstRow="1" bandRow="1">
                <a:tableStyleId>{C083E6E3-FA7D-4D7B-A595-EF9225AFEA82}</a:tableStyleId>
              </a:tblPr>
              <a:tblGrid>
                <a:gridCol w="6533674">
                  <a:extLst>
                    <a:ext uri="{9D8B030D-6E8A-4147-A177-3AD203B41FA5}">
                      <a16:colId xmlns:a16="http://schemas.microsoft.com/office/drawing/2014/main" val="20000"/>
                    </a:ext>
                  </a:extLst>
                </a:gridCol>
                <a:gridCol w="4976590">
                  <a:extLst>
                    <a:ext uri="{9D8B030D-6E8A-4147-A177-3AD203B41FA5}">
                      <a16:colId xmlns:a16="http://schemas.microsoft.com/office/drawing/2014/main" val="848120710"/>
                    </a:ext>
                  </a:extLst>
                </a:gridCol>
              </a:tblGrid>
              <a:tr h="457200">
                <a:tc gridSpan="2">
                  <a:txBody>
                    <a:bodyPr/>
                    <a:lstStyle/>
                    <a:p>
                      <a:pPr algn="ctr"/>
                      <a:r>
                        <a:rPr lang="en-US" sz="2300" b="0" spc="20" dirty="0">
                          <a:solidFill>
                            <a:schemeClr val="bg1"/>
                          </a:solidFill>
                        </a:rPr>
                        <a:t>Metabolism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Efruxifermin (Akero) </a:t>
                      </a:r>
                      <a:r>
                        <a:rPr lang="en-US" sz="1000" b="0" i="1" dirty="0">
                          <a:solidFill>
                            <a:schemeClr val="accent3">
                              <a:lumMod val="75000"/>
                            </a:schemeClr>
                          </a:solidFill>
                        </a:rPr>
                        <a:t>continued</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08960">
                <a:tc>
                  <a:txBody>
                    <a:bodyPr/>
                    <a:lstStyle/>
                    <a:p>
                      <a:pPr marL="171450" indent="-171450">
                        <a:spcAft>
                          <a:spcPts val="600"/>
                        </a:spcAft>
                        <a:buFont typeface="Arial"/>
                        <a:buChar char="•"/>
                      </a:pPr>
                      <a:r>
                        <a:rPr lang="en-US" sz="1000" dirty="0">
                          <a:solidFill>
                            <a:schemeClr val="tx1"/>
                          </a:solidFill>
                        </a:rPr>
                        <a:t>Improvements in dyslipidemia and insulin sensitivity with EFX (both doses) at 24 weeks were sustained at 96 weeks (see top table).</a:t>
                      </a:r>
                    </a:p>
                    <a:p>
                      <a:pPr marL="171450" indent="-171450">
                        <a:spcAft>
                          <a:spcPts val="600"/>
                        </a:spcAft>
                        <a:buFont typeface="Arial"/>
                        <a:buChar char="•"/>
                      </a:pPr>
                      <a:r>
                        <a:rPr lang="en-US" sz="1000" dirty="0">
                          <a:solidFill>
                            <a:schemeClr val="tx1"/>
                          </a:solidFill>
                        </a:rPr>
                        <a:t>Body weight was significantly reduced from baseline with EFX (50mg) at 24 weeks which was sustained at 96 weeks.</a:t>
                      </a: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US" sz="1000" dirty="0">
                          <a:solidFill>
                            <a:schemeClr val="tx1"/>
                          </a:solidFill>
                        </a:rPr>
                        <a:t>EFX was generally well-tolerated with a profile comparable to previous studies (see bottom table).</a:t>
                      </a:r>
                    </a:p>
                    <a:p>
                      <a:pPr marL="171450" indent="-171450">
                        <a:spcAft>
                          <a:spcPts val="600"/>
                        </a:spcAft>
                        <a:buFont typeface="Arial"/>
                        <a:buChar char="•"/>
                      </a:pPr>
                      <a:r>
                        <a:rPr lang="en-US" sz="1000" dirty="0">
                          <a:solidFill>
                            <a:schemeClr val="tx1"/>
                          </a:solidFill>
                        </a:rPr>
                        <a:t>No deaths were reported.</a:t>
                      </a:r>
                    </a:p>
                    <a:p>
                      <a:pPr marL="171450" indent="-171450">
                        <a:spcAft>
                          <a:spcPts val="600"/>
                        </a:spcAft>
                        <a:buFont typeface="Arial"/>
                        <a:buChar char="•"/>
                      </a:pPr>
                      <a:r>
                        <a:rPr lang="en-US" sz="1000" dirty="0">
                          <a:solidFill>
                            <a:schemeClr val="tx1"/>
                          </a:solidFill>
                        </a:rPr>
                        <a:t>Two drug-related SAEs were reported; one SAE of pancreatitis (EFX 28mg – not confirmed on imaging, patient discharged within 24h) and one SAE of esophagitis (EFX 50mg - patient with Hx of gastroesophageal reflux disease).</a:t>
                      </a:r>
                    </a:p>
                    <a:p>
                      <a:pPr marL="171450" indent="-171450">
                        <a:spcAft>
                          <a:spcPts val="600"/>
                        </a:spcAft>
                        <a:buFont typeface="Arial"/>
                        <a:buChar char="•"/>
                      </a:pPr>
                      <a:r>
                        <a:rPr lang="en-US" sz="1000" dirty="0">
                          <a:solidFill>
                            <a:schemeClr val="tx1"/>
                          </a:solidFill>
                        </a:rPr>
                        <a:t>13 other SAEs were reported as unrelated to study drug and generally balanced between arms.</a:t>
                      </a:r>
                      <a:endParaRPr lang="en-GB" sz="1000" b="0" dirty="0">
                        <a:solidFill>
                          <a:schemeClr val="tx1"/>
                        </a:solidFill>
                        <a:latin typeface="+mn-lt"/>
                        <a:cs typeface="Calibri"/>
                      </a:endParaRP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US" sz="1000" dirty="0">
                          <a:solidFill>
                            <a:schemeClr val="tx1"/>
                          </a:solidFill>
                        </a:rPr>
                        <a:t>Nine EFX-treated patients discontinued treatment due to AEs (N=4 for 28mg, N=5 for 50mg - two of which were reported to be unrelated to study drug) vs. none for placebo.</a:t>
                      </a:r>
                      <a:br>
                        <a:rPr lang="en-US" sz="1000" dirty="0">
                          <a:solidFill>
                            <a:schemeClr val="tx1"/>
                          </a:solidFill>
                        </a:rPr>
                      </a:br>
                      <a:r>
                        <a:rPr lang="en-US" sz="1000" dirty="0">
                          <a:solidFill>
                            <a:schemeClr val="tx1"/>
                          </a:solidFill>
                        </a:rPr>
                        <a:t>- between weeks 24 and 96, a total of three EFX-treated patients discontinued due to AEs.</a:t>
                      </a:r>
                    </a:p>
                    <a:p>
                      <a:pPr marL="171450" indent="-171450">
                        <a:spcAft>
                          <a:spcPts val="600"/>
                        </a:spcAft>
                        <a:buFont typeface="Arial"/>
                        <a:buChar char="•"/>
                      </a:pPr>
                      <a:r>
                        <a:rPr lang="en-US" sz="1000" dirty="0">
                          <a:solidFill>
                            <a:schemeClr val="tx1"/>
                          </a:solidFill>
                        </a:rPr>
                        <a:t>Most frequent AEs were grade 1 or 2 GI events (diarrhea, nausea, increased appetite), which were transient in nature.</a:t>
                      </a:r>
                    </a:p>
                    <a:p>
                      <a:pPr marL="171450" indent="-171450">
                        <a:spcAft>
                          <a:spcPts val="600"/>
                        </a:spcAft>
                        <a:buFont typeface="Arial"/>
                        <a:buChar char="•"/>
                      </a:pPr>
                      <a:r>
                        <a:rPr lang="en-US" sz="1000" dirty="0">
                          <a:solidFill>
                            <a:schemeClr val="tx1"/>
                          </a:solidFill>
                        </a:rPr>
                        <a:t>No significant effects with EFX on systolic and diastolic blood pressure was reported at 96 weeks vs. placebo.</a:t>
                      </a:r>
                    </a:p>
                    <a:p>
                      <a:pPr marL="171450" indent="-171450">
                        <a:spcAft>
                          <a:spcPts val="600"/>
                        </a:spcAft>
                        <a:buFont typeface="Arial"/>
                        <a:buChar char="•"/>
                      </a:pPr>
                      <a:r>
                        <a:rPr lang="en-US" sz="1000" dirty="0">
                          <a:solidFill>
                            <a:schemeClr val="tx1"/>
                          </a:solidFill>
                        </a:rPr>
                        <a:t>Markers of liver function and hemostasis remained stable throughout the study and progression-rates to cirrhosis were balanced across arms (no details disclosed).</a:t>
                      </a:r>
                    </a:p>
                    <a:p>
                      <a:pPr marL="171450" indent="-171450">
                        <a:spcAft>
                          <a:spcPts val="600"/>
                        </a:spcAft>
                        <a:buFont typeface="Arial"/>
                        <a:buChar char="•"/>
                      </a:pPr>
                      <a:r>
                        <a:rPr lang="en-US" sz="1000" dirty="0">
                          <a:solidFill>
                            <a:schemeClr val="tx1"/>
                          </a:solidFill>
                        </a:rPr>
                        <a:t>At 48 weeks no significant changes in bone mineral density (BMD) were reported for lumbar spine and femoral neck regions with EFX vs. placebo.</a:t>
                      </a:r>
                      <a:br>
                        <a:rPr lang="en-US" sz="1000" dirty="0">
                          <a:solidFill>
                            <a:schemeClr val="tx1"/>
                          </a:solidFill>
                        </a:rPr>
                      </a:br>
                      <a:r>
                        <a:rPr lang="en-US" sz="1000" dirty="0">
                          <a:solidFill>
                            <a:schemeClr val="tx1"/>
                          </a:solidFill>
                        </a:rPr>
                        <a:t>- at 98 weeks EFX (both doses) saw a significant 3-4% decrease in lumbar spine BMD vs. a ~1% increase for placebo a &lt;3% decrease was seen in femoral neck regions EFX (50mg only).</a:t>
                      </a:r>
                      <a:br>
                        <a:rPr lang="en-US" sz="1000" dirty="0">
                          <a:solidFill>
                            <a:schemeClr val="tx1"/>
                          </a:solidFill>
                        </a:rPr>
                      </a:br>
                      <a:r>
                        <a:rPr lang="en-US" sz="1000" dirty="0">
                          <a:solidFill>
                            <a:schemeClr val="tx1"/>
                          </a:solidFill>
                        </a:rPr>
                        <a:t>- one vertebral fracture (L1) was reported in the placebo group vs. no vertebral fractures with EFX.</a:t>
                      </a:r>
                    </a:p>
                  </a:txBody>
                  <a:tcPr marT="36576" marB="36576">
                    <a:lnL>
                      <a:noFill/>
                    </a:lnL>
                    <a:lnR>
                      <a:noFill/>
                    </a:lnR>
                    <a:lnT>
                      <a:noFill/>
                    </a:lnT>
                    <a:lnB>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endParaRPr lang="en-US" sz="1000" dirty="0">
                        <a:solidFill>
                          <a:schemeClr val="tx1"/>
                        </a:solidFill>
                      </a:endParaRPr>
                    </a:p>
                  </a:txBody>
                  <a:tcPr marT="36576" marB="36576">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aphicFrame>
        <p:nvGraphicFramePr>
          <p:cNvPr id="3" name="Table 2">
            <a:extLst>
              <a:ext uri="{FF2B5EF4-FFF2-40B4-BE49-F238E27FC236}">
                <a16:creationId xmlns:a16="http://schemas.microsoft.com/office/drawing/2014/main" id="{79CAF3B1-4EDE-36FB-5704-4EB5D7A7B7C6}"/>
              </a:ext>
            </a:extLst>
          </p:cNvPr>
          <p:cNvGraphicFramePr>
            <a:graphicFrameLocks noGrp="1"/>
          </p:cNvGraphicFramePr>
          <p:nvPr>
            <p:extLst>
              <p:ext uri="{D42A27DB-BD31-4B8C-83A1-F6EECF244321}">
                <p14:modId xmlns:p14="http://schemas.microsoft.com/office/powerpoint/2010/main" val="3441747502"/>
              </p:ext>
            </p:extLst>
          </p:nvPr>
        </p:nvGraphicFramePr>
        <p:xfrm>
          <a:off x="7062275" y="1037199"/>
          <a:ext cx="4832350" cy="2849880"/>
        </p:xfrm>
        <a:graphic>
          <a:graphicData uri="http://schemas.openxmlformats.org/drawingml/2006/table">
            <a:tbl>
              <a:tblPr firstRow="1" bandRow="1">
                <a:tableStyleId>{C083E6E3-FA7D-4D7B-A595-EF9225AFEA82}</a:tableStyleId>
              </a:tblPr>
              <a:tblGrid>
                <a:gridCol w="1463040">
                  <a:extLst>
                    <a:ext uri="{9D8B030D-6E8A-4147-A177-3AD203B41FA5}">
                      <a16:colId xmlns:a16="http://schemas.microsoft.com/office/drawing/2014/main" val="20000"/>
                    </a:ext>
                  </a:extLst>
                </a:gridCol>
                <a:gridCol w="1188720">
                  <a:extLst>
                    <a:ext uri="{9D8B030D-6E8A-4147-A177-3AD203B41FA5}">
                      <a16:colId xmlns:a16="http://schemas.microsoft.com/office/drawing/2014/main" val="206410416"/>
                    </a:ext>
                  </a:extLst>
                </a:gridCol>
                <a:gridCol w="767080">
                  <a:extLst>
                    <a:ext uri="{9D8B030D-6E8A-4147-A177-3AD203B41FA5}">
                      <a16:colId xmlns:a16="http://schemas.microsoft.com/office/drawing/2014/main" val="20001"/>
                    </a:ext>
                  </a:extLst>
                </a:gridCol>
                <a:gridCol w="767080">
                  <a:extLst>
                    <a:ext uri="{9D8B030D-6E8A-4147-A177-3AD203B41FA5}">
                      <a16:colId xmlns:a16="http://schemas.microsoft.com/office/drawing/2014/main" val="20002"/>
                    </a:ext>
                  </a:extLst>
                </a:gridCol>
                <a:gridCol w="646430">
                  <a:extLst>
                    <a:ext uri="{9D8B030D-6E8A-4147-A177-3AD203B41FA5}">
                      <a16:colId xmlns:a16="http://schemas.microsoft.com/office/drawing/2014/main" val="20003"/>
                    </a:ext>
                  </a:extLst>
                </a:gridCol>
              </a:tblGrid>
              <a:tr h="0">
                <a:tc gridSpan="2">
                  <a:txBody>
                    <a:bodyPr/>
                    <a:lstStyle/>
                    <a:p>
                      <a:r>
                        <a:rPr lang="en-US" sz="900" dirty="0">
                          <a:solidFill>
                            <a:schemeClr val="tx1"/>
                          </a:solidFill>
                        </a:rPr>
                        <a:t>At 24 and 96 weeks</a:t>
                      </a:r>
                    </a:p>
                  </a:txBody>
                  <a:tcPr marT="27432" marB="27432" anchor="ctr">
                    <a:lnB w="12700" cap="flat" cmpd="sng" algn="ctr">
                      <a:solidFill>
                        <a:schemeClr val="accent3"/>
                      </a:solidFill>
                      <a:prstDash val="solid"/>
                      <a:round/>
                      <a:headEnd type="none" w="med" len="med"/>
                      <a:tailEnd type="none" w="med" len="med"/>
                    </a:lnB>
                  </a:tcPr>
                </a:tc>
                <a:tc hMerge="1">
                  <a:txBody>
                    <a:bodyPr/>
                    <a:lstStyle/>
                    <a:p>
                      <a:endParaRPr lang="en-US"/>
                    </a:p>
                  </a:txBody>
                  <a:tcPr/>
                </a:tc>
                <a:tc>
                  <a:txBody>
                    <a:bodyPr/>
                    <a:lstStyle/>
                    <a:p>
                      <a:pPr algn="ctr"/>
                      <a:r>
                        <a:rPr lang="en-US" sz="900" dirty="0">
                          <a:solidFill>
                            <a:schemeClr val="tx1"/>
                          </a:solidFill>
                        </a:rPr>
                        <a:t>EFX 28mg</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EFX 50mg</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placebo</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TG (%)</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1" dirty="0">
                          <a:solidFill>
                            <a:schemeClr val="bg2"/>
                          </a:solidFill>
                        </a:rPr>
                        <a:t>-25***</a:t>
                      </a:r>
                    </a:p>
                    <a:p>
                      <a:pPr algn="ctr"/>
                      <a:r>
                        <a:rPr lang="en-US" sz="900" i="0" dirty="0">
                          <a:solidFill>
                            <a:schemeClr val="tx1"/>
                          </a:solidFill>
                        </a:rPr>
                        <a:t>-15***</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1" dirty="0">
                          <a:solidFill>
                            <a:schemeClr val="bg2"/>
                          </a:solidFill>
                        </a:rPr>
                        <a:t>-29***</a:t>
                      </a:r>
                    </a:p>
                    <a:p>
                      <a:pPr algn="ctr"/>
                      <a:r>
                        <a:rPr lang="en-US" sz="900" i="0" dirty="0">
                          <a:solidFill>
                            <a:schemeClr val="tx1"/>
                          </a:solidFill>
                        </a:rPr>
                        <a:t>-20***</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1" dirty="0">
                          <a:solidFill>
                            <a:schemeClr val="bg2"/>
                          </a:solidFill>
                        </a:rPr>
                        <a:t>+9</a:t>
                      </a:r>
                    </a:p>
                    <a:p>
                      <a:pPr algn="ctr"/>
                      <a:r>
                        <a:rPr lang="en-US" sz="900" i="0" dirty="0">
                          <a:solidFill>
                            <a:schemeClr val="tx1"/>
                          </a:solidFill>
                        </a:rPr>
                        <a:t>+8</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0298060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HDL-C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+24***</a:t>
                      </a:r>
                    </a:p>
                    <a:p>
                      <a:pPr algn="ctr"/>
                      <a:r>
                        <a:rPr lang="en-US" sz="900" i="0" dirty="0">
                          <a:solidFill>
                            <a:schemeClr val="tx1"/>
                          </a:solidFill>
                        </a:rPr>
                        <a:t>+18*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+30***</a:t>
                      </a:r>
                    </a:p>
                    <a:p>
                      <a:pPr algn="ctr"/>
                      <a:r>
                        <a:rPr lang="en-US" sz="900" i="0" dirty="0">
                          <a:solidFill>
                            <a:schemeClr val="tx1"/>
                          </a:solidFill>
                        </a:rPr>
                        <a:t>+27***</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-2</a:t>
                      </a:r>
                    </a:p>
                    <a:p>
                      <a:pPr algn="ctr"/>
                      <a:r>
                        <a:rPr lang="en-US" sz="900" i="0" dirty="0">
                          <a:solidFill>
                            <a:schemeClr val="tx1"/>
                          </a:solidFill>
                        </a:rPr>
                        <a:t>+5</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672001"/>
                  </a:ext>
                </a:extLst>
              </a:tr>
              <a:tr h="154352">
                <a:tc>
                  <a:txBody>
                    <a:bodyPr/>
                    <a:lstStyle/>
                    <a:p>
                      <a:r>
                        <a:rPr lang="el-GR" sz="900" dirty="0">
                          <a:solidFill>
                            <a:schemeClr val="tx1"/>
                          </a:solidFill>
                        </a:rPr>
                        <a:t>Δ</a:t>
                      </a:r>
                      <a:r>
                        <a:rPr lang="en-US" sz="900" dirty="0">
                          <a:solidFill>
                            <a:schemeClr val="tx1"/>
                          </a:solidFill>
                        </a:rPr>
                        <a:t>non-HDL-C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-13***</a:t>
                      </a:r>
                    </a:p>
                    <a:p>
                      <a:pPr algn="ctr"/>
                      <a:r>
                        <a:rPr lang="en-US" sz="900" i="0" dirty="0">
                          <a:solidFill>
                            <a:schemeClr val="tx1"/>
                          </a:solidFill>
                        </a:rPr>
                        <a:t>-2**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-13***</a:t>
                      </a:r>
                    </a:p>
                    <a:p>
                      <a:pPr algn="ctr"/>
                      <a:r>
                        <a:rPr lang="en-US" sz="900" i="0" dirty="0">
                          <a:solidFill>
                            <a:schemeClr val="tx1"/>
                          </a:solidFill>
                        </a:rPr>
                        <a:t>-2**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+8</a:t>
                      </a:r>
                    </a:p>
                    <a:p>
                      <a:pPr algn="ctr"/>
                      <a:r>
                        <a:rPr lang="en-US" sz="900" i="0" dirty="0">
                          <a:solidFill>
                            <a:schemeClr val="tx1"/>
                          </a:solidFill>
                        </a:rPr>
                        <a:t>+3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23875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LDL-C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-8**</a:t>
                      </a:r>
                    </a:p>
                    <a:p>
                      <a:pPr algn="ctr"/>
                      <a:r>
                        <a:rPr lang="en-US" sz="900" i="0" dirty="0">
                          <a:solidFill>
                            <a:schemeClr val="tx1"/>
                          </a:solidFill>
                        </a:rPr>
                        <a:t>+3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-8**</a:t>
                      </a:r>
                    </a:p>
                    <a:p>
                      <a:pPr algn="ctr"/>
                      <a:r>
                        <a:rPr lang="en-US" sz="900" i="0" dirty="0">
                          <a:solidFill>
                            <a:schemeClr val="tx1"/>
                          </a:solidFill>
                        </a:rPr>
                        <a:t>+5</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+9</a:t>
                      </a:r>
                    </a:p>
                    <a:p>
                      <a:pPr algn="ctr"/>
                      <a:r>
                        <a:rPr lang="en-US" sz="900" i="0" dirty="0">
                          <a:solidFill>
                            <a:schemeClr val="tx1"/>
                          </a:solidFill>
                        </a:rPr>
                        <a:t>+4</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7646337"/>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C-peptide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baseline="0" dirty="0">
                          <a:solidFill>
                            <a:schemeClr val="bg2"/>
                          </a:solidFill>
                        </a:rPr>
                        <a:t>-16**</a:t>
                      </a:r>
                    </a:p>
                    <a:p>
                      <a:pPr algn="ctr"/>
                      <a:r>
                        <a:rPr lang="en-US" sz="900" baseline="0" dirty="0">
                          <a:solidFill>
                            <a:schemeClr val="tx1"/>
                          </a:solidFill>
                        </a:rPr>
                        <a:t>-2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-23***</a:t>
                      </a:r>
                    </a:p>
                    <a:p>
                      <a:pPr algn="ctr"/>
                      <a:r>
                        <a:rPr lang="en-US" sz="900" dirty="0">
                          <a:solidFill>
                            <a:schemeClr val="tx1"/>
                          </a:solidFill>
                        </a:rPr>
                        <a:t>-20**</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1" dirty="0">
                          <a:solidFill>
                            <a:schemeClr val="bg2"/>
                          </a:solidFill>
                        </a:rPr>
                        <a:t>+9</a:t>
                      </a:r>
                    </a:p>
                    <a:p>
                      <a:pPr algn="ctr"/>
                      <a:r>
                        <a:rPr lang="en-US" sz="900" dirty="0">
                          <a:solidFill>
                            <a:schemeClr val="tx1"/>
                          </a:solidFill>
                        </a:rPr>
                        <a:t>+8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468156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HOMA-IR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96 weeks</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aseline="0" dirty="0">
                          <a:solidFill>
                            <a:schemeClr val="tx1"/>
                          </a:solidFill>
                        </a:rPr>
                        <a:t>-11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-33**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+7</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86831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tx1"/>
                          </a:solidFill>
                        </a:rPr>
                        <a:t>Δ</a:t>
                      </a:r>
                      <a:r>
                        <a:rPr lang="en-US" sz="900" dirty="0">
                          <a:solidFill>
                            <a:schemeClr val="tx1"/>
                          </a:solidFill>
                        </a:rPr>
                        <a:t>Adiponectin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96 weeks</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aseline="0" dirty="0">
                          <a:solidFill>
                            <a:schemeClr val="tx1"/>
                          </a:solidFill>
                        </a:rPr>
                        <a:t>+28</a:t>
                      </a:r>
                      <a:r>
                        <a:rPr lang="en-US" sz="900" baseline="30000" dirty="0">
                          <a:solidFill>
                            <a:schemeClr val="tx1"/>
                          </a:solidFill>
                        </a:rPr>
                        <a:t>†</a:t>
                      </a:r>
                      <a:endParaRPr lang="en-US" sz="900" baseline="0" dirty="0">
                        <a:solidFill>
                          <a:schemeClr val="tx1"/>
                        </a:solidFill>
                      </a:endParaRP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+63**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+17</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050981"/>
                  </a:ext>
                </a:extLst>
              </a:tr>
              <a:tr h="154352">
                <a:tc>
                  <a:txBody>
                    <a:bodyPr/>
                    <a:lstStyle/>
                    <a:p>
                      <a:r>
                        <a:rPr lang="el-GR" sz="900" dirty="0">
                          <a:solidFill>
                            <a:schemeClr val="tx1"/>
                          </a:solidFill>
                        </a:rPr>
                        <a:t>Δ</a:t>
                      </a:r>
                      <a:r>
                        <a:rPr lang="en-US" sz="900" dirty="0">
                          <a:solidFill>
                            <a:schemeClr val="tx1"/>
                          </a:solidFill>
                        </a:rPr>
                        <a:t>Body weight (kg)</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900" i="1" dirty="0">
                          <a:solidFill>
                            <a:schemeClr val="bg2"/>
                          </a:solidFill>
                        </a:rPr>
                        <a:t>24 weeks</a:t>
                      </a:r>
                    </a:p>
                    <a:p>
                      <a:r>
                        <a:rPr lang="en-US" sz="900" dirty="0">
                          <a:solidFill>
                            <a:schemeClr val="tx1"/>
                          </a:solidFill>
                        </a:rPr>
                        <a:t>96 weeks</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bg2"/>
                          </a:solidFill>
                        </a:rPr>
                        <a:t>-0.2</a:t>
                      </a:r>
                    </a:p>
                    <a:p>
                      <a:pPr algn="ctr"/>
                      <a:r>
                        <a:rPr lang="en-US" sz="900" i="0" dirty="0">
                          <a:solidFill>
                            <a:schemeClr val="tx1"/>
                          </a:solidFill>
                        </a:rPr>
                        <a:t>-0.3</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bg2"/>
                          </a:solidFill>
                        </a:rPr>
                        <a:t>-2.9</a:t>
                      </a:r>
                      <a:r>
                        <a:rPr lang="en-US" sz="900" i="1" baseline="30000" dirty="0">
                          <a:solidFill>
                            <a:schemeClr val="bg2"/>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-3.5</a:t>
                      </a:r>
                      <a:r>
                        <a:rPr lang="en-US" sz="900" baseline="30000" dirty="0">
                          <a:solidFill>
                            <a:schemeClr val="tx1"/>
                          </a:solidFill>
                        </a:rPr>
                        <a:t>†</a:t>
                      </a:r>
                      <a:endParaRPr lang="en-US" sz="900" i="0" dirty="0">
                        <a:solidFill>
                          <a:schemeClr val="tx1"/>
                        </a:solidFill>
                      </a:endParaRP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bg2"/>
                          </a:solidFill>
                        </a:rPr>
                        <a:t>-0.6</a:t>
                      </a:r>
                    </a:p>
                    <a:p>
                      <a:pPr algn="ctr"/>
                      <a:r>
                        <a:rPr lang="en-US" sz="900" i="0" dirty="0">
                          <a:solidFill>
                            <a:schemeClr val="tx1"/>
                          </a:solidFill>
                        </a:rPr>
                        <a:t>-1.5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171136013"/>
                  </a:ext>
                </a:extLst>
              </a:tr>
              <a:tr h="154352">
                <a:tc gridSpan="5">
                  <a:txBody>
                    <a:bodyPr/>
                    <a:lstStyle/>
                    <a:p>
                      <a:r>
                        <a:rPr lang="en-US" sz="800" dirty="0">
                          <a:solidFill>
                            <a:schemeClr val="tx1"/>
                          </a:solidFill>
                        </a:rPr>
                        <a:t>*P&lt;0.05, **P&lt;0.01, ***P&lt;0.001 vs. placebo; for ITT: missing biopsies imputed as non-responders</a:t>
                      </a:r>
                    </a:p>
                    <a:p>
                      <a:r>
                        <a:rPr lang="en-US" sz="800" baseline="30000" dirty="0">
                          <a:solidFill>
                            <a:schemeClr val="tx1"/>
                          </a:solidFill>
                        </a:rPr>
                        <a:t>†</a:t>
                      </a:r>
                      <a:r>
                        <a:rPr lang="en-US" sz="800" baseline="0" dirty="0">
                          <a:solidFill>
                            <a:schemeClr val="tx1"/>
                          </a:solidFill>
                        </a:rPr>
                        <a:t>P&lt;0.05, </a:t>
                      </a:r>
                      <a:r>
                        <a:rPr lang="en-US" sz="800" baseline="30000" dirty="0">
                          <a:solidFill>
                            <a:schemeClr val="tx1"/>
                          </a:solidFill>
                        </a:rPr>
                        <a:t>†††</a:t>
                      </a:r>
                      <a:r>
                        <a:rPr lang="en-US" sz="800" baseline="0" dirty="0">
                          <a:solidFill>
                            <a:schemeClr val="tx1"/>
                          </a:solidFill>
                        </a:rPr>
                        <a:t>P&lt;0.001 vs. baseline</a:t>
                      </a:r>
                    </a:p>
                  </a:txBody>
                  <a:tcPr marT="27432" marB="27432" anchor="b">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lnT w="12700" cap="flat" cmpd="sng" algn="ctr">
                      <a:solidFill>
                        <a:schemeClr val="accent3"/>
                      </a:solidFill>
                      <a:prstDash val="solid"/>
                      <a:round/>
                      <a:headEnd type="none" w="med" len="med"/>
                      <a:tailEnd type="none" w="med" len="med"/>
                    </a:lnT>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
        <p:nvSpPr>
          <p:cNvPr id="5" name="TextBox 4">
            <a:extLst>
              <a:ext uri="{FF2B5EF4-FFF2-40B4-BE49-F238E27FC236}">
                <a16:creationId xmlns:a16="http://schemas.microsoft.com/office/drawing/2014/main" id="{B1ED868D-2C41-FAAC-470F-40D48330452C}"/>
              </a:ext>
            </a:extLst>
          </p:cNvPr>
          <p:cNvSpPr txBox="1"/>
          <p:nvPr/>
        </p:nvSpPr>
        <p:spPr>
          <a:xfrm>
            <a:off x="11314338" y="6105809"/>
            <a:ext cx="580287" cy="153888"/>
          </a:xfrm>
          <a:prstGeom prst="rect">
            <a:avLst/>
          </a:prstGeom>
          <a:noFill/>
        </p:spPr>
        <p:txBody>
          <a:bodyPr wrap="none" lIns="0" tIns="0" rIns="0" bIns="0" rtlCol="0">
            <a:spAutoFit/>
          </a:bodyPr>
          <a:lstStyle/>
          <a:p>
            <a:pPr algn="r"/>
            <a:r>
              <a:rPr lang="en-US" sz="1000" i="1" dirty="0">
                <a:solidFill>
                  <a:prstClr val="black"/>
                </a:solidFill>
              </a:rPr>
              <a:t>Continued</a:t>
            </a:r>
          </a:p>
        </p:txBody>
      </p:sp>
      <p:graphicFrame>
        <p:nvGraphicFramePr>
          <p:cNvPr id="6" name="Table 5">
            <a:extLst>
              <a:ext uri="{FF2B5EF4-FFF2-40B4-BE49-F238E27FC236}">
                <a16:creationId xmlns:a16="http://schemas.microsoft.com/office/drawing/2014/main" id="{D31A2CCB-8E6F-BC78-8406-39D351199DA4}"/>
              </a:ext>
            </a:extLst>
          </p:cNvPr>
          <p:cNvGraphicFramePr>
            <a:graphicFrameLocks noGrp="1"/>
          </p:cNvGraphicFramePr>
          <p:nvPr>
            <p:extLst>
              <p:ext uri="{D42A27DB-BD31-4B8C-83A1-F6EECF244321}">
                <p14:modId xmlns:p14="http://schemas.microsoft.com/office/powerpoint/2010/main" val="1302871938"/>
              </p:ext>
            </p:extLst>
          </p:nvPr>
        </p:nvGraphicFramePr>
        <p:xfrm>
          <a:off x="7062275" y="3992422"/>
          <a:ext cx="4238244" cy="2304288"/>
        </p:xfrm>
        <a:graphic>
          <a:graphicData uri="http://schemas.openxmlformats.org/drawingml/2006/table">
            <a:tbl>
              <a:tblPr firstRow="1" bandRow="1">
                <a:tableStyleId>{C083E6E3-FA7D-4D7B-A595-EF9225AFEA82}</a:tableStyleId>
              </a:tblPr>
              <a:tblGrid>
                <a:gridCol w="1891030">
                  <a:extLst>
                    <a:ext uri="{9D8B030D-6E8A-4147-A177-3AD203B41FA5}">
                      <a16:colId xmlns:a16="http://schemas.microsoft.com/office/drawing/2014/main" val="20000"/>
                    </a:ext>
                  </a:extLst>
                </a:gridCol>
                <a:gridCol w="850392">
                  <a:extLst>
                    <a:ext uri="{9D8B030D-6E8A-4147-A177-3AD203B41FA5}">
                      <a16:colId xmlns:a16="http://schemas.microsoft.com/office/drawing/2014/main" val="20001"/>
                    </a:ext>
                  </a:extLst>
                </a:gridCol>
                <a:gridCol w="850392">
                  <a:extLst>
                    <a:ext uri="{9D8B030D-6E8A-4147-A177-3AD203B41FA5}">
                      <a16:colId xmlns:a16="http://schemas.microsoft.com/office/drawing/2014/main" val="20002"/>
                    </a:ext>
                  </a:extLst>
                </a:gridCol>
                <a:gridCol w="646430">
                  <a:extLst>
                    <a:ext uri="{9D8B030D-6E8A-4147-A177-3AD203B41FA5}">
                      <a16:colId xmlns:a16="http://schemas.microsoft.com/office/drawing/2014/main" val="20003"/>
                    </a:ext>
                  </a:extLst>
                </a:gridCol>
              </a:tblGrid>
              <a:tr h="0">
                <a:tc>
                  <a:txBody>
                    <a:bodyPr/>
                    <a:lstStyle/>
                    <a:p>
                      <a:r>
                        <a:rPr lang="en-US" sz="900" dirty="0">
                          <a:solidFill>
                            <a:schemeClr val="tx1"/>
                          </a:solidFill>
                        </a:rPr>
                        <a:t>Safety (%pts)</a:t>
                      </a:r>
                    </a:p>
                  </a:txBody>
                  <a:tcPr marT="27432" marB="27432" anchor="ctr"/>
                </a:tc>
                <a:tc>
                  <a:txBody>
                    <a:bodyPr/>
                    <a:lstStyle/>
                    <a:p>
                      <a:pPr algn="ctr"/>
                      <a:r>
                        <a:rPr lang="en-US" sz="900" dirty="0">
                          <a:solidFill>
                            <a:schemeClr val="tx1"/>
                          </a:solidFill>
                        </a:rPr>
                        <a:t>EFX 28mg</a:t>
                      </a:r>
                    </a:p>
                  </a:txBody>
                  <a:tcPr marT="27432" marB="27432" anchor="ctr"/>
                </a:tc>
                <a:tc>
                  <a:txBody>
                    <a:bodyPr/>
                    <a:lstStyle/>
                    <a:p>
                      <a:pPr algn="ctr"/>
                      <a:r>
                        <a:rPr lang="en-US" sz="900" dirty="0">
                          <a:solidFill>
                            <a:schemeClr val="tx1"/>
                          </a:solidFill>
                        </a:rPr>
                        <a:t>EFX 50mg</a:t>
                      </a:r>
                    </a:p>
                  </a:txBody>
                  <a:tcPr marT="27432" marB="27432" anchor="ctr"/>
                </a:tc>
                <a:tc>
                  <a:txBody>
                    <a:bodyPr/>
                    <a:lstStyle/>
                    <a:p>
                      <a:pPr algn="ctr"/>
                      <a:r>
                        <a:rPr lang="en-US" sz="900" dirty="0">
                          <a:solidFill>
                            <a:schemeClr val="tx1"/>
                          </a:solidFill>
                        </a:rPr>
                        <a:t>placebo</a:t>
                      </a:r>
                    </a:p>
                  </a:txBody>
                  <a:tcPr marT="27432" marB="27432" anchor="ctr"/>
                </a:tc>
                <a:extLst>
                  <a:ext uri="{0D108BD9-81ED-4DB2-BD59-A6C34878D82A}">
                    <a16:rowId xmlns:a16="http://schemas.microsoft.com/office/drawing/2014/main" val="1000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N</a:t>
                      </a:r>
                    </a:p>
                  </a:txBody>
                  <a:tcPr marT="27432" marB="27432" anchor="ctr">
                    <a:lnL>
                      <a:noFill/>
                    </a:lnL>
                    <a:lnR>
                      <a:noFill/>
                    </a:lnR>
                    <a:lnTlToBr w="12700" cmpd="sng">
                      <a:noFill/>
                      <a:prstDash val="solid"/>
                    </a:lnTlToBr>
                    <a:lnBlToTr w="12700" cmpd="sng">
                      <a:noFill/>
                      <a:prstDash val="solid"/>
                    </a:lnBlToTr>
                  </a:tcPr>
                </a:tc>
                <a:tc>
                  <a:txBody>
                    <a:bodyPr/>
                    <a:lstStyle/>
                    <a:p>
                      <a:pPr algn="ctr"/>
                      <a:r>
                        <a:rPr lang="en-US" sz="900" dirty="0">
                          <a:solidFill>
                            <a:schemeClr val="tx1"/>
                          </a:solidFill>
                        </a:rPr>
                        <a:t>40</a:t>
                      </a:r>
                    </a:p>
                  </a:txBody>
                  <a:tcPr marT="27432" marB="27432" anchor="ctr">
                    <a:lnL>
                      <a:noFill/>
                    </a:lnL>
                    <a:lnR>
                      <a:noFill/>
                    </a:lnR>
                    <a:lnTlToBr w="12700" cmpd="sng">
                      <a:noFill/>
                      <a:prstDash val="solid"/>
                    </a:lnTlToBr>
                    <a:lnBlToTr w="12700" cmpd="sng">
                      <a:noFill/>
                      <a:prstDash val="solid"/>
                    </a:lnBlToTr>
                  </a:tcPr>
                </a:tc>
                <a:tc>
                  <a:txBody>
                    <a:bodyPr/>
                    <a:lstStyle/>
                    <a:p>
                      <a:pPr algn="ctr"/>
                      <a:r>
                        <a:rPr lang="en-US" sz="900" dirty="0">
                          <a:solidFill>
                            <a:schemeClr val="tx1"/>
                          </a:solidFill>
                        </a:rPr>
                        <a:t>43</a:t>
                      </a:r>
                    </a:p>
                  </a:txBody>
                  <a:tcPr marT="27432" marB="27432" anchor="ctr">
                    <a:lnL>
                      <a:noFill/>
                    </a:lnL>
                    <a:lnR>
                      <a:noFill/>
                    </a:lnR>
                    <a:lnTlToBr w="12700" cmpd="sng">
                      <a:noFill/>
                      <a:prstDash val="solid"/>
                    </a:lnTlToBr>
                    <a:lnBlToTr w="12700" cmpd="sng">
                      <a:noFill/>
                      <a:prstDash val="solid"/>
                    </a:lnBlToTr>
                  </a:tcPr>
                </a:tc>
                <a:tc>
                  <a:txBody>
                    <a:bodyPr/>
                    <a:lstStyle/>
                    <a:p>
                      <a:pPr algn="ctr"/>
                      <a:r>
                        <a:rPr lang="en-US" sz="900" dirty="0">
                          <a:solidFill>
                            <a:schemeClr val="tx1"/>
                          </a:solidFill>
                        </a:rPr>
                        <a:t>43</a:t>
                      </a:r>
                    </a:p>
                  </a:txBody>
                  <a:tcPr marT="27432" marB="27432" anchor="ctr">
                    <a:lnL>
                      <a:noFill/>
                    </a:lnL>
                    <a:lnR>
                      <a:noFill/>
                    </a:lnR>
                    <a:lnTlToBr w="12700" cmpd="sng">
                      <a:noFill/>
                      <a:prstDash val="solid"/>
                    </a:lnTlToBr>
                    <a:lnBlToTr w="12700" cmpd="sng">
                      <a:noFill/>
                      <a:prstDash val="solid"/>
                    </a:lnBlToTr>
                  </a:tcPr>
                </a:tc>
                <a:extLst>
                  <a:ext uri="{0D108BD9-81ED-4DB2-BD59-A6C34878D82A}">
                    <a16:rowId xmlns:a16="http://schemas.microsoft.com/office/drawing/2014/main" val="315162526"/>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TEAE leading to death</a:t>
                      </a:r>
                    </a:p>
                  </a:txBody>
                  <a:tcPr marT="27432" marB="27432" anchor="ct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a:t>
                      </a:r>
                    </a:p>
                  </a:txBody>
                  <a:tcPr marT="27432" marB="27432" anchor="ct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a:t>
                      </a:r>
                    </a:p>
                  </a:txBody>
                  <a:tcPr marT="27432" marB="27432" anchor="ct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a:t>
                      </a:r>
                    </a:p>
                  </a:txBody>
                  <a:tcPr marT="27432" marB="27432" anchor="ct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940269"/>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Drug-related SAEs</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8265179"/>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Non-drug-related SAEs</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14</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9</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036262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TEAEs leading to discontinuation</a:t>
                      </a:r>
                    </a:p>
                  </a:txBody>
                  <a:tcPr marT="27432" marB="27432"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10</a:t>
                      </a:r>
                    </a:p>
                  </a:txBody>
                  <a:tcPr marT="27432" marB="27432"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7</a:t>
                      </a:r>
                    </a:p>
                  </a:txBody>
                  <a:tcPr marT="27432" marB="27432"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a:t>
                      </a:r>
                    </a:p>
                  </a:txBody>
                  <a:tcPr marT="27432" marB="27432"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690938"/>
                  </a:ext>
                </a:extLst>
              </a:tr>
              <a:tr h="154352">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Most frequent (≥15%pts) drug-related TEAEs</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aseline="30000" dirty="0"/>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106179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Diarrhea</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40</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37</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16</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042468"/>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Nausea</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30</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33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12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672001"/>
                  </a:ext>
                </a:extLst>
              </a:tr>
              <a:tr h="166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Increased appetite</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18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23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ysClr val="windowText" lastClr="000000"/>
                          </a:solidFill>
                        </a:rPr>
                        <a:t>7</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23875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Injection site erythema</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20</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16</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14</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4681561"/>
                  </a:ext>
                </a:extLst>
              </a:tr>
              <a:tr h="154352">
                <a:tc>
                  <a:txBody>
                    <a:bodyPr/>
                    <a:lstStyle/>
                    <a:p>
                      <a:r>
                        <a:rPr lang="en-US" sz="900" dirty="0">
                          <a:solidFill>
                            <a:schemeClr val="tx1"/>
                          </a:solidFill>
                        </a:rPr>
                        <a:t>Injection site bruising</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15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7</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171136013"/>
                  </a:ext>
                </a:extLst>
              </a:tr>
            </a:tbl>
          </a:graphicData>
        </a:graphic>
      </p:graphicFrame>
    </p:spTree>
    <p:extLst>
      <p:ext uri="{BB962C8B-B14F-4D97-AF65-F5344CB8AC3E}">
        <p14:creationId xmlns:p14="http://schemas.microsoft.com/office/powerpoint/2010/main" val="192444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15982755"/>
              </p:ext>
            </p:extLst>
          </p:nvPr>
        </p:nvGraphicFramePr>
        <p:xfrm>
          <a:off x="384362" y="548640"/>
          <a:ext cx="11430000" cy="2950464"/>
        </p:xfrm>
        <a:graphic>
          <a:graphicData uri="http://schemas.openxmlformats.org/drawingml/2006/table">
            <a:tbl>
              <a:tblPr firstRow="1" bandRow="1">
                <a:tableStyleId>{C083E6E3-FA7D-4D7B-A595-EF9225AFEA82}</a:tableStyleId>
              </a:tblPr>
              <a:tblGrid>
                <a:gridCol w="11430000">
                  <a:extLst>
                    <a:ext uri="{9D8B030D-6E8A-4147-A177-3AD203B41FA5}">
                      <a16:colId xmlns:a16="http://schemas.microsoft.com/office/drawing/2014/main" val="20000"/>
                    </a:ext>
                  </a:extLst>
                </a:gridCol>
              </a:tblGrid>
              <a:tr h="457200">
                <a:tc>
                  <a:txBody>
                    <a:bodyPr/>
                    <a:lstStyle/>
                    <a:p>
                      <a:pPr algn="ctr"/>
                      <a:r>
                        <a:rPr lang="en-US" sz="2300" b="0" spc="20" dirty="0">
                          <a:solidFill>
                            <a:schemeClr val="bg1"/>
                          </a:solidFill>
                        </a:rPr>
                        <a:t>Metabolism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Efruxifermin (Akero)</a:t>
                      </a:r>
                      <a:r>
                        <a:rPr lang="en-US" sz="1000" b="0" i="1" dirty="0">
                          <a:solidFill>
                            <a:schemeClr val="accent3">
                              <a:lumMod val="75000"/>
                            </a:schemeClr>
                          </a:solidFill>
                        </a:rPr>
                        <a:t> continued</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61169">
                <a:tc>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These </a:t>
                      </a:r>
                      <a:r>
                        <a:rPr kumimoji="0" lang="en-US" sz="1000" u="none" strike="noStrike" cap="none" normalizeH="0" baseline="0" dirty="0">
                          <a:ln>
                            <a:noFill/>
                          </a:ln>
                          <a:solidFill>
                            <a:schemeClr val="tx1"/>
                          </a:solidFill>
                          <a:effectLst/>
                        </a:rPr>
                        <a:t>96-week data from Phase IIb HARMONY showed sustained efficacy of EFX on liver histology in MASH F2-F3 patients. The placebo-adjusted effect on the proportion of patients achieving ≥1 stage improvement in fibrosis without worsening in MASH more than doubled between 24 and 96 weeks for EFX (50mg) (21 to 51%) while a slight increase was seen for EFX (28mg) (19 to 21%). The majority of EFX-treated patients with a 24-week histology response on fibrosis saw a sustained response and nearly two-thirds of EFX (50mg) treated patients meeting this endpoint saw a 2-stage improvement in fibrosis at 96 weeks while no placebo-treated patients achieved a 2-stage improvement in fibrosis. Additionally, as seen at 24 weeks, EFX elicited MASH resolution without worsening in fibrosis in significantly more patients compared to placebo. Benefits on non-invasive markers of fibrosis, dyslipidemia, and insulin sensitivity reported at 24 weeks were sustained at 96 weeks. Safety findings were consistent with previous trials and 24-week findings from this study with most common AEs being GI related and mild and transient in nature.</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u="none" strike="noStrike" cap="none" normalizeH="0" baseline="0" dirty="0">
                          <a:ln>
                            <a:noFill/>
                          </a:ln>
                          <a:solidFill>
                            <a:schemeClr val="tx1"/>
                          </a:solidFill>
                          <a:effectLst/>
                        </a:rPr>
                        <a:t>In the Q&amp;A session following the investor presentation, the impact of efruxifermin on BMD was queried and CDO Kitty Yale clarified that in this study population of predominantly postmenopausal females a BMD loss of 1-1.5% per year is expected, and the significant difference between EFX and placebo was driven by an increase in BMD in the placebo group; investigators will be following BMD in the Phase III program.</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u="none" strike="noStrike" cap="none" normalizeH="0" baseline="0" dirty="0">
                          <a:ln>
                            <a:noFill/>
                          </a:ln>
                          <a:solidFill>
                            <a:schemeClr val="tx1"/>
                          </a:solidFill>
                          <a:effectLst/>
                        </a:rPr>
                        <a:t>Efruxifermin is now in Phase III development for the treatment of non-cirrhotic and cirrhotic MASH with two out of three trials in the SYNCHRONY program actively enrolling patients, while the final trial SYNCHRONY Outcomes that will evaluate safety and efficacy of EFX in MASH F4 patients is expected to initiate in 2H 2024. SYNCHRONY Outcomes will have a primary histology endpoints regression of fibrosis at 96 weeks and an assessment of clinical outcomes to support an application for full marketing approval.</a:t>
                      </a:r>
                    </a:p>
                    <a:p>
                      <a:pPr marL="0" indent="0">
                        <a:spcAft>
                          <a:spcPts val="600"/>
                        </a:spcAft>
                        <a:buFont typeface="Arial"/>
                        <a:buNone/>
                      </a:pPr>
                      <a:r>
                        <a:rPr lang="en-GB" sz="900" b="1" dirty="0">
                          <a:solidFill>
                            <a:schemeClr val="tx1"/>
                          </a:solidFill>
                          <a:latin typeface="+mn-lt"/>
                          <a:cs typeface="Calibri"/>
                        </a:rPr>
                        <a:t>Source:</a:t>
                      </a:r>
                      <a:r>
                        <a:rPr lang="en-GB" sz="900" b="0" dirty="0">
                          <a:solidFill>
                            <a:schemeClr val="tx1"/>
                          </a:solidFill>
                          <a:latin typeface="+mn-lt"/>
                          <a:cs typeface="Calibri"/>
                        </a:rPr>
                        <a:t> </a:t>
                      </a:r>
                      <a:r>
                        <a:rPr lang="en-GB" sz="900" b="0" dirty="0">
                          <a:solidFill>
                            <a:schemeClr val="tx1"/>
                          </a:solidFill>
                          <a:latin typeface="+mn-lt"/>
                          <a:cs typeface="Calibri"/>
                          <a:hlinkClick r:id="rId2"/>
                        </a:rPr>
                        <a:t>Akero press release</a:t>
                      </a:r>
                      <a:r>
                        <a:rPr lang="en-GB" sz="900" b="0" dirty="0">
                          <a:solidFill>
                            <a:schemeClr val="tx1"/>
                          </a:solidFill>
                          <a:latin typeface="+mn-lt"/>
                          <a:cs typeface="Calibri"/>
                        </a:rPr>
                        <a:t>, </a:t>
                      </a:r>
                      <a:r>
                        <a:rPr lang="en-GB" sz="900" b="0" dirty="0">
                          <a:solidFill>
                            <a:schemeClr val="tx1"/>
                          </a:solidFill>
                          <a:latin typeface="+mn-lt"/>
                          <a:cs typeface="Calibri"/>
                          <a:hlinkClick r:id="rId3"/>
                        </a:rPr>
                        <a:t>Akero company presentation</a:t>
                      </a:r>
                      <a:endParaRPr lang="en-GB" sz="900" b="0" dirty="0">
                        <a:solidFill>
                          <a:schemeClr val="tx1"/>
                        </a:solidFill>
                        <a:latin typeface="+mn-lt"/>
                        <a:cs typeface="Calibri"/>
                      </a:endParaRPr>
                    </a:p>
                  </a:txBody>
                  <a:tcPr marT="36576" marB="36576">
                    <a:lnL>
                      <a:noFill/>
                    </a:lnL>
                    <a:lnR>
                      <a:noFill/>
                    </a:lnR>
                    <a:lnT>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2597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4762891"/>
              </p:ext>
            </p:extLst>
          </p:nvPr>
        </p:nvGraphicFramePr>
        <p:xfrm>
          <a:off x="384363" y="548640"/>
          <a:ext cx="11430000" cy="2343912"/>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Metabolism Modulators</a:t>
                      </a:r>
                      <a:r>
                        <a:rPr lang="en-US" sz="2300" b="0" spc="20" baseline="0" dirty="0">
                          <a:solidFill>
                            <a:schemeClr val="bg1"/>
                          </a:solidFill>
                        </a:rPr>
                        <a:t>: Regulatory News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0">
                <a:tc gridSpan="2">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b="1" i="0" dirty="0">
                          <a:solidFill>
                            <a:schemeClr val="accent3">
                              <a:lumMod val="75000"/>
                            </a:schemeClr>
                          </a:solidFill>
                        </a:rPr>
                        <a:t>Pegozafermin (89bio) receives PRIME designation in the EU</a:t>
                      </a:r>
                      <a:endParaRPr lang="en-US" sz="1000" b="1" i="0"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7"/>
                  </a:ext>
                </a:extLst>
              </a:tr>
              <a:tr h="1341120">
                <a:tc>
                  <a:txBody>
                    <a:bodyPr/>
                    <a:lstStyle/>
                    <a:p>
                      <a:r>
                        <a:rPr lang="en-US" sz="1000" b="1" dirty="0"/>
                        <a:t>pegozafermin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(89bio)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FGF21</a:t>
                      </a:r>
                    </a:p>
                  </a:txBody>
                  <a:tcPr marT="36576" marB="36576">
                    <a:lnL>
                      <a:noFill/>
                    </a:lnL>
                    <a:lnR>
                      <a:noFill/>
                    </a:lnR>
                    <a:lnT>
                      <a:noFill/>
                    </a:lnT>
                    <a:lnB w="12700" cmpd="sng">
                      <a:noFill/>
                    </a:lnB>
                    <a:lnTlToBr w="12700" cmpd="sng">
                      <a:noFill/>
                      <a:prstDash val="solid"/>
                    </a:lnTlToBr>
                    <a:lnBlToTr w="12700" cmpd="sng">
                      <a:noFill/>
                      <a:prstDash val="solid"/>
                    </a:lnBlToTr>
                  </a:tcPr>
                </a:tc>
                <a:tc>
                  <a:txBody>
                    <a:bodyPr/>
                    <a:lstStyle/>
                    <a:p>
                      <a:pPr>
                        <a:spcAft>
                          <a:spcPts val="600"/>
                        </a:spcAft>
                      </a:pPr>
                      <a:r>
                        <a:rPr lang="en-US" sz="1000" b="0" i="0" kern="1200" baseline="0" dirty="0">
                          <a:solidFill>
                            <a:schemeClr val="tx1"/>
                          </a:solidFill>
                          <a:effectLst/>
                          <a:latin typeface="+mn-lt"/>
                          <a:ea typeface="+mn-ea"/>
                          <a:cs typeface="+mn-cs"/>
                        </a:rPr>
                        <a:t>89bio receives European Medicines Agency’s (EMAs) PRIority Medicines (PRIME) designation for FGF21 analog pegozafermin for the treatment of MASH with fibrosis and compensated cirrhosis. </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The PRIME program was launched in 2016 by the EMA to provide early and enhanced regulatory support for development of promising drugs that  based on early clinical data may offer a major therapeutic advantage over existing treatments, or benefit patients without treatment options addressing an unmet medical need. This designation was supported by positive data from Phase IIb trial </a:t>
                      </a:r>
                      <a:r>
                        <a:rPr kumimoji="0" lang="en-US" sz="1000" u="none" strike="noStrike" cap="none" normalizeH="0" baseline="0" dirty="0">
                          <a:ln>
                            <a:noFill/>
                          </a:ln>
                          <a:effectLst/>
                          <a:hlinkClick r:id="rId2"/>
                        </a:rPr>
                        <a:t>ENLIVEN</a:t>
                      </a:r>
                      <a:r>
                        <a:rPr kumimoji="0" lang="en-US" sz="1000" u="none" strike="noStrike" cap="none" normalizeH="0" baseline="0" dirty="0">
                          <a:ln>
                            <a:noFill/>
                          </a:ln>
                          <a:effectLst/>
                        </a:rPr>
                        <a:t> and will allow 89bio to engage more closely with the EMA and potentially accelerate clinical development.</a:t>
                      </a:r>
                      <a:endParaRPr lang="en-US" sz="1000" i="0" dirty="0"/>
                    </a:p>
                    <a:p>
                      <a:pPr marL="0" indent="0">
                        <a:spcAft>
                          <a:spcPts val="600"/>
                        </a:spcAft>
                        <a:buFont typeface="Arial"/>
                        <a:buNone/>
                      </a:pPr>
                      <a:r>
                        <a:rPr lang="en-GB" sz="900" b="1" i="0" baseline="0" dirty="0">
                          <a:solidFill>
                            <a:schemeClr val="tx1"/>
                          </a:solidFill>
                          <a:latin typeface="+mn-lt"/>
                          <a:cs typeface="Calibri"/>
                        </a:rPr>
                        <a:t>Source:</a:t>
                      </a:r>
                      <a:r>
                        <a:rPr lang="en-GB" sz="900" b="0" i="0" baseline="0" dirty="0">
                          <a:solidFill>
                            <a:schemeClr val="tx1"/>
                          </a:solidFill>
                          <a:latin typeface="+mn-lt"/>
                          <a:cs typeface="Calibri"/>
                        </a:rPr>
                        <a:t> </a:t>
                      </a:r>
                      <a:r>
                        <a:rPr lang="en-GB" sz="900" b="0" i="0" baseline="0" dirty="0">
                          <a:solidFill>
                            <a:schemeClr val="tx1"/>
                          </a:solidFill>
                          <a:latin typeface="+mn-lt"/>
                          <a:cs typeface="Calibri"/>
                          <a:hlinkClick r:id="rId3"/>
                        </a:rPr>
                        <a:t>89bio press release</a:t>
                      </a:r>
                      <a:endParaRPr lang="en-GB" sz="900" b="0" i="0" baseline="0" dirty="0">
                        <a:solidFill>
                          <a:schemeClr val="tx1"/>
                        </a:solidFill>
                        <a:latin typeface="+mn-lt"/>
                        <a:cs typeface="Calibri"/>
                      </a:endParaRPr>
                    </a:p>
                  </a:txBody>
                  <a:tcPr marT="36576" marB="36576">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073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73832931"/>
              </p:ext>
            </p:extLst>
          </p:nvPr>
        </p:nvGraphicFramePr>
        <p:xfrm>
          <a:off x="384048" y="548640"/>
          <a:ext cx="11429999" cy="5410200"/>
        </p:xfrm>
        <a:graphic>
          <a:graphicData uri="http://schemas.openxmlformats.org/drawingml/2006/table">
            <a:tbl>
              <a:tblPr firstRow="1" bandRow="1">
                <a:tableStyleId>{2D5ABB26-0587-4C30-8999-92F81FD0307C}</a:tableStyleId>
              </a:tblPr>
              <a:tblGrid>
                <a:gridCol w="2768600">
                  <a:extLst>
                    <a:ext uri="{9D8B030D-6E8A-4147-A177-3AD203B41FA5}">
                      <a16:colId xmlns:a16="http://schemas.microsoft.com/office/drawing/2014/main" val="20000"/>
                    </a:ext>
                  </a:extLst>
                </a:gridCol>
                <a:gridCol w="8293820">
                  <a:extLst>
                    <a:ext uri="{9D8B030D-6E8A-4147-A177-3AD203B41FA5}">
                      <a16:colId xmlns:a16="http://schemas.microsoft.com/office/drawing/2014/main" val="20001"/>
                    </a:ext>
                  </a:extLst>
                </a:gridCol>
                <a:gridCol w="367579">
                  <a:extLst>
                    <a:ext uri="{9D8B030D-6E8A-4147-A177-3AD203B41FA5}">
                      <a16:colId xmlns:a16="http://schemas.microsoft.com/office/drawing/2014/main" val="20002"/>
                    </a:ext>
                  </a:extLst>
                </a:gridCol>
              </a:tblGrid>
              <a:tr h="457200">
                <a:tc gridSpan="3">
                  <a:txBody>
                    <a:bodyPr/>
                    <a:lstStyle/>
                    <a:p>
                      <a:pPr algn="ctr"/>
                      <a:r>
                        <a:rPr lang="en-US" sz="2300" spc="20" baseline="0" dirty="0">
                          <a:solidFill>
                            <a:schemeClr val="bg1"/>
                          </a:solidFill>
                          <a:latin typeface="+mj-lt"/>
                        </a:rPr>
                        <a:t>Table of Contents</a:t>
                      </a:r>
                    </a:p>
                  </a:txBody>
                  <a:tcPr marT="36576" marB="36576" anchor="ctr">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1200" dirty="0"/>
                    </a:p>
                  </a:txBody>
                  <a:tcPr marL="45720" marR="45720" marB="0" anchor="b">
                    <a:lnT w="38100" cap="flat" cmpd="sng" algn="ctr">
                      <a:solidFill>
                        <a:schemeClr val="bg1"/>
                      </a:solidFill>
                      <a:prstDash val="solid"/>
                      <a:round/>
                      <a:headEnd type="none" w="med" len="med"/>
                      <a:tailEnd type="none" w="med" len="med"/>
                    </a:lnT>
                    <a:noFill/>
                  </a:tcPr>
                </a:tc>
                <a:tc hMerge="1">
                  <a:txBody>
                    <a:bodyPr/>
                    <a:lstStyle/>
                    <a:p>
                      <a:pPr algn="r"/>
                      <a:endParaRPr lang="en-US" sz="1100" dirty="0"/>
                    </a:p>
                  </a:txBody>
                  <a:tcPr marL="45720" marR="45720" marB="0" anchor="b">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0000"/>
                  </a:ext>
                </a:extLst>
              </a:tr>
              <a:tr h="0">
                <a:tc gridSpan="3">
                  <a:txBody>
                    <a:bodyPr/>
                    <a:lstStyle/>
                    <a:p>
                      <a:pPr algn="ctr"/>
                      <a:endParaRPr lang="en-US" sz="600" dirty="0">
                        <a:latin typeface="+mj-lt"/>
                      </a:endParaRPr>
                    </a:p>
                  </a:txBody>
                  <a:tcPr marL="45720" marR="45720" marB="0" anchor="b">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Combinations/Multi-MOA</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dirty="0">
                          <a:solidFill>
                            <a:schemeClr val="tx1"/>
                          </a:solidFill>
                          <a:latin typeface="+mn-lt"/>
                          <a:ea typeface="Calibri"/>
                          <a:cs typeface="Calibri"/>
                        </a:rPr>
                        <a:t>Aramchol (Galmed), EU patent for combination Tx with resmetirom (Madrigal) in MASH fibrosis granted</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5</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2"/>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solidFill>
                          <a:srgbClr val="FF0000"/>
                        </a:solidFill>
                      </a:endParaRPr>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5"/>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Incretin Combinations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Survodutide, BI initiates Phase III trial in non-cirrhotic MASH</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6</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6"/>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T>
                      <a:noFill/>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DD 15 (D&amp;D) in preclinical development for obesity – included under MetSera collaboration</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7</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3590917907"/>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solidFill>
                          <a:srgbClr val="FF0000"/>
                        </a:solidFill>
                      </a:endParaRPr>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9"/>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Lipid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Rapirosiran sodium (ALN-HSD), Regeneron terminates UK Phase I trial due to business reasons</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8</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ALN-PNP, Regeneron adds MASLD cohorts and delays completion of US Phase I trial</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8</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GSK4532990, GSK updates protocol of US Phase IIb trial HORIZON to include F4 patients</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9</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879155962"/>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ALG-055009, Aligos initiates US Phase II trial HERALD in MASH F1-F3</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9</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3086207287"/>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VSA006, Visirna plans Chinese Phase IIb trial in MASH F2-F3</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9</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2869984422"/>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Resmetirom, Madrigal delays completion of US Phase III trial MAESTRO-NASH OUTCOMES in MASH F4</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10</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3031446708"/>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ION224 (Ionis) potently reduces liver fat and improves MASH and fibrosis in Phase IIb</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11</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3834474963"/>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Rezdiffra (resmetirom, Madrigal) approved for treatment of non-cirrhotic MASH F2-F3 in the US</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12</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Resmetirom (Madrigal), the EMA accepts MAA for MASH with fibrosis</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13</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2243604663"/>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solidFill>
                          <a:schemeClr val="tx1"/>
                        </a:solidFill>
                      </a:endParaRPr>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13"/>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Metabolism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Pegozafermin, 89bio initiates Phase III trial ENLIGHTEN-Fibrosis in MASH F2-F3</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14</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4"/>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T>
                      <a:noFill/>
                    </a:lnT>
                    <a:lnB w="9525" cap="flat" cmpd="sng" algn="ctr">
                      <a:noFill/>
                      <a:prstDash val="dot"/>
                      <a:round/>
                      <a:headEnd type="none" w="med" len="med"/>
                      <a:tailEnd type="none" w="med" len="med"/>
                    </a:lnB>
                    <a:noFill/>
                  </a:tcPr>
                </a:tc>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J2H 1702, J2H announced ongoing S. Korean Phase II trial in MASH</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14</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3036454097"/>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Efruxifermin (Akero), 96-week data from Phase IIb trial HARMONY show sustained histology improvements in MASH F2-F3</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15</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Pegozafermin (89bio) receives PRIME designation in the EU</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19</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491721294"/>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NGM enters merger agreement with Atlas to go private</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20</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6"/>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solidFill>
                          <a:schemeClr val="tx1"/>
                        </a:solidFill>
                      </a:endParaRPr>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17"/>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PPAR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Chiglitazar (Chipscreen), topline data of Chinese Phase II CINAR show improvements in liver fat</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21</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Lanifibranor (Inventiva) ± empagliflozin shows benefit on glycemic control and MASH in Phase II trial LEGEND</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22</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700425134"/>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Lanifibranor, Inventiva resumes screening/randomization in Phase III trial NATiV3</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24</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9"/>
                  </a:ext>
                </a:extLst>
              </a:tr>
            </a:tbl>
          </a:graphicData>
        </a:graphic>
      </p:graphicFrame>
      <p:sp>
        <p:nvSpPr>
          <p:cNvPr id="4" name="TextBox 3">
            <a:extLst>
              <a:ext uri="{FF2B5EF4-FFF2-40B4-BE49-F238E27FC236}">
                <a16:creationId xmlns:a16="http://schemas.microsoft.com/office/drawing/2014/main" id="{128E9394-3C96-48CF-925D-09B0EFB52FF4}"/>
              </a:ext>
            </a:extLst>
          </p:cNvPr>
          <p:cNvSpPr txBox="1"/>
          <p:nvPr/>
        </p:nvSpPr>
        <p:spPr>
          <a:xfrm>
            <a:off x="11230713" y="6063881"/>
            <a:ext cx="580287" cy="153888"/>
          </a:xfrm>
          <a:prstGeom prst="rect">
            <a:avLst/>
          </a:prstGeom>
          <a:noFill/>
        </p:spPr>
        <p:txBody>
          <a:bodyPr wrap="none" lIns="0" tIns="0" rIns="0" bIns="0" rtlCol="0">
            <a:spAutoFit/>
          </a:bodyPr>
          <a:lstStyle/>
          <a:p>
            <a:pPr algn="r"/>
            <a:r>
              <a:rPr lang="en-US" sz="1000" i="1" dirty="0">
                <a:solidFill>
                  <a:prstClr val="black"/>
                </a:solidFill>
              </a:rPr>
              <a:t>Continued</a:t>
            </a:r>
          </a:p>
        </p:txBody>
      </p:sp>
    </p:spTree>
    <p:extLst>
      <p:ext uri="{BB962C8B-B14F-4D97-AF65-F5344CB8AC3E}">
        <p14:creationId xmlns:p14="http://schemas.microsoft.com/office/powerpoint/2010/main" val="399138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75843270"/>
              </p:ext>
            </p:extLst>
          </p:nvPr>
        </p:nvGraphicFramePr>
        <p:xfrm>
          <a:off x="384363" y="548640"/>
          <a:ext cx="11430000" cy="227990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Metabolism Modulators</a:t>
                      </a:r>
                      <a:r>
                        <a:rPr lang="en-US" sz="2300" b="0" spc="20" baseline="0" dirty="0">
                          <a:solidFill>
                            <a:schemeClr val="bg1"/>
                          </a:solidFill>
                        </a:rPr>
                        <a:t>: Company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NGM enters merger agreement with Atlas to go private</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aldafermin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(NGM)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FGF19</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0" i="0" kern="1200" dirty="0">
                          <a:solidFill>
                            <a:schemeClr val="tx1"/>
                          </a:solidFill>
                          <a:effectLst/>
                          <a:latin typeface="+mn-lt"/>
                          <a:ea typeface="+mn-ea"/>
                          <a:cs typeface="+mn-cs"/>
                        </a:rPr>
                        <a:t>In </a:t>
                      </a:r>
                      <a:r>
                        <a:rPr lang="en-US" sz="1000" b="0" i="0" kern="1200" dirty="0">
                          <a:solidFill>
                            <a:schemeClr val="tx1"/>
                          </a:solidFill>
                          <a:effectLst/>
                          <a:latin typeface="+mn-lt"/>
                          <a:ea typeface="+mn-ea"/>
                          <a:cs typeface="+mn-cs"/>
                          <a:hlinkClick r:id="rId2"/>
                        </a:rPr>
                        <a:t>February</a:t>
                      </a:r>
                      <a:r>
                        <a:rPr lang="en-US" sz="1000" b="0" i="0" kern="1200" dirty="0">
                          <a:solidFill>
                            <a:schemeClr val="tx1"/>
                          </a:solidFill>
                          <a:effectLst/>
                          <a:latin typeface="+mn-lt"/>
                          <a:ea typeface="+mn-ea"/>
                          <a:cs typeface="+mn-cs"/>
                        </a:rPr>
                        <a:t>, NGM entered a merger agreement with Atlas Neon Parent for Atlas to acquire NGM through a cash tender offer; the transaction is expected to complete in 2Q 2024, and upon completion of the merger NGM will be privately held.</a:t>
                      </a:r>
                      <a:endParaRPr lang="en-US" sz="1000" b="0" i="0" kern="1200" baseline="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a:t>
                      </a:r>
                      <a:r>
                        <a:rPr kumimoji="0" lang="en-US" sz="1000" u="none" strike="noStrike" cap="none" normalizeH="0" baseline="0" dirty="0">
                          <a:ln>
                            <a:noFill/>
                          </a:ln>
                          <a:effectLst/>
                          <a:hlinkClick r:id="rId3"/>
                        </a:rPr>
                        <a:t>Data</a:t>
                      </a:r>
                      <a:r>
                        <a:rPr kumimoji="0" lang="en-US" sz="1000" u="none" strike="noStrike" cap="none" normalizeH="0" baseline="0" dirty="0">
                          <a:ln>
                            <a:noFill/>
                          </a:ln>
                          <a:effectLst/>
                        </a:rPr>
                        <a:t> from Phase IIb trial </a:t>
                      </a:r>
                      <a:r>
                        <a:rPr kumimoji="0" lang="en-US" sz="1000" u="none" strike="noStrike" cap="none" normalizeH="0" baseline="0" dirty="0">
                          <a:ln>
                            <a:noFill/>
                          </a:ln>
                          <a:effectLst/>
                          <a:hlinkClick r:id="rId4"/>
                        </a:rPr>
                        <a:t>ALPINE 4</a:t>
                      </a:r>
                      <a:r>
                        <a:rPr kumimoji="0" lang="en-US" sz="1000" u="none" strike="noStrike" cap="none" normalizeH="0" baseline="0" dirty="0">
                          <a:ln>
                            <a:noFill/>
                          </a:ln>
                          <a:effectLst/>
                        </a:rPr>
                        <a:t> showed FGF19 analog aldafermin (3mg) met the primary endpoint with greater reductions in ELF as well as benefits on liver histology compared to placebo in MASH F4 patients. Aldafermin was recently granted Orphan Drug Designation from the US FDA for the treatment of PSC and NGM is in ongoing discussions with regulatory authorities on design of a potential registrational trial; no further development plans for aldafermin in MASH have been disclosed.</a:t>
                      </a: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5"/>
                        </a:rPr>
                        <a:t>NGM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372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28738378"/>
              </p:ext>
            </p:extLst>
          </p:nvPr>
        </p:nvGraphicFramePr>
        <p:xfrm>
          <a:off x="384363" y="548640"/>
          <a:ext cx="11430000" cy="4867167"/>
        </p:xfrm>
        <a:graphic>
          <a:graphicData uri="http://schemas.openxmlformats.org/drawingml/2006/table">
            <a:tbl>
              <a:tblPr firstRow="1" bandRow="1">
                <a:tableStyleId>{C083E6E3-FA7D-4D7B-A595-EF9225AFEA82}</a:tableStyleId>
              </a:tblPr>
              <a:tblGrid>
                <a:gridCol w="28575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gridCol w="2857500">
                  <a:extLst>
                    <a:ext uri="{9D8B030D-6E8A-4147-A177-3AD203B41FA5}">
                      <a16:colId xmlns:a16="http://schemas.microsoft.com/office/drawing/2014/main" val="20003"/>
                    </a:ext>
                  </a:extLst>
                </a:gridCol>
              </a:tblGrid>
              <a:tr h="457200">
                <a:tc gridSpan="4">
                  <a:txBody>
                    <a:bodyPr/>
                    <a:lstStyle/>
                    <a:p>
                      <a:pPr algn="ctr"/>
                      <a:r>
                        <a:rPr lang="en-US" sz="2300" b="0" spc="20" dirty="0">
                          <a:solidFill>
                            <a:schemeClr val="bg1"/>
                          </a:solidFill>
                        </a:rPr>
                        <a:t>PPAR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8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Chiglitazar (Chipscreen), topline data of Chinese Phase II CINAR show improvements in liver fat</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4">
                  <a:txBody>
                    <a:bodyPr/>
                    <a:lstStyle/>
                    <a:p>
                      <a:endParaRPr lang="en-US" sz="100"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Product</a:t>
                      </a: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MOA</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Company</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Trial</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US" sz="1000" b="1" dirty="0"/>
                        <a:t>chiglitazar</a:t>
                      </a:r>
                      <a:endParaRPr lang="en-US" sz="1000" b="1"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PPAR pan agonist</a:t>
                      </a:r>
                    </a:p>
                  </a:txBody>
                  <a:tcPr marT="45717" marB="45717">
                    <a:lnL>
                      <a:noFill/>
                    </a:lnL>
                    <a:lnR>
                      <a:noFill/>
                    </a:lnR>
                    <a:lnT>
                      <a:noFill/>
                    </a:lnT>
                    <a:lnB>
                      <a:noFill/>
                    </a:lnB>
                    <a:lnTlToBr w="12700" cmpd="sng">
                      <a:noFill/>
                      <a:prstDash val="solid"/>
                    </a:lnTlToBr>
                    <a:lnBlToTr w="12700" cmpd="sng">
                      <a:noFill/>
                      <a:prstDash val="solid"/>
                    </a:lnBlToTr>
                  </a:tcPr>
                </a:tc>
                <a:tc>
                  <a:txBody>
                    <a:bodyPr/>
                    <a:lstStyle/>
                    <a:p>
                      <a:r>
                        <a:rPr lang="en-US" sz="1000" dirty="0"/>
                        <a:t>Chipscreen</a:t>
                      </a:r>
                      <a:endParaRPr lang="en-US" sz="1000" b="0"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effectLst/>
                          <a:hlinkClick r:id="rId2"/>
                        </a:rPr>
                        <a:t>CINAR</a:t>
                      </a:r>
                      <a:r>
                        <a:rPr kumimoji="0" lang="en-US" sz="1000" b="0" u="none" strike="noStrike" cap="none" normalizeH="0" baseline="0" dirty="0">
                          <a:ln>
                            <a:noFill/>
                          </a:ln>
                          <a:effectLst/>
                        </a:rPr>
                        <a:t> </a:t>
                      </a:r>
                      <a:r>
                        <a:rPr kumimoji="0" lang="en-US" sz="1000" u="none" strike="noStrike" cap="none" normalizeH="0" baseline="0" dirty="0">
                          <a:ln>
                            <a:noFill/>
                          </a:ln>
                          <a:effectLst/>
                        </a:rPr>
                        <a:t>Phase II – China</a:t>
                      </a:r>
                    </a:p>
                  </a:txBody>
                  <a:tcPr marT="45717" marB="45717">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4">
                  <a:txBody>
                    <a:bodyPr/>
                    <a:lstStyle/>
                    <a:p>
                      <a:r>
                        <a:rPr lang="en-US" sz="1000" b="1" dirty="0"/>
                        <a:t>Patients &amp; Treatment</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1" dirty="0">
                        <a:latin typeface="Calibri"/>
                        <a:cs typeface="Calibri"/>
                      </a:endParaRPr>
                    </a:p>
                  </a:txBody>
                  <a:tcPr marT="36576" marB="36576"/>
                </a:tc>
                <a:tc hMerge="1">
                  <a:txBody>
                    <a:bodyPr/>
                    <a:lstStyle/>
                    <a:p>
                      <a:endParaRPr lang="en-GB"/>
                    </a:p>
                  </a:txBody>
                  <a:tcPr/>
                </a:tc>
                <a:extLst>
                  <a:ext uri="{0D108BD9-81ED-4DB2-BD59-A6C34878D82A}">
                    <a16:rowId xmlns:a16="http://schemas.microsoft.com/office/drawing/2014/main" val="10005"/>
                  </a:ext>
                </a:extLst>
              </a:tr>
              <a:tr h="237232">
                <a:tc gridSpan="4">
                  <a:txBody>
                    <a:bodyPr/>
                    <a:lstStyle/>
                    <a:p>
                      <a:r>
                        <a:rPr lang="en-US" sz="1000" dirty="0"/>
                        <a:t>100 MASH patients aged 18-75 years, MRI-PDFF ≥8%, liver stiffness by FibroScan 7-11kPa, TG 1.7-5.6mmol/L, HOMA-IR ≥2.5, ALT ≥ULN, if T2D A1c &lt;8.5%, &lt;2 oral hypoglycemic drug combinations (not on TZDs, fibrates, GLP-1s, insulins) received chiglitazar (oral 48 or 64mg QD) vs. placebo</a:t>
                      </a:r>
                    </a:p>
                    <a:p>
                      <a:r>
                        <a:rPr lang="en-US" sz="1000" b="1" dirty="0">
                          <a:latin typeface="+mj-lt"/>
                          <a:cs typeface="Calibri"/>
                        </a:rPr>
                        <a:t>Primary Endpoint</a:t>
                      </a:r>
                      <a:r>
                        <a:rPr lang="en-US" sz="1000" b="0" dirty="0">
                          <a:latin typeface="+mj-lt"/>
                          <a:cs typeface="Calibri"/>
                        </a:rPr>
                        <a:t>: change in liver fat from baseline at 18 weeks</a:t>
                      </a:r>
                      <a:endParaRPr lang="en-US" sz="1000" b="1" dirty="0">
                        <a:latin typeface="+mj-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0" dirty="0">
                        <a:latin typeface="Calibri"/>
                        <a:cs typeface="Calibri"/>
                      </a:endParaRPr>
                    </a:p>
                  </a:txBody>
                  <a:tcPr marT="36576" marB="36576"/>
                </a:tc>
                <a:tc hMerge="1">
                  <a:txBody>
                    <a:bodyPr/>
                    <a:lstStyle/>
                    <a:p>
                      <a:endParaRPr lang="en-GB"/>
                    </a:p>
                  </a:txBody>
                  <a:tcPr/>
                </a:tc>
                <a:extLst>
                  <a:ext uri="{0D108BD9-81ED-4DB2-BD59-A6C34878D82A}">
                    <a16:rowId xmlns:a16="http://schemas.microsoft.com/office/drawing/2014/main" val="10006"/>
                  </a:ext>
                </a:extLst>
              </a:tr>
              <a:tr h="0">
                <a:tc gridSpan="4">
                  <a:txBody>
                    <a:bodyPr/>
                    <a:lstStyle/>
                    <a:p>
                      <a:r>
                        <a:rPr lang="en-US" sz="1000" b="1" dirty="0"/>
                        <a:t>Results</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7"/>
                  </a:ext>
                </a:extLst>
              </a:tr>
              <a:tr h="1700809">
                <a:tc gridSpan="4">
                  <a:txBody>
                    <a:bodyPr/>
                    <a:lstStyle/>
                    <a:p>
                      <a:pPr marL="171450" indent="-171450">
                        <a:spcAft>
                          <a:spcPts val="600"/>
                        </a:spcAft>
                        <a:buFont typeface="Arial"/>
                        <a:buChar char="•"/>
                      </a:pPr>
                      <a:r>
                        <a:rPr lang="en-US" sz="1000" dirty="0"/>
                        <a:t>Chiglitazar (both doses) showed a significant dose-dependent reduction in liver fat vs. placebo.</a:t>
                      </a:r>
                    </a:p>
                    <a:p>
                      <a:pPr marL="171450" indent="-171450">
                        <a:spcAft>
                          <a:spcPts val="600"/>
                        </a:spcAft>
                        <a:buFont typeface="Arial"/>
                        <a:buChar char="•"/>
                      </a:pPr>
                      <a:r>
                        <a:rPr lang="en-US" sz="1000" dirty="0"/>
                        <a:t>According to the press release, chiglitazar showed significant or dose-dependent improvements on a number of secondary efficacy endpoints including proportion of patients achieving ≥30% reduction in liver fat and non-invasive markers of hepatocyte damage, inflammation, and fibrosis.</a:t>
                      </a:r>
                    </a:p>
                    <a:p>
                      <a:pPr marL="171450" indent="-171450">
                        <a:spcAft>
                          <a:spcPts val="600"/>
                        </a:spcAft>
                        <a:buFont typeface="Arial"/>
                        <a:buChar char="•"/>
                      </a:pPr>
                      <a:r>
                        <a:rPr lang="en-US" sz="1000" dirty="0"/>
                        <a:t>Overall safety was good.</a:t>
                      </a:r>
                    </a:p>
                    <a:p>
                      <a:pPr marL="0" indent="0">
                        <a:spcAft>
                          <a:spcPts val="600"/>
                        </a:spcAft>
                        <a:buFont typeface="Arial"/>
                        <a:buNone/>
                      </a:pPr>
                      <a:r>
                        <a:rPr lang="en-US" sz="1000" dirty="0"/>
                        <a:t>Further data are to be disclosed at an upcoming scientific conference or in a research journal.</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8"/>
                  </a:ext>
                </a:extLst>
              </a:tr>
              <a:tr h="640080">
                <a:tc gridSpan="4">
                  <a:txBody>
                    <a:bodyPr/>
                    <a:lstStyle/>
                    <a:p>
                      <a:pPr marL="0" marR="0" lvl="0" indent="0" algn="l" defTabSz="914400" rtl="0" eaLnBrk="1" fontAlgn="auto" latinLnBrk="0" hangingPunct="1">
                        <a:lnSpc>
                          <a:spcPct val="100000"/>
                        </a:lnSpc>
                        <a:spcBef>
                          <a:spcPts val="100"/>
                        </a:spcBef>
                        <a:spcAft>
                          <a:spcPts val="300"/>
                        </a:spcAft>
                        <a:buClrTx/>
                        <a:buSzTx/>
                        <a:buFont typeface="Arial" panose="020B0604020202020204" pitchFamily="34" charset="0"/>
                        <a:buNone/>
                        <a:tabLst>
                          <a:tab pos="173038" algn="l"/>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These very topline data of PPAR pan agonist chiglitazar showed improvements in liver fat in Chinese MASH patients. Chiglitazar was approved for the treatment of T2D in China in </a:t>
                      </a:r>
                      <a:r>
                        <a:rPr kumimoji="0" lang="en-US" sz="1000" u="none" strike="noStrike" cap="none" normalizeH="0" baseline="0" dirty="0">
                          <a:ln>
                            <a:noFill/>
                          </a:ln>
                          <a:effectLst/>
                          <a:hlinkClick r:id="rId3"/>
                        </a:rPr>
                        <a:t>2021</a:t>
                      </a:r>
                      <a:r>
                        <a:rPr kumimoji="0" lang="en-US" sz="1000" u="none" strike="noStrike" cap="none" normalizeH="0" baseline="0" dirty="0">
                          <a:ln>
                            <a:noFill/>
                          </a:ln>
                          <a:effectLst/>
                        </a:rPr>
                        <a:t> and is in Phase III development for T2D in combination with metformin (</a:t>
                      </a:r>
                      <a:r>
                        <a:rPr kumimoji="0" lang="en-US" sz="1000" u="none" strike="noStrike" cap="none" normalizeH="0" baseline="0" dirty="0">
                          <a:ln>
                            <a:noFill/>
                          </a:ln>
                          <a:effectLst/>
                          <a:hlinkClick r:id="rId4"/>
                        </a:rPr>
                        <a:t>RECAM</a:t>
                      </a:r>
                      <a:r>
                        <a:rPr kumimoji="0" lang="en-US" sz="1000" u="none" strike="noStrike" cap="none" normalizeH="0" baseline="0" dirty="0">
                          <a:ln>
                            <a:noFill/>
                          </a:ln>
                          <a:effectLst/>
                        </a:rPr>
                        <a:t>). </a:t>
                      </a:r>
                      <a:r>
                        <a:rPr lang="en-US" sz="1000" b="0" dirty="0">
                          <a:solidFill>
                            <a:schemeClr val="tx1"/>
                          </a:solidFill>
                          <a:effectLst/>
                          <a:latin typeface="+mn-lt"/>
                          <a:ea typeface="Calibri" panose="020F0502020204030204" pitchFamily="34" charset="0"/>
                          <a:cs typeface="Times New Roman" panose="02020603050405020304" pitchFamily="18" charset="0"/>
                        </a:rPr>
                        <a:t>According to Novo Nordisk’s </a:t>
                      </a:r>
                      <a:r>
                        <a:rPr lang="en-US" sz="1000" b="0" dirty="0">
                          <a:solidFill>
                            <a:schemeClr val="tx1"/>
                          </a:solidFill>
                          <a:effectLst/>
                          <a:latin typeface="+mn-lt"/>
                          <a:ea typeface="Calibri" panose="020F0502020204030204" pitchFamily="34" charset="0"/>
                          <a:cs typeface="Times New Roman" panose="02020603050405020304" pitchFamily="18" charset="0"/>
                          <a:hlinkClick r:id="rId5"/>
                        </a:rPr>
                        <a:t>4Q 2023</a:t>
                      </a:r>
                      <a:r>
                        <a:rPr lang="en-US" sz="1000" b="0" dirty="0">
                          <a:solidFill>
                            <a:schemeClr val="tx1"/>
                          </a:solidFill>
                          <a:effectLst/>
                          <a:latin typeface="+mn-lt"/>
                          <a:ea typeface="Calibri" panose="020F0502020204030204" pitchFamily="34" charset="0"/>
                          <a:cs typeface="Times New Roman" panose="02020603050405020304" pitchFamily="18" charset="0"/>
                        </a:rPr>
                        <a:t> report 80% of diagnosed MASH patients have obesity and 35% have T2D. Treatments that can address comorbidities will have greater utility.</a:t>
                      </a:r>
                    </a:p>
                    <a:p>
                      <a:pPr marL="0" marR="0" lvl="0" indent="0" algn="l" defTabSz="914400" rtl="0" eaLnBrk="1" fontAlgn="base" latinLnBrk="0" hangingPunct="1">
                        <a:lnSpc>
                          <a:spcPct val="100000"/>
                        </a:lnSpc>
                        <a:spcBef>
                          <a:spcPct val="0"/>
                        </a:spcBef>
                        <a:spcAft>
                          <a:spcPts val="600"/>
                        </a:spcAft>
                        <a:buClrTx/>
                        <a:buSzTx/>
                        <a:buFontTx/>
                        <a:buNone/>
                        <a:tabLst/>
                        <a:defRPr/>
                      </a:pPr>
                      <a:endParaRPr kumimoji="0" lang="en-US" sz="1000" u="none" strike="noStrike" cap="none" normalizeH="0" baseline="0" dirty="0">
                        <a:ln>
                          <a:noFill/>
                        </a:ln>
                        <a:effectLst/>
                      </a:endParaRPr>
                    </a:p>
                    <a:p>
                      <a:pPr marL="0" indent="0">
                        <a:spcAft>
                          <a:spcPts val="600"/>
                        </a:spcAft>
                        <a:buFont typeface="Arial"/>
                        <a:buNone/>
                      </a:pPr>
                      <a:r>
                        <a:rPr lang="en-GB" sz="900" b="1" dirty="0">
                          <a:solidFill>
                            <a:schemeClr val="tx1"/>
                          </a:solidFill>
                          <a:latin typeface="+mn-lt"/>
                          <a:cs typeface="Calibri"/>
                        </a:rPr>
                        <a:t>Source:</a:t>
                      </a:r>
                      <a:r>
                        <a:rPr lang="en-GB" sz="900" b="0" dirty="0">
                          <a:solidFill>
                            <a:schemeClr val="tx1"/>
                          </a:solidFill>
                          <a:latin typeface="+mn-lt"/>
                          <a:cs typeface="Calibri"/>
                        </a:rPr>
                        <a:t> </a:t>
                      </a:r>
                      <a:r>
                        <a:rPr lang="en-GB" sz="900" b="0" dirty="0">
                          <a:solidFill>
                            <a:schemeClr val="tx1"/>
                          </a:solidFill>
                          <a:latin typeface="+mn-lt"/>
                          <a:cs typeface="Calibri"/>
                          <a:hlinkClick r:id="rId6"/>
                        </a:rPr>
                        <a:t>PRNewswire</a:t>
                      </a:r>
                      <a:endParaRPr lang="en-GB" sz="900" b="0" dirty="0">
                        <a:solidFill>
                          <a:schemeClr val="tx1"/>
                        </a:solidFill>
                        <a:latin typeface="+mn-lt"/>
                        <a:cs typeface="Calibri"/>
                      </a:endParaRPr>
                    </a:p>
                  </a:txBody>
                  <a:tcPr marT="36576" marB="36576">
                    <a:lnL>
                      <a:noFill/>
                    </a:lnL>
                    <a:lnR>
                      <a:noFill/>
                    </a:lnR>
                    <a:lnT>
                      <a:noFill/>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5269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24132652"/>
              </p:ext>
            </p:extLst>
          </p:nvPr>
        </p:nvGraphicFramePr>
        <p:xfrm>
          <a:off x="384363" y="548640"/>
          <a:ext cx="11430000" cy="4819898"/>
        </p:xfrm>
        <a:graphic>
          <a:graphicData uri="http://schemas.openxmlformats.org/drawingml/2006/table">
            <a:tbl>
              <a:tblPr firstRow="1" bandRow="1">
                <a:tableStyleId>{C083E6E3-FA7D-4D7B-A595-EF9225AFEA82}</a:tableStyleId>
              </a:tblPr>
              <a:tblGrid>
                <a:gridCol w="28575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gridCol w="145989">
                  <a:extLst>
                    <a:ext uri="{9D8B030D-6E8A-4147-A177-3AD203B41FA5}">
                      <a16:colId xmlns:a16="http://schemas.microsoft.com/office/drawing/2014/main" val="20002"/>
                    </a:ext>
                  </a:extLst>
                </a:gridCol>
                <a:gridCol w="2711511">
                  <a:extLst>
                    <a:ext uri="{9D8B030D-6E8A-4147-A177-3AD203B41FA5}">
                      <a16:colId xmlns:a16="http://schemas.microsoft.com/office/drawing/2014/main" val="538844736"/>
                    </a:ext>
                  </a:extLst>
                </a:gridCol>
                <a:gridCol w="2857500">
                  <a:extLst>
                    <a:ext uri="{9D8B030D-6E8A-4147-A177-3AD203B41FA5}">
                      <a16:colId xmlns:a16="http://schemas.microsoft.com/office/drawing/2014/main" val="20003"/>
                    </a:ext>
                  </a:extLst>
                </a:gridCol>
              </a:tblGrid>
              <a:tr h="457200">
                <a:tc gridSpan="5">
                  <a:txBody>
                    <a:bodyPr/>
                    <a:lstStyle/>
                    <a:p>
                      <a:pPr algn="ctr"/>
                      <a:r>
                        <a:rPr lang="en-US" sz="2300" b="0" spc="20" dirty="0">
                          <a:solidFill>
                            <a:schemeClr val="bg1"/>
                          </a:solidFill>
                        </a:rPr>
                        <a:t>PPAR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88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Lanifibranor (Inventiva) ± empagliflozin shows benefit on glycemic control and MASH in Phase II trial LEGEND</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5">
                  <a:txBody>
                    <a:bodyPr/>
                    <a:lstStyle/>
                    <a:p>
                      <a:endParaRPr lang="en-US" sz="100"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Product</a:t>
                      </a: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MOA</a:t>
                      </a:r>
                    </a:p>
                  </a:txBody>
                  <a:tcPr marT="36576" marB="36576">
                    <a:lnL>
                      <a:noFill/>
                    </a:lnL>
                    <a:lnR>
                      <a:noFill/>
                    </a:lnR>
                    <a:lnT>
                      <a:noFill/>
                    </a:lnT>
                    <a:lnB>
                      <a:noFill/>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Company</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Trial</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US" sz="1000" b="1" dirty="0"/>
                        <a:t>lanifibranor</a:t>
                      </a:r>
                      <a:endParaRPr lang="en-US" sz="1000" b="1"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PPAR pan agonist</a:t>
                      </a:r>
                    </a:p>
                  </a:txBody>
                  <a:tcPr marT="45717" marB="45717">
                    <a:lnL>
                      <a:noFill/>
                    </a:lnL>
                    <a:lnR>
                      <a:noFill/>
                    </a:lnR>
                    <a:lnT>
                      <a:noFill/>
                    </a:lnT>
                    <a:lnB>
                      <a:noFill/>
                    </a:lnB>
                    <a:lnTlToBr w="12700" cmpd="sng">
                      <a:noFill/>
                      <a:prstDash val="solid"/>
                    </a:lnTlToBr>
                    <a:lnBlToTr w="12700" cmpd="sng">
                      <a:noFill/>
                      <a:prstDash val="solid"/>
                    </a:lnBlToTr>
                  </a:tcPr>
                </a:tc>
                <a:tc gridSpan="2">
                  <a:txBody>
                    <a:bodyPr/>
                    <a:lstStyle/>
                    <a:p>
                      <a:r>
                        <a:rPr lang="en-US" sz="1000" dirty="0"/>
                        <a:t>Inventiva</a:t>
                      </a:r>
                      <a:endParaRPr lang="en-US" sz="1000" b="0"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sz="1000" b="0"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effectLst/>
                          <a:hlinkClick r:id="rId2"/>
                        </a:rPr>
                        <a:t>LEGEND</a:t>
                      </a:r>
                      <a:r>
                        <a:rPr kumimoji="0" lang="en-US" sz="1000" b="0" u="none" strike="noStrike" cap="none" normalizeH="0" baseline="0" dirty="0">
                          <a:ln>
                            <a:noFill/>
                          </a:ln>
                          <a:effectLst/>
                        </a:rPr>
                        <a:t> </a:t>
                      </a:r>
                      <a:r>
                        <a:rPr kumimoji="0" lang="en-US" sz="1000" u="none" strike="noStrike" cap="none" normalizeH="0" baseline="0" dirty="0">
                          <a:ln>
                            <a:noFill/>
                          </a:ln>
                          <a:effectLst/>
                        </a:rPr>
                        <a:t>Phase II – US</a:t>
                      </a:r>
                    </a:p>
                  </a:txBody>
                  <a:tcPr marT="45717" marB="45717">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5">
                  <a:txBody>
                    <a:bodyPr/>
                    <a:lstStyle/>
                    <a:p>
                      <a:r>
                        <a:rPr lang="en-US" sz="1000" b="1" dirty="0"/>
                        <a:t>Patients &amp; Treatment</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1" dirty="0">
                        <a:latin typeface="Calibri"/>
                        <a:cs typeface="Calibri"/>
                      </a:endParaRPr>
                    </a:p>
                  </a:txBody>
                  <a:tcPr marT="36576" marB="36576"/>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5"/>
                  </a:ext>
                </a:extLst>
              </a:tr>
              <a:tr h="237232">
                <a:tc gridSpan="5">
                  <a:txBody>
                    <a:bodyPr/>
                    <a:lstStyle/>
                    <a:p>
                      <a:r>
                        <a:rPr lang="en-US" sz="1000" dirty="0"/>
                        <a:t>42 patients with non-cirrhotic NASH and T2D (mean baseline age 56 years; 56% female; body weight 97kg; BMI 35kg/m</a:t>
                      </a:r>
                      <a:r>
                        <a:rPr lang="en-US" sz="1000" baseline="30000" dirty="0"/>
                        <a:t>2</a:t>
                      </a:r>
                      <a:r>
                        <a:rPr lang="en-US" sz="1000" dirty="0"/>
                        <a:t>; A1c 7.8%; insulin 223pmol/L; HOMA-IR 10.9; HDL-C 41mg/dL; LDL-C 98mg/dL; cT1 931ms; liver fat 18.8%; ALT 39U/L; AST 30U/L; adiponectin 3.0µg/mL) received lanifibranor (oral 800mg QD) ± empagliflozin (oral 10mg QD) vs. placebo for 24 weeks</a:t>
                      </a:r>
                    </a:p>
                    <a:p>
                      <a:r>
                        <a:rPr lang="en-US" sz="1000" b="1" dirty="0">
                          <a:latin typeface="+mj-lt"/>
                          <a:cs typeface="Calibri"/>
                        </a:rPr>
                        <a:t>Primary Endpoint</a:t>
                      </a:r>
                      <a:r>
                        <a:rPr lang="en-US" sz="1000" b="0" dirty="0">
                          <a:latin typeface="+mj-lt"/>
                          <a:cs typeface="Calibri"/>
                        </a:rPr>
                        <a:t>: change in A1c from baseline at 24 weeks</a:t>
                      </a:r>
                      <a:endParaRPr lang="en-US" sz="1000" b="1" dirty="0">
                        <a:latin typeface="+mj-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100" b="0" dirty="0">
                        <a:latin typeface="Calibri"/>
                        <a:cs typeface="Calibri"/>
                      </a:endParaRPr>
                    </a:p>
                  </a:txBody>
                  <a:tcPr marT="36576" marB="36576"/>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6"/>
                  </a:ext>
                </a:extLst>
              </a:tr>
              <a:tr h="0">
                <a:tc gridSpan="5">
                  <a:txBody>
                    <a:bodyPr/>
                    <a:lstStyle/>
                    <a:p>
                      <a:r>
                        <a:rPr lang="en-US" sz="1000" b="1" dirty="0"/>
                        <a:t>Results</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7"/>
                  </a:ext>
                </a:extLst>
              </a:tr>
              <a:tr h="2580108">
                <a:tc gridSpan="3">
                  <a:txBody>
                    <a:bodyPr/>
                    <a:lstStyle/>
                    <a:p>
                      <a:pPr marL="171450" indent="-171450">
                        <a:spcAft>
                          <a:spcPts val="600"/>
                        </a:spcAft>
                        <a:buFont typeface="Arial"/>
                        <a:buChar char="•"/>
                      </a:pPr>
                      <a:r>
                        <a:rPr lang="en-US" sz="1000" dirty="0"/>
                        <a:t>The primary endpoint was met with lanifibranor alone or in combination with empagliflozin showing significantly greater A1c reduction vs. placebo (see table).</a:t>
                      </a:r>
                    </a:p>
                    <a:p>
                      <a:pPr marL="171450" indent="-171450">
                        <a:spcAft>
                          <a:spcPts val="600"/>
                        </a:spcAft>
                        <a:buFont typeface="Arial"/>
                        <a:buChar char="•"/>
                      </a:pPr>
                      <a:r>
                        <a:rPr lang="en-US" sz="1000" dirty="0"/>
                        <a:t>Among patients completing 24 weeks, the proportion of patients with T2D remission (A1c &lt;6.5%) and A1c-reduction ≥1% was greater in lanifibranor and lanifibranor + empagliflozin-treated patients vs. placebo.</a:t>
                      </a:r>
                    </a:p>
                    <a:p>
                      <a:pPr marL="171450" indent="-171450">
                        <a:spcAft>
                          <a:spcPts val="600"/>
                        </a:spcAft>
                        <a:buFont typeface="Arial"/>
                        <a:buChar char="•"/>
                      </a:pPr>
                      <a:r>
                        <a:rPr lang="en-US" sz="1000" dirty="0"/>
                        <a:t>Lanifibranor alone or in combination with empagliflozin significantly reduced liver fat vs. placebo.</a:t>
                      </a:r>
                      <a:br>
                        <a:rPr lang="en-US" sz="1000" dirty="0"/>
                      </a:br>
                      <a:r>
                        <a:rPr lang="en-US" sz="1000" dirty="0"/>
                        <a:t>- more lanifibranor-treated patients alone or in combination with empagliflozin achieved ≥30% reduction in relative and ≥5% absolute liver fat vs. placebo.</a:t>
                      </a:r>
                    </a:p>
                    <a:p>
                      <a:pPr marL="171450" indent="-171450">
                        <a:spcAft>
                          <a:spcPts val="600"/>
                        </a:spcAft>
                        <a:buFont typeface="Arial"/>
                        <a:buChar char="•"/>
                      </a:pPr>
                      <a:r>
                        <a:rPr lang="en-US" sz="1000" dirty="0"/>
                        <a:t>Lanifibranor alone or in combination with empagliflozin significantly improved liver enzymes, while improvements in cT1 (P=0.06 for both dose groups) did not reach significance vs. placebo.</a:t>
                      </a:r>
                    </a:p>
                    <a:p>
                      <a:pPr marL="171450" indent="-171450">
                        <a:spcAft>
                          <a:spcPts val="600"/>
                        </a:spcAft>
                        <a:buFont typeface="Arial"/>
                        <a:buChar char="•"/>
                      </a:pPr>
                      <a:r>
                        <a:rPr lang="en-US" sz="1000" dirty="0"/>
                        <a:t>Lanifibranor in combination with empagliflozin showed significant improvements in markers of dyslipidemia and insulin resistance vs. placebo.</a:t>
                      </a:r>
                    </a:p>
                    <a:p>
                      <a:pPr marL="171450" indent="-171450">
                        <a:spcAft>
                          <a:spcPts val="600"/>
                        </a:spcAft>
                        <a:buFont typeface="Arial"/>
                        <a:buChar char="•"/>
                      </a:pPr>
                      <a:r>
                        <a:rPr lang="en-US" sz="1000" dirty="0"/>
                        <a:t>Combination with empagliflozin mitigated a small weight gain seen with lanifibranor alone and significantly improved the VAT/SAT ratio.</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hMerge="1">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tcPr>
                </a:tc>
                <a:tc gridSpan="2">
                  <a:txBody>
                    <a:bodyPr/>
                    <a:lstStyle/>
                    <a:p>
                      <a:endParaRPr lang="en-US"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GB"/>
                    </a:p>
                  </a:txBody>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E8AAFF81-24FC-0611-5720-C4E13262A41C}"/>
              </a:ext>
            </a:extLst>
          </p:cNvPr>
          <p:cNvGraphicFramePr>
            <a:graphicFrameLocks noGrp="1"/>
          </p:cNvGraphicFramePr>
          <p:nvPr>
            <p:extLst>
              <p:ext uri="{D42A27DB-BD31-4B8C-83A1-F6EECF244321}">
                <p14:modId xmlns:p14="http://schemas.microsoft.com/office/powerpoint/2010/main" val="2891861362"/>
              </p:ext>
            </p:extLst>
          </p:nvPr>
        </p:nvGraphicFramePr>
        <p:xfrm>
          <a:off x="6830507" y="2808998"/>
          <a:ext cx="4977130" cy="3276600"/>
        </p:xfrm>
        <a:graphic>
          <a:graphicData uri="http://schemas.openxmlformats.org/drawingml/2006/table">
            <a:tbl>
              <a:tblPr firstRow="1" bandRow="1">
                <a:tableStyleId>{C083E6E3-FA7D-4D7B-A595-EF9225AFEA82}</a:tableStyleId>
              </a:tblPr>
              <a:tblGrid>
                <a:gridCol w="223393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0">
                <a:tc>
                  <a:txBody>
                    <a:bodyPr/>
                    <a:lstStyle/>
                    <a:p>
                      <a:r>
                        <a:rPr lang="en-US" sz="900" dirty="0"/>
                        <a:t>At 24 weeks</a:t>
                      </a:r>
                    </a:p>
                  </a:txBody>
                  <a:tcPr marT="27432" marB="27432" anchor="b"/>
                </a:tc>
                <a:tc>
                  <a:txBody>
                    <a:bodyPr/>
                    <a:lstStyle/>
                    <a:p>
                      <a:pPr algn="ctr"/>
                      <a:r>
                        <a:rPr lang="en-US" sz="900" dirty="0"/>
                        <a:t>lani 800mg</a:t>
                      </a:r>
                    </a:p>
                  </a:txBody>
                  <a:tcPr marT="27432" marB="27432" anchor="b"/>
                </a:tc>
                <a:tc>
                  <a:txBody>
                    <a:bodyPr/>
                    <a:lstStyle/>
                    <a:p>
                      <a:pPr algn="ctr"/>
                      <a:r>
                        <a:rPr lang="en-US" sz="900" dirty="0"/>
                        <a:t>lani + empa</a:t>
                      </a:r>
                    </a:p>
                  </a:txBody>
                  <a:tcPr marT="27432" marB="27432" anchor="b"/>
                </a:tc>
                <a:tc>
                  <a:txBody>
                    <a:bodyPr/>
                    <a:lstStyle/>
                    <a:p>
                      <a:pPr algn="ctr"/>
                      <a:r>
                        <a:rPr lang="en-US" sz="900" dirty="0"/>
                        <a:t>placebo</a:t>
                      </a:r>
                    </a:p>
                  </a:txBody>
                  <a:tcPr marT="27432" marB="27432" anchor="b"/>
                </a:tc>
                <a:extLst>
                  <a:ext uri="{0D108BD9-81ED-4DB2-BD59-A6C34878D82A}">
                    <a16:rowId xmlns:a16="http://schemas.microsoft.com/office/drawing/2014/main" val="10000"/>
                  </a:ext>
                </a:extLst>
              </a:tr>
              <a:tr h="0">
                <a:tc>
                  <a:txBody>
                    <a:bodyPr/>
                    <a:lstStyle/>
                    <a:p>
                      <a:r>
                        <a:rPr lang="el-GR" sz="900" dirty="0"/>
                        <a:t>Δ</a:t>
                      </a:r>
                      <a:r>
                        <a:rPr lang="en-US" sz="900" dirty="0"/>
                        <a:t>A1c (%)</a:t>
                      </a:r>
                    </a:p>
                  </a:txBody>
                  <a:tcPr marT="27432" marB="27432" anchor="b"/>
                </a:tc>
                <a:tc>
                  <a:txBody>
                    <a:bodyPr/>
                    <a:lstStyle/>
                    <a:p>
                      <a:pPr algn="ctr"/>
                      <a:r>
                        <a:rPr lang="en-US" sz="900" dirty="0"/>
                        <a:t>-1.14**</a:t>
                      </a:r>
                    </a:p>
                  </a:txBody>
                  <a:tcPr marT="27432" marB="27432" anchor="b"/>
                </a:tc>
                <a:tc>
                  <a:txBody>
                    <a:bodyPr/>
                    <a:lstStyle/>
                    <a:p>
                      <a:pPr algn="ctr"/>
                      <a:r>
                        <a:rPr lang="en-US" sz="900" dirty="0"/>
                        <a:t>-1.59***</a:t>
                      </a:r>
                    </a:p>
                  </a:txBody>
                  <a:tcPr marT="27432" marB="27432" anchor="b"/>
                </a:tc>
                <a:tc>
                  <a:txBody>
                    <a:bodyPr/>
                    <a:lstStyle/>
                    <a:p>
                      <a:pPr algn="ctr"/>
                      <a:r>
                        <a:rPr lang="en-US" sz="900" dirty="0"/>
                        <a:t>+0.26</a:t>
                      </a:r>
                    </a:p>
                  </a:txBody>
                  <a:tcPr marT="27432" marB="27432" anchor="b"/>
                </a:tc>
                <a:extLst>
                  <a:ext uri="{0D108BD9-81ED-4DB2-BD59-A6C34878D82A}">
                    <a16:rowId xmlns:a16="http://schemas.microsoft.com/office/drawing/2014/main" val="3761753080"/>
                  </a:ext>
                </a:extLst>
              </a:tr>
              <a:tr h="0">
                <a:tc>
                  <a:txBody>
                    <a:bodyPr/>
                    <a:lstStyle/>
                    <a:p>
                      <a:r>
                        <a:rPr lang="en-US" sz="900" dirty="0"/>
                        <a:t>A1c &lt;6.5% (%pts)</a:t>
                      </a:r>
                    </a:p>
                  </a:txBody>
                  <a:tcPr marT="27432" marB="27432" anchor="b"/>
                </a:tc>
                <a:tc>
                  <a:txBody>
                    <a:bodyPr/>
                    <a:lstStyle/>
                    <a:p>
                      <a:pPr algn="ctr"/>
                      <a:r>
                        <a:rPr lang="en-US" sz="900" dirty="0"/>
                        <a:t>55</a:t>
                      </a:r>
                    </a:p>
                  </a:txBody>
                  <a:tcPr marT="27432" marB="27432" anchor="b"/>
                </a:tc>
                <a:tc>
                  <a:txBody>
                    <a:bodyPr/>
                    <a:lstStyle/>
                    <a:p>
                      <a:pPr algn="ctr"/>
                      <a:r>
                        <a:rPr lang="en-US" sz="900" dirty="0"/>
                        <a:t>63</a:t>
                      </a:r>
                    </a:p>
                  </a:txBody>
                  <a:tcPr marT="27432" marB="27432" anchor="b"/>
                </a:tc>
                <a:tc>
                  <a:txBody>
                    <a:bodyPr/>
                    <a:lstStyle/>
                    <a:p>
                      <a:pPr algn="ctr"/>
                      <a:r>
                        <a:rPr lang="en-US" sz="900" dirty="0"/>
                        <a:t>0</a:t>
                      </a:r>
                    </a:p>
                  </a:txBody>
                  <a:tcPr marT="27432" marB="27432" anchor="b"/>
                </a:tc>
                <a:extLst>
                  <a:ext uri="{0D108BD9-81ED-4DB2-BD59-A6C34878D82A}">
                    <a16:rowId xmlns:a16="http://schemas.microsoft.com/office/drawing/2014/main" val="31912199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A1c ≥1% (%pts)</a:t>
                      </a:r>
                    </a:p>
                  </a:txBody>
                  <a:tcPr marT="27432" marB="27432" anchor="b"/>
                </a:tc>
                <a:tc>
                  <a:txBody>
                    <a:bodyPr/>
                    <a:lstStyle/>
                    <a:p>
                      <a:pPr algn="ctr"/>
                      <a:r>
                        <a:rPr lang="en-US" sz="900" dirty="0"/>
                        <a:t>64</a:t>
                      </a:r>
                    </a:p>
                  </a:txBody>
                  <a:tcPr marT="27432" marB="27432" anchor="b"/>
                </a:tc>
                <a:tc>
                  <a:txBody>
                    <a:bodyPr/>
                    <a:lstStyle/>
                    <a:p>
                      <a:pPr algn="ctr"/>
                      <a:r>
                        <a:rPr lang="en-US" sz="900" dirty="0"/>
                        <a:t>88</a:t>
                      </a:r>
                    </a:p>
                  </a:txBody>
                  <a:tcPr marT="27432" marB="27432" anchor="b"/>
                </a:tc>
                <a:tc>
                  <a:txBody>
                    <a:bodyPr/>
                    <a:lstStyle/>
                    <a:p>
                      <a:pPr algn="ctr"/>
                      <a:r>
                        <a:rPr lang="en-US" sz="900" dirty="0"/>
                        <a:t>0</a:t>
                      </a:r>
                    </a:p>
                  </a:txBody>
                  <a:tcPr marT="27432" marB="27432" anchor="b"/>
                </a:tc>
                <a:extLst>
                  <a:ext uri="{0D108BD9-81ED-4DB2-BD59-A6C34878D82A}">
                    <a16:rowId xmlns:a16="http://schemas.microsoft.com/office/drawing/2014/main" val="4127955601"/>
                  </a:ext>
                </a:extLst>
              </a:tr>
              <a:tr h="0">
                <a:tc>
                  <a:txBody>
                    <a:bodyPr/>
                    <a:lstStyle/>
                    <a:p>
                      <a:r>
                        <a:rPr lang="el-GR" sz="900" dirty="0"/>
                        <a:t>Δ</a:t>
                      </a:r>
                      <a:r>
                        <a:rPr lang="en-US" sz="900" dirty="0"/>
                        <a:t>Liver fat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≥30% reduction in liver fat (%pts)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≥5% abs. reduction in liver fat (%pts)</a:t>
                      </a:r>
                    </a:p>
                  </a:txBody>
                  <a:tcPr marT="27432" marB="27432" anchor="b"/>
                </a:tc>
                <a:tc>
                  <a:txBody>
                    <a:bodyPr/>
                    <a:lstStyle/>
                    <a:p>
                      <a:pPr algn="ctr"/>
                      <a:r>
                        <a:rPr lang="en-US" sz="900" dirty="0"/>
                        <a:t>-47*</a:t>
                      </a:r>
                    </a:p>
                    <a:p>
                      <a:pPr algn="ctr"/>
                      <a:r>
                        <a:rPr lang="en-US" sz="900" dirty="0">
                          <a:solidFill>
                            <a:schemeClr val="tx1"/>
                          </a:solidFill>
                        </a:rPr>
                        <a:t>82</a:t>
                      </a:r>
                    </a:p>
                    <a:p>
                      <a:pPr algn="ctr"/>
                      <a:r>
                        <a:rPr lang="en-US" sz="900" dirty="0"/>
                        <a:t>67</a:t>
                      </a:r>
                    </a:p>
                  </a:txBody>
                  <a:tcPr marT="27432" marB="27432" anchor="b"/>
                </a:tc>
                <a:tc>
                  <a:txBody>
                    <a:bodyPr/>
                    <a:lstStyle/>
                    <a:p>
                      <a:pPr algn="ctr"/>
                      <a:r>
                        <a:rPr lang="en-US" sz="900" dirty="0"/>
                        <a:t>-38*</a:t>
                      </a:r>
                    </a:p>
                    <a:p>
                      <a:pPr algn="ctr"/>
                      <a:r>
                        <a:rPr lang="en-US" sz="900" dirty="0"/>
                        <a:t>67</a:t>
                      </a:r>
                    </a:p>
                    <a:p>
                      <a:pPr algn="ctr"/>
                      <a:r>
                        <a:rPr lang="en-US" sz="900" dirty="0"/>
                        <a:t>67</a:t>
                      </a:r>
                    </a:p>
                  </a:txBody>
                  <a:tcPr marT="27432" marB="27432" anchor="b"/>
                </a:tc>
                <a:tc>
                  <a:txBody>
                    <a:bodyPr/>
                    <a:lstStyle/>
                    <a:p>
                      <a:pPr algn="ctr"/>
                      <a:r>
                        <a:rPr lang="en-US" sz="900" dirty="0"/>
                        <a:t>0</a:t>
                      </a:r>
                    </a:p>
                    <a:p>
                      <a:pPr algn="ctr"/>
                      <a:r>
                        <a:rPr lang="en-US" sz="900" dirty="0"/>
                        <a:t>0</a:t>
                      </a:r>
                    </a:p>
                    <a:p>
                      <a:pPr algn="ctr"/>
                      <a:r>
                        <a:rPr lang="en-US" sz="900" dirty="0"/>
                        <a:t>0</a:t>
                      </a:r>
                    </a:p>
                  </a:txBody>
                  <a:tcPr marT="27432" marB="27432" anchor="b"/>
                </a:tc>
                <a:extLst>
                  <a:ext uri="{0D108BD9-81ED-4DB2-BD59-A6C34878D82A}">
                    <a16:rowId xmlns:a16="http://schemas.microsoft.com/office/drawing/2014/main" val="10001"/>
                  </a:ext>
                </a:extLst>
              </a:tr>
              <a:tr h="0">
                <a:tc>
                  <a:txBody>
                    <a:bodyPr/>
                    <a:lstStyle/>
                    <a:p>
                      <a:r>
                        <a:rPr lang="el-GR" sz="900" dirty="0"/>
                        <a:t>Δ</a:t>
                      </a:r>
                      <a:r>
                        <a:rPr lang="en-US" sz="900" dirty="0"/>
                        <a:t>cT1 (ms)</a:t>
                      </a:r>
                    </a:p>
                    <a:p>
                      <a:r>
                        <a:rPr lang="en-US" sz="900" dirty="0"/>
                        <a:t>     &gt;80ms reduction (%pts)</a:t>
                      </a:r>
                    </a:p>
                  </a:txBody>
                  <a:tcPr marT="27432" marB="27432" anchor="b"/>
                </a:tc>
                <a:tc>
                  <a:txBody>
                    <a:bodyPr/>
                    <a:lstStyle/>
                    <a:p>
                      <a:pPr algn="ctr"/>
                      <a:r>
                        <a:rPr lang="en-US" sz="900" dirty="0"/>
                        <a:t>-82</a:t>
                      </a:r>
                    </a:p>
                    <a:p>
                      <a:pPr algn="ctr"/>
                      <a:r>
                        <a:rPr lang="en-US" sz="900" dirty="0"/>
                        <a:t>50</a:t>
                      </a:r>
                    </a:p>
                  </a:txBody>
                  <a:tcPr marT="27432" marB="27432" anchor="b"/>
                </a:tc>
                <a:tc>
                  <a:txBody>
                    <a:bodyPr/>
                    <a:lstStyle/>
                    <a:p>
                      <a:pPr algn="ctr"/>
                      <a:r>
                        <a:rPr lang="en-US" sz="900" dirty="0"/>
                        <a:t>-85</a:t>
                      </a:r>
                    </a:p>
                    <a:p>
                      <a:pPr algn="ctr"/>
                      <a:r>
                        <a:rPr lang="en-US" sz="900" dirty="0"/>
                        <a:t>44</a:t>
                      </a:r>
                    </a:p>
                  </a:txBody>
                  <a:tcPr marT="27432" marB="27432" anchor="b"/>
                </a:tc>
                <a:tc>
                  <a:txBody>
                    <a:bodyPr/>
                    <a:lstStyle/>
                    <a:p>
                      <a:pPr algn="ctr"/>
                      <a:r>
                        <a:rPr lang="en-US" sz="900" dirty="0"/>
                        <a:t>+15</a:t>
                      </a:r>
                    </a:p>
                    <a:p>
                      <a:pPr algn="ctr"/>
                      <a:r>
                        <a:rPr lang="en-US" sz="900" dirty="0"/>
                        <a:t>0</a:t>
                      </a:r>
                    </a:p>
                  </a:txBody>
                  <a:tcPr marT="27432" marB="27432" anchor="b"/>
                </a:tc>
                <a:extLst>
                  <a:ext uri="{0D108BD9-81ED-4DB2-BD59-A6C34878D82A}">
                    <a16:rowId xmlns:a16="http://schemas.microsoft.com/office/drawing/2014/main" val="10002"/>
                  </a:ext>
                </a:extLst>
              </a:tr>
              <a:tr h="0">
                <a:tc>
                  <a:txBody>
                    <a:bodyPr/>
                    <a:lstStyle/>
                    <a:p>
                      <a:r>
                        <a:rPr lang="el-GR" sz="900" dirty="0"/>
                        <a:t>Δ</a:t>
                      </a:r>
                      <a:r>
                        <a:rPr lang="en-US" sz="900" dirty="0"/>
                        <a:t>ALT (%)</a:t>
                      </a:r>
                    </a:p>
                  </a:txBody>
                  <a:tcPr marT="27432" marB="27432" anchor="b"/>
                </a:tc>
                <a:tc>
                  <a:txBody>
                    <a:bodyPr/>
                    <a:lstStyle/>
                    <a:p>
                      <a:pPr algn="ctr"/>
                      <a:r>
                        <a:rPr lang="en-US" sz="900" dirty="0"/>
                        <a:t>-36.4**</a:t>
                      </a:r>
                    </a:p>
                  </a:txBody>
                  <a:tcPr marT="27432" marB="27432" anchor="b"/>
                </a:tc>
                <a:tc>
                  <a:txBody>
                    <a:bodyPr/>
                    <a:lstStyle/>
                    <a:p>
                      <a:pPr algn="ctr"/>
                      <a:r>
                        <a:rPr lang="en-US" sz="900" dirty="0"/>
                        <a:t>-51.3***</a:t>
                      </a:r>
                    </a:p>
                  </a:txBody>
                  <a:tcPr marT="27432" marB="27432" anchor="b"/>
                </a:tc>
                <a:tc>
                  <a:txBody>
                    <a:bodyPr/>
                    <a:lstStyle/>
                    <a:p>
                      <a:pPr algn="ctr"/>
                      <a:r>
                        <a:rPr lang="en-US" sz="900" dirty="0"/>
                        <a:t>+2.5</a:t>
                      </a:r>
                    </a:p>
                  </a:txBody>
                  <a:tcPr marT="27432" marB="27432" anchor="b"/>
                </a:tc>
                <a:extLst>
                  <a:ext uri="{0D108BD9-81ED-4DB2-BD59-A6C34878D82A}">
                    <a16:rowId xmlns:a16="http://schemas.microsoft.com/office/drawing/2014/main" val="1319969589"/>
                  </a:ext>
                </a:extLst>
              </a:tr>
              <a:tr h="173441">
                <a:tc>
                  <a:txBody>
                    <a:bodyPr/>
                    <a:lstStyle/>
                    <a:p>
                      <a:r>
                        <a:rPr lang="el-GR" sz="900" dirty="0"/>
                        <a:t>Δ</a:t>
                      </a:r>
                      <a:r>
                        <a:rPr lang="en-US" sz="900" dirty="0"/>
                        <a:t>AST (%)</a:t>
                      </a:r>
                    </a:p>
                  </a:txBody>
                  <a:tcPr marT="27432" marB="27432" anchor="b"/>
                </a:tc>
                <a:tc>
                  <a:txBody>
                    <a:bodyPr/>
                    <a:lstStyle/>
                    <a:p>
                      <a:pPr algn="ctr"/>
                      <a:r>
                        <a:rPr lang="en-US" sz="900" dirty="0"/>
                        <a:t>-24.7**</a:t>
                      </a:r>
                    </a:p>
                  </a:txBody>
                  <a:tcPr marT="27432" marB="27432" anchor="b"/>
                </a:tc>
                <a:tc>
                  <a:txBody>
                    <a:bodyPr/>
                    <a:lstStyle/>
                    <a:p>
                      <a:pPr algn="ctr"/>
                      <a:r>
                        <a:rPr lang="en-US" sz="900" dirty="0"/>
                        <a:t>-34.6***</a:t>
                      </a:r>
                    </a:p>
                  </a:txBody>
                  <a:tcPr marT="27432" marB="27432" anchor="b"/>
                </a:tc>
                <a:tc>
                  <a:txBody>
                    <a:bodyPr/>
                    <a:lstStyle/>
                    <a:p>
                      <a:pPr algn="ctr"/>
                      <a:r>
                        <a:rPr lang="en-US" sz="900" dirty="0"/>
                        <a:t>+17.1</a:t>
                      </a:r>
                    </a:p>
                  </a:txBody>
                  <a:tcPr marT="27432" marB="27432" anchor="b"/>
                </a:tc>
                <a:extLst>
                  <a:ext uri="{0D108BD9-81ED-4DB2-BD59-A6C34878D82A}">
                    <a16:rowId xmlns:a16="http://schemas.microsoft.com/office/drawing/2014/main" val="275376489"/>
                  </a:ext>
                </a:extLst>
              </a:tr>
              <a:tr h="0">
                <a:tc>
                  <a:txBody>
                    <a:bodyPr/>
                    <a:lstStyle/>
                    <a:p>
                      <a:r>
                        <a:rPr lang="el-GR" sz="900" dirty="0"/>
                        <a:t>Δ</a:t>
                      </a:r>
                      <a:r>
                        <a:rPr lang="en-US" sz="900" dirty="0"/>
                        <a:t>HDL-C (mmol/L)</a:t>
                      </a:r>
                    </a:p>
                  </a:txBody>
                  <a:tcPr marT="27432" marB="27432" anchor="b"/>
                </a:tc>
                <a:tc>
                  <a:txBody>
                    <a:bodyPr/>
                    <a:lstStyle/>
                    <a:p>
                      <a:pPr algn="ctr"/>
                      <a:r>
                        <a:rPr lang="en-US" sz="900" dirty="0"/>
                        <a:t>+0.17†</a:t>
                      </a:r>
                    </a:p>
                  </a:txBody>
                  <a:tcPr marT="27432" marB="27432" anchor="b"/>
                </a:tc>
                <a:tc>
                  <a:txBody>
                    <a:bodyPr/>
                    <a:lstStyle/>
                    <a:p>
                      <a:pPr algn="ctr"/>
                      <a:r>
                        <a:rPr lang="en-US" sz="900" dirty="0"/>
                        <a:t>+0.22**</a:t>
                      </a:r>
                    </a:p>
                  </a:txBody>
                  <a:tcPr marT="27432" marB="27432" anchor="b"/>
                </a:tc>
                <a:tc>
                  <a:txBody>
                    <a:bodyPr/>
                    <a:lstStyle/>
                    <a:p>
                      <a:pPr algn="ctr"/>
                      <a:r>
                        <a:rPr lang="en-US" sz="900" dirty="0"/>
                        <a:t>-0.01</a:t>
                      </a:r>
                    </a:p>
                  </a:txBody>
                  <a:tcPr marT="27432" marB="27432" anchor="b"/>
                </a:tc>
                <a:extLst>
                  <a:ext uri="{0D108BD9-81ED-4DB2-BD59-A6C34878D82A}">
                    <a16:rowId xmlns:a16="http://schemas.microsoft.com/office/drawing/2014/main" val="180150981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Adiponectin (µmol/mL)</a:t>
                      </a:r>
                    </a:p>
                  </a:txBody>
                  <a:tcPr marT="27432" marB="27432" anchor="b"/>
                </a:tc>
                <a:tc>
                  <a:txBody>
                    <a:bodyPr/>
                    <a:lstStyle/>
                    <a:p>
                      <a:pPr algn="ctr"/>
                      <a:r>
                        <a:rPr lang="en-US" sz="900" dirty="0"/>
                        <a:t>2.8*</a:t>
                      </a:r>
                    </a:p>
                  </a:txBody>
                  <a:tcPr marT="27432" marB="27432" anchor="b"/>
                </a:tc>
                <a:tc>
                  <a:txBody>
                    <a:bodyPr/>
                    <a:lstStyle/>
                    <a:p>
                      <a:pPr algn="ctr"/>
                      <a:r>
                        <a:rPr lang="en-US" sz="900" dirty="0"/>
                        <a:t>3.0*</a:t>
                      </a:r>
                    </a:p>
                  </a:txBody>
                  <a:tcPr marT="27432" marB="27432" anchor="b"/>
                </a:tc>
                <a:tc>
                  <a:txBody>
                    <a:bodyPr/>
                    <a:lstStyle/>
                    <a:p>
                      <a:pPr algn="ctr"/>
                      <a:r>
                        <a:rPr lang="en-US" sz="900" dirty="0"/>
                        <a:t>1.1</a:t>
                      </a:r>
                    </a:p>
                  </a:txBody>
                  <a:tcPr marT="27432" marB="27432" anchor="b"/>
                </a:tc>
                <a:extLst>
                  <a:ext uri="{0D108BD9-81ED-4DB2-BD59-A6C34878D82A}">
                    <a16:rowId xmlns:a16="http://schemas.microsoft.com/office/drawing/2014/main" val="58689318"/>
                  </a:ext>
                </a:extLst>
              </a:tr>
              <a:tr h="0">
                <a:tc>
                  <a:txBody>
                    <a:bodyPr/>
                    <a:lstStyle/>
                    <a:p>
                      <a:r>
                        <a:rPr lang="el-GR" sz="900" dirty="0"/>
                        <a:t>Δ</a:t>
                      </a:r>
                      <a:r>
                        <a:rPr lang="en-US" sz="900" dirty="0"/>
                        <a:t>Insulin (pmol/L)</a:t>
                      </a:r>
                    </a:p>
                  </a:txBody>
                  <a:tcPr marT="27432" marB="27432" anchor="b"/>
                </a:tc>
                <a:tc>
                  <a:txBody>
                    <a:bodyPr/>
                    <a:lstStyle/>
                    <a:p>
                      <a:pPr algn="ctr"/>
                      <a:r>
                        <a:rPr lang="en-US" sz="900" dirty="0"/>
                        <a:t>-93.9†</a:t>
                      </a:r>
                    </a:p>
                  </a:txBody>
                  <a:tcPr marT="27432" marB="27432" anchor="b"/>
                </a:tc>
                <a:tc>
                  <a:txBody>
                    <a:bodyPr/>
                    <a:lstStyle/>
                    <a:p>
                      <a:pPr algn="ctr"/>
                      <a:r>
                        <a:rPr lang="en-US" sz="900" dirty="0"/>
                        <a:t>-155.1*</a:t>
                      </a:r>
                    </a:p>
                  </a:txBody>
                  <a:tcPr marT="27432" marB="27432" anchor="b"/>
                </a:tc>
                <a:tc>
                  <a:txBody>
                    <a:bodyPr/>
                    <a:lstStyle/>
                    <a:p>
                      <a:pPr algn="ctr"/>
                      <a:r>
                        <a:rPr lang="en-US" sz="900" dirty="0"/>
                        <a:t>-58.3</a:t>
                      </a:r>
                    </a:p>
                  </a:txBody>
                  <a:tcPr marT="27432" marB="27432" anchor="b"/>
                </a:tc>
                <a:extLst>
                  <a:ext uri="{0D108BD9-81ED-4DB2-BD59-A6C34878D82A}">
                    <a16:rowId xmlns:a16="http://schemas.microsoft.com/office/drawing/2014/main" val="3871345539"/>
                  </a:ext>
                </a:extLst>
              </a:tr>
              <a:tr h="0">
                <a:tc>
                  <a:txBody>
                    <a:bodyPr/>
                    <a:lstStyle/>
                    <a:p>
                      <a:r>
                        <a:rPr lang="el-GR" sz="900" dirty="0"/>
                        <a:t>Δ</a:t>
                      </a:r>
                      <a:r>
                        <a:rPr lang="en-US" sz="900" dirty="0"/>
                        <a:t>HOMA-IR (AU)</a:t>
                      </a:r>
                    </a:p>
                  </a:txBody>
                  <a:tcPr marT="27432" marB="27432" anchor="b"/>
                </a:tc>
                <a:tc>
                  <a:txBody>
                    <a:bodyPr/>
                    <a:lstStyle/>
                    <a:p>
                      <a:pPr algn="ctr"/>
                      <a:r>
                        <a:rPr lang="en-US" sz="900" dirty="0"/>
                        <a:t>-51*</a:t>
                      </a:r>
                    </a:p>
                  </a:txBody>
                  <a:tcPr marT="27432" marB="27432" anchor="b"/>
                </a:tc>
                <a:tc>
                  <a:txBody>
                    <a:bodyPr/>
                    <a:lstStyle/>
                    <a:p>
                      <a:pPr algn="ctr"/>
                      <a:r>
                        <a:rPr lang="en-US" sz="900" dirty="0"/>
                        <a:t>-69**</a:t>
                      </a:r>
                    </a:p>
                  </a:txBody>
                  <a:tcPr marT="27432" marB="27432" anchor="b"/>
                </a:tc>
                <a:tc>
                  <a:txBody>
                    <a:bodyPr/>
                    <a:lstStyle/>
                    <a:p>
                      <a:pPr algn="ctr"/>
                      <a:r>
                        <a:rPr lang="en-US" sz="900" dirty="0"/>
                        <a:t>-7</a:t>
                      </a:r>
                    </a:p>
                  </a:txBody>
                  <a:tcPr marT="27432" marB="27432" anchor="b"/>
                </a:tc>
                <a:extLst>
                  <a:ext uri="{0D108BD9-81ED-4DB2-BD59-A6C34878D82A}">
                    <a16:rowId xmlns:a16="http://schemas.microsoft.com/office/drawing/2014/main" val="3877330745"/>
                  </a:ext>
                </a:extLst>
              </a:tr>
              <a:tr h="0">
                <a:tc>
                  <a:txBody>
                    <a:bodyPr/>
                    <a:lstStyle/>
                    <a:p>
                      <a:r>
                        <a:rPr lang="el-GR" sz="900" dirty="0"/>
                        <a:t>Δ</a:t>
                      </a:r>
                      <a:r>
                        <a:rPr lang="en-US" sz="900" dirty="0"/>
                        <a:t>Body weight (%)</a:t>
                      </a:r>
                    </a:p>
                  </a:txBody>
                  <a:tcPr marT="27432" marB="27432" anchor="b"/>
                </a:tc>
                <a:tc>
                  <a:txBody>
                    <a:bodyPr/>
                    <a:lstStyle/>
                    <a:p>
                      <a:pPr algn="ctr"/>
                      <a:r>
                        <a:rPr lang="en-US" sz="900" dirty="0"/>
                        <a:t>+3.6</a:t>
                      </a:r>
                    </a:p>
                  </a:txBody>
                  <a:tcPr marT="27432" marB="27432" anchor="b"/>
                </a:tc>
                <a:tc>
                  <a:txBody>
                    <a:bodyPr/>
                    <a:lstStyle/>
                    <a:p>
                      <a:pPr algn="ctr"/>
                      <a:r>
                        <a:rPr lang="en-US" sz="900" dirty="0"/>
                        <a:t>-0.4</a:t>
                      </a:r>
                    </a:p>
                  </a:txBody>
                  <a:tcPr marT="27432" marB="27432" anchor="b"/>
                </a:tc>
                <a:tc>
                  <a:txBody>
                    <a:bodyPr/>
                    <a:lstStyle/>
                    <a:p>
                      <a:pPr algn="ctr"/>
                      <a:r>
                        <a:rPr lang="en-US" sz="900" dirty="0"/>
                        <a:t>-0.8</a:t>
                      </a:r>
                    </a:p>
                  </a:txBody>
                  <a:tcPr marT="27432" marB="27432" anchor="b"/>
                </a:tc>
                <a:extLst>
                  <a:ext uri="{0D108BD9-81ED-4DB2-BD59-A6C34878D82A}">
                    <a16:rowId xmlns:a16="http://schemas.microsoft.com/office/drawing/2014/main" val="2417547528"/>
                  </a:ext>
                </a:extLst>
              </a:tr>
              <a:tr h="154352">
                <a:tc>
                  <a:txBody>
                    <a:bodyPr/>
                    <a:lstStyle/>
                    <a:p>
                      <a:r>
                        <a:rPr lang="el-GR" sz="900" dirty="0"/>
                        <a:t>Δ</a:t>
                      </a:r>
                      <a:r>
                        <a:rPr lang="en-US" sz="900" dirty="0"/>
                        <a:t>VAT/SAT (%)</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-5*</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-17**</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+11</a:t>
                      </a:r>
                    </a:p>
                  </a:txBody>
                  <a:tcPr marT="27432" marB="27432" anchor="b">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4">
                  <a:txBody>
                    <a:bodyPr/>
                    <a:lstStyle/>
                    <a:p>
                      <a:r>
                        <a:rPr lang="en-US" sz="800" dirty="0"/>
                        <a:t>*P&lt;0.05, **P&lt;0.01, ***P&lt;0.001; †P;0.05 vs. BL</a:t>
                      </a:r>
                    </a:p>
                  </a:txBody>
                  <a:tcPr marT="27432" marB="27432" anchor="b">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
        <p:nvSpPr>
          <p:cNvPr id="5" name="TextBox 4">
            <a:extLst>
              <a:ext uri="{FF2B5EF4-FFF2-40B4-BE49-F238E27FC236}">
                <a16:creationId xmlns:a16="http://schemas.microsoft.com/office/drawing/2014/main" id="{8B58CC89-3604-6FE8-07E6-DFC6A8CCD3C0}"/>
              </a:ext>
            </a:extLst>
          </p:cNvPr>
          <p:cNvSpPr txBox="1"/>
          <p:nvPr/>
        </p:nvSpPr>
        <p:spPr>
          <a:xfrm>
            <a:off x="5576930" y="6105809"/>
            <a:ext cx="580287" cy="153888"/>
          </a:xfrm>
          <a:prstGeom prst="rect">
            <a:avLst/>
          </a:prstGeom>
          <a:noFill/>
        </p:spPr>
        <p:txBody>
          <a:bodyPr wrap="none" lIns="0" tIns="0" rIns="0" bIns="0" rtlCol="0">
            <a:spAutoFit/>
          </a:bodyPr>
          <a:lstStyle/>
          <a:p>
            <a:pPr algn="r"/>
            <a:r>
              <a:rPr lang="en-US" sz="1000" i="1" dirty="0">
                <a:solidFill>
                  <a:prstClr val="black"/>
                </a:solidFill>
              </a:rPr>
              <a:t>Continued</a:t>
            </a:r>
          </a:p>
        </p:txBody>
      </p:sp>
    </p:spTree>
    <p:extLst>
      <p:ext uri="{BB962C8B-B14F-4D97-AF65-F5344CB8AC3E}">
        <p14:creationId xmlns:p14="http://schemas.microsoft.com/office/powerpoint/2010/main" val="1218131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092280"/>
              </p:ext>
            </p:extLst>
          </p:nvPr>
        </p:nvGraphicFramePr>
        <p:xfrm>
          <a:off x="384363" y="548640"/>
          <a:ext cx="11430000" cy="3780954"/>
        </p:xfrm>
        <a:graphic>
          <a:graphicData uri="http://schemas.openxmlformats.org/drawingml/2006/table">
            <a:tbl>
              <a:tblPr firstRow="1" bandRow="1">
                <a:tableStyleId>{C083E6E3-FA7D-4D7B-A595-EF9225AFEA82}</a:tableStyleId>
              </a:tblPr>
              <a:tblGrid>
                <a:gridCol w="6345621">
                  <a:extLst>
                    <a:ext uri="{9D8B030D-6E8A-4147-A177-3AD203B41FA5}">
                      <a16:colId xmlns:a16="http://schemas.microsoft.com/office/drawing/2014/main" val="20000"/>
                    </a:ext>
                  </a:extLst>
                </a:gridCol>
                <a:gridCol w="5084379">
                  <a:extLst>
                    <a:ext uri="{9D8B030D-6E8A-4147-A177-3AD203B41FA5}">
                      <a16:colId xmlns:a16="http://schemas.microsoft.com/office/drawing/2014/main" val="538844736"/>
                    </a:ext>
                  </a:extLst>
                </a:gridCol>
              </a:tblGrid>
              <a:tr h="457200">
                <a:tc gridSpan="2">
                  <a:txBody>
                    <a:bodyPr/>
                    <a:lstStyle/>
                    <a:p>
                      <a:pPr algn="ctr"/>
                      <a:r>
                        <a:rPr lang="en-US" sz="2300" b="0" spc="20" dirty="0">
                          <a:solidFill>
                            <a:schemeClr val="bg1"/>
                          </a:solidFill>
                        </a:rPr>
                        <a:t>PPAR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lnL>
                      <a:noFill/>
                    </a:lnL>
                  </a:tcPr>
                </a:tc>
                <a:extLst>
                  <a:ext uri="{0D108BD9-81ED-4DB2-BD59-A6C34878D82A}">
                    <a16:rowId xmlns:a16="http://schemas.microsoft.com/office/drawing/2014/main" val="10000"/>
                  </a:ext>
                </a:extLst>
              </a:tr>
              <a:tr h="18288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Lanifibranor (Inventiva) </a:t>
                      </a:r>
                      <a:r>
                        <a:rPr lang="en-US" sz="1000" b="0" i="1" dirty="0">
                          <a:solidFill>
                            <a:schemeClr val="accent3">
                              <a:lumMod val="75000"/>
                            </a:schemeClr>
                          </a:solidFill>
                        </a:rPr>
                        <a:t>continued</a:t>
                      </a:r>
                      <a:endParaRPr lang="en-US" sz="1000" b="0" i="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lnL>
                      <a:noFill/>
                    </a:lnL>
                  </a:tcPr>
                </a:tc>
                <a:extLst>
                  <a:ext uri="{0D108BD9-81ED-4DB2-BD59-A6C34878D82A}">
                    <a16:rowId xmlns:a16="http://schemas.microsoft.com/office/drawing/2014/main" val="10001"/>
                  </a:ext>
                </a:extLst>
              </a:tr>
              <a:tr h="1744890">
                <a:tc>
                  <a:txBody>
                    <a:bodyPr/>
                    <a:lstStyle/>
                    <a:p>
                      <a:pPr marL="171450" indent="-171450">
                        <a:spcAft>
                          <a:spcPts val="600"/>
                        </a:spcAft>
                        <a:buFont typeface="Arial"/>
                        <a:buChar char="•"/>
                      </a:pPr>
                      <a:r>
                        <a:rPr lang="en-US" sz="1000" dirty="0"/>
                        <a:t>Lanifibranor alone and in combination with empagliflozin was well-tolerated with no reported serious or severe TEAEs.</a:t>
                      </a:r>
                    </a:p>
                    <a:p>
                      <a:pPr marL="171450" indent="-171450">
                        <a:spcAft>
                          <a:spcPts val="600"/>
                        </a:spcAft>
                        <a:buFont typeface="Arial"/>
                        <a:buChar char="•"/>
                      </a:pPr>
                      <a:r>
                        <a:rPr lang="en-US" sz="1000" dirty="0"/>
                        <a:t>One event of mild peripheral edema was reported with lanifibranor/empagliflozin combination and deemed related to lanifibranor only; resolved without corrective treatment.</a:t>
                      </a:r>
                    </a:p>
                    <a:p>
                      <a:pPr marL="171450" indent="-171450">
                        <a:spcAft>
                          <a:spcPts val="600"/>
                        </a:spcAft>
                        <a:buFont typeface="Arial"/>
                        <a:buChar char="•"/>
                      </a:pPr>
                      <a:r>
                        <a:rPr lang="en-US" sz="1000" dirty="0"/>
                        <a:t>One event of hypoglycemia was reported with lanifibranor/empagliflozin combination and deemed related to empagliflozin only.</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endParaRPr lang="en-US" dirty="0"/>
                    </a:p>
                  </a:txBody>
                  <a:tcPr marT="36576" marB="36576">
                    <a:lnL>
                      <a:noFill/>
                    </a:lnL>
                    <a:lnR>
                      <a:noFill/>
                    </a:lnR>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640080">
                <a:tc>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These data from a Phase II proof-of-concept study showed beneficial effects of l</a:t>
                      </a:r>
                      <a:r>
                        <a:rPr lang="en-US" sz="1000" dirty="0"/>
                        <a:t>anifibranor alone or in combination with SGLT-2 inhibitor empagliflozin on glycemic control and markers of MASH and fibrosis in MASH patients with T2D. Combination therapy showed significant improvements in dyslipidemia and insulin resistance, and a modest lanifibranor-related weight gain was mitigated by addition of empagliflozin. T2D is a common comorbidity of MASH, and these data suggest combination of lanifibranor with SGLT-2 inhibition cold confer added benefit in this patient population. Lanifibranor remains in </a:t>
                      </a:r>
                      <a:r>
                        <a:rPr lang="en-US" sz="1000" dirty="0">
                          <a:hlinkClick r:id="rId2"/>
                        </a:rPr>
                        <a:t>Phase III</a:t>
                      </a:r>
                      <a:r>
                        <a:rPr lang="en-US" sz="1000" dirty="0"/>
                        <a:t> development for the treatment of MASH with fibrosis (see next slide).</a:t>
                      </a:r>
                      <a:endParaRPr kumimoji="0" lang="en-US" sz="1000" u="none" strike="noStrike" cap="none" normalizeH="0" baseline="0" dirty="0">
                        <a:ln>
                          <a:noFill/>
                        </a:ln>
                        <a:effectLst/>
                      </a:endParaRPr>
                    </a:p>
                    <a:p>
                      <a:pPr marL="0" indent="0">
                        <a:spcAft>
                          <a:spcPts val="600"/>
                        </a:spcAft>
                        <a:buFont typeface="Arial"/>
                        <a:buNone/>
                      </a:pPr>
                      <a:r>
                        <a:rPr lang="en-GB" sz="900" b="1" dirty="0">
                          <a:solidFill>
                            <a:schemeClr val="tx1"/>
                          </a:solidFill>
                          <a:latin typeface="+mn-lt"/>
                          <a:cs typeface="Calibri"/>
                        </a:rPr>
                        <a:t>Source:</a:t>
                      </a:r>
                      <a:r>
                        <a:rPr lang="en-GB" sz="900" b="0" dirty="0">
                          <a:solidFill>
                            <a:schemeClr val="tx1"/>
                          </a:solidFill>
                          <a:latin typeface="+mn-lt"/>
                          <a:cs typeface="Calibri"/>
                        </a:rPr>
                        <a:t> </a:t>
                      </a:r>
                      <a:r>
                        <a:rPr lang="en-GB" sz="900" b="0" dirty="0">
                          <a:solidFill>
                            <a:schemeClr val="tx1"/>
                          </a:solidFill>
                          <a:latin typeface="+mn-lt"/>
                          <a:cs typeface="Calibri"/>
                          <a:hlinkClick r:id="rId3"/>
                        </a:rPr>
                        <a:t>Inventiva press release</a:t>
                      </a:r>
                      <a:r>
                        <a:rPr lang="en-GB" sz="900" b="0" dirty="0">
                          <a:solidFill>
                            <a:schemeClr val="tx1"/>
                          </a:solidFill>
                          <a:latin typeface="+mn-lt"/>
                          <a:cs typeface="Calibri"/>
                        </a:rPr>
                        <a:t>, </a:t>
                      </a:r>
                      <a:r>
                        <a:rPr lang="en-GB" sz="900" b="0" dirty="0">
                          <a:solidFill>
                            <a:schemeClr val="tx1"/>
                          </a:solidFill>
                          <a:latin typeface="+mn-lt"/>
                          <a:cs typeface="Calibri"/>
                          <a:hlinkClick r:id="rId4"/>
                        </a:rPr>
                        <a:t>Inventiva presentation</a:t>
                      </a:r>
                      <a:endParaRPr lang="en-GB" sz="900" b="0" dirty="0">
                        <a:solidFill>
                          <a:schemeClr val="tx1"/>
                        </a:solidFill>
                        <a:latin typeface="+mn-lt"/>
                        <a:cs typeface="Calibri"/>
                      </a:endParaRPr>
                    </a:p>
                  </a:txBody>
                  <a:tcPr marT="36576" marB="36576">
                    <a:lnL>
                      <a:noFill/>
                    </a:lnL>
                    <a:lnR>
                      <a:noFill/>
                    </a:lnR>
                    <a:lnT>
                      <a:noFill/>
                    </a:lnT>
                    <a:lnB w="12700" cmpd="sng">
                      <a:noFill/>
                    </a:lnB>
                    <a:lnTlToBr w="12700" cmpd="sng">
                      <a:noFill/>
                      <a:prstDash val="solid"/>
                    </a:lnTlToBr>
                    <a:lnBlToTr w="12700" cmpd="sng">
                      <a:noFill/>
                      <a:prstDash val="solid"/>
                    </a:lnBlToTr>
                    <a:noFill/>
                  </a:tcPr>
                </a:tc>
                <a:tc>
                  <a:txBody>
                    <a:bodyPr/>
                    <a:lstStyle/>
                    <a:p>
                      <a:endParaRPr lang="en-US" dirty="0"/>
                    </a:p>
                  </a:txBody>
                  <a:tcPr marT="36576" marB="36576">
                    <a:lnL>
                      <a:noFill/>
                    </a:lnL>
                    <a:lnR>
                      <a:noFill/>
                    </a:lnR>
                    <a:lnT>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graphicFrame>
        <p:nvGraphicFramePr>
          <p:cNvPr id="2" name="Table 1">
            <a:extLst>
              <a:ext uri="{FF2B5EF4-FFF2-40B4-BE49-F238E27FC236}">
                <a16:creationId xmlns:a16="http://schemas.microsoft.com/office/drawing/2014/main" id="{E8AAFF81-24FC-0611-5720-C4E13262A41C}"/>
              </a:ext>
            </a:extLst>
          </p:cNvPr>
          <p:cNvGraphicFramePr>
            <a:graphicFrameLocks noGrp="1"/>
          </p:cNvGraphicFramePr>
          <p:nvPr>
            <p:extLst>
              <p:ext uri="{D42A27DB-BD31-4B8C-83A1-F6EECF244321}">
                <p14:modId xmlns:p14="http://schemas.microsoft.com/office/powerpoint/2010/main" val="1267025320"/>
              </p:ext>
            </p:extLst>
          </p:nvPr>
        </p:nvGraphicFramePr>
        <p:xfrm>
          <a:off x="6788338" y="1288495"/>
          <a:ext cx="5026025" cy="3685032"/>
        </p:xfrm>
        <a:graphic>
          <a:graphicData uri="http://schemas.openxmlformats.org/drawingml/2006/table">
            <a:tbl>
              <a:tblPr firstRow="1" bandRow="1">
                <a:tableStyleId>{C083E6E3-FA7D-4D7B-A595-EF9225AFEA82}</a:tableStyleId>
              </a:tblPr>
              <a:tblGrid>
                <a:gridCol w="2659380">
                  <a:extLst>
                    <a:ext uri="{9D8B030D-6E8A-4147-A177-3AD203B41FA5}">
                      <a16:colId xmlns:a16="http://schemas.microsoft.com/office/drawing/2014/main" val="20000"/>
                    </a:ext>
                  </a:extLst>
                </a:gridCol>
                <a:gridCol w="805180">
                  <a:extLst>
                    <a:ext uri="{9D8B030D-6E8A-4147-A177-3AD203B41FA5}">
                      <a16:colId xmlns:a16="http://schemas.microsoft.com/office/drawing/2014/main" val="20001"/>
                    </a:ext>
                  </a:extLst>
                </a:gridCol>
                <a:gridCol w="840105">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tblGrid>
              <a:tr h="0">
                <a:tc>
                  <a:txBody>
                    <a:bodyPr/>
                    <a:lstStyle/>
                    <a:p>
                      <a:r>
                        <a:rPr lang="en-US" sz="900" dirty="0"/>
                        <a:t>Safety (%pts)</a:t>
                      </a:r>
                    </a:p>
                  </a:txBody>
                  <a:tcPr marT="27432" marB="27432" anchor="b"/>
                </a:tc>
                <a:tc>
                  <a:txBody>
                    <a:bodyPr/>
                    <a:lstStyle/>
                    <a:p>
                      <a:pPr algn="ctr"/>
                      <a:r>
                        <a:rPr lang="en-US" sz="900" dirty="0"/>
                        <a:t>lani 800mg</a:t>
                      </a:r>
                    </a:p>
                  </a:txBody>
                  <a:tcPr marT="27432" marB="27432" anchor="b"/>
                </a:tc>
                <a:tc>
                  <a:txBody>
                    <a:bodyPr/>
                    <a:lstStyle/>
                    <a:p>
                      <a:pPr algn="ctr"/>
                      <a:r>
                        <a:rPr lang="en-US" sz="900" dirty="0"/>
                        <a:t>lani + empa</a:t>
                      </a:r>
                    </a:p>
                  </a:txBody>
                  <a:tcPr marT="27432" marB="27432" anchor="b"/>
                </a:tc>
                <a:tc>
                  <a:txBody>
                    <a:bodyPr/>
                    <a:lstStyle/>
                    <a:p>
                      <a:pPr algn="ctr"/>
                      <a:r>
                        <a:rPr lang="en-US" sz="900" dirty="0"/>
                        <a:t>placebo</a:t>
                      </a:r>
                    </a:p>
                  </a:txBody>
                  <a:tcPr marT="27432" marB="27432" anchor="b"/>
                </a:tc>
                <a:extLst>
                  <a:ext uri="{0D108BD9-81ED-4DB2-BD59-A6C34878D82A}">
                    <a16:rowId xmlns:a16="http://schemas.microsoft.com/office/drawing/2014/main" val="10000"/>
                  </a:ext>
                </a:extLst>
              </a:tr>
              <a:tr h="0">
                <a:tc>
                  <a:txBody>
                    <a:bodyPr/>
                    <a:lstStyle/>
                    <a:p>
                      <a:r>
                        <a:rPr lang="en-US" sz="900" dirty="0"/>
                        <a:t>TEAEs</a:t>
                      </a:r>
                    </a:p>
                  </a:txBody>
                  <a:tcPr marT="27432" marB="27432" anchor="b"/>
                </a:tc>
                <a:tc>
                  <a:txBody>
                    <a:bodyPr/>
                    <a:lstStyle/>
                    <a:p>
                      <a:pPr algn="ctr"/>
                      <a:r>
                        <a:rPr lang="en-US" sz="900" dirty="0"/>
                        <a:t>83</a:t>
                      </a:r>
                    </a:p>
                  </a:txBody>
                  <a:tcPr marT="27432" marB="27432" anchor="b"/>
                </a:tc>
                <a:tc>
                  <a:txBody>
                    <a:bodyPr/>
                    <a:lstStyle/>
                    <a:p>
                      <a:pPr algn="ctr"/>
                      <a:r>
                        <a:rPr lang="en-US" sz="900" dirty="0"/>
                        <a:t>80</a:t>
                      </a:r>
                    </a:p>
                  </a:txBody>
                  <a:tcPr marT="27432" marB="27432" anchor="b"/>
                </a:tc>
                <a:tc>
                  <a:txBody>
                    <a:bodyPr/>
                    <a:lstStyle/>
                    <a:p>
                      <a:pPr algn="ctr"/>
                      <a:r>
                        <a:rPr lang="en-US" sz="900" dirty="0"/>
                        <a:t>60</a:t>
                      </a:r>
                    </a:p>
                  </a:txBody>
                  <a:tcPr marT="27432" marB="27432" anchor="b"/>
                </a:tc>
                <a:extLst>
                  <a:ext uri="{0D108BD9-81ED-4DB2-BD59-A6C34878D82A}">
                    <a16:rowId xmlns:a16="http://schemas.microsoft.com/office/drawing/2014/main" val="3761753080"/>
                  </a:ext>
                </a:extLst>
              </a:tr>
              <a:tr h="0">
                <a:tc>
                  <a:txBody>
                    <a:bodyPr/>
                    <a:lstStyle/>
                    <a:p>
                      <a:r>
                        <a:rPr lang="en-US" sz="900" dirty="0"/>
                        <a:t>Drug-related TEAEs</a:t>
                      </a:r>
                    </a:p>
                  </a:txBody>
                  <a:tcPr marT="27432" marB="27432" anchor="b"/>
                </a:tc>
                <a:tc>
                  <a:txBody>
                    <a:bodyPr/>
                    <a:lstStyle/>
                    <a:p>
                      <a:pPr algn="ctr"/>
                      <a:r>
                        <a:rPr lang="en-US" sz="900" dirty="0"/>
                        <a:t>30</a:t>
                      </a:r>
                    </a:p>
                  </a:txBody>
                  <a:tcPr marT="27432" marB="27432" anchor="b"/>
                </a:tc>
                <a:tc>
                  <a:txBody>
                    <a:bodyPr/>
                    <a:lstStyle/>
                    <a:p>
                      <a:pPr algn="ctr"/>
                      <a:r>
                        <a:rPr lang="en-US" sz="900" dirty="0"/>
                        <a:t>50</a:t>
                      </a:r>
                    </a:p>
                  </a:txBody>
                  <a:tcPr marT="27432" marB="27432" anchor="b"/>
                </a:tc>
                <a:tc>
                  <a:txBody>
                    <a:bodyPr/>
                    <a:lstStyle/>
                    <a:p>
                      <a:pPr algn="ctr"/>
                      <a:r>
                        <a:rPr lang="en-US" sz="900" dirty="0"/>
                        <a:t>20</a:t>
                      </a:r>
                    </a:p>
                  </a:txBody>
                  <a:tcPr marT="27432" marB="27432" anchor="b"/>
                </a:tc>
                <a:extLst>
                  <a:ext uri="{0D108BD9-81ED-4DB2-BD59-A6C34878D82A}">
                    <a16:rowId xmlns:a16="http://schemas.microsoft.com/office/drawing/2014/main" val="31912199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TEAE leading to drug withdrawal</a:t>
                      </a:r>
                    </a:p>
                  </a:txBody>
                  <a:tcPr marT="27432" marB="27432" anchor="b"/>
                </a:tc>
                <a:tc>
                  <a:txBody>
                    <a:bodyPr/>
                    <a:lstStyle/>
                    <a:p>
                      <a:pPr algn="ctr"/>
                      <a:r>
                        <a:rPr lang="en-US" sz="900" dirty="0"/>
                        <a:t>0</a:t>
                      </a:r>
                    </a:p>
                  </a:txBody>
                  <a:tcPr marT="27432" marB="27432" anchor="b"/>
                </a:tc>
                <a:tc>
                  <a:txBody>
                    <a:bodyPr/>
                    <a:lstStyle/>
                    <a:p>
                      <a:pPr algn="ctr"/>
                      <a:r>
                        <a:rPr lang="en-US" sz="900" dirty="0"/>
                        <a:t>0</a:t>
                      </a:r>
                    </a:p>
                  </a:txBody>
                  <a:tcPr marT="27432" marB="27432" anchor="b"/>
                </a:tc>
                <a:tc>
                  <a:txBody>
                    <a:bodyPr/>
                    <a:lstStyle/>
                    <a:p>
                      <a:pPr algn="ctr"/>
                      <a:r>
                        <a:rPr lang="en-US" sz="900" dirty="0"/>
                        <a:t>0</a:t>
                      </a:r>
                    </a:p>
                  </a:txBody>
                  <a:tcPr marT="27432" marB="27432" anchor="b"/>
                </a:tc>
                <a:extLst>
                  <a:ext uri="{0D108BD9-81ED-4DB2-BD59-A6C34878D82A}">
                    <a16:rowId xmlns:a16="http://schemas.microsoft.com/office/drawing/2014/main" val="4127955601"/>
                  </a:ext>
                </a:extLst>
              </a:tr>
              <a:tr h="0">
                <a:tc>
                  <a:txBody>
                    <a:bodyPr/>
                    <a:lstStyle/>
                    <a:p>
                      <a:r>
                        <a:rPr lang="en-US" sz="900" dirty="0"/>
                        <a:t>Serious TEAE</a:t>
                      </a:r>
                    </a:p>
                  </a:txBody>
                  <a:tcPr marT="27432" marB="27432" anchor="b"/>
                </a:tc>
                <a:tc>
                  <a:txBody>
                    <a:bodyPr/>
                    <a:lstStyle/>
                    <a:p>
                      <a:pPr algn="ctr"/>
                      <a:r>
                        <a:rPr lang="en-US" sz="900" dirty="0"/>
                        <a:t>0</a:t>
                      </a:r>
                    </a:p>
                  </a:txBody>
                  <a:tcPr marT="27432" marB="27432" anchor="b"/>
                </a:tc>
                <a:tc>
                  <a:txBody>
                    <a:bodyPr/>
                    <a:lstStyle/>
                    <a:p>
                      <a:pPr algn="ctr"/>
                      <a:r>
                        <a:rPr lang="en-US" sz="900" dirty="0"/>
                        <a:t>0</a:t>
                      </a:r>
                    </a:p>
                  </a:txBody>
                  <a:tcPr marT="27432" marB="27432" anchor="b"/>
                </a:tc>
                <a:tc>
                  <a:txBody>
                    <a:bodyPr/>
                    <a:lstStyle/>
                    <a:p>
                      <a:pPr algn="ctr"/>
                      <a:r>
                        <a:rPr lang="en-US" sz="900" dirty="0"/>
                        <a:t>0</a:t>
                      </a:r>
                    </a:p>
                  </a:txBody>
                  <a:tcPr marT="27432" marB="27432" anchor="b"/>
                </a:tc>
                <a:extLst>
                  <a:ext uri="{0D108BD9-81ED-4DB2-BD59-A6C34878D82A}">
                    <a16:rowId xmlns:a16="http://schemas.microsoft.com/office/drawing/2014/main" val="10001"/>
                  </a:ext>
                </a:extLst>
              </a:tr>
              <a:tr h="0">
                <a:tc>
                  <a:txBody>
                    <a:bodyPr/>
                    <a:lstStyle/>
                    <a:p>
                      <a:r>
                        <a:rPr lang="en-US" sz="900" dirty="0"/>
                        <a:t>Severe TEAE</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nchor="b">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900" b="1" dirty="0"/>
                        <a:t>Any AE of specific interest</a:t>
                      </a:r>
                    </a:p>
                  </a:txBody>
                  <a:tcPr marT="27432" marB="27432" anchor="b">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endParaRPr lang="en-US" sz="900" dirty="0"/>
                    </a:p>
                  </a:txBody>
                  <a:tcPr marT="27432" marB="27432" anchor="b">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endParaRPr lang="en-US" sz="900" dirty="0"/>
                    </a:p>
                  </a:txBody>
                  <a:tcPr marT="27432" marB="27432" anchor="b">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endParaRPr lang="en-US" sz="900" dirty="0"/>
                    </a:p>
                  </a:txBody>
                  <a:tcPr marT="27432" marB="27432" anchor="b">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319969589"/>
                  </a:ext>
                </a:extLst>
              </a:tr>
              <a:tr h="173441">
                <a:tc>
                  <a:txBody>
                    <a:bodyPr/>
                    <a:lstStyle/>
                    <a:p>
                      <a:r>
                        <a:rPr lang="en-US" sz="900" dirty="0"/>
                        <a:t>Aminotransferase elevation</a:t>
                      </a:r>
                    </a:p>
                  </a:txBody>
                  <a:tcPr marT="27432" marB="27432" anchor="b">
                    <a:lnT w="12700" cap="flat" cmpd="sng" algn="ctr">
                      <a:solidFill>
                        <a:schemeClr val="accent3"/>
                      </a:solidFill>
                      <a:prstDash val="solid"/>
                      <a:round/>
                      <a:headEnd type="none" w="med" len="med"/>
                      <a:tailEnd type="none" w="med" len="med"/>
                    </a:lnT>
                  </a:tcPr>
                </a:tc>
                <a:tc>
                  <a:txBody>
                    <a:bodyPr/>
                    <a:lstStyle/>
                    <a:p>
                      <a:pPr algn="ctr"/>
                      <a:r>
                        <a:rPr lang="en-US" sz="900" dirty="0"/>
                        <a:t>0</a:t>
                      </a:r>
                    </a:p>
                  </a:txBody>
                  <a:tcPr marT="27432" marB="27432" anchor="b">
                    <a:lnT w="12700" cap="flat" cmpd="sng" algn="ctr">
                      <a:solidFill>
                        <a:schemeClr val="accent3"/>
                      </a:solidFill>
                      <a:prstDash val="solid"/>
                      <a:round/>
                      <a:headEnd type="none" w="med" len="med"/>
                      <a:tailEnd type="none" w="med" len="med"/>
                    </a:lnT>
                  </a:tcPr>
                </a:tc>
                <a:tc>
                  <a:txBody>
                    <a:bodyPr/>
                    <a:lstStyle/>
                    <a:p>
                      <a:pPr algn="ctr"/>
                      <a:r>
                        <a:rPr lang="en-US" sz="900" dirty="0"/>
                        <a:t>0</a:t>
                      </a:r>
                    </a:p>
                  </a:txBody>
                  <a:tcPr marT="27432" marB="27432" anchor="b">
                    <a:lnT w="12700" cap="flat" cmpd="sng" algn="ctr">
                      <a:solidFill>
                        <a:schemeClr val="accent3"/>
                      </a:solidFill>
                      <a:prstDash val="solid"/>
                      <a:round/>
                      <a:headEnd type="none" w="med" len="med"/>
                      <a:tailEnd type="none" w="med" len="med"/>
                    </a:lnT>
                  </a:tcPr>
                </a:tc>
                <a:tc>
                  <a:txBody>
                    <a:bodyPr/>
                    <a:lstStyle/>
                    <a:p>
                      <a:pPr algn="ctr"/>
                      <a:r>
                        <a:rPr lang="en-US" sz="900" dirty="0"/>
                        <a:t>0</a:t>
                      </a:r>
                    </a:p>
                  </a:txBody>
                  <a:tcPr marT="27432" marB="27432" anchor="b">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275376489"/>
                  </a:ext>
                </a:extLst>
              </a:tr>
              <a:tr h="0">
                <a:tc>
                  <a:txBody>
                    <a:bodyPr/>
                    <a:lstStyle/>
                    <a:p>
                      <a:r>
                        <a:rPr lang="en-US" sz="900" dirty="0"/>
                        <a:t>Anemia</a:t>
                      </a:r>
                    </a:p>
                  </a:txBody>
                  <a:tcPr marT="27432" marB="27432" anchor="b"/>
                </a:tc>
                <a:tc>
                  <a:txBody>
                    <a:bodyPr/>
                    <a:lstStyle/>
                    <a:p>
                      <a:pPr algn="ctr"/>
                      <a:r>
                        <a:rPr lang="en-US" sz="900" dirty="0"/>
                        <a:t>2</a:t>
                      </a:r>
                    </a:p>
                  </a:txBody>
                  <a:tcPr marT="27432" marB="27432" anchor="b"/>
                </a:tc>
                <a:tc>
                  <a:txBody>
                    <a:bodyPr/>
                    <a:lstStyle/>
                    <a:p>
                      <a:pPr algn="ctr"/>
                      <a:r>
                        <a:rPr lang="en-US" sz="900" dirty="0"/>
                        <a:t>0</a:t>
                      </a:r>
                    </a:p>
                  </a:txBody>
                  <a:tcPr marT="27432" marB="27432" anchor="b"/>
                </a:tc>
                <a:tc>
                  <a:txBody>
                    <a:bodyPr/>
                    <a:lstStyle/>
                    <a:p>
                      <a:pPr algn="ctr"/>
                      <a:r>
                        <a:rPr lang="en-US" sz="900" dirty="0"/>
                        <a:t>1</a:t>
                      </a:r>
                    </a:p>
                  </a:txBody>
                  <a:tcPr marT="27432" marB="27432" anchor="b"/>
                </a:tc>
                <a:extLst>
                  <a:ext uri="{0D108BD9-81ED-4DB2-BD59-A6C34878D82A}">
                    <a16:rowId xmlns:a16="http://schemas.microsoft.com/office/drawing/2014/main" val="180150981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Peripheral edema</a:t>
                      </a:r>
                    </a:p>
                  </a:txBody>
                  <a:tcPr marT="27432" marB="27432" anchor="b"/>
                </a:tc>
                <a:tc>
                  <a:txBody>
                    <a:bodyPr/>
                    <a:lstStyle/>
                    <a:p>
                      <a:pPr algn="ctr"/>
                      <a:r>
                        <a:rPr lang="en-US" sz="900" dirty="0"/>
                        <a:t>0</a:t>
                      </a:r>
                    </a:p>
                  </a:txBody>
                  <a:tcPr marT="27432" marB="27432" anchor="b"/>
                </a:tc>
                <a:tc>
                  <a:txBody>
                    <a:bodyPr/>
                    <a:lstStyle/>
                    <a:p>
                      <a:pPr algn="ctr"/>
                      <a:r>
                        <a:rPr lang="en-US" sz="900" dirty="0"/>
                        <a:t>1</a:t>
                      </a:r>
                      <a:r>
                        <a:rPr lang="en-US" sz="900" baseline="30000" dirty="0"/>
                        <a:t>a</a:t>
                      </a:r>
                    </a:p>
                  </a:txBody>
                  <a:tcPr marT="27432" marB="27432" anchor="b"/>
                </a:tc>
                <a:tc>
                  <a:txBody>
                    <a:bodyPr/>
                    <a:lstStyle/>
                    <a:p>
                      <a:pPr algn="ctr"/>
                      <a:r>
                        <a:rPr lang="en-US" sz="900" dirty="0"/>
                        <a:t>0</a:t>
                      </a:r>
                    </a:p>
                  </a:txBody>
                  <a:tcPr marT="27432" marB="27432" anchor="b"/>
                </a:tc>
                <a:extLst>
                  <a:ext uri="{0D108BD9-81ED-4DB2-BD59-A6C34878D82A}">
                    <a16:rowId xmlns:a16="http://schemas.microsoft.com/office/drawing/2014/main" val="58689318"/>
                  </a:ext>
                </a:extLst>
              </a:tr>
              <a:tr h="0">
                <a:tc>
                  <a:txBody>
                    <a:bodyPr/>
                    <a:lstStyle/>
                    <a:p>
                      <a:r>
                        <a:rPr lang="en-US" sz="900" dirty="0"/>
                        <a:t>Hypoglycemia</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1</a:t>
                      </a:r>
                      <a:r>
                        <a:rPr lang="en-US" sz="900" baseline="30000" dirty="0"/>
                        <a:t>b</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1</a:t>
                      </a:r>
                    </a:p>
                  </a:txBody>
                  <a:tcPr marT="27432" marB="27432" anchor="b">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71345539"/>
                  </a:ext>
                </a:extLst>
              </a:tr>
              <a:tr h="0">
                <a:tc>
                  <a:txBody>
                    <a:bodyPr/>
                    <a:lstStyle/>
                    <a:p>
                      <a:r>
                        <a:rPr lang="en-US" sz="900" b="1" dirty="0"/>
                        <a:t>TEAEs in ≥10%pts</a:t>
                      </a:r>
                    </a:p>
                  </a:txBody>
                  <a:tcPr marT="27432" marB="27432" anchor="b">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endParaRPr lang="en-US" sz="900" dirty="0"/>
                    </a:p>
                  </a:txBody>
                  <a:tcPr marT="27432" marB="27432" anchor="b">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endParaRPr lang="en-US" sz="900" dirty="0"/>
                    </a:p>
                  </a:txBody>
                  <a:tcPr marT="27432" marB="27432" anchor="b">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endParaRPr lang="en-US" sz="900" dirty="0"/>
                    </a:p>
                  </a:txBody>
                  <a:tcPr marT="27432" marB="27432" anchor="b">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931542117"/>
                  </a:ext>
                </a:extLst>
              </a:tr>
              <a:tr h="0">
                <a:tc>
                  <a:txBody>
                    <a:bodyPr/>
                    <a:lstStyle/>
                    <a:p>
                      <a:r>
                        <a:rPr lang="en-US" sz="900" dirty="0"/>
                        <a:t>Infections and infestations</a:t>
                      </a:r>
                    </a:p>
                  </a:txBody>
                  <a:tcPr marT="27432" marB="27432" anchor="b">
                    <a:lnT w="12700" cap="flat" cmpd="sng" algn="ctr">
                      <a:solidFill>
                        <a:schemeClr val="accent3"/>
                      </a:solidFill>
                      <a:prstDash val="solid"/>
                      <a:round/>
                      <a:headEnd type="none" w="med" len="med"/>
                      <a:tailEnd type="none" w="med" len="med"/>
                    </a:lnT>
                  </a:tcPr>
                </a:tc>
                <a:tc>
                  <a:txBody>
                    <a:bodyPr/>
                    <a:lstStyle/>
                    <a:p>
                      <a:pPr algn="ctr"/>
                      <a:r>
                        <a:rPr lang="en-US" sz="900" dirty="0"/>
                        <a:t>17</a:t>
                      </a:r>
                    </a:p>
                  </a:txBody>
                  <a:tcPr marT="27432" marB="27432" anchor="b">
                    <a:lnT w="12700" cap="flat" cmpd="sng" algn="ctr">
                      <a:solidFill>
                        <a:schemeClr val="accent3"/>
                      </a:solidFill>
                      <a:prstDash val="solid"/>
                      <a:round/>
                      <a:headEnd type="none" w="med" len="med"/>
                      <a:tailEnd type="none" w="med" len="med"/>
                    </a:lnT>
                  </a:tcPr>
                </a:tc>
                <a:tc>
                  <a:txBody>
                    <a:bodyPr/>
                    <a:lstStyle/>
                    <a:p>
                      <a:pPr algn="ctr"/>
                      <a:r>
                        <a:rPr lang="en-US" sz="900" dirty="0"/>
                        <a:t>50</a:t>
                      </a:r>
                    </a:p>
                  </a:txBody>
                  <a:tcPr marT="27432" marB="27432" anchor="b">
                    <a:lnT w="12700" cap="flat" cmpd="sng" algn="ctr">
                      <a:solidFill>
                        <a:schemeClr val="accent3"/>
                      </a:solidFill>
                      <a:prstDash val="solid"/>
                      <a:round/>
                      <a:headEnd type="none" w="med" len="med"/>
                      <a:tailEnd type="none" w="med" len="med"/>
                    </a:lnT>
                  </a:tcPr>
                </a:tc>
                <a:tc>
                  <a:txBody>
                    <a:bodyPr/>
                    <a:lstStyle/>
                    <a:p>
                      <a:pPr algn="ctr"/>
                      <a:r>
                        <a:rPr lang="en-US" sz="900" dirty="0"/>
                        <a:t>30</a:t>
                      </a:r>
                    </a:p>
                  </a:txBody>
                  <a:tcPr marT="27432" marB="27432" anchor="b">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801051588"/>
                  </a:ext>
                </a:extLst>
              </a:tr>
              <a:tr h="0">
                <a:tc>
                  <a:txBody>
                    <a:bodyPr/>
                    <a:lstStyle/>
                    <a:p>
                      <a:r>
                        <a:rPr lang="en-US" sz="900" dirty="0"/>
                        <a:t>Musculoskeletal and connective tissue disorders</a:t>
                      </a:r>
                    </a:p>
                  </a:txBody>
                  <a:tcPr marT="27432" marB="27432" anchor="b"/>
                </a:tc>
                <a:tc>
                  <a:txBody>
                    <a:bodyPr/>
                    <a:lstStyle/>
                    <a:p>
                      <a:pPr algn="ctr"/>
                      <a:r>
                        <a:rPr lang="en-US" sz="900" dirty="0"/>
                        <a:t>8</a:t>
                      </a:r>
                    </a:p>
                  </a:txBody>
                  <a:tcPr marT="27432" marB="27432" anchor="b"/>
                </a:tc>
                <a:tc>
                  <a:txBody>
                    <a:bodyPr/>
                    <a:lstStyle/>
                    <a:p>
                      <a:pPr algn="ctr"/>
                      <a:r>
                        <a:rPr lang="en-US" sz="900" dirty="0"/>
                        <a:t>10</a:t>
                      </a:r>
                    </a:p>
                  </a:txBody>
                  <a:tcPr marT="27432" marB="27432" anchor="b"/>
                </a:tc>
                <a:tc>
                  <a:txBody>
                    <a:bodyPr/>
                    <a:lstStyle/>
                    <a:p>
                      <a:pPr algn="ctr"/>
                      <a:r>
                        <a:rPr lang="en-US" sz="900" dirty="0"/>
                        <a:t>30</a:t>
                      </a:r>
                    </a:p>
                  </a:txBody>
                  <a:tcPr marT="27432" marB="27432" anchor="b"/>
                </a:tc>
                <a:extLst>
                  <a:ext uri="{0D108BD9-81ED-4DB2-BD59-A6C34878D82A}">
                    <a16:rowId xmlns:a16="http://schemas.microsoft.com/office/drawing/2014/main" val="2191841732"/>
                  </a:ext>
                </a:extLst>
              </a:tr>
              <a:tr h="0">
                <a:tc>
                  <a:txBody>
                    <a:bodyPr/>
                    <a:lstStyle/>
                    <a:p>
                      <a:r>
                        <a:rPr lang="en-US" sz="900" dirty="0"/>
                        <a:t>GI disorders</a:t>
                      </a:r>
                    </a:p>
                  </a:txBody>
                  <a:tcPr marT="27432" marB="27432" anchor="b"/>
                </a:tc>
                <a:tc>
                  <a:txBody>
                    <a:bodyPr/>
                    <a:lstStyle/>
                    <a:p>
                      <a:pPr algn="ctr"/>
                      <a:r>
                        <a:rPr lang="en-US" sz="900" dirty="0"/>
                        <a:t>25</a:t>
                      </a:r>
                    </a:p>
                  </a:txBody>
                  <a:tcPr marT="27432" marB="27432" anchor="b"/>
                </a:tc>
                <a:tc>
                  <a:txBody>
                    <a:bodyPr/>
                    <a:lstStyle/>
                    <a:p>
                      <a:pPr algn="ctr"/>
                      <a:r>
                        <a:rPr lang="en-US" sz="900" dirty="0"/>
                        <a:t>20</a:t>
                      </a:r>
                    </a:p>
                  </a:txBody>
                  <a:tcPr marT="27432" marB="27432" anchor="b"/>
                </a:tc>
                <a:tc>
                  <a:txBody>
                    <a:bodyPr/>
                    <a:lstStyle/>
                    <a:p>
                      <a:pPr algn="ctr"/>
                      <a:r>
                        <a:rPr lang="en-US" sz="900" dirty="0"/>
                        <a:t>20</a:t>
                      </a:r>
                    </a:p>
                  </a:txBody>
                  <a:tcPr marT="27432" marB="27432" anchor="b"/>
                </a:tc>
                <a:extLst>
                  <a:ext uri="{0D108BD9-81ED-4DB2-BD59-A6C34878D82A}">
                    <a16:rowId xmlns:a16="http://schemas.microsoft.com/office/drawing/2014/main" val="3877330745"/>
                  </a:ext>
                </a:extLst>
              </a:tr>
              <a:tr h="0">
                <a:tc>
                  <a:txBody>
                    <a:bodyPr/>
                    <a:lstStyle/>
                    <a:p>
                      <a:r>
                        <a:rPr lang="en-US" sz="900" dirty="0"/>
                        <a:t>Skin and subcutaneous tissue disorders</a:t>
                      </a:r>
                    </a:p>
                  </a:txBody>
                  <a:tcPr marT="27432" marB="27432" anchor="b"/>
                </a:tc>
                <a:tc>
                  <a:txBody>
                    <a:bodyPr/>
                    <a:lstStyle/>
                    <a:p>
                      <a:pPr algn="ctr"/>
                      <a:r>
                        <a:rPr lang="en-US" sz="900" dirty="0"/>
                        <a:t>33</a:t>
                      </a:r>
                    </a:p>
                  </a:txBody>
                  <a:tcPr marT="27432" marB="27432" anchor="b"/>
                </a:tc>
                <a:tc>
                  <a:txBody>
                    <a:bodyPr/>
                    <a:lstStyle/>
                    <a:p>
                      <a:pPr algn="ctr"/>
                      <a:r>
                        <a:rPr lang="en-US" sz="900" dirty="0"/>
                        <a:t>0</a:t>
                      </a:r>
                    </a:p>
                  </a:txBody>
                  <a:tcPr marT="27432" marB="27432" anchor="b"/>
                </a:tc>
                <a:tc>
                  <a:txBody>
                    <a:bodyPr/>
                    <a:lstStyle/>
                    <a:p>
                      <a:pPr algn="ctr"/>
                      <a:r>
                        <a:rPr lang="en-US" sz="900" dirty="0"/>
                        <a:t>20</a:t>
                      </a:r>
                    </a:p>
                  </a:txBody>
                  <a:tcPr marT="27432" marB="27432" anchor="b"/>
                </a:tc>
                <a:extLst>
                  <a:ext uri="{0D108BD9-81ED-4DB2-BD59-A6C34878D82A}">
                    <a16:rowId xmlns:a16="http://schemas.microsoft.com/office/drawing/2014/main" val="2417547528"/>
                  </a:ext>
                </a:extLst>
              </a:tr>
              <a:tr h="154352">
                <a:tc>
                  <a:txBody>
                    <a:bodyPr/>
                    <a:lstStyle/>
                    <a:p>
                      <a:r>
                        <a:rPr lang="en-US" sz="900" dirty="0"/>
                        <a:t>Nervous system disorders</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17</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10</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dirty="0"/>
                        <a:t>10</a:t>
                      </a:r>
                    </a:p>
                  </a:txBody>
                  <a:tcPr marT="27432" marB="27432" anchor="b">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4">
                  <a:txBody>
                    <a:bodyPr/>
                    <a:lstStyle/>
                    <a:p>
                      <a:r>
                        <a:rPr lang="en-US" sz="800" dirty="0"/>
                        <a:t>a:  The event was assessed as related to lanifibranor/not related to empagliflozin, of mild severity with no associated symptoms, that further recovered without corrective treatment</a:t>
                      </a:r>
                    </a:p>
                    <a:p>
                      <a:r>
                        <a:rPr lang="en-US" sz="800" dirty="0"/>
                        <a:t>b:  Related to empagliflozin only</a:t>
                      </a:r>
                    </a:p>
                  </a:txBody>
                  <a:tcPr marT="27432" marB="27432" anchor="b">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897866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83430753"/>
              </p:ext>
            </p:extLst>
          </p:nvPr>
        </p:nvGraphicFramePr>
        <p:xfrm>
          <a:off x="384363" y="548640"/>
          <a:ext cx="11430000" cy="264566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PPAR Modulators</a:t>
                      </a:r>
                      <a:r>
                        <a:rPr lang="en-US" sz="2300" b="0" spc="20" baseline="0" dirty="0">
                          <a:solidFill>
                            <a:schemeClr val="bg1"/>
                          </a:solidFill>
                        </a:rPr>
                        <a:t>: Drug Development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Lanifibranor, Inventiva resumes screening/randomization in Phase III trial NATiV3</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lanifibranor</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(Inventiva)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PPAR pan agonist</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a:spcAft>
                          <a:spcPts val="600"/>
                        </a:spcAft>
                      </a:pPr>
                      <a:r>
                        <a:rPr lang="en-US" sz="1000" b="0" i="0" kern="1200" baseline="0" dirty="0">
                          <a:solidFill>
                            <a:schemeClr val="tx1"/>
                          </a:solidFill>
                          <a:effectLst/>
                          <a:latin typeface="+mn-lt"/>
                          <a:ea typeface="+mn-ea"/>
                          <a:cs typeface="+mn-cs"/>
                        </a:rPr>
                        <a:t>Following approval from the central IRB overseeing clinical research in the US, Inventiva lifted a voluntary pause on screening and randomization of patients into Phase III trial </a:t>
                      </a:r>
                      <a:r>
                        <a:rPr lang="en-US" sz="1000" b="0" i="0" kern="1200" baseline="0" dirty="0">
                          <a:solidFill>
                            <a:schemeClr val="tx1"/>
                          </a:solidFill>
                          <a:effectLst/>
                          <a:latin typeface="+mn-lt"/>
                          <a:ea typeface="+mn-ea"/>
                          <a:cs typeface="+mn-cs"/>
                          <a:hlinkClick r:id="rId2"/>
                        </a:rPr>
                        <a:t>NATiV3</a:t>
                      </a:r>
                      <a:r>
                        <a:rPr lang="en-US" sz="1000" b="0" i="0" kern="1200" baseline="0" dirty="0">
                          <a:solidFill>
                            <a:schemeClr val="tx1"/>
                          </a:solidFill>
                          <a:effectLst/>
                          <a:latin typeface="+mn-lt"/>
                          <a:ea typeface="+mn-ea"/>
                          <a:cs typeface="+mn-cs"/>
                        </a:rPr>
                        <a:t> of lanifibranor at 152 US sites. Inventiva expects to progressively obtain approvals by local authorities required to start screening and randomization in additional countries in the next few weeks.</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Last month, Inventiva decided to voluntarily pause screening and randomization into NATiV3 due to a treatment-related suspected unexpected serious adverse reaction (SUSAR) reported in an enrolled patient, while implementing recommendations from the DMC including liver monitoring every 6 weeks for each patient and an amendment to the protocol to exclude newly screened patients diagnosed or with a predisposition to autoimmune liver or thyroid disease.</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u="none" strike="noStrike" cap="none" normalizeH="0" baseline="0" dirty="0">
                          <a:ln>
                            <a:noFill/>
                          </a:ln>
                          <a:effectLst/>
                        </a:rPr>
                        <a:t>Prior to this voluntary pause, Inventiva was on track to complete screening by the end of 1Q 2024 with &gt;550 patients in screening and 913 patients randomized in the NATiV3 clinical trial, including 731 in the main cohort. Last patient first visit is expected in 1H 2024.</a:t>
                      </a:r>
                    </a:p>
                    <a:p>
                      <a:pPr marL="0" marR="0" lvl="0" indent="0" algn="l" defTabSz="914400" rtl="0" eaLnBrk="1" fontAlgn="base" latinLnBrk="0" hangingPunct="1">
                        <a:lnSpc>
                          <a:spcPct val="100000"/>
                        </a:lnSpc>
                        <a:spcBef>
                          <a:spcPct val="0"/>
                        </a:spcBef>
                        <a:spcAft>
                          <a:spcPts val="600"/>
                        </a:spcAft>
                        <a:buClrTx/>
                        <a:buSzTx/>
                        <a:buFontTx/>
                        <a:buNone/>
                        <a:tabLst/>
                        <a:defRPr/>
                      </a:pPr>
                      <a:r>
                        <a:rPr lang="en-GB" sz="800" b="1" dirty="0">
                          <a:solidFill>
                            <a:schemeClr val="tx1"/>
                          </a:solidFill>
                          <a:latin typeface="+mn-lt"/>
                          <a:cs typeface="Calibri"/>
                        </a:rPr>
                        <a:t>Source:</a:t>
                      </a:r>
                      <a:r>
                        <a:rPr lang="en-GB" sz="800" b="0" dirty="0">
                          <a:solidFill>
                            <a:schemeClr val="tx1"/>
                          </a:solidFill>
                          <a:latin typeface="+mn-lt"/>
                          <a:cs typeface="Calibri"/>
                        </a:rPr>
                        <a:t> </a:t>
                      </a:r>
                      <a:r>
                        <a:rPr lang="en-GB" sz="800" b="0" dirty="0">
                          <a:solidFill>
                            <a:schemeClr val="tx1"/>
                          </a:solidFill>
                          <a:latin typeface="+mn-lt"/>
                          <a:cs typeface="Calibri"/>
                          <a:hlinkClick r:id="rId3"/>
                        </a:rPr>
                        <a:t>Inventiva press release</a:t>
                      </a:r>
                      <a:endParaRPr lang="en-GB" sz="800" b="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23154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3549885"/>
              </p:ext>
            </p:extLst>
          </p:nvPr>
        </p:nvGraphicFramePr>
        <p:xfrm>
          <a:off x="384363" y="548640"/>
          <a:ext cx="11430000" cy="223418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Other</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Observational Indian trial to evaluate genetic variants for prediction of disease progression</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PNPLA3, TM6SF2, GCKR, MBOAT7, and HSD17B13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genetic risk prediction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t>Sponsor: Medanta, The Medcity, India</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Observational – India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NCT06289387</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Jan.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Jan.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Jan. 2025</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1,000 patients aged 30-70 years with/without T2D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no treatment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evaluating the role of the PNPLA3, TM6SF2, GCKR, MBOAT7, and HSD17B13 genetic variants in the development and progression of MASLD from baseline up to 1 year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observational study will evaluate the utility of a combination of genetic variants (PNPLA3, TM6SF2, GCKR, MBOAT7, and HSD17B13) in risk prediction of MASLD and progression to cirrhosis among Indian patients with/without T2D. Disease progression will be assessed by FibroScan and MRI-PDFF.</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272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6E559C-A760-4F1F-BCBE-5D4E0B35F968}"/>
              </a:ext>
            </a:extLst>
          </p:cNvPr>
          <p:cNvGraphicFramePr>
            <a:graphicFrameLocks noGrp="1"/>
          </p:cNvGraphicFramePr>
          <p:nvPr>
            <p:extLst>
              <p:ext uri="{D42A27DB-BD31-4B8C-83A1-F6EECF244321}">
                <p14:modId xmlns:p14="http://schemas.microsoft.com/office/powerpoint/2010/main" val="851275580"/>
              </p:ext>
            </p:extLst>
          </p:nvPr>
        </p:nvGraphicFramePr>
        <p:xfrm>
          <a:off x="384363" y="548640"/>
          <a:ext cx="11430000" cy="1535426"/>
        </p:xfrm>
        <a:graphic>
          <a:graphicData uri="http://schemas.openxmlformats.org/drawingml/2006/table">
            <a:tbl>
              <a:tblPr firstRow="1" bandRow="1">
                <a:tableStyleId>{C083E6E3-FA7D-4D7B-A595-EF9225AFEA82}</a:tableStyleId>
              </a:tblPr>
              <a:tblGrid>
                <a:gridCol w="1022451">
                  <a:extLst>
                    <a:ext uri="{9D8B030D-6E8A-4147-A177-3AD203B41FA5}">
                      <a16:colId xmlns:a16="http://schemas.microsoft.com/office/drawing/2014/main" val="20000"/>
                    </a:ext>
                  </a:extLst>
                </a:gridCol>
                <a:gridCol w="9364446">
                  <a:extLst>
                    <a:ext uri="{9D8B030D-6E8A-4147-A177-3AD203B41FA5}">
                      <a16:colId xmlns:a16="http://schemas.microsoft.com/office/drawing/2014/main" val="738745220"/>
                    </a:ext>
                  </a:extLst>
                </a:gridCol>
                <a:gridCol w="1043103">
                  <a:extLst>
                    <a:ext uri="{9D8B030D-6E8A-4147-A177-3AD203B41FA5}">
                      <a16:colId xmlns:a16="http://schemas.microsoft.com/office/drawing/2014/main" val="2431808804"/>
                    </a:ext>
                  </a:extLst>
                </a:gridCol>
              </a:tblGrid>
              <a:tr h="457200">
                <a:tc gridSpan="3">
                  <a:txBody>
                    <a:bodyPr/>
                    <a:lstStyle/>
                    <a:p>
                      <a:pPr algn="ctr"/>
                      <a:r>
                        <a:rPr lang="en-US" sz="2300" b="0" spc="20" dirty="0">
                          <a:solidFill>
                            <a:schemeClr val="bg1"/>
                          </a:solidFill>
                        </a:rPr>
                        <a:t>Earnings (4Q/2H 2023) and Investor Updates</a:t>
                      </a:r>
                      <a:r>
                        <a:rPr lang="en-US" sz="2300" b="0" spc="20" baseline="0" dirty="0">
                          <a:solidFill>
                            <a:schemeClr val="bg1"/>
                          </a:solidFill>
                        </a:rPr>
                        <a:t>: Company News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pPr algn="ctr"/>
                      <a:endParaRPr lang="en-US" sz="2400" b="0" dirty="0">
                        <a:solidFill>
                          <a:schemeClr val="bg1"/>
                        </a:solidFill>
                      </a:endParaRPr>
                    </a:p>
                  </a:txBody>
                  <a:tcPr marT="36576" marB="36576">
                    <a:gradFill>
                      <a:gsLst>
                        <a:gs pos="15000">
                          <a:schemeClr val="accent1"/>
                        </a:gs>
                        <a:gs pos="100000">
                          <a:schemeClr val="accent1">
                            <a:lumMod val="60000"/>
                            <a:lumOff val="40000"/>
                          </a:schemeClr>
                        </a:gs>
                      </a:gsLst>
                      <a:lin ang="5400000" scaled="0"/>
                    </a:gradFill>
                  </a:tcPr>
                </a:tc>
                <a:extLst>
                  <a:ext uri="{0D108BD9-81ED-4DB2-BD59-A6C34878D82A}">
                    <a16:rowId xmlns:a16="http://schemas.microsoft.com/office/drawing/2014/main" val="10000"/>
                  </a:ext>
                </a:extLst>
              </a:tr>
              <a:tr h="417576">
                <a:tc>
                  <a:txBody>
                    <a:bodyPr/>
                    <a:lstStyle/>
                    <a:p>
                      <a:pPr>
                        <a:spcAft>
                          <a:spcPts val="600"/>
                        </a:spcAft>
                      </a:pPr>
                      <a:r>
                        <a:rPr lang="en-GB" sz="1000" b="0" i="0" dirty="0">
                          <a:solidFill>
                            <a:schemeClr val="tx1"/>
                          </a:solidFill>
                          <a:latin typeface="+mn-lt"/>
                          <a:cs typeface="Calibri"/>
                          <a:hlinkClick r:id="rId2"/>
                        </a:rPr>
                        <a:t>Sagimet</a:t>
                      </a:r>
                      <a:endParaRPr lang="en-GB" sz="1000" b="0" i="0" dirty="0">
                        <a:solidFill>
                          <a:schemeClr val="tx1"/>
                        </a:solidFill>
                        <a:latin typeface="+mn-lt"/>
                        <a:cs typeface="Calibri"/>
                      </a:endParaRPr>
                    </a:p>
                  </a:txBody>
                  <a:tcPr marT="36576" marB="36576" anchor="ctr">
                    <a:lnL>
                      <a:noFill/>
                    </a:lnL>
                    <a:lnR>
                      <a:noFill/>
                    </a:lnR>
                    <a:lnT>
                      <a:noFill/>
                    </a:lnT>
                    <a:lnB>
                      <a:noFill/>
                    </a:lnB>
                    <a:lnTlToBr w="12700" cmpd="sng">
                      <a:noFill/>
                      <a:prstDash val="solid"/>
                    </a:lnTlToBr>
                    <a:lnBlToTr w="12700" cmpd="sng">
                      <a:noFill/>
                      <a:prstDash val="solid"/>
                    </a:lnBlToTr>
                  </a:tcPr>
                </a:tc>
                <a:tc>
                  <a:txBody>
                    <a:bodyPr/>
                    <a:lstStyle/>
                    <a:p>
                      <a:pPr marL="171450" indent="-171450">
                        <a:spcAft>
                          <a:spcPts val="300"/>
                        </a:spcAft>
                        <a:buFont typeface="Arial" panose="020B0604020202020204" pitchFamily="34" charset="0"/>
                        <a:buChar char="•"/>
                      </a:pPr>
                      <a:r>
                        <a:rPr lang="en-US" sz="1000" b="1" i="0" kern="1200" dirty="0">
                          <a:solidFill>
                            <a:schemeClr val="tx1"/>
                          </a:solidFill>
                          <a:effectLst/>
                          <a:latin typeface="+mn-lt"/>
                          <a:ea typeface="+mn-ea"/>
                          <a:cs typeface="+mn-cs"/>
                        </a:rPr>
                        <a:t>Denifanstat</a:t>
                      </a:r>
                      <a:r>
                        <a:rPr lang="en-US" sz="1000" b="0" i="0" kern="1200" dirty="0">
                          <a:solidFill>
                            <a:schemeClr val="tx1"/>
                          </a:solidFill>
                          <a:effectLst/>
                          <a:latin typeface="+mn-lt"/>
                          <a:ea typeface="+mn-ea"/>
                          <a:cs typeface="+mn-cs"/>
                        </a:rPr>
                        <a:t>; end-of-Phase II meeting with US FDA expected in 1H 2024 - preparing to initiate pivotal Phase III trial in MASH patients in 2H 2024</a:t>
                      </a:r>
                    </a:p>
                  </a:txBody>
                  <a:tcPr marT="36576" marB="36576"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i="1" dirty="0">
                          <a:solidFill>
                            <a:schemeClr val="tx1"/>
                          </a:solidFill>
                          <a:latin typeface="+mn-lt"/>
                          <a:cs typeface="Calibri"/>
                          <a:hlinkClick r:id="rId3"/>
                        </a:rPr>
                        <a:t>Investor presentation</a:t>
                      </a:r>
                      <a:endParaRPr lang="en-GB" sz="1000" b="0" i="1" dirty="0">
                        <a:solidFill>
                          <a:schemeClr val="tx1"/>
                        </a:solidFill>
                        <a:latin typeface="+mn-lt"/>
                        <a:cs typeface="Calibri"/>
                      </a:endParaRPr>
                    </a:p>
                  </a:txBody>
                  <a:tcPr marT="36576" marB="3657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03477217"/>
                  </a:ext>
                </a:extLst>
              </a:tr>
              <a:tr h="417576">
                <a:tc>
                  <a:txBody>
                    <a:bodyPr/>
                    <a:lstStyle/>
                    <a:p>
                      <a:pPr>
                        <a:spcAft>
                          <a:spcPts val="600"/>
                        </a:spcAft>
                      </a:pPr>
                      <a:r>
                        <a:rPr lang="en-GB" sz="1000" b="0" i="0" dirty="0">
                          <a:solidFill>
                            <a:schemeClr val="tx1"/>
                          </a:solidFill>
                          <a:latin typeface="+mn-lt"/>
                          <a:cs typeface="Calibri"/>
                          <a:hlinkClick r:id="rId4"/>
                        </a:rPr>
                        <a:t>89bio</a:t>
                      </a:r>
                      <a:endParaRPr lang="en-GB" sz="1000" b="0" i="0" dirty="0">
                        <a:solidFill>
                          <a:schemeClr val="tx1"/>
                        </a:solidFill>
                        <a:latin typeface="+mn-lt"/>
                        <a:cs typeface="Calibri"/>
                      </a:endParaRPr>
                    </a:p>
                  </a:txBody>
                  <a:tcPr marT="36576" marB="36576" anchor="ctr">
                    <a:lnL>
                      <a:noFill/>
                    </a:lnL>
                    <a:lnR>
                      <a:noFill/>
                    </a:lnR>
                    <a:lnT>
                      <a:noFill/>
                    </a:lnT>
                    <a:lnB>
                      <a:noFill/>
                    </a:lnB>
                    <a:lnTlToBr w="12700" cmpd="sng">
                      <a:noFill/>
                      <a:prstDash val="solid"/>
                    </a:lnTlToBr>
                    <a:lnBlToTr w="12700" cmpd="sng">
                      <a:noFill/>
                      <a:prstDash val="solid"/>
                    </a:lnBlToTr>
                  </a:tcPr>
                </a:tc>
                <a:tc>
                  <a:txBody>
                    <a:bodyPr/>
                    <a:lstStyle/>
                    <a:p>
                      <a:pPr marL="171450" indent="-171450">
                        <a:spcAft>
                          <a:spcPts val="300"/>
                        </a:spcAft>
                        <a:buFont typeface="Arial" panose="020B0604020202020204" pitchFamily="34" charset="0"/>
                        <a:buChar char="•"/>
                      </a:pPr>
                      <a:r>
                        <a:rPr lang="en-US" sz="1000" b="0" i="0" kern="1200" dirty="0">
                          <a:solidFill>
                            <a:schemeClr val="tx1"/>
                          </a:solidFill>
                          <a:effectLst/>
                          <a:latin typeface="+mn-lt"/>
                          <a:ea typeface="+mn-ea"/>
                          <a:cs typeface="+mn-cs"/>
                        </a:rPr>
                        <a:t>Phase III ENLIGHTEN-Cirrhosis of </a:t>
                      </a:r>
                      <a:r>
                        <a:rPr lang="en-US" sz="1000" b="1" i="0" kern="1200" dirty="0">
                          <a:solidFill>
                            <a:schemeClr val="tx1"/>
                          </a:solidFill>
                          <a:effectLst/>
                          <a:latin typeface="+mn-lt"/>
                          <a:ea typeface="+mn-ea"/>
                          <a:cs typeface="+mn-cs"/>
                        </a:rPr>
                        <a:t>pegozafermin</a:t>
                      </a:r>
                      <a:r>
                        <a:rPr lang="en-US" sz="1000" b="0" i="0" kern="1200" dirty="0">
                          <a:solidFill>
                            <a:schemeClr val="tx1"/>
                          </a:solidFill>
                          <a:effectLst/>
                          <a:latin typeface="+mn-lt"/>
                          <a:ea typeface="+mn-ea"/>
                          <a:cs typeface="+mn-cs"/>
                        </a:rPr>
                        <a:t> in MASH F4 expected in 2Q 2024</a:t>
                      </a:r>
                    </a:p>
                  </a:txBody>
                  <a:tcPr marT="36576" marB="36576"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i="1" dirty="0">
                          <a:solidFill>
                            <a:schemeClr val="tx1"/>
                          </a:solidFill>
                          <a:latin typeface="+mn-lt"/>
                          <a:cs typeface="Calibri"/>
                          <a:hlinkClick r:id="rId5"/>
                        </a:rPr>
                        <a:t>Investor presentation</a:t>
                      </a:r>
                      <a:endParaRPr lang="en-GB" sz="1000" b="0" i="1" dirty="0">
                        <a:solidFill>
                          <a:schemeClr val="tx1"/>
                        </a:solidFill>
                        <a:latin typeface="+mn-lt"/>
                        <a:cs typeface="Calibri"/>
                      </a:endParaRPr>
                    </a:p>
                  </a:txBody>
                  <a:tcPr marT="36576" marB="3657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8317162"/>
                  </a:ext>
                </a:extLst>
              </a:tr>
              <a:tr h="243074">
                <a:tc gridSpan="3">
                  <a:txBody>
                    <a:bodyPr/>
                    <a:lstStyle/>
                    <a:p>
                      <a:pPr>
                        <a:spcAft>
                          <a:spcPts val="600"/>
                        </a:spcAft>
                      </a:pPr>
                      <a:r>
                        <a:rPr lang="en-GB" sz="800" b="0" i="1" dirty="0">
                          <a:solidFill>
                            <a:schemeClr val="tx1"/>
                          </a:solidFill>
                          <a:latin typeface="+mn-lt"/>
                          <a:cs typeface="Calibri"/>
                        </a:rPr>
                        <a:t>*Updates include new information contained in company earnings calls from March 2024 not already discussed in other slides; slides and transcripts are linked when available</a:t>
                      </a:r>
                    </a:p>
                  </a:txBody>
                  <a:tcPr marT="36576" marB="36576" anchor="ctr">
                    <a:lnL>
                      <a:noFill/>
                    </a:lnL>
                    <a:lnR>
                      <a:noFill/>
                    </a:lnR>
                    <a:lnT>
                      <a:noFill/>
                    </a:lnT>
                    <a:lnB w="12700" cmpd="sng">
                      <a:noFill/>
                    </a:lnB>
                    <a:lnTlToBr w="12700" cmpd="sng">
                      <a:noFill/>
                      <a:prstDash val="solid"/>
                    </a:lnTlToBr>
                    <a:lnBlToTr w="12700" cmpd="sng">
                      <a:noFill/>
                      <a:prstDash val="solid"/>
                    </a:lnBlToTr>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b="0" i="0" dirty="0">
                        <a:solidFill>
                          <a:schemeClr val="tx1"/>
                        </a:solidFill>
                        <a:latin typeface="+mn-lt"/>
                        <a:cs typeface="Calibri"/>
                      </a:endParaRPr>
                    </a:p>
                  </a:txBody>
                  <a:tcPr marT="36576" marB="36576"/>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b="0" i="0" dirty="0">
                        <a:solidFill>
                          <a:schemeClr val="tx1"/>
                        </a:solidFill>
                        <a:latin typeface="+mn-lt"/>
                        <a:cs typeface="Calibri"/>
                      </a:endParaRPr>
                    </a:p>
                  </a:txBody>
                  <a:tcPr marT="36576" marB="36576"/>
                </a:tc>
                <a:extLst>
                  <a:ext uri="{0D108BD9-81ED-4DB2-BD59-A6C34878D82A}">
                    <a16:rowId xmlns:a16="http://schemas.microsoft.com/office/drawing/2014/main" val="1817398524"/>
                  </a:ext>
                </a:extLst>
              </a:tr>
            </a:tbl>
          </a:graphicData>
        </a:graphic>
      </p:graphicFrame>
    </p:spTree>
    <p:extLst>
      <p:ext uri="{BB962C8B-B14F-4D97-AF65-F5344CB8AC3E}">
        <p14:creationId xmlns:p14="http://schemas.microsoft.com/office/powerpoint/2010/main" val="359802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VRGLogo_PMS187.eps">
            <a:extLst>
              <a:ext uri="{FF2B5EF4-FFF2-40B4-BE49-F238E27FC236}">
                <a16:creationId xmlns:a16="http://schemas.microsoft.com/office/drawing/2014/main" id="{7F7F62A7-9D89-3A4C-A153-E80BA16F625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168695" y="4908535"/>
            <a:ext cx="3854610" cy="1239520"/>
          </a:xfrm>
          <a:prstGeom prst="rect">
            <a:avLst/>
          </a:prstGeom>
        </p:spPr>
      </p:pic>
      <p:sp>
        <p:nvSpPr>
          <p:cNvPr id="54" name="Content Placeholder 2">
            <a:extLst>
              <a:ext uri="{FF2B5EF4-FFF2-40B4-BE49-F238E27FC236}">
                <a16:creationId xmlns:a16="http://schemas.microsoft.com/office/drawing/2014/main" id="{8CCC91DE-6A6A-2341-BFDF-169D5C49E826}"/>
              </a:ext>
            </a:extLst>
          </p:cNvPr>
          <p:cNvSpPr txBox="1">
            <a:spLocks/>
          </p:cNvSpPr>
          <p:nvPr/>
        </p:nvSpPr>
        <p:spPr>
          <a:xfrm>
            <a:off x="381000" y="1254138"/>
            <a:ext cx="11430000" cy="4351338"/>
          </a:xfrm>
        </p:spPr>
        <p:txBody>
          <a:bodyPr lIns="0" tIns="0" rIns="0" bIns="0">
            <a:normAutofit/>
          </a:bodyPr>
          <a:lstStyle>
            <a:lvl1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Calibri"/>
              </a:defRPr>
            </a:lvl1pPr>
            <a:lvl2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2pPr>
            <a:lvl3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3pPr>
            <a:lvl4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4pPr>
            <a:lvl5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dirty="0">
                <a:sym typeface="Symbol"/>
              </a:rPr>
              <a:t></a:t>
            </a:r>
            <a:r>
              <a:rPr lang="en-US" dirty="0"/>
              <a:t>2024 CardioVascular Resource Group, LLC. All rights reserved, CardioVascular Resource Group, LLC, 3647 Evergreen Drive, Palo Alto, CA 94303.</a:t>
            </a:r>
            <a:endParaRPr lang="en-GB" dirty="0"/>
          </a:p>
          <a:p>
            <a:pPr defTabSz="914400"/>
            <a:r>
              <a:rPr lang="en-US" dirty="0"/>
              <a:t>No part of this publication may be stored in a database or retrieval system, without prior permission of CardioVascular Resource Group, LLC. Creation of a database in electronic or structured manual form by downloading and storing all or any part of the pages from this material is prohibited.</a:t>
            </a:r>
            <a:endParaRPr lang="en-GB" dirty="0"/>
          </a:p>
          <a:p>
            <a:pPr defTabSz="914400"/>
            <a:r>
              <a:rPr lang="en-US" dirty="0"/>
              <a:t>Information contained herein is based on sources considered reliable but is neither all-inclusive nor guaranteed. Quantitative market information and analyses reflect CardioVascular Resource Group’s judgment at the time of publication and are subject to change. CardioVascular Resource Group, LLC hereby excludes any warranty, express or implied, as to the quality, accuracy, timeliness, completeness, performance, fitness for a particular purpose of the contents.</a:t>
            </a:r>
            <a:endParaRPr lang="en-GB" dirty="0"/>
          </a:p>
          <a:p>
            <a:pPr defTabSz="914400"/>
            <a:r>
              <a:rPr lang="en-US" dirty="0"/>
              <a:t>Subscriber agrees that CardioVascular Resource Group owns all right, title, and interest in the proprietary method, data, analysis, and study findings contained in Obesity, 2024 including print and electronic formats.</a:t>
            </a:r>
            <a:endParaRPr lang="en-GB" dirty="0"/>
          </a:p>
          <a:p>
            <a:pPr defTabSz="914400"/>
            <a:r>
              <a:rPr lang="en-US" dirty="0"/>
              <a:t>CardioVascular Resource Group grants subscribers a nonexclusive, nontransferable license for internal access to Obesity, 2024. Each user must be an employee of a subscriber unless CardioVascular Resource Group agrees otherwise in writing. The subscriber shall not transfer or disclose the report, or any portion thereof, in any form, to any third party (including disclosure to consultants, business partners, and government agencies) without CardioVascular Resource Group’s prior written consent.</a:t>
            </a:r>
            <a:endParaRPr lang="en-GB" dirty="0"/>
          </a:p>
          <a:p>
            <a:pPr defTabSz="914400"/>
            <a:r>
              <a:rPr lang="en-US" dirty="0"/>
              <a:t>Additional licenses may be obtained by contacting CardioVascular Resource Group, LLC. at 3647 Evergreen Drive, Palo Alto, CA 94303. Telephone: 650-856-7434.</a:t>
            </a:r>
          </a:p>
        </p:txBody>
      </p:sp>
      <p:sp>
        <p:nvSpPr>
          <p:cNvPr id="64" name="TextBox 63">
            <a:extLst>
              <a:ext uri="{FF2B5EF4-FFF2-40B4-BE49-F238E27FC236}">
                <a16:creationId xmlns:a16="http://schemas.microsoft.com/office/drawing/2014/main" id="{2ED473FF-6427-1143-BBD2-8D30A076CEC8}"/>
              </a:ext>
            </a:extLst>
          </p:cNvPr>
          <p:cNvSpPr txBox="1"/>
          <p:nvPr/>
        </p:nvSpPr>
        <p:spPr>
          <a:xfrm>
            <a:off x="5948516" y="167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9431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CA772F3C-64E0-2947-94EE-E292162940F4}"/>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854756" y="3284910"/>
            <a:ext cx="3857164" cy="2938175"/>
          </a:xfrm>
          <a:prstGeom prst="rect">
            <a:avLst/>
          </a:prstGeom>
        </p:spPr>
      </p:pic>
      <p:sp>
        <p:nvSpPr>
          <p:cNvPr id="8" name="object 8"/>
          <p:cNvSpPr txBox="1"/>
          <p:nvPr/>
        </p:nvSpPr>
        <p:spPr>
          <a:xfrm>
            <a:off x="6807200" y="1238317"/>
            <a:ext cx="5003800" cy="590483"/>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10000"/>
              </a:lnSpc>
              <a:spcBef>
                <a:spcPts val="100"/>
              </a:spcBef>
              <a:spcAft>
                <a:spcPts val="0"/>
              </a:spcAft>
              <a:buClrTx/>
              <a:buSzTx/>
              <a:buFontTx/>
              <a:buNone/>
              <a:tabLst/>
              <a:defRPr/>
            </a:pPr>
            <a:r>
              <a:rPr kumimoji="0" sz="870" b="1"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rPr>
              <a:t>CardioVascular Resource Group </a:t>
            </a:r>
            <a:r>
              <a:rPr kumimoji="0" lang="en-US" sz="870" b="0"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rPr>
              <a:t>is an inspired team of senior consultants dedicated to delivering best-in-class, detailed reports analyzing cardiovascular drug and device markets with the most reliable, accurate and comprehensive information available to support key stakeholders and decision makers from early development to global market teams.</a:t>
            </a:r>
            <a:endParaRPr kumimoji="0" sz="870" b="0"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endParaRPr>
          </a:p>
        </p:txBody>
      </p:sp>
      <p:sp>
        <p:nvSpPr>
          <p:cNvPr id="9" name="object 9"/>
          <p:cNvSpPr/>
          <p:nvPr/>
        </p:nvSpPr>
        <p:spPr>
          <a:xfrm>
            <a:off x="385447" y="3532351"/>
            <a:ext cx="4256890" cy="45719"/>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385446" y="4658762"/>
            <a:ext cx="4256891" cy="55000"/>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3140511" y="3339311"/>
            <a:ext cx="1501001"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monthly updates</a:t>
            </a:r>
            <a:endParaRPr kumimoji="0" sz="900" b="0" i="0" u="none" strike="noStrike" kern="1200" cap="none" spc="20" normalizeH="0" baseline="0" noProof="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12" name="object 12"/>
          <p:cNvSpPr txBox="1"/>
          <p:nvPr/>
        </p:nvSpPr>
        <p:spPr>
          <a:xfrm>
            <a:off x="372747" y="3582327"/>
            <a:ext cx="4275970" cy="6622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continuously monitors how new scientific, clinical, regulatory and market developments are changing the commercial potential of cardio-metabolic assets. This monthly report updates to alert and fully inform our subscribers about what is happening in the marketplace and how it might affect their products.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object 13"/>
          <p:cNvSpPr txBox="1"/>
          <p:nvPr/>
        </p:nvSpPr>
        <p:spPr>
          <a:xfrm>
            <a:off x="372746" y="4408572"/>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Conference</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14" name="object 14"/>
          <p:cNvSpPr txBox="1"/>
          <p:nvPr/>
        </p:nvSpPr>
        <p:spPr>
          <a:xfrm>
            <a:off x="3250584" y="4465722"/>
            <a:ext cx="1390729"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congress reports</a:t>
            </a:r>
            <a:endParaRPr kumimoji="0" sz="900" b="0" i="0" u="none" strike="noStrike" kern="1200" cap="none" spc="20" normalizeH="0" baseline="0" noProof="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15" name="object 15"/>
          <p:cNvSpPr txBox="1"/>
          <p:nvPr/>
        </p:nvSpPr>
        <p:spPr>
          <a:xfrm>
            <a:off x="372746" y="4713762"/>
            <a:ext cx="4268567" cy="994696"/>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keeps abreast of cutting-edge clinical data by attending cardio-metabolic congresses such as ACC, HF-ESC, ATS, ERA, EASL, ADA, ESC, ERS, EASD, ASN, AASLD, AHA and ASH. Our experts carefully analyze the new data presented as well as how they are received by other attendees. We then deliver incisive, presentation-style reports informing subscribers about what’s new, what’s important, and why.</a:t>
            </a:r>
          </a:p>
        </p:txBody>
      </p:sp>
      <p:sp>
        <p:nvSpPr>
          <p:cNvPr id="16" name="object 16"/>
          <p:cNvSpPr/>
          <p:nvPr/>
        </p:nvSpPr>
        <p:spPr>
          <a:xfrm>
            <a:off x="7546312" y="3534687"/>
            <a:ext cx="4264688" cy="45719"/>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txBox="1"/>
          <p:nvPr/>
        </p:nvSpPr>
        <p:spPr>
          <a:xfrm>
            <a:off x="10500190" y="3339312"/>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primary research</a:t>
            </a:r>
          </a:p>
        </p:txBody>
      </p:sp>
      <p:sp>
        <p:nvSpPr>
          <p:cNvPr id="20" name="object 20"/>
          <p:cNvSpPr txBox="1"/>
          <p:nvPr/>
        </p:nvSpPr>
        <p:spPr>
          <a:xfrm>
            <a:off x="7546312" y="3579960"/>
            <a:ext cx="4264688" cy="8284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experts conduct research in several disease areas using their critical eyes to evaluate emerging trends, pipelines products, and implications for the field. Clients may review and make suggestions to our discussion guides and receive detailed reports and presentations focused on answering the most pressing issues they face today. Not conducted in all areas.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 name="object 34"/>
          <p:cNvSpPr/>
          <p:nvPr/>
        </p:nvSpPr>
        <p:spPr>
          <a:xfrm>
            <a:off x="393700" y="2623220"/>
            <a:ext cx="11417300" cy="45719"/>
          </a:xfrm>
          <a:custGeom>
            <a:avLst/>
            <a:gdLst/>
            <a:ahLst/>
            <a:cxnLst/>
            <a:rect l="l" t="t" r="r" b="b"/>
            <a:pathLst>
              <a:path w="8232140">
                <a:moveTo>
                  <a:pt x="0" y="0"/>
                </a:moveTo>
                <a:lnTo>
                  <a:pt x="8231835"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txBox="1"/>
          <p:nvPr/>
        </p:nvSpPr>
        <p:spPr>
          <a:xfrm>
            <a:off x="381001" y="2673195"/>
            <a:ext cx="11429999" cy="501676"/>
          </a:xfrm>
          <a:prstGeom prst="rect">
            <a:avLst/>
          </a:prstGeom>
        </p:spPr>
        <p:txBody>
          <a:bodyPr vert="horz" wrap="square" lIns="0" tIns="12700" rIns="0" bIns="0" rtlCol="0">
            <a:spAutoFit/>
          </a:bodyPr>
          <a:lstStyle/>
          <a:p>
            <a:pPr marL="9144" marR="0" lvl="0" indent="0" algn="just" defTabSz="914400" rtl="0" eaLnBrk="1" fontAlgn="auto" latinLnBrk="0" hangingPunct="1">
              <a:lnSpc>
                <a:spcPct val="120000"/>
              </a:lnSpc>
              <a:spcBef>
                <a:spcPts val="0"/>
              </a:spcBef>
              <a:spcAft>
                <a:spcPts val="0"/>
              </a:spcAft>
              <a:buClrTx/>
              <a:buSzTx/>
              <a:buFontTx/>
              <a:buNone/>
              <a:tabLst/>
              <a:defRPr/>
            </a:pPr>
            <a:r>
              <a:rPr kumimoji="0" lang="en-US" sz="900" b="0" i="0" u="none" strike="noStrike" kern="900" cap="none" spc="10" normalizeH="0" baseline="0" noProof="0">
                <a:ln>
                  <a:noFill/>
                </a:ln>
                <a:solidFill>
                  <a:srgbClr val="404040"/>
                </a:solidFill>
                <a:effectLst/>
                <a:uLnTx/>
                <a:uFillTx/>
                <a:latin typeface="Arial" panose="020B0604020202020204" pitchFamily="34" charset="0"/>
                <a:ea typeface="+mn-ea"/>
                <a:cs typeface="Arial" panose="020B0604020202020204" pitchFamily="34" charset="0"/>
              </a:rPr>
              <a:t>Each of CVrg’s cutting-edge market analysis reports provides a highly granular assessment of new product development, emerging trends, unmet needs, epidemiology, current treatment, and market landscapes. KOL comments, SWOTs, trial tracking, launch estimations and target patient populations are included for products ≥Ph 2 along with regional coverage of USA, EU5, and Japan. Updated quarterly and enhanced by expert analysis, this is a “go to” report that’s evergreen throughout the year.</a:t>
            </a:r>
          </a:p>
        </p:txBody>
      </p:sp>
      <p:sp>
        <p:nvSpPr>
          <p:cNvPr id="37" name="object 37"/>
          <p:cNvSpPr txBox="1">
            <a:spLocks noGrp="1"/>
          </p:cNvSpPr>
          <p:nvPr>
            <p:ph type="title"/>
          </p:nvPr>
        </p:nvSpPr>
        <p:spPr/>
        <p:txBody>
          <a:bodyPr/>
          <a:lstStyle/>
          <a:p>
            <a:r>
              <a:rPr lang="en-US" dirty="0"/>
              <a:t>CardioVascular Resource Group</a:t>
            </a:r>
          </a:p>
        </p:txBody>
      </p:sp>
      <p:pic>
        <p:nvPicPr>
          <p:cNvPr id="45" name="Picture 44">
            <a:extLst>
              <a:ext uri="{FF2B5EF4-FFF2-40B4-BE49-F238E27FC236}">
                <a16:creationId xmlns:a16="http://schemas.microsoft.com/office/drawing/2014/main" id="{78237099-CC46-F445-89F5-A168F4BC7B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60648" y="502920"/>
            <a:ext cx="1608017" cy="536006"/>
          </a:xfrm>
          <a:prstGeom prst="rect">
            <a:avLst/>
          </a:prstGeom>
        </p:spPr>
      </p:pic>
      <p:sp>
        <p:nvSpPr>
          <p:cNvPr id="57" name="bk object 19">
            <a:extLst>
              <a:ext uri="{FF2B5EF4-FFF2-40B4-BE49-F238E27FC236}">
                <a16:creationId xmlns:a16="http://schemas.microsoft.com/office/drawing/2014/main" id="{8F0531D8-B1CB-F54C-B805-194832924C04}"/>
              </a:ext>
            </a:extLst>
          </p:cNvPr>
          <p:cNvSpPr/>
          <p:nvPr/>
        </p:nvSpPr>
        <p:spPr>
          <a:xfrm>
            <a:off x="0" y="1927015"/>
            <a:ext cx="12198096" cy="301625"/>
          </a:xfrm>
          <a:custGeom>
            <a:avLst/>
            <a:gdLst/>
            <a:ahLst/>
            <a:cxnLst/>
            <a:rect l="l" t="t" r="r" b="b"/>
            <a:pathLst>
              <a:path w="12192000" h="301625">
                <a:moveTo>
                  <a:pt x="0" y="301332"/>
                </a:moveTo>
                <a:lnTo>
                  <a:pt x="12191695" y="301332"/>
                </a:lnTo>
                <a:lnTo>
                  <a:pt x="12191695" y="0"/>
                </a:lnTo>
                <a:lnTo>
                  <a:pt x="0" y="0"/>
                </a:lnTo>
                <a:lnTo>
                  <a:pt x="0" y="301332"/>
                </a:lnTo>
                <a:close/>
              </a:path>
            </a:pathLst>
          </a:custGeom>
          <a:solidFill>
            <a:schemeClr val="accent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04A78"/>
              </a:solidFill>
              <a:effectLst/>
              <a:uLnTx/>
              <a:uFillTx/>
              <a:latin typeface="Calibri"/>
              <a:ea typeface="+mn-ea"/>
              <a:cs typeface="+mn-cs"/>
            </a:endParaRPr>
          </a:p>
        </p:txBody>
      </p:sp>
      <p:sp>
        <p:nvSpPr>
          <p:cNvPr id="2" name="object 2"/>
          <p:cNvSpPr txBox="1"/>
          <p:nvPr/>
        </p:nvSpPr>
        <p:spPr>
          <a:xfrm>
            <a:off x="381000" y="1985931"/>
            <a:ext cx="11430000" cy="166712"/>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000" b="1" i="0" u="none" strike="noStrike" kern="1200" cap="none" spc="0" normalizeH="0" baseline="0" noProof="0">
                <a:ln>
                  <a:noFill/>
                </a:ln>
                <a:solidFill>
                  <a:srgbClr val="C6E4F7"/>
                </a:solidFill>
                <a:effectLst/>
                <a:uLnTx/>
                <a:uFillTx/>
                <a:latin typeface="Arial" panose="020B0604020202020204" pitchFamily="34" charset="0"/>
                <a:ea typeface="+mn-ea"/>
                <a:cs typeface="+mn-cs"/>
              </a:rPr>
              <a:t>RESEARCH AREAS</a:t>
            </a:r>
            <a:r>
              <a:rPr kumimoji="0" lang="en-US" sz="1000" b="1" i="0" u="none" strike="noStrike" kern="1200" cap="none" spc="0" normalizeH="0" baseline="0" noProof="0">
                <a:ln>
                  <a:noFill/>
                </a:ln>
                <a:solidFill>
                  <a:srgbClr val="FFFFFF"/>
                </a:solidFill>
                <a:effectLst/>
                <a:uLnTx/>
                <a:uFillTx/>
                <a:latin typeface="Arial" panose="020B0604020202020204" pitchFamily="34" charset="0"/>
                <a:ea typeface="+mn-ea"/>
                <a:cs typeface="+mn-cs"/>
              </a:rPr>
              <a:t>:        CARDIOVASCULAR         </a:t>
            </a: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ACS         AF / SPAF         DYS / ATH         HF         PAD         PH         VT              </a:t>
            </a:r>
            <a:r>
              <a:rPr kumimoji="0" lang="en-US" sz="1000" b="1" i="0" u="none" strike="noStrike" kern="1200" cap="none" spc="0" normalizeH="0" baseline="0" noProof="0">
                <a:ln>
                  <a:noFill/>
                </a:ln>
                <a:solidFill>
                  <a:srgbClr val="FFFFFF"/>
                </a:solidFill>
                <a:effectLst/>
                <a:uLnTx/>
                <a:uFillTx/>
                <a:latin typeface="Arial" panose="020B0604020202020204" pitchFamily="34" charset="0"/>
                <a:ea typeface="+mn-ea"/>
                <a:cs typeface="+mn-cs"/>
              </a:rPr>
              <a:t>METABOLIC         </a:t>
            </a: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CKD          MASH         OBE         T1D         T2D</a:t>
            </a:r>
          </a:p>
        </p:txBody>
      </p:sp>
      <p:sp>
        <p:nvSpPr>
          <p:cNvPr id="40" name="object 13">
            <a:extLst>
              <a:ext uri="{FF2B5EF4-FFF2-40B4-BE49-F238E27FC236}">
                <a16:creationId xmlns:a16="http://schemas.microsoft.com/office/drawing/2014/main" id="{D3B0E65D-1B9C-7C46-9963-AE81209BBBF3}"/>
              </a:ext>
            </a:extLst>
          </p:cNvPr>
          <p:cNvSpPr txBox="1"/>
          <p:nvPr/>
        </p:nvSpPr>
        <p:spPr>
          <a:xfrm>
            <a:off x="7546312" y="3280688"/>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Insights</a:t>
            </a:r>
            <a:r>
              <a:rPr kumimoji="0" lang="en-US"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2" name="object 13">
            <a:extLst>
              <a:ext uri="{FF2B5EF4-FFF2-40B4-BE49-F238E27FC236}">
                <a16:creationId xmlns:a16="http://schemas.microsoft.com/office/drawing/2014/main" id="{D894DC93-0E9C-4E4D-ADCC-8D8AE72A714E}"/>
              </a:ext>
            </a:extLst>
          </p:cNvPr>
          <p:cNvSpPr txBox="1"/>
          <p:nvPr/>
        </p:nvSpPr>
        <p:spPr>
          <a:xfrm>
            <a:off x="372746" y="3280688"/>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Sentinel</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3" name="object 13">
            <a:extLst>
              <a:ext uri="{FF2B5EF4-FFF2-40B4-BE49-F238E27FC236}">
                <a16:creationId xmlns:a16="http://schemas.microsoft.com/office/drawing/2014/main" id="{1B42440B-92A9-E343-86B4-0AFBD6E5FBD8}"/>
              </a:ext>
            </a:extLst>
          </p:cNvPr>
          <p:cNvSpPr txBox="1"/>
          <p:nvPr/>
        </p:nvSpPr>
        <p:spPr>
          <a:xfrm>
            <a:off x="381000" y="2361684"/>
            <a:ext cx="4060190" cy="228268"/>
          </a:xfrm>
          <a:prstGeom prst="rect">
            <a:avLst/>
          </a:prstGeom>
        </p:spPr>
        <p:txBody>
          <a:bodyPr vert="horz" wrap="square" lIns="0" tIns="12700" rIns="0" bIns="0" rtlCol="0">
            <a:spAutoFit/>
          </a:bodyPr>
          <a:lstStyle/>
          <a:p>
            <a:pPr marL="15875" marR="0" lvl="0" indent="0" algn="l" defTabSz="914400" rtl="0" eaLnBrk="1" fontAlgn="auto" latinLnBrk="0" hangingPunct="1">
              <a:lnSpc>
                <a:spcPct val="100000"/>
              </a:lnSpc>
              <a:spcBef>
                <a:spcPts val="735"/>
              </a:spcBef>
              <a:spcAft>
                <a:spcPts val="0"/>
              </a:spcAft>
              <a:buClrTx/>
              <a:buSzTx/>
              <a:buFontTx/>
              <a:buNone/>
              <a:tabLst/>
              <a:defRPr/>
            </a:pP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Marke</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t</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Strategies</a:t>
            </a:r>
            <a:r>
              <a:rPr kumimoji="0" lang="en-US" sz="800"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lang="en-US" sz="95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39" name="object 10">
            <a:extLst>
              <a:ext uri="{FF2B5EF4-FFF2-40B4-BE49-F238E27FC236}">
                <a16:creationId xmlns:a16="http://schemas.microsoft.com/office/drawing/2014/main" id="{171D275A-F54C-C04F-8D94-A052F0E4A80E}"/>
              </a:ext>
            </a:extLst>
          </p:cNvPr>
          <p:cNvSpPr/>
          <p:nvPr/>
        </p:nvSpPr>
        <p:spPr>
          <a:xfrm flipV="1">
            <a:off x="8711920" y="4798954"/>
            <a:ext cx="3074950" cy="76946"/>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13">
            <a:extLst>
              <a:ext uri="{FF2B5EF4-FFF2-40B4-BE49-F238E27FC236}">
                <a16:creationId xmlns:a16="http://schemas.microsoft.com/office/drawing/2014/main" id="{1E42AA15-F5EF-6747-9B0C-F06AA138952D}"/>
              </a:ext>
            </a:extLst>
          </p:cNvPr>
          <p:cNvSpPr txBox="1"/>
          <p:nvPr/>
        </p:nvSpPr>
        <p:spPr>
          <a:xfrm>
            <a:off x="8711657" y="4590482"/>
            <a:ext cx="1832054"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Advisory</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4" name="object 14">
            <a:extLst>
              <a:ext uri="{FF2B5EF4-FFF2-40B4-BE49-F238E27FC236}">
                <a16:creationId xmlns:a16="http://schemas.microsoft.com/office/drawing/2014/main" id="{5A8EB8EA-34D4-7D45-B379-88FAE8A034EE}"/>
              </a:ext>
            </a:extLst>
          </p:cNvPr>
          <p:cNvSpPr txBox="1"/>
          <p:nvPr/>
        </p:nvSpPr>
        <p:spPr>
          <a:xfrm>
            <a:off x="9048592" y="4647632"/>
            <a:ext cx="2750575"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answers to your ad hoc inquiries</a:t>
            </a:r>
            <a:endParaRPr kumimoji="0" sz="900" b="0" i="0" u="none" strike="noStrike" kern="1200" cap="none" spc="20" normalizeH="0" baseline="0" noProof="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7" name="object 15">
            <a:extLst>
              <a:ext uri="{FF2B5EF4-FFF2-40B4-BE49-F238E27FC236}">
                <a16:creationId xmlns:a16="http://schemas.microsoft.com/office/drawing/2014/main" id="{E3FB6221-DE7C-C14A-B778-68D1B8220D73}"/>
              </a:ext>
            </a:extLst>
          </p:cNvPr>
          <p:cNvSpPr txBox="1"/>
          <p:nvPr/>
        </p:nvSpPr>
        <p:spPr>
          <a:xfrm>
            <a:off x="8711920" y="4928400"/>
            <a:ext cx="3087649" cy="8284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is uniquely positioned to deliver quick, thorough and reliable answers to non-proprietary questions in the cardio-metabolic drug markets. We put our best methodologies and efforts behind each inquiry so clients receive the most accurate insight possible within a given timeframe.</a:t>
            </a:r>
            <a:endParaRPr kumimoji="0" lang="en-US"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object 23">
            <a:extLst>
              <a:ext uri="{FF2B5EF4-FFF2-40B4-BE49-F238E27FC236}">
                <a16:creationId xmlns:a16="http://schemas.microsoft.com/office/drawing/2014/main" id="{D1ED2D64-E032-C043-BE64-DB5BF7CF3F64}"/>
              </a:ext>
            </a:extLst>
          </p:cNvPr>
          <p:cNvSpPr txBox="1"/>
          <p:nvPr/>
        </p:nvSpPr>
        <p:spPr>
          <a:xfrm>
            <a:off x="6533985" y="6322063"/>
            <a:ext cx="5275943" cy="593047"/>
          </a:xfrm>
          <a:prstGeom prst="rect">
            <a:avLst/>
          </a:prstGeom>
        </p:spPr>
        <p:txBody>
          <a:bodyPr vert="horz" wrap="square" lIns="0" tIns="9144" rIns="0" bIns="0" rtlCol="0">
            <a:spAutoFit/>
          </a:bodyPr>
          <a:lstStyle/>
          <a:p>
            <a:pPr marL="12700" marR="0" lvl="0" indent="0" algn="r" defTabSz="914400" rtl="0" eaLnBrk="1" fontAlgn="auto" latinLnBrk="0" hangingPunct="1">
              <a:lnSpc>
                <a:spcPts val="1500"/>
              </a:lnSpc>
              <a:spcBef>
                <a:spcPts val="100"/>
              </a:spcBef>
              <a:spcAft>
                <a:spcPts val="0"/>
              </a:spcAft>
              <a:buClrTx/>
              <a:buSzTx/>
              <a:buFontTx/>
              <a:buNone/>
              <a:tabLst/>
              <a:defRPr/>
            </a:pPr>
            <a:r>
              <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Visit: </a:t>
            </a:r>
            <a:r>
              <a:rPr kumimoji="0" lang="en-US" sz="1400" b="0" i="0" u="none" strike="noStrike" kern="1200" cap="none" spc="0" normalizeH="0" baseline="0" noProof="0">
                <a:ln>
                  <a:noFill/>
                </a:ln>
                <a:solidFill>
                  <a:srgbClr val="204A78"/>
                </a:solidFill>
                <a:effectLst/>
                <a:uLnTx/>
                <a:uFillTx/>
                <a:latin typeface="Arial" panose="020B0604020202020204" pitchFamily="34" charset="0"/>
                <a:ea typeface="+mn-ea"/>
                <a:cs typeface="Arial" panose="020B0604020202020204" pitchFamily="34" charset="0"/>
              </a:rPr>
              <a:t>cv-rg.com</a:t>
            </a:r>
            <a:endPar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a:p>
            <a:pPr marL="12700" marR="0" lvl="0" indent="0" algn="r" defTabSz="914400" rtl="0" eaLnBrk="1" fontAlgn="auto" latinLnBrk="0" hangingPunct="1">
              <a:lnSpc>
                <a:spcPts val="1500"/>
              </a:lnSpc>
              <a:spcBef>
                <a:spcPts val="10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Copyright 2024 BioPharma Resource Groups, LLC  All rights reserved. V013124</a:t>
            </a:r>
          </a:p>
          <a:p>
            <a:pPr marL="12700" marR="0" lvl="0" indent="0" algn="r" defTabSz="914400" rtl="0" eaLnBrk="1" fontAlgn="auto" latinLnBrk="0" hangingPunct="1">
              <a:lnSpc>
                <a:spcPts val="1500"/>
              </a:lnSpc>
              <a:spcBef>
                <a:spcPts val="100"/>
              </a:spcBef>
              <a:spcAft>
                <a:spcPts val="0"/>
              </a:spcAft>
              <a:buClrTx/>
              <a:buSzTx/>
              <a:buFontTx/>
              <a:buNone/>
              <a:tabLst/>
              <a:defRPr/>
            </a:pPr>
            <a:endParaRPr kumimoji="0" lang="en-US" sz="10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 name="object 19">
            <a:extLst>
              <a:ext uri="{FF2B5EF4-FFF2-40B4-BE49-F238E27FC236}">
                <a16:creationId xmlns:a16="http://schemas.microsoft.com/office/drawing/2014/main" id="{437DABD5-364E-6D7F-8367-E41660E6F175}"/>
              </a:ext>
            </a:extLst>
          </p:cNvPr>
          <p:cNvSpPr txBox="1"/>
          <p:nvPr/>
        </p:nvSpPr>
        <p:spPr>
          <a:xfrm>
            <a:off x="10500190" y="2444868"/>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quarterly updates</a:t>
            </a:r>
            <a:endParaRPr kumimoji="0"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F51EAE08-8A16-E0A0-DAE7-EC3C701816EC}"/>
              </a:ext>
            </a:extLst>
          </p:cNvPr>
          <p:cNvSpPr txBox="1"/>
          <p:nvPr/>
        </p:nvSpPr>
        <p:spPr>
          <a:xfrm>
            <a:off x="302741" y="5782190"/>
            <a:ext cx="434597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Pricing and Information: </a:t>
            </a:r>
            <a:r>
              <a:rPr kumimoji="0" lang="en-US"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clientservices@cv-rg.com</a:t>
            </a:r>
            <a:endParaRPr kumimoji="0" lang="en-US" sz="900" b="0" i="0" u="sng"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grpSp>
        <p:nvGrpSpPr>
          <p:cNvPr id="6" name="Group 5">
            <a:extLst>
              <a:ext uri="{FF2B5EF4-FFF2-40B4-BE49-F238E27FC236}">
                <a16:creationId xmlns:a16="http://schemas.microsoft.com/office/drawing/2014/main" id="{CEE47527-C676-27B4-F116-26BB996142F5}"/>
              </a:ext>
            </a:extLst>
          </p:cNvPr>
          <p:cNvGrpSpPr/>
          <p:nvPr/>
        </p:nvGrpSpPr>
        <p:grpSpPr>
          <a:xfrm>
            <a:off x="384273" y="6099328"/>
            <a:ext cx="2169307" cy="621251"/>
            <a:chOff x="7997524" y="6104680"/>
            <a:chExt cx="2169307" cy="621251"/>
          </a:xfrm>
        </p:grpSpPr>
        <p:pic>
          <p:nvPicPr>
            <p:cNvPr id="30" name="Picture 29">
              <a:extLst>
                <a:ext uri="{FF2B5EF4-FFF2-40B4-BE49-F238E27FC236}">
                  <a16:creationId xmlns:a16="http://schemas.microsoft.com/office/drawing/2014/main" id="{57A1DAF5-3F33-3D4A-8800-292D6529A83B}"/>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7997524" y="6104680"/>
              <a:ext cx="554984" cy="621251"/>
            </a:xfrm>
            <a:prstGeom prst="rect">
              <a:avLst/>
            </a:prstGeom>
          </p:spPr>
        </p:pic>
        <p:sp>
          <p:nvSpPr>
            <p:cNvPr id="28" name="object 23">
              <a:extLst>
                <a:ext uri="{FF2B5EF4-FFF2-40B4-BE49-F238E27FC236}">
                  <a16:creationId xmlns:a16="http://schemas.microsoft.com/office/drawing/2014/main" id="{29252071-E06D-004F-8B70-87D4F51FC2E3}"/>
                </a:ext>
              </a:extLst>
            </p:cNvPr>
            <p:cNvSpPr txBox="1"/>
            <p:nvPr/>
          </p:nvSpPr>
          <p:spPr>
            <a:xfrm>
              <a:off x="8624256" y="6125753"/>
              <a:ext cx="1542575"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1" i="0" u="none" strike="noStrike" kern="1200" cap="none" spc="0" normalizeH="0" baseline="0" noProof="0">
                  <a:ln>
                    <a:noFill/>
                  </a:ln>
                  <a:solidFill>
                    <a:srgbClr val="204A78"/>
                  </a:solidFill>
                  <a:effectLst/>
                  <a:uLnTx/>
                  <a:uFillTx/>
                  <a:latin typeface="Arial" panose="020B0604020202020204" pitchFamily="34" charset="0"/>
                  <a:ea typeface="+mn-ea"/>
                  <a:cs typeface="Arial" panose="020B0604020202020204" pitchFamily="34" charset="0"/>
                </a:rPr>
                <a:t>Brooke Blackwelder</a:t>
              </a:r>
            </a:p>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rPr>
                <a:t>(541) 977-1516</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5" name="object 10">
            <a:extLst>
              <a:ext uri="{FF2B5EF4-FFF2-40B4-BE49-F238E27FC236}">
                <a16:creationId xmlns:a16="http://schemas.microsoft.com/office/drawing/2014/main" id="{A460491F-36AE-42C7-B1C4-D6D0421FFCCB}"/>
              </a:ext>
            </a:extLst>
          </p:cNvPr>
          <p:cNvSpPr/>
          <p:nvPr/>
        </p:nvSpPr>
        <p:spPr>
          <a:xfrm>
            <a:off x="382375" y="5994323"/>
            <a:ext cx="3506794" cy="126078"/>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Rectangle 26">
            <a:hlinkClick r:id="rId5"/>
            <a:extLst>
              <a:ext uri="{FF2B5EF4-FFF2-40B4-BE49-F238E27FC236}">
                <a16:creationId xmlns:a16="http://schemas.microsoft.com/office/drawing/2014/main" id="{8057DA2A-14D0-D968-74F1-2FE64BA85F6C}"/>
              </a:ext>
            </a:extLst>
          </p:cNvPr>
          <p:cNvSpPr/>
          <p:nvPr/>
        </p:nvSpPr>
        <p:spPr>
          <a:xfrm>
            <a:off x="1724891" y="5875252"/>
            <a:ext cx="1415620" cy="1588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Rectangle 34">
            <a:hlinkClick r:id="rId6"/>
            <a:extLst>
              <a:ext uri="{FF2B5EF4-FFF2-40B4-BE49-F238E27FC236}">
                <a16:creationId xmlns:a16="http://schemas.microsoft.com/office/drawing/2014/main" id="{B217F02F-6CD4-D35A-29E7-7DB743CC2F7F}"/>
              </a:ext>
            </a:extLst>
          </p:cNvPr>
          <p:cNvSpPr/>
          <p:nvPr/>
        </p:nvSpPr>
        <p:spPr>
          <a:xfrm>
            <a:off x="10403224" y="6315519"/>
            <a:ext cx="1415620" cy="1588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43981E86-49A5-2AE8-EC02-849418893A14}"/>
              </a:ext>
            </a:extLst>
          </p:cNvPr>
          <p:cNvGrpSpPr/>
          <p:nvPr/>
        </p:nvGrpSpPr>
        <p:grpSpPr>
          <a:xfrm>
            <a:off x="2396252" y="6099328"/>
            <a:ext cx="2071518" cy="621250"/>
            <a:chOff x="3197713" y="6104680"/>
            <a:chExt cx="2071518" cy="621250"/>
          </a:xfrm>
        </p:grpSpPr>
        <p:pic>
          <p:nvPicPr>
            <p:cNvPr id="25" name="Picture 24">
              <a:extLst>
                <a:ext uri="{FF2B5EF4-FFF2-40B4-BE49-F238E27FC236}">
                  <a16:creationId xmlns:a16="http://schemas.microsoft.com/office/drawing/2014/main" id="{7F28BCD9-A448-BE7D-DEB1-339BA61186B6}"/>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3197713" y="6104680"/>
              <a:ext cx="554983" cy="621250"/>
            </a:xfrm>
            <a:prstGeom prst="rect">
              <a:avLst/>
            </a:prstGeom>
          </p:spPr>
        </p:pic>
        <p:sp>
          <p:nvSpPr>
            <p:cNvPr id="26" name="object 23">
              <a:extLst>
                <a:ext uri="{FF2B5EF4-FFF2-40B4-BE49-F238E27FC236}">
                  <a16:creationId xmlns:a16="http://schemas.microsoft.com/office/drawing/2014/main" id="{0ED8E768-5DCB-A176-8B72-9A2DE74C3CB3}"/>
                </a:ext>
              </a:extLst>
            </p:cNvPr>
            <p:cNvSpPr txBox="1"/>
            <p:nvPr/>
          </p:nvSpPr>
          <p:spPr>
            <a:xfrm>
              <a:off x="3824445" y="6125753"/>
              <a:ext cx="1444786"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1" i="0" u="none" strike="noStrike" kern="1200" cap="none" spc="0" normalizeH="0" baseline="0" noProof="0">
                  <a:ln>
                    <a:noFill/>
                  </a:ln>
                  <a:solidFill>
                    <a:srgbClr val="1E4B78"/>
                  </a:solidFill>
                  <a:effectLst/>
                  <a:uLnTx/>
                  <a:uFillTx/>
                  <a:latin typeface="Arial" panose="020B0604020202020204" pitchFamily="34" charset="0"/>
                  <a:ea typeface="+mn-ea"/>
                  <a:cs typeface="+mn-cs"/>
                </a:rPr>
                <a:t>Kathleen Farber </a:t>
              </a:r>
              <a:endParaRPr kumimoji="0" lang="en-US" sz="900" b="0" i="0" u="none" strike="noStrike" kern="1200" cap="none" spc="0" normalizeH="0" baseline="0" noProof="0">
                <a:ln>
                  <a:noFill/>
                </a:ln>
                <a:solidFill>
                  <a:srgbClr val="1E4B78"/>
                </a:solidFill>
                <a:effectLst/>
                <a:uLnTx/>
                <a:uFillTx/>
                <a:latin typeface="Arial" panose="020B0604020202020204" pitchFamily="34" charset="0"/>
                <a:ea typeface="+mn-ea"/>
                <a:cs typeface="+mn-cs"/>
              </a:endParaRPr>
            </a:p>
            <a:p>
              <a:pPr marL="0" marR="0" lvl="0" indent="0" algn="just" defTabSz="914400" rtl="0" eaLnBrk="1" fontAlgn="auto" latinLnBrk="0" hangingPunct="1">
                <a:lnSpc>
                  <a:spcPts val="128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(920) 365-9853</a:t>
              </a:r>
            </a:p>
          </p:txBody>
        </p:sp>
      </p:grpSp>
    </p:spTree>
    <p:extLst>
      <p:ext uri="{BB962C8B-B14F-4D97-AF65-F5344CB8AC3E}">
        <p14:creationId xmlns:p14="http://schemas.microsoft.com/office/powerpoint/2010/main" val="112448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CC540-6F2C-3A46-8918-5CCDAA31F3EB}"/>
              </a:ext>
            </a:extLst>
          </p:cNvPr>
          <p:cNvGraphicFramePr>
            <a:graphicFrameLocks noGrp="1"/>
          </p:cNvGraphicFramePr>
          <p:nvPr>
            <p:extLst>
              <p:ext uri="{D42A27DB-BD31-4B8C-83A1-F6EECF244321}">
                <p14:modId xmlns:p14="http://schemas.microsoft.com/office/powerpoint/2010/main" val="2809030207"/>
              </p:ext>
            </p:extLst>
          </p:nvPr>
        </p:nvGraphicFramePr>
        <p:xfrm>
          <a:off x="384048" y="548640"/>
          <a:ext cx="11429999" cy="1242060"/>
        </p:xfrm>
        <a:graphic>
          <a:graphicData uri="http://schemas.openxmlformats.org/drawingml/2006/table">
            <a:tbl>
              <a:tblPr firstRow="1" bandRow="1">
                <a:tableStyleId>{2D5ABB26-0587-4C30-8999-92F81FD0307C}</a:tableStyleId>
              </a:tblPr>
              <a:tblGrid>
                <a:gridCol w="2768600">
                  <a:extLst>
                    <a:ext uri="{9D8B030D-6E8A-4147-A177-3AD203B41FA5}">
                      <a16:colId xmlns:a16="http://schemas.microsoft.com/office/drawing/2014/main" val="20000"/>
                    </a:ext>
                  </a:extLst>
                </a:gridCol>
                <a:gridCol w="8293820">
                  <a:extLst>
                    <a:ext uri="{9D8B030D-6E8A-4147-A177-3AD203B41FA5}">
                      <a16:colId xmlns:a16="http://schemas.microsoft.com/office/drawing/2014/main" val="20001"/>
                    </a:ext>
                  </a:extLst>
                </a:gridCol>
                <a:gridCol w="367579">
                  <a:extLst>
                    <a:ext uri="{9D8B030D-6E8A-4147-A177-3AD203B41FA5}">
                      <a16:colId xmlns:a16="http://schemas.microsoft.com/office/drawing/2014/main" val="20002"/>
                    </a:ext>
                  </a:extLst>
                </a:gridCol>
              </a:tblGrid>
              <a:tr h="457200">
                <a:tc gridSpan="3">
                  <a:txBody>
                    <a:bodyPr/>
                    <a:lstStyle/>
                    <a:p>
                      <a:pPr algn="ctr"/>
                      <a:r>
                        <a:rPr lang="en-US" sz="2300" spc="20" baseline="0" dirty="0">
                          <a:solidFill>
                            <a:schemeClr val="bg1"/>
                          </a:solidFill>
                          <a:latin typeface="+mj-lt"/>
                        </a:rPr>
                        <a:t>Table of Contents</a:t>
                      </a:r>
                    </a:p>
                  </a:txBody>
                  <a:tcPr marT="36576" marB="36576" anchor="ctr">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1200" dirty="0"/>
                    </a:p>
                  </a:txBody>
                  <a:tcPr marL="45720" marR="45720" marB="0" anchor="b">
                    <a:lnT w="38100" cap="flat" cmpd="sng" algn="ctr">
                      <a:solidFill>
                        <a:schemeClr val="bg1"/>
                      </a:solidFill>
                      <a:prstDash val="solid"/>
                      <a:round/>
                      <a:headEnd type="none" w="med" len="med"/>
                      <a:tailEnd type="none" w="med" len="med"/>
                    </a:lnT>
                    <a:noFill/>
                  </a:tcPr>
                </a:tc>
                <a:tc hMerge="1">
                  <a:txBody>
                    <a:bodyPr/>
                    <a:lstStyle/>
                    <a:p>
                      <a:pPr algn="r"/>
                      <a:endParaRPr lang="en-US" sz="1100" dirty="0"/>
                    </a:p>
                  </a:txBody>
                  <a:tcPr marL="45720" marR="45720" marB="0" anchor="b">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0000"/>
                  </a:ext>
                </a:extLst>
              </a:tr>
              <a:tr h="0">
                <a:tc gridSpan="3">
                  <a:txBody>
                    <a:bodyPr/>
                    <a:lstStyle/>
                    <a:p>
                      <a:pPr algn="ctr"/>
                      <a:endParaRPr lang="en-US" sz="600" dirty="0">
                        <a:latin typeface="+mj-lt"/>
                      </a:endParaRPr>
                    </a:p>
                  </a:txBody>
                  <a:tcPr marL="45720" marR="45720" marB="0" anchor="b">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Other</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Observational Indian trial to evaluate genetic variants for prediction of disease progression</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25</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2"/>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9"/>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4Q 2023 Company News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dirty="0">
                          <a:latin typeface="+mn-lt"/>
                          <a:ea typeface="Calibri"/>
                          <a:cs typeface="Calibri"/>
                        </a:rPr>
                        <a:t>Sagimet, 89bio</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26</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5482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41201526"/>
              </p:ext>
            </p:extLst>
          </p:nvPr>
        </p:nvGraphicFramePr>
        <p:xfrm>
          <a:off x="384048" y="548640"/>
          <a:ext cx="11430000" cy="2712720"/>
        </p:xfrm>
        <a:graphic>
          <a:graphicData uri="http://schemas.openxmlformats.org/drawingml/2006/table">
            <a:tbl>
              <a:tblPr firstRow="1" bandRow="1">
                <a:tableStyleId>{C083E6E3-FA7D-4D7B-A595-EF9225AFEA82}</a:tableStyleId>
              </a:tblPr>
              <a:tblGrid>
                <a:gridCol w="11430000">
                  <a:extLst>
                    <a:ext uri="{9D8B030D-6E8A-4147-A177-3AD203B41FA5}">
                      <a16:colId xmlns:a16="http://schemas.microsoft.com/office/drawing/2014/main" val="20000"/>
                    </a:ext>
                  </a:extLst>
                </a:gridCol>
              </a:tblGrid>
              <a:tr h="457200">
                <a:tc>
                  <a:txBody>
                    <a:bodyPr/>
                    <a:lstStyle/>
                    <a:p>
                      <a:pPr algn="ctr"/>
                      <a:r>
                        <a:rPr lang="en-US" sz="2300" b="0" spc="20" baseline="0" dirty="0">
                          <a:solidFill>
                            <a:schemeClr val="bg1"/>
                          </a:solidFill>
                        </a:rPr>
                        <a:t>News From CVrg</a:t>
                      </a:r>
                    </a:p>
                  </a:txBody>
                  <a:tcPr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accent3">
                              <a:lumMod val="75000"/>
                            </a:schemeClr>
                          </a:solidFill>
                          <a:effectLst/>
                        </a:rPr>
                        <a:t>Key sentine</a:t>
                      </a:r>
                      <a:r>
                        <a:rPr lang="en-US" sz="1000" b="1" kern="1200" baseline="0" dirty="0">
                          <a:solidFill>
                            <a:schemeClr val="accent3">
                              <a:lumMod val="75000"/>
                            </a:schemeClr>
                          </a:solidFill>
                          <a:effectLst/>
                        </a:rPr>
                        <a:t>ls</a:t>
                      </a:r>
                      <a:r>
                        <a:rPr lang="en-US" sz="1000" b="1" kern="1200" dirty="0">
                          <a:solidFill>
                            <a:schemeClr val="accent3">
                              <a:lumMod val="75000"/>
                            </a:schemeClr>
                          </a:solidFill>
                          <a:effectLst/>
                        </a:rPr>
                        <a:t>:</a:t>
                      </a:r>
                      <a:endParaRPr lang="en-US" sz="1000" b="1" kern="1200" baseline="0" dirty="0">
                        <a:solidFill>
                          <a:schemeClr val="accent3">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baseline="0" dirty="0">
                        <a:effectLst/>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solidFill>
                            <a:schemeClr val="tx1"/>
                          </a:solidFill>
                          <a:latin typeface="+mn-lt"/>
                          <a:ea typeface="Calibri"/>
                          <a:cs typeface="Calibri"/>
                        </a:rPr>
                        <a:t>Rezdiffra</a:t>
                      </a:r>
                      <a:r>
                        <a:rPr lang="en-US" sz="1000" dirty="0">
                          <a:solidFill>
                            <a:schemeClr val="tx1"/>
                          </a:solidFill>
                          <a:latin typeface="+mn-lt"/>
                          <a:ea typeface="Calibri"/>
                          <a:cs typeface="Calibri"/>
                        </a:rPr>
                        <a:t> (resmetirom, Madrigal) approved for treatment of non-cirrhotic MASH F2-F3 in the US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solidFill>
                            <a:schemeClr val="tx1"/>
                          </a:solidFill>
                          <a:latin typeface="+mn-lt"/>
                          <a:ea typeface="Calibri"/>
                          <a:cs typeface="Calibri"/>
                        </a:rPr>
                        <a:t>Resmetirom</a:t>
                      </a:r>
                      <a:r>
                        <a:rPr lang="en-US" sz="1000" dirty="0">
                          <a:solidFill>
                            <a:schemeClr val="tx1"/>
                          </a:solidFill>
                          <a:latin typeface="+mn-lt"/>
                          <a:ea typeface="Calibri"/>
                          <a:cs typeface="Calibri"/>
                        </a:rPr>
                        <a:t> (Madrigal), the EMA accepts MAA for MASH with fibrosis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solidFill>
                            <a:schemeClr val="tx1"/>
                          </a:solidFill>
                          <a:latin typeface="+mn-lt"/>
                          <a:ea typeface="Calibri"/>
                          <a:cs typeface="Calibri"/>
                        </a:rPr>
                        <a:t>Efruxifermin</a:t>
                      </a:r>
                      <a:r>
                        <a:rPr lang="en-US" sz="1000" dirty="0">
                          <a:solidFill>
                            <a:schemeClr val="tx1"/>
                          </a:solidFill>
                          <a:latin typeface="+mn-lt"/>
                          <a:ea typeface="Calibri"/>
                          <a:cs typeface="Calibri"/>
                        </a:rPr>
                        <a:t> (Akero), 96-week data from Phase IIb trial HARMONY show sustained histology improvements in MASH F2-F3</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latin typeface="+mn-lt"/>
                          <a:ea typeface="Calibri"/>
                          <a:cs typeface="Calibri"/>
                        </a:rPr>
                        <a:t>ION224 </a:t>
                      </a:r>
                      <a:r>
                        <a:rPr lang="en-US" sz="1000" b="0" dirty="0">
                          <a:latin typeface="+mn-lt"/>
                          <a:ea typeface="Calibri"/>
                          <a:cs typeface="Calibri"/>
                        </a:rPr>
                        <a:t>(Ionis) potently reduces liver fat and improves MASH and fibrosis in Phase IIb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latin typeface="+mn-lt"/>
                          <a:ea typeface="Calibri"/>
                          <a:cs typeface="Calibri"/>
                        </a:rPr>
                        <a:t>Survodutide</a:t>
                      </a:r>
                      <a:r>
                        <a:rPr lang="en-US" sz="1000" dirty="0">
                          <a:latin typeface="+mn-lt"/>
                          <a:ea typeface="Calibri"/>
                          <a:cs typeface="Calibri"/>
                        </a:rPr>
                        <a:t>, BI initiates Phase III trial in non-cirrhotic MASH</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latin typeface="+mn-lt"/>
                          <a:ea typeface="Calibri"/>
                          <a:cs typeface="Calibri"/>
                        </a:rPr>
                        <a:t>Pegozafermin</a:t>
                      </a:r>
                      <a:r>
                        <a:rPr lang="en-US" sz="1000" dirty="0">
                          <a:latin typeface="+mn-lt"/>
                          <a:ea typeface="Calibri"/>
                          <a:cs typeface="Calibri"/>
                        </a:rPr>
                        <a:t>, 89bio initiates Phase III trial ENLIGHTEN-Fibrosis in MASH F2-F3</a:t>
                      </a:r>
                    </a:p>
                  </a:txBody>
                  <a:tcPr marT="91440" marB="91440">
                    <a:lnT w="3175" cap="flat" cmpd="sng" algn="ctr">
                      <a:no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accent3">
                              <a:lumMod val="75000"/>
                            </a:schemeClr>
                          </a:solidFill>
                          <a:effectLst/>
                        </a:rPr>
                        <a:t>Market changers: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baseline="0" dirty="0">
                        <a:effectLst/>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solidFill>
                            <a:schemeClr val="tx1"/>
                          </a:solidFill>
                          <a:latin typeface="+mn-lt"/>
                          <a:ea typeface="Calibri"/>
                          <a:cs typeface="Calibri"/>
                        </a:rPr>
                        <a:t>Rezdiffra</a:t>
                      </a:r>
                      <a:r>
                        <a:rPr lang="en-US" sz="1000" dirty="0">
                          <a:solidFill>
                            <a:schemeClr val="tx1"/>
                          </a:solidFill>
                          <a:latin typeface="+mn-lt"/>
                          <a:ea typeface="Calibri"/>
                          <a:cs typeface="Calibri"/>
                        </a:rPr>
                        <a:t> (resmetirom, Madrigal) approved for treatment of non-cirrhotic MASH F2-F3 in the US</a:t>
                      </a:r>
                    </a:p>
                  </a:txBody>
                  <a:tcPr marT="91440" marB="91440"/>
                </a:tc>
                <a:extLst>
                  <a:ext uri="{0D108BD9-81ED-4DB2-BD59-A6C34878D82A}">
                    <a16:rowId xmlns:a16="http://schemas.microsoft.com/office/drawing/2014/main" val="10002"/>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baseline="0" dirty="0">
                          <a:effectLst/>
                        </a:rPr>
                        <a:t>Clinical trial information is sourced from various registries including: </a:t>
                      </a:r>
                      <a:r>
                        <a:rPr lang="en-GB" sz="1000" kern="1200" baseline="0" dirty="0">
                          <a:effectLst/>
                          <a:hlinkClick r:id="rId2"/>
                        </a:rPr>
                        <a:t>ClinicalTrials.gov</a:t>
                      </a:r>
                      <a:r>
                        <a:rPr lang="en-GB" sz="1000" kern="1200" baseline="0" dirty="0">
                          <a:effectLst/>
                        </a:rPr>
                        <a:t>, the </a:t>
                      </a:r>
                      <a:r>
                        <a:rPr lang="en-GB" sz="1000" dirty="0">
                          <a:hlinkClick r:id="rId3"/>
                        </a:rPr>
                        <a:t>EU Clinical Trials Register</a:t>
                      </a:r>
                      <a:r>
                        <a:rPr lang="en-GB" sz="1000" dirty="0"/>
                        <a:t>,</a:t>
                      </a:r>
                      <a:r>
                        <a:rPr lang="en-GB" sz="1000" baseline="0" dirty="0"/>
                        <a:t> and the </a:t>
                      </a:r>
                      <a:r>
                        <a:rPr lang="en-GB" sz="1000" baseline="0" dirty="0">
                          <a:hlinkClick r:id="rId4"/>
                        </a:rPr>
                        <a:t>Japanese Clinical Trials Registry</a:t>
                      </a:r>
                      <a:endParaRPr lang="en-GB" sz="1000" baseline="0" dirty="0"/>
                    </a:p>
                  </a:txBody>
                  <a:tcPr marT="91440" marB="91440">
                    <a:lnL>
                      <a:noFill/>
                    </a:lnL>
                    <a:lnR>
                      <a:noFill/>
                    </a:lnR>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959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3997754"/>
              </p:ext>
            </p:extLst>
          </p:nvPr>
        </p:nvGraphicFramePr>
        <p:xfrm>
          <a:off x="384363" y="548640"/>
          <a:ext cx="11430000" cy="235610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Combinations/Multi-MOA</a:t>
                      </a:r>
                      <a:r>
                        <a:rPr lang="en-US" sz="2300" b="0" spc="20" baseline="0" dirty="0">
                          <a:solidFill>
                            <a:schemeClr val="bg1"/>
                          </a:solidFill>
                        </a:rPr>
                        <a:t>: Patent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latin typeface="+mn-lt"/>
                          <a:cs typeface="Calibri"/>
                        </a:rPr>
                        <a:t>Aramchol (Galmed), EU patent for combination Tx with resmetirom (Madrigal) in MASH fibrosis granted</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aramchol</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(Galmed)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SCD1 modulator</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0" i="0" kern="1200" baseline="0" dirty="0">
                          <a:solidFill>
                            <a:schemeClr val="tx1"/>
                          </a:solidFill>
                          <a:effectLst/>
                          <a:latin typeface="+mn-lt"/>
                          <a:ea typeface="+mn-ea"/>
                          <a:cs typeface="+mn-cs"/>
                        </a:rPr>
                        <a:t>Galmed announced that a patent for use of a combination of in-house SCD1 modulator aramchol and Madrigal’s THR</a:t>
                      </a:r>
                      <a:r>
                        <a:rPr lang="el-GR" sz="1000" b="0" i="0" kern="1200" baseline="0" dirty="0">
                          <a:solidFill>
                            <a:schemeClr val="tx1"/>
                          </a:solidFill>
                          <a:effectLst/>
                          <a:latin typeface="+mn-lt"/>
                          <a:ea typeface="+mn-ea"/>
                          <a:cs typeface="+mn-cs"/>
                        </a:rPr>
                        <a:t>β</a:t>
                      </a:r>
                      <a:r>
                        <a:rPr lang="en-US" sz="1000" b="0" i="0" kern="1200" baseline="0" dirty="0">
                          <a:solidFill>
                            <a:schemeClr val="tx1"/>
                          </a:solidFill>
                          <a:effectLst/>
                          <a:latin typeface="+mn-lt"/>
                          <a:ea typeface="+mn-ea"/>
                          <a:cs typeface="+mn-cs"/>
                        </a:rPr>
                        <a:t> agonist resmetirom (Rezdiffra) to treat MASH and liver fibrosis was granted in France, Germany, Italy, the Netherlands, and the UK, and extends protection of aramchol until September 2039.</a:t>
                      </a:r>
                    </a:p>
                    <a:p>
                      <a:pPr>
                        <a:spcAft>
                          <a:spcPts val="600"/>
                        </a:spcAft>
                      </a:pPr>
                      <a:r>
                        <a:rPr lang="en-US" sz="1000" b="0" i="0" kern="1200" baseline="0" dirty="0">
                          <a:solidFill>
                            <a:schemeClr val="tx1"/>
                          </a:solidFill>
                          <a:effectLst/>
                          <a:latin typeface="+mn-lt"/>
                          <a:ea typeface="+mn-ea"/>
                          <a:cs typeface="+mn-cs"/>
                        </a:rPr>
                        <a:t>Approval of the patent in the US and other undisclosed countries is pending. </a:t>
                      </a:r>
                    </a:p>
                    <a:p>
                      <a:pPr>
                        <a:spcAft>
                          <a:spcPts val="600"/>
                        </a:spcAft>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Combination therapy with drugs targeting complementary aspects of the disease is an attractive strategy and while Madrigal’s resmetirom (approved this month for MASH F2-F3, see slide 12) showed improvement on both MASH and fibrosis, addition of potentially additive anti-fibrotic effects with aramchol might result in even better outcomes for MASH patients with fibrosis.</a:t>
                      </a:r>
                      <a:endParaRPr lang="en-US" sz="1000" i="0" dirty="0"/>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2"/>
                        </a:rPr>
                        <a:t>Galmed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4157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0D81-5902-5792-2BEA-1EED713DBCA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15F551C-F1D1-94A9-4846-44D1B38B7D3A}"/>
              </a:ext>
            </a:extLst>
          </p:cNvPr>
          <p:cNvGraphicFramePr>
            <a:graphicFrameLocks noGrp="1"/>
          </p:cNvGraphicFramePr>
          <p:nvPr>
            <p:extLst>
              <p:ext uri="{D42A27DB-BD31-4B8C-83A1-F6EECF244321}">
                <p14:modId xmlns:p14="http://schemas.microsoft.com/office/powerpoint/2010/main" val="3850540567"/>
              </p:ext>
            </p:extLst>
          </p:nvPr>
        </p:nvGraphicFramePr>
        <p:xfrm>
          <a:off x="384363" y="548640"/>
          <a:ext cx="11430000" cy="253898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Incretin Combinations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Survodutide, BI initiates Phase III trial in non-cirrhotic MASH</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survodutide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(BI/Zealand)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dual GLP-1/GRA</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 – Phase Change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III – Location undisclosed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NCT06309992</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March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Feb. 2026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March 2026</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160 non-cirrhotic MASH patients with overweight/obesity aged ≥18 years, BMI ≥30kg/m</a:t>
                      </a:r>
                      <a:r>
                        <a:rPr kumimoji="0" lang="en-US" sz="1000" u="none" strike="noStrike" cap="none" normalizeH="0" baseline="30000" dirty="0">
                          <a:ln>
                            <a:noFill/>
                          </a:ln>
                          <a:effectLst/>
                        </a:rPr>
                        <a:t>2</a:t>
                      </a:r>
                      <a:r>
                        <a:rPr kumimoji="0" lang="en-US" sz="1000" u="none" strike="noStrike" cap="none" normalizeH="0" baseline="0" dirty="0">
                          <a:ln>
                            <a:noFill/>
                          </a:ln>
                          <a:effectLst/>
                        </a:rPr>
                        <a:t> or BMI ≥</a:t>
                      </a:r>
                      <a:r>
                        <a:rPr lang="en-US" sz="1000" dirty="0"/>
                        <a:t>27kg</a:t>
                      </a:r>
                      <a:r>
                        <a:rPr kumimoji="0" lang="en-US" sz="1000" u="none" strike="noStrike" cap="none" normalizeH="0" baseline="0" dirty="0">
                          <a:ln>
                            <a:noFill/>
                          </a:ln>
                          <a:effectLst/>
                        </a:rPr>
                        <a:t>/m</a:t>
                      </a:r>
                      <a:r>
                        <a:rPr kumimoji="0" lang="en-US" sz="1000" u="none" strike="noStrike" cap="none" normalizeH="0" baseline="30000" dirty="0">
                          <a:ln>
                            <a:noFill/>
                          </a:ln>
                          <a:effectLst/>
                        </a:rPr>
                        <a:t>2</a:t>
                      </a:r>
                      <a:r>
                        <a:rPr kumimoji="0" lang="en-US" sz="1000" u="none" strike="noStrike" cap="none" normalizeH="0" baseline="0" dirty="0">
                          <a:ln>
                            <a:noFill/>
                          </a:ln>
                          <a:effectLst/>
                        </a:rPr>
                        <a:t> with ≥1 weight-related comorbidity (hypertension [SBP ≥140mmHg and/or DBP ≥90mmHg], dyslipidemia [LDL-C ≥160mg/dL, TG ≥150mg/dL, or HDL-C &lt;50mg/dL], obstructive sleep apnea, CVD [HF with NYHA II-III, Hx of stroke or cerebrovascular revascularization procedure], T2D [A1c 6.5 to &lt;10%])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survodutide (SC QW)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 </a:t>
                      </a:r>
                      <a:br>
                        <a:rPr kumimoji="0" lang="en-US" sz="1000" u="none" strike="noStrike" cap="none" normalizeH="0" baseline="0" dirty="0">
                          <a:ln>
                            <a:noFill/>
                          </a:ln>
                          <a:effectLst/>
                        </a:rPr>
                      </a:br>
                      <a:r>
                        <a:rPr kumimoji="0" lang="en-US" sz="1000" u="none" strike="noStrike" cap="none" normalizeH="0" baseline="0" dirty="0">
                          <a:ln>
                            <a:noFill/>
                          </a:ln>
                          <a:effectLst/>
                        </a:rPr>
                        <a:t>- proportion of patients achieving ≥30% reduction in liver fat from baseline at 48 weeks</a:t>
                      </a:r>
                      <a:br>
                        <a:rPr kumimoji="0" lang="en-US" sz="1000" u="none" strike="noStrike" cap="none" normalizeH="0" baseline="0" dirty="0">
                          <a:ln>
                            <a:noFill/>
                          </a:ln>
                          <a:effectLst/>
                        </a:rPr>
                      </a:br>
                      <a:r>
                        <a:rPr kumimoji="0" lang="en-US" sz="1000" u="none" strike="noStrike" cap="none" normalizeH="0" baseline="0" dirty="0">
                          <a:ln>
                            <a:noFill/>
                          </a:ln>
                          <a:effectLst/>
                        </a:rPr>
                        <a:t>- change in body weight from baseline at 48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trial will evaluate efficacy and safety of survodutide in non-cirrhotic MASH patients with overweight/obesity.</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8101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AEB42-5649-A32A-F069-1119870AAB72}"/>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C19727-F891-F98C-569A-3EADA396C13C}"/>
              </a:ext>
            </a:extLst>
          </p:cNvPr>
          <p:cNvGraphicFramePr>
            <a:graphicFrameLocks noGrp="1"/>
          </p:cNvGraphicFramePr>
          <p:nvPr>
            <p:extLst>
              <p:ext uri="{D42A27DB-BD31-4B8C-83A1-F6EECF244321}">
                <p14:modId xmlns:p14="http://schemas.microsoft.com/office/powerpoint/2010/main" val="3652852152"/>
              </p:ext>
            </p:extLst>
          </p:nvPr>
        </p:nvGraphicFramePr>
        <p:xfrm>
          <a:off x="384363" y="548640"/>
          <a:ext cx="11430000" cy="266090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Incretin Combinations</a:t>
                      </a:r>
                      <a:r>
                        <a:rPr lang="en-US" sz="2300" b="0" spc="20" baseline="0" dirty="0">
                          <a:solidFill>
                            <a:schemeClr val="bg1"/>
                          </a:solidFill>
                        </a:rPr>
                        <a:t>: Drug Development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DD 15 (D&amp;D) in preclinical development for obesity – included under MetSera collaboration</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DD 15</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(D&amp;D)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triple GLP-1/GIP/GRA</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0" i="0" kern="1200" baseline="0" dirty="0">
                          <a:solidFill>
                            <a:schemeClr val="tx1"/>
                          </a:solidFill>
                          <a:effectLst/>
                          <a:latin typeface="+mn-lt"/>
                          <a:ea typeface="+mn-ea"/>
                          <a:cs typeface="+mn-cs"/>
                        </a:rPr>
                        <a:t>This month, D&amp;D expanded a </a:t>
                      </a:r>
                      <a:r>
                        <a:rPr lang="en-US" sz="1000" b="0" i="0" kern="1200" baseline="0" dirty="0">
                          <a:solidFill>
                            <a:schemeClr val="tx1"/>
                          </a:solidFill>
                          <a:effectLst/>
                          <a:latin typeface="+mn-lt"/>
                          <a:ea typeface="+mn-ea"/>
                          <a:cs typeface="+mn-cs"/>
                          <a:hlinkClick r:id="rId2"/>
                        </a:rPr>
                        <a:t>previous</a:t>
                      </a:r>
                      <a:r>
                        <a:rPr lang="en-US" sz="1000" b="0" i="0" kern="1200" baseline="0" dirty="0">
                          <a:solidFill>
                            <a:schemeClr val="tx1"/>
                          </a:solidFill>
                          <a:effectLst/>
                          <a:latin typeface="+mn-lt"/>
                          <a:ea typeface="+mn-ea"/>
                          <a:cs typeface="+mn-cs"/>
                        </a:rPr>
                        <a:t> agreement with MetSera for oral obesity treatments to include further obesity assets as well as including a new global technology transfer agreement for injectable DD 15 (triple GLP-1/GIP/GRA) targeting obesity and MASH, increasing the licensing fee by additional ₩220 billion (~$164 million) to a total of ₩770 billion (~$574 million).</a:t>
                      </a:r>
                    </a:p>
                    <a:p>
                      <a:pPr>
                        <a:spcAft>
                          <a:spcPts val="600"/>
                        </a:spcAft>
                      </a:pPr>
                      <a:r>
                        <a:rPr lang="en-US" sz="1000" b="0" i="0" kern="1200" baseline="0" dirty="0">
                          <a:solidFill>
                            <a:schemeClr val="tx1"/>
                          </a:solidFill>
                          <a:effectLst/>
                          <a:latin typeface="+mn-lt"/>
                          <a:ea typeface="+mn-ea"/>
                          <a:cs typeface="+mn-cs"/>
                        </a:rPr>
                        <a:t>D&amp;D will continue preclinical development necessary for Investigational New Drug (IND) submissions while MetSera will support all related costs, promising stable revenue generation for D&amp;D beyond milestone payments.</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a:t>
                      </a:r>
                      <a:r>
                        <a:rPr lang="en-US" sz="1000" i="0" dirty="0"/>
                        <a:t>In April 2023, Korean D&amp;D and US MetSera signed a $412 million technology transfer agreement for D&amp;D’s oral peptide technology ORALINK applied to obesity and diabetes assets DD 02S (GLP-1 agonist), DD 03 (triple GLP-1/GIP/GRA), and MET06 (undisclosed) for MetSera to commercialize the transferred technology.</a:t>
                      </a:r>
                      <a:endParaRPr lang="en-US" sz="1000" i="0" dirty="0">
                        <a:solidFill>
                          <a:srgbClr val="FF0000"/>
                        </a:solidFill>
                      </a:endParaRPr>
                    </a:p>
                    <a:p>
                      <a:pPr marL="0" indent="0">
                        <a:spcAft>
                          <a:spcPts val="600"/>
                        </a:spcAft>
                        <a:buFont typeface="Arial"/>
                        <a:buNone/>
                      </a:pPr>
                      <a:r>
                        <a:rPr lang="en-GB" sz="900" b="1" i="0" baseline="0" dirty="0">
                          <a:solidFill>
                            <a:schemeClr val="tx1"/>
                          </a:solidFill>
                          <a:latin typeface="+mn-lt"/>
                          <a:cs typeface="Calibri"/>
                        </a:rPr>
                        <a:t>Source:</a:t>
                      </a:r>
                      <a:r>
                        <a:rPr lang="en-GB" sz="900" b="0" i="0" baseline="0" dirty="0">
                          <a:solidFill>
                            <a:schemeClr val="tx1"/>
                          </a:solidFill>
                          <a:latin typeface="+mn-lt"/>
                          <a:cs typeface="Calibri"/>
                        </a:rPr>
                        <a:t> </a:t>
                      </a:r>
                      <a:r>
                        <a:rPr lang="en-GB" sz="900" b="0" i="0" baseline="0" dirty="0">
                          <a:solidFill>
                            <a:schemeClr val="tx1"/>
                          </a:solidFill>
                          <a:latin typeface="+mn-lt"/>
                          <a:cs typeface="Calibri"/>
                          <a:hlinkClick r:id="rId3"/>
                        </a:rPr>
                        <a:t>Korea Biomed</a:t>
                      </a:r>
                      <a:r>
                        <a:rPr lang="en-GB" sz="900" b="0" i="0" baseline="0" dirty="0">
                          <a:solidFill>
                            <a:schemeClr val="tx1"/>
                          </a:solidFill>
                          <a:latin typeface="+mn-lt"/>
                          <a:cs typeface="Calibri"/>
                        </a:rPr>
                        <a:t>, </a:t>
                      </a:r>
                      <a:r>
                        <a:rPr lang="en-GB" sz="900" b="0" i="0" baseline="0" dirty="0">
                          <a:solidFill>
                            <a:schemeClr val="tx1"/>
                          </a:solidFill>
                          <a:latin typeface="+mn-lt"/>
                          <a:cs typeface="Calibri"/>
                          <a:hlinkClick r:id="rId4"/>
                        </a:rPr>
                        <a:t>D&amp;D pipeline</a:t>
                      </a:r>
                      <a:r>
                        <a:rPr lang="en-GB" sz="900" b="0" i="0" baseline="0" dirty="0">
                          <a:solidFill>
                            <a:schemeClr val="tx1"/>
                          </a:solidFill>
                          <a:latin typeface="+mn-lt"/>
                          <a:cs typeface="Calibri"/>
                        </a:rPr>
                        <a:t> accessed 3/2024</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110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0D81-5902-5792-2BEA-1EED713DBCA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15F551C-F1D1-94A9-4846-44D1B38B7D3A}"/>
              </a:ext>
            </a:extLst>
          </p:cNvPr>
          <p:cNvGraphicFramePr>
            <a:graphicFrameLocks noGrp="1"/>
          </p:cNvGraphicFramePr>
          <p:nvPr>
            <p:extLst>
              <p:ext uri="{D42A27DB-BD31-4B8C-83A1-F6EECF244321}">
                <p14:modId xmlns:p14="http://schemas.microsoft.com/office/powerpoint/2010/main" val="1882494023"/>
              </p:ext>
            </p:extLst>
          </p:nvPr>
        </p:nvGraphicFramePr>
        <p:xfrm>
          <a:off x="384363" y="548640"/>
          <a:ext cx="11430000" cy="5123688"/>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Lipid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Rapirosiran sodium (ALN-HSD), Regeneron terminates UK Phase I trial due to business reasons</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rapirosiran sodium (ALN-HSD)</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(Regeneron/Alnylam)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HSD17B13 RNAi</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Trial Terminated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 – UK</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NCT04565717</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Oct. 2020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Jan.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u="none" strike="noStrike" cap="none" normalizeH="0" baseline="0" dirty="0">
                          <a:ln>
                            <a:noFill/>
                          </a:ln>
                          <a:solidFill>
                            <a:schemeClr val="accent3">
                              <a:lumMod val="75000"/>
                            </a:schemeClr>
                          </a:solidFill>
                          <a:effectLst/>
                        </a:rPr>
                        <a:t>Terminated</a:t>
                      </a:r>
                      <a:r>
                        <a:rPr kumimoji="0" lang="en-US" sz="1000" b="0" u="none" strike="noStrike" cap="none" normalizeH="0" baseline="0" dirty="0">
                          <a:ln>
                            <a:noFill/>
                          </a:ln>
                          <a:solidFill>
                            <a:schemeClr val="accent3">
                              <a:lumMod val="75000"/>
                            </a:schemeClr>
                          </a:solidFill>
                          <a:effectLst/>
                        </a:rPr>
                        <a:t>: Dec. 2023</a:t>
                      </a:r>
                      <a:endParaRPr kumimoji="0" lang="en-US" sz="1000" u="none" strike="noStrike" cap="none" normalizeH="0" baseline="0" dirty="0">
                        <a:ln>
                          <a:noFill/>
                        </a:ln>
                        <a:solidFill>
                          <a:schemeClr val="accent3">
                            <a:lumMod val="75000"/>
                          </a:schemeClr>
                        </a:solidFill>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6 subjects aged 18-65 years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A: healthy with BMI 18-30kg/m</a:t>
                      </a:r>
                      <a:r>
                        <a:rPr kumimoji="0" lang="en-US" sz="1000" u="none" strike="noStrike" cap="none" normalizeH="0" baseline="30000" dirty="0">
                          <a:ln>
                            <a:noFill/>
                          </a:ln>
                          <a:effectLst/>
                        </a:rPr>
                        <a:t>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B+C: BMI 18-40kg/m</a:t>
                      </a:r>
                      <a:r>
                        <a:rPr kumimoji="0" lang="en-US" sz="1000" u="none" strike="noStrike" cap="none" normalizeH="0" baseline="30000" dirty="0">
                          <a:ln>
                            <a:noFill/>
                          </a:ln>
                          <a:effectLst/>
                        </a:rPr>
                        <a:t>2</a:t>
                      </a:r>
                      <a:r>
                        <a:rPr kumimoji="0" lang="en-US" sz="1000" u="none" strike="noStrike" cap="none" normalizeH="0" baseline="0" dirty="0">
                          <a:ln>
                            <a:noFill/>
                          </a:ln>
                          <a:effectLst/>
                        </a:rPr>
                        <a:t>, NAS ≥3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 </a:t>
                      </a:r>
                      <a:r>
                        <a:rPr kumimoji="0" lang="en-US" sz="1000" u="none" strike="noStrike" cap="none" normalizeH="0" baseline="0" dirty="0">
                          <a:ln>
                            <a:noFill/>
                          </a:ln>
                          <a:effectLst/>
                        </a:rPr>
                        <a:t>Part A: rapirosiran sodium (single SC dose)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B: rapirosiran </a:t>
                      </a:r>
                      <a:r>
                        <a:rPr lang="en-US" sz="1000" b="0" dirty="0"/>
                        <a:t>sodium</a:t>
                      </a:r>
                      <a:r>
                        <a:rPr lang="en-US" sz="1000" b="1" dirty="0"/>
                        <a:t> </a:t>
                      </a:r>
                      <a:r>
                        <a:rPr kumimoji="0" lang="en-US" sz="1000" u="none" strike="noStrike" cap="none" normalizeH="0" baseline="0" dirty="0">
                          <a:ln>
                            <a:noFill/>
                          </a:ln>
                          <a:effectLst/>
                        </a:rPr>
                        <a:t>(multiple undisclosed SC doses)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C: rapirosiran </a:t>
                      </a:r>
                      <a:r>
                        <a:rPr lang="en-US" sz="1000" b="0" dirty="0"/>
                        <a:t>sodium </a:t>
                      </a:r>
                      <a:r>
                        <a:rPr kumimoji="0" lang="en-US" sz="1000" u="none" strike="noStrike" cap="none" normalizeH="0" baseline="0" dirty="0">
                          <a:ln>
                            <a:noFill/>
                          </a:ln>
                          <a:effectLst/>
                        </a:rPr>
                        <a:t>(multiple undisclosed SC doses)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Parts A+B: AEs up to 3.5 months (Part A) and 12.5 months (Part 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C: change in HSD17B13 mRNA from baseline at 6 months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In November 2023, enrollment completed reflecting a drastic reduction from 114 to 6 patients. According to the trial record this trial was terminated due to business reasons and changes in the development strategy of rapirosiran </a:t>
                      </a:r>
                      <a:r>
                        <a:rPr lang="en-US" sz="1000" b="0" dirty="0"/>
                        <a:t>sodium</a:t>
                      </a:r>
                      <a:r>
                        <a:rPr kumimoji="0" lang="en-US" sz="1000" u="none" strike="noStrike" cap="none" normalizeH="0" baseline="0" dirty="0">
                          <a:ln>
                            <a:noFill/>
                          </a:ln>
                          <a:effectLst/>
                        </a:rPr>
                        <a:t>. Rapirosiran </a:t>
                      </a:r>
                      <a:r>
                        <a:rPr lang="en-US" sz="1000" b="0" dirty="0"/>
                        <a:t>sodium</a:t>
                      </a:r>
                      <a:r>
                        <a:rPr lang="en-US" sz="1000" b="1" dirty="0"/>
                        <a:t> </a:t>
                      </a:r>
                      <a:r>
                        <a:rPr lang="en-US" sz="1000" b="0" dirty="0"/>
                        <a:t>is in Phase IIb development for the treatment of patients with MASH </a:t>
                      </a:r>
                      <a:r>
                        <a:rPr lang="en-US" sz="1000" b="0" dirty="0">
                          <a:solidFill>
                            <a:schemeClr val="tx1"/>
                          </a:solidFill>
                        </a:rPr>
                        <a:t>F2-F3 and genetic risk factors, and</a:t>
                      </a:r>
                      <a:r>
                        <a:rPr kumimoji="0" lang="en-US" sz="1000" b="0" u="none" strike="noStrike" cap="none" normalizeH="0" baseline="0" dirty="0">
                          <a:ln>
                            <a:noFill/>
                          </a:ln>
                          <a:solidFill>
                            <a:schemeClr val="tx1"/>
                          </a:solidFill>
                          <a:effectLst/>
                        </a:rPr>
                        <a:t> l</a:t>
                      </a:r>
                      <a:r>
                        <a:rPr kumimoji="0" lang="en-US" sz="1000" u="none" strike="noStrike" cap="none" normalizeH="0" baseline="0" dirty="0">
                          <a:ln>
                            <a:noFill/>
                          </a:ln>
                          <a:solidFill>
                            <a:schemeClr val="tx1"/>
                          </a:solidFill>
                          <a:effectLst/>
                        </a:rPr>
                        <a:t>ast month, Regeneron reduced number of patients to be enrolled and number of  treatment arms</a:t>
                      </a:r>
                      <a:r>
                        <a:rPr kumimoji="0" lang="en-US" sz="1000" u="none" strike="noStrike" cap="none" normalizeH="0" baseline="0" dirty="0">
                          <a:ln>
                            <a:noFill/>
                          </a:ln>
                          <a:effectLst/>
                        </a:rPr>
                        <a:t>, and delayed completion of Phase IIb </a:t>
                      </a:r>
                      <a:r>
                        <a:rPr kumimoji="0" lang="en-US" sz="1000" u="none" strike="noStrike" cap="none" normalizeH="0" baseline="0" dirty="0">
                          <a:ln>
                            <a:noFill/>
                          </a:ln>
                          <a:effectLst/>
                          <a:hlinkClick r:id="rId3"/>
                        </a:rPr>
                        <a:t>NASHGEN-2</a:t>
                      </a:r>
                      <a:r>
                        <a:rPr kumimoji="0" lang="en-US" sz="1000" u="none" strike="noStrike" cap="none" normalizeH="0" baseline="0" dirty="0">
                          <a:ln>
                            <a:noFill/>
                          </a:ln>
                          <a:effectLst/>
                        </a:rPr>
                        <a:t> by 9 months. No further information regarding the “</a:t>
                      </a:r>
                      <a:r>
                        <a:rPr kumimoji="0" lang="en-US" sz="1000" i="1" u="none" strike="noStrike" cap="none" normalizeH="0" baseline="0" dirty="0">
                          <a:ln>
                            <a:noFill/>
                          </a:ln>
                          <a:effectLst/>
                        </a:rPr>
                        <a:t>change in the development strategy</a:t>
                      </a:r>
                      <a:r>
                        <a:rPr kumimoji="0" lang="en-US" sz="1000" i="0" u="none" strike="noStrike" cap="none" normalizeH="0" baseline="0" dirty="0">
                          <a:ln>
                            <a:noFill/>
                          </a:ln>
                          <a:effectLst/>
                        </a:rPr>
                        <a:t>” was provided and </a:t>
                      </a:r>
                      <a:r>
                        <a:rPr kumimoji="0" lang="en-US" sz="1000" u="none" strike="noStrike" cap="none" normalizeH="0" baseline="0" dirty="0">
                          <a:ln>
                            <a:noFill/>
                          </a:ln>
                          <a:effectLst/>
                        </a:rPr>
                        <a:t>rapirosiran </a:t>
                      </a:r>
                      <a:r>
                        <a:rPr lang="en-US" sz="1000" b="0" dirty="0"/>
                        <a:t>sodium is still listed in Regeneron’s pipeline.</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ALN-PNP, Regeneron adds MASLD cohorts and delays completion of US Phase I trial</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188720">
                <a:tc>
                  <a:txBody>
                    <a:bodyPr/>
                    <a:lstStyle/>
                    <a:p>
                      <a:r>
                        <a:rPr lang="en-US" sz="1000" b="1" dirty="0"/>
                        <a:t>ALN-PNP</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(Regeneron/Alnylam)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PNPLA3 RNAi</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Protocol Amended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Completion Delayed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 – US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4" tooltip="Current version of study on ClinicalTrials.gov"/>
                        </a:rPr>
                        <a:t>NCT05648214</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Dec. 2022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1° Completion: Sep.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Dec.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Completion: Sep.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Dec. 2023)</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a:t>
                      </a:r>
                      <a:r>
                        <a:rPr kumimoji="0" lang="en-US" sz="1000" u="none" strike="noStrike" cap="none" normalizeH="0" baseline="0" dirty="0">
                          <a:ln>
                            <a:noFill/>
                          </a:ln>
                          <a:solidFill>
                            <a:schemeClr val="accent3">
                              <a:lumMod val="75000"/>
                            </a:schemeClr>
                          </a:solidFill>
                          <a:effectLst/>
                        </a:rPr>
                        <a:t>96</a:t>
                      </a:r>
                      <a:r>
                        <a:rPr kumimoji="0" lang="en-US" sz="1000" u="none" strike="noStrike" cap="none" normalizeH="0" baseline="0" dirty="0">
                          <a:ln>
                            <a:noFill/>
                          </a:ln>
                          <a:effectLst/>
                        </a:rPr>
                        <a:t> </a:t>
                      </a:r>
                      <a:r>
                        <a:rPr kumimoji="0" lang="en-US" sz="1000" u="none" strike="noStrike" cap="none" normalizeH="0" baseline="0" dirty="0">
                          <a:ln>
                            <a:noFill/>
                          </a:ln>
                          <a:solidFill>
                            <a:schemeClr val="accent3">
                              <a:lumMod val="75000"/>
                            </a:schemeClr>
                          </a:solidFill>
                          <a:effectLst/>
                        </a:rPr>
                        <a:t>(was 64)</a:t>
                      </a:r>
                      <a:r>
                        <a:rPr kumimoji="0" lang="en-US" sz="1000" u="none" strike="noStrike" cap="none" normalizeH="0" baseline="0" dirty="0">
                          <a:ln>
                            <a:noFill/>
                          </a:ln>
                          <a:effectLst/>
                        </a:rPr>
                        <a:t> subjects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A: healthy subjects aged 18-55 years, BMI 18-32kg/m</a:t>
                      </a:r>
                      <a:r>
                        <a:rPr kumimoji="0" lang="en-US" sz="1000" u="none" strike="noStrike" cap="none" normalizeH="0" baseline="30000" dirty="0">
                          <a:ln>
                            <a:noFill/>
                          </a:ln>
                          <a:effectLst/>
                        </a:rPr>
                        <a:t>2</a:t>
                      </a:r>
                      <a:r>
                        <a:rPr kumimoji="0" lang="en-US" sz="1000" u="none" strike="noStrike" cap="none" normalizeH="0" baseline="0" dirty="0">
                          <a:ln>
                            <a:noFill/>
                          </a:ln>
                          <a:effectLst/>
                        </a:rPr>
                        <a:t>, two Japanese cohorts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none" strike="noStrike" cap="none" normalizeH="0" baseline="0" dirty="0">
                          <a:ln>
                            <a:noFill/>
                          </a:ln>
                          <a:solidFill>
                            <a:schemeClr val="accent3">
                              <a:lumMod val="75000"/>
                            </a:schemeClr>
                          </a:solidFill>
                          <a:effectLst/>
                        </a:rPr>
                        <a:t>Part B: MASLD patients aged 18-65 years, BMI 23-40kg/m</a:t>
                      </a:r>
                      <a:r>
                        <a:rPr kumimoji="0" lang="en-US" sz="1000" u="none" strike="noStrike" cap="none" normalizeH="0" baseline="30000" dirty="0">
                          <a:ln>
                            <a:noFill/>
                          </a:ln>
                          <a:solidFill>
                            <a:schemeClr val="accent3">
                              <a:lumMod val="75000"/>
                            </a:schemeClr>
                          </a:solidFill>
                          <a:effectLst/>
                        </a:rPr>
                        <a:t>2</a:t>
                      </a:r>
                      <a:r>
                        <a:rPr kumimoji="0" lang="en-US" sz="1000" u="none" strike="noStrike" cap="none" normalizeH="0" baseline="0" dirty="0">
                          <a:ln>
                            <a:noFill/>
                          </a:ln>
                          <a:solidFill>
                            <a:schemeClr val="accent3">
                              <a:lumMod val="75000"/>
                            </a:schemeClr>
                          </a:solidFill>
                          <a:effectLst/>
                        </a:rPr>
                        <a:t> (East Asians), BMI 27-40kg/m</a:t>
                      </a:r>
                      <a:r>
                        <a:rPr kumimoji="0" lang="en-US" sz="1000" u="none" strike="noStrike" cap="none" normalizeH="0" baseline="30000" dirty="0">
                          <a:ln>
                            <a:noFill/>
                          </a:ln>
                          <a:solidFill>
                            <a:schemeClr val="accent3">
                              <a:lumMod val="75000"/>
                            </a:schemeClr>
                          </a:solidFill>
                          <a:effectLst/>
                        </a:rPr>
                        <a:t>2</a:t>
                      </a:r>
                      <a:r>
                        <a:rPr kumimoji="0" lang="en-US" sz="1000" u="none" strike="noStrike" cap="none" normalizeH="0" baseline="0" dirty="0">
                          <a:ln>
                            <a:noFill/>
                          </a:ln>
                          <a:solidFill>
                            <a:schemeClr val="accent3">
                              <a:lumMod val="75000"/>
                            </a:schemeClr>
                          </a:solidFill>
                          <a:effectLst/>
                        </a:rPr>
                        <a:t> (non-Asians), liver fat ≥8.5%</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A – healthy subjects: ALN-PNP (SC one of five single undisclosed doses)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Part B – MASLD patients: ALN-PNP (SC one of three single undisclosed doses) vs. placebo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safety up to </a:t>
                      </a:r>
                      <a:r>
                        <a:rPr kumimoji="0" lang="en-US" sz="1000" u="none" strike="noStrike" cap="none" normalizeH="0" baseline="0" dirty="0">
                          <a:ln>
                            <a:noFill/>
                          </a:ln>
                          <a:solidFill>
                            <a:schemeClr val="accent3">
                              <a:lumMod val="75000"/>
                            </a:schemeClr>
                          </a:solidFill>
                          <a:effectLst/>
                        </a:rPr>
                        <a:t>253</a:t>
                      </a:r>
                      <a:r>
                        <a:rPr kumimoji="0" lang="en-US" sz="1000" u="none" strike="noStrike" cap="none" normalizeH="0" baseline="0" dirty="0">
                          <a:ln>
                            <a:noFill/>
                          </a:ln>
                          <a:effectLst/>
                        </a:rPr>
                        <a:t> (was 169) days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Regeneron updated the trial design to include MASLD patients and delayed completion by 21 months.</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1272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0D81-5902-5792-2BEA-1EED713DBCA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15F551C-F1D1-94A9-4846-44D1B38B7D3A}"/>
              </a:ext>
            </a:extLst>
          </p:cNvPr>
          <p:cNvGraphicFramePr>
            <a:graphicFrameLocks noGrp="1"/>
          </p:cNvGraphicFramePr>
          <p:nvPr>
            <p:extLst>
              <p:ext uri="{D42A27DB-BD31-4B8C-83A1-F6EECF244321}">
                <p14:modId xmlns:p14="http://schemas.microsoft.com/office/powerpoint/2010/main" val="1394121040"/>
              </p:ext>
            </p:extLst>
          </p:nvPr>
        </p:nvGraphicFramePr>
        <p:xfrm>
          <a:off x="384363" y="548640"/>
          <a:ext cx="11430000" cy="5471160"/>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Lipid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GSK4532990, GSK updates protocol of US Phase IIb trial HORIZON to include F4 patients</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GSK4532990</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(GSK)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HSD17B13 siRNA</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Protocol Updated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HORIZON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IIb – US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NCT05583344</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Jan.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Sep.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Dec. 2025</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246 MASLD patients aged 18-75 years, BMI ≥25kg/m</a:t>
                      </a:r>
                      <a:r>
                        <a:rPr kumimoji="0" lang="en-US" sz="1000" u="none" strike="noStrike" cap="none" normalizeH="0" baseline="30000" dirty="0">
                          <a:ln>
                            <a:noFill/>
                          </a:ln>
                          <a:effectLst/>
                        </a:rPr>
                        <a:t>2</a:t>
                      </a:r>
                      <a:r>
                        <a:rPr kumimoji="0" lang="en-US" sz="1000" u="none" strike="noStrike" cap="none" normalizeH="0" baseline="0" dirty="0">
                          <a:ln>
                            <a:noFill/>
                          </a:ln>
                          <a:effectLst/>
                        </a:rPr>
                        <a:t> (BMI ≥23kg/m</a:t>
                      </a:r>
                      <a:r>
                        <a:rPr kumimoji="0" lang="en-US" sz="1000" u="none" strike="noStrike" cap="none" normalizeH="0" baseline="30000" dirty="0">
                          <a:ln>
                            <a:noFill/>
                          </a:ln>
                          <a:effectLst/>
                        </a:rPr>
                        <a:t>2</a:t>
                      </a:r>
                      <a:r>
                        <a:rPr kumimoji="0" lang="en-US" sz="1000" u="none" strike="noStrike" cap="none" normalizeH="0" baseline="0" dirty="0">
                          <a:ln>
                            <a:noFill/>
                          </a:ln>
                          <a:effectLst/>
                        </a:rPr>
                        <a:t> for Asians), NAS ≥4 (≥1 point in each of steatosis, inflammation, and ballooning, F3</a:t>
                      </a:r>
                      <a:r>
                        <a:rPr kumimoji="0" lang="en-US" sz="1000" u="none" strike="noStrike" cap="none" normalizeH="0" baseline="0" dirty="0">
                          <a:ln>
                            <a:noFill/>
                          </a:ln>
                          <a:solidFill>
                            <a:schemeClr val="accent3">
                              <a:lumMod val="75000"/>
                            </a:schemeClr>
                          </a:solidFill>
                          <a:effectLst/>
                        </a:rPr>
                        <a:t>-F4</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GSK4532990 (SC low or high dose likely QM)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 ≥1 stage improvement in fibrosis without worsening in MASH from baseline at 52 weeks</a:t>
                      </a:r>
                      <a:r>
                        <a:rPr kumimoji="0" lang="en-US" sz="1000" u="none" strike="noStrike" cap="none" normalizeH="0" baseline="0" dirty="0">
                          <a:ln>
                            <a:noFill/>
                          </a:ln>
                          <a:solidFill>
                            <a:schemeClr val="accent3">
                              <a:lumMod val="75000"/>
                            </a:schemeClr>
                          </a:solidFill>
                          <a:effectLst/>
                        </a:rPr>
                        <a:t> (F3 patients)</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 MASH resolution without worsening in fibrosis from baseline at 52 weeks </a:t>
                      </a:r>
                      <a:r>
                        <a:rPr kumimoji="0" lang="en-US" sz="1000" u="none" strike="noStrike" cap="none" normalizeH="0" baseline="0" dirty="0">
                          <a:ln>
                            <a:noFill/>
                          </a:ln>
                          <a:solidFill>
                            <a:schemeClr val="accent3">
                              <a:lumMod val="75000"/>
                            </a:schemeClr>
                          </a:solidFill>
                          <a:effectLst/>
                        </a:rPr>
                        <a:t>(F3 patients)</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a:t>
                      </a:r>
                      <a:r>
                        <a:rPr kumimoji="0" lang="en-US" sz="1000" u="none" strike="noStrike" cap="none" normalizeH="0" baseline="0" dirty="0">
                          <a:ln>
                            <a:noFill/>
                          </a:ln>
                          <a:solidFill>
                            <a:schemeClr val="tx1"/>
                          </a:solidFill>
                          <a:effectLst/>
                        </a:rPr>
                        <a:t>This month, the trial protocol was updated to include patients with MASH F4. Evaluation of primary endpoints will be in F3 patients only.</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ALG-055009, Aligos initiates US Phase II trial HERALD in MASH F1-F3</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188720">
                <a:tc>
                  <a:txBody>
                    <a:bodyPr/>
                    <a:lstStyle/>
                    <a:p>
                      <a:r>
                        <a:rPr lang="en-US" sz="1000" b="1" dirty="0"/>
                        <a:t>ALG-055009</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(Aligos)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THR</a:t>
                      </a:r>
                      <a:r>
                        <a:rPr lang="el-GR" sz="1000" dirty="0"/>
                        <a:t>β</a:t>
                      </a:r>
                      <a:r>
                        <a:rPr lang="en-US" sz="1000" dirty="0"/>
                        <a:t> agonist</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Trial Initiated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HERALD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 – US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none" strike="noStrike" cap="none" normalizeH="0" baseline="0" dirty="0">
                          <a:ln>
                            <a:noFill/>
                          </a:ln>
                          <a:effectLst/>
                        </a:rPr>
                        <a:t>no NCT#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March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4Q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TBD</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100 patients with presumed MASH F1-F3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ALG-055009 (oral 0.3, 0.5, 0.7, or 0.9mg QD) vs. placebo for 12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change in liver fat from baseline at 12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Aligos initiated screening across US study sites and dosing will begin in 2Q 2024. The trial will evaluate safety and pharmacokinetics of ALG-055009 in patients with presumed MASH F1-F3 as well as change in liver fat; topline data are expected 4Q 2024.</a:t>
                      </a:r>
                    </a:p>
                    <a:p>
                      <a:pPr marL="0" marR="0" lvl="0" indent="0" algn="l" defTabSz="914400" rtl="0" eaLnBrk="1" fontAlgn="base" latinLnBrk="0" hangingPunct="1">
                        <a:lnSpc>
                          <a:spcPct val="100000"/>
                        </a:lnSpc>
                        <a:spcBef>
                          <a:spcPct val="0"/>
                        </a:spcBef>
                        <a:spcAft>
                          <a:spcPts val="600"/>
                        </a:spcAft>
                        <a:buClrTx/>
                        <a:buSzTx/>
                        <a:buFontTx/>
                        <a:buNone/>
                        <a:tabLst/>
                        <a:defRPr/>
                      </a:pPr>
                      <a:r>
                        <a:rPr lang="en-GB" sz="900" b="1" dirty="0">
                          <a:solidFill>
                            <a:schemeClr val="tx1"/>
                          </a:solidFill>
                          <a:latin typeface="+mn-lt"/>
                          <a:cs typeface="Calibri"/>
                        </a:rPr>
                        <a:t>Source:</a:t>
                      </a:r>
                      <a:r>
                        <a:rPr lang="en-GB" sz="900" b="0" dirty="0">
                          <a:solidFill>
                            <a:schemeClr val="tx1"/>
                          </a:solidFill>
                          <a:latin typeface="+mn-lt"/>
                          <a:cs typeface="Calibri"/>
                        </a:rPr>
                        <a:t> </a:t>
                      </a:r>
                      <a:r>
                        <a:rPr lang="en-GB" sz="900" b="0" dirty="0">
                          <a:solidFill>
                            <a:schemeClr val="tx1"/>
                          </a:solidFill>
                          <a:latin typeface="+mn-lt"/>
                          <a:cs typeface="Calibri"/>
                          <a:hlinkClick r:id="rId3"/>
                        </a:rPr>
                        <a:t>Aligos press release</a:t>
                      </a:r>
                      <a:endParaRPr lang="en-GB" sz="900" b="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VSA006, Visirna plans Chinese Phase IIb trial in MASH F2-F3</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41120">
                <a:tc>
                  <a:txBody>
                    <a:bodyPr/>
                    <a:lstStyle/>
                    <a:p>
                      <a:r>
                        <a:rPr lang="en-US" sz="1000" b="1" dirty="0"/>
                        <a:t>VSA006</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(Visirna)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HSD17B13 siRNA</a:t>
                      </a:r>
                      <a:endParaRPr lang="en-US" sz="1000" b="0" i="0" dirty="0"/>
                    </a:p>
                  </a:txBody>
                  <a:tcPr marT="36576" marB="36576">
                    <a:lnL>
                      <a:noFill/>
                    </a:lnL>
                    <a:lnR>
                      <a:noFill/>
                    </a:lnR>
                    <a:lnT>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IIb – China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4" tooltip="Current version of study on ClinicalTrials.gov"/>
                        </a:rPr>
                        <a:t>NCT06322628</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April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Dec.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July 2026</a:t>
                      </a:r>
                      <a:endParaRPr kumimoji="0" lang="en-US" sz="1000" u="none" strike="noStrike" cap="none" normalizeH="0" baseline="0" dirty="0">
                        <a:ln>
                          <a:noFill/>
                        </a:ln>
                        <a:effectLst/>
                      </a:endParaRPr>
                    </a:p>
                  </a:txBody>
                  <a:tcPr marT="36576" marB="36576">
                    <a:lnL>
                      <a:noFill/>
                    </a:lnL>
                    <a:lnR>
                      <a:noFill/>
                    </a:lnR>
                    <a:lnT>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45 MASH patients aged 17-75 years, BMI 24-35kg/m</a:t>
                      </a:r>
                      <a:r>
                        <a:rPr kumimoji="0" lang="en-US" sz="1000" u="none" strike="noStrike" cap="none" normalizeH="0" baseline="30000" dirty="0">
                          <a:ln>
                            <a:noFill/>
                          </a:ln>
                          <a:effectLst/>
                        </a:rPr>
                        <a:t>2</a:t>
                      </a:r>
                      <a:r>
                        <a:rPr kumimoji="0" lang="en-US" sz="1000" u="none" strike="noStrike" cap="none" normalizeH="0" baseline="0" dirty="0">
                          <a:ln>
                            <a:noFill/>
                          </a:ln>
                          <a:effectLst/>
                        </a:rPr>
                        <a:t>, NAS ≥4, F2-F3, ALT &gt;ULN, liver fat ≥8%, if T2D stable A1c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VSA006 (SC low or high dose Q3M)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 ≥1 stage improvement in fibrosis without worsening in MASH from baseline at 52 weeks</a:t>
                      </a:r>
                      <a:r>
                        <a:rPr kumimoji="0" lang="en-US" sz="1000" u="none" strike="noStrike" cap="none" normalizeH="0" baseline="0" dirty="0">
                          <a:ln>
                            <a:noFill/>
                          </a:ln>
                          <a:solidFill>
                            <a:schemeClr val="accent3">
                              <a:lumMod val="75000"/>
                            </a:schemeClr>
                          </a:solidFill>
                          <a:effectLst/>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 MASH resolution without worsening in fibrosis from baseline at 52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trial will evaluate efficacy, safety, pharmacokinetics, and immunogenicity of VSA006 in Chinese MASH patients.</a:t>
                      </a:r>
                    </a:p>
                  </a:txBody>
                  <a:tcPr marT="36576" marB="36576">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25146596"/>
      </p:ext>
    </p:extLst>
  </p:cSld>
  <p:clrMapOvr>
    <a:masterClrMapping/>
  </p:clrMapOvr>
</p:sld>
</file>

<file path=ppt/theme/theme1.xml><?xml version="1.0" encoding="utf-8"?>
<a:theme xmlns:a="http://schemas.openxmlformats.org/drawingml/2006/main" name="CVrg Sentinel 2022 theme">
  <a:themeElements>
    <a:clrScheme name="CVrg 2022">
      <a:dk1>
        <a:sysClr val="windowText" lastClr="000000"/>
      </a:dk1>
      <a:lt1>
        <a:sysClr val="window" lastClr="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32AC6"/>
      </a:hlink>
      <a:folHlink>
        <a:srgbClr val="232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Vrg Sentinel 2017 theme" id="{BBC3594F-0732-4F1D-885F-7FEE0ACB13FD}" vid="{80472CC0-0BBE-49FC-9E30-57D685232FAE}"/>
    </a:ext>
  </a:extLst>
</a:theme>
</file>

<file path=ppt/theme/theme2.xml><?xml version="1.0" encoding="utf-8"?>
<a:theme xmlns:a="http://schemas.openxmlformats.org/drawingml/2006/main" name="COVER">
  <a:themeElements>
    <a:clrScheme name="CVrg Theme 12-28-21">
      <a:dk1>
        <a:srgbClr val="000000"/>
      </a:dk1>
      <a:lt1>
        <a:srgbClr val="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04978"/>
      </a:hlink>
      <a:folHlink>
        <a:srgbClr val="20497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Vrg Theme 12-28-21">
      <a:dk1>
        <a:srgbClr val="000000"/>
      </a:dk1>
      <a:lt1>
        <a:srgbClr val="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04978"/>
      </a:hlink>
      <a:folHlink>
        <a:srgbClr val="20497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CVrg Sentinel 2017 theme</Template>
  <TotalTime>33812</TotalTime>
  <Words>8551</Words>
  <Application>Microsoft Office PowerPoint</Application>
  <PresentationFormat>Widescreen</PresentationFormat>
  <Paragraphs>879</Paragraphs>
  <Slides>28</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28</vt:i4>
      </vt:variant>
    </vt:vector>
  </HeadingPairs>
  <TitlesOfParts>
    <vt:vector size="36" baseType="lpstr">
      <vt:lpstr>arial</vt:lpstr>
      <vt:lpstr>arial</vt:lpstr>
      <vt:lpstr>Calibri</vt:lpstr>
      <vt:lpstr>Calibri Light</vt:lpstr>
      <vt:lpstr>Symbol</vt:lpstr>
      <vt:lpstr>CVrg Sentinel 2022 theme</vt:lpstr>
      <vt:lpstr>COVER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CardioVascular Resource Group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CVrg Sentinel™ : MASH March 2024</dc:title>
  <dc:subject/>
  <dc:creator>CardioVascular Resource Group</dc:creator>
  <cp:keywords/>
  <dc:description/>
  <cp:lastModifiedBy>Kathleen Farber</cp:lastModifiedBy>
  <cp:revision>694</cp:revision>
  <dcterms:created xsi:type="dcterms:W3CDTF">2013-02-13T23:54:17Z</dcterms:created>
  <dcterms:modified xsi:type="dcterms:W3CDTF">2024-04-01T15:41:58Z</dcterms:modified>
  <cp:category/>
</cp:coreProperties>
</file>