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4" r:id="rId2"/>
  </p:sldMasterIdLst>
  <p:notesMasterIdLst>
    <p:notesMasterId r:id="rId40"/>
  </p:notesMasterIdLst>
  <p:sldIdLst>
    <p:sldId id="256" r:id="rId3"/>
    <p:sldId id="2134960080" r:id="rId4"/>
    <p:sldId id="2134960142" r:id="rId5"/>
    <p:sldId id="2134960144" r:id="rId6"/>
    <p:sldId id="2134960145" r:id="rId7"/>
    <p:sldId id="2134960146" r:id="rId8"/>
    <p:sldId id="2134960147" r:id="rId9"/>
    <p:sldId id="2134960149" r:id="rId10"/>
    <p:sldId id="2134960150" r:id="rId11"/>
    <p:sldId id="2134960148" r:id="rId12"/>
    <p:sldId id="2134960152" r:id="rId13"/>
    <p:sldId id="2147309386" r:id="rId14"/>
    <p:sldId id="2134960151" r:id="rId15"/>
    <p:sldId id="2147309399" r:id="rId16"/>
    <p:sldId id="2147309361" r:id="rId17"/>
    <p:sldId id="2147309362" r:id="rId18"/>
    <p:sldId id="2147309363" r:id="rId19"/>
    <p:sldId id="2147309364" r:id="rId20"/>
    <p:sldId id="2147309365" r:id="rId21"/>
    <p:sldId id="2147309366" r:id="rId22"/>
    <p:sldId id="2147309367" r:id="rId23"/>
    <p:sldId id="2147309368" r:id="rId24"/>
    <p:sldId id="2147309369" r:id="rId25"/>
    <p:sldId id="2147309393" r:id="rId26"/>
    <p:sldId id="2147309394" r:id="rId27"/>
    <p:sldId id="2147309400" r:id="rId28"/>
    <p:sldId id="2147309395" r:id="rId29"/>
    <p:sldId id="2147309387" r:id="rId30"/>
    <p:sldId id="2147309375" r:id="rId31"/>
    <p:sldId id="2147309376" r:id="rId32"/>
    <p:sldId id="2147309378" r:id="rId33"/>
    <p:sldId id="2147309374" r:id="rId34"/>
    <p:sldId id="8353" r:id="rId35"/>
    <p:sldId id="2147309392" r:id="rId36"/>
    <p:sldId id="2147309397" r:id="rId37"/>
    <p:sldId id="2147309391" r:id="rId38"/>
    <p:sldId id="2147309398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uo Liu" initials="JL" lastIdx="21" clrIdx="0">
    <p:extLst>
      <p:ext uri="{19B8F6BF-5375-455C-9EA6-DF929625EA0E}">
        <p15:presenceInfo xmlns:p15="http://schemas.microsoft.com/office/powerpoint/2012/main" userId="S::jialuo.liu22@gilead.com::86a3dff9-b5f2-46b9-a48e-994e0a751d98" providerId="AD"/>
      </p:ext>
    </p:extLst>
  </p:cmAuthor>
  <p:cmAuthor id="2" name="Dong Xi" initials="DX" lastIdx="56" clrIdx="1">
    <p:extLst>
      <p:ext uri="{19B8F6BF-5375-455C-9EA6-DF929625EA0E}">
        <p15:presenceInfo xmlns:p15="http://schemas.microsoft.com/office/powerpoint/2012/main" userId="S::Dong.Xi1@gilead.com::57f222e0-cbf6-450b-8272-f31ae8fad45d" providerId="AD"/>
      </p:ext>
    </p:extLst>
  </p:cmAuthor>
  <p:cmAuthor id="3" name="Oksana Gurtovaya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C38"/>
    <a:srgbClr val="FFFFFF"/>
    <a:srgbClr val="3C587F"/>
    <a:srgbClr val="F37B7D"/>
    <a:srgbClr val="83907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1693D-9668-48B2-9B26-D09804DA8D70}" v="1" dt="2023-04-18T21:05:01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15" autoAdjust="0"/>
  </p:normalViewPr>
  <p:slideViewPr>
    <p:cSldViewPr>
      <p:cViewPr varScale="1">
        <p:scale>
          <a:sx n="84" d="100"/>
          <a:sy n="84" d="100"/>
        </p:scale>
        <p:origin x="2588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Xi" userId="57f222e0-cbf6-450b-8272-f31ae8fad45d" providerId="ADAL" clId="{0881693D-9668-48B2-9B26-D09804DA8D70}"/>
    <pc:docChg chg="addSld delSld modSld">
      <pc:chgData name="Dong Xi" userId="57f222e0-cbf6-450b-8272-f31ae8fad45d" providerId="ADAL" clId="{0881693D-9668-48B2-9B26-D09804DA8D70}" dt="2023-04-18T21:05:03.692" v="5" actId="729"/>
      <pc:docMkLst>
        <pc:docMk/>
      </pc:docMkLst>
      <pc:sldChg chg="del">
        <pc:chgData name="Dong Xi" userId="57f222e0-cbf6-450b-8272-f31ae8fad45d" providerId="ADAL" clId="{0881693D-9668-48B2-9B26-D09804DA8D70}" dt="2023-04-18T21:04:44.018" v="0" actId="47"/>
        <pc:sldMkLst>
          <pc:docMk/>
          <pc:sldMk cId="1625121588" sldId="2134960141"/>
        </pc:sldMkLst>
      </pc:sldChg>
      <pc:sldChg chg="del">
        <pc:chgData name="Dong Xi" userId="57f222e0-cbf6-450b-8272-f31ae8fad45d" providerId="ADAL" clId="{0881693D-9668-48B2-9B26-D09804DA8D70}" dt="2023-04-18T21:04:45.280" v="1" actId="47"/>
        <pc:sldMkLst>
          <pc:docMk/>
          <pc:sldMk cId="2452935647" sldId="2147309360"/>
        </pc:sldMkLst>
      </pc:sldChg>
      <pc:sldChg chg="del">
        <pc:chgData name="Dong Xi" userId="57f222e0-cbf6-450b-8272-f31ae8fad45d" providerId="ADAL" clId="{0881693D-9668-48B2-9B26-D09804DA8D70}" dt="2023-04-18T21:04:47.369" v="2" actId="47"/>
        <pc:sldMkLst>
          <pc:docMk/>
          <pc:sldMk cId="4022790625" sldId="2147309370"/>
        </pc:sldMkLst>
      </pc:sldChg>
      <pc:sldChg chg="add mod modShow">
        <pc:chgData name="Dong Xi" userId="57f222e0-cbf6-450b-8272-f31ae8fad45d" providerId="ADAL" clId="{0881693D-9668-48B2-9B26-D09804DA8D70}" dt="2023-04-18T21:05:03.692" v="5" actId="729"/>
        <pc:sldMkLst>
          <pc:docMk/>
          <pc:sldMk cId="3313972" sldId="2147309398"/>
        </pc:sldMkLst>
      </pc:sldChg>
      <pc:sldChg chg="del">
        <pc:chgData name="Dong Xi" userId="57f222e0-cbf6-450b-8272-f31ae8fad45d" providerId="ADAL" clId="{0881693D-9668-48B2-9B26-D09804DA8D70}" dt="2023-04-18T21:04:59.069" v="3" actId="2696"/>
        <pc:sldMkLst>
          <pc:docMk/>
          <pc:sldMk cId="2438266451" sldId="214730939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15921-8EC3-4E4D-B3A0-8EDEE65F714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FE64C-8ADF-4987-9373-0FB9BB5D95E4}">
      <dgm:prSet phldrT="[Text]"/>
      <dgm:spPr/>
      <dgm:t>
        <a:bodyPr/>
        <a:lstStyle/>
        <a:p>
          <a:r>
            <a:rPr lang="en-US" dirty="0"/>
            <a:t>Grid search</a:t>
          </a:r>
        </a:p>
      </dgm:t>
    </dgm:pt>
    <dgm:pt modelId="{819351D9-6EED-4DA4-A223-5994BF76317D}" type="parTrans" cxnId="{456D60DC-A44A-4FD1-81DA-D9487ACE2B36}">
      <dgm:prSet/>
      <dgm:spPr/>
      <dgm:t>
        <a:bodyPr/>
        <a:lstStyle/>
        <a:p>
          <a:endParaRPr lang="en-US"/>
        </a:p>
      </dgm:t>
    </dgm:pt>
    <dgm:pt modelId="{E8F813F0-9C4F-4FBA-9D61-448C11BBBECC}" type="sibTrans" cxnId="{456D60DC-A44A-4FD1-81DA-D9487ACE2B36}">
      <dgm:prSet/>
      <dgm:spPr/>
      <dgm:t>
        <a:bodyPr/>
        <a:lstStyle/>
        <a:p>
          <a:endParaRPr lang="en-US"/>
        </a:p>
      </dgm:t>
    </dgm:pt>
    <dgm:pt modelId="{EF71D422-9913-4621-8E24-5A16D7146D0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>
              <a:latin typeface="Trebuchet MS" panose="020B0603020202020204" pitchFamily="34" charset="0"/>
            </a:rPr>
            <a:t>Sample size (e.g., 50, 60, …, 190, 200)</a:t>
          </a:r>
          <a:endParaRPr lang="en-US" dirty="0"/>
        </a:p>
      </dgm:t>
    </dgm:pt>
    <dgm:pt modelId="{40330005-2BCE-4C3C-A0A5-718E5E8D4C74}" type="parTrans" cxnId="{ADDD6FBC-BA72-4560-A71E-3B70C4668A51}">
      <dgm:prSet/>
      <dgm:spPr/>
      <dgm:t>
        <a:bodyPr/>
        <a:lstStyle/>
        <a:p>
          <a:endParaRPr lang="en-US"/>
        </a:p>
      </dgm:t>
    </dgm:pt>
    <dgm:pt modelId="{6F459D2D-1786-4103-A868-FE5AF13619CF}" type="sibTrans" cxnId="{ADDD6FBC-BA72-4560-A71E-3B70C4668A51}">
      <dgm:prSet/>
      <dgm:spPr/>
      <dgm:t>
        <a:bodyPr/>
        <a:lstStyle/>
        <a:p>
          <a:endParaRPr lang="en-US"/>
        </a:p>
      </dgm:t>
    </dgm:pt>
    <dgm:pt modelId="{A3CCBDD4-104F-457A-BE58-DC43C3D2339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>
              <a:latin typeface="Trebuchet MS" panose="020B0603020202020204" pitchFamily="34" charset="0"/>
            </a:rPr>
            <a:t>Timing for futility analysis (e.g., 40%, 50%, 60% …)</a:t>
          </a:r>
          <a:endParaRPr lang="en-US" dirty="0"/>
        </a:p>
      </dgm:t>
    </dgm:pt>
    <dgm:pt modelId="{ACFE71E4-82AB-4EF9-AF1E-BE1D7589C4C9}" type="parTrans" cxnId="{4416F393-8D62-4904-A9C8-51201E1E97A9}">
      <dgm:prSet/>
      <dgm:spPr/>
      <dgm:t>
        <a:bodyPr/>
        <a:lstStyle/>
        <a:p>
          <a:endParaRPr lang="en-US"/>
        </a:p>
      </dgm:t>
    </dgm:pt>
    <dgm:pt modelId="{C448538C-A786-424A-9431-CDE9B358BF41}" type="sibTrans" cxnId="{4416F393-8D62-4904-A9C8-51201E1E97A9}">
      <dgm:prSet/>
      <dgm:spPr/>
      <dgm:t>
        <a:bodyPr/>
        <a:lstStyle/>
        <a:p>
          <a:endParaRPr lang="en-US"/>
        </a:p>
      </dgm:t>
    </dgm:pt>
    <dgm:pt modelId="{A4CB154E-3A26-491A-9560-45B6A89D9AB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>
              <a:latin typeface="Trebuchet MS" panose="020B0603020202020204" pitchFamily="34" charset="0"/>
            </a:rPr>
            <a:t>Threshold for futility analysis (e.g., p-value for MCP test 0.05, 0.1, 0.15, 0.2 …)</a:t>
          </a:r>
          <a:endParaRPr lang="en-US" dirty="0"/>
        </a:p>
      </dgm:t>
    </dgm:pt>
    <dgm:pt modelId="{9783B476-476D-4BE9-8EEB-2464D6C11A27}" type="parTrans" cxnId="{633A3354-8D36-45BD-B0AC-5F3BD33F060A}">
      <dgm:prSet/>
      <dgm:spPr/>
      <dgm:t>
        <a:bodyPr/>
        <a:lstStyle/>
        <a:p>
          <a:endParaRPr lang="en-US"/>
        </a:p>
      </dgm:t>
    </dgm:pt>
    <dgm:pt modelId="{478E031A-ED58-4B72-A57F-3D905DF04EC8}" type="sibTrans" cxnId="{633A3354-8D36-45BD-B0AC-5F3BD33F060A}">
      <dgm:prSet/>
      <dgm:spPr/>
      <dgm:t>
        <a:bodyPr/>
        <a:lstStyle/>
        <a:p>
          <a:endParaRPr lang="en-US"/>
        </a:p>
      </dgm:t>
    </dgm:pt>
    <dgm:pt modelId="{0ACB0C7B-21A3-4D8C-903E-A61A6EC33E5B}" type="pres">
      <dgm:prSet presAssocID="{BBE15921-8EC3-4E4D-B3A0-8EDEE65F714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BA3671A-8E1A-4A5C-AF8C-1FD303A34E87}" type="pres">
      <dgm:prSet presAssocID="{69DFE64C-8ADF-4987-9373-0FB9BB5D95E4}" presName="singleCycle" presStyleCnt="0"/>
      <dgm:spPr/>
    </dgm:pt>
    <dgm:pt modelId="{80B0D8C7-926C-4015-B77F-BF26BF80BA46}" type="pres">
      <dgm:prSet presAssocID="{69DFE64C-8ADF-4987-9373-0FB9BB5D95E4}" presName="singleCenter" presStyleLbl="node1" presStyleIdx="0" presStyleCnt="4" custScaleX="84893" custScaleY="75134" custLinFactNeighborY="-1525">
        <dgm:presLayoutVars>
          <dgm:chMax val="7"/>
          <dgm:chPref val="7"/>
        </dgm:presLayoutVars>
      </dgm:prSet>
      <dgm:spPr/>
    </dgm:pt>
    <dgm:pt modelId="{748C56DF-D2C9-4E4B-967B-294D0FDAD907}" type="pres">
      <dgm:prSet presAssocID="{40330005-2BCE-4C3C-A0A5-718E5E8D4C74}" presName="Name56" presStyleLbl="parChTrans1D2" presStyleIdx="0" presStyleCnt="3"/>
      <dgm:spPr/>
    </dgm:pt>
    <dgm:pt modelId="{CEE45FEB-2F29-4C04-9078-EADB5B180A4B}" type="pres">
      <dgm:prSet presAssocID="{EF71D422-9913-4621-8E24-5A16D7146D09}" presName="text0" presStyleLbl="node1" presStyleIdx="1" presStyleCnt="4" custScaleX="251093" custRadScaleRad="58488" custRadScaleInc="-550">
        <dgm:presLayoutVars>
          <dgm:bulletEnabled val="1"/>
        </dgm:presLayoutVars>
      </dgm:prSet>
      <dgm:spPr/>
    </dgm:pt>
    <dgm:pt modelId="{93391597-2934-4334-8AAD-93CA77E93CC5}" type="pres">
      <dgm:prSet presAssocID="{ACFE71E4-82AB-4EF9-AF1E-BE1D7589C4C9}" presName="Name56" presStyleLbl="parChTrans1D2" presStyleIdx="1" presStyleCnt="3"/>
      <dgm:spPr/>
    </dgm:pt>
    <dgm:pt modelId="{3B3D3153-5296-4A92-AB77-E2B706834440}" type="pres">
      <dgm:prSet presAssocID="{A3CCBDD4-104F-457A-BE58-DC43C3D23390}" presName="text0" presStyleLbl="node1" presStyleIdx="2" presStyleCnt="4" custScaleX="244913" custRadScaleRad="102133" custRadScaleInc="-53971">
        <dgm:presLayoutVars>
          <dgm:bulletEnabled val="1"/>
        </dgm:presLayoutVars>
      </dgm:prSet>
      <dgm:spPr/>
    </dgm:pt>
    <dgm:pt modelId="{0F3CFAF7-02CA-4901-934A-97C7D9A2603B}" type="pres">
      <dgm:prSet presAssocID="{9783B476-476D-4BE9-8EEB-2464D6C11A27}" presName="Name56" presStyleLbl="parChTrans1D2" presStyleIdx="2" presStyleCnt="3"/>
      <dgm:spPr/>
    </dgm:pt>
    <dgm:pt modelId="{D91D5862-BAAB-41CA-9A07-AE58F2B08CC6}" type="pres">
      <dgm:prSet presAssocID="{A4CB154E-3A26-491A-9560-45B6A89D9AB6}" presName="text0" presStyleLbl="node1" presStyleIdx="3" presStyleCnt="4" custScaleX="330413" custRadScaleRad="121051" custRadScaleInc="52065">
        <dgm:presLayoutVars>
          <dgm:bulletEnabled val="1"/>
        </dgm:presLayoutVars>
      </dgm:prSet>
      <dgm:spPr/>
    </dgm:pt>
  </dgm:ptLst>
  <dgm:cxnLst>
    <dgm:cxn modelId="{3AD11B04-4B89-4A7D-BFC3-D8D631E63AC8}" type="presOf" srcId="{EF71D422-9913-4621-8E24-5A16D7146D09}" destId="{CEE45FEB-2F29-4C04-9078-EADB5B180A4B}" srcOrd="0" destOrd="0" presId="urn:microsoft.com/office/officeart/2008/layout/RadialCluster"/>
    <dgm:cxn modelId="{633A3354-8D36-45BD-B0AC-5F3BD33F060A}" srcId="{69DFE64C-8ADF-4987-9373-0FB9BB5D95E4}" destId="{A4CB154E-3A26-491A-9560-45B6A89D9AB6}" srcOrd="2" destOrd="0" parTransId="{9783B476-476D-4BE9-8EEB-2464D6C11A27}" sibTransId="{478E031A-ED58-4B72-A57F-3D905DF04EC8}"/>
    <dgm:cxn modelId="{F228BA76-C6CF-4162-B83B-66DE7821DC43}" type="presOf" srcId="{9783B476-476D-4BE9-8EEB-2464D6C11A27}" destId="{0F3CFAF7-02CA-4901-934A-97C7D9A2603B}" srcOrd="0" destOrd="0" presId="urn:microsoft.com/office/officeart/2008/layout/RadialCluster"/>
    <dgm:cxn modelId="{4416F393-8D62-4904-A9C8-51201E1E97A9}" srcId="{69DFE64C-8ADF-4987-9373-0FB9BB5D95E4}" destId="{A3CCBDD4-104F-457A-BE58-DC43C3D23390}" srcOrd="1" destOrd="0" parTransId="{ACFE71E4-82AB-4EF9-AF1E-BE1D7589C4C9}" sibTransId="{C448538C-A786-424A-9431-CDE9B358BF41}"/>
    <dgm:cxn modelId="{9A60279A-CF4D-43A5-9CB7-51FC03E33A68}" type="presOf" srcId="{A4CB154E-3A26-491A-9560-45B6A89D9AB6}" destId="{D91D5862-BAAB-41CA-9A07-AE58F2B08CC6}" srcOrd="0" destOrd="0" presId="urn:microsoft.com/office/officeart/2008/layout/RadialCluster"/>
    <dgm:cxn modelId="{6456C8AD-25D8-4DF7-B1B8-2F3D300277F6}" type="presOf" srcId="{69DFE64C-8ADF-4987-9373-0FB9BB5D95E4}" destId="{80B0D8C7-926C-4015-B77F-BF26BF80BA46}" srcOrd="0" destOrd="0" presId="urn:microsoft.com/office/officeart/2008/layout/RadialCluster"/>
    <dgm:cxn modelId="{ADDD6FBC-BA72-4560-A71E-3B70C4668A51}" srcId="{69DFE64C-8ADF-4987-9373-0FB9BB5D95E4}" destId="{EF71D422-9913-4621-8E24-5A16D7146D09}" srcOrd="0" destOrd="0" parTransId="{40330005-2BCE-4C3C-A0A5-718E5E8D4C74}" sibTransId="{6F459D2D-1786-4103-A868-FE5AF13619CF}"/>
    <dgm:cxn modelId="{4C798FC5-6379-4754-9AA8-AF240DCCC181}" type="presOf" srcId="{A3CCBDD4-104F-457A-BE58-DC43C3D23390}" destId="{3B3D3153-5296-4A92-AB77-E2B706834440}" srcOrd="0" destOrd="0" presId="urn:microsoft.com/office/officeart/2008/layout/RadialCluster"/>
    <dgm:cxn modelId="{15A4DFCF-6674-4678-B83D-AE6655A46DA4}" type="presOf" srcId="{ACFE71E4-82AB-4EF9-AF1E-BE1D7589C4C9}" destId="{93391597-2934-4334-8AAD-93CA77E93CC5}" srcOrd="0" destOrd="0" presId="urn:microsoft.com/office/officeart/2008/layout/RadialCluster"/>
    <dgm:cxn modelId="{456D60DC-A44A-4FD1-81DA-D9487ACE2B36}" srcId="{BBE15921-8EC3-4E4D-B3A0-8EDEE65F714C}" destId="{69DFE64C-8ADF-4987-9373-0FB9BB5D95E4}" srcOrd="0" destOrd="0" parTransId="{819351D9-6EED-4DA4-A223-5994BF76317D}" sibTransId="{E8F813F0-9C4F-4FBA-9D61-448C11BBBECC}"/>
    <dgm:cxn modelId="{3AC899EA-4FCA-423A-AF62-06B321AA35EE}" type="presOf" srcId="{40330005-2BCE-4C3C-A0A5-718E5E8D4C74}" destId="{748C56DF-D2C9-4E4B-967B-294D0FDAD907}" srcOrd="0" destOrd="0" presId="urn:microsoft.com/office/officeart/2008/layout/RadialCluster"/>
    <dgm:cxn modelId="{F70E9AF4-F7BC-4872-BD8F-6A1E04DDA4AD}" type="presOf" srcId="{BBE15921-8EC3-4E4D-B3A0-8EDEE65F714C}" destId="{0ACB0C7B-21A3-4D8C-903E-A61A6EC33E5B}" srcOrd="0" destOrd="0" presId="urn:microsoft.com/office/officeart/2008/layout/RadialCluster"/>
    <dgm:cxn modelId="{5FF5AC52-691F-4035-9C42-2A83801100C8}" type="presParOf" srcId="{0ACB0C7B-21A3-4D8C-903E-A61A6EC33E5B}" destId="{FBA3671A-8E1A-4A5C-AF8C-1FD303A34E87}" srcOrd="0" destOrd="0" presId="urn:microsoft.com/office/officeart/2008/layout/RadialCluster"/>
    <dgm:cxn modelId="{3FBA1CF2-2494-4C05-B46F-603183F53A24}" type="presParOf" srcId="{FBA3671A-8E1A-4A5C-AF8C-1FD303A34E87}" destId="{80B0D8C7-926C-4015-B77F-BF26BF80BA46}" srcOrd="0" destOrd="0" presId="urn:microsoft.com/office/officeart/2008/layout/RadialCluster"/>
    <dgm:cxn modelId="{CEDA336E-1DFA-4345-BA89-32F5D4770252}" type="presParOf" srcId="{FBA3671A-8E1A-4A5C-AF8C-1FD303A34E87}" destId="{748C56DF-D2C9-4E4B-967B-294D0FDAD907}" srcOrd="1" destOrd="0" presId="urn:microsoft.com/office/officeart/2008/layout/RadialCluster"/>
    <dgm:cxn modelId="{6D959D24-8EF1-4754-87B2-3E6305E5B917}" type="presParOf" srcId="{FBA3671A-8E1A-4A5C-AF8C-1FD303A34E87}" destId="{CEE45FEB-2F29-4C04-9078-EADB5B180A4B}" srcOrd="2" destOrd="0" presId="urn:microsoft.com/office/officeart/2008/layout/RadialCluster"/>
    <dgm:cxn modelId="{19ECEF78-8201-4F33-A807-5D166F26D1FB}" type="presParOf" srcId="{FBA3671A-8E1A-4A5C-AF8C-1FD303A34E87}" destId="{93391597-2934-4334-8AAD-93CA77E93CC5}" srcOrd="3" destOrd="0" presId="urn:microsoft.com/office/officeart/2008/layout/RadialCluster"/>
    <dgm:cxn modelId="{F62E9B38-B68D-44D4-B955-9921BC3585A8}" type="presParOf" srcId="{FBA3671A-8E1A-4A5C-AF8C-1FD303A34E87}" destId="{3B3D3153-5296-4A92-AB77-E2B706834440}" srcOrd="4" destOrd="0" presId="urn:microsoft.com/office/officeart/2008/layout/RadialCluster"/>
    <dgm:cxn modelId="{16F402E0-5D49-4E6C-8A5E-8BCB8278297B}" type="presParOf" srcId="{FBA3671A-8E1A-4A5C-AF8C-1FD303A34E87}" destId="{0F3CFAF7-02CA-4901-934A-97C7D9A2603B}" srcOrd="5" destOrd="0" presId="urn:microsoft.com/office/officeart/2008/layout/RadialCluster"/>
    <dgm:cxn modelId="{6D631828-A217-4B6E-AAAE-0AE97AB0A893}" type="presParOf" srcId="{FBA3671A-8E1A-4A5C-AF8C-1FD303A34E87}" destId="{D91D5862-BAAB-41CA-9A07-AE58F2B08CC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0D8C7-926C-4015-B77F-BF26BF80BA46}">
      <dsp:nvSpPr>
        <dsp:cNvPr id="0" name=""/>
        <dsp:cNvSpPr/>
      </dsp:nvSpPr>
      <dsp:spPr>
        <a:xfrm>
          <a:off x="4343395" y="2646882"/>
          <a:ext cx="1380020" cy="1221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Grid search</a:t>
          </a:r>
        </a:p>
      </dsp:txBody>
      <dsp:txXfrm>
        <a:off x="4403018" y="2706505"/>
        <a:ext cx="1260774" cy="1102132"/>
      </dsp:txXfrm>
    </dsp:sp>
    <dsp:sp modelId="{748C56DF-D2C9-4E4B-967B-294D0FDAD907}">
      <dsp:nvSpPr>
        <dsp:cNvPr id="0" name=""/>
        <dsp:cNvSpPr/>
      </dsp:nvSpPr>
      <dsp:spPr>
        <a:xfrm rot="16179111">
          <a:off x="4914312" y="2532198"/>
          <a:ext cx="2293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3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45FEB-2F29-4C04-9078-EADB5B180A4B}">
      <dsp:nvSpPr>
        <dsp:cNvPr id="0" name=""/>
        <dsp:cNvSpPr/>
      </dsp:nvSpPr>
      <dsp:spPr>
        <a:xfrm>
          <a:off x="3657600" y="1328363"/>
          <a:ext cx="2734784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200" kern="1200" dirty="0">
              <a:latin typeface="Trebuchet MS" panose="020B0603020202020204" pitchFamily="34" charset="0"/>
            </a:rPr>
            <a:t>Sample size (e.g., 50, 60, …, 190, 200)</a:t>
          </a:r>
          <a:endParaRPr lang="en-US" sz="2200" kern="1200" dirty="0"/>
        </a:p>
      </dsp:txBody>
      <dsp:txXfrm>
        <a:off x="3710768" y="1381531"/>
        <a:ext cx="2628448" cy="982816"/>
      </dsp:txXfrm>
    </dsp:sp>
    <dsp:sp modelId="{93391597-2934-4334-8AAD-93CA77E93CC5}">
      <dsp:nvSpPr>
        <dsp:cNvPr id="0" name=""/>
        <dsp:cNvSpPr/>
      </dsp:nvSpPr>
      <dsp:spPr>
        <a:xfrm rot="21559714">
          <a:off x="5723398" y="3246408"/>
          <a:ext cx="5250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50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D3153-5296-4A92-AB77-E2B706834440}">
      <dsp:nvSpPr>
        <dsp:cNvPr id="0" name=""/>
        <dsp:cNvSpPr/>
      </dsp:nvSpPr>
      <dsp:spPr>
        <a:xfrm>
          <a:off x="6248405" y="2683125"/>
          <a:ext cx="2667475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100" kern="1200" dirty="0">
              <a:latin typeface="Trebuchet MS" panose="020B0603020202020204" pitchFamily="34" charset="0"/>
            </a:rPr>
            <a:t>Timing for futility analysis (e.g., 40%, 50%, 60% …)</a:t>
          </a:r>
          <a:endParaRPr lang="en-US" sz="2100" kern="1200" dirty="0"/>
        </a:p>
      </dsp:txBody>
      <dsp:txXfrm>
        <a:off x="6301573" y="2736293"/>
        <a:ext cx="2561139" cy="982816"/>
      </dsp:txXfrm>
    </dsp:sp>
    <dsp:sp modelId="{0F3CFAF7-02CA-4901-934A-97C7D9A2603B}">
      <dsp:nvSpPr>
        <dsp:cNvPr id="0" name=""/>
        <dsp:cNvSpPr/>
      </dsp:nvSpPr>
      <dsp:spPr>
        <a:xfrm rot="10787714">
          <a:off x="3810010" y="3260990"/>
          <a:ext cx="5333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33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D5862-BAAB-41CA-9A07-AE58F2B08CC6}">
      <dsp:nvSpPr>
        <dsp:cNvPr id="0" name=""/>
        <dsp:cNvSpPr/>
      </dsp:nvSpPr>
      <dsp:spPr>
        <a:xfrm>
          <a:off x="211312" y="2723798"/>
          <a:ext cx="3598700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kern="1200" dirty="0">
              <a:latin typeface="Trebuchet MS" panose="020B0603020202020204" pitchFamily="34" charset="0"/>
            </a:rPr>
            <a:t>Threshold for futility analysis (e.g., p-value for MCP test 0.05, 0.1, 0.15, 0.2 …)</a:t>
          </a:r>
          <a:endParaRPr lang="en-US" sz="2000" kern="1200" dirty="0"/>
        </a:p>
      </dsp:txBody>
      <dsp:txXfrm>
        <a:off x="264480" y="2776966"/>
        <a:ext cx="3492364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70D34-7E35-47CE-A6F4-459A4918472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FBC3C-0BC0-4118-A1B0-D8A3242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15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9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5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2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7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8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6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66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rebuchet MS"/>
              </a:rPr>
              <a:t>25 = </a:t>
            </a:r>
            <a:r>
              <a:rPr lang="en-US" altLang="zh-CN" sz="1200" dirty="0">
                <a:latin typeface="Trebuchet MS" panose="020B0603020202020204" pitchFamily="34" charset="0"/>
              </a:rPr>
              <a:t>95 * 4 / 20 + 24 / 4</a:t>
            </a:r>
            <a:endParaRPr lang="en-US" sz="1200" dirty="0">
              <a:latin typeface="Trebuchet MS"/>
            </a:endParaRPr>
          </a:p>
          <a:p>
            <a:r>
              <a:rPr lang="en-US" sz="1200" dirty="0">
                <a:latin typeface="Trebuchet MS"/>
              </a:rPr>
              <a:t>18 = 3 (final analysis) + 6 (EOP2) + 9 (phase 3 planning)</a:t>
            </a:r>
          </a:p>
          <a:p>
            <a:r>
              <a:rPr lang="en-US" sz="1200" dirty="0">
                <a:latin typeface="Trebuchet MS"/>
              </a:rPr>
              <a:t>22 = </a:t>
            </a:r>
            <a:r>
              <a:rPr lang="en-US" altLang="zh-CN" sz="1200" dirty="0">
                <a:latin typeface="Trebuchet MS" panose="020B0603020202020204" pitchFamily="34" charset="0"/>
              </a:rPr>
              <a:t>132 * 2 / 28 + 52 / 4</a:t>
            </a:r>
            <a:endParaRPr lang="en-US" sz="1200" dirty="0"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7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4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Choice 2 has similar operating characteristics compared to Ph3 in Option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8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Sample size: </a:t>
            </a:r>
            <a:r>
              <a:rPr lang="en-US" sz="1200" dirty="0">
                <a:latin typeface="Trebuchet MS"/>
              </a:rPr>
              <a:t>109 * 4 (</a:t>
            </a:r>
            <a:r>
              <a:rPr lang="en-US" dirty="0"/>
              <a:t>ph2/3 </a:t>
            </a:r>
            <a:r>
              <a:rPr lang="en-US" sz="1200" dirty="0">
                <a:latin typeface="Trebuchet MS"/>
              </a:rPr>
              <a:t>stage 1 enrollment at the time of interim)</a:t>
            </a:r>
            <a:r>
              <a:rPr lang="en-US" dirty="0"/>
              <a:t> + 20 (1 month for interim analysis) </a:t>
            </a:r>
            <a:r>
              <a:rPr lang="en-US" sz="1200" dirty="0">
                <a:latin typeface="Trebuchet MS"/>
              </a:rPr>
              <a:t>+ 66 * 2 (</a:t>
            </a:r>
            <a:r>
              <a:rPr lang="en-US" dirty="0"/>
              <a:t>ph2/3 </a:t>
            </a:r>
            <a:r>
              <a:rPr lang="en-US" sz="1200" dirty="0">
                <a:latin typeface="Trebuchet MS"/>
              </a:rPr>
              <a:t>stage 2 enrollment) + 132</a:t>
            </a:r>
            <a:r>
              <a:rPr lang="en-US" dirty="0"/>
              <a:t> * 2 (second ph3 conduct)</a:t>
            </a:r>
            <a:r>
              <a:rPr lang="en-US" sz="1200" dirty="0">
                <a:latin typeface="Trebuchet MS"/>
              </a:rPr>
              <a:t> </a:t>
            </a:r>
            <a:r>
              <a:rPr lang="en-US" dirty="0"/>
              <a:t>= 852</a:t>
            </a:r>
          </a:p>
          <a:p>
            <a:pPr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Conservative duration: 5 (</a:t>
            </a: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Ph2/3 preparations</a:t>
            </a:r>
            <a:r>
              <a:rPr lang="en-US" dirty="0"/>
              <a:t>) + </a:t>
            </a:r>
            <a:r>
              <a:rPr lang="en-US" sz="1200" dirty="0">
                <a:latin typeface="Trebuchet MS"/>
              </a:rPr>
              <a:t>109 * 4 (</a:t>
            </a:r>
            <a:r>
              <a:rPr lang="en-US" dirty="0"/>
              <a:t>ph2/3 </a:t>
            </a:r>
            <a:r>
              <a:rPr lang="en-US" sz="1200" dirty="0">
                <a:latin typeface="Trebuchet MS"/>
              </a:rPr>
              <a:t>stage 1 enrollment at the time of interim) </a:t>
            </a:r>
            <a:r>
              <a:rPr lang="en-US" dirty="0"/>
              <a:t>/ 20 (ph2 recruitment/month) + 1 (interim analysis) </a:t>
            </a:r>
            <a:r>
              <a:rPr lang="en-US" sz="1200" dirty="0">
                <a:latin typeface="Trebuchet MS"/>
              </a:rPr>
              <a:t>+ max of { 66 * 2 (</a:t>
            </a:r>
            <a:r>
              <a:rPr lang="en-US" dirty="0"/>
              <a:t>ph2/3 </a:t>
            </a:r>
            <a:r>
              <a:rPr lang="en-US" sz="1200" dirty="0">
                <a:latin typeface="Trebuchet MS"/>
              </a:rPr>
              <a:t>stage 2 enrollment) / 28 + </a:t>
            </a:r>
            <a:r>
              <a:rPr lang="en-US" dirty="0"/>
              <a:t>13 (ph2/3 52-week follow-up) </a:t>
            </a:r>
            <a:r>
              <a:rPr lang="en-US" sz="1200" dirty="0">
                <a:latin typeface="Trebuchet MS"/>
              </a:rPr>
              <a:t>, 9 (second Ph3 planning) + </a:t>
            </a:r>
            <a:r>
              <a:rPr lang="en-US" dirty="0"/>
              <a:t>22(second ph3 conduct)</a:t>
            </a:r>
            <a:r>
              <a:rPr lang="en-US" sz="1200" dirty="0">
                <a:latin typeface="Trebuchet MS"/>
              </a:rPr>
              <a:t> } </a:t>
            </a:r>
            <a:r>
              <a:rPr lang="en-US" dirty="0"/>
              <a:t>= 59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6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0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6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97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0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Choice 2 has similar operating characteristics compared to Ph3 in Option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3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rebuchet MS"/>
              </a:rPr>
              <a:t>25 = </a:t>
            </a:r>
            <a:r>
              <a:rPr lang="en-US" altLang="zh-CN" sz="1200" dirty="0">
                <a:latin typeface="Trebuchet MS" panose="020B0603020202020204" pitchFamily="34" charset="0"/>
              </a:rPr>
              <a:t>95 * 4 / 20 + 24 / 4</a:t>
            </a:r>
            <a:endParaRPr lang="en-US" sz="1200" dirty="0">
              <a:latin typeface="Trebuchet MS"/>
            </a:endParaRPr>
          </a:p>
          <a:p>
            <a:r>
              <a:rPr lang="en-US" sz="1200" dirty="0">
                <a:latin typeface="Trebuchet MS"/>
              </a:rPr>
              <a:t>18 = 3 (final analysis) + 6 (EOP2) + 9 (phase 3 planning)</a:t>
            </a:r>
          </a:p>
          <a:p>
            <a:r>
              <a:rPr lang="en-US" sz="1200" dirty="0">
                <a:latin typeface="Trebuchet MS"/>
              </a:rPr>
              <a:t>30 = </a:t>
            </a:r>
            <a:r>
              <a:rPr lang="en-US" altLang="zh-CN" sz="1200" dirty="0">
                <a:latin typeface="Trebuchet MS" panose="020B0603020202020204" pitchFamily="34" charset="0"/>
              </a:rPr>
              <a:t>156 * 3 / 28 + 52 / 4</a:t>
            </a:r>
            <a:endParaRPr lang="en-US" sz="1200" dirty="0"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1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Sample size: </a:t>
            </a:r>
            <a:r>
              <a:rPr lang="en-US" sz="1200" dirty="0">
                <a:latin typeface="Trebuchet MS"/>
              </a:rPr>
              <a:t>104 * 4 (</a:t>
            </a:r>
            <a:r>
              <a:rPr lang="en-US" dirty="0"/>
              <a:t>ph2/3 </a:t>
            </a:r>
            <a:r>
              <a:rPr lang="en-US" sz="1200" dirty="0">
                <a:latin typeface="Trebuchet MS"/>
              </a:rPr>
              <a:t>stage 1 enrollment at the time of interim)</a:t>
            </a:r>
            <a:r>
              <a:rPr lang="en-US" dirty="0"/>
              <a:t> + 20 (1 month for interim analysis) </a:t>
            </a:r>
            <a:r>
              <a:rPr lang="en-US" sz="1200" dirty="0">
                <a:latin typeface="Trebuchet MS"/>
              </a:rPr>
              <a:t>+ 61 * 3 (</a:t>
            </a:r>
            <a:r>
              <a:rPr lang="en-US" dirty="0"/>
              <a:t>ph2/3 </a:t>
            </a:r>
            <a:r>
              <a:rPr lang="en-US" sz="1200" dirty="0">
                <a:latin typeface="Trebuchet MS"/>
              </a:rPr>
              <a:t>stage 2 enrollment) + 156</a:t>
            </a:r>
            <a:r>
              <a:rPr lang="en-US" dirty="0"/>
              <a:t> * 3 (second ph3 conduct)</a:t>
            </a:r>
            <a:r>
              <a:rPr lang="en-US" sz="1200" dirty="0">
                <a:latin typeface="Trebuchet MS"/>
              </a:rPr>
              <a:t> </a:t>
            </a:r>
            <a:r>
              <a:rPr lang="en-US" dirty="0"/>
              <a:t>= 1087</a:t>
            </a:r>
          </a:p>
          <a:p>
            <a:pPr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Conservative duration: 5 (</a:t>
            </a: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Ph2/3 preparations</a:t>
            </a:r>
            <a:r>
              <a:rPr lang="en-US" dirty="0"/>
              <a:t>) + </a:t>
            </a:r>
            <a:r>
              <a:rPr lang="en-US" sz="1200" dirty="0">
                <a:latin typeface="Trebuchet MS"/>
              </a:rPr>
              <a:t>104 * 4 (</a:t>
            </a:r>
            <a:r>
              <a:rPr lang="en-US" dirty="0"/>
              <a:t>ph2/3 </a:t>
            </a:r>
            <a:r>
              <a:rPr lang="en-US" sz="1200" dirty="0">
                <a:latin typeface="Trebuchet MS"/>
              </a:rPr>
              <a:t>stage 1 enrollment at the time of interim) </a:t>
            </a:r>
            <a:r>
              <a:rPr lang="en-US" dirty="0"/>
              <a:t>/ 20 (ph2 recruitment/month) + 1 (interim analysis) </a:t>
            </a:r>
            <a:r>
              <a:rPr lang="en-US" sz="1200" dirty="0">
                <a:latin typeface="Trebuchet MS"/>
              </a:rPr>
              <a:t>+ max of { 61 * 3 (</a:t>
            </a:r>
            <a:r>
              <a:rPr lang="en-US" dirty="0"/>
              <a:t>ph2/3 </a:t>
            </a:r>
            <a:r>
              <a:rPr lang="en-US" sz="1200" dirty="0">
                <a:latin typeface="Trebuchet MS"/>
              </a:rPr>
              <a:t>stage 2 enrollment) / 28 + </a:t>
            </a:r>
            <a:r>
              <a:rPr lang="en-US" dirty="0"/>
              <a:t>13 (ph2/3 52-week follow-up) </a:t>
            </a:r>
            <a:r>
              <a:rPr lang="en-US" sz="1200" dirty="0">
                <a:latin typeface="Trebuchet MS"/>
              </a:rPr>
              <a:t>, 9 (second Ph3 planning) + </a:t>
            </a:r>
            <a:r>
              <a:rPr lang="en-US" dirty="0"/>
              <a:t>30(second ph3 conduct)</a:t>
            </a:r>
            <a:r>
              <a:rPr lang="en-US" sz="1200" dirty="0">
                <a:latin typeface="Trebuchet MS"/>
              </a:rPr>
              <a:t> } </a:t>
            </a:r>
            <a:r>
              <a:rPr lang="en-US" dirty="0"/>
              <a:t>= 66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79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1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BC3C-0BC0-4118-A1B0-D8A3242EE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1" i="0">
                <a:solidFill>
                  <a:srgbClr val="C50F3C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7777C60-735A-6242-A92B-3C5B7BA7ED40}"/>
              </a:ext>
            </a:extLst>
          </p:cNvPr>
          <p:cNvSpPr txBox="1">
            <a:spLocks/>
          </p:cNvSpPr>
          <p:nvPr/>
        </p:nvSpPr>
        <p:spPr>
          <a:xfrm>
            <a:off x="661480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4461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  <a:ln>
            <a:noFill/>
          </a:ln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1" i="0">
                <a:ln>
                  <a:noFill/>
                </a:ln>
                <a:solidFill>
                  <a:schemeClr val="bg1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7777C60-735A-6242-A92B-3C5B7BA7ED40}"/>
              </a:ext>
            </a:extLst>
          </p:cNvPr>
          <p:cNvSpPr txBox="1">
            <a:spLocks/>
          </p:cNvSpPr>
          <p:nvPr/>
        </p:nvSpPr>
        <p:spPr>
          <a:xfrm>
            <a:off x="661480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0433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02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ctr">
              <a:lnSpc>
                <a:spcPct val="80000"/>
              </a:lnSpc>
              <a:defRPr b="1" i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6506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ctr">
              <a:lnSpc>
                <a:spcPct val="80000"/>
              </a:lnSpc>
              <a:defRPr b="1" i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0365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929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ctr">
              <a:lnSpc>
                <a:spcPct val="80000"/>
              </a:lnSpc>
              <a:defRPr b="1" i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0558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C246391-91B4-BC47-A6BA-88CFDDCA116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33658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257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y -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24368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1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57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4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ctr">
              <a:lnSpc>
                <a:spcPct val="100000"/>
              </a:lnSpc>
              <a:defRPr sz="4500" b="1" i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13292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00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A11B6D-85FD-BA46-B0C1-FEA93902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15" y="428595"/>
            <a:ext cx="11269255" cy="485806"/>
          </a:xfrm>
        </p:spPr>
        <p:txBody>
          <a:bodyPr lIns="0" tIns="0" rIns="0" bIns="0" anchor="t" anchorCtr="0"/>
          <a:lstStyle>
            <a:lvl1pPr>
              <a:defRPr b="1" i="0">
                <a:solidFill>
                  <a:schemeClr val="accent1"/>
                </a:solidFill>
                <a:latin typeface="Trebuchet MS" panose="020B070302020209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3949077-E0E8-B647-A11F-24C62D2D4087}"/>
              </a:ext>
            </a:extLst>
          </p:cNvPr>
          <p:cNvSpPr txBox="1">
            <a:spLocks/>
          </p:cNvSpPr>
          <p:nvPr userDrawn="1"/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lumMod val="40000"/>
                    <a:lumOff val="60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283B9-5D9B-F94B-BF86-B66DD0953C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90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83E5-2EF2-6A43-863C-E6A58A5E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15" y="2062501"/>
            <a:ext cx="11269255" cy="4114461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Trebuchet MS Regular" panose="020B0603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  <a:lvl2pPr marL="115888" indent="0">
              <a:buNone/>
              <a:defRPr b="0" i="1">
                <a:solidFill>
                  <a:schemeClr val="tx1"/>
                </a:solidFill>
                <a:latin typeface="Georgia" panose="02040502050405020303" pitchFamily="18" charset="0"/>
                <a:ea typeface="Roboto Light" panose="02000000000000000000" pitchFamily="2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Trebuchet MS Regular" panose="020B0603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Trebuchet MS Regular" panose="020B0603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Trebuchet MS Regular" panose="020B0603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9A11B6D-85FD-BA46-B0C1-FEA93902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15" y="1018903"/>
            <a:ext cx="11269255" cy="671785"/>
          </a:xfrm>
        </p:spPr>
        <p:txBody>
          <a:bodyPr lIns="0" tIns="0" rIns="0" bIns="0" anchor="t" anchorCtr="0"/>
          <a:lstStyle>
            <a:lvl1pPr>
              <a:defRPr b="1" i="0">
                <a:solidFill>
                  <a:schemeClr val="accent1"/>
                </a:solidFill>
                <a:latin typeface="Trebuchet MS" panose="020B070302020209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3949077-E0E8-B647-A11F-24C62D2D4087}"/>
              </a:ext>
            </a:extLst>
          </p:cNvPr>
          <p:cNvSpPr txBox="1">
            <a:spLocks/>
          </p:cNvSpPr>
          <p:nvPr userDrawn="1"/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lumMod val="40000"/>
                    <a:lumOff val="60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283B9-5D9B-F94B-BF86-B66DD0953C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ctr">
              <a:lnSpc>
                <a:spcPct val="100000"/>
              </a:lnSpc>
              <a:defRPr sz="4500" b="1" i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217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ctr">
              <a:lnSpc>
                <a:spcPct val="100000"/>
              </a:lnSpc>
              <a:defRPr sz="4500" b="1" i="0">
                <a:solidFill>
                  <a:srgbClr val="C50F3C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888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ctr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577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500" b="1" i="0" spc="30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ctr">
              <a:lnSpc>
                <a:spcPct val="80000"/>
              </a:lnSpc>
              <a:defRPr sz="32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40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C5E49E7-6ADE-DD40-AD32-5A28176B24BC}"/>
              </a:ext>
            </a:extLst>
          </p:cNvPr>
          <p:cNvSpPr/>
          <p:nvPr/>
        </p:nvSpPr>
        <p:spPr>
          <a:xfrm>
            <a:off x="4249783" y="0"/>
            <a:ext cx="794221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C0A2E-84ED-694A-8D40-40A9466155D7}"/>
              </a:ext>
            </a:extLst>
          </p:cNvPr>
          <p:cNvSpPr/>
          <p:nvPr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7" y="1189899"/>
            <a:ext cx="3535407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5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/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D955494-5A02-944E-AC47-A93918740756}"/>
              </a:ext>
            </a:extLst>
          </p:cNvPr>
          <p:cNvSpPr txBox="1">
            <a:spLocks/>
          </p:cNvSpPr>
          <p:nvPr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1647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91D0A4-F952-E844-8B2C-D3F8A2A9AD6F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3544252" cy="4351338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/>
        </p:nvCxnSpPr>
        <p:spPr>
          <a:xfrm>
            <a:off x="4260501" y="1628503"/>
            <a:ext cx="0" cy="347472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7096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2677"/>
            <a:ext cx="10924674" cy="423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15875" lvl="1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None/>
              <a:tabLst/>
            </a:pPr>
            <a:r>
              <a:rPr lang="en-US" dirty="0"/>
              <a:t>Second level</a:t>
            </a:r>
          </a:p>
          <a:p>
            <a:pPr marL="287338" lvl="2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Third level</a:t>
            </a:r>
          </a:p>
          <a:p>
            <a:pPr marL="693738" lvl="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2"/>
                </a:solidFill>
                <a:latin typeface="Trebuchet MS" panose="020B0703020202090204" pitchFamily="34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7C4B3-C390-1B4B-9F24-930CD9AE7CA0}"/>
              </a:ext>
            </a:extLst>
          </p:cNvPr>
          <p:cNvSpPr txBox="1">
            <a:spLocks/>
          </p:cNvSpPr>
          <p:nvPr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8384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9" r:id="rId2"/>
    <p:sldLayoutId id="2147483754" r:id="rId3"/>
    <p:sldLayoutId id="2147483651" r:id="rId4"/>
    <p:sldLayoutId id="2147483755" r:id="rId5"/>
    <p:sldLayoutId id="2147483696" r:id="rId6"/>
    <p:sldLayoutId id="2147483698" r:id="rId7"/>
    <p:sldLayoutId id="2147483713" r:id="rId8"/>
    <p:sldLayoutId id="2147483719" r:id="rId9"/>
    <p:sldLayoutId id="2147483662" r:id="rId10"/>
    <p:sldLayoutId id="2147483753" r:id="rId11"/>
    <p:sldLayoutId id="2147483697" r:id="rId12"/>
    <p:sldLayoutId id="2147483745" r:id="rId13"/>
    <p:sldLayoutId id="2147483747" r:id="rId14"/>
    <p:sldLayoutId id="2147483748" r:id="rId15"/>
    <p:sldLayoutId id="2147483752" r:id="rId16"/>
    <p:sldLayoutId id="2147483738" r:id="rId17"/>
    <p:sldLayoutId id="2147483740" r:id="rId18"/>
    <p:sldLayoutId id="2147483741" r:id="rId19"/>
    <p:sldLayoutId id="2147483742" r:id="rId2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800" spc="0" baseline="0">
          <a:solidFill>
            <a:schemeClr val="accent1"/>
          </a:solidFill>
          <a:latin typeface="Georgia" panose="02040502050405020303" pitchFamily="18" charset="0"/>
          <a:ea typeface="+mj-ea"/>
          <a:cs typeface="Georgia" panose="02040502050405020303" pitchFamily="18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800" b="0" i="0" kern="1600" spc="-50" baseline="0" dirty="0">
          <a:solidFill>
            <a:schemeClr val="accent1"/>
          </a:solidFill>
          <a:latin typeface="Trebuchet MS" panose="020B0703020202090204" pitchFamily="34" charset="0"/>
          <a:ea typeface="+mn-ea"/>
          <a:cs typeface="+mn-cs"/>
        </a:defRPr>
      </a:lvl2pPr>
      <a:lvl3pPr marL="4032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6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8096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4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Master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2677"/>
            <a:ext cx="10924674" cy="423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15875" lvl="1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None/>
              <a:tabLst/>
            </a:pPr>
            <a:r>
              <a:rPr lang="en-US" dirty="0"/>
              <a:t>Second level</a:t>
            </a:r>
          </a:p>
          <a:p>
            <a:pPr marL="287338" lvl="2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Third level</a:t>
            </a:r>
          </a:p>
          <a:p>
            <a:pPr marL="693738" lvl="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2"/>
                </a:solidFill>
                <a:latin typeface="Trebuchet MS" panose="020B0703020202090204" pitchFamily="34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7C4B3-C390-1B4B-9F24-930CD9AE7CA0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6745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4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800" spc="0" baseline="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800" b="0" i="1" kern="1600" spc="-50" baseline="0" dirty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4032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6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8096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4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about-fda/oncology-center-excellence/project-optim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41B5-3B1B-4115-AB35-C1DA034BC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Practical </a:t>
            </a:r>
            <a:r>
              <a:rPr lang="en-US" altLang="zh-CN" sz="4800" dirty="0"/>
              <a:t>Considerations in Seamless Phase II/III Adaptive Designs with Treatment Selection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5B8C7-2FD7-4EF6-A004-DD8F2EAA7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4472809"/>
            <a:ext cx="11049000" cy="756534"/>
          </a:xfrm>
        </p:spPr>
        <p:txBody>
          <a:bodyPr/>
          <a:lstStyle/>
          <a:p>
            <a:r>
              <a:rPr lang="en-US" sz="1800" dirty="0"/>
              <a:t>Dong Xi, Ya Wang</a:t>
            </a:r>
            <a:br>
              <a:rPr lang="en-US" sz="1800" dirty="0"/>
            </a:br>
            <a:r>
              <a:rPr lang="en-US" sz="1800" dirty="0"/>
              <a:t>Biostatistics Innovation Group (BIG)</a:t>
            </a:r>
            <a:br>
              <a:rPr lang="en-US" sz="1800" dirty="0"/>
            </a:br>
            <a:r>
              <a:rPr lang="en-US" altLang="zh-CN" sz="1800" dirty="0"/>
              <a:t>April</a:t>
            </a:r>
            <a:r>
              <a:rPr lang="en-US" sz="1800" dirty="0"/>
              <a:t> 18, 2023</a:t>
            </a:r>
          </a:p>
          <a:p>
            <a:endParaRPr lang="en-US" dirty="0"/>
          </a:p>
          <a:p>
            <a:r>
              <a:rPr lang="en-US" dirty="0"/>
              <a:t>Acknowledgement: Oksana Gurtovaya, Lixin Shao, </a:t>
            </a:r>
            <a:r>
              <a:rPr lang="en-US" altLang="zh-CN" dirty="0"/>
              <a:t>Jeni Zhou, Li Dong, </a:t>
            </a:r>
            <a:r>
              <a:rPr lang="en-US" dirty="0"/>
              <a:t>Jialuo Liu</a:t>
            </a:r>
          </a:p>
        </p:txBody>
      </p:sp>
    </p:spTree>
    <p:extLst>
      <p:ext uri="{BB962C8B-B14F-4D97-AF65-F5344CB8AC3E}">
        <p14:creationId xmlns:p14="http://schemas.microsoft.com/office/powerpoint/2010/main" val="40916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Parameters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Sample 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Stage 1 sample size affects the performance of the interim analysis (and final analysis)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E.g., timing of futility, dose-response estimation and selection reliability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Stage 1+2 sample size affects the final study power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Decision thresholds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Futility stopping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Dose selection</a:t>
            </a:r>
          </a:p>
        </p:txBody>
      </p:sp>
    </p:spTree>
    <p:extLst>
      <p:ext uri="{BB962C8B-B14F-4D97-AF65-F5344CB8AC3E}">
        <p14:creationId xmlns:p14="http://schemas.microsoft.com/office/powerpoint/2010/main" val="6062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Recruitment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349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rebuchet MS" panose="020B0603020202020204" pitchFamily="34" charset="0"/>
              </a:rPr>
              <a:t>When enough patients enrolled for the interim analysis, recruitment could be stopped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Avoid assigning patients to to-be-dropped arms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But resuming recruitment could be time-(and effort-)consuming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rebuchet MS" panose="020B0603020202020204" pitchFamily="34" charset="0"/>
              </a:rPr>
              <a:t>When enough patients enrolled for the interim analysis, recruitment could continue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Patients may be assigned to unselected doses (waste of patient exposure)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Recruitment could be slowed down to minimize the waste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More preferred option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Ideally, futility analysis preferred before all patients recruited to potentially save resources</a:t>
            </a:r>
          </a:p>
        </p:txBody>
      </p:sp>
    </p:spTree>
    <p:extLst>
      <p:ext uri="{BB962C8B-B14F-4D97-AF65-F5344CB8AC3E}">
        <p14:creationId xmlns:p14="http://schemas.microsoft.com/office/powerpoint/2010/main" val="245317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Categorization of patients for data combination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1374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Usually, patients </a:t>
            </a:r>
            <a:r>
              <a:rPr lang="en-US" altLang="zh-C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recruited</a:t>
            </a:r>
            <a:r>
              <a:rPr lang="en-US" altLang="zh-CN" sz="2000" dirty="0">
                <a:latin typeface="Trebuchet MS" panose="020B0603020202020204" pitchFamily="34" charset="0"/>
              </a:rPr>
              <a:t> up to the interim analysis are considered as stage 1 patients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All data (early endpoints, safety) could be used for decision making at the interim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The rest are stage 2 patients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9374F5-A190-4507-91DD-4FCA11FC7FDE}"/>
              </a:ext>
            </a:extLst>
          </p:cNvPr>
          <p:cNvCxnSpPr/>
          <p:nvPr/>
        </p:nvCxnSpPr>
        <p:spPr>
          <a:xfrm>
            <a:off x="1030664" y="3387540"/>
            <a:ext cx="36576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485AE7E-5AED-4308-BEB3-1F9866717A87}"/>
              </a:ext>
            </a:extLst>
          </p:cNvPr>
          <p:cNvCxnSpPr/>
          <p:nvPr/>
        </p:nvCxnSpPr>
        <p:spPr>
          <a:xfrm>
            <a:off x="1539521" y="3539940"/>
            <a:ext cx="36576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C3990FA-3D21-440B-B1AD-6947CD27117B}"/>
              </a:ext>
            </a:extLst>
          </p:cNvPr>
          <p:cNvCxnSpPr/>
          <p:nvPr/>
        </p:nvCxnSpPr>
        <p:spPr>
          <a:xfrm>
            <a:off x="2072921" y="3692340"/>
            <a:ext cx="36576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557D1B-0BDA-4501-BA8C-FE75BC3A07B7}"/>
              </a:ext>
            </a:extLst>
          </p:cNvPr>
          <p:cNvCxnSpPr/>
          <p:nvPr/>
        </p:nvCxnSpPr>
        <p:spPr>
          <a:xfrm>
            <a:off x="2606321" y="3844740"/>
            <a:ext cx="36576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19CA977-190D-42BB-84BA-BA25081B316E}"/>
              </a:ext>
            </a:extLst>
          </p:cNvPr>
          <p:cNvCxnSpPr/>
          <p:nvPr/>
        </p:nvCxnSpPr>
        <p:spPr>
          <a:xfrm>
            <a:off x="3139721" y="3997140"/>
            <a:ext cx="365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C52BA9F-71C9-4598-8BD3-AA19AEC48E02}"/>
              </a:ext>
            </a:extLst>
          </p:cNvPr>
          <p:cNvCxnSpPr/>
          <p:nvPr/>
        </p:nvCxnSpPr>
        <p:spPr>
          <a:xfrm>
            <a:off x="3673121" y="4149540"/>
            <a:ext cx="36576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C7A82F-0403-4552-B9F9-66A2CBF47A49}"/>
              </a:ext>
            </a:extLst>
          </p:cNvPr>
          <p:cNvCxnSpPr/>
          <p:nvPr/>
        </p:nvCxnSpPr>
        <p:spPr>
          <a:xfrm>
            <a:off x="4206521" y="4301940"/>
            <a:ext cx="36576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7003BF-59DC-4FC9-8B57-6425BDDFFC86}"/>
              </a:ext>
            </a:extLst>
          </p:cNvPr>
          <p:cNvCxnSpPr/>
          <p:nvPr/>
        </p:nvCxnSpPr>
        <p:spPr>
          <a:xfrm>
            <a:off x="4739921" y="4454340"/>
            <a:ext cx="36576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9CA498-228B-40E5-9961-5F1519CA2C46}"/>
              </a:ext>
            </a:extLst>
          </p:cNvPr>
          <p:cNvCxnSpPr/>
          <p:nvPr/>
        </p:nvCxnSpPr>
        <p:spPr>
          <a:xfrm>
            <a:off x="5273321" y="4606740"/>
            <a:ext cx="3657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6F6C68B-909F-4035-8B05-8C282F9E49E5}"/>
              </a:ext>
            </a:extLst>
          </p:cNvPr>
          <p:cNvCxnSpPr/>
          <p:nvPr/>
        </p:nvCxnSpPr>
        <p:spPr>
          <a:xfrm>
            <a:off x="5806721" y="4759140"/>
            <a:ext cx="3657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25A1B80-0944-4931-99DD-2B1B2839A9F0}"/>
              </a:ext>
            </a:extLst>
          </p:cNvPr>
          <p:cNvCxnSpPr/>
          <p:nvPr/>
        </p:nvCxnSpPr>
        <p:spPr>
          <a:xfrm>
            <a:off x="6340121" y="4911540"/>
            <a:ext cx="3657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81DA1D2-3CA1-4090-A535-C62734D33549}"/>
              </a:ext>
            </a:extLst>
          </p:cNvPr>
          <p:cNvCxnSpPr/>
          <p:nvPr/>
        </p:nvCxnSpPr>
        <p:spPr>
          <a:xfrm>
            <a:off x="6821864" y="5063940"/>
            <a:ext cx="3657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346664D-041C-4479-9B1E-CFFDE960F45A}"/>
              </a:ext>
            </a:extLst>
          </p:cNvPr>
          <p:cNvCxnSpPr/>
          <p:nvPr/>
        </p:nvCxnSpPr>
        <p:spPr>
          <a:xfrm>
            <a:off x="7355264" y="5216340"/>
            <a:ext cx="36576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36E2E1-1A12-404B-B381-E71E3E5A2516}"/>
              </a:ext>
            </a:extLst>
          </p:cNvPr>
          <p:cNvCxnSpPr>
            <a:cxnSpLocks/>
          </p:cNvCxnSpPr>
          <p:nvPr/>
        </p:nvCxnSpPr>
        <p:spPr>
          <a:xfrm>
            <a:off x="4953000" y="3274764"/>
            <a:ext cx="0" cy="2170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A9ACD80-09EE-4511-A26E-C19210049D27}"/>
              </a:ext>
            </a:extLst>
          </p:cNvPr>
          <p:cNvCxnSpPr>
            <a:cxnSpLocks/>
          </p:cNvCxnSpPr>
          <p:nvPr/>
        </p:nvCxnSpPr>
        <p:spPr>
          <a:xfrm>
            <a:off x="1030664" y="5454367"/>
            <a:ext cx="99822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6282AB5-1E84-4489-8D42-5583C7002761}"/>
              </a:ext>
            </a:extLst>
          </p:cNvPr>
          <p:cNvSpPr txBox="1"/>
          <p:nvPr/>
        </p:nvSpPr>
        <p:spPr>
          <a:xfrm>
            <a:off x="228600" y="4197269"/>
            <a:ext cx="10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rebuchet MS" panose="020B0603020202020204" pitchFamily="34" charset="0"/>
              </a:rPr>
              <a:t>Patients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65B531-7CB4-45A7-9EFE-3260A21AC689}"/>
              </a:ext>
            </a:extLst>
          </p:cNvPr>
          <p:cNvSpPr txBox="1"/>
          <p:nvPr/>
        </p:nvSpPr>
        <p:spPr>
          <a:xfrm>
            <a:off x="3659564" y="5525869"/>
            <a:ext cx="266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rebuchet MS" panose="020B0603020202020204" pitchFamily="34" charset="0"/>
              </a:rPr>
              <a:t>Interim analysis when 5 patients have W24 data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171910-EA54-4106-9F37-FC7BAD25EB41}"/>
              </a:ext>
            </a:extLst>
          </p:cNvPr>
          <p:cNvSpPr txBox="1"/>
          <p:nvPr/>
        </p:nvSpPr>
        <p:spPr>
          <a:xfrm>
            <a:off x="670280" y="3202874"/>
            <a:ext cx="31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33139C-9826-4451-84EC-FDB432DADE45}"/>
              </a:ext>
            </a:extLst>
          </p:cNvPr>
          <p:cNvSpPr txBox="1"/>
          <p:nvPr/>
        </p:nvSpPr>
        <p:spPr>
          <a:xfrm>
            <a:off x="1210666" y="3384054"/>
            <a:ext cx="31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A65D7A-60AD-48A0-9570-A2AFC9FCD75E}"/>
              </a:ext>
            </a:extLst>
          </p:cNvPr>
          <p:cNvSpPr txBox="1"/>
          <p:nvPr/>
        </p:nvSpPr>
        <p:spPr>
          <a:xfrm>
            <a:off x="1760265" y="3537509"/>
            <a:ext cx="31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215A3C-0DF1-4DCA-B406-5BF86D077CA2}"/>
              </a:ext>
            </a:extLst>
          </p:cNvPr>
          <p:cNvSpPr txBox="1"/>
          <p:nvPr/>
        </p:nvSpPr>
        <p:spPr>
          <a:xfrm>
            <a:off x="2303496" y="3680051"/>
            <a:ext cx="31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BAD128A-90E1-414C-8060-4C479718D69E}"/>
              </a:ext>
            </a:extLst>
          </p:cNvPr>
          <p:cNvSpPr txBox="1"/>
          <p:nvPr/>
        </p:nvSpPr>
        <p:spPr>
          <a:xfrm>
            <a:off x="2851609" y="3832562"/>
            <a:ext cx="31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Trebuchet MS" panose="020B0603020202020204" pitchFamily="34" charset="0"/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4B8385-48C0-4E74-A66F-2C03A2D88BEC}"/>
              </a:ext>
            </a:extLst>
          </p:cNvPr>
          <p:cNvSpPr txBox="1"/>
          <p:nvPr/>
        </p:nvSpPr>
        <p:spPr>
          <a:xfrm>
            <a:off x="3318141" y="3964874"/>
            <a:ext cx="31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AC3F44-75E7-4000-B9E4-1F2F31F6846E}"/>
              </a:ext>
            </a:extLst>
          </p:cNvPr>
          <p:cNvSpPr txBox="1"/>
          <p:nvPr/>
        </p:nvSpPr>
        <p:spPr>
          <a:xfrm>
            <a:off x="3893865" y="4136090"/>
            <a:ext cx="31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2353EE4-E0BB-4A01-9A7C-3301F5D7ACEC}"/>
              </a:ext>
            </a:extLst>
          </p:cNvPr>
          <p:cNvSpPr txBox="1"/>
          <p:nvPr/>
        </p:nvSpPr>
        <p:spPr>
          <a:xfrm>
            <a:off x="4425503" y="4280222"/>
            <a:ext cx="31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220280-D39B-4896-99F6-A52210A4BA8A}"/>
              </a:ext>
            </a:extLst>
          </p:cNvPr>
          <p:cNvSpPr txBox="1"/>
          <p:nvPr/>
        </p:nvSpPr>
        <p:spPr>
          <a:xfrm>
            <a:off x="4976865" y="4423082"/>
            <a:ext cx="31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EA487C-1245-45A0-978B-C665173945AD}"/>
              </a:ext>
            </a:extLst>
          </p:cNvPr>
          <p:cNvSpPr txBox="1"/>
          <p:nvPr/>
        </p:nvSpPr>
        <p:spPr>
          <a:xfrm>
            <a:off x="5381930" y="4581483"/>
            <a:ext cx="51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93487ED-039B-4755-B6A3-C9D02556C358}"/>
              </a:ext>
            </a:extLst>
          </p:cNvPr>
          <p:cNvSpPr txBox="1"/>
          <p:nvPr/>
        </p:nvSpPr>
        <p:spPr>
          <a:xfrm>
            <a:off x="5941635" y="4732506"/>
            <a:ext cx="51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F64B71-FC09-428A-9EFA-E0F3AA910EC6}"/>
              </a:ext>
            </a:extLst>
          </p:cNvPr>
          <p:cNvSpPr txBox="1"/>
          <p:nvPr/>
        </p:nvSpPr>
        <p:spPr>
          <a:xfrm>
            <a:off x="6405114" y="4884907"/>
            <a:ext cx="51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F2015EA-0CA4-479C-91C7-9FB6CBC0A124}"/>
              </a:ext>
            </a:extLst>
          </p:cNvPr>
          <p:cNvSpPr txBox="1"/>
          <p:nvPr/>
        </p:nvSpPr>
        <p:spPr>
          <a:xfrm>
            <a:off x="6921827" y="5037307"/>
            <a:ext cx="51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A04F31-5AD0-49F6-ADF4-ADE4F21224BC}"/>
              </a:ext>
            </a:extLst>
          </p:cNvPr>
          <p:cNvSpPr txBox="1"/>
          <p:nvPr/>
        </p:nvSpPr>
        <p:spPr>
          <a:xfrm>
            <a:off x="8983214" y="3722175"/>
            <a:ext cx="2181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Stage 1 patients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2" name="Right Brace 121">
            <a:extLst>
              <a:ext uri="{FF2B5EF4-FFF2-40B4-BE49-F238E27FC236}">
                <a16:creationId xmlns:a16="http://schemas.microsoft.com/office/drawing/2014/main" id="{539592CC-7C62-4AE3-A0BE-1E435484676D}"/>
              </a:ext>
            </a:extLst>
          </p:cNvPr>
          <p:cNvSpPr/>
          <p:nvPr/>
        </p:nvSpPr>
        <p:spPr>
          <a:xfrm>
            <a:off x="8498263" y="3384054"/>
            <a:ext cx="459419" cy="1071767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12B420C-B227-4C45-8E18-121F80BE1C36}"/>
              </a:ext>
            </a:extLst>
          </p:cNvPr>
          <p:cNvSpPr txBox="1"/>
          <p:nvPr/>
        </p:nvSpPr>
        <p:spPr>
          <a:xfrm>
            <a:off x="10990492" y="3960409"/>
            <a:ext cx="1084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rebuchet MS" panose="020B0603020202020204" pitchFamily="34" charset="0"/>
              </a:rPr>
              <a:t>Stage 2 patients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4" name="Right Brace 123">
            <a:extLst>
              <a:ext uri="{FF2B5EF4-FFF2-40B4-BE49-F238E27FC236}">
                <a16:creationId xmlns:a16="http://schemas.microsoft.com/office/drawing/2014/main" id="{D8BF7829-749A-4380-8D57-212E804EB5DA}"/>
              </a:ext>
            </a:extLst>
          </p:cNvPr>
          <p:cNvSpPr/>
          <p:nvPr/>
        </p:nvSpPr>
        <p:spPr>
          <a:xfrm>
            <a:off x="11164625" y="4606740"/>
            <a:ext cx="228457" cy="6096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250CEB3-D88C-4C83-8C18-B4C757C08469}"/>
              </a:ext>
            </a:extLst>
          </p:cNvPr>
          <p:cNvSpPr txBox="1"/>
          <p:nvPr/>
        </p:nvSpPr>
        <p:spPr>
          <a:xfrm>
            <a:off x="10073920" y="5582375"/>
            <a:ext cx="10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rebuchet MS" panose="020B0603020202020204" pitchFamily="34" charset="0"/>
              </a:rPr>
              <a:t>Time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692EEF-686B-4171-9A25-A1DEA97617DF}"/>
              </a:ext>
            </a:extLst>
          </p:cNvPr>
          <p:cNvSpPr txBox="1"/>
          <p:nvPr/>
        </p:nvSpPr>
        <p:spPr>
          <a:xfrm>
            <a:off x="4055899" y="3051595"/>
            <a:ext cx="64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rebuchet MS" panose="020B0603020202020204" pitchFamily="34" charset="0"/>
              </a:rPr>
              <a:t>W52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5C5BE7-C78F-4E34-9363-49FBA04C37F2}"/>
              </a:ext>
            </a:extLst>
          </p:cNvPr>
          <p:cNvSpPr txBox="1"/>
          <p:nvPr/>
        </p:nvSpPr>
        <p:spPr>
          <a:xfrm>
            <a:off x="4688264" y="2962091"/>
            <a:ext cx="67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rebuchet MS" panose="020B0603020202020204" pitchFamily="34" charset="0"/>
              </a:rPr>
              <a:t>W24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1" grpId="0"/>
      <p:bldP spid="122" grpId="0" animBg="1"/>
      <p:bldP spid="123" grpId="0"/>
      <p:bldP spid="124" grpId="0" animBg="1"/>
      <p:bldP spid="125" grpId="0"/>
      <p:bldP spid="40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for Optimal Designs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400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Given many design parameters (sample size(s), decision thresholds), there are many feasible combinations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We could search for optimal designs satisfying preferred operating characteristics (OCs)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Power (affected by sample size)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Power loss and prob of stopping (sample size, futility threshold)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Prob of selecting the correct dose (sample size, selection threshold)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Where to find targets for these OCs?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Conventional designs as the benchmark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Design conventional Phase 2b and 3 trials with desired OCs and use these to guide the search</a:t>
            </a:r>
          </a:p>
        </p:txBody>
      </p:sp>
    </p:spTree>
    <p:extLst>
      <p:ext uri="{BB962C8B-B14F-4D97-AF65-F5344CB8AC3E}">
        <p14:creationId xmlns:p14="http://schemas.microsoft.com/office/powerpoint/2010/main" val="32346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Lupus Erythematosus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2621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Systemic Lupus Erythematosus (SLE)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Chronic with periods of flare and remission, with multi-organ involvement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Heterogenic, may affect different body systems at different times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~ 0.1% of population (~ 1 million in US): Females 90%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Highest mortality rate in auto-immune diseases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Slow enrollment in clinical trials</a:t>
            </a:r>
          </a:p>
        </p:txBody>
      </p:sp>
    </p:spTree>
    <p:extLst>
      <p:ext uri="{BB962C8B-B14F-4D97-AF65-F5344CB8AC3E}">
        <p14:creationId xmlns:p14="http://schemas.microsoft.com/office/powerpoint/2010/main" val="30011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Clinical Development Plan (CDP) Options for </a:t>
            </a:r>
            <a:r>
              <a:rPr lang="en-US" altLang="zh-CN" sz="3200" dirty="0">
                <a:latin typeface="Trebuchet MS" panose="020B0603020202020204" pitchFamily="34" charset="0"/>
              </a:rPr>
              <a:t>Systemic Lupus Erythematosus (</a:t>
            </a:r>
            <a:r>
              <a:rPr lang="en-US" altLang="en-US" sz="3200" dirty="0"/>
              <a:t>SLE)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rebuchet MS" panose="020B0603020202020204" pitchFamily="34" charset="0"/>
              </a:rPr>
              <a:t>Option A: Conventional CDP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rebuchet MS" panose="020B0603020202020204" pitchFamily="34" charset="0"/>
              </a:rPr>
              <a:t>Option B: CDP with a seamless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EC6561-31D2-4EAF-94D8-510A14226CB9}"/>
              </a:ext>
            </a:extLst>
          </p:cNvPr>
          <p:cNvCxnSpPr>
            <a:cxnSpLocks/>
          </p:cNvCxnSpPr>
          <p:nvPr/>
        </p:nvCxnSpPr>
        <p:spPr>
          <a:xfrm>
            <a:off x="1864333" y="2750843"/>
            <a:ext cx="253563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12_20220330_181149">
            <a:extLst>
              <a:ext uri="{FF2B5EF4-FFF2-40B4-BE49-F238E27FC236}">
                <a16:creationId xmlns:a16="http://schemas.microsoft.com/office/drawing/2014/main" id="{F83633BB-3110-4413-A8DB-97003F72DD27}"/>
              </a:ext>
            </a:extLst>
          </p:cNvPr>
          <p:cNvSpPr/>
          <p:nvPr/>
        </p:nvSpPr>
        <p:spPr>
          <a:xfrm>
            <a:off x="4399964" y="2694057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7" name="Shape12_20220330_181149">
            <a:extLst>
              <a:ext uri="{FF2B5EF4-FFF2-40B4-BE49-F238E27FC236}">
                <a16:creationId xmlns:a16="http://schemas.microsoft.com/office/drawing/2014/main" id="{F6B22189-1F4D-4E99-B4E4-384981792F7C}"/>
              </a:ext>
            </a:extLst>
          </p:cNvPr>
          <p:cNvSpPr/>
          <p:nvPr/>
        </p:nvSpPr>
        <p:spPr>
          <a:xfrm>
            <a:off x="1763749" y="2694057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06739B-BD79-41B1-959D-72B44DF421A4}"/>
              </a:ext>
            </a:extLst>
          </p:cNvPr>
          <p:cNvCxnSpPr>
            <a:cxnSpLocks/>
          </p:cNvCxnSpPr>
          <p:nvPr/>
        </p:nvCxnSpPr>
        <p:spPr>
          <a:xfrm>
            <a:off x="5558203" y="3255193"/>
            <a:ext cx="2286000" cy="649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12_20220330_181149">
            <a:extLst>
              <a:ext uri="{FF2B5EF4-FFF2-40B4-BE49-F238E27FC236}">
                <a16:creationId xmlns:a16="http://schemas.microsoft.com/office/drawing/2014/main" id="{76FADE47-A912-4B33-AB09-E7876CF34517}"/>
              </a:ext>
            </a:extLst>
          </p:cNvPr>
          <p:cNvSpPr/>
          <p:nvPr/>
        </p:nvSpPr>
        <p:spPr>
          <a:xfrm>
            <a:off x="7844203" y="3204901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0" name="Shape12_20220330_181149">
            <a:extLst>
              <a:ext uri="{FF2B5EF4-FFF2-40B4-BE49-F238E27FC236}">
                <a16:creationId xmlns:a16="http://schemas.microsoft.com/office/drawing/2014/main" id="{025DBBED-1E5F-45A8-A9CB-53A35798761D}"/>
              </a:ext>
            </a:extLst>
          </p:cNvPr>
          <p:cNvSpPr/>
          <p:nvPr/>
        </p:nvSpPr>
        <p:spPr>
          <a:xfrm>
            <a:off x="5507911" y="3204901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7ECB4A-34C3-4D42-B23D-5E5FBAC2AB29}"/>
              </a:ext>
            </a:extLst>
          </p:cNvPr>
          <p:cNvCxnSpPr>
            <a:cxnSpLocks/>
          </p:cNvCxnSpPr>
          <p:nvPr/>
        </p:nvCxnSpPr>
        <p:spPr>
          <a:xfrm>
            <a:off x="5558203" y="3619734"/>
            <a:ext cx="2286000" cy="649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12_20220330_181149">
            <a:extLst>
              <a:ext uri="{FF2B5EF4-FFF2-40B4-BE49-F238E27FC236}">
                <a16:creationId xmlns:a16="http://schemas.microsoft.com/office/drawing/2014/main" id="{E6614B1C-20D2-4164-9DD9-3D83B93317E5}"/>
              </a:ext>
            </a:extLst>
          </p:cNvPr>
          <p:cNvSpPr/>
          <p:nvPr/>
        </p:nvSpPr>
        <p:spPr>
          <a:xfrm>
            <a:off x="7844203" y="3569442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Shape12_20220330_181149">
            <a:extLst>
              <a:ext uri="{FF2B5EF4-FFF2-40B4-BE49-F238E27FC236}">
                <a16:creationId xmlns:a16="http://schemas.microsoft.com/office/drawing/2014/main" id="{47AA898F-B97D-46C0-84AE-F811A82CF7ED}"/>
              </a:ext>
            </a:extLst>
          </p:cNvPr>
          <p:cNvSpPr/>
          <p:nvPr/>
        </p:nvSpPr>
        <p:spPr>
          <a:xfrm>
            <a:off x="5507911" y="3569442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5C2D3-F7BF-473D-9C06-69D34536F636}"/>
              </a:ext>
            </a:extLst>
          </p:cNvPr>
          <p:cNvSpPr txBox="1"/>
          <p:nvPr/>
        </p:nvSpPr>
        <p:spPr>
          <a:xfrm>
            <a:off x="1351355" y="2296332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rebuchet MS" panose="020B0603020202020204" pitchFamily="34" charset="0"/>
              </a:rPr>
              <a:t>Ph2b with three doses and placebo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BB414D-9C6B-498C-998A-2EB8F477BB41}"/>
              </a:ext>
            </a:extLst>
          </p:cNvPr>
          <p:cNvSpPr txBox="1"/>
          <p:nvPr/>
        </p:nvSpPr>
        <p:spPr>
          <a:xfrm>
            <a:off x="5507911" y="2823901"/>
            <a:ext cx="4474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rebuchet MS" panose="020B0603020202020204" pitchFamily="34" charset="0"/>
              </a:rPr>
              <a:t>Two Ph3 trials </a:t>
            </a:r>
            <a:r>
              <a:rPr lang="en-US" altLang="zh-CN" sz="1800">
                <a:latin typeface="Trebuchet MS" panose="020B0603020202020204" pitchFamily="34" charset="0"/>
              </a:rPr>
              <a:t>with one </a:t>
            </a:r>
            <a:r>
              <a:rPr lang="en-US" altLang="zh-CN">
                <a:latin typeface="Trebuchet MS" panose="020B0603020202020204" pitchFamily="34" charset="0"/>
              </a:rPr>
              <a:t>dose and placebo</a:t>
            </a:r>
            <a:endParaRPr lang="en-US" dirty="0">
              <a:latin typeface="Trebuchet MS" panose="020B0603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44719A-C8E1-4015-B215-B02A075114E6}"/>
              </a:ext>
            </a:extLst>
          </p:cNvPr>
          <p:cNvCxnSpPr>
            <a:cxnSpLocks/>
          </p:cNvCxnSpPr>
          <p:nvPr/>
        </p:nvCxnSpPr>
        <p:spPr>
          <a:xfrm>
            <a:off x="1863112" y="5075863"/>
            <a:ext cx="389395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12_20220330_181149">
            <a:extLst>
              <a:ext uri="{FF2B5EF4-FFF2-40B4-BE49-F238E27FC236}">
                <a16:creationId xmlns:a16="http://schemas.microsoft.com/office/drawing/2014/main" id="{32841908-67CC-4A71-88D9-A28B85AA5F90}"/>
              </a:ext>
            </a:extLst>
          </p:cNvPr>
          <p:cNvSpPr/>
          <p:nvPr/>
        </p:nvSpPr>
        <p:spPr>
          <a:xfrm>
            <a:off x="1762528" y="5019077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44B556-C451-49D7-843A-87D6E5C31F8D}"/>
              </a:ext>
            </a:extLst>
          </p:cNvPr>
          <p:cNvCxnSpPr>
            <a:cxnSpLocks/>
          </p:cNvCxnSpPr>
          <p:nvPr/>
        </p:nvCxnSpPr>
        <p:spPr>
          <a:xfrm>
            <a:off x="4583019" y="5733829"/>
            <a:ext cx="2286000" cy="649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12_20220330_181149">
            <a:extLst>
              <a:ext uri="{FF2B5EF4-FFF2-40B4-BE49-F238E27FC236}">
                <a16:creationId xmlns:a16="http://schemas.microsoft.com/office/drawing/2014/main" id="{5407393D-3A0E-4700-93C0-D6B482BB209F}"/>
              </a:ext>
            </a:extLst>
          </p:cNvPr>
          <p:cNvSpPr/>
          <p:nvPr/>
        </p:nvSpPr>
        <p:spPr>
          <a:xfrm>
            <a:off x="6869019" y="5683537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5" name="Shape12_20220330_181149">
            <a:extLst>
              <a:ext uri="{FF2B5EF4-FFF2-40B4-BE49-F238E27FC236}">
                <a16:creationId xmlns:a16="http://schemas.microsoft.com/office/drawing/2014/main" id="{91707990-E647-4D87-9287-D368A394408F}"/>
              </a:ext>
            </a:extLst>
          </p:cNvPr>
          <p:cNvSpPr/>
          <p:nvPr/>
        </p:nvSpPr>
        <p:spPr>
          <a:xfrm>
            <a:off x="4532727" y="5683537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FD3A18-2157-4718-91FB-440C8BAEB849}"/>
              </a:ext>
            </a:extLst>
          </p:cNvPr>
          <p:cNvSpPr txBox="1"/>
          <p:nvPr/>
        </p:nvSpPr>
        <p:spPr>
          <a:xfrm>
            <a:off x="706397" y="4478264"/>
            <a:ext cx="8291299" cy="45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rebuchet MS" panose="020B0603020202020204" pitchFamily="34" charset="0"/>
              </a:rPr>
              <a:t>Seamless Ph2/3 with initially three doses and placebo, and dose selection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CF0E0-9892-4E83-9C0A-CD1205A4C9DB}"/>
              </a:ext>
            </a:extLst>
          </p:cNvPr>
          <p:cNvSpPr txBox="1"/>
          <p:nvPr/>
        </p:nvSpPr>
        <p:spPr>
          <a:xfrm>
            <a:off x="4532727" y="5302537"/>
            <a:ext cx="4077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rebuchet MS" panose="020B0603020202020204" pitchFamily="34" charset="0"/>
              </a:rPr>
              <a:t>Ph3 trial with one dose and placebo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1" name="Shape12_20220330_181149">
            <a:extLst>
              <a:ext uri="{FF2B5EF4-FFF2-40B4-BE49-F238E27FC236}">
                <a16:creationId xmlns:a16="http://schemas.microsoft.com/office/drawing/2014/main" id="{4876A090-5E10-4A92-9A40-9395E79E9004}"/>
              </a:ext>
            </a:extLst>
          </p:cNvPr>
          <p:cNvSpPr/>
          <p:nvPr/>
        </p:nvSpPr>
        <p:spPr>
          <a:xfrm>
            <a:off x="5764380" y="5019077"/>
            <a:ext cx="100584" cy="100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" name="Shape12_20220330_181149">
            <a:extLst>
              <a:ext uri="{FF2B5EF4-FFF2-40B4-BE49-F238E27FC236}">
                <a16:creationId xmlns:a16="http://schemas.microsoft.com/office/drawing/2014/main" id="{F2562A90-BE82-4C39-9F1A-0B40B0A1A4A6}"/>
              </a:ext>
            </a:extLst>
          </p:cNvPr>
          <p:cNvSpPr/>
          <p:nvPr/>
        </p:nvSpPr>
        <p:spPr>
          <a:xfrm>
            <a:off x="3630648" y="2694057"/>
            <a:ext cx="100584" cy="1005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" name="Shape12_20220330_181149">
            <a:extLst>
              <a:ext uri="{FF2B5EF4-FFF2-40B4-BE49-F238E27FC236}">
                <a16:creationId xmlns:a16="http://schemas.microsoft.com/office/drawing/2014/main" id="{8A39A654-7A98-43FA-AFE7-59443EE5F0CE}"/>
              </a:ext>
            </a:extLst>
          </p:cNvPr>
          <p:cNvSpPr/>
          <p:nvPr/>
        </p:nvSpPr>
        <p:spPr>
          <a:xfrm>
            <a:off x="7118779" y="3204901"/>
            <a:ext cx="100584" cy="1005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5" name="Shape12_20220330_181149">
            <a:extLst>
              <a:ext uri="{FF2B5EF4-FFF2-40B4-BE49-F238E27FC236}">
                <a16:creationId xmlns:a16="http://schemas.microsoft.com/office/drawing/2014/main" id="{1A3CBAF0-6DF0-4B03-91ED-9AB97B05B4AA}"/>
              </a:ext>
            </a:extLst>
          </p:cNvPr>
          <p:cNvSpPr/>
          <p:nvPr/>
        </p:nvSpPr>
        <p:spPr>
          <a:xfrm>
            <a:off x="7118779" y="3575936"/>
            <a:ext cx="100584" cy="1005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6" name="Shape12_20220330_181149">
            <a:extLst>
              <a:ext uri="{FF2B5EF4-FFF2-40B4-BE49-F238E27FC236}">
                <a16:creationId xmlns:a16="http://schemas.microsoft.com/office/drawing/2014/main" id="{3B41A0B8-E751-4373-BC9F-8041CDD96670}"/>
              </a:ext>
            </a:extLst>
          </p:cNvPr>
          <p:cNvSpPr/>
          <p:nvPr/>
        </p:nvSpPr>
        <p:spPr>
          <a:xfrm>
            <a:off x="6137495" y="5693195"/>
            <a:ext cx="100584" cy="1005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CFA8BE-3DC9-4099-8EFC-3F7503E4FC67}"/>
              </a:ext>
            </a:extLst>
          </p:cNvPr>
          <p:cNvSpPr txBox="1"/>
          <p:nvPr/>
        </p:nvSpPr>
        <p:spPr>
          <a:xfrm>
            <a:off x="9712758" y="3440661"/>
            <a:ext cx="19458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rebuchet MS" panose="020B0603020202020204" pitchFamily="34" charset="0"/>
              </a:rPr>
              <a:t>Optional futility</a:t>
            </a:r>
          </a:p>
          <a:p>
            <a:endParaRPr lang="en-US" altLang="zh-CN" dirty="0">
              <a:latin typeface="Trebuchet MS" panose="020B0603020202020204" pitchFamily="34" charset="0"/>
            </a:endParaRPr>
          </a:p>
          <a:p>
            <a:endParaRPr lang="en-US" altLang="zh-CN" dirty="0">
              <a:latin typeface="Trebuchet MS" panose="020B0603020202020204" pitchFamily="34" charset="0"/>
            </a:endParaRPr>
          </a:p>
          <a:p>
            <a:endParaRPr lang="en-US" altLang="zh-CN" dirty="0">
              <a:latin typeface="Trebuchet MS" panose="020B0603020202020204" pitchFamily="34" charset="0"/>
            </a:endParaRPr>
          </a:p>
          <a:p>
            <a:r>
              <a:rPr lang="en-US" altLang="zh-CN" dirty="0">
                <a:latin typeface="Trebuchet MS" panose="020B0603020202020204" pitchFamily="34" charset="0"/>
              </a:rPr>
              <a:t>Dose selection</a:t>
            </a:r>
            <a:endParaRPr lang="en-US" dirty="0"/>
          </a:p>
        </p:txBody>
      </p:sp>
      <p:sp>
        <p:nvSpPr>
          <p:cNvPr id="41" name="Shape12_20220330_181149">
            <a:extLst>
              <a:ext uri="{FF2B5EF4-FFF2-40B4-BE49-F238E27FC236}">
                <a16:creationId xmlns:a16="http://schemas.microsoft.com/office/drawing/2014/main" id="{D0BB6E77-D4B6-4B31-880E-D29CDB949AE4}"/>
              </a:ext>
            </a:extLst>
          </p:cNvPr>
          <p:cNvSpPr/>
          <p:nvPr/>
        </p:nvSpPr>
        <p:spPr>
          <a:xfrm>
            <a:off x="3962400" y="4967872"/>
            <a:ext cx="100584" cy="1005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2" name="Shape12_20220330_181149">
            <a:extLst>
              <a:ext uri="{FF2B5EF4-FFF2-40B4-BE49-F238E27FC236}">
                <a16:creationId xmlns:a16="http://schemas.microsoft.com/office/drawing/2014/main" id="{6B9092F4-D0C3-47B7-A16E-4A1B00446059}"/>
              </a:ext>
            </a:extLst>
          </p:cNvPr>
          <p:cNvSpPr/>
          <p:nvPr/>
        </p:nvSpPr>
        <p:spPr>
          <a:xfrm>
            <a:off x="3962400" y="5093263"/>
            <a:ext cx="100584" cy="10058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3" name="Shape12_20220330_181149">
            <a:extLst>
              <a:ext uri="{FF2B5EF4-FFF2-40B4-BE49-F238E27FC236}">
                <a16:creationId xmlns:a16="http://schemas.microsoft.com/office/drawing/2014/main" id="{1B77FCF8-7399-4FEF-824F-3ABD0D81EC58}"/>
              </a:ext>
            </a:extLst>
          </p:cNvPr>
          <p:cNvSpPr/>
          <p:nvPr/>
        </p:nvSpPr>
        <p:spPr>
          <a:xfrm>
            <a:off x="9445091" y="3575691"/>
            <a:ext cx="100584" cy="1005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4" name="Shape12_20220330_181149">
            <a:extLst>
              <a:ext uri="{FF2B5EF4-FFF2-40B4-BE49-F238E27FC236}">
                <a16:creationId xmlns:a16="http://schemas.microsoft.com/office/drawing/2014/main" id="{710B344E-E71F-4EAB-AB1B-10B8889CADB5}"/>
              </a:ext>
            </a:extLst>
          </p:cNvPr>
          <p:cNvSpPr/>
          <p:nvPr/>
        </p:nvSpPr>
        <p:spPr>
          <a:xfrm>
            <a:off x="9445091" y="4700016"/>
            <a:ext cx="100584" cy="10058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13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9" grpId="0"/>
      <p:bldP spid="30" grpId="0"/>
      <p:bldP spid="31" grpId="0" animBg="1"/>
      <p:bldP spid="36" grpId="0" animBg="1"/>
      <p:bldP spid="41" grpId="0" animBg="1"/>
      <p:bldP spid="42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Common </a:t>
            </a:r>
            <a:r>
              <a:rPr lang="en-US" altLang="zh-CN" sz="3600" dirty="0"/>
              <a:t>P</a:t>
            </a:r>
            <a:r>
              <a:rPr lang="en-US" altLang="en-US" sz="3600" dirty="0"/>
              <a:t>erformance Criteria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4750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Type I error control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One-sided 0.05 for Ph2b; One-sided 0.025 for Ph3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Power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80% for Ph2b; 90% for Ph3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Futility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Prob of stopping for futility if no effect (Stop) ≥ 65% (trial-specific)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Usually ≥ 50%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The larger, the more aggressive futility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Power loss after adding futility (Power loss) ≤ 3% for Ph2b and ≤ 2% for Ph3 (trial-specific)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Usually ≤ 5%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The larger, the more aggressive futility rule</a:t>
            </a:r>
          </a:p>
        </p:txBody>
      </p:sp>
    </p:spTree>
    <p:extLst>
      <p:ext uri="{BB962C8B-B14F-4D97-AF65-F5344CB8AC3E}">
        <p14:creationId xmlns:p14="http://schemas.microsoft.com/office/powerpoint/2010/main" val="41327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Common Assumptions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5073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Binary endpoint: BICLA (BILAG-Based Combined Lupus Assessment)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Placebo 35% and max treatment effect 20% (i.e., 55% for the best dose)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Two key assessment timepoints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Week 24 (futility, dose response modeling)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Week 52 (confirmatory testing)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Correlation: 0.7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MCP-Mod for dose response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Week 52 confirmatory pairwise comparisons for difference in response rates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Bonferroni-based test for multiplicity adjustment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Recruitment rate: 20 patients per month for Ph2b and 28 for Ph3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1 (3) month to perform interim (final)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6 months for EOP2 meeting and 9 months to plan Ph3</a:t>
            </a:r>
            <a:endParaRPr lang="en-US" altLang="zh-C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Search for Feasible Designs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4652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Given these performance criteria and assumptions, grid search over millions of combinations of design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Calculate “power”, “power loss” and “stop under null” for each case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Find feasible designs based on pre-defined performance criteria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Finally compare sample size and timeline for selected designs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F7D240-B501-4B88-81E9-7F6E0BD47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71310"/>
              </p:ext>
            </p:extLst>
          </p:nvPr>
        </p:nvGraphicFramePr>
        <p:xfrm>
          <a:off x="1676400" y="781388"/>
          <a:ext cx="9601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17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Candidate Dose Response Models (Truths)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3851842" cy="2344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8 candidate dose response models covering monotonic and non-monotonic shapes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OCs are averaged over these 8 scenarios</a:t>
            </a:r>
          </a:p>
        </p:txBody>
      </p:sp>
      <p:pic>
        <p:nvPicPr>
          <p:cNvPr id="4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2210779-D136-4E14-8004-2A562B285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"/>
          <a:stretch/>
        </p:blipFill>
        <p:spPr>
          <a:xfrm>
            <a:off x="4691961" y="1547563"/>
            <a:ext cx="7103770" cy="411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3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Clinical Development Plan</a:t>
            </a:r>
            <a:endParaRPr lang="en-US" dirty="0"/>
          </a:p>
        </p:txBody>
      </p:sp>
      <p:grpSp>
        <p:nvGrpSpPr>
          <p:cNvPr id="5" name="Google Shape;889;p22">
            <a:extLst>
              <a:ext uri="{FF2B5EF4-FFF2-40B4-BE49-F238E27FC236}">
                <a16:creationId xmlns:a16="http://schemas.microsoft.com/office/drawing/2014/main" id="{CCFB9034-658C-464F-AD94-5913D313B28B}"/>
              </a:ext>
            </a:extLst>
          </p:cNvPr>
          <p:cNvGrpSpPr/>
          <p:nvPr/>
        </p:nvGrpSpPr>
        <p:grpSpPr>
          <a:xfrm>
            <a:off x="447615" y="1104489"/>
            <a:ext cx="11269255" cy="2604317"/>
            <a:chOff x="519035" y="1104490"/>
            <a:chExt cx="11153934" cy="5022850"/>
          </a:xfrm>
        </p:grpSpPr>
        <p:sp>
          <p:nvSpPr>
            <p:cNvPr id="7" name="Google Shape;890;p22">
              <a:extLst>
                <a:ext uri="{FF2B5EF4-FFF2-40B4-BE49-F238E27FC236}">
                  <a16:creationId xmlns:a16="http://schemas.microsoft.com/office/drawing/2014/main" id="{8E2CC44A-69A4-4663-8E2B-A32CB41A4942}"/>
                </a:ext>
              </a:extLst>
            </p:cNvPr>
            <p:cNvSpPr/>
            <p:nvPr/>
          </p:nvSpPr>
          <p:spPr>
            <a:xfrm>
              <a:off x="519035" y="1104490"/>
              <a:ext cx="2554535" cy="12684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latin typeface="Trebuchet MS"/>
                </a:rPr>
                <a:t>Phase I</a:t>
              </a:r>
              <a:endParaRPr sz="3000" b="1" dirty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8" name="Google Shape;891;p22">
              <a:extLst>
                <a:ext uri="{FF2B5EF4-FFF2-40B4-BE49-F238E27FC236}">
                  <a16:creationId xmlns:a16="http://schemas.microsoft.com/office/drawing/2014/main" id="{55F8CFBA-E90C-4EB4-970A-F1251EA10CAE}"/>
                </a:ext>
              </a:extLst>
            </p:cNvPr>
            <p:cNvSpPr/>
            <p:nvPr/>
          </p:nvSpPr>
          <p:spPr>
            <a:xfrm>
              <a:off x="519035" y="2372920"/>
              <a:ext cx="2554535" cy="3754420"/>
            </a:xfrm>
            <a:prstGeom prst="rect">
              <a:avLst/>
            </a:prstGeom>
            <a:solidFill>
              <a:srgbClr val="FDE1E9"/>
            </a:solidFill>
            <a:ln>
              <a:noFill/>
            </a:ln>
          </p:spPr>
          <p:txBody>
            <a:bodyPr spcFirstLastPara="1" wrap="square" lIns="91425" tIns="180000" rIns="91425" bIns="91425" anchor="t" anchorCtr="0">
              <a:noAutofit/>
            </a:bodyPr>
            <a:lstStyle/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Trebuchet MS" panose="020B0603020202020204" pitchFamily="34" charset="0"/>
                  <a:sym typeface="Trebuchet MS"/>
                </a:rPr>
                <a:t>Healthy volunteers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rebuchet MS" panose="020B0603020202020204" pitchFamily="34" charset="0"/>
                </a:rPr>
                <a:t>First-in-human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Trebuchet MS" panose="020B0603020202020204" pitchFamily="34" charset="0"/>
                </a:rPr>
                <a:t>Safety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Trebuchet MS" panose="020B0603020202020204" pitchFamily="34" charset="0"/>
                </a:rPr>
                <a:t>PK/PD</a:t>
              </a:r>
            </a:p>
          </p:txBody>
        </p:sp>
        <p:sp>
          <p:nvSpPr>
            <p:cNvPr id="9" name="Google Shape;892;p22">
              <a:extLst>
                <a:ext uri="{FF2B5EF4-FFF2-40B4-BE49-F238E27FC236}">
                  <a16:creationId xmlns:a16="http://schemas.microsoft.com/office/drawing/2014/main" id="{7057BD67-D91C-4E5A-AF08-7650675AC07F}"/>
                </a:ext>
              </a:extLst>
            </p:cNvPr>
            <p:cNvSpPr/>
            <p:nvPr/>
          </p:nvSpPr>
          <p:spPr>
            <a:xfrm>
              <a:off x="3385502" y="1104490"/>
              <a:ext cx="2554535" cy="1268431"/>
            </a:xfrm>
            <a:prstGeom prst="rect">
              <a:avLst/>
            </a:prstGeom>
            <a:solidFill>
              <a:srgbClr val="1F36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Phase </a:t>
              </a:r>
              <a:r>
                <a:rPr lang="en-US" sz="3000" b="1" i="0" u="none" strike="noStrike" cap="none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2a</a:t>
              </a:r>
              <a:endParaRPr dirty="0"/>
            </a:p>
          </p:txBody>
        </p:sp>
        <p:sp>
          <p:nvSpPr>
            <p:cNvPr id="10" name="Google Shape;893;p22">
              <a:extLst>
                <a:ext uri="{FF2B5EF4-FFF2-40B4-BE49-F238E27FC236}">
                  <a16:creationId xmlns:a16="http://schemas.microsoft.com/office/drawing/2014/main" id="{E129D58E-D872-4EB0-8F6C-9EEAD4B95FA1}"/>
                </a:ext>
              </a:extLst>
            </p:cNvPr>
            <p:cNvSpPr/>
            <p:nvPr/>
          </p:nvSpPr>
          <p:spPr>
            <a:xfrm>
              <a:off x="3385502" y="2372919"/>
              <a:ext cx="2554535" cy="3754421"/>
            </a:xfrm>
            <a:prstGeom prst="rect">
              <a:avLst/>
            </a:prstGeom>
            <a:solidFill>
              <a:srgbClr val="C4D0EC"/>
            </a:solidFill>
            <a:ln>
              <a:noFill/>
            </a:ln>
          </p:spPr>
          <p:txBody>
            <a:bodyPr spcFirstLastPara="1" wrap="square" lIns="91425" tIns="180000" rIns="91425" bIns="91425" anchor="t" anchorCtr="0"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4565B"/>
                  </a:solidFill>
                  <a:effectLst/>
                  <a:uLnTx/>
                  <a:uFillTx/>
                  <a:latin typeface="Trebuchet MS" panose="020B0603020202020204" pitchFamily="34" charset="0"/>
                  <a:sym typeface="Trebuchet MS"/>
                </a:rPr>
                <a:t>First-in-patients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4565B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Proof-of-concept to show if a particular dose is promising</a:t>
              </a:r>
            </a:p>
          </p:txBody>
        </p:sp>
        <p:sp>
          <p:nvSpPr>
            <p:cNvPr id="11" name="Google Shape;894;p22">
              <a:extLst>
                <a:ext uri="{FF2B5EF4-FFF2-40B4-BE49-F238E27FC236}">
                  <a16:creationId xmlns:a16="http://schemas.microsoft.com/office/drawing/2014/main" id="{B4117FD3-0A7F-4D46-8CC1-C8FBBD9FA26A}"/>
                </a:ext>
              </a:extLst>
            </p:cNvPr>
            <p:cNvSpPr/>
            <p:nvPr/>
          </p:nvSpPr>
          <p:spPr>
            <a:xfrm>
              <a:off x="6251967" y="1104490"/>
              <a:ext cx="2554535" cy="12684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Phase </a:t>
              </a:r>
              <a:r>
                <a:rPr lang="en-US" sz="3000" b="1" i="0" u="none" strike="noStrike" cap="none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2b</a:t>
              </a:r>
              <a:endParaRPr lang="en-US" sz="3200" dirty="0"/>
            </a:p>
          </p:txBody>
        </p:sp>
        <p:sp>
          <p:nvSpPr>
            <p:cNvPr id="12" name="Google Shape;895;p22">
              <a:extLst>
                <a:ext uri="{FF2B5EF4-FFF2-40B4-BE49-F238E27FC236}">
                  <a16:creationId xmlns:a16="http://schemas.microsoft.com/office/drawing/2014/main" id="{213A2E31-F60C-4997-9423-5233D05A7C91}"/>
                </a:ext>
              </a:extLst>
            </p:cNvPr>
            <p:cNvSpPr/>
            <p:nvPr/>
          </p:nvSpPr>
          <p:spPr>
            <a:xfrm>
              <a:off x="6251967" y="2372919"/>
              <a:ext cx="2554535" cy="3754421"/>
            </a:xfrm>
            <a:prstGeom prst="rect">
              <a:avLst/>
            </a:prstGeom>
            <a:solidFill>
              <a:srgbClr val="D3DBE9"/>
            </a:solidFill>
            <a:ln>
              <a:noFill/>
            </a:ln>
          </p:spPr>
          <p:txBody>
            <a:bodyPr spcFirstLastPara="1" wrap="square" lIns="91425" tIns="180000" rIns="91425" bIns="91425" anchor="t" anchorCtr="0"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4565B"/>
                  </a:solidFill>
                  <a:effectLst/>
                  <a:uLnTx/>
                  <a:uFillTx/>
                  <a:latin typeface="Trebuchet MS" panose="020B0603020202020204" pitchFamily="34" charset="0"/>
                  <a:sym typeface="Trebuchet MS"/>
                </a:rPr>
                <a:t>Dose (range) finding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4565B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Select one (or two) dose</a:t>
              </a:r>
            </a:p>
          </p:txBody>
        </p:sp>
        <p:sp>
          <p:nvSpPr>
            <p:cNvPr id="13" name="Google Shape;896;p22">
              <a:extLst>
                <a:ext uri="{FF2B5EF4-FFF2-40B4-BE49-F238E27FC236}">
                  <a16:creationId xmlns:a16="http://schemas.microsoft.com/office/drawing/2014/main" id="{04BA036D-1B48-42DD-AA66-0BFBF7FE9455}"/>
                </a:ext>
              </a:extLst>
            </p:cNvPr>
            <p:cNvSpPr/>
            <p:nvPr/>
          </p:nvSpPr>
          <p:spPr>
            <a:xfrm>
              <a:off x="9118434" y="1104490"/>
              <a:ext cx="2554535" cy="1268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Phase 3</a:t>
              </a:r>
              <a:endParaRPr dirty="0"/>
            </a:p>
          </p:txBody>
        </p:sp>
        <p:sp>
          <p:nvSpPr>
            <p:cNvPr id="14" name="Google Shape;897;p22">
              <a:extLst>
                <a:ext uri="{FF2B5EF4-FFF2-40B4-BE49-F238E27FC236}">
                  <a16:creationId xmlns:a16="http://schemas.microsoft.com/office/drawing/2014/main" id="{571588A6-FCC8-4EA4-9204-19C40B80D2E1}"/>
                </a:ext>
              </a:extLst>
            </p:cNvPr>
            <p:cNvSpPr/>
            <p:nvPr/>
          </p:nvSpPr>
          <p:spPr>
            <a:xfrm>
              <a:off x="9118434" y="2372919"/>
              <a:ext cx="2554535" cy="3754421"/>
            </a:xfrm>
            <a:prstGeom prst="rect">
              <a:avLst/>
            </a:prstGeom>
            <a:solidFill>
              <a:srgbClr val="E6F2F3"/>
            </a:solidFill>
            <a:ln>
              <a:noFill/>
            </a:ln>
          </p:spPr>
          <p:txBody>
            <a:bodyPr spcFirstLastPara="1" wrap="square" lIns="91425" tIns="180000" rIns="91425" bIns="91425" anchor="t" anchorCtr="0"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4565B"/>
                  </a:solidFill>
                  <a:effectLst/>
                  <a:uLnTx/>
                  <a:uFillTx/>
                  <a:latin typeface="Trebuchet MS" panose="020B0603020202020204" pitchFamily="34" charset="0"/>
                  <a:sym typeface="Trebuchet MS"/>
                </a:rPr>
                <a:t>Confirmatory trial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cxnSp>
          <p:nvCxnSpPr>
            <p:cNvPr id="15" name="Google Shape;898;p22">
              <a:extLst>
                <a:ext uri="{FF2B5EF4-FFF2-40B4-BE49-F238E27FC236}">
                  <a16:creationId xmlns:a16="http://schemas.microsoft.com/office/drawing/2014/main" id="{E03911CD-B496-4C04-854C-230FC6FF10E7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3073570" y="1738706"/>
              <a:ext cx="312000" cy="0"/>
            </a:xfrm>
            <a:prstGeom prst="straightConnector1">
              <a:avLst/>
            </a:prstGeom>
            <a:noFill/>
            <a:ln w="9525" cap="flat" cmpd="sng">
              <a:solidFill>
                <a:srgbClr val="52525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Google Shape;899;p22">
              <a:extLst>
                <a:ext uri="{FF2B5EF4-FFF2-40B4-BE49-F238E27FC236}">
                  <a16:creationId xmlns:a16="http://schemas.microsoft.com/office/drawing/2014/main" id="{30428B8C-B4C5-4F55-A209-9328140E1989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5940037" y="1738706"/>
              <a:ext cx="312000" cy="0"/>
            </a:xfrm>
            <a:prstGeom prst="straightConnector1">
              <a:avLst/>
            </a:prstGeom>
            <a:noFill/>
            <a:ln w="9525" cap="flat" cmpd="sng">
              <a:solidFill>
                <a:srgbClr val="52525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" name="Google Shape;900;p22">
              <a:extLst>
                <a:ext uri="{FF2B5EF4-FFF2-40B4-BE49-F238E27FC236}">
                  <a16:creationId xmlns:a16="http://schemas.microsoft.com/office/drawing/2014/main" id="{A03998D7-667B-42DA-89AF-39522F833C65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8806502" y="1738706"/>
              <a:ext cx="312000" cy="0"/>
            </a:xfrm>
            <a:prstGeom prst="straightConnector1">
              <a:avLst/>
            </a:prstGeom>
            <a:noFill/>
            <a:ln w="9525" cap="flat" cmpd="sng">
              <a:solidFill>
                <a:srgbClr val="52525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40E1849-730B-4986-B378-CFF434508050}"/>
              </a:ext>
            </a:extLst>
          </p:cNvPr>
          <p:cNvSpPr txBox="1"/>
          <p:nvPr/>
        </p:nvSpPr>
        <p:spPr>
          <a:xfrm>
            <a:off x="464127" y="3786014"/>
            <a:ext cx="11263746" cy="184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Usually, for non-oncology drug development which has a lower tolerance on safety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Lower dose(s) with better safety profile and adequate efficacy is often chosen for Phase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Recently, oncology development also considers dose optimization based on safety and efficacy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  <a:hlinkClick r:id="rId3"/>
              </a:rPr>
              <a:t>FDA Project Optimus</a:t>
            </a:r>
            <a:endParaRPr lang="en-US" altLang="zh-CN" dirty="0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C84A3-7F0E-43A6-830F-1E9AC3E09D29}"/>
              </a:ext>
            </a:extLst>
          </p:cNvPr>
          <p:cNvSpPr/>
          <p:nvPr/>
        </p:nvSpPr>
        <p:spPr>
          <a:xfrm>
            <a:off x="6096000" y="987552"/>
            <a:ext cx="5747309" cy="279845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Option A: Ph2b Considerations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4837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Ph2b study with primary analysis at Week 24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Sample size: </a:t>
            </a:r>
            <a:r>
              <a:rPr lang="en-US" altLang="zh-CN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  <a:r>
              <a:rPr lang="en-US" altLang="zh-CN" dirty="0">
                <a:latin typeface="Trebuchet MS" panose="020B0603020202020204" pitchFamily="34" charset="0"/>
              </a:rPr>
              <a:t> per arm for 3 doses (7.5mg, 15mg, 30mg) and placebo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Final success if the MCP-Mod test is significant at level 0.05 (one-sided)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Timing: One futility analysis when 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Y</a:t>
            </a:r>
            <a:r>
              <a:rPr lang="en-US" altLang="zh-CN" sz="2000" dirty="0">
                <a:latin typeface="Trebuchet MS" panose="020B0603020202020204" pitchFamily="34" charset="0"/>
              </a:rPr>
              <a:t> patients have week-24 BICLA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Futility if the MCP-Mod test is insignificant at level </a:t>
            </a:r>
            <a:r>
              <a:rPr lang="en-US" altLang="zh-CN" dirty="0">
                <a:solidFill>
                  <a:srgbClr val="FF0000"/>
                </a:solidFill>
                <a:latin typeface="Trebuchet MS" panose="020B0603020202020204" pitchFamily="34" charset="0"/>
              </a:rPr>
              <a:t>Z</a:t>
            </a:r>
            <a:r>
              <a:rPr lang="en-US" altLang="zh-CN" dirty="0">
                <a:latin typeface="Trebuchet MS" panose="020B0603020202020204" pitchFamily="34" charset="0"/>
              </a:rPr>
              <a:t> (one-sided)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Preferred OCs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At least 10% of sample size saved if stopping at the futility interim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Power to detect a significant dose-response signal (Power under alt) ≥ 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Prob of stopping for futility if no effect (Stop under null) ≥ 65%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1% ≤ Power loss after adding futility (Power loss) ≤ 3%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Option A: Ph2b Feasible Designs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793C72-D22C-4EDA-832B-C65B971DD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9104"/>
              </p:ext>
            </p:extLst>
          </p:nvPr>
        </p:nvGraphicFramePr>
        <p:xfrm>
          <a:off x="1085889" y="1219200"/>
          <a:ext cx="9693454" cy="50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636615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0922306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761232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065357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37097816"/>
                    </a:ext>
                  </a:extLst>
                </a:gridCol>
                <a:gridCol w="1372414">
                  <a:extLst>
                    <a:ext uri="{9D8B030D-6E8A-4147-A177-3AD203B41FA5}">
                      <a16:colId xmlns:a16="http://schemas.microsoft.com/office/drawing/2014/main" val="37214250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841459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5422222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944941979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ctr" rtl="0" fontAlgn="ctr"/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</a:t>
                      </a:r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Outputs</a:t>
                      </a: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562031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 per arm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Futility analysis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under alt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 under null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loss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18820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 per arm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Timing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in rates</a:t>
                      </a:r>
                      <a:endParaRPr lang="en-US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Enrollment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loss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61411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84.4%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68.3%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2.2%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099252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84.8%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70.0%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2.9%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937766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85.6%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65.5%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2.1%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79742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86.1%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68.9%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3.0%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611854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/>
                    </a:p>
                  </a:txBody>
                  <a:tcPr marL="9524" marR="9524" marT="9524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US"/>
                    </a:p>
                  </a:txBody>
                  <a:tcPr marL="9524" marR="9524" marT="9524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55</a:t>
                      </a:r>
                      <a:endParaRPr lang="en-US" dirty="0"/>
                    </a:p>
                  </a:txBody>
                  <a:tcPr marL="9524" marR="9524" marT="9524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0.25</a:t>
                      </a:r>
                      <a:endParaRPr lang="en-US"/>
                    </a:p>
                  </a:txBody>
                  <a:tcPr marL="9524" marR="9524" marT="95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/>
                        <a:t>0.09</a:t>
                      </a:r>
                    </a:p>
                  </a:txBody>
                  <a:tcPr marL="9524" marR="9524" marT="95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83</a:t>
                      </a:r>
                      <a:endParaRPr lang="en-US" dirty="0"/>
                    </a:p>
                  </a:txBody>
                  <a:tcPr marL="9524" marR="9524" marT="95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85.4%</a:t>
                      </a:r>
                      <a:endParaRPr lang="en-US"/>
                    </a:p>
                  </a:txBody>
                  <a:tcPr marL="9524" marR="9524" marT="95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75.6%</a:t>
                      </a:r>
                      <a:endParaRPr lang="en-US"/>
                    </a:p>
                  </a:txBody>
                  <a:tcPr marL="9524" marR="9524" marT="9524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3.0%</a:t>
                      </a:r>
                      <a:endParaRPr lang="en-US"/>
                    </a:p>
                  </a:txBody>
                  <a:tcPr marL="9524" marR="9524" marT="9524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424224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86.4%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70.7%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28247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83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87.2%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65.6%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1.2%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26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DF6CA2-F8A3-4321-9396-7978D043CA8F}"/>
              </a:ext>
            </a:extLst>
          </p:cNvPr>
          <p:cNvSpPr/>
          <p:nvPr/>
        </p:nvSpPr>
        <p:spPr>
          <a:xfrm>
            <a:off x="1085888" y="3220457"/>
            <a:ext cx="9693455" cy="50033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Option A: Ph3 Considerations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4560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Two identical Ph3 52-week study with one dose and placebo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One futility analysis at 50% information for week-24 BICLA with a p-value boundary of 0.35 (one-sided)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Prob of stopping for futility if no effect: 69%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Power loss after adding futility: 1.5%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Sample size is 132 per arm for 90% power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rebuchet MS" panose="020B0603020202020204" pitchFamily="34" charset="0"/>
              </a:rPr>
              <a:t>Option A 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Sample size: 95 * 4 (Ph2b) + 132 * 2 * 2 (Ph3) = </a:t>
            </a:r>
            <a:r>
              <a:rPr lang="en-US" sz="2000" dirty="0">
                <a:latin typeface="Trebuchet MS"/>
                <a:cs typeface="Arial"/>
              </a:rPr>
              <a:t>908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/>
                <a:cs typeface="Arial"/>
              </a:rPr>
              <a:t>Duration: </a:t>
            </a:r>
            <a:r>
              <a:rPr lang="en-US" sz="2000" dirty="0">
                <a:latin typeface="Trebuchet MS"/>
              </a:rPr>
              <a:t>25 (Ph2b) + 18 + 22 (Ph3) = 65 months</a:t>
            </a:r>
            <a:endParaRPr lang="en-US" altLang="zh-C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Option B: Ph2/3 Considerations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359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Seamless Ph2/3 52-week study with dose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Stage 1: Three doses (7.5mg, 15mg, 30mg) and placebo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One futility analysis based on week-24 BICLA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Select </a:t>
            </a:r>
            <a:r>
              <a:rPr lang="en-US" altLang="zh-CN">
                <a:solidFill>
                  <a:srgbClr val="C00000"/>
                </a:solidFill>
                <a:latin typeface="Trebuchet MS" panose="020B0603020202020204" pitchFamily="34" charset="0"/>
              </a:rPr>
              <a:t>one dose with the highest treatment effect </a:t>
            </a:r>
            <a:r>
              <a:rPr lang="en-US" altLang="zh-CN">
                <a:latin typeface="Trebuchet MS" panose="020B0603020202020204" pitchFamily="34" charset="0"/>
              </a:rPr>
              <a:t>to </a:t>
            </a:r>
            <a:r>
              <a:rPr lang="en-US" altLang="zh-CN" dirty="0">
                <a:latin typeface="Trebuchet MS" panose="020B0603020202020204" pitchFamily="34" charset="0"/>
              </a:rPr>
              <a:t>continue to stage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Stage 2: Selected active doses and placebo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Bonferroni-based comparisons based on week-52 BICLA at significance level 0.025 (one-sided)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Inverse normal combination test to combine p-values from stage 1 and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Option B: Ph2/3 Design Criteria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359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Sample size: maximum 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  <a:r>
              <a:rPr lang="en-US" altLang="zh-CN" sz="2000" dirty="0">
                <a:latin typeface="Trebuchet MS" panose="020B0603020202020204" pitchFamily="34" charset="0"/>
              </a:rPr>
              <a:t> per arm across both stages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Timing: Futility analysis when 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Y</a:t>
            </a:r>
            <a:r>
              <a:rPr lang="en-US" altLang="zh-CN" sz="2000" dirty="0">
                <a:latin typeface="Trebuchet MS" panose="020B0603020202020204" pitchFamily="34" charset="0"/>
              </a:rPr>
              <a:t> patients have week-24 BICLA in stage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Futility if the optimal MCP test is insignificant at level 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Z</a:t>
            </a:r>
            <a:r>
              <a:rPr lang="en-US" altLang="zh-CN" sz="2000" dirty="0">
                <a:latin typeface="Trebuchet MS" panose="020B0603020202020204" pitchFamily="34" charset="0"/>
              </a:rPr>
              <a:t> (one-sided)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Preferred OCs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Power to detect a significant treatment effect (Power) ≥ 90%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Prob of stopping for futility if no effect (Stop) ≥ 65%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Power loss after adding futility (Power loss) ≤ 2%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Option B: Ph2/3 Feasible Designs with One Dose Selected</a:t>
            </a:r>
            <a:endParaRPr lang="en-US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983B5F-D957-4EBB-A01F-93AA894C0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5348"/>
              </p:ext>
            </p:extLst>
          </p:nvPr>
        </p:nvGraphicFramePr>
        <p:xfrm>
          <a:off x="1249273" y="1417460"/>
          <a:ext cx="9693454" cy="40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636615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0922306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761232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065357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37097816"/>
                    </a:ext>
                  </a:extLst>
                </a:gridCol>
                <a:gridCol w="1372414">
                  <a:extLst>
                    <a:ext uri="{9D8B030D-6E8A-4147-A177-3AD203B41FA5}">
                      <a16:colId xmlns:a16="http://schemas.microsoft.com/office/drawing/2014/main" val="37214250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841459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5422222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944941979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ctr" rtl="0" fontAlgn="ctr"/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</a:t>
                      </a:r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Outputs</a:t>
                      </a: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562031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 per arm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Futility analysis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under alt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 under null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loss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18820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 per arm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Timing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in rates</a:t>
                      </a:r>
                      <a:endParaRPr lang="en-US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Enrollment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loss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61411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74.4%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79742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611854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424224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190</a:t>
                      </a:r>
                      <a:endParaRPr kumimoji="0" lang="en-US" dirty="0"/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28247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92.1%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26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DF6CA2-F8A3-4321-9396-7978D043CA8F}"/>
              </a:ext>
            </a:extLst>
          </p:cNvPr>
          <p:cNvSpPr/>
          <p:nvPr/>
        </p:nvSpPr>
        <p:spPr>
          <a:xfrm>
            <a:off x="1249273" y="3429000"/>
            <a:ext cx="9693454" cy="50033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Option B: Ph2/3 Dose Selection</a:t>
            </a:r>
            <a:endParaRPr lang="en-US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AD87D8-DD49-4611-A642-337F94C33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99712"/>
              </p:ext>
            </p:extLst>
          </p:nvPr>
        </p:nvGraphicFramePr>
        <p:xfrm>
          <a:off x="1445894" y="1828800"/>
          <a:ext cx="9300211" cy="370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28813315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148077299"/>
                    </a:ext>
                  </a:extLst>
                </a:gridCol>
                <a:gridCol w="1740694">
                  <a:extLst>
                    <a:ext uri="{9D8B030D-6E8A-4147-A177-3AD203B41FA5}">
                      <a16:colId xmlns:a16="http://schemas.microsoft.com/office/drawing/2014/main" val="2578546211"/>
                    </a:ext>
                  </a:extLst>
                </a:gridCol>
                <a:gridCol w="1740694">
                  <a:extLst>
                    <a:ext uri="{9D8B030D-6E8A-4147-A177-3AD203B41FA5}">
                      <a16:colId xmlns:a16="http://schemas.microsoft.com/office/drawing/2014/main" val="2552259467"/>
                    </a:ext>
                  </a:extLst>
                </a:gridCol>
                <a:gridCol w="2252663">
                  <a:extLst>
                    <a:ext uri="{9D8B030D-6E8A-4147-A177-3AD203B41FA5}">
                      <a16:colId xmlns:a16="http://schemas.microsoft.com/office/drawing/2014/main" val="358722789"/>
                    </a:ext>
                  </a:extLst>
                </a:gridCol>
              </a:tblGrid>
              <a:tr h="5757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Candidate models</a:t>
                      </a:r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</a:rPr>
                        <a:t>Prob. select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</a:rPr>
                        <a:t>30 mg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</a:rPr>
                        <a:t>Prob. select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</a:rPr>
                        <a:t>15 mg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</a:rPr>
                        <a:t>Prob. select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</a:rPr>
                        <a:t>7.5 mg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3761411"/>
                  </a:ext>
                </a:extLst>
              </a:tr>
              <a:tr h="307054"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u="none" strike="noStrike" kern="1200" dirty="0">
                          <a:solidFill>
                            <a:schemeClr val="accent6"/>
                          </a:solidFill>
                          <a:effectLst/>
                        </a:rPr>
                        <a:t>Averaged over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800" b="0" u="none" strike="noStrike" kern="1200" dirty="0">
                          <a:solidFill>
                            <a:schemeClr val="accent6"/>
                          </a:solidFill>
                          <a:effectLst/>
                        </a:rPr>
                        <a:t>7 monotonic models (best dose: 30mg)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8639116"/>
                  </a:ext>
                </a:extLst>
              </a:tr>
              <a:tr h="3070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noProof="0" dirty="0">
                          <a:solidFill>
                            <a:schemeClr val="accent6"/>
                          </a:solidFill>
                          <a:effectLst/>
                        </a:rPr>
                        <a:t>10%</a:t>
                      </a:r>
                      <a:endParaRPr lang="en-US" sz="1800" b="0" i="0" u="none" strike="noStrike" kern="1200" noProof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9362106"/>
                  </a:ext>
                </a:extLst>
              </a:tr>
              <a:tr h="3070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noProof="0" dirty="0">
                          <a:solidFill>
                            <a:schemeClr val="accent6"/>
                          </a:solidFill>
                          <a:effectLst/>
                        </a:rPr>
                        <a:t>10%</a:t>
                      </a:r>
                      <a:endParaRPr lang="en-US" sz="1800" b="0" i="0" u="none" strike="noStrike" kern="1200" noProof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4303224"/>
                  </a:ext>
                </a:extLst>
              </a:tr>
              <a:tr h="3070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noProof="0" dirty="0">
                          <a:solidFill>
                            <a:schemeClr val="accent6"/>
                          </a:solidFill>
                          <a:effectLst/>
                        </a:rPr>
                        <a:t>10%</a:t>
                      </a:r>
                      <a:endParaRPr lang="en-US" sz="1800" b="0" i="0" u="none" strike="noStrike" kern="1200" noProof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258824"/>
                  </a:ext>
                </a:extLst>
              </a:tr>
              <a:tr h="3070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noProof="0" dirty="0">
                          <a:solidFill>
                            <a:schemeClr val="accent6"/>
                          </a:solidFill>
                          <a:effectLst/>
                        </a:rPr>
                        <a:t>10%</a:t>
                      </a:r>
                      <a:endParaRPr lang="en-US" sz="1800" b="0" i="0" u="none" strike="noStrike" kern="1200" noProof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9870513"/>
                  </a:ext>
                </a:extLst>
              </a:tr>
              <a:tr h="30705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non-monotonic model (best dose: 15mg)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4415844"/>
                  </a:ext>
                </a:extLst>
              </a:tr>
              <a:tr h="3070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noProof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2757545"/>
                  </a:ext>
                </a:extLst>
              </a:tr>
              <a:tr h="3070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noProof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6613061"/>
                  </a:ext>
                </a:extLst>
              </a:tr>
              <a:tr h="3070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noProof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9393080"/>
                  </a:ext>
                </a:extLst>
              </a:tr>
              <a:tr h="3070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noProof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895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984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Comparison if one dose is selected for Ph3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rebuchet MS" panose="020B0603020202020204" pitchFamily="34" charset="0"/>
              </a:rPr>
              <a:t>Option A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Sample size: 95 * 4 (Ph2b) + 132 * 2 * 2 (Ph3) = 908</a:t>
            </a:r>
            <a:endParaRPr lang="en-US" sz="2000" dirty="0">
              <a:latin typeface="Trebuchet MS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/>
                <a:cs typeface="Arial"/>
              </a:rPr>
              <a:t>Duration: </a:t>
            </a:r>
            <a:r>
              <a:rPr lang="en-US" sz="2000" dirty="0">
                <a:latin typeface="Trebuchet MS"/>
              </a:rPr>
              <a:t>25 (Ph2b) + 18 + 22 (Ph3) = 65 months</a:t>
            </a:r>
            <a:endParaRPr lang="en-US" altLang="zh-CN" sz="20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rebuchet MS" panose="020B0603020202020204" pitchFamily="34" charset="0"/>
              </a:rPr>
              <a:t>Option B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Pessimistic</a:t>
            </a:r>
            <a:r>
              <a:rPr lang="en-US" altLang="zh-CN" sz="2000" dirty="0">
                <a:latin typeface="Trebuchet MS" panose="020B0603020202020204" pitchFamily="34" charset="0"/>
              </a:rPr>
              <a:t> sample size: 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109</a:t>
            </a:r>
            <a:r>
              <a:rPr lang="en-US" altLang="zh-CN" sz="2000" dirty="0">
                <a:latin typeface="Trebuchet MS" panose="020B0603020202020204" pitchFamily="34" charset="0"/>
              </a:rPr>
              <a:t> * 4 + 20 (stage 1) + 66 * 2 (stage 2) + 132 * 2 (Ph3) = 852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109 (recruited by the interim analysis) could be reduced if slowing down recruitment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Pessimistic</a:t>
            </a:r>
            <a:r>
              <a:rPr lang="en-US" altLang="zh-CN" sz="2000" dirty="0">
                <a:latin typeface="Trebuchet MS"/>
                <a:cs typeface="Arial"/>
              </a:rPr>
              <a:t> duration: </a:t>
            </a:r>
            <a:r>
              <a:rPr lang="en-US" altLang="zh-CN" sz="2000" dirty="0">
                <a:solidFill>
                  <a:srgbClr val="FF0000"/>
                </a:solidFill>
                <a:latin typeface="Trebuchet MS"/>
                <a:cs typeface="Arial"/>
              </a:rPr>
              <a:t>5</a:t>
            </a:r>
            <a:r>
              <a:rPr lang="en-US" altLang="zh-CN" sz="2000" dirty="0">
                <a:latin typeface="Trebuchet MS"/>
                <a:cs typeface="Arial"/>
              </a:rPr>
              <a:t> + </a:t>
            </a:r>
            <a:r>
              <a:rPr lang="en-US" altLang="zh-CN" sz="2000" dirty="0">
                <a:latin typeface="Trebuchet MS"/>
              </a:rPr>
              <a:t>23</a:t>
            </a:r>
            <a:r>
              <a:rPr lang="en-US" sz="2000" dirty="0">
                <a:latin typeface="Trebuchet MS"/>
              </a:rPr>
              <a:t> (stage 1) + max{18 (stage 2), </a:t>
            </a:r>
            <a:r>
              <a:rPr lang="en-US" sz="2000" dirty="0">
                <a:solidFill>
                  <a:srgbClr val="FF0000"/>
                </a:solidFill>
                <a:latin typeface="Trebuchet MS"/>
              </a:rPr>
              <a:t>9</a:t>
            </a:r>
            <a:r>
              <a:rPr lang="en-US" sz="2000" dirty="0">
                <a:latin typeface="Trebuchet MS"/>
              </a:rPr>
              <a:t> + 22 (Ph3)} = 59 months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</a:rPr>
              <a:t>5 (extra planning) and 9 (2</a:t>
            </a:r>
            <a:r>
              <a:rPr lang="en-US" sz="2000" baseline="30000" dirty="0">
                <a:latin typeface="Trebuchet MS"/>
              </a:rPr>
              <a:t>nd</a:t>
            </a:r>
            <a:r>
              <a:rPr lang="en-US" sz="2000" dirty="0">
                <a:latin typeface="Trebuchet MS"/>
              </a:rPr>
              <a:t> Ph3 planning) could be shortened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43CD2D-74BC-4266-A6FF-64DA7237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11465"/>
              </p:ext>
            </p:extLst>
          </p:nvPr>
        </p:nvGraphicFramePr>
        <p:xfrm>
          <a:off x="1638031" y="4999726"/>
          <a:ext cx="8915938" cy="142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980427643"/>
                    </a:ext>
                  </a:extLst>
                </a:gridCol>
                <a:gridCol w="3650070">
                  <a:extLst>
                    <a:ext uri="{9D8B030D-6E8A-4147-A177-3AD203B41FA5}">
                      <a16:colId xmlns:a16="http://schemas.microsoft.com/office/drawing/2014/main" val="1343803991"/>
                    </a:ext>
                  </a:extLst>
                </a:gridCol>
                <a:gridCol w="2339788">
                  <a:extLst>
                    <a:ext uri="{9D8B030D-6E8A-4147-A177-3AD203B41FA5}">
                      <a16:colId xmlns:a16="http://schemas.microsoft.com/office/drawing/2014/main" val="1050090687"/>
                    </a:ext>
                  </a:extLst>
                </a:gridCol>
              </a:tblGrid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Scenario​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Time to registration (month)​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Total sample size​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694827"/>
                  </a:ext>
                </a:extLst>
              </a:tr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A (Conventional)​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800" dirty="0">
                          <a:latin typeface="Trebuchet MS" panose="020B0603020202020204" pitchFamily="34" charset="0"/>
                        </a:rPr>
                        <a:t>908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93647"/>
                  </a:ext>
                </a:extLst>
              </a:tr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B (Seamless)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852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49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8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When to Consider Seamless Designs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437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rebuchet MS" panose="020B0603020202020204" pitchFamily="34" charset="0"/>
              </a:rPr>
              <a:t>Relatively predictable dose response relationships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E.g., predictable PK-PD behaviors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Well-understood dose responses from drugs in the same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rebuchet MS" panose="020B0603020202020204" pitchFamily="34" charset="0"/>
              </a:rPr>
              <a:t>Longer-term outcome for approval but shorter-term outcome for dose selection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For SLE, outcome for approval is at W52 and for dose selection is at W24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More savings would be achieved if an even earlier outcome than W24 can be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rebuchet MS" panose="020B0603020202020204" pitchFamily="34" charset="0"/>
              </a:rPr>
              <a:t>Need to expedite the drug development with enough resources and team’s dedication and</a:t>
            </a:r>
            <a:r>
              <a:rPr lang="zh-CN" altLang="en-US" sz="2200" dirty="0">
                <a:latin typeface="Trebuchet MS" panose="020B0603020202020204" pitchFamily="34" charset="0"/>
              </a:rPr>
              <a:t> </a:t>
            </a:r>
            <a:r>
              <a:rPr lang="en-US" altLang="zh-CN" sz="2200" dirty="0">
                <a:latin typeface="Trebuchet MS" panose="020B0603020202020204" pitchFamily="34" charset="0"/>
              </a:rPr>
              <a:t>trust on DMC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rebuchet MS" panose="020B0603020202020204" pitchFamily="34" charset="0"/>
              </a:rPr>
              <a:t>Ideas could be utilized in other situations (Ph1/2, Oncology Ph2/3 …)</a:t>
            </a:r>
          </a:p>
        </p:txBody>
      </p:sp>
    </p:spTree>
    <p:extLst>
      <p:ext uri="{BB962C8B-B14F-4D97-AF65-F5344CB8AC3E}">
        <p14:creationId xmlns:p14="http://schemas.microsoft.com/office/powerpoint/2010/main" val="21302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 package {</a:t>
            </a:r>
            <a:r>
              <a:rPr lang="en-US" altLang="en-US" sz="3600" dirty="0" err="1"/>
              <a:t>SeamlessDesignSimulation</a:t>
            </a:r>
            <a:r>
              <a:rPr lang="en-US" altLang="en-US" sz="3600" dirty="0"/>
              <a:t>}</a:t>
            </a:r>
            <a:endParaRPr lang="en-US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4439FAD-96D9-410B-8773-8EEAB0EA2281}"/>
              </a:ext>
            </a:extLst>
          </p:cNvPr>
          <p:cNvSpPr txBox="1">
            <a:spLocks/>
          </p:cNvSpPr>
          <p:nvPr/>
        </p:nvSpPr>
        <p:spPr>
          <a:xfrm>
            <a:off x="447615" y="1329178"/>
            <a:ext cx="11373597" cy="47607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i="0" kern="1600" spc="-50" baseline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290513" indent="-174625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lang="en-US" sz="1800" b="0" i="1" kern="1600" spc="-5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403225" indent="-28575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lang="en-US" sz="1600" b="0" i="0" kern="1600" spc="-50" baseline="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3pPr>
            <a:lvl4pPr marL="809625" indent="-28575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lang="en-US" sz="1400" b="0" i="0" kern="1600" spc="-50" baseline="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4pPr>
            <a:lvl5pPr marL="1376363" indent="-174625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sz="1200" b="0" i="0" kern="1600" spc="-50" baseline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To facilitate simulation and analysis of seamless Phase 2/3 clinical trials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Simulation module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Simulate patient-level data with a Poisson-distributed enrollment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Two main analysis timepoints</a:t>
            </a:r>
          </a:p>
          <a:p>
            <a:pPr marL="63341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0" dirty="0"/>
              <a:t>Interim for dose selection and futility (optional)</a:t>
            </a:r>
          </a:p>
          <a:p>
            <a:pPr marL="63341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0" dirty="0"/>
              <a:t>Final for confirmatory testing</a:t>
            </a:r>
          </a:p>
          <a:p>
            <a:pPr marL="63341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0" dirty="0"/>
              <a:t>Timing of interim analysis driven by user-specified % of patients for analysis (e.g., when 100 patient have data)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Binary outcome</a:t>
            </a:r>
          </a:p>
          <a:p>
            <a:pPr marL="63341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i="0" dirty="0"/>
              <a:t>Allow a different outcome at interim (e.g., W24) for dose selection and another (e.g., W52) for final testing</a:t>
            </a:r>
          </a:p>
        </p:txBody>
      </p:sp>
    </p:spTree>
    <p:extLst>
      <p:ext uri="{BB962C8B-B14F-4D97-AF65-F5344CB8AC3E}">
        <p14:creationId xmlns:p14="http://schemas.microsoft.com/office/powerpoint/2010/main" val="279832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Methodologies for Dose Finding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E1849-730B-4986-B378-CFF434508050}"/>
              </a:ext>
            </a:extLst>
          </p:cNvPr>
          <p:cNvSpPr txBox="1"/>
          <p:nvPr/>
        </p:nvSpPr>
        <p:spPr>
          <a:xfrm>
            <a:off x="471441" y="1474413"/>
            <a:ext cx="6621982" cy="512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Suppose we include a placebo arm and a few active arms for different doses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Approaches focus 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Hypothesis testing: comparisons of doses vs. placebo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Pairwise comparisons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Estimation: dose-response curve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Hybrid approach, e.g., MCP-Mod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Design operating characteristics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Power to reject a null hypothesis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Precision of estimation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Probability of selecting the target dose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The minimal dose achieving a target treatment effect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A60050C-4F3F-4CB0-905D-B4BBC5FD2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17" y="625542"/>
            <a:ext cx="3657600" cy="29205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3A1A236-D66F-4758-B199-A4F2ED5634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117" y="3546041"/>
            <a:ext cx="3657600" cy="29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6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 package {</a:t>
            </a:r>
            <a:r>
              <a:rPr lang="en-US" altLang="en-US" sz="3600" dirty="0" err="1"/>
              <a:t>SeamlessDesignSimulation</a:t>
            </a:r>
            <a:r>
              <a:rPr lang="en-US" altLang="en-US" sz="3600" dirty="0"/>
              <a:t>}</a:t>
            </a:r>
            <a:endParaRPr lang="en-US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4439FAD-96D9-410B-8773-8EEAB0EA2281}"/>
              </a:ext>
            </a:extLst>
          </p:cNvPr>
          <p:cNvSpPr txBox="1">
            <a:spLocks/>
          </p:cNvSpPr>
          <p:nvPr/>
        </p:nvSpPr>
        <p:spPr>
          <a:xfrm>
            <a:off x="447615" y="1215809"/>
            <a:ext cx="11269255" cy="52135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i="0" kern="1600" spc="-50" baseline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290513" indent="-174625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lang="en-US" sz="1800" b="0" i="1" kern="1600" spc="-5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403225" indent="-28575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lang="en-US" sz="1600" b="0" i="0" kern="1600" spc="-50" baseline="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3pPr>
            <a:lvl4pPr marL="809625" indent="-28575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lang="en-US" sz="1400" b="0" i="0" kern="1600" spc="-50" baseline="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4pPr>
            <a:lvl5pPr marL="1376363" indent="-174625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sz="1200" b="0" i="0" kern="1600" spc="-50" baseline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Analysis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Interim analysis 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i="0" dirty="0"/>
              <a:t>Dose selection based on model-based treatment effects from MCP-Mod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altLang="en-US" sz="2000" i="0" dirty="0"/>
              <a:t>Use-defined dose selection criteria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Futility analysis (optional) 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i="0" dirty="0"/>
              <a:t>Using MCP-Mod and flexible timing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 analysis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altLang="zh-CN" sz="2000" i="0" dirty="0">
                <a:latin typeface="Trebuchet MS" panose="020B0603020202020204" pitchFamily="34" charset="0"/>
              </a:rPr>
              <a:t>Cochran-Mantel-Haenszel (CMH) test comparing each selected dose vs. placebo at each stage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altLang="zh-CN" sz="2000" i="0" dirty="0"/>
              <a:t>Inverse normal combination test to combine p-values from stage 1 and 2</a:t>
            </a:r>
            <a:endParaRPr lang="en-US" sz="2000" dirty="0"/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altLang="zh-CN" sz="2000" i="0" dirty="0"/>
              <a:t>Multiple adjustment using Bonferroni correction (could use other tests)</a:t>
            </a:r>
            <a:endParaRPr lang="en-US" altLang="zh-CN" sz="2000" i="0" dirty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 package {</a:t>
            </a:r>
            <a:r>
              <a:rPr lang="en-US" altLang="en-US" sz="3600" dirty="0" err="1"/>
              <a:t>SeamlessDesignSimulation</a:t>
            </a:r>
            <a:r>
              <a:rPr lang="en-US" altLang="en-US" sz="3600" dirty="0"/>
              <a:t>}</a:t>
            </a:r>
            <a:endParaRPr lang="en-US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4439FAD-96D9-410B-8773-8EEAB0EA2281}"/>
              </a:ext>
            </a:extLst>
          </p:cNvPr>
          <p:cNvSpPr txBox="1">
            <a:spLocks/>
          </p:cNvSpPr>
          <p:nvPr/>
        </p:nvSpPr>
        <p:spPr>
          <a:xfrm>
            <a:off x="447615" y="1215810"/>
            <a:ext cx="11269255" cy="48740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i="0" kern="1600" spc="-50" baseline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290513" indent="-174625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lang="en-US" sz="1800" b="0" i="1" kern="1600" spc="-5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403225" indent="-28575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lang="en-US" sz="1600" b="0" i="0" kern="1600" spc="-50" baseline="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3pPr>
            <a:lvl4pPr marL="809625" indent="-28575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lang="en-US" sz="1400" b="0" i="0" kern="1600" spc="-50" baseline="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4pPr>
            <a:lvl5pPr marL="1376363" indent="-174625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  <a:defRPr sz="1200" b="0" i="0" kern="1600" spc="-50" baseline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Operating characteristics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i="0" dirty="0"/>
              <a:t>Power to detect a significant treatment effect 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i="0" dirty="0"/>
              <a:t>Prob of stopping for futility 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i="0" dirty="0"/>
              <a:t>Power loss after adding futility 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altLang="en-US" sz="2000" i="0" dirty="0"/>
              <a:t>Probability of selecting one dose, …, user-specified max number of doses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Other summaries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i="0" dirty="0"/>
              <a:t>Average number of true efficacious doses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i="0" dirty="0"/>
              <a:t>Average number of patients enrolled at interim analysis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i="0" dirty="0"/>
              <a:t>Average number of patients included in the interim /futility / final analyses</a:t>
            </a:r>
          </a:p>
          <a:p>
            <a:pPr marL="6334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 package {</a:t>
            </a:r>
            <a:r>
              <a:rPr lang="en-US" altLang="en-US" sz="3600" dirty="0" err="1"/>
              <a:t>SeamlessDesignSimulation</a:t>
            </a:r>
            <a:r>
              <a:rPr lang="en-US" altLang="en-US" sz="3600" dirty="0"/>
              <a:t>}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F76C19-8991-4EFF-BBC1-9BC0C52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04294"/>
              </p:ext>
            </p:extLst>
          </p:nvPr>
        </p:nvGraphicFramePr>
        <p:xfrm>
          <a:off x="369116" y="1082040"/>
          <a:ext cx="11347754" cy="5331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1229017309"/>
                    </a:ext>
                  </a:extLst>
                </a:gridCol>
                <a:gridCol w="7615430">
                  <a:extLst>
                    <a:ext uri="{9D8B030D-6E8A-4147-A177-3AD203B41FA5}">
                      <a16:colId xmlns:a16="http://schemas.microsoft.com/office/drawing/2014/main" val="3399402708"/>
                    </a:ext>
                  </a:extLst>
                </a:gridCol>
                <a:gridCol w="1383407">
                  <a:extLst>
                    <a:ext uri="{9D8B030D-6E8A-4147-A177-3AD203B41FA5}">
                      <a16:colId xmlns:a16="http://schemas.microsoft.com/office/drawing/2014/main" val="2666183870"/>
                    </a:ext>
                  </a:extLst>
                </a:gridCol>
              </a:tblGrid>
              <a:tr h="563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Key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S3 Methods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for Extension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488276"/>
                  </a:ext>
                </a:extLst>
              </a:tr>
              <a:tr h="331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SetupSimulationPacket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Set up simulation details for all scenarios that are needed, e.g., assign class to S3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357061"/>
                  </a:ext>
                </a:extLst>
              </a:tr>
              <a:tr h="563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RunSimulation</a:t>
                      </a:r>
                      <a:endParaRPr lang="en-US" sz="14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RunParallelSimulation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RunSimulation</a:t>
                      </a:r>
                      <a:r>
                        <a:rPr lang="en-US" sz="1400" dirty="0"/>
                        <a:t> will loop over scenarios and simulate each scenario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RunParallelSimulation</a:t>
                      </a:r>
                      <a:r>
                        <a:rPr lang="en-US" sz="1400" dirty="0"/>
                        <a:t> does the same as but uses multiple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174144"/>
                  </a:ext>
                </a:extLst>
              </a:tr>
              <a:tr h="331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SimulateSingleTrial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</a:t>
                      </a:r>
                      <a:r>
                        <a:rPr lang="en-US" sz="1400" dirty="0"/>
                        <a:t>ate a single trial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17767"/>
                  </a:ext>
                </a:extLst>
              </a:tr>
              <a:tr h="331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SimulateAllPatientData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Simulate the patient data based on the input parameter for multiple arms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843866"/>
                  </a:ext>
                </a:extLst>
              </a:tr>
              <a:tr h="794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SimulatePatientOutcomes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Simulate patient outcomes.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Currently support binary outcomes with specified response rates at each analysis timepoint and correlations between them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674703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RunAnalysis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Run the desired analysis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Currently support MCP-Mod and CMH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628342"/>
                  </a:ext>
                </a:extLst>
              </a:tr>
              <a:tr h="331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SelectTreatment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Select treatments based on interim analysis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10113"/>
                  </a:ext>
                </a:extLst>
              </a:tr>
              <a:tr h="563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CombinePvalues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Combine p-values from stage 1 and 2 using the desired method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Currently support Inverse Normal Combination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264720"/>
                  </a:ext>
                </a:extLst>
              </a:tr>
              <a:tr h="563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MultipleComparison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Compute multiple comparison corrected p-value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Currently support Bonferroni correction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17683"/>
                  </a:ext>
                </a:extLst>
              </a:tr>
              <a:tr h="331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PostProcess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Conduct the post-process work for the simulation results and output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0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426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0F633-0CEA-419A-97ED-30B95AA6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0CC4F0-C713-41A7-93C1-8566E3E8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11212-BB59-4BAE-ACF5-47A5E43A9E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8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691B2-6C5B-DC47-88F2-69D8F43F6AA7}"/>
              </a:ext>
            </a:extLst>
          </p:cNvPr>
          <p:cNvSpPr txBox="1"/>
          <p:nvPr/>
        </p:nvSpPr>
        <p:spPr>
          <a:xfrm>
            <a:off x="903248" y="2921169"/>
            <a:ext cx="1053253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6730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Option B: Ph2/3 Feasible Designs with </a:t>
            </a:r>
            <a:r>
              <a:rPr lang="en-US" altLang="zh-CN" sz="3200" dirty="0"/>
              <a:t>Two</a:t>
            </a:r>
            <a:r>
              <a:rPr lang="en-US" altLang="en-US" sz="3200" dirty="0"/>
              <a:t> Dose</a:t>
            </a:r>
            <a:r>
              <a:rPr lang="en-US" altLang="zh-CN" sz="3200" dirty="0"/>
              <a:t>s</a:t>
            </a:r>
            <a:r>
              <a:rPr lang="en-US" altLang="en-US" sz="3200" dirty="0"/>
              <a:t> Selected</a:t>
            </a:r>
            <a:endParaRPr lang="en-US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983B5F-D957-4EBB-A01F-93AA894C0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34078"/>
              </p:ext>
            </p:extLst>
          </p:nvPr>
        </p:nvGraphicFramePr>
        <p:xfrm>
          <a:off x="1295399" y="1187320"/>
          <a:ext cx="9693454" cy="50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636615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0922306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761232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3065357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37097816"/>
                    </a:ext>
                  </a:extLst>
                </a:gridCol>
                <a:gridCol w="1372414">
                  <a:extLst>
                    <a:ext uri="{9D8B030D-6E8A-4147-A177-3AD203B41FA5}">
                      <a16:colId xmlns:a16="http://schemas.microsoft.com/office/drawing/2014/main" val="37214250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841459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5422222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944941979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ctr" rtl="0" fontAlgn="ctr"/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Inputs</a:t>
                      </a:r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Outputs</a:t>
                      </a: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562031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 per arm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Futility analysis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under alt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 under null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loss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18820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 per arm</a:t>
                      </a:r>
                      <a:endParaRPr lang="el-GR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Timing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in rates</a:t>
                      </a:r>
                      <a:endParaRPr lang="en-US" sz="2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Enrollment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loss</a:t>
                      </a:r>
                    </a:p>
                  </a:txBody>
                  <a:tcPr marL="21134" marR="21134" marT="2113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61411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74.4%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099252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937766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79742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611854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6350" marR="6350" marT="635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6350" marR="6350" marT="635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69.8%</a:t>
                      </a:r>
                    </a:p>
                  </a:txBody>
                  <a:tcPr marL="6350" marR="6350" marT="635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6350" marR="6350" marT="635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424224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190</a:t>
                      </a:r>
                      <a:endParaRPr kumimoji="0" lang="en-US" dirty="0"/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28247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26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DF6CA2-F8A3-4321-9396-7978D043CA8F}"/>
              </a:ext>
            </a:extLst>
          </p:cNvPr>
          <p:cNvSpPr/>
          <p:nvPr/>
        </p:nvSpPr>
        <p:spPr>
          <a:xfrm>
            <a:off x="1295400" y="3178834"/>
            <a:ext cx="9693454" cy="50033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Option A: Ph3 Considerations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4560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Two identical Ph3 52-week study with one dose and placebo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One futility analysis at 50% information for week-24 BICLA with a p-value boundary of 0.25 (one-sided)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Prob of stopping for futility if no effect: 63%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Power loss after adding futility: 1.5%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Sample size is 156 per arm for 90% power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rebuchet MS" panose="020B0603020202020204" pitchFamily="34" charset="0"/>
              </a:rPr>
              <a:t>Option A 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Sample size: 95 * 4 (Ph2b) + 156 * 3 * 2 (Ph3) = </a:t>
            </a:r>
            <a:r>
              <a:rPr lang="en-US" sz="2000" dirty="0">
                <a:latin typeface="Trebuchet MS"/>
                <a:cs typeface="Arial"/>
              </a:rPr>
              <a:t>1316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/>
                <a:cs typeface="Arial"/>
              </a:rPr>
              <a:t>Duration: </a:t>
            </a:r>
            <a:r>
              <a:rPr lang="en-US" sz="2000" dirty="0">
                <a:latin typeface="Trebuchet MS"/>
              </a:rPr>
              <a:t>25 (Ph2b) + 18 + 30 (Ph3) = 73 months</a:t>
            </a:r>
            <a:endParaRPr lang="en-US" altLang="zh-C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Comparison if two doses are selected for Ph3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2990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rebuchet MS" panose="020B0603020202020204" pitchFamily="34" charset="0"/>
              </a:rPr>
              <a:t>Option A 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Sample size: 95 * 4 (Ph2b) + 156 * 3 * 2 (Ph3) = 1316</a:t>
            </a:r>
            <a:endParaRPr lang="en-US" sz="2000" dirty="0">
              <a:latin typeface="Trebuchet MS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/>
                <a:cs typeface="Arial"/>
              </a:rPr>
              <a:t>Duration: </a:t>
            </a:r>
            <a:r>
              <a:rPr lang="en-US" sz="2000" dirty="0">
                <a:latin typeface="Trebuchet MS"/>
              </a:rPr>
              <a:t>25 (Ph2b) + 18 + 30 (Ph3) = 73 months</a:t>
            </a:r>
            <a:endParaRPr lang="en-US" altLang="zh-CN" sz="20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rebuchet MS" panose="020B0603020202020204" pitchFamily="34" charset="0"/>
              </a:rPr>
              <a:t>Option B 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Sample size: 104 * 4 + 20 (stage 1) + 61 * 3 (stage 2) + 156 * 3 (Ph3) = 1087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/>
                <a:cs typeface="Arial"/>
              </a:rPr>
              <a:t>Duration: 5 (extra planning) + </a:t>
            </a:r>
            <a:r>
              <a:rPr lang="en-US" altLang="zh-CN" sz="2000" dirty="0">
                <a:latin typeface="Trebuchet MS"/>
              </a:rPr>
              <a:t>22</a:t>
            </a:r>
            <a:r>
              <a:rPr lang="en-US" sz="2000" dirty="0">
                <a:latin typeface="Trebuchet MS"/>
              </a:rPr>
              <a:t> (stage 1) + 39 (stage 2 and Ph3) = 66 months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43CD2D-74BC-4266-A6FF-64DA7237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98998"/>
              </p:ext>
            </p:extLst>
          </p:nvPr>
        </p:nvGraphicFramePr>
        <p:xfrm>
          <a:off x="2138793" y="4751565"/>
          <a:ext cx="8915938" cy="142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980427643"/>
                    </a:ext>
                  </a:extLst>
                </a:gridCol>
                <a:gridCol w="3650070">
                  <a:extLst>
                    <a:ext uri="{9D8B030D-6E8A-4147-A177-3AD203B41FA5}">
                      <a16:colId xmlns:a16="http://schemas.microsoft.com/office/drawing/2014/main" val="1343803991"/>
                    </a:ext>
                  </a:extLst>
                </a:gridCol>
                <a:gridCol w="2339788">
                  <a:extLst>
                    <a:ext uri="{9D8B030D-6E8A-4147-A177-3AD203B41FA5}">
                      <a16:colId xmlns:a16="http://schemas.microsoft.com/office/drawing/2014/main" val="1050090687"/>
                    </a:ext>
                  </a:extLst>
                </a:gridCol>
              </a:tblGrid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Scenario​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Time to registration (month)​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Total sample size​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694827"/>
                  </a:ext>
                </a:extLst>
              </a:tr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A (Conventional)​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800" dirty="0">
                          <a:latin typeface="+mn-lt"/>
                        </a:rPr>
                        <a:t>1316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93647"/>
                  </a:ext>
                </a:extLst>
              </a:tr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B (Seamless)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1087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49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8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Comparison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If one dose is selected for Ph3</a:t>
            </a:r>
          </a:p>
          <a:p>
            <a:pPr>
              <a:lnSpc>
                <a:spcPct val="150000"/>
              </a:lnSpc>
            </a:pPr>
            <a:endParaRPr lang="en-US" altLang="en-US" sz="2400" dirty="0"/>
          </a:p>
          <a:p>
            <a:pPr>
              <a:lnSpc>
                <a:spcPct val="150000"/>
              </a:lnSpc>
            </a:pPr>
            <a:endParaRPr lang="en-US" altLang="en-US" sz="2400" dirty="0"/>
          </a:p>
          <a:p>
            <a:pPr>
              <a:lnSpc>
                <a:spcPct val="150000"/>
              </a:lnSpc>
            </a:pP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If two doses are selected for Ph3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43CD2D-74BC-4266-A6FF-64DA723779C3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4445072"/>
          <a:ext cx="8915938" cy="142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980427643"/>
                    </a:ext>
                  </a:extLst>
                </a:gridCol>
                <a:gridCol w="3650070">
                  <a:extLst>
                    <a:ext uri="{9D8B030D-6E8A-4147-A177-3AD203B41FA5}">
                      <a16:colId xmlns:a16="http://schemas.microsoft.com/office/drawing/2014/main" val="1343803991"/>
                    </a:ext>
                  </a:extLst>
                </a:gridCol>
                <a:gridCol w="2339788">
                  <a:extLst>
                    <a:ext uri="{9D8B030D-6E8A-4147-A177-3AD203B41FA5}">
                      <a16:colId xmlns:a16="http://schemas.microsoft.com/office/drawing/2014/main" val="1050090687"/>
                    </a:ext>
                  </a:extLst>
                </a:gridCol>
              </a:tblGrid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Scenario​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Time to registration (month)​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Total sample size​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694827"/>
                  </a:ext>
                </a:extLst>
              </a:tr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A (Conventional)​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1316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93647"/>
                  </a:ext>
                </a:extLst>
              </a:tr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B </a:t>
                      </a:r>
                      <a:r>
                        <a:rPr lang="en-US">
                          <a:effectLst/>
                        </a:rPr>
                        <a:t>(Seamless)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1087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4965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383E08-EB93-4D67-9DE8-38B118A34068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286000"/>
          <a:ext cx="8915938" cy="142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980427643"/>
                    </a:ext>
                  </a:extLst>
                </a:gridCol>
                <a:gridCol w="3650070">
                  <a:extLst>
                    <a:ext uri="{9D8B030D-6E8A-4147-A177-3AD203B41FA5}">
                      <a16:colId xmlns:a16="http://schemas.microsoft.com/office/drawing/2014/main" val="1343803991"/>
                    </a:ext>
                  </a:extLst>
                </a:gridCol>
                <a:gridCol w="2339788">
                  <a:extLst>
                    <a:ext uri="{9D8B030D-6E8A-4147-A177-3AD203B41FA5}">
                      <a16:colId xmlns:a16="http://schemas.microsoft.com/office/drawing/2014/main" val="1050090687"/>
                    </a:ext>
                  </a:extLst>
                </a:gridCol>
              </a:tblGrid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Scenario​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Time to registration (month)​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Total sample size​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694827"/>
                  </a:ext>
                </a:extLst>
              </a:tr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A (Conventional)​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800" dirty="0">
                          <a:latin typeface="Trebuchet MS" panose="020B0603020202020204" pitchFamily="34" charset="0"/>
                        </a:rPr>
                        <a:t>908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93647"/>
                  </a:ext>
                </a:extLst>
              </a:tr>
              <a:tr h="473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B </a:t>
                      </a:r>
                      <a:r>
                        <a:rPr lang="en-US">
                          <a:effectLst/>
                        </a:rPr>
                        <a:t>(Seamless)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852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49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Design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433AE-A7B3-457F-B1EB-B459AF7D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6" y="1805624"/>
            <a:ext cx="1645920" cy="11887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44129-2BEE-46C8-BF46-D17F4D5C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773" y="2742103"/>
            <a:ext cx="1645920" cy="118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83D1FC98-6EF7-4C83-9534-03B196AEE5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4303" y="1029633"/>
            <a:ext cx="427979" cy="165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High dose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2B2075-CB95-479E-AFBD-18FF3554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773" y="2280925"/>
            <a:ext cx="1645920" cy="114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3D52AE79-0B26-4730-8892-59A64E6C1F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8779" y="1515578"/>
            <a:ext cx="427979" cy="165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Medium dose</a:t>
            </a:r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70582863-922B-4AE5-8CA6-1AFB36EE928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19956" y="878947"/>
            <a:ext cx="427979" cy="115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Phase 2b</a:t>
            </a: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5AA5AD49-E885-4AB3-BF7F-2ADD4C11CAF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39145" y="966439"/>
            <a:ext cx="427979" cy="9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Phase 3</a:t>
            </a: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6E4A47F9-698B-4469-95CC-46B6C7033CA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7660" y="1967288"/>
            <a:ext cx="427979" cy="165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Low dose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58C45-CAA2-48A0-ADE7-12E8C4D0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33" y="3231492"/>
            <a:ext cx="1645920" cy="1188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1C883AE2-B9B9-4D66-942F-D8C6FAE170B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5421" y="2456678"/>
            <a:ext cx="427979" cy="165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Placebo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363A6-3E4D-4D85-B8D5-AFC403E8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72" y="1703790"/>
            <a:ext cx="1031940" cy="175483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</p:spPr>
        <p:txBody>
          <a:bodyPr vert="vert270" wrap="none" anchor="ctr" anchorCtr="0"/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70000"/>
            </a:pPr>
            <a:r>
              <a:rPr lang="en-GB" sz="1600" dirty="0">
                <a:solidFill>
                  <a:srgbClr val="000000"/>
                </a:solidFill>
              </a:rPr>
              <a:t>Transition Period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5CA71D-E87C-411F-B3C1-59AD8FB5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887" y="2280925"/>
            <a:ext cx="2286000" cy="114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13E41-105E-4138-BE5A-927D7830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647" y="3231492"/>
            <a:ext cx="2286000" cy="1188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3639710"/>
            <a:ext cx="11252744" cy="2251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During the transition period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End of Phase 2 (EOP2) meeting with FDA to obtain the agreement on the dose selection and study design for Phase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Not most efficient in terms of time and patient exposure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More robust development with adequate time to integrate all available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29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/>
      <p:bldP spid="11" grpId="0"/>
      <p:bldP spid="14" grpId="0"/>
      <p:bldP spid="15" grpId="0" animBg="1"/>
      <p:bldP spid="16" grpId="0"/>
      <p:bldP spid="13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Seamless Phase 2/3 Design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433AE-A7B3-457F-B1EB-B459AF7D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6" y="1805624"/>
            <a:ext cx="1645920" cy="11887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44129-2BEE-46C8-BF46-D17F4D5C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773" y="2742103"/>
            <a:ext cx="1645920" cy="118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83D1FC98-6EF7-4C83-9534-03B196AEE5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4303" y="1029633"/>
            <a:ext cx="427979" cy="165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High dose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2B2075-CB95-479E-AFBD-18FF3554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773" y="2280925"/>
            <a:ext cx="1645920" cy="114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3D52AE79-0B26-4730-8892-59A64E6C1F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8779" y="1515578"/>
            <a:ext cx="427979" cy="165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Medium dose</a:t>
            </a:r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70582863-922B-4AE5-8CA6-1AFB36EE928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912839" y="878947"/>
            <a:ext cx="427979" cy="115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Stage 1</a:t>
            </a: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5AA5AD49-E885-4AB3-BF7F-2ADD4C11CAF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01660" y="981604"/>
            <a:ext cx="427979" cy="95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Stage 2</a:t>
            </a: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6E4A47F9-698B-4469-95CC-46B6C7033CA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7660" y="1967288"/>
            <a:ext cx="427979" cy="165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Low dose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58C45-CAA2-48A0-ADE7-12E8C4D0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33" y="3231492"/>
            <a:ext cx="1645920" cy="1188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1C883AE2-B9B9-4D66-942F-D8C6FAE170B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5421" y="2456678"/>
            <a:ext cx="427979" cy="165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Placebo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363A6-3E4D-4D85-B8D5-AFC403E8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155" y="1703790"/>
            <a:ext cx="350559" cy="175483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</p:spPr>
        <p:txBody>
          <a:bodyPr vert="vert270" wrap="none" anchor="ctr" anchorCtr="0"/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70000"/>
            </a:pPr>
            <a:r>
              <a:rPr lang="en-GB" sz="1600" dirty="0">
                <a:solidFill>
                  <a:srgbClr val="000000"/>
                </a:solidFill>
              </a:rPr>
              <a:t>Interim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5CA71D-E87C-411F-B3C1-59AD8FB5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341" y="2280925"/>
            <a:ext cx="2286000" cy="114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13E41-105E-4138-BE5A-927D7830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01" y="3231492"/>
            <a:ext cx="2286000" cy="1188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3639710"/>
            <a:ext cx="11252744" cy="2251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Combine Phase 2b (as stage 1) and Phase 3 (as stage 2) into one trial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Use the interim analysis to perform dose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At the end of Phase 3, use data from both stages for confirmatory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More efficient in terms of time and patient exposure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More careful planning and less time to make dose selection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CF76A-52DA-4706-89BC-6A59AA52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88223"/>
            <a:ext cx="350559" cy="175483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</p:spPr>
        <p:txBody>
          <a:bodyPr vert="vert270" wrap="none" anchor="ctr" anchorCtr="0"/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70000"/>
            </a:pPr>
            <a:r>
              <a:rPr lang="en-US" altLang="zh-CN" sz="1600" dirty="0">
                <a:solidFill>
                  <a:srgbClr val="000000"/>
                </a:solidFill>
              </a:rPr>
              <a:t>More planning</a:t>
            </a:r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Design Features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433AE-A7B3-457F-B1EB-B459AF7D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6" y="1805624"/>
            <a:ext cx="1645920" cy="11887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44129-2BEE-46C8-BF46-D17F4D5C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773" y="2742103"/>
            <a:ext cx="1645920" cy="118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83D1FC98-6EF7-4C83-9534-03B196AEE5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4303" y="1029633"/>
            <a:ext cx="427979" cy="165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High dose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2B2075-CB95-479E-AFBD-18FF3554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773" y="2280925"/>
            <a:ext cx="1645920" cy="114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3D52AE79-0B26-4730-8892-59A64E6C1F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8779" y="1515578"/>
            <a:ext cx="427979" cy="165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Medium dose</a:t>
            </a:r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70582863-922B-4AE5-8CA6-1AFB36EE928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19956" y="878947"/>
            <a:ext cx="427979" cy="115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Stage 1</a:t>
            </a: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5AA5AD49-E885-4AB3-BF7F-2ADD4C11CAF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451599" y="981604"/>
            <a:ext cx="427979" cy="95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Stage 2</a:t>
            </a: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6E4A47F9-698B-4469-95CC-46B6C7033CA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7660" y="1967288"/>
            <a:ext cx="427979" cy="165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Low dose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58C45-CAA2-48A0-ADE7-12E8C4D0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33" y="3231492"/>
            <a:ext cx="1645920" cy="1188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1C883AE2-B9B9-4D66-942F-D8C6FAE170B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35421" y="2456678"/>
            <a:ext cx="427979" cy="165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GB" sz="1600" dirty="0">
                <a:solidFill>
                  <a:srgbClr val="000000"/>
                </a:solidFill>
                <a:latin typeface="+mj-lt"/>
              </a:rPr>
              <a:t>Placebo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363A6-3E4D-4D85-B8D5-AFC403E8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155" y="1703790"/>
            <a:ext cx="350559" cy="175483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</p:spPr>
        <p:txBody>
          <a:bodyPr vert="vert270" wrap="none" anchor="ctr" anchorCtr="0"/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70000"/>
            </a:pPr>
            <a:r>
              <a:rPr lang="en-GB" sz="1600" dirty="0">
                <a:solidFill>
                  <a:srgbClr val="000000"/>
                </a:solidFill>
              </a:rPr>
              <a:t>Interim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5CA71D-E87C-411F-B3C1-59AD8FB5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341" y="2280925"/>
            <a:ext cx="2286000" cy="114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13E41-105E-4138-BE5A-927D7830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01" y="3231492"/>
            <a:ext cx="2286000" cy="1188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/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3639710"/>
            <a:ext cx="11252744" cy="248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At interim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Futility stopping of the study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Dose selection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More often to start with a few doses and then drop some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Less often to add dose(s)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Sample size re-estimation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FF4315-232B-4FD7-A2B0-44B02870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88223"/>
            <a:ext cx="350559" cy="175483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</p:spPr>
        <p:txBody>
          <a:bodyPr vert="vert270" wrap="none" anchor="ctr" anchorCtr="0"/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70000"/>
            </a:pPr>
            <a:r>
              <a:rPr lang="en-US" altLang="zh-CN" sz="1600" dirty="0">
                <a:solidFill>
                  <a:srgbClr val="000000"/>
                </a:solidFill>
              </a:rPr>
              <a:t>More planning</a:t>
            </a:r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Futility Stopping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373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Similar rationales compared to futility stopping in Phase 3 trials with two arms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Trade-offs between power loss and probability of stopping under null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The more aggressive the futility, the more the power loss, the higher the prob of stopping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The earlier the futility, the more the power loss, the high the prob of stopping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Decision metrics should be able to integrate all information from all doses for efficiency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An overall p-value of all doses vs. placebo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rebuchet MS" panose="020B0603020202020204" pitchFamily="34" charset="0"/>
              </a:rPr>
              <a:t>E.g., the MCP test of the overall dose-response signal in MCP-Mod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Always helpful to also report the futility boundary on the point estimate scale for easier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79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Dose Selection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320511" y="1547563"/>
            <a:ext cx="11576116" cy="4606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Could be based on treatment effect for each dose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E.g., the dose with the best treatment effect compared with placebo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More efficient to use estimates from dose-response modeling to borrow information across doses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Decision could be based on data at an earlier timepoint (e.g., week 24 in a 52-week study)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Or surrogate endpoints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Often preferred when the primary outcome take a long time to measure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Safety information is usually integrated in a qualitative manner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Sometimes, we may want the flexibility to choose one or two doses for stage 2 based on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Need to pre-specify selection rules for the alignment internally and externally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Health authority buy-in needed (of the algorithm, instead of the dose)</a:t>
            </a:r>
          </a:p>
        </p:txBody>
      </p:sp>
    </p:spTree>
    <p:extLst>
      <p:ext uri="{BB962C8B-B14F-4D97-AF65-F5344CB8AC3E}">
        <p14:creationId xmlns:p14="http://schemas.microsoft.com/office/powerpoint/2010/main" val="17685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013-3FC9-43DA-A31A-54C1C5C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Size </a:t>
            </a:r>
            <a:r>
              <a:rPr lang="en-US" altLang="zh-CN"/>
              <a:t>Re-estimation </a:t>
            </a:r>
            <a:r>
              <a:rPr lang="en-US" altLang="zh-CN" dirty="0"/>
              <a:t>(</a:t>
            </a:r>
            <a:r>
              <a:rPr lang="en-US" altLang="zh-CN"/>
              <a:t>SSR)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11B5-DC23-4F20-A3B3-DC86ADE63432}"/>
              </a:ext>
            </a:extLst>
          </p:cNvPr>
          <p:cNvSpPr txBox="1"/>
          <p:nvPr/>
        </p:nvSpPr>
        <p:spPr>
          <a:xfrm>
            <a:off x="471441" y="1547563"/>
            <a:ext cx="11252744" cy="437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Possible to change the sample size of stage 2 for the chosen dose(s)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E.g., change the per arm sample size from 50 to 100 for stage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Techniques for SSR for a single endpoint apply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SSR could also be implicitly implemented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E.g., at the interim analysis, one or two doses will be selected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Regardless of which dose(s), the total sample size for stage 2 is 300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If only one dose is selected, this means an increase of sample 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rebuchet MS" panose="020B0603020202020204" pitchFamily="34" charset="0"/>
              </a:rPr>
              <a:t>Need to adjust for this implicit SSR or otherwise type I error will be inflated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rebuchet MS" panose="020B0603020202020204" pitchFamily="34" charset="0"/>
              </a:rPr>
              <a:t>For dose selection, need to discuss how to handle sample size change, e.g., for each arm or for the study</a:t>
            </a:r>
          </a:p>
        </p:txBody>
      </p:sp>
    </p:spTree>
    <p:extLst>
      <p:ext uri="{BB962C8B-B14F-4D97-AF65-F5344CB8AC3E}">
        <p14:creationId xmlns:p14="http://schemas.microsoft.com/office/powerpoint/2010/main" val="37039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ilead_2020">
  <a:themeElements>
    <a:clrScheme name="Gilead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AEB618"/>
      </a:accent2>
      <a:accent3>
        <a:srgbClr val="F37B7D"/>
      </a:accent3>
      <a:accent4>
        <a:srgbClr val="9DB6C3"/>
      </a:accent4>
      <a:accent5>
        <a:srgbClr val="D7DB8C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lead_2020" id="{7507908E-99D9-4329-B604-8B58615CA5F0}" vid="{FE06D0EC-E320-4A91-9011-89A975E2B954}"/>
    </a:ext>
  </a:extLst>
</a:theme>
</file>

<file path=ppt/theme/theme2.xml><?xml version="1.0" encoding="utf-8"?>
<a:theme xmlns:a="http://schemas.openxmlformats.org/drawingml/2006/main" name="Creating Possible">
  <a:themeElements>
    <a:clrScheme name="Custom 19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3C587F"/>
      </a:accent2>
      <a:accent3>
        <a:srgbClr val="8DC1C5"/>
      </a:accent3>
      <a:accent4>
        <a:srgbClr val="688C38"/>
      </a:accent4>
      <a:accent5>
        <a:srgbClr val="AEB618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lead corporate 2021.potx" id="{0156406A-379E-4A9C-87AB-08E30DC8A9DC}" vid="{39D3266A-4FCB-4D44-A126-610F2FBF1E2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gilead_2020</Template>
  <TotalTime>14072</TotalTime>
  <Words>3704</Words>
  <Application>Microsoft Office PowerPoint</Application>
  <PresentationFormat>Widescreen</PresentationFormat>
  <Paragraphs>715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Apple Symbols</vt:lpstr>
      <vt:lpstr>Proxima Nova Regular</vt:lpstr>
      <vt:lpstr>Trebuchet MS Regular</vt:lpstr>
      <vt:lpstr>Arial</vt:lpstr>
      <vt:lpstr>Arial Black</vt:lpstr>
      <vt:lpstr>Calibri</vt:lpstr>
      <vt:lpstr>Courier New</vt:lpstr>
      <vt:lpstr>Georgia</vt:lpstr>
      <vt:lpstr>Times New Roman</vt:lpstr>
      <vt:lpstr>Trebuchet MS</vt:lpstr>
      <vt:lpstr>gilead_2020</vt:lpstr>
      <vt:lpstr>Creating Possible</vt:lpstr>
      <vt:lpstr>Practical Considerations in Seamless Phase II/III Adaptive Designs with Treatment Selection</vt:lpstr>
      <vt:lpstr>Conventional Clinical Development Plan</vt:lpstr>
      <vt:lpstr>Methodologies for Dose Finding </vt:lpstr>
      <vt:lpstr>Conventional Design</vt:lpstr>
      <vt:lpstr>Seamless Phase 2/3 Design</vt:lpstr>
      <vt:lpstr>Popular Design Features</vt:lpstr>
      <vt:lpstr>Futility Stopping</vt:lpstr>
      <vt:lpstr>Dose Selection</vt:lpstr>
      <vt:lpstr>Sample Size Re-estimation (SSR)</vt:lpstr>
      <vt:lpstr>Design Parameters</vt:lpstr>
      <vt:lpstr>Recruitment</vt:lpstr>
      <vt:lpstr>Categorization of patients for data combination</vt:lpstr>
      <vt:lpstr>Search for Optimal Designs</vt:lpstr>
      <vt:lpstr>Lupus Erythematosus</vt:lpstr>
      <vt:lpstr>Clinical Development Plan (CDP) Options for Systemic Lupus Erythematosus (SLE)</vt:lpstr>
      <vt:lpstr>Common Performance Criteria</vt:lpstr>
      <vt:lpstr>Common Assumptions</vt:lpstr>
      <vt:lpstr>Search for Feasible Designs</vt:lpstr>
      <vt:lpstr>Candidate Dose Response Models (Truths)</vt:lpstr>
      <vt:lpstr>Option A: Ph2b Considerations</vt:lpstr>
      <vt:lpstr>Option A: Ph2b Feasible Designs</vt:lpstr>
      <vt:lpstr>Option A: Ph3 Considerations</vt:lpstr>
      <vt:lpstr>Option B: Ph2/3 Considerations</vt:lpstr>
      <vt:lpstr>Option B: Ph2/3 Design Criteria</vt:lpstr>
      <vt:lpstr>Option B: Ph2/3 Feasible Designs with One Dose Selected</vt:lpstr>
      <vt:lpstr>Option B: Ph2/3 Dose Selection</vt:lpstr>
      <vt:lpstr>Comparison if one dose is selected for Ph3</vt:lpstr>
      <vt:lpstr>When to Consider Seamless Designs</vt:lpstr>
      <vt:lpstr>R package {SeamlessDesignSimulation}</vt:lpstr>
      <vt:lpstr>R package {SeamlessDesignSimulation}</vt:lpstr>
      <vt:lpstr>R package {SeamlessDesignSimulation}</vt:lpstr>
      <vt:lpstr>R package {SeamlessDesignSimulation}</vt:lpstr>
      <vt:lpstr>PowerPoint Presentation</vt:lpstr>
      <vt:lpstr>Option B: Ph2/3 Feasible Designs with Two Doses Selected</vt:lpstr>
      <vt:lpstr>Option A: Ph3 Considerations</vt:lpstr>
      <vt:lpstr>Comparison if two doses are selected for Ph3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Phase II/III Designs</dc:title>
  <dc:creator>Jialuo Liu</dc:creator>
  <cp:lastModifiedBy>Dong Xi</cp:lastModifiedBy>
  <cp:revision>88</cp:revision>
  <dcterms:created xsi:type="dcterms:W3CDTF">2022-10-05T22:52:28Z</dcterms:created>
  <dcterms:modified xsi:type="dcterms:W3CDTF">2023-04-18T21:05:13Z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8c1083-8924-401d-97ae-40f5eed0fcd8_Enabled">
    <vt:lpwstr>true</vt:lpwstr>
  </property>
  <property fmtid="{D5CDD505-2E9C-101B-9397-08002B2CF9AE}" pid="3" name="MSIP_Label_418c1083-8924-401d-97ae-40f5eed0fcd8_SetDate">
    <vt:lpwstr>2022-10-05T22:52:29Z</vt:lpwstr>
  </property>
  <property fmtid="{D5CDD505-2E9C-101B-9397-08002B2CF9AE}" pid="4" name="MSIP_Label_418c1083-8924-401d-97ae-40f5eed0fcd8_Method">
    <vt:lpwstr>Standard</vt:lpwstr>
  </property>
  <property fmtid="{D5CDD505-2E9C-101B-9397-08002B2CF9AE}" pid="5" name="MSIP_Label_418c1083-8924-401d-97ae-40f5eed0fcd8_Name">
    <vt:lpwstr>418c1083-8924-401d-97ae-40f5eed0fcd8</vt:lpwstr>
  </property>
  <property fmtid="{D5CDD505-2E9C-101B-9397-08002B2CF9AE}" pid="6" name="MSIP_Label_418c1083-8924-401d-97ae-40f5eed0fcd8_SiteId">
    <vt:lpwstr>a5a8bcaa-3292-41e6-b735-5e8b21f4dbfd</vt:lpwstr>
  </property>
  <property fmtid="{D5CDD505-2E9C-101B-9397-08002B2CF9AE}" pid="7" name="MSIP_Label_418c1083-8924-401d-97ae-40f5eed0fcd8_ActionId">
    <vt:lpwstr>a9c8311b-7a8a-4edc-b30c-1d32623742e7</vt:lpwstr>
  </property>
  <property fmtid="{D5CDD505-2E9C-101B-9397-08002B2CF9AE}" pid="8" name="MSIP_Label_418c1083-8924-401d-97ae-40f5eed0fcd8_ContentBits">
    <vt:lpwstr>0</vt:lpwstr>
  </property>
</Properties>
</file>