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0"/>
  </p:handoutMasterIdLst>
  <p:sldIdLst>
    <p:sldId id="381" r:id="rId2"/>
    <p:sldId id="382" r:id="rId3"/>
    <p:sldId id="385" r:id="rId4"/>
    <p:sldId id="323" r:id="rId5"/>
    <p:sldId id="321" r:id="rId6"/>
    <p:sldId id="322" r:id="rId7"/>
    <p:sldId id="320" r:id="rId8"/>
    <p:sldId id="324" r:id="rId9"/>
    <p:sldId id="378" r:id="rId10"/>
    <p:sldId id="389" r:id="rId11"/>
    <p:sldId id="377" r:id="rId12"/>
    <p:sldId id="330" r:id="rId13"/>
    <p:sldId id="348" r:id="rId14"/>
    <p:sldId id="349" r:id="rId15"/>
    <p:sldId id="351" r:id="rId16"/>
    <p:sldId id="329" r:id="rId17"/>
    <p:sldId id="380" r:id="rId18"/>
    <p:sldId id="328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EC254-9C85-4A35-877C-BD2C76CEBD2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E3E43-1F4A-405D-B81D-3C5A6A2F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74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-3175" y="3581400"/>
            <a:ext cx="9147175" cy="3278188"/>
          </a:xfrm>
          <a:prstGeom prst="rect">
            <a:avLst/>
          </a:prstGeom>
          <a:solidFill>
            <a:srgbClr val="808080">
              <a:alpha val="32941"/>
            </a:srgbClr>
          </a:solidFill>
          <a:ln w="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GB" sz="2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-14326" y="3429000"/>
            <a:ext cx="9170988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-14326" y="3516313"/>
            <a:ext cx="9170988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9248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924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8580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181600"/>
            <a:ext cx="7924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 smtClean="0"/>
              <a:t>Scientific Committee Meeting</a:t>
            </a:r>
          </a:p>
          <a:p>
            <a:r>
              <a:rPr lang="en-US" dirty="0" smtClean="0"/>
              <a:t>January 22, 2015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074" y="6669088"/>
            <a:ext cx="700126" cy="188912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9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49" y="127717"/>
            <a:ext cx="7900416" cy="90862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" y="6248400"/>
            <a:ext cx="8015288" cy="4572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49" y="128016"/>
            <a:ext cx="7900416" cy="90862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605" y="1524000"/>
            <a:ext cx="3811588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1524000"/>
            <a:ext cx="3774465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" y="6248400"/>
            <a:ext cx="8015288" cy="4572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7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49" y="128016"/>
            <a:ext cx="7900416" cy="90862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" y="6248400"/>
            <a:ext cx="8015288" cy="4572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7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4649" y="152400"/>
            <a:ext cx="7900416" cy="90862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347" y="1524000"/>
            <a:ext cx="7924800" cy="45259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102" y="638500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421F-9E7F-4E7D-842C-A9704C8FAC42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>
            <a:off x="685800" y="1066800"/>
            <a:ext cx="7924800" cy="0"/>
          </a:xfrm>
          <a:prstGeom prst="line">
            <a:avLst/>
          </a:prstGeom>
          <a:noFill/>
          <a:ln w="5397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Aft>
                <a:spcPct val="25000"/>
              </a:spcAft>
              <a:buFontTx/>
              <a:buChar char="•"/>
              <a:defRPr/>
            </a:pP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8" name="Line 25"/>
          <p:cNvSpPr>
            <a:spLocks noChangeShapeType="1"/>
          </p:cNvSpPr>
          <p:nvPr userDrawn="1"/>
        </p:nvSpPr>
        <p:spPr bwMode="auto">
          <a:xfrm>
            <a:off x="685800" y="1143000"/>
            <a:ext cx="7924800" cy="0"/>
          </a:xfrm>
          <a:prstGeom prst="line">
            <a:avLst/>
          </a:prstGeom>
          <a:noFill/>
          <a:ln w="53975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Aft>
                <a:spcPct val="25000"/>
              </a:spcAft>
              <a:buFontTx/>
              <a:buChar char="•"/>
              <a:defRPr/>
            </a:pP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8280400" y="6610350"/>
            <a:ext cx="8572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sz="36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sz="36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sz="36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sz="36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25000"/>
              </a:spcAft>
              <a:defRPr/>
            </a:pPr>
            <a:r>
              <a:rPr lang="en-US" altLang="en-US" sz="1000" b="0" baseline="0" dirty="0" smtClean="0">
                <a:solidFill>
                  <a:srgbClr val="000000"/>
                </a:solidFill>
              </a:rPr>
              <a:t>Confidential</a:t>
            </a:r>
          </a:p>
        </p:txBody>
      </p:sp>
      <p:sp>
        <p:nvSpPr>
          <p:cNvPr id="11" name="Rectangle 26"/>
          <p:cNvSpPr txBox="1">
            <a:spLocks noChangeArrowheads="1"/>
          </p:cNvSpPr>
          <p:nvPr userDrawn="1"/>
        </p:nvSpPr>
        <p:spPr bwMode="auto">
          <a:xfrm>
            <a:off x="-1447800" y="66103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sz="36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sz="36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sz="36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sz="3600" b="1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en-US" sz="1000" b="0" baseline="0" dirty="0" smtClean="0">
                <a:solidFill>
                  <a:srgbClr val="000000"/>
                </a:solidFill>
              </a:rPr>
              <a:t>Slide </a:t>
            </a:r>
            <a:fld id="{796437CB-981F-4BA2-956C-0A2F7364A2D1}" type="slidenum">
              <a:rPr lang="en-US" altLang="en-US" sz="1000" b="0" baseline="0" smtClean="0">
                <a:solidFill>
                  <a:srgbClr val="000000"/>
                </a:solidFill>
              </a:rPr>
              <a:pPr algn="r">
                <a:defRPr/>
              </a:pPr>
              <a:t>‹#›</a:t>
            </a:fld>
            <a:endParaRPr lang="en-US" altLang="en-US" sz="1000" b="0" baseline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96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90000"/>
        </a:buClr>
        <a:buFont typeface="Symbol" pitchFamily="18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4201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Interim </a:t>
            </a:r>
            <a:r>
              <a:rPr lang="en-US" dirty="0"/>
              <a:t>Futility </a:t>
            </a:r>
            <a:r>
              <a:rPr lang="en-US" dirty="0" smtClean="0"/>
              <a:t>Approach for Clinical Trials with Multiple Experimental Groups</a:t>
            </a:r>
            <a:endParaRPr lang="en-US" sz="2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Zhishen Ye &amp; Neby Bekele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3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Futility Rules Including </a:t>
            </a:r>
            <a:r>
              <a:rPr lang="en-US" smtClean="0"/>
              <a:t>Clinical Criteria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28960" y="1234440"/>
            <a:ext cx="2045778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PP ≥ 45% in </a:t>
            </a:r>
            <a:endParaRPr lang="en-US" sz="1200" dirty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both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experimental </a:t>
            </a:r>
            <a:r>
              <a:rPr lang="en-US" sz="1200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groups?</a:t>
            </a:r>
            <a:endParaRPr lang="en-US" sz="1200" dirty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4415" y="1219200"/>
            <a:ext cx="386811" cy="276985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effectLst/>
                <a:latin typeface="Calibri"/>
                <a:ea typeface="Times New Roman"/>
                <a:cs typeface="Times New Roman"/>
              </a:rPr>
              <a:t>Yes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407314" y="1911096"/>
            <a:ext cx="29260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38535" y="1782445"/>
            <a:ext cx="365780" cy="276985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>
                <a:effectLst/>
                <a:latin typeface="Calibri"/>
                <a:ea typeface="Times New Roman"/>
                <a:cs typeface="Times New Roman"/>
              </a:rPr>
              <a:t>No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31083" y="2057400"/>
            <a:ext cx="2037994" cy="55753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PP ≥ 45% in </a:t>
            </a:r>
            <a:endParaRPr lang="en-US" sz="1200" dirty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  <a:p>
            <a:pPr algn="ctr"/>
            <a:r>
              <a:rPr lang="en-US" sz="1200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one </a:t>
            </a:r>
            <a:r>
              <a:rPr lang="en-US" sz="1200" dirty="0">
                <a:solidFill>
                  <a:schemeClr val="tx1"/>
                </a:solidFill>
                <a:ea typeface="Times New Roman"/>
                <a:cs typeface="Times New Roman"/>
              </a:rPr>
              <a:t>experimental group</a:t>
            </a:r>
            <a:r>
              <a:rPr lang="en-US" sz="1200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?</a:t>
            </a:r>
            <a:endParaRPr lang="en-US" sz="1200" dirty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3296855" y="2296160"/>
            <a:ext cx="237766" cy="45148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2889256" y="2374265"/>
            <a:ext cx="365780" cy="276985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effectLst/>
                <a:latin typeface="Calibri"/>
                <a:ea typeface="Times New Roman"/>
                <a:cs typeface="Times New Roman"/>
              </a:rPr>
              <a:t>No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5572615" y="2297430"/>
            <a:ext cx="305699" cy="4572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8"/>
          <p:cNvSpPr txBox="1"/>
          <p:nvPr/>
        </p:nvSpPr>
        <p:spPr>
          <a:xfrm>
            <a:off x="5929264" y="2374265"/>
            <a:ext cx="386811" cy="276985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effectLst/>
                <a:latin typeface="Calibri"/>
                <a:ea typeface="Times New Roman"/>
                <a:cs typeface="Times New Roman"/>
              </a:rPr>
              <a:t>Yes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5" name="TextBox 20"/>
          <p:cNvSpPr txBox="1"/>
          <p:nvPr/>
        </p:nvSpPr>
        <p:spPr>
          <a:xfrm>
            <a:off x="4489989" y="3767455"/>
            <a:ext cx="386811" cy="276985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effectLst/>
                <a:latin typeface="Calibri"/>
                <a:ea typeface="Times New Roman"/>
                <a:cs typeface="Times New Roman"/>
              </a:rPr>
              <a:t>Yes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5899843" y="3310210"/>
            <a:ext cx="394970" cy="36584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2"/>
          <p:cNvSpPr txBox="1"/>
          <p:nvPr/>
        </p:nvSpPr>
        <p:spPr>
          <a:xfrm>
            <a:off x="6324600" y="3345815"/>
            <a:ext cx="365780" cy="276985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>
                <a:effectLst/>
                <a:latin typeface="Calibri"/>
                <a:ea typeface="Times New Roman"/>
                <a:cs typeface="Times New Roman"/>
              </a:rPr>
              <a:t>No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5400000">
            <a:off x="4431276" y="3752215"/>
            <a:ext cx="916940" cy="0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177754" y="3688080"/>
            <a:ext cx="2241794" cy="73152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Only the group with PP ≥ 45% is eligible for continued enrollment </a:t>
            </a:r>
            <a:endParaRPr lang="en-US" sz="1200" dirty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94215" y="2746375"/>
            <a:ext cx="2309019" cy="5435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NPG ≥ 65% and </a:t>
            </a:r>
            <a:endParaRPr lang="en-US" sz="1200" dirty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NPG ≥ 10% + max(PP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1</a:t>
            </a:r>
            <a:r>
              <a:rPr lang="en-US" sz="1200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,PP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2</a:t>
            </a:r>
            <a:r>
              <a:rPr lang="en-US" sz="1200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)?</a:t>
            </a:r>
            <a:endParaRPr lang="en-US" sz="1200" dirty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37414" y="4210685"/>
            <a:ext cx="1835610" cy="7315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7" tIns="45713" rIns="91427" bIns="45713" spcCol="0" rtlCol="0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Both groups are eligible for continued enrollment </a:t>
            </a:r>
            <a:endParaRPr lang="en-US" sz="1200" dirty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2993140" y="3754755"/>
            <a:ext cx="913130" cy="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94"/>
          <p:cNvSpPr txBox="1"/>
          <p:nvPr/>
        </p:nvSpPr>
        <p:spPr>
          <a:xfrm>
            <a:off x="3447582" y="3790950"/>
            <a:ext cx="386811" cy="276985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effectLst/>
                <a:latin typeface="Calibri"/>
                <a:ea typeface="Times New Roman"/>
                <a:cs typeface="Times New Roman"/>
              </a:rPr>
              <a:t>Yes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5400000">
            <a:off x="2505199" y="3316635"/>
            <a:ext cx="393065" cy="33966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96"/>
          <p:cNvSpPr txBox="1"/>
          <p:nvPr/>
        </p:nvSpPr>
        <p:spPr>
          <a:xfrm>
            <a:off x="2148820" y="3351530"/>
            <a:ext cx="365780" cy="276985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effectLst/>
                <a:latin typeface="Calibri"/>
                <a:ea typeface="Times New Roman"/>
                <a:cs typeface="Times New Roman"/>
              </a:rPr>
              <a:t>No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701842" y="3685540"/>
            <a:ext cx="1595721" cy="4165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Stop both groups</a:t>
            </a:r>
            <a:endParaRPr lang="en-US" sz="1200" dirty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088211" y="2744470"/>
            <a:ext cx="2309019" cy="5454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NPG ≥ 65% and </a:t>
            </a:r>
            <a:endParaRPr lang="en-US" sz="1200" dirty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NPG ≥ 10% + max(PP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1</a:t>
            </a:r>
            <a:r>
              <a:rPr lang="en-US" sz="1200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,PP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2</a:t>
            </a:r>
            <a:r>
              <a:rPr lang="en-US" sz="1200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)?</a:t>
            </a:r>
            <a:endParaRPr lang="en-US" sz="1200" dirty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676965" y="5253355"/>
            <a:ext cx="4027869" cy="58864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7" tIns="45713" rIns="91427" bIns="45713" spcCol="0"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For each group: is the observed rate &lt; 20% and &lt; 10% higher than the rate in placebo?</a:t>
            </a:r>
            <a:endParaRPr lang="en-US" sz="1200" dirty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544746" y="6031865"/>
            <a:ext cx="2285667" cy="5556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7" tIns="45713" rIns="91427" bIns="45713" spcCol="0" rtlCol="0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Enroll additional subjects for the group  </a:t>
            </a:r>
            <a:endParaRPr lang="en-US" sz="1200" dirty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826058" y="6030595"/>
            <a:ext cx="2762614" cy="58483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7" tIns="45713" rIns="91427" bIns="45713" spcCol="0" rtlCol="0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Consider stopping the group based on totality of the data </a:t>
            </a:r>
            <a:endParaRPr lang="en-US" sz="1200" dirty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6852189" y="5255260"/>
            <a:ext cx="386811" cy="276985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effectLst/>
                <a:latin typeface="Calibri"/>
                <a:ea typeface="Times New Roman"/>
                <a:cs typeface="Times New Roman"/>
              </a:rPr>
              <a:t>Yes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32" name="TextBox 35"/>
          <p:cNvSpPr txBox="1"/>
          <p:nvPr/>
        </p:nvSpPr>
        <p:spPr>
          <a:xfrm>
            <a:off x="2133600" y="5257165"/>
            <a:ext cx="365780" cy="276985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effectLst/>
                <a:latin typeface="Calibri"/>
                <a:ea typeface="Times New Roman"/>
                <a:cs typeface="Times New Roman"/>
              </a:rPr>
              <a:t>No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4080441" y="5097780"/>
            <a:ext cx="3108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>
            <a:off x="5869389" y="4835489"/>
            <a:ext cx="833755" cy="70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>
            <a:off x="2243887" y="5612160"/>
            <a:ext cx="501015" cy="339666"/>
          </a:xfrm>
          <a:prstGeom prst="bentConnector3">
            <a:avLst>
              <a:gd name="adj1" fmla="val 80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H="1">
            <a:off x="6632072" y="5593035"/>
            <a:ext cx="515620" cy="365848"/>
          </a:xfrm>
          <a:prstGeom prst="bentConnector3">
            <a:avLst>
              <a:gd name="adj1" fmla="val 65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0800000" flipV="1">
            <a:off x="3237414" y="1497330"/>
            <a:ext cx="293669" cy="3079115"/>
          </a:xfrm>
          <a:prstGeom prst="bentConnector3">
            <a:avLst>
              <a:gd name="adj1" fmla="val 67481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447800" y="5024755"/>
            <a:ext cx="6477000" cy="16935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39" name="TextBox 35"/>
          <p:cNvSpPr txBox="1"/>
          <p:nvPr/>
        </p:nvSpPr>
        <p:spPr>
          <a:xfrm>
            <a:off x="1447800" y="5001895"/>
            <a:ext cx="1515022" cy="277481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i="1" kern="1200" dirty="0">
                <a:effectLst/>
                <a:latin typeface="Calibri"/>
                <a:ea typeface="Times New Roman"/>
                <a:cs typeface="Times New Roman"/>
              </a:rPr>
              <a:t>Clinical criteria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668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2" grpId="0"/>
      <p:bldP spid="14" grpId="0"/>
      <p:bldP spid="15" grpId="0"/>
      <p:bldP spid="17" grpId="0"/>
      <p:bldP spid="19" grpId="0" animBg="1"/>
      <p:bldP spid="20" grpId="0" animBg="1"/>
      <p:bldP spid="21" grpId="0" animBg="1"/>
      <p:bldP spid="21" grpId="1" animBg="1"/>
      <p:bldP spid="21" grpId="2" animBg="1"/>
      <p:bldP spid="23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8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Tool for NPG Futility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7048"/>
            <a:ext cx="793267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 Arrow 5"/>
          <p:cNvSpPr/>
          <p:nvPr/>
        </p:nvSpPr>
        <p:spPr>
          <a:xfrm>
            <a:off x="2301240" y="4038600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2133600" y="3703320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5400000">
            <a:off x="2697480" y="3992880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0800000">
            <a:off x="2240280" y="4066773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10800000">
            <a:off x="7239000" y="4066773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rot="5400000">
            <a:off x="2621280" y="3459480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16200000">
            <a:off x="1920240" y="1493108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68880" y="3950208"/>
            <a:ext cx="4846320" cy="192024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62248E-6 L 3.33333E-6 0.226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068E-7 L 0.45833 -2.22068E-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40874E-6 L 0.5 -1.40874E-6 " pathEditMode="relative" rAng="0" ptsTypes="AA">
                                      <p:cBhvr>
                                        <p:cTn id="7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8" grpId="0" animBg="1"/>
      <p:bldP spid="8" grpId="1" animBg="1"/>
      <p:bldP spid="10" grpId="0" animBg="1"/>
      <p:bldP spid="10" grpId="1" animBg="1"/>
      <p:bldP spid="10" grpId="2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2" animBg="1"/>
      <p:bldP spid="15" grpId="3" animBg="1"/>
      <p:bldP spid="16" grpId="0" animBg="1"/>
      <p:bldP spid="1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Fine-tune Cutoff for NPG-Max(PP</a:t>
            </a:r>
            <a:r>
              <a:rPr lang="en-US" baseline="-25000" dirty="0" smtClean="0"/>
              <a:t>1</a:t>
            </a:r>
            <a:r>
              <a:rPr lang="en-US" dirty="0" smtClean="0"/>
              <a:t>,PP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527048"/>
            <a:ext cx="793267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7048"/>
            <a:ext cx="793267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93267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7048"/>
            <a:ext cx="793267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7048"/>
            <a:ext cx="793267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eft Arrow 9"/>
          <p:cNvSpPr/>
          <p:nvPr/>
        </p:nvSpPr>
        <p:spPr>
          <a:xfrm rot="10800000">
            <a:off x="3246120" y="2362200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434840" y="4572000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3962400" y="4724400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3962400" y="5227320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Fine-tune </a:t>
            </a:r>
            <a:r>
              <a:rPr lang="en-US" dirty="0"/>
              <a:t>Cutoff f</a:t>
            </a:r>
            <a:r>
              <a:rPr lang="en-US" dirty="0" smtClean="0"/>
              <a:t>or NPG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527048"/>
            <a:ext cx="793267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7048"/>
            <a:ext cx="793267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7048"/>
            <a:ext cx="793267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7048"/>
            <a:ext cx="793267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eft Arrow 9"/>
          <p:cNvSpPr/>
          <p:nvPr/>
        </p:nvSpPr>
        <p:spPr>
          <a:xfrm rot="10800000">
            <a:off x="3200401" y="2179319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Fine-tune </a:t>
            </a:r>
            <a:r>
              <a:rPr lang="en-US" dirty="0"/>
              <a:t>Cutoff </a:t>
            </a:r>
            <a:r>
              <a:rPr lang="en-US" dirty="0" smtClean="0"/>
              <a:t>for </a:t>
            </a:r>
            <a:r>
              <a:rPr lang="en-US" dirty="0"/>
              <a:t>Individual 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7048"/>
            <a:ext cx="793267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7048"/>
            <a:ext cx="793267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7048"/>
            <a:ext cx="793267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eft Arrow 10"/>
          <p:cNvSpPr/>
          <p:nvPr/>
        </p:nvSpPr>
        <p:spPr>
          <a:xfrm rot="10800000">
            <a:off x="3200401" y="2026920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5400000">
            <a:off x="4069080" y="3459480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9565E-7 L 0.05 8.69565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7048"/>
            <a:ext cx="793267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7048"/>
            <a:ext cx="793267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93267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93267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7048"/>
            <a:ext cx="793267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eft Arrow 9"/>
          <p:cNvSpPr/>
          <p:nvPr/>
        </p:nvSpPr>
        <p:spPr>
          <a:xfrm rot="5400000">
            <a:off x="1380744" y="2301240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1859280" y="2453640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5400000">
            <a:off x="2240280" y="2301240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5400000">
            <a:off x="3002280" y="2621280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3505200" y="4562856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3502152" y="4727448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3502152" y="4892040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0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94912E-6 L 0 0.0999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7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Generalize </a:t>
            </a:r>
            <a:r>
              <a:rPr lang="en-US" dirty="0" smtClean="0"/>
              <a:t>NPG Futility 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 NPG guideline for studies </a:t>
            </a:r>
            <a:r>
              <a:rPr lang="en-US" dirty="0"/>
              <a:t>w</a:t>
            </a:r>
            <a:r>
              <a:rPr lang="en-US" dirty="0" smtClean="0"/>
              <a:t>ith three experimental groups</a:t>
            </a:r>
          </a:p>
          <a:p>
            <a:pPr lvl="1"/>
            <a:r>
              <a:rPr lang="en-US" dirty="0" smtClean="0"/>
              <a:t>Stop none if all three </a:t>
            </a:r>
            <a:r>
              <a:rPr lang="en-US" dirty="0" smtClean="0">
                <a:ea typeface="Times New Roman"/>
              </a:rPr>
              <a:t>PP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≥ 45%</a:t>
            </a:r>
          </a:p>
          <a:p>
            <a:pPr lvl="1"/>
            <a:r>
              <a:rPr lang="en-US" dirty="0" smtClean="0"/>
              <a:t>Otherwise sort three PP so </a:t>
            </a:r>
            <a:r>
              <a:rPr lang="en-US" dirty="0"/>
              <a:t>that </a:t>
            </a:r>
            <a:r>
              <a:rPr lang="en-US" dirty="0" smtClean="0">
                <a:ea typeface="Times New Roman"/>
              </a:rPr>
              <a:t>PP</a:t>
            </a:r>
            <a:r>
              <a:rPr lang="en-US" baseline="-25000" dirty="0" smtClean="0">
                <a:ea typeface="Times New Roman"/>
              </a:rPr>
              <a:t>1 </a:t>
            </a:r>
            <a:r>
              <a:rPr lang="en-US" dirty="0" smtClean="0"/>
              <a:t>≥ </a:t>
            </a:r>
            <a:r>
              <a:rPr lang="en-US" dirty="0" smtClean="0">
                <a:ea typeface="Times New Roman"/>
              </a:rPr>
              <a:t>PP</a:t>
            </a:r>
            <a:r>
              <a:rPr lang="en-US" baseline="-25000" dirty="0" smtClean="0">
                <a:ea typeface="Times New Roman"/>
              </a:rPr>
              <a:t>2 </a:t>
            </a:r>
            <a:r>
              <a:rPr lang="en-US" dirty="0" smtClean="0"/>
              <a:t>≥ </a:t>
            </a:r>
            <a:r>
              <a:rPr lang="en-US" dirty="0" smtClean="0">
                <a:ea typeface="Times New Roman"/>
              </a:rPr>
              <a:t>PP</a:t>
            </a:r>
            <a:r>
              <a:rPr lang="en-US" baseline="-25000" dirty="0" smtClean="0">
                <a:ea typeface="Times New Roman"/>
              </a:rPr>
              <a:t>3</a:t>
            </a:r>
            <a:r>
              <a:rPr lang="en-US" dirty="0" smtClean="0"/>
              <a:t>, then calculate NPG</a:t>
            </a:r>
            <a:r>
              <a:rPr lang="en-US" baseline="-25000" dirty="0" smtClean="0"/>
              <a:t>3</a:t>
            </a:r>
            <a:r>
              <a:rPr lang="en-US" dirty="0" smtClean="0"/>
              <a:t>=1-(1-</a:t>
            </a:r>
            <a:r>
              <a:rPr lang="en-US" dirty="0" smtClean="0">
                <a:ea typeface="Times New Roman"/>
              </a:rPr>
              <a:t>PP</a:t>
            </a:r>
            <a:r>
              <a:rPr lang="en-US" baseline="-25000" dirty="0" smtClean="0">
                <a:ea typeface="Times New Roman"/>
              </a:rPr>
              <a:t>1</a:t>
            </a:r>
            <a:r>
              <a:rPr lang="en-US" dirty="0" smtClean="0"/>
              <a:t>)*(1-</a:t>
            </a:r>
            <a:r>
              <a:rPr lang="en-US" dirty="0" smtClean="0">
                <a:ea typeface="Times New Roman"/>
              </a:rPr>
              <a:t>PP</a:t>
            </a:r>
            <a:r>
              <a:rPr lang="en-US" baseline="-25000" dirty="0" smtClean="0">
                <a:ea typeface="Times New Roman"/>
              </a:rPr>
              <a:t>2</a:t>
            </a:r>
            <a:r>
              <a:rPr lang="en-US" dirty="0" smtClean="0"/>
              <a:t>)*(1-</a:t>
            </a:r>
            <a:r>
              <a:rPr lang="en-US" dirty="0" smtClean="0">
                <a:ea typeface="Times New Roman"/>
              </a:rPr>
              <a:t>PP</a:t>
            </a:r>
            <a:r>
              <a:rPr lang="en-US" baseline="-25000" dirty="0" smtClean="0">
                <a:ea typeface="Times New Roman"/>
              </a:rPr>
              <a:t>3</a:t>
            </a:r>
            <a:r>
              <a:rPr lang="en-US" dirty="0" smtClean="0"/>
              <a:t>) and NPG</a:t>
            </a:r>
            <a:r>
              <a:rPr lang="en-US" baseline="-25000" dirty="0" smtClean="0"/>
              <a:t>2</a:t>
            </a:r>
            <a:r>
              <a:rPr lang="en-US" dirty="0" smtClean="0"/>
              <a:t>=1-</a:t>
            </a:r>
            <a:r>
              <a:rPr lang="en-US" dirty="0"/>
              <a:t>(1-</a:t>
            </a:r>
            <a:r>
              <a:rPr lang="en-US" dirty="0">
                <a:ea typeface="Times New Roman"/>
              </a:rPr>
              <a:t>PP</a:t>
            </a:r>
            <a:r>
              <a:rPr lang="en-US" baseline="-25000" dirty="0">
                <a:ea typeface="Times New Roman"/>
              </a:rPr>
              <a:t>1</a:t>
            </a:r>
            <a:r>
              <a:rPr lang="en-US" dirty="0"/>
              <a:t>)*(1-</a:t>
            </a:r>
            <a:r>
              <a:rPr lang="en-US" dirty="0">
                <a:ea typeface="Times New Roman"/>
              </a:rPr>
              <a:t>PP</a:t>
            </a:r>
            <a:r>
              <a:rPr lang="en-US" baseline="-25000" dirty="0">
                <a:ea typeface="Times New Roman"/>
              </a:rPr>
              <a:t>2</a:t>
            </a:r>
            <a:r>
              <a:rPr lang="en-US" dirty="0"/>
              <a:t>)</a:t>
            </a:r>
            <a:endParaRPr lang="en-US" dirty="0" smtClean="0"/>
          </a:p>
          <a:p>
            <a:pPr lvl="2"/>
            <a:r>
              <a:rPr lang="en-US" sz="1800" dirty="0" smtClean="0"/>
              <a:t>If NPG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≥ 75% </a:t>
            </a:r>
            <a:r>
              <a:rPr lang="en-US" sz="1800" u="sng" dirty="0" smtClean="0"/>
              <a:t>and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≥ </a:t>
            </a:r>
            <a:r>
              <a:rPr lang="en-US" sz="1800" dirty="0">
                <a:solidFill>
                  <a:srgbClr val="FF0000"/>
                </a:solidFill>
              </a:rPr>
              <a:t>5</a:t>
            </a:r>
            <a:r>
              <a:rPr lang="en-US" sz="1800" dirty="0" smtClean="0">
                <a:solidFill>
                  <a:srgbClr val="FF0000"/>
                </a:solidFill>
              </a:rPr>
              <a:t>% </a:t>
            </a:r>
            <a:r>
              <a:rPr lang="en-US" sz="1800" dirty="0" smtClean="0"/>
              <a:t>+ NPG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then stop </a:t>
            </a:r>
            <a:r>
              <a:rPr lang="en-US" sz="1800" dirty="0"/>
              <a:t>n</a:t>
            </a:r>
            <a:r>
              <a:rPr lang="en-US" sz="1800" dirty="0" smtClean="0"/>
              <a:t>one</a:t>
            </a:r>
            <a:endParaRPr lang="en-US" sz="1800" dirty="0"/>
          </a:p>
          <a:p>
            <a:pPr lvl="2"/>
            <a:r>
              <a:rPr lang="en-US" sz="1800" dirty="0" smtClean="0"/>
              <a:t>Otherwise stop the group with </a:t>
            </a:r>
            <a:r>
              <a:rPr lang="en-US" sz="1800" dirty="0">
                <a:ea typeface="Times New Roman"/>
              </a:rPr>
              <a:t>PP</a:t>
            </a:r>
            <a:r>
              <a:rPr lang="en-US" sz="1800" baseline="-25000" dirty="0">
                <a:ea typeface="Times New Roman"/>
              </a:rPr>
              <a:t>3</a:t>
            </a:r>
            <a:r>
              <a:rPr lang="en-US" sz="1800" dirty="0" smtClean="0"/>
              <a:t>, treat the rest of two groups as a two-group-problem: </a:t>
            </a:r>
          </a:p>
          <a:p>
            <a:pPr lvl="3"/>
            <a:r>
              <a:rPr lang="en-US" sz="1800" dirty="0" smtClean="0"/>
              <a:t>Stop neither </a:t>
            </a:r>
            <a:r>
              <a:rPr lang="en-US" sz="1800" dirty="0"/>
              <a:t>if </a:t>
            </a:r>
            <a:r>
              <a:rPr lang="en-US" sz="1800" dirty="0" smtClean="0">
                <a:ea typeface="Times New Roman"/>
              </a:rPr>
              <a:t>PP</a:t>
            </a:r>
            <a:r>
              <a:rPr lang="en-US" sz="1800" baseline="-25000" dirty="0" smtClean="0">
                <a:ea typeface="Times New Roman"/>
              </a:rPr>
              <a:t>1 </a:t>
            </a:r>
            <a:r>
              <a:rPr lang="en-US" sz="1800" dirty="0" smtClean="0"/>
              <a:t>≥ </a:t>
            </a:r>
            <a:r>
              <a:rPr lang="en-US" sz="1800" dirty="0" smtClean="0">
                <a:ea typeface="Times New Roman"/>
              </a:rPr>
              <a:t>PP</a:t>
            </a:r>
            <a:r>
              <a:rPr lang="en-US" sz="1800" baseline="-25000" dirty="0" smtClean="0">
                <a:ea typeface="Times New Roman"/>
              </a:rPr>
              <a:t>2</a:t>
            </a:r>
            <a:r>
              <a:rPr lang="en-US" sz="1800" dirty="0" smtClean="0"/>
              <a:t> </a:t>
            </a:r>
            <a:r>
              <a:rPr lang="en-US" sz="1800" dirty="0">
                <a:solidFill>
                  <a:srgbClr val="FF0000"/>
                </a:solidFill>
              </a:rPr>
              <a:t>≥ 45%</a:t>
            </a:r>
          </a:p>
          <a:p>
            <a:pPr lvl="3"/>
            <a:r>
              <a:rPr lang="en-US" sz="1800" dirty="0" smtClean="0"/>
              <a:t>Otherwise, </a:t>
            </a:r>
          </a:p>
          <a:p>
            <a:pPr lvl="4"/>
            <a:r>
              <a:rPr lang="en-US" sz="1800" dirty="0"/>
              <a:t>I</a:t>
            </a:r>
            <a:r>
              <a:rPr lang="en-US" sz="1800" dirty="0" smtClean="0"/>
              <a:t>f NPG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≥ </a:t>
            </a:r>
            <a:r>
              <a:rPr lang="en-US" sz="1800" dirty="0">
                <a:solidFill>
                  <a:srgbClr val="FF0000"/>
                </a:solidFill>
              </a:rPr>
              <a:t>65% </a:t>
            </a:r>
            <a:r>
              <a:rPr lang="en-US" sz="1800" u="sng" dirty="0"/>
              <a:t>and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≥ 10% </a:t>
            </a:r>
            <a:r>
              <a:rPr lang="en-US" sz="1800" dirty="0" smtClean="0">
                <a:ea typeface="Times New Roman"/>
              </a:rPr>
              <a:t>+ PP</a:t>
            </a:r>
            <a:r>
              <a:rPr lang="en-US" sz="1800" baseline="-25000" dirty="0" smtClean="0">
                <a:ea typeface="Times New Roman"/>
              </a:rPr>
              <a:t>1</a:t>
            </a:r>
            <a:r>
              <a:rPr lang="en-US" sz="1800" dirty="0" smtClean="0"/>
              <a:t>, </a:t>
            </a:r>
            <a:r>
              <a:rPr lang="en-US" sz="1800" dirty="0"/>
              <a:t>then </a:t>
            </a:r>
            <a:r>
              <a:rPr lang="en-US" sz="1800" dirty="0" smtClean="0"/>
              <a:t>stop </a:t>
            </a:r>
            <a:r>
              <a:rPr lang="en-US" sz="1800" dirty="0"/>
              <a:t>n</a:t>
            </a:r>
            <a:r>
              <a:rPr lang="en-US" sz="1800" dirty="0" smtClean="0"/>
              <a:t>either </a:t>
            </a:r>
          </a:p>
          <a:p>
            <a:pPr lvl="4"/>
            <a:r>
              <a:rPr lang="en-US" sz="1800" dirty="0" smtClean="0"/>
              <a:t>Otherwise </a:t>
            </a:r>
            <a:r>
              <a:rPr lang="en-US" sz="1800" dirty="0"/>
              <a:t>stop each </a:t>
            </a:r>
            <a:r>
              <a:rPr lang="en-US" sz="1800" dirty="0" smtClean="0"/>
              <a:t>group </a:t>
            </a:r>
            <a:r>
              <a:rPr lang="en-US" sz="1800" dirty="0"/>
              <a:t>with PP &lt; 45</a:t>
            </a:r>
            <a:r>
              <a:rPr lang="en-US" sz="1800" dirty="0" smtClean="0"/>
              <a:t>%</a:t>
            </a:r>
          </a:p>
          <a:p>
            <a:pPr lvl="4"/>
            <a:endParaRPr lang="en-US" sz="1800" dirty="0"/>
          </a:p>
          <a:p>
            <a:r>
              <a:rPr lang="en-US" dirty="0" smtClean="0"/>
              <a:t>Continue the worst group? </a:t>
            </a:r>
          </a:p>
          <a:p>
            <a:pPr lvl="1"/>
            <a:r>
              <a:rPr lang="en-US" dirty="0" smtClean="0"/>
              <a:t>If yes, then continue the worst, and therefore all three groups</a:t>
            </a:r>
          </a:p>
          <a:p>
            <a:pPr lvl="1"/>
            <a:r>
              <a:rPr lang="en-US" dirty="0" smtClean="0"/>
              <a:t>If no, then stop the worst group, and reduce it to a two-group-problem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Excel </a:t>
            </a:r>
            <a:r>
              <a:rPr lang="en-US" dirty="0"/>
              <a:t>Tool f</a:t>
            </a:r>
            <a:r>
              <a:rPr lang="en-US" dirty="0" smtClean="0"/>
              <a:t>or Studies with 3 </a:t>
            </a:r>
            <a:r>
              <a:rPr lang="en-US" dirty="0"/>
              <a:t>Experimental </a:t>
            </a:r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7048"/>
            <a:ext cx="793699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 Arrow 5"/>
          <p:cNvSpPr/>
          <p:nvPr/>
        </p:nvSpPr>
        <p:spPr>
          <a:xfrm>
            <a:off x="2225040" y="3169920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5181600"/>
            <a:ext cx="4773168" cy="12954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3581400"/>
            <a:ext cx="4773168" cy="12954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6200000">
            <a:off x="3870960" y="3368041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0800000">
            <a:off x="2133601" y="3627119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10800000">
            <a:off x="2133601" y="4465320"/>
            <a:ext cx="365760" cy="18288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</a:t>
            </a:r>
            <a:r>
              <a:rPr lang="en-US" u="sng" dirty="0"/>
              <a:t>n</a:t>
            </a:r>
            <a:r>
              <a:rPr lang="en-US" u="sng" dirty="0" smtClean="0"/>
              <a:t>ot</a:t>
            </a:r>
            <a:r>
              <a:rPr lang="en-US" dirty="0" smtClean="0"/>
              <a:t> cover all scenarios once we specify the cutoffs</a:t>
            </a:r>
          </a:p>
          <a:p>
            <a:pPr lvl="1"/>
            <a:r>
              <a:rPr lang="en-US" dirty="0" smtClean="0"/>
              <a:t>Focus on those most likely to happen</a:t>
            </a:r>
          </a:p>
          <a:p>
            <a:pPr lvl="1"/>
            <a:endParaRPr lang="en-US" dirty="0"/>
          </a:p>
          <a:p>
            <a:r>
              <a:rPr lang="en-US" dirty="0"/>
              <a:t>Impact on alpha &amp; power</a:t>
            </a:r>
          </a:p>
          <a:p>
            <a:pPr lvl="1"/>
            <a:r>
              <a:rPr lang="en-US" dirty="0"/>
              <a:t>Binding or </a:t>
            </a:r>
            <a:r>
              <a:rPr lang="en-US" dirty="0" smtClean="0"/>
              <a:t>non-binding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Generalization</a:t>
            </a:r>
            <a:endParaRPr lang="en-US" dirty="0"/>
          </a:p>
          <a:p>
            <a:pPr lvl="1"/>
            <a:r>
              <a:rPr lang="en-US" dirty="0" smtClean="0"/>
              <a:t>Studies with more than two experimental groups</a:t>
            </a:r>
            <a:endParaRPr lang="en-US" dirty="0"/>
          </a:p>
          <a:p>
            <a:pPr lvl="1"/>
            <a:r>
              <a:rPr lang="en-US" dirty="0"/>
              <a:t>Different type of endpoints </a:t>
            </a:r>
          </a:p>
          <a:p>
            <a:pPr lvl="1"/>
            <a:r>
              <a:rPr lang="en-US" dirty="0" smtClean="0"/>
              <a:t>Nominal conditional (power) gain</a:t>
            </a:r>
          </a:p>
          <a:p>
            <a:endParaRPr lang="en-US" dirty="0" smtClean="0"/>
          </a:p>
          <a:p>
            <a:r>
              <a:rPr lang="en-US" dirty="0" smtClean="0"/>
              <a:t>Alternatives </a:t>
            </a:r>
            <a:r>
              <a:rPr lang="en-US" dirty="0"/>
              <a:t>to </a:t>
            </a:r>
            <a:r>
              <a:rPr lang="en-US" dirty="0" smtClean="0"/>
              <a:t>nominal </a:t>
            </a:r>
            <a:r>
              <a:rPr lang="en-US" dirty="0"/>
              <a:t>p</a:t>
            </a:r>
            <a:r>
              <a:rPr lang="en-US" dirty="0" smtClean="0"/>
              <a:t>redictive </a:t>
            </a:r>
            <a:r>
              <a:rPr lang="en-US" dirty="0"/>
              <a:t>g</a:t>
            </a:r>
            <a:r>
              <a:rPr lang="en-US" dirty="0" smtClean="0"/>
              <a:t>ain?</a:t>
            </a:r>
            <a:endParaRPr lang="en-US" dirty="0"/>
          </a:p>
          <a:p>
            <a:pPr lvl="1"/>
            <a:r>
              <a:rPr lang="en-US" dirty="0" smtClean="0"/>
              <a:t>Computational cost?</a:t>
            </a:r>
          </a:p>
          <a:p>
            <a:pPr lvl="1"/>
            <a:r>
              <a:rPr lang="en-US" dirty="0" smtClean="0"/>
              <a:t>Necessary?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Study design</a:t>
            </a:r>
          </a:p>
          <a:p>
            <a:pPr lvl="1"/>
            <a:r>
              <a:rPr lang="en-US" smtClean="0"/>
              <a:t>Challenge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imple approach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“issues</a:t>
            </a:r>
            <a:r>
              <a:rPr lang="en-US" dirty="0"/>
              <a:t>”</a:t>
            </a:r>
          </a:p>
          <a:p>
            <a:pPr lvl="2"/>
            <a:r>
              <a:rPr lang="en-US" dirty="0" smtClean="0"/>
              <a:t>Examples</a:t>
            </a:r>
          </a:p>
          <a:p>
            <a:pPr lvl="2"/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ew approach</a:t>
            </a:r>
          </a:p>
          <a:p>
            <a:pPr lvl="1"/>
            <a:r>
              <a:rPr lang="en-US" dirty="0" smtClean="0"/>
              <a:t>A concept</a:t>
            </a:r>
          </a:p>
          <a:p>
            <a:pPr lvl="1"/>
            <a:r>
              <a:rPr lang="en-US" dirty="0" smtClean="0"/>
              <a:t>A tool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Discussion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8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Design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30209" y="1334017"/>
            <a:ext cx="8737600" cy="52318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597" y="1856794"/>
            <a:ext cx="205740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/>
              </a:rPr>
              <a:t>placebo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597" y="2345155"/>
            <a:ext cx="205740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Arial"/>
              </a:rPr>
              <a:t>xp. q2w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2839638"/>
            <a:ext cx="20574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Arial"/>
              </a:rPr>
              <a:t>xp.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</a:rPr>
              <a:t>qw</a:t>
            </a:r>
            <a:endParaRPr lang="en-US" sz="180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344" y="18288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00"/>
                </a:solidFill>
                <a:latin typeface="Arial"/>
              </a:rPr>
              <a:t>N=220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6050" y="234515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00"/>
                </a:solidFill>
                <a:latin typeface="Arial"/>
              </a:rPr>
              <a:t>N=220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344" y="283963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00"/>
                </a:solidFill>
                <a:latin typeface="Arial"/>
              </a:rPr>
              <a:t>N=220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380463" y="1573621"/>
            <a:ext cx="72106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80463" y="1467296"/>
            <a:ext cx="0" cy="2020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29000" y="1481472"/>
            <a:ext cx="0" cy="2020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585793" y="1472612"/>
            <a:ext cx="0" cy="2020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00400" y="11493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</a:rPr>
              <a:t>W</a:t>
            </a:r>
            <a:r>
              <a:rPr lang="en-US" sz="1800" dirty="0" smtClean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85319" y="1860332"/>
            <a:ext cx="4588221" cy="369332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placebo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85320" y="2348693"/>
            <a:ext cx="4588224" cy="369332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/>
              </a:rPr>
              <a:t>e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xp. q2w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85320" y="2843176"/>
            <a:ext cx="4588220" cy="369332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/>
              </a:rPr>
              <a:t>e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xp.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qw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84339" y="114876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</a:rPr>
              <a:t>W</a:t>
            </a:r>
            <a:r>
              <a:rPr lang="en-US" sz="1800" dirty="0" smtClean="0">
                <a:solidFill>
                  <a:srgbClr val="000000"/>
                </a:solidFill>
                <a:latin typeface="Arial"/>
              </a:rPr>
              <a:t>52</a:t>
            </a:r>
          </a:p>
        </p:txBody>
      </p:sp>
      <p:sp>
        <p:nvSpPr>
          <p:cNvPr id="34" name="Right Brace 33"/>
          <p:cNvSpPr/>
          <p:nvPr/>
        </p:nvSpPr>
        <p:spPr>
          <a:xfrm>
            <a:off x="3581400" y="1860332"/>
            <a:ext cx="234689" cy="134863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38" name="AutoShape 52"/>
          <p:cNvSpPr>
            <a:spLocks noChangeArrowheads="1"/>
          </p:cNvSpPr>
          <p:nvPr/>
        </p:nvSpPr>
        <p:spPr bwMode="auto">
          <a:xfrm>
            <a:off x="3779520" y="3442806"/>
            <a:ext cx="182880" cy="304800"/>
          </a:xfrm>
          <a:prstGeom prst="diamond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 sz="1800" b="0"/>
          </a:p>
        </p:txBody>
      </p:sp>
      <p:sp>
        <p:nvSpPr>
          <p:cNvPr id="45" name="Rounded Rectangle 44"/>
          <p:cNvSpPr/>
          <p:nvPr/>
        </p:nvSpPr>
        <p:spPr>
          <a:xfrm>
            <a:off x="2514600" y="5715000"/>
            <a:ext cx="4419600" cy="6858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ea typeface="Times New Roman"/>
                <a:cs typeface="Times New Roman"/>
              </a:rPr>
              <a:t>Select </a:t>
            </a:r>
            <a:r>
              <a:rPr lang="en-US" sz="1600" u="sng" dirty="0">
                <a:solidFill>
                  <a:schemeClr val="tx1"/>
                </a:solidFill>
                <a:ea typeface="Times New Roman"/>
                <a:cs typeface="Times New Roman"/>
              </a:rPr>
              <a:t>o</a:t>
            </a:r>
            <a:r>
              <a:rPr lang="en-US" sz="1600" u="sng" dirty="0" smtClean="0">
                <a:solidFill>
                  <a:schemeClr val="tx1"/>
                </a:solidFill>
                <a:ea typeface="Times New Roman"/>
                <a:cs typeface="Times New Roman"/>
              </a:rPr>
              <a:t>ne</a:t>
            </a:r>
            <a:r>
              <a:rPr lang="en-US" sz="1600" dirty="0" smtClean="0">
                <a:solidFill>
                  <a:schemeClr val="tx1"/>
                </a:solidFill>
                <a:ea typeface="Times New Roman"/>
                <a:cs typeface="Times New Roman"/>
              </a:rPr>
              <a:t> optimal regimen &amp;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800" dirty="0" smtClean="0">
              <a:solidFill>
                <a:schemeClr val="tx1"/>
              </a:solidFill>
              <a:ea typeface="Times New Roman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ea typeface="Times New Roman"/>
                <a:cs typeface="Times New Roman"/>
              </a:rPr>
              <a:t>Enroll Cohort 2 based on the optimal regimen</a:t>
            </a:r>
            <a:endParaRPr lang="en-US" sz="1600" dirty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</p:txBody>
      </p:sp>
      <p:cxnSp>
        <p:nvCxnSpPr>
          <p:cNvPr id="46" name="Elbow Connector 45"/>
          <p:cNvCxnSpPr/>
          <p:nvPr/>
        </p:nvCxnSpPr>
        <p:spPr>
          <a:xfrm rot="5400000">
            <a:off x="4495800" y="5486400"/>
            <a:ext cx="457200" cy="0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ine 57"/>
          <p:cNvSpPr>
            <a:spLocks noChangeShapeType="1"/>
          </p:cNvSpPr>
          <p:nvPr/>
        </p:nvSpPr>
        <p:spPr bwMode="auto">
          <a:xfrm>
            <a:off x="3870960" y="3614254"/>
            <a:ext cx="0" cy="1338746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Rectangle 61"/>
          <p:cNvSpPr>
            <a:spLocks noChangeArrowheads="1"/>
          </p:cNvSpPr>
          <p:nvPr/>
        </p:nvSpPr>
        <p:spPr bwMode="auto">
          <a:xfrm>
            <a:off x="3810000" y="4916269"/>
            <a:ext cx="173736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0" dirty="0" smtClean="0"/>
              <a:t>Primary analysis </a:t>
            </a:r>
          </a:p>
          <a:p>
            <a:pPr>
              <a:defRPr/>
            </a:pPr>
            <a:r>
              <a:rPr lang="en-US" sz="1600" dirty="0"/>
              <a:t>o</a:t>
            </a:r>
            <a:r>
              <a:rPr lang="en-US" sz="1600" b="0" dirty="0" smtClean="0"/>
              <a:t>f W8 response</a:t>
            </a:r>
            <a:endParaRPr lang="en-US" sz="1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36576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FDA </a:t>
            </a:r>
            <a:r>
              <a:rPr lang="en-US" dirty="0" smtClean="0"/>
              <a:t>would like a </a:t>
            </a:r>
            <a:r>
              <a:rPr lang="en-US" dirty="0"/>
              <a:t>Phase II study &amp; an EOP2 </a:t>
            </a:r>
            <a:r>
              <a:rPr lang="en-US" dirty="0" smtClean="0"/>
              <a:t>meeting</a:t>
            </a:r>
            <a:endParaRPr lang="en-US" baseline="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66800" y="3657600"/>
            <a:ext cx="1981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47"/>
          <p:cNvSpPr>
            <a:spLocks noChangeArrowheads="1"/>
          </p:cNvSpPr>
          <p:nvPr/>
        </p:nvSpPr>
        <p:spPr bwMode="auto">
          <a:xfrm>
            <a:off x="2286000" y="3366606"/>
            <a:ext cx="1097280" cy="515936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</a:rPr>
              <a:t>N=510 </a:t>
            </a:r>
          </a:p>
          <a:p>
            <a:pPr algn="ctr"/>
            <a:r>
              <a:rPr lang="en-US" sz="1600" b="0" dirty="0" smtClean="0">
                <a:solidFill>
                  <a:schemeClr val="bg1"/>
                </a:solidFill>
              </a:rPr>
              <a:t>(Part B)</a:t>
            </a:r>
            <a:endParaRPr lang="en-US" sz="1600" b="0" dirty="0">
              <a:solidFill>
                <a:schemeClr val="bg1"/>
              </a:solidFill>
            </a:endParaRPr>
          </a:p>
        </p:txBody>
      </p:sp>
      <p:sp>
        <p:nvSpPr>
          <p:cNvPr id="62" name="Line 55"/>
          <p:cNvSpPr>
            <a:spLocks noChangeShapeType="1"/>
          </p:cNvSpPr>
          <p:nvPr/>
        </p:nvSpPr>
        <p:spPr bwMode="auto">
          <a:xfrm>
            <a:off x="2295144" y="3721953"/>
            <a:ext cx="0" cy="26987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Text Box 56"/>
          <p:cNvSpPr txBox="1">
            <a:spLocks noChangeArrowheads="1"/>
          </p:cNvSpPr>
          <p:nvPr/>
        </p:nvSpPr>
        <p:spPr bwMode="auto">
          <a:xfrm>
            <a:off x="533400" y="3969603"/>
            <a:ext cx="114165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0" dirty="0" smtClean="0"/>
              <a:t>Initial </a:t>
            </a:r>
          </a:p>
          <a:p>
            <a:pPr>
              <a:defRPr/>
            </a:pPr>
            <a:r>
              <a:rPr lang="en-US" sz="1600" dirty="0" smtClean="0"/>
              <a:t>enrollment</a:t>
            </a:r>
            <a:endParaRPr lang="en-US" sz="1600" b="0" dirty="0" smtClean="0"/>
          </a:p>
          <a:p>
            <a:pPr>
              <a:defRPr/>
            </a:pPr>
            <a:r>
              <a:rPr lang="en-US" sz="1600" b="0" dirty="0" smtClean="0"/>
              <a:t>~50/group</a:t>
            </a:r>
            <a:endParaRPr lang="en-US" sz="1600" b="0" dirty="0"/>
          </a:p>
        </p:txBody>
      </p:sp>
      <p:sp>
        <p:nvSpPr>
          <p:cNvPr id="64" name="Text Box 56"/>
          <p:cNvSpPr txBox="1">
            <a:spLocks noChangeArrowheads="1"/>
          </p:cNvSpPr>
          <p:nvPr/>
        </p:nvSpPr>
        <p:spPr bwMode="auto">
          <a:xfrm>
            <a:off x="2133600" y="3940235"/>
            <a:ext cx="12282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C</a:t>
            </a:r>
            <a:r>
              <a:rPr lang="en-US" sz="1600" b="0" dirty="0" smtClean="0"/>
              <a:t>ontinue </a:t>
            </a:r>
          </a:p>
          <a:p>
            <a:pPr>
              <a:defRPr/>
            </a:pPr>
            <a:r>
              <a:rPr lang="en-US" sz="1600" b="0" dirty="0" smtClean="0"/>
              <a:t>enrollment</a:t>
            </a:r>
          </a:p>
          <a:p>
            <a:pPr>
              <a:defRPr/>
            </a:pPr>
            <a:r>
              <a:rPr lang="en-US" sz="1600" b="0" dirty="0" smtClean="0"/>
              <a:t>~170/group</a:t>
            </a:r>
            <a:endParaRPr lang="en-US" sz="1600" b="0" dirty="0"/>
          </a:p>
        </p:txBody>
      </p:sp>
      <p:cxnSp>
        <p:nvCxnSpPr>
          <p:cNvPr id="65" name="AutoShape 50"/>
          <p:cNvCxnSpPr>
            <a:cxnSpLocks noChangeShapeType="1"/>
          </p:cNvCxnSpPr>
          <p:nvPr/>
        </p:nvCxnSpPr>
        <p:spPr bwMode="auto">
          <a:xfrm>
            <a:off x="2667000" y="3595206"/>
            <a:ext cx="114300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6" name="Line 57"/>
          <p:cNvSpPr>
            <a:spLocks noChangeShapeType="1"/>
          </p:cNvSpPr>
          <p:nvPr/>
        </p:nvSpPr>
        <p:spPr bwMode="auto">
          <a:xfrm>
            <a:off x="1981200" y="3614254"/>
            <a:ext cx="0" cy="1338746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Line 55"/>
          <p:cNvSpPr>
            <a:spLocks noChangeShapeType="1"/>
          </p:cNvSpPr>
          <p:nvPr/>
        </p:nvSpPr>
        <p:spPr bwMode="auto">
          <a:xfrm>
            <a:off x="771517" y="3721954"/>
            <a:ext cx="0" cy="26987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Rectangle 46"/>
          <p:cNvSpPr>
            <a:spLocks noChangeArrowheads="1"/>
          </p:cNvSpPr>
          <p:nvPr/>
        </p:nvSpPr>
        <p:spPr bwMode="auto">
          <a:xfrm>
            <a:off x="761993" y="3366606"/>
            <a:ext cx="1097280" cy="515936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</a:rPr>
              <a:t>N=150 </a:t>
            </a:r>
          </a:p>
          <a:p>
            <a:pPr algn="ctr"/>
            <a:r>
              <a:rPr lang="en-US" sz="1600" b="0" dirty="0" smtClean="0">
                <a:solidFill>
                  <a:schemeClr val="bg1"/>
                </a:solidFill>
              </a:rPr>
              <a:t>(Part A</a:t>
            </a:r>
            <a:r>
              <a:rPr lang="en-US" sz="1800" b="0" dirty="0" smtClean="0">
                <a:solidFill>
                  <a:schemeClr val="bg1"/>
                </a:solidFill>
              </a:rPr>
              <a:t>)</a:t>
            </a: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69" name="Text Box 58"/>
          <p:cNvSpPr txBox="1">
            <a:spLocks noChangeArrowheads="1"/>
          </p:cNvSpPr>
          <p:nvPr/>
        </p:nvSpPr>
        <p:spPr bwMode="auto">
          <a:xfrm>
            <a:off x="1905000" y="4916487"/>
            <a:ext cx="173736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/>
              <a:t>Interim futility</a:t>
            </a:r>
          </a:p>
          <a:p>
            <a:pPr>
              <a:defRPr/>
            </a:pPr>
            <a:r>
              <a:rPr lang="en-US" sz="1600" dirty="0" smtClean="0"/>
              <a:t>of W8 response</a:t>
            </a:r>
            <a:endParaRPr lang="en-US" sz="1600" dirty="0"/>
          </a:p>
        </p:txBody>
      </p:sp>
      <p:cxnSp>
        <p:nvCxnSpPr>
          <p:cNvPr id="70" name="AutoShape 50"/>
          <p:cNvCxnSpPr>
            <a:cxnSpLocks noChangeShapeType="1"/>
          </p:cNvCxnSpPr>
          <p:nvPr/>
        </p:nvCxnSpPr>
        <p:spPr bwMode="auto">
          <a:xfrm>
            <a:off x="1142997" y="3595206"/>
            <a:ext cx="114300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7657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9" grpId="0" animBg="1"/>
      <p:bldP spid="62" grpId="0" animBg="1"/>
      <p:bldP spid="63" grpId="0"/>
      <p:bldP spid="64" grpId="0"/>
      <p:bldP spid="66" grpId="0" animBg="1"/>
      <p:bldP spid="67" grpId="0" animBg="1"/>
      <p:bldP spid="68" grpId="0" animBg="1"/>
      <p:bldP spid="69" grpId="0" animBg="1"/>
      <p:bldP spid="69" grpId="1" animBg="1"/>
      <p:bldP spid="69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Predictive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test statistic to select </a:t>
            </a:r>
            <a:r>
              <a:rPr lang="en-US" dirty="0" smtClean="0"/>
              <a:t>an experimental group </a:t>
            </a:r>
            <a:r>
              <a:rPr lang="en-US" dirty="0"/>
              <a:t>over placebo group at the end </a:t>
            </a:r>
            <a:r>
              <a:rPr lang="en-US" dirty="0" smtClean="0"/>
              <a:t>of the study 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Predictive power: the </a:t>
            </a:r>
            <a:r>
              <a:rPr lang="en-US" dirty="0"/>
              <a:t>predictive probability of rejecting this test </a:t>
            </a:r>
            <a:r>
              <a:rPr lang="en-US" dirty="0" smtClean="0"/>
              <a:t>statistic given </a:t>
            </a:r>
            <a:r>
              <a:rPr lang="en-US" dirty="0"/>
              <a:t>the interim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Assuming a beta prior,                   takes form of a beta-binomial</a:t>
            </a:r>
          </a:p>
          <a:p>
            <a:pPr lvl="1"/>
            <a:r>
              <a:rPr lang="en-US" i="1" dirty="0" smtClean="0"/>
              <a:t>Beta(0.05,0.05)</a:t>
            </a:r>
            <a:r>
              <a:rPr lang="en-US" dirty="0" smtClean="0"/>
              <a:t> is </a:t>
            </a:r>
            <a:r>
              <a:rPr lang="en-US" dirty="0"/>
              <a:t>selected </a:t>
            </a:r>
            <a:r>
              <a:rPr lang="en-US" dirty="0" smtClean="0"/>
              <a:t>to limit its impact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167566"/>
              </p:ext>
            </p:extLst>
          </p:nvPr>
        </p:nvGraphicFramePr>
        <p:xfrm>
          <a:off x="1051560" y="2209800"/>
          <a:ext cx="760253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" name="Equation" r:id="rId3" imgW="5346360" imgH="711000" progId="Equation.DSMT4">
                  <p:embed/>
                </p:oleObj>
              </mc:Choice>
              <mc:Fallback>
                <p:oleObj name="Equation" r:id="rId3" imgW="53463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1560" y="2209800"/>
                        <a:ext cx="7602537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175779"/>
              </p:ext>
            </p:extLst>
          </p:nvPr>
        </p:nvGraphicFramePr>
        <p:xfrm>
          <a:off x="1068388" y="4038600"/>
          <a:ext cx="45418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" name="Equation" r:id="rId5" imgW="3352680" imgH="393480" progId="Equation.DSMT4">
                  <p:embed/>
                </p:oleObj>
              </mc:Choice>
              <mc:Fallback>
                <p:oleObj name="Equation" r:id="rId5" imgW="3352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8388" y="4038600"/>
                        <a:ext cx="4541837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886440"/>
              </p:ext>
            </p:extLst>
          </p:nvPr>
        </p:nvGraphicFramePr>
        <p:xfrm>
          <a:off x="1051560" y="5424488"/>
          <a:ext cx="69278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" name="Equation" r:id="rId7" imgW="4660560" imgH="431640" progId="Equation.DSMT4">
                  <p:embed/>
                </p:oleObj>
              </mc:Choice>
              <mc:Fallback>
                <p:oleObj name="Equation" r:id="rId7" imgW="4660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1560" y="5424488"/>
                        <a:ext cx="6927850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828817"/>
              </p:ext>
            </p:extLst>
          </p:nvPr>
        </p:nvGraphicFramePr>
        <p:xfrm>
          <a:off x="3581400" y="4724400"/>
          <a:ext cx="1257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" name="Equation" r:id="rId9" imgW="838080" imgH="253800" progId="Equation.DSMT4">
                  <p:embed/>
                </p:oleObj>
              </mc:Choice>
              <mc:Fallback>
                <p:oleObj name="Equation" r:id="rId9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1400" y="4724400"/>
                        <a:ext cx="1257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1981200" y="2194560"/>
            <a:ext cx="914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69080" y="2133600"/>
            <a:ext cx="1295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71800" y="3931920"/>
            <a:ext cx="2819400" cy="594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05000" y="3931920"/>
            <a:ext cx="1188720" cy="594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11112" y="2133600"/>
            <a:ext cx="21336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34000" y="2133600"/>
            <a:ext cx="1295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14600" y="4059936"/>
            <a:ext cx="475488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5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Power Curves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862888" cy="545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4288535" y="4846320"/>
            <a:ext cx="73152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44168" y="4846320"/>
            <a:ext cx="704088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2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Futility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Predictive power </a:t>
            </a:r>
            <a:r>
              <a:rPr lang="en-US" dirty="0"/>
              <a:t>f</a:t>
            </a:r>
            <a:r>
              <a:rPr lang="en-US" dirty="0" smtClean="0"/>
              <a:t>utility </a:t>
            </a:r>
            <a:r>
              <a:rPr lang="en-US" dirty="0"/>
              <a:t>g</a:t>
            </a:r>
            <a:r>
              <a:rPr lang="en-US" dirty="0" smtClean="0"/>
              <a:t>uideline</a:t>
            </a:r>
          </a:p>
          <a:p>
            <a:pPr lvl="1"/>
            <a:r>
              <a:rPr lang="en-US" dirty="0" smtClean="0"/>
              <a:t>Stop none if both </a:t>
            </a:r>
            <a:r>
              <a:rPr lang="en-US" dirty="0" smtClean="0">
                <a:ea typeface="Times New Roman"/>
              </a:rPr>
              <a:t>PP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≥ 45%</a:t>
            </a:r>
          </a:p>
          <a:p>
            <a:pPr lvl="1"/>
            <a:r>
              <a:rPr lang="en-US" dirty="0" smtClean="0"/>
              <a:t>Otherwise stop each group with PP &lt; 45%</a:t>
            </a:r>
            <a:endParaRPr lang="en-US" dirty="0"/>
          </a:p>
          <a:p>
            <a:r>
              <a:rPr lang="en-US" dirty="0" smtClean="0"/>
              <a:t>What if 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2776"/>
              </p:ext>
            </p:extLst>
          </p:nvPr>
        </p:nvGraphicFramePr>
        <p:xfrm>
          <a:off x="1143000" y="4648200"/>
          <a:ext cx="554736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470"/>
                <a:gridCol w="1278210"/>
                <a:gridCol w="1386840"/>
                <a:gridCol w="1386840"/>
              </a:tblGrid>
              <a:tr h="31652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</a:rPr>
                        <a:t>Example 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Treatments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6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Placebo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Exp.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effectLst/>
                        </a:rPr>
                        <a:t>qw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Exp. q2w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22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Number (%) of Responders @ IA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10 (20%)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</a:rPr>
                        <a:t>15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</a:rPr>
                        <a:t> (30%)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13 (26%)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65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Predictive</a:t>
                      </a:r>
                      <a:r>
                        <a:rPr lang="en-US" sz="1200" baseline="0" dirty="0" smtClean="0">
                          <a:effectLst/>
                        </a:rPr>
                        <a:t> Power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54.59%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34.46%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03378"/>
              </p:ext>
            </p:extLst>
          </p:nvPr>
        </p:nvGraphicFramePr>
        <p:xfrm>
          <a:off x="1143000" y="2971800"/>
          <a:ext cx="554736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470"/>
                <a:gridCol w="1278210"/>
                <a:gridCol w="1386840"/>
                <a:gridCol w="1386840"/>
              </a:tblGrid>
              <a:tr h="31652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</a:rPr>
                        <a:t>Example 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Treatments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6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Placebo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Exp.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effectLst/>
                        </a:rPr>
                        <a:t>qw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Exp. q2w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22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Number (%) of Responders @ IA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10 (20%)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</a:rPr>
                        <a:t>14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</a:rPr>
                        <a:t> (28%)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14 (28%)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65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Predictive</a:t>
                      </a:r>
                      <a:r>
                        <a:rPr lang="en-US" sz="1200" baseline="0" dirty="0" smtClean="0">
                          <a:effectLst/>
                        </a:rPr>
                        <a:t> Power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44.47%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44.47%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97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Concept: </a:t>
            </a:r>
            <a:r>
              <a:rPr lang="en-US" dirty="0"/>
              <a:t>Nominal Predictive </a:t>
            </a:r>
            <a:r>
              <a:rPr lang="en-US" dirty="0" smtClean="0"/>
              <a:t>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Nominal </a:t>
            </a:r>
            <a:r>
              <a:rPr lang="en-US" dirty="0"/>
              <a:t>Predictive </a:t>
            </a:r>
            <a:r>
              <a:rPr lang="en-US" dirty="0" smtClean="0"/>
              <a:t>Gain, NPG=1-</a:t>
            </a:r>
            <a:r>
              <a:rPr lang="en-US" dirty="0"/>
              <a:t>(1-</a:t>
            </a:r>
            <a:r>
              <a:rPr lang="en-US" dirty="0">
                <a:ea typeface="Times New Roman"/>
              </a:rPr>
              <a:t>PP</a:t>
            </a:r>
            <a:r>
              <a:rPr lang="en-US" baseline="-25000" dirty="0">
                <a:ea typeface="Times New Roman"/>
              </a:rPr>
              <a:t>1</a:t>
            </a:r>
            <a:r>
              <a:rPr lang="en-US" dirty="0"/>
              <a:t>)*(1-</a:t>
            </a:r>
            <a:r>
              <a:rPr lang="en-US" dirty="0">
                <a:ea typeface="Times New Roman"/>
              </a:rPr>
              <a:t>PP</a:t>
            </a:r>
            <a:r>
              <a:rPr lang="en-US" baseline="-25000" dirty="0">
                <a:ea typeface="Times New Roman"/>
              </a:rPr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Equal </a:t>
            </a:r>
            <a:r>
              <a:rPr lang="en-US" dirty="0"/>
              <a:t>to the joint predictive power if PP</a:t>
            </a:r>
            <a:r>
              <a:rPr lang="en-US" baseline="-25000" dirty="0"/>
              <a:t>1</a:t>
            </a:r>
            <a:r>
              <a:rPr lang="en-US" dirty="0"/>
              <a:t> and PP</a:t>
            </a:r>
            <a:r>
              <a:rPr lang="en-US" baseline="-25000" dirty="0"/>
              <a:t>2</a:t>
            </a:r>
            <a:r>
              <a:rPr lang="en-US" dirty="0"/>
              <a:t> are </a:t>
            </a:r>
            <a:r>
              <a:rPr lang="en-US" dirty="0" smtClean="0"/>
              <a:t>independent</a:t>
            </a:r>
          </a:p>
          <a:p>
            <a:pPr lvl="1"/>
            <a:r>
              <a:rPr lang="en-US" dirty="0" smtClean="0"/>
              <a:t>Easy to calculate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167878"/>
              </p:ext>
            </p:extLst>
          </p:nvPr>
        </p:nvGraphicFramePr>
        <p:xfrm>
          <a:off x="1143000" y="4645152"/>
          <a:ext cx="693420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470"/>
                <a:gridCol w="1278210"/>
                <a:gridCol w="1386840"/>
                <a:gridCol w="1386840"/>
                <a:gridCol w="1386840"/>
              </a:tblGrid>
              <a:tr h="31652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</a:rPr>
                        <a:t>Example 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Treatments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Placebo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Exp.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effectLst/>
                        </a:rPr>
                        <a:t>qw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Exp. q2w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NPG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22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Number (%) of Responders @ IA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10 (20%)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</a:rPr>
                        <a:t>15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</a:rPr>
                        <a:t> (30%)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13 (26%)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65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Predictive</a:t>
                      </a:r>
                      <a:r>
                        <a:rPr lang="en-US" sz="1200" baseline="0" dirty="0" smtClean="0">
                          <a:effectLst/>
                        </a:rPr>
                        <a:t> Power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54.59%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34.46%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70.24%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52618"/>
              </p:ext>
            </p:extLst>
          </p:nvPr>
        </p:nvGraphicFramePr>
        <p:xfrm>
          <a:off x="1143000" y="2971800"/>
          <a:ext cx="693420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470"/>
                <a:gridCol w="1278210"/>
                <a:gridCol w="1386840"/>
                <a:gridCol w="1386840"/>
                <a:gridCol w="1386840"/>
              </a:tblGrid>
              <a:tr h="31652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</a:rPr>
                        <a:t>Example 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Treatments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6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Placebo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Exp.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effectLst/>
                        </a:rPr>
                        <a:t>qw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Exp. q2w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NPG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22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Number (%) of Responders @ IA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10 (20%)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</a:rPr>
                        <a:t>14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</a:rPr>
                        <a:t> (28%)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14 (28%)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65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Predictive</a:t>
                      </a:r>
                      <a:r>
                        <a:rPr lang="en-US" sz="1200" baseline="0" dirty="0" smtClean="0">
                          <a:effectLst/>
                        </a:rPr>
                        <a:t> Power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44.47%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44.47%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69.16%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0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NPG Futility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NPG futility </a:t>
            </a:r>
            <a:r>
              <a:rPr lang="en-US" dirty="0"/>
              <a:t>g</a:t>
            </a:r>
            <a:r>
              <a:rPr lang="en-US" dirty="0" smtClean="0"/>
              <a:t>uideline</a:t>
            </a:r>
          </a:p>
          <a:p>
            <a:pPr lvl="1"/>
            <a:r>
              <a:rPr lang="en-US" dirty="0" smtClean="0"/>
              <a:t>Stop none if both </a:t>
            </a:r>
            <a:r>
              <a:rPr lang="en-US" dirty="0" smtClean="0">
                <a:ea typeface="Times New Roman"/>
              </a:rPr>
              <a:t>PP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≥ 45%</a:t>
            </a:r>
          </a:p>
          <a:p>
            <a:pPr lvl="1"/>
            <a:r>
              <a:rPr lang="en-US" dirty="0"/>
              <a:t>Otherwise </a:t>
            </a:r>
            <a:r>
              <a:rPr lang="en-US" dirty="0" smtClean="0"/>
              <a:t>calculate </a:t>
            </a:r>
            <a:r>
              <a:rPr lang="en-US" dirty="0" smtClean="0">
                <a:ea typeface="Times New Roman"/>
              </a:rPr>
              <a:t>NPG</a:t>
            </a:r>
            <a:r>
              <a:rPr lang="en-US" dirty="0" smtClean="0"/>
              <a:t>=1-(1-</a:t>
            </a:r>
            <a:r>
              <a:rPr lang="en-US" dirty="0" smtClean="0">
                <a:ea typeface="Times New Roman"/>
              </a:rPr>
              <a:t>PP</a:t>
            </a:r>
            <a:r>
              <a:rPr lang="en-US" baseline="-25000" dirty="0" smtClean="0">
                <a:ea typeface="Times New Roman"/>
              </a:rPr>
              <a:t>1</a:t>
            </a:r>
            <a:r>
              <a:rPr lang="en-US" dirty="0" smtClean="0"/>
              <a:t>)*(1-</a:t>
            </a:r>
            <a:r>
              <a:rPr lang="en-US" dirty="0" smtClean="0">
                <a:ea typeface="Times New Roman"/>
              </a:rPr>
              <a:t>PP</a:t>
            </a:r>
            <a:r>
              <a:rPr lang="en-US" baseline="-25000" dirty="0" smtClean="0">
                <a:ea typeface="Times New Roman"/>
              </a:rPr>
              <a:t>2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If NPG </a:t>
            </a:r>
            <a:r>
              <a:rPr lang="en-US" dirty="0" smtClean="0">
                <a:solidFill>
                  <a:srgbClr val="FF0000"/>
                </a:solidFill>
              </a:rPr>
              <a:t>≥ 65%</a:t>
            </a:r>
            <a:r>
              <a:rPr lang="en-US" dirty="0" smtClean="0"/>
              <a:t>, then stop none</a:t>
            </a:r>
          </a:p>
          <a:p>
            <a:pPr lvl="2"/>
            <a:r>
              <a:rPr lang="en-US" dirty="0"/>
              <a:t>Otherwise stop each </a:t>
            </a:r>
            <a:r>
              <a:rPr lang="en-US" dirty="0" smtClean="0"/>
              <a:t>group </a:t>
            </a:r>
            <a:r>
              <a:rPr lang="en-US" dirty="0"/>
              <a:t>with PP &lt; 45</a:t>
            </a:r>
            <a:r>
              <a:rPr lang="en-US" dirty="0" smtClean="0"/>
              <a:t>%</a:t>
            </a:r>
            <a:endParaRPr lang="en-US" sz="10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US" sz="1800" dirty="0" smtClean="0">
                <a:ea typeface="Times New Roman"/>
              </a:rPr>
              <a:t>  </a:t>
            </a:r>
            <a:r>
              <a:rPr lang="en-US" sz="1800" b="1" dirty="0" smtClean="0">
                <a:ea typeface="Times New Roman"/>
              </a:rPr>
              <a:t>NPG</a:t>
            </a:r>
            <a:r>
              <a:rPr lang="en-US" sz="1800" b="1" dirty="0" smtClean="0"/>
              <a:t>=1-</a:t>
            </a:r>
            <a:r>
              <a:rPr lang="en-US" sz="1800" b="1" dirty="0"/>
              <a:t>(1-</a:t>
            </a:r>
            <a:r>
              <a:rPr lang="en-US" sz="1800" b="1" dirty="0">
                <a:ea typeface="Times New Roman"/>
              </a:rPr>
              <a:t>PP</a:t>
            </a:r>
            <a:r>
              <a:rPr lang="en-US" sz="1800" b="1" baseline="-25000" dirty="0">
                <a:ea typeface="Times New Roman"/>
              </a:rPr>
              <a:t>1</a:t>
            </a:r>
            <a:r>
              <a:rPr lang="en-US" sz="1800" b="1" dirty="0" smtClean="0"/>
              <a:t>)+(1-</a:t>
            </a:r>
            <a:r>
              <a:rPr lang="en-US" sz="1800" b="1" dirty="0" smtClean="0">
                <a:ea typeface="Times New Roman"/>
              </a:rPr>
              <a:t>PP</a:t>
            </a:r>
            <a:r>
              <a:rPr lang="en-US" sz="1800" b="1" baseline="-25000" dirty="0" smtClean="0">
                <a:ea typeface="Times New Roman"/>
              </a:rPr>
              <a:t>1</a:t>
            </a:r>
            <a:r>
              <a:rPr lang="en-US" sz="1800" b="1" dirty="0" smtClean="0"/>
              <a:t>)*</a:t>
            </a:r>
            <a:r>
              <a:rPr lang="en-US" sz="1800" b="1" dirty="0" smtClean="0">
                <a:ea typeface="Times New Roman"/>
              </a:rPr>
              <a:t>PP</a:t>
            </a:r>
            <a:r>
              <a:rPr lang="en-US" sz="1800" b="1" baseline="-25000" dirty="0" smtClean="0">
                <a:ea typeface="Times New Roman"/>
              </a:rPr>
              <a:t>2</a:t>
            </a:r>
            <a:r>
              <a:rPr lang="en-US" sz="1800" b="1" dirty="0" smtClean="0"/>
              <a:t>=</a:t>
            </a:r>
            <a:r>
              <a:rPr lang="en-US" sz="1800" b="1" dirty="0" smtClean="0">
                <a:ea typeface="Times New Roman"/>
              </a:rPr>
              <a:t>PP</a:t>
            </a:r>
            <a:r>
              <a:rPr lang="en-US" sz="1800" b="1" baseline="-25000" dirty="0" smtClean="0">
                <a:ea typeface="Times New Roman"/>
              </a:rPr>
              <a:t>1</a:t>
            </a:r>
            <a:r>
              <a:rPr lang="en-US" sz="1800" b="1" dirty="0" smtClean="0"/>
              <a:t>+(</a:t>
            </a:r>
            <a:r>
              <a:rPr lang="en-US" sz="1800" b="1" dirty="0"/>
              <a:t>1-</a:t>
            </a:r>
            <a:r>
              <a:rPr lang="en-US" sz="1800" b="1" dirty="0">
                <a:ea typeface="Times New Roman"/>
              </a:rPr>
              <a:t>PP</a:t>
            </a:r>
            <a:r>
              <a:rPr lang="en-US" sz="1800" b="1" baseline="-25000" dirty="0">
                <a:ea typeface="Times New Roman"/>
              </a:rPr>
              <a:t>1</a:t>
            </a:r>
            <a:r>
              <a:rPr lang="en-US" sz="1800" b="1" dirty="0"/>
              <a:t>)*</a:t>
            </a:r>
            <a:r>
              <a:rPr lang="en-US" sz="1800" b="1" dirty="0" smtClean="0">
                <a:ea typeface="Times New Roman"/>
              </a:rPr>
              <a:t>PP</a:t>
            </a:r>
            <a:r>
              <a:rPr lang="en-US" sz="1800" b="1" baseline="-25000" dirty="0" smtClean="0">
                <a:ea typeface="Times New Roman"/>
              </a:rPr>
              <a:t>2</a:t>
            </a:r>
            <a:endParaRPr lang="en-US" sz="18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86996"/>
              </p:ext>
            </p:extLst>
          </p:nvPr>
        </p:nvGraphicFramePr>
        <p:xfrm>
          <a:off x="1143000" y="4953000"/>
          <a:ext cx="693420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470"/>
                <a:gridCol w="1278210"/>
                <a:gridCol w="1386840"/>
                <a:gridCol w="1386840"/>
                <a:gridCol w="1386840"/>
              </a:tblGrid>
              <a:tr h="31652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</a:rPr>
                        <a:t>Example 4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Treatments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Placebo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Exp.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effectLst/>
                        </a:rPr>
                        <a:t>qw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Exp. q2w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NPG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22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Number (%) of Responders @ IA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10 (20%)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</a:rPr>
                        <a:t>17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</a:rPr>
                        <a:t> (36%)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13 (26%)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65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Predictive</a:t>
                      </a:r>
                      <a:r>
                        <a:rPr lang="en-US" sz="1200" baseline="0" dirty="0" smtClean="0">
                          <a:effectLst/>
                        </a:rPr>
                        <a:t> Power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80.17%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34.46%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87.01%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33992"/>
              </p:ext>
            </p:extLst>
          </p:nvPr>
        </p:nvGraphicFramePr>
        <p:xfrm>
          <a:off x="1143000" y="3200400"/>
          <a:ext cx="693420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470"/>
                <a:gridCol w="1278210"/>
                <a:gridCol w="1386840"/>
                <a:gridCol w="1386840"/>
                <a:gridCol w="1386840"/>
              </a:tblGrid>
              <a:tr h="31652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</a:rPr>
                        <a:t>Example 3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Treatments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Placebo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Exp.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effectLst/>
                        </a:rPr>
                        <a:t>qw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Exp. q2w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NPG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22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Number (%) of Responders @ IA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9 (18%)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</a:rPr>
                        <a:t>13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</a:rPr>
                        <a:t> (26%)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11 (22%)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65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Predictive</a:t>
                      </a:r>
                      <a:r>
                        <a:rPr lang="en-US" sz="1200" baseline="0" dirty="0" smtClean="0">
                          <a:effectLst/>
                        </a:rPr>
                        <a:t> Power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45.81%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25.82%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59.80%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0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NPG Futility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NPG futility </a:t>
            </a:r>
            <a:r>
              <a:rPr lang="en-US" dirty="0"/>
              <a:t>g</a:t>
            </a:r>
            <a:r>
              <a:rPr lang="en-US" dirty="0" smtClean="0"/>
              <a:t>uideline</a:t>
            </a:r>
          </a:p>
          <a:p>
            <a:pPr lvl="1"/>
            <a:r>
              <a:rPr lang="en-US" dirty="0" smtClean="0"/>
              <a:t>Stop none if both </a:t>
            </a:r>
            <a:r>
              <a:rPr lang="en-US" dirty="0" smtClean="0">
                <a:ea typeface="Times New Roman"/>
              </a:rPr>
              <a:t>PP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≥ 45%</a:t>
            </a:r>
          </a:p>
          <a:p>
            <a:pPr lvl="1"/>
            <a:r>
              <a:rPr lang="en-US" dirty="0"/>
              <a:t>Otherwise </a:t>
            </a:r>
            <a:r>
              <a:rPr lang="en-US" dirty="0" smtClean="0"/>
              <a:t>calculate NPG=1-(1-</a:t>
            </a:r>
            <a:r>
              <a:rPr lang="en-US" dirty="0" smtClean="0">
                <a:ea typeface="Times New Roman"/>
              </a:rPr>
              <a:t>PP</a:t>
            </a:r>
            <a:r>
              <a:rPr lang="en-US" baseline="-25000" dirty="0" smtClean="0">
                <a:ea typeface="Times New Roman"/>
              </a:rPr>
              <a:t>1</a:t>
            </a:r>
            <a:r>
              <a:rPr lang="en-US" dirty="0" smtClean="0"/>
              <a:t>)*(1-</a:t>
            </a:r>
            <a:r>
              <a:rPr lang="en-US" dirty="0" smtClean="0">
                <a:ea typeface="Times New Roman"/>
              </a:rPr>
              <a:t>PP</a:t>
            </a:r>
            <a:r>
              <a:rPr lang="en-US" baseline="-25000" dirty="0" smtClean="0">
                <a:ea typeface="Times New Roman"/>
              </a:rPr>
              <a:t>2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If NPG </a:t>
            </a:r>
            <a:r>
              <a:rPr lang="en-US" dirty="0" smtClean="0">
                <a:solidFill>
                  <a:srgbClr val="FF0000"/>
                </a:solidFill>
              </a:rPr>
              <a:t>≥ 65% </a:t>
            </a:r>
            <a:r>
              <a:rPr lang="en-US" u="sng" dirty="0" smtClean="0"/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≥10% </a:t>
            </a:r>
            <a:r>
              <a:rPr lang="en-US" dirty="0" smtClean="0"/>
              <a:t>higher than both PP, then stop </a:t>
            </a:r>
            <a:r>
              <a:rPr lang="en-US" dirty="0"/>
              <a:t>n</a:t>
            </a:r>
            <a:r>
              <a:rPr lang="en-US" dirty="0" smtClean="0"/>
              <a:t>one</a:t>
            </a:r>
            <a:endParaRPr lang="en-US" dirty="0"/>
          </a:p>
          <a:p>
            <a:pPr lvl="2"/>
            <a:r>
              <a:rPr lang="en-US" dirty="0" smtClean="0"/>
              <a:t>Otherwise stop each group with PP &lt; 45%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46302"/>
              </p:ext>
            </p:extLst>
          </p:nvPr>
        </p:nvGraphicFramePr>
        <p:xfrm>
          <a:off x="1143000" y="4800600"/>
          <a:ext cx="693420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470"/>
                <a:gridCol w="1278210"/>
                <a:gridCol w="1386840"/>
                <a:gridCol w="1386840"/>
                <a:gridCol w="1386840"/>
              </a:tblGrid>
              <a:tr h="31652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</a:rPr>
                        <a:t>Example 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Treatments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Placebo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Exp.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effectLst/>
                        </a:rPr>
                        <a:t>qw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Exp. q2w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NPG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22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Number (%) of Responders @ IA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10 (20%)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</a:rPr>
                        <a:t>15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</a:rPr>
                        <a:t> (30%)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13 (26%)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65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Predictive</a:t>
                      </a:r>
                      <a:r>
                        <a:rPr lang="en-US" sz="1200" baseline="0" dirty="0" smtClean="0">
                          <a:effectLst/>
                        </a:rPr>
                        <a:t> Power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54.59%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34.46%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70.24%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980002"/>
              </p:ext>
            </p:extLst>
          </p:nvPr>
        </p:nvGraphicFramePr>
        <p:xfrm>
          <a:off x="1143000" y="3200400"/>
          <a:ext cx="693420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470"/>
                <a:gridCol w="1278210"/>
                <a:gridCol w="1386840"/>
                <a:gridCol w="1386840"/>
                <a:gridCol w="1386840"/>
              </a:tblGrid>
              <a:tr h="31652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</a:rPr>
                        <a:t>Example 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Treatments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6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Placebo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Exp.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effectLst/>
                        </a:rPr>
                        <a:t>qw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Exp. q2w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NPG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22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Number (%) of Responders @ IA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10 (20%)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</a:rPr>
                        <a:t>14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</a:rPr>
                        <a:t> (28%)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14 (28%)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65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Predictive</a:t>
                      </a:r>
                      <a:r>
                        <a:rPr lang="en-US" sz="1200" baseline="0" dirty="0" smtClean="0">
                          <a:effectLst/>
                        </a:rPr>
                        <a:t> Power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44.47%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44.47%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69.16%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990600" y="3124200"/>
            <a:ext cx="7467600" cy="373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22738"/>
              </p:ext>
            </p:extLst>
          </p:nvPr>
        </p:nvGraphicFramePr>
        <p:xfrm>
          <a:off x="1143000" y="3200400"/>
          <a:ext cx="6916676" cy="21762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3676"/>
                <a:gridCol w="2514600"/>
                <a:gridCol w="2438400"/>
              </a:tblGrid>
              <a:tr h="38100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PP</a:t>
                      </a:r>
                      <a:r>
                        <a:rPr lang="en-US" sz="1600" baseline="-25000" dirty="0" smtClean="0">
                          <a:effectLst/>
                        </a:rPr>
                        <a:t>2</a:t>
                      </a:r>
                      <a:endParaRPr lang="en-US" sz="1600" baseline="-25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PP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600" baseline="-250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High (≥45%)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Low (&lt;45%)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5265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High (≥45%)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/>
                          <a:ea typeface="Times New Roman"/>
                        </a:rPr>
                        <a:t>Stop None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265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Low (&lt;45%)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638800" y="384048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>
                <a:latin typeface="Times New Roman"/>
                <a:ea typeface="Times New Roman"/>
              </a:rPr>
              <a:t>Stop </a:t>
            </a:r>
            <a:r>
              <a:rPr lang="en-US" sz="1600" dirty="0" err="1" smtClean="0">
                <a:latin typeface="Times New Roman"/>
                <a:ea typeface="Times New Roman"/>
              </a:rPr>
              <a:t>qw</a:t>
            </a:r>
            <a:r>
              <a:rPr lang="en-US" sz="1600" dirty="0" smtClean="0">
                <a:latin typeface="Times New Roman"/>
                <a:ea typeface="Times New Roman"/>
              </a:rPr>
              <a:t> </a:t>
            </a:r>
            <a:r>
              <a:rPr lang="en-US" sz="1600" dirty="0">
                <a:latin typeface="Times New Roman"/>
                <a:ea typeface="Times New Roman"/>
              </a:rPr>
              <a:t>if </a:t>
            </a:r>
            <a:r>
              <a:rPr lang="en-US" sz="1600" dirty="0" smtClean="0">
                <a:latin typeface="Times New Roman"/>
                <a:ea typeface="Times New Roman"/>
              </a:rPr>
              <a:t>Fail:</a:t>
            </a:r>
            <a:endParaRPr lang="en-US" sz="1600" dirty="0">
              <a:latin typeface="Times New Roman"/>
              <a:ea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24200" y="4590288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>
                <a:latin typeface="Times New Roman"/>
                <a:ea typeface="Times New Roman"/>
              </a:rPr>
              <a:t>Stop </a:t>
            </a:r>
            <a:r>
              <a:rPr lang="en-US" sz="1600" dirty="0" smtClean="0">
                <a:latin typeface="Times New Roman"/>
                <a:ea typeface="Times New Roman"/>
              </a:rPr>
              <a:t>q2w </a:t>
            </a:r>
            <a:r>
              <a:rPr lang="en-US" sz="1600" dirty="0">
                <a:latin typeface="Times New Roman"/>
                <a:ea typeface="Times New Roman"/>
              </a:rPr>
              <a:t>if </a:t>
            </a:r>
            <a:r>
              <a:rPr lang="en-US" sz="1600" dirty="0" smtClean="0">
                <a:latin typeface="Times New Roman"/>
                <a:ea typeface="Times New Roman"/>
              </a:rPr>
              <a:t>Fail:</a:t>
            </a:r>
            <a:endParaRPr lang="en-US" sz="1600" dirty="0">
              <a:latin typeface="Times New Roman"/>
              <a:ea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24200" y="4828032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 smtClean="0">
                <a:latin typeface="Times New Roman"/>
                <a:ea typeface="Times New Roman"/>
              </a:rPr>
              <a:t>NPG≥</a:t>
            </a:r>
            <a:r>
              <a:rPr lang="en-US" sz="1600" dirty="0">
                <a:latin typeface="Times New Roman"/>
                <a:ea typeface="Times New Roman"/>
              </a:rPr>
              <a:t>65% AND </a:t>
            </a:r>
          </a:p>
          <a:p>
            <a:pPr algn="ctr">
              <a:defRPr/>
            </a:pPr>
            <a:r>
              <a:rPr lang="en-US" sz="1600" dirty="0" smtClean="0">
                <a:latin typeface="Times New Roman"/>
                <a:ea typeface="Times New Roman"/>
              </a:rPr>
              <a:t>NPG≥</a:t>
            </a:r>
            <a:r>
              <a:rPr lang="en-US" sz="1600" dirty="0">
                <a:latin typeface="Times New Roman"/>
                <a:ea typeface="Times New Roman"/>
              </a:rPr>
              <a:t>10%+max(PP</a:t>
            </a:r>
            <a:r>
              <a:rPr lang="en-US" sz="1600" baseline="-25000" dirty="0">
                <a:latin typeface="Times New Roman"/>
                <a:ea typeface="Times New Roman"/>
              </a:rPr>
              <a:t>1</a:t>
            </a:r>
            <a:r>
              <a:rPr lang="en-US" sz="1600" dirty="0">
                <a:latin typeface="Times New Roman"/>
                <a:ea typeface="Times New Roman"/>
              </a:rPr>
              <a:t>,PP</a:t>
            </a:r>
            <a:r>
              <a:rPr lang="en-US" sz="1600" baseline="-25000" dirty="0">
                <a:latin typeface="Times New Roman"/>
                <a:ea typeface="Times New Roman"/>
              </a:rPr>
              <a:t>2</a:t>
            </a:r>
            <a:r>
              <a:rPr lang="en-US" sz="1600" dirty="0">
                <a:latin typeface="Times New Roman"/>
                <a:ea typeface="Times New Roman"/>
              </a:rPr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0" y="4105656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 smtClean="0">
                <a:latin typeface="Times New Roman"/>
                <a:ea typeface="Times New Roman"/>
              </a:rPr>
              <a:t>NPG≥</a:t>
            </a:r>
            <a:r>
              <a:rPr lang="en-US" sz="1600" dirty="0">
                <a:latin typeface="Times New Roman"/>
                <a:ea typeface="Times New Roman"/>
              </a:rPr>
              <a:t>65% AND </a:t>
            </a:r>
          </a:p>
          <a:p>
            <a:pPr algn="ctr">
              <a:defRPr/>
            </a:pPr>
            <a:r>
              <a:rPr lang="en-US" sz="1600" dirty="0" smtClean="0">
                <a:latin typeface="Times New Roman"/>
                <a:ea typeface="Times New Roman"/>
              </a:rPr>
              <a:t>NPG≥</a:t>
            </a:r>
            <a:r>
              <a:rPr lang="en-US" sz="1600" dirty="0">
                <a:latin typeface="Times New Roman"/>
                <a:ea typeface="Times New Roman"/>
              </a:rPr>
              <a:t>10%+max(PP</a:t>
            </a:r>
            <a:r>
              <a:rPr lang="en-US" sz="1600" baseline="-25000" dirty="0">
                <a:latin typeface="Times New Roman"/>
                <a:ea typeface="Times New Roman"/>
              </a:rPr>
              <a:t>1</a:t>
            </a:r>
            <a:r>
              <a:rPr lang="en-US" sz="1600" dirty="0">
                <a:latin typeface="Times New Roman"/>
                <a:ea typeface="Times New Roman"/>
              </a:rPr>
              <a:t>,PP</a:t>
            </a:r>
            <a:r>
              <a:rPr lang="en-US" sz="1600" baseline="-25000" dirty="0">
                <a:latin typeface="Times New Roman"/>
                <a:ea typeface="Times New Roman"/>
              </a:rPr>
              <a:t>2</a:t>
            </a:r>
            <a:r>
              <a:rPr lang="en-US" sz="1600" dirty="0">
                <a:latin typeface="Times New Roman"/>
                <a:ea typeface="Times New Roman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075" y="4590288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>
                <a:latin typeface="Times New Roman"/>
                <a:ea typeface="Times New Roman"/>
              </a:rPr>
              <a:t>Stop </a:t>
            </a:r>
            <a:r>
              <a:rPr lang="en-US" sz="1600" dirty="0" smtClean="0">
                <a:latin typeface="Times New Roman"/>
                <a:ea typeface="Times New Roman"/>
              </a:rPr>
              <a:t>Both if Fail:</a:t>
            </a:r>
            <a:endParaRPr lang="en-US" sz="1600" dirty="0">
              <a:latin typeface="Times New Roman"/>
              <a:ea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41075" y="4828032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 smtClean="0">
                <a:latin typeface="Times New Roman"/>
                <a:ea typeface="Times New Roman"/>
              </a:rPr>
              <a:t>NPG</a:t>
            </a:r>
            <a:r>
              <a:rPr lang="en-US" sz="1600" dirty="0" smtClean="0"/>
              <a:t>≥</a:t>
            </a:r>
            <a:r>
              <a:rPr lang="en-US" sz="1600" dirty="0">
                <a:latin typeface="Times New Roman"/>
                <a:ea typeface="Times New Roman"/>
              </a:rPr>
              <a:t>65% AND </a:t>
            </a:r>
            <a:r>
              <a:rPr lang="en-US" sz="1600" dirty="0" smtClean="0">
                <a:latin typeface="Times New Roman"/>
                <a:ea typeface="Times New Roman"/>
              </a:rPr>
              <a:t>NPG</a:t>
            </a:r>
            <a:r>
              <a:rPr lang="en-US" sz="1600" dirty="0" smtClean="0"/>
              <a:t>≥</a:t>
            </a:r>
            <a:r>
              <a:rPr lang="en-US" sz="1600" dirty="0">
                <a:latin typeface="Times New Roman"/>
                <a:ea typeface="Times New Roman"/>
              </a:rPr>
              <a:t>10%+max(PP</a:t>
            </a:r>
            <a:r>
              <a:rPr lang="en-US" sz="1600" baseline="-25000" dirty="0">
                <a:latin typeface="Times New Roman"/>
                <a:ea typeface="Times New Roman"/>
              </a:rPr>
              <a:t>1</a:t>
            </a:r>
            <a:r>
              <a:rPr lang="en-US" sz="1600" dirty="0">
                <a:latin typeface="Times New Roman"/>
                <a:ea typeface="Times New Roman"/>
              </a:rPr>
              <a:t>,PP</a:t>
            </a:r>
            <a:r>
              <a:rPr lang="en-US" sz="1600" baseline="-25000" dirty="0">
                <a:latin typeface="Times New Roman"/>
                <a:ea typeface="Times New Roman"/>
              </a:rPr>
              <a:t>2</a:t>
            </a:r>
            <a:r>
              <a:rPr lang="en-US" sz="1600" dirty="0">
                <a:latin typeface="Times New Roman"/>
                <a:ea typeface="Times New Roman"/>
              </a:rPr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1_USE THIS ONE">
  <a:themeElements>
    <a:clrScheme name="Custom 5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FFC000"/>
      </a:accent2>
      <a:accent3>
        <a:srgbClr val="327CBE"/>
      </a:accent3>
      <a:accent4>
        <a:srgbClr val="2DA443"/>
      </a:accent4>
      <a:accent5>
        <a:srgbClr val="F15C2B"/>
      </a:accent5>
      <a:accent6>
        <a:srgbClr val="31859C"/>
      </a:accent6>
      <a:hlink>
        <a:srgbClr val="183E5F"/>
      </a:hlink>
      <a:folHlink>
        <a:srgbClr val="8BB8E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baseline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15766</TotalTime>
  <Words>1040</Words>
  <Application>Microsoft Office PowerPoint</Application>
  <PresentationFormat>On-screen Show (4:3)</PresentationFormat>
  <Paragraphs>293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1_USE THIS ONE</vt:lpstr>
      <vt:lpstr>Equation</vt:lpstr>
      <vt:lpstr>An Interim Futility Approach for Clinical Trials with Multiple Experimental Groups</vt:lpstr>
      <vt:lpstr>Outline</vt:lpstr>
      <vt:lpstr>Study Design</vt:lpstr>
      <vt:lpstr>Calculation of Predictive Power</vt:lpstr>
      <vt:lpstr>Predictive Power Curves</vt:lpstr>
      <vt:lpstr>Simple Futility Approach</vt:lpstr>
      <vt:lpstr>New Concept: Nominal Predictive Gain</vt:lpstr>
      <vt:lpstr>NPG Futility Approach</vt:lpstr>
      <vt:lpstr>NPG Futility Approach</vt:lpstr>
      <vt:lpstr>Futility Rules Including Clinical Criteria</vt:lpstr>
      <vt:lpstr>Excel Tool for NPG Futility Approach</vt:lpstr>
      <vt:lpstr>Fine-tune Cutoff for NPG-Max(PP1,PP2)</vt:lpstr>
      <vt:lpstr>Fine-tune Cutoff for NPG</vt:lpstr>
      <vt:lpstr>Fine-tune Cutoff for Individual PP</vt:lpstr>
      <vt:lpstr>Other Parameters</vt:lpstr>
      <vt:lpstr>Generalize NPG Futility Guideline</vt:lpstr>
      <vt:lpstr>Excel Tool for Studies with 3 Experimental Groups</vt:lpstr>
      <vt:lpstr>Discussion</vt:lpstr>
    </vt:vector>
  </TitlesOfParts>
  <Company>Gilead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Results: FDA Remission Endpoint</dc:title>
  <dc:creator>Ye, Zhishen</dc:creator>
  <cp:lastModifiedBy>Wei Deng</cp:lastModifiedBy>
  <cp:revision>290</cp:revision>
  <cp:lastPrinted>2015-06-10T23:53:29Z</cp:lastPrinted>
  <dcterms:created xsi:type="dcterms:W3CDTF">2015-03-31T14:02:57Z</dcterms:created>
  <dcterms:modified xsi:type="dcterms:W3CDTF">2017-01-25T18:30:25Z</dcterms:modified>
</cp:coreProperties>
</file>